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6" r:id="rId5"/>
    <p:sldId id="293" r:id="rId6"/>
    <p:sldId id="355" r:id="rId7"/>
    <p:sldId id="431" r:id="rId8"/>
    <p:sldId id="432" r:id="rId9"/>
    <p:sldId id="433" r:id="rId10"/>
    <p:sldId id="434" r:id="rId11"/>
    <p:sldId id="435" r:id="rId12"/>
    <p:sldId id="436" r:id="rId13"/>
    <p:sldId id="437" r:id="rId14"/>
    <p:sldId id="438" r:id="rId15"/>
    <p:sldId id="439" r:id="rId16"/>
    <p:sldId id="440" r:id="rId17"/>
    <p:sldId id="442" r:id="rId18"/>
    <p:sldId id="443" r:id="rId19"/>
    <p:sldId id="321"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p:cViewPr varScale="1">
        <p:scale>
          <a:sx n="73" d="100"/>
          <a:sy n="73" d="100"/>
        </p:scale>
        <p:origin x="13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7E1A145-61F0-452C-AC11-8F2281D85E1B}" type="datetimeFigureOut">
              <a:rPr lang="tr-TR" smtClean="0"/>
              <a:pPr/>
              <a:t>28.10.2020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4FB9F3-71AB-43AF-ADDE-008D094E808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1A145-61F0-452C-AC11-8F2281D85E1B}" type="datetimeFigureOut">
              <a:rPr lang="tr-TR" smtClean="0"/>
              <a:pPr/>
              <a:t>28.10.2020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FB9F3-71AB-43AF-ADDE-008D094E808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5400" b="1" dirty="0" err="1" smtClean="0">
                <a:solidFill>
                  <a:srgbClr val="FF0000"/>
                </a:solidFill>
              </a:rPr>
              <a:t>Laboratuvar</a:t>
            </a:r>
            <a:r>
              <a:rPr lang="tr-TR" sz="5400" b="1" dirty="0" smtClean="0">
                <a:solidFill>
                  <a:srgbClr val="FF0000"/>
                </a:solidFill>
              </a:rPr>
              <a:t> Teknikleri</a:t>
            </a:r>
            <a:endParaRPr lang="tr-TR" sz="5400" b="1" dirty="0">
              <a:solidFill>
                <a:srgbClr val="FF0000"/>
              </a:solidFill>
            </a:endParaRPr>
          </a:p>
        </p:txBody>
      </p:sp>
      <p:sp>
        <p:nvSpPr>
          <p:cNvPr id="3" name="2 Alt Başlık"/>
          <p:cNvSpPr>
            <a:spLocks noGrp="1"/>
          </p:cNvSpPr>
          <p:nvPr>
            <p:ph type="subTitle" idx="1"/>
          </p:nvPr>
        </p:nvSpPr>
        <p:spPr/>
        <p:txBody>
          <a:bodyPr/>
          <a:lstStyle/>
          <a:p>
            <a:r>
              <a:rPr lang="tr-TR" dirty="0" smtClean="0"/>
              <a:t>Yrd. Doç. Dr. Mehmet BEKTAŞ</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Alev Alıcı Maddeler</a:t>
            </a:r>
          </a:p>
        </p:txBody>
      </p:sp>
      <p:sp>
        <p:nvSpPr>
          <p:cNvPr id="3" name="İçerik Yer Tutucusu 2"/>
          <p:cNvSpPr>
            <a:spLocks noGrp="1"/>
          </p:cNvSpPr>
          <p:nvPr>
            <p:ph idx="1"/>
          </p:nvPr>
        </p:nvSpPr>
        <p:spPr>
          <a:xfrm>
            <a:off x="457200" y="1600200"/>
            <a:ext cx="8363272" cy="4525963"/>
          </a:xfrm>
        </p:spPr>
        <p:txBody>
          <a:bodyPr/>
          <a:lstStyle/>
          <a:p>
            <a:pPr marL="0" indent="0" algn="just">
              <a:buNone/>
            </a:pPr>
            <a:r>
              <a:rPr lang="tr-TR" sz="2400" dirty="0" smtClean="0"/>
              <a:t>Bu </a:t>
            </a:r>
            <a:r>
              <a:rPr lang="tr-TR" sz="2400" dirty="0"/>
              <a:t>sembol, parlama noktası 21°C'ın altında olan "kolay alev alan sıvılar ile kolay tutuşan katıları" belirtir.</a:t>
            </a:r>
          </a:p>
          <a:p>
            <a:pPr marL="0" indent="0" algn="just">
              <a:buNone/>
            </a:pPr>
            <a:r>
              <a:rPr lang="tr-TR" sz="2400" dirty="0"/>
              <a:t>Kolayca buhar haline geçen ve buharları hava ile karışınca patlayıcı karışımlar oluşturan maddelerdir.</a:t>
            </a:r>
          </a:p>
          <a:p>
            <a:endParaRPr lang="tr-TR" dirty="0"/>
          </a:p>
        </p:txBody>
      </p:sp>
      <p:pic>
        <p:nvPicPr>
          <p:cNvPr id="4" name="Resim 3"/>
          <p:cNvPicPr>
            <a:picLocks noChangeAspect="1"/>
          </p:cNvPicPr>
          <p:nvPr/>
        </p:nvPicPr>
        <p:blipFill>
          <a:blip r:embed="rId2"/>
          <a:stretch>
            <a:fillRect/>
          </a:stretch>
        </p:blipFill>
        <p:spPr>
          <a:xfrm>
            <a:off x="1830524" y="3652519"/>
            <a:ext cx="2088232" cy="2088232"/>
          </a:xfrm>
          <a:prstGeom prst="rect">
            <a:avLst/>
          </a:prstGeom>
        </p:spPr>
      </p:pic>
      <p:pic>
        <p:nvPicPr>
          <p:cNvPr id="5" name="Resim 4"/>
          <p:cNvPicPr>
            <a:picLocks noChangeAspect="1"/>
          </p:cNvPicPr>
          <p:nvPr/>
        </p:nvPicPr>
        <p:blipFill>
          <a:blip r:embed="rId3"/>
          <a:stretch>
            <a:fillRect/>
          </a:stretch>
        </p:blipFill>
        <p:spPr>
          <a:xfrm>
            <a:off x="5292080" y="3652519"/>
            <a:ext cx="2360500" cy="2080737"/>
          </a:xfrm>
          <a:prstGeom prst="rect">
            <a:avLst/>
          </a:prstGeom>
        </p:spPr>
      </p:pic>
    </p:spTree>
    <p:extLst>
      <p:ext uri="{BB962C8B-B14F-4D97-AF65-F5344CB8AC3E}">
        <p14:creationId xmlns:p14="http://schemas.microsoft.com/office/powerpoint/2010/main" val="305694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Toksik (zehirleyici) Maddeler</a:t>
            </a:r>
          </a:p>
        </p:txBody>
      </p:sp>
      <p:sp>
        <p:nvSpPr>
          <p:cNvPr id="3" name="İçerik Yer Tutucusu 2"/>
          <p:cNvSpPr>
            <a:spLocks noGrp="1"/>
          </p:cNvSpPr>
          <p:nvPr>
            <p:ph idx="1"/>
          </p:nvPr>
        </p:nvSpPr>
        <p:spPr>
          <a:xfrm>
            <a:off x="323528" y="1600200"/>
            <a:ext cx="8568952" cy="4525963"/>
          </a:xfrm>
        </p:spPr>
        <p:txBody>
          <a:bodyPr>
            <a:normAutofit/>
          </a:bodyPr>
          <a:lstStyle/>
          <a:p>
            <a:pPr marL="0" indent="0" algn="just">
              <a:buNone/>
            </a:pPr>
            <a:r>
              <a:rPr lang="tr-TR" sz="2400" dirty="0" smtClean="0"/>
              <a:t>Bu </a:t>
            </a:r>
            <a:r>
              <a:rPr lang="tr-TR" sz="2400" dirty="0"/>
              <a:t>sembol, yutulması, solunması veya deri aracılığı ile nüfuz etmesi halinde akut veya kronik sağlığa zararlı hatta ölümcül olabilen "zehirli (</a:t>
            </a:r>
            <a:r>
              <a:rPr lang="tr-TR" sz="2400" dirty="0" err="1"/>
              <a:t>toksik</a:t>
            </a:r>
            <a:r>
              <a:rPr lang="tr-TR" sz="2400" dirty="0"/>
              <a:t>)" maddeleri belirtir. Bu sembolü taşıyan bazı maddelerin uzun süreli ve denetimsiz kullanımı, </a:t>
            </a:r>
            <a:r>
              <a:rPr lang="tr-TR" sz="2400" dirty="0" err="1"/>
              <a:t>kanserojenik</a:t>
            </a:r>
            <a:r>
              <a:rPr lang="tr-TR" sz="2400" dirty="0"/>
              <a:t> veya kısırlaştırıcı etkilere neden olabilmektedir.</a:t>
            </a:r>
          </a:p>
        </p:txBody>
      </p:sp>
      <p:pic>
        <p:nvPicPr>
          <p:cNvPr id="4" name="Resim 3"/>
          <p:cNvPicPr>
            <a:picLocks noChangeAspect="1"/>
          </p:cNvPicPr>
          <p:nvPr/>
        </p:nvPicPr>
        <p:blipFill>
          <a:blip r:embed="rId2"/>
          <a:stretch>
            <a:fillRect/>
          </a:stretch>
        </p:blipFill>
        <p:spPr>
          <a:xfrm>
            <a:off x="3535253" y="3863181"/>
            <a:ext cx="2073493" cy="2073493"/>
          </a:xfrm>
          <a:prstGeom prst="rect">
            <a:avLst/>
          </a:prstGeom>
        </p:spPr>
      </p:pic>
    </p:spTree>
    <p:extLst>
      <p:ext uri="{BB962C8B-B14F-4D97-AF65-F5344CB8AC3E}">
        <p14:creationId xmlns:p14="http://schemas.microsoft.com/office/powerpoint/2010/main" val="3638687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err="1"/>
              <a:t>Çok</a:t>
            </a:r>
            <a:r>
              <a:rPr lang="en-US" dirty="0"/>
              <a:t> </a:t>
            </a:r>
            <a:r>
              <a:rPr lang="en-US" dirty="0" err="1"/>
              <a:t>Toksik</a:t>
            </a:r>
            <a:r>
              <a:rPr lang="en-US" dirty="0"/>
              <a:t> (Very Toxic, T+) </a:t>
            </a:r>
            <a:r>
              <a:rPr lang="en-US" dirty="0" err="1"/>
              <a:t>Maddeler</a:t>
            </a:r>
            <a:endParaRPr lang="tr-TR" dirty="0"/>
          </a:p>
        </p:txBody>
      </p:sp>
      <p:sp>
        <p:nvSpPr>
          <p:cNvPr id="3" name="İçerik Yer Tutucusu 2"/>
          <p:cNvSpPr>
            <a:spLocks noGrp="1"/>
          </p:cNvSpPr>
          <p:nvPr>
            <p:ph idx="1"/>
          </p:nvPr>
        </p:nvSpPr>
        <p:spPr>
          <a:xfrm>
            <a:off x="323528" y="1600200"/>
            <a:ext cx="8712968" cy="4525963"/>
          </a:xfrm>
        </p:spPr>
        <p:txBody>
          <a:bodyPr>
            <a:normAutofit/>
          </a:bodyPr>
          <a:lstStyle/>
          <a:p>
            <a:pPr marL="0" indent="0" algn="just">
              <a:buNone/>
            </a:pPr>
            <a:r>
              <a:rPr lang="tr-TR" sz="2400" dirty="0" smtClean="0"/>
              <a:t>Çok </a:t>
            </a:r>
            <a:r>
              <a:rPr lang="tr-TR" sz="2400" dirty="0"/>
              <a:t>az miktarda (eser miktarda) solunduğunda, ağız yoluyla alındığında veya deri yoluyla emilerek alındığında insan sağlığı üzerinde akut veya kronik rahatsızlıklara veya ölüme neden olan madde ve karışımlarıdırlar. Potasyum </a:t>
            </a:r>
            <a:r>
              <a:rPr lang="tr-TR" sz="2400" dirty="0" err="1"/>
              <a:t>siyanür,hidrojen</a:t>
            </a:r>
            <a:r>
              <a:rPr lang="tr-TR" sz="2400" dirty="0"/>
              <a:t> sülfür, azot dioksit, hidrojen florür, brom, çok </a:t>
            </a:r>
            <a:r>
              <a:rPr lang="tr-TR" sz="2400" dirty="0" err="1"/>
              <a:t>toksik</a:t>
            </a:r>
            <a:r>
              <a:rPr lang="tr-TR" sz="2400" dirty="0"/>
              <a:t> maddelerin bazılarıdır.</a:t>
            </a:r>
          </a:p>
        </p:txBody>
      </p:sp>
      <p:pic>
        <p:nvPicPr>
          <p:cNvPr id="4" name="Resim 3"/>
          <p:cNvPicPr>
            <a:picLocks noChangeAspect="1"/>
          </p:cNvPicPr>
          <p:nvPr/>
        </p:nvPicPr>
        <p:blipFill>
          <a:blip r:embed="rId2"/>
          <a:stretch>
            <a:fillRect/>
          </a:stretch>
        </p:blipFill>
        <p:spPr>
          <a:xfrm>
            <a:off x="3563888" y="3789040"/>
            <a:ext cx="2241452" cy="2160240"/>
          </a:xfrm>
          <a:prstGeom prst="rect">
            <a:avLst/>
          </a:prstGeom>
        </p:spPr>
      </p:pic>
    </p:spTree>
    <p:extLst>
      <p:ext uri="{BB962C8B-B14F-4D97-AF65-F5344CB8AC3E}">
        <p14:creationId xmlns:p14="http://schemas.microsoft.com/office/powerpoint/2010/main" val="384414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Sağlığa Zararlı (</a:t>
            </a:r>
            <a:r>
              <a:rPr lang="tr-TR" dirty="0" err="1"/>
              <a:t>Harmful</a:t>
            </a:r>
            <a:r>
              <a:rPr lang="tr-TR" dirty="0"/>
              <a:t>) Maddeler</a:t>
            </a:r>
          </a:p>
        </p:txBody>
      </p:sp>
      <p:sp>
        <p:nvSpPr>
          <p:cNvPr id="3" name="İçerik Yer Tutucusu 2"/>
          <p:cNvSpPr>
            <a:spLocks noGrp="1"/>
          </p:cNvSpPr>
          <p:nvPr>
            <p:ph idx="1"/>
          </p:nvPr>
        </p:nvSpPr>
        <p:spPr>
          <a:xfrm>
            <a:off x="251520" y="1600200"/>
            <a:ext cx="8640960" cy="4525963"/>
          </a:xfrm>
        </p:spPr>
        <p:txBody>
          <a:bodyPr>
            <a:normAutofit/>
          </a:bodyPr>
          <a:lstStyle/>
          <a:p>
            <a:pPr marL="0" indent="0" algn="just">
              <a:buNone/>
            </a:pPr>
            <a:r>
              <a:rPr lang="tr-TR" sz="2400" dirty="0" smtClean="0"/>
              <a:t>Solunumla</a:t>
            </a:r>
            <a:r>
              <a:rPr lang="tr-TR" sz="2400" dirty="0"/>
              <a:t>, ağız yoluyla veya deri yoluyla alındığında insan sağlığı üzerinde akut veya kronik rahatsızlıklara veya ölüme neden olan madde ve karışımlarıdır. </a:t>
            </a:r>
            <a:r>
              <a:rPr lang="tr-TR" sz="2400" dirty="0" err="1"/>
              <a:t>Toluen</a:t>
            </a:r>
            <a:r>
              <a:rPr lang="tr-TR" sz="2400" dirty="0"/>
              <a:t>, </a:t>
            </a:r>
            <a:r>
              <a:rPr lang="tr-TR" sz="2400" dirty="0" err="1"/>
              <a:t>diklormetan</a:t>
            </a:r>
            <a:r>
              <a:rPr lang="tr-TR" sz="2400" dirty="0"/>
              <a:t>, kloroform, iyot, sağlığa zararlı maddelerin bazılarıdırlar.</a:t>
            </a:r>
          </a:p>
        </p:txBody>
      </p:sp>
      <p:pic>
        <p:nvPicPr>
          <p:cNvPr id="4" name="Resim 3"/>
          <p:cNvPicPr>
            <a:picLocks noChangeAspect="1"/>
          </p:cNvPicPr>
          <p:nvPr/>
        </p:nvPicPr>
        <p:blipFill>
          <a:blip r:embed="rId2"/>
          <a:stretch>
            <a:fillRect/>
          </a:stretch>
        </p:blipFill>
        <p:spPr>
          <a:xfrm>
            <a:off x="1619672" y="3463987"/>
            <a:ext cx="2289518" cy="2289518"/>
          </a:xfrm>
          <a:prstGeom prst="rect">
            <a:avLst/>
          </a:prstGeom>
        </p:spPr>
      </p:pic>
      <p:pic>
        <p:nvPicPr>
          <p:cNvPr id="5" name="Resim 4"/>
          <p:cNvPicPr>
            <a:picLocks noChangeAspect="1"/>
          </p:cNvPicPr>
          <p:nvPr/>
        </p:nvPicPr>
        <p:blipFill>
          <a:blip r:embed="rId3"/>
          <a:stretch>
            <a:fillRect/>
          </a:stretch>
        </p:blipFill>
        <p:spPr>
          <a:xfrm>
            <a:off x="5580112" y="3444769"/>
            <a:ext cx="2071879" cy="2327953"/>
          </a:xfrm>
          <a:prstGeom prst="rect">
            <a:avLst/>
          </a:prstGeom>
        </p:spPr>
      </p:pic>
    </p:spTree>
    <p:extLst>
      <p:ext uri="{BB962C8B-B14F-4D97-AF65-F5344CB8AC3E}">
        <p14:creationId xmlns:p14="http://schemas.microsoft.com/office/powerpoint/2010/main" val="370183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Kanserojen (</a:t>
            </a:r>
            <a:r>
              <a:rPr lang="tr-TR" dirty="0" err="1"/>
              <a:t>Carcinogenic</a:t>
            </a:r>
            <a:r>
              <a:rPr lang="tr-TR" dirty="0"/>
              <a:t>) Maddeler</a:t>
            </a:r>
          </a:p>
        </p:txBody>
      </p:sp>
      <p:sp>
        <p:nvSpPr>
          <p:cNvPr id="3" name="İçerik Yer Tutucusu 2"/>
          <p:cNvSpPr>
            <a:spLocks noGrp="1"/>
          </p:cNvSpPr>
          <p:nvPr>
            <p:ph idx="1"/>
          </p:nvPr>
        </p:nvSpPr>
        <p:spPr>
          <a:xfrm>
            <a:off x="457200" y="1417638"/>
            <a:ext cx="8229600" cy="4708525"/>
          </a:xfrm>
        </p:spPr>
        <p:txBody>
          <a:bodyPr/>
          <a:lstStyle/>
          <a:p>
            <a:pPr marL="0" indent="0" algn="just">
              <a:buNone/>
            </a:pPr>
            <a:r>
              <a:rPr lang="tr-TR" sz="2400" dirty="0" smtClean="0"/>
              <a:t>Solunum</a:t>
            </a:r>
            <a:r>
              <a:rPr lang="tr-TR" sz="2400" dirty="0"/>
              <a:t>, ağız ve deri </a:t>
            </a:r>
            <a:r>
              <a:rPr lang="tr-TR" sz="2400" dirty="0" err="1"/>
              <a:t>yuloyla</a:t>
            </a:r>
            <a:r>
              <a:rPr lang="tr-TR" sz="2400" dirty="0"/>
              <a:t> alındığında kanser oluşumuna neden olan veya kanser oluşumunu hızlandıran maddelerdir. </a:t>
            </a:r>
          </a:p>
          <a:p>
            <a:pPr marL="0" indent="0">
              <a:buNone/>
            </a:pPr>
            <a:endParaRPr lang="tr-TR" dirty="0"/>
          </a:p>
        </p:txBody>
      </p:sp>
      <p:pic>
        <p:nvPicPr>
          <p:cNvPr id="5" name="Resim 4"/>
          <p:cNvPicPr>
            <a:picLocks noChangeAspect="1"/>
          </p:cNvPicPr>
          <p:nvPr/>
        </p:nvPicPr>
        <p:blipFill>
          <a:blip r:embed="rId2"/>
          <a:stretch>
            <a:fillRect/>
          </a:stretch>
        </p:blipFill>
        <p:spPr>
          <a:xfrm>
            <a:off x="2879812" y="2560638"/>
            <a:ext cx="3384376" cy="3384376"/>
          </a:xfrm>
          <a:prstGeom prst="rect">
            <a:avLst/>
          </a:prstGeom>
        </p:spPr>
      </p:pic>
    </p:spTree>
    <p:extLst>
      <p:ext uri="{BB962C8B-B14F-4D97-AF65-F5344CB8AC3E}">
        <p14:creationId xmlns:p14="http://schemas.microsoft.com/office/powerpoint/2010/main" val="26214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Çevre İçin Tehlikeli (Dangerous </a:t>
            </a:r>
            <a:r>
              <a:rPr lang="tr-TR" sz="3600" dirty="0" err="1"/>
              <a:t>for</a:t>
            </a:r>
            <a:r>
              <a:rPr lang="tr-TR" sz="3600" dirty="0"/>
              <a:t> </a:t>
            </a:r>
            <a:r>
              <a:rPr lang="tr-TR" sz="3600" dirty="0" err="1"/>
              <a:t>the</a:t>
            </a:r>
            <a:r>
              <a:rPr lang="tr-TR" sz="3600" dirty="0"/>
              <a:t> Environment, N) Maddeler</a:t>
            </a:r>
          </a:p>
        </p:txBody>
      </p:sp>
      <p:sp>
        <p:nvSpPr>
          <p:cNvPr id="3" name="İçerik Yer Tutucusu 2"/>
          <p:cNvSpPr>
            <a:spLocks noGrp="1"/>
          </p:cNvSpPr>
          <p:nvPr>
            <p:ph idx="1"/>
          </p:nvPr>
        </p:nvSpPr>
        <p:spPr>
          <a:xfrm>
            <a:off x="457200" y="1600200"/>
            <a:ext cx="8363272" cy="4525963"/>
          </a:xfrm>
        </p:spPr>
        <p:txBody>
          <a:bodyPr/>
          <a:lstStyle/>
          <a:p>
            <a:pPr marL="0" indent="0" algn="just">
              <a:buNone/>
            </a:pPr>
            <a:r>
              <a:rPr lang="tr-TR" sz="2400" dirty="0" smtClean="0"/>
              <a:t>Çevreye </a:t>
            </a:r>
            <a:r>
              <a:rPr lang="tr-TR" sz="2400" dirty="0"/>
              <a:t>yayıldığında insan, hayvan, bitki, su, toprak ve hava gibi çevre elemanlarından birine veya birkaçına veya tümüne birden kısa süreli ya da uzun süreli tehlikeli olan ve zarar veren maddelerdir.</a:t>
            </a:r>
          </a:p>
          <a:p>
            <a:endParaRPr lang="tr-TR" dirty="0"/>
          </a:p>
        </p:txBody>
      </p:sp>
      <p:pic>
        <p:nvPicPr>
          <p:cNvPr id="4" name="Resim 3"/>
          <p:cNvPicPr>
            <a:picLocks noChangeAspect="1"/>
          </p:cNvPicPr>
          <p:nvPr/>
        </p:nvPicPr>
        <p:blipFill>
          <a:blip r:embed="rId2"/>
          <a:stretch>
            <a:fillRect/>
          </a:stretch>
        </p:blipFill>
        <p:spPr>
          <a:xfrm>
            <a:off x="3238226" y="3332589"/>
            <a:ext cx="2667548" cy="2793574"/>
          </a:xfrm>
          <a:prstGeom prst="rect">
            <a:avLst/>
          </a:prstGeom>
        </p:spPr>
      </p:pic>
    </p:spTree>
    <p:extLst>
      <p:ext uri="{BB962C8B-B14F-4D97-AF65-F5344CB8AC3E}">
        <p14:creationId xmlns:p14="http://schemas.microsoft.com/office/powerpoint/2010/main" val="248413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Radyoaktif Maddeler</a:t>
            </a:r>
          </a:p>
        </p:txBody>
      </p:sp>
      <p:sp>
        <p:nvSpPr>
          <p:cNvPr id="3" name="İçerik Yer Tutucusu 2"/>
          <p:cNvSpPr>
            <a:spLocks noGrp="1"/>
          </p:cNvSpPr>
          <p:nvPr>
            <p:ph idx="1"/>
          </p:nvPr>
        </p:nvSpPr>
        <p:spPr>
          <a:xfrm>
            <a:off x="251520" y="1417638"/>
            <a:ext cx="8568952" cy="5035698"/>
          </a:xfrm>
        </p:spPr>
        <p:txBody>
          <a:bodyPr/>
          <a:lstStyle/>
          <a:p>
            <a:pPr marL="0" indent="0" algn="just">
              <a:buNone/>
            </a:pPr>
            <a:r>
              <a:rPr lang="tr-TR" sz="2400" dirty="0" smtClean="0"/>
              <a:t>Atom </a:t>
            </a:r>
            <a:r>
              <a:rPr lang="tr-TR" sz="2400" dirty="0"/>
              <a:t>çekirdeklerinin kararsızlığı nedeniyle daha kararlı hale geçmek </a:t>
            </a:r>
            <a:r>
              <a:rPr lang="tr-TR" sz="2400" dirty="0" err="1" smtClean="0"/>
              <a:t>içinkendiliğinden</a:t>
            </a:r>
            <a:r>
              <a:rPr lang="tr-TR" sz="2400" dirty="0" smtClean="0"/>
              <a:t> </a:t>
            </a:r>
            <a:r>
              <a:rPr lang="tr-TR" sz="2400" dirty="0" err="1"/>
              <a:t>bozunarak</a:t>
            </a:r>
            <a:r>
              <a:rPr lang="tr-TR" sz="2400" dirty="0"/>
              <a:t> </a:t>
            </a:r>
            <a:r>
              <a:rPr lang="el-GR" sz="2400" dirty="0"/>
              <a:t>α, β-, γ, β+ </a:t>
            </a:r>
            <a:r>
              <a:rPr lang="tr-TR" sz="2400" dirty="0"/>
              <a:t>gibi çeşitli ışınlar yayan maddelerdir. Uranyum, toryum, polonyum, radyum, radon, </a:t>
            </a:r>
            <a:r>
              <a:rPr lang="tr-TR" sz="2400" dirty="0" smtClean="0"/>
              <a:t>izotop karbon </a:t>
            </a:r>
            <a:r>
              <a:rPr lang="tr-TR" sz="2400" dirty="0"/>
              <a:t>çok bilinen radyoaktif maddelerdir. </a:t>
            </a:r>
          </a:p>
          <a:p>
            <a:endParaRPr lang="tr-TR" dirty="0"/>
          </a:p>
        </p:txBody>
      </p:sp>
      <p:pic>
        <p:nvPicPr>
          <p:cNvPr id="4" name="Resim 3"/>
          <p:cNvPicPr>
            <a:picLocks noChangeAspect="1"/>
          </p:cNvPicPr>
          <p:nvPr/>
        </p:nvPicPr>
        <p:blipFill>
          <a:blip r:embed="rId2"/>
          <a:stretch>
            <a:fillRect/>
          </a:stretch>
        </p:blipFill>
        <p:spPr>
          <a:xfrm>
            <a:off x="3347864" y="3789040"/>
            <a:ext cx="2445501" cy="2133574"/>
          </a:xfrm>
          <a:prstGeom prst="rect">
            <a:avLst/>
          </a:prstGeom>
        </p:spPr>
      </p:pic>
    </p:spTree>
    <p:extLst>
      <p:ext uri="{BB962C8B-B14F-4D97-AF65-F5344CB8AC3E}">
        <p14:creationId xmlns:p14="http://schemas.microsoft.com/office/powerpoint/2010/main" val="3675883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563823" y="1600200"/>
            <a:ext cx="6016353" cy="4525963"/>
          </a:xfrm>
          <a:prstGeom prst="rect">
            <a:avLst/>
          </a:prstGeom>
        </p:spPr>
      </p:pic>
    </p:spTree>
    <p:extLst>
      <p:ext uri="{BB962C8B-B14F-4D97-AF65-F5344CB8AC3E}">
        <p14:creationId xmlns:p14="http://schemas.microsoft.com/office/powerpoint/2010/main" val="2382352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44792" y="1600200"/>
            <a:ext cx="6454416" cy="4525963"/>
          </a:xfrm>
          <a:prstGeom prst="rect">
            <a:avLst/>
          </a:prstGeom>
        </p:spPr>
      </p:pic>
    </p:spTree>
    <p:extLst>
      <p:ext uri="{BB962C8B-B14F-4D97-AF65-F5344CB8AC3E}">
        <p14:creationId xmlns:p14="http://schemas.microsoft.com/office/powerpoint/2010/main" val="250469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7787208" cy="3937953"/>
          </a:xfrm>
        </p:spPr>
        <p:txBody>
          <a:bodyPr/>
          <a:lstStyle/>
          <a:p>
            <a:pPr marL="0" indent="0">
              <a:buNone/>
            </a:pPr>
            <a:r>
              <a:rPr lang="tr-TR" dirty="0"/>
              <a:t> </a:t>
            </a:r>
            <a:r>
              <a:rPr lang="tr-TR" dirty="0" smtClean="0"/>
              <a:t> </a:t>
            </a:r>
            <a:endParaRPr lang="tr-TR" dirty="0"/>
          </a:p>
        </p:txBody>
      </p:sp>
      <p:pic>
        <p:nvPicPr>
          <p:cNvPr id="4" name="Resim 3"/>
          <p:cNvPicPr>
            <a:picLocks noChangeAspect="1"/>
          </p:cNvPicPr>
          <p:nvPr/>
        </p:nvPicPr>
        <p:blipFill>
          <a:blip r:embed="rId2"/>
          <a:stretch>
            <a:fillRect/>
          </a:stretch>
        </p:blipFill>
        <p:spPr>
          <a:xfrm>
            <a:off x="1259632" y="404664"/>
            <a:ext cx="6856672" cy="3937953"/>
          </a:xfrm>
          <a:prstGeom prst="rect">
            <a:avLst/>
          </a:prstGeom>
        </p:spPr>
      </p:pic>
      <p:sp>
        <p:nvSpPr>
          <p:cNvPr id="5" name="Metin kutusu 4"/>
          <p:cNvSpPr txBox="1"/>
          <p:nvPr/>
        </p:nvSpPr>
        <p:spPr>
          <a:xfrm>
            <a:off x="1563576" y="4740386"/>
            <a:ext cx="6552728" cy="1015663"/>
          </a:xfrm>
          <a:prstGeom prst="rect">
            <a:avLst/>
          </a:prstGeom>
          <a:noFill/>
        </p:spPr>
        <p:txBody>
          <a:bodyPr wrap="square" rtlCol="0">
            <a:spAutoFit/>
          </a:bodyPr>
          <a:lstStyle/>
          <a:p>
            <a:pPr algn="ctr"/>
            <a:r>
              <a:rPr lang="tr-TR" sz="6000" b="1" dirty="0" smtClean="0">
                <a:ln w="22225">
                  <a:solidFill>
                    <a:schemeClr val="accent2"/>
                  </a:solidFill>
                  <a:prstDash val="solid"/>
                </a:ln>
                <a:solidFill>
                  <a:srgbClr val="FF0000"/>
                </a:solidFill>
              </a:rPr>
              <a:t>teşekkürler</a:t>
            </a:r>
            <a:endParaRPr lang="tr-TR" sz="60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19630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3 Resim" descr="_CEF0603.jpg"/>
          <p:cNvPicPr>
            <a:picLocks noChangeAspect="1"/>
          </p:cNvPicPr>
          <p:nvPr/>
        </p:nvPicPr>
        <p:blipFill>
          <a:blip r:embed="rId2" cstate="print"/>
          <a:stretch>
            <a:fillRect/>
          </a:stretch>
        </p:blipFill>
        <p:spPr>
          <a:xfrm>
            <a:off x="971600" y="890587"/>
            <a:ext cx="7410399" cy="49371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Laboratuvarların </a:t>
            </a:r>
            <a:r>
              <a:rPr lang="tr-TR" dirty="0"/>
              <a:t>Önemi:</a:t>
            </a:r>
            <a:br>
              <a:rPr lang="tr-TR" dirty="0"/>
            </a:br>
            <a:endParaRPr lang="tr-TR" dirty="0"/>
          </a:p>
        </p:txBody>
      </p:sp>
      <p:sp>
        <p:nvSpPr>
          <p:cNvPr id="3" name="2 İçerik Yer Tutucusu"/>
          <p:cNvSpPr>
            <a:spLocks noGrp="1"/>
          </p:cNvSpPr>
          <p:nvPr>
            <p:ph idx="1"/>
          </p:nvPr>
        </p:nvSpPr>
        <p:spPr/>
        <p:txBody>
          <a:bodyPr>
            <a:normAutofit/>
          </a:bodyPr>
          <a:lstStyle/>
          <a:p>
            <a:pPr algn="just"/>
            <a:r>
              <a:rPr lang="tr-TR" sz="2800" dirty="0" smtClean="0"/>
              <a:t>Bitki </a:t>
            </a:r>
            <a:r>
              <a:rPr lang="tr-TR" sz="2800" dirty="0"/>
              <a:t>ve hayvanların morfoloji ve anatomileri sadece teorik derslerden veya kitap ve yazılı kaynaklardan </a:t>
            </a:r>
            <a:r>
              <a:rPr lang="tr-TR" sz="2800" dirty="0" smtClean="0"/>
              <a:t>öğrenilemez</a:t>
            </a:r>
            <a:r>
              <a:rPr lang="tr-TR" sz="2800" dirty="0"/>
              <a:t>. Bunun için </a:t>
            </a:r>
            <a:r>
              <a:rPr lang="tr-TR" sz="2800" dirty="0" smtClean="0"/>
              <a:t>bitki </a:t>
            </a:r>
            <a:r>
              <a:rPr lang="tr-TR" sz="2800" dirty="0"/>
              <a:t>ve hayvan </a:t>
            </a:r>
            <a:r>
              <a:rPr lang="tr-TR" sz="2800" dirty="0" smtClean="0"/>
              <a:t>materyallerin </a:t>
            </a:r>
            <a:r>
              <a:rPr lang="tr-TR" sz="2800" dirty="0"/>
              <a:t>bizzat inceleyip </a:t>
            </a:r>
            <a:r>
              <a:rPr lang="tr-TR" sz="2800" dirty="0" smtClean="0"/>
              <a:t>kesitlerin alınması gerekir. </a:t>
            </a:r>
          </a:p>
          <a:p>
            <a:pPr algn="just"/>
            <a:r>
              <a:rPr lang="tr-TR" sz="2800" dirty="0"/>
              <a:t>Çevre Güvenliği, yenilen gıdaların kontrolü, sağlık ve daha bir çok alanda üretim-hizmet sürecinde yapılan test ve Kalibrasyon </a:t>
            </a:r>
            <a:r>
              <a:rPr lang="tr-TR" sz="2800" dirty="0" smtClean="0"/>
              <a:t>işlemleri laboratuvar ortamında gerçekleştirilir. </a:t>
            </a:r>
          </a:p>
          <a:p>
            <a:pPr algn="just"/>
            <a:endParaRPr lang="tr-T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Laboratuvar Kuralları</a:t>
            </a:r>
            <a:endParaRPr lang="tr-TR" dirty="0"/>
          </a:p>
        </p:txBody>
      </p:sp>
      <p:sp>
        <p:nvSpPr>
          <p:cNvPr id="3" name="İçerik Yer Tutucusu 2"/>
          <p:cNvSpPr>
            <a:spLocks noGrp="1"/>
          </p:cNvSpPr>
          <p:nvPr>
            <p:ph idx="1"/>
          </p:nvPr>
        </p:nvSpPr>
        <p:spPr/>
        <p:txBody>
          <a:bodyPr>
            <a:normAutofit/>
          </a:bodyPr>
          <a:lstStyle/>
          <a:p>
            <a:pPr algn="just"/>
            <a:endParaRPr lang="tr-TR" dirty="0" smtClean="0"/>
          </a:p>
          <a:p>
            <a:pPr algn="just"/>
            <a:r>
              <a:rPr lang="tr-TR" dirty="0" smtClean="0"/>
              <a:t>Laboratuvar çalışanları (hekim, veteriner, laboratuvar teknikerleri ve diğer sağlık personelleri), </a:t>
            </a:r>
            <a:r>
              <a:rPr lang="tr-TR" dirty="0"/>
              <a:t>yapılacak işten çabuk sonuç almak ve kendilerini çeşitli tehlikelerden korumak için </a:t>
            </a:r>
            <a:r>
              <a:rPr lang="tr-TR" dirty="0" smtClean="0"/>
              <a:t>belirli kurallara </a:t>
            </a:r>
            <a:r>
              <a:rPr lang="tr-TR" dirty="0"/>
              <a:t>uymak mecburiyetindedir. </a:t>
            </a:r>
          </a:p>
        </p:txBody>
      </p:sp>
    </p:spTree>
    <p:extLst>
      <p:ext uri="{BB962C8B-B14F-4D97-AF65-F5344CB8AC3E}">
        <p14:creationId xmlns:p14="http://schemas.microsoft.com/office/powerpoint/2010/main" val="285618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26000" contrast="10000"/>
                    </a14:imgEffect>
                  </a14:imgLayer>
                </a14:imgProps>
              </a:ext>
              <a:ext uri="{28A0092B-C50C-407E-A947-70E740481C1C}">
                <a14:useLocalDpi xmlns:a14="http://schemas.microsoft.com/office/drawing/2010/main" val="0"/>
              </a:ext>
            </a:extLst>
          </a:blip>
          <a:stretch>
            <a:fillRect/>
          </a:stretch>
        </p:blipFill>
        <p:spPr>
          <a:xfrm>
            <a:off x="971600" y="261112"/>
            <a:ext cx="7200800" cy="5400600"/>
          </a:xfrm>
        </p:spPr>
      </p:pic>
    </p:spTree>
    <p:extLst>
      <p:ext uri="{BB962C8B-B14F-4D97-AF65-F5344CB8AC3E}">
        <p14:creationId xmlns:p14="http://schemas.microsoft.com/office/powerpoint/2010/main" val="944250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58050" y="1600200"/>
            <a:ext cx="4427900" cy="4525963"/>
          </a:xfrm>
          <a:prstGeom prst="rect">
            <a:avLst/>
          </a:prstGeom>
        </p:spPr>
      </p:pic>
    </p:spTree>
    <p:extLst>
      <p:ext uri="{BB962C8B-B14F-4D97-AF65-F5344CB8AC3E}">
        <p14:creationId xmlns:p14="http://schemas.microsoft.com/office/powerpoint/2010/main" val="384833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Tehlike Özelliklerine Göre Kimyasal Maddeler ve Tehlike sembolleri</a:t>
            </a:r>
          </a:p>
        </p:txBody>
      </p:sp>
      <p:sp>
        <p:nvSpPr>
          <p:cNvPr id="3" name="İçerik Yer Tutucusu 2"/>
          <p:cNvSpPr>
            <a:spLocks noGrp="1"/>
          </p:cNvSpPr>
          <p:nvPr>
            <p:ph idx="1"/>
          </p:nvPr>
        </p:nvSpPr>
        <p:spPr/>
        <p:txBody>
          <a:bodyPr>
            <a:normAutofit lnSpcReduction="10000"/>
          </a:bodyPr>
          <a:lstStyle/>
          <a:p>
            <a:pPr algn="just"/>
            <a:r>
              <a:rPr lang="tr-TR" dirty="0"/>
              <a:t>Tehlike sembolleri, uluslararası arenada kabul gören ve eğitimsiz kişilerin dahi kolayca anlayabileceği şekillerden yararlanarak oluşturulmuş özel sembollerdir</a:t>
            </a:r>
            <a:r>
              <a:rPr lang="tr-TR" dirty="0" smtClean="0"/>
              <a:t>.</a:t>
            </a:r>
          </a:p>
          <a:p>
            <a:pPr algn="just"/>
            <a:r>
              <a:rPr lang="tr-TR" dirty="0" smtClean="0"/>
              <a:t> </a:t>
            </a:r>
            <a:r>
              <a:rPr lang="tr-TR" dirty="0"/>
              <a:t>Bu semboller, başta can ve mal kaybı olmak üzere "insan sağlığı ve çevreye yönelik tehlikelerin önlenmelerine (veya minimize edilmelerine) ve kimyasalların uygun koşullarda depolanmalarına" yardımcı olurlar.</a:t>
            </a:r>
          </a:p>
        </p:txBody>
      </p:sp>
    </p:spTree>
    <p:extLst>
      <p:ext uri="{BB962C8B-B14F-4D97-AF65-F5344CB8AC3E}">
        <p14:creationId xmlns:p14="http://schemas.microsoft.com/office/powerpoint/2010/main" val="264883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Patlayıcı (</a:t>
            </a:r>
            <a:r>
              <a:rPr lang="tr-TR" dirty="0" err="1"/>
              <a:t>Explosive</a:t>
            </a:r>
            <a:r>
              <a:rPr lang="tr-TR" dirty="0"/>
              <a:t>, E) </a:t>
            </a:r>
            <a:r>
              <a:rPr lang="tr-TR" dirty="0" smtClean="0"/>
              <a:t>Maddeler</a:t>
            </a:r>
            <a:endParaRPr lang="tr-TR" dirty="0"/>
          </a:p>
        </p:txBody>
      </p:sp>
      <p:sp>
        <p:nvSpPr>
          <p:cNvPr id="3" name="İçerik Yer Tutucusu 2"/>
          <p:cNvSpPr>
            <a:spLocks noGrp="1"/>
          </p:cNvSpPr>
          <p:nvPr>
            <p:ph idx="1"/>
          </p:nvPr>
        </p:nvSpPr>
        <p:spPr>
          <a:xfrm>
            <a:off x="251520" y="1600200"/>
            <a:ext cx="8640960" cy="4525963"/>
          </a:xfrm>
        </p:spPr>
        <p:txBody>
          <a:bodyPr>
            <a:normAutofit/>
          </a:bodyPr>
          <a:lstStyle/>
          <a:p>
            <a:pPr marL="0" indent="0" algn="just">
              <a:buNone/>
            </a:pPr>
            <a:r>
              <a:rPr lang="tr-TR" sz="2400" dirty="0" smtClean="0"/>
              <a:t>Bu </a:t>
            </a:r>
            <a:r>
              <a:rPr lang="tr-TR" sz="2400" dirty="0"/>
              <a:t>sembol atmosferik oksijen yokluğunda dahi, kolaycı ekzotermik reaksiyona girerek "patlama riski taşıyan gazların oluşumuna neden olan" veya "ısıtıldığında patlayan" kimyasalları </a:t>
            </a:r>
            <a:r>
              <a:rPr lang="tr-TR" sz="2400" dirty="0" smtClean="0"/>
              <a:t>belirtir. İyot </a:t>
            </a:r>
            <a:r>
              <a:rPr lang="tr-TR" sz="2400" dirty="0"/>
              <a:t>benzen, </a:t>
            </a:r>
            <a:r>
              <a:rPr lang="tr-TR" sz="2400" dirty="0" err="1"/>
              <a:t>trinitrogliserin</a:t>
            </a:r>
            <a:r>
              <a:rPr lang="tr-TR" sz="2400" dirty="0"/>
              <a:t> (nitrogliserin) patlayıcı maddelerin bazılarıdır.</a:t>
            </a:r>
          </a:p>
        </p:txBody>
      </p:sp>
      <p:pic>
        <p:nvPicPr>
          <p:cNvPr id="4" name="Resim 3"/>
          <p:cNvPicPr>
            <a:picLocks noChangeAspect="1"/>
          </p:cNvPicPr>
          <p:nvPr/>
        </p:nvPicPr>
        <p:blipFill>
          <a:blip r:embed="rId2"/>
          <a:stretch>
            <a:fillRect/>
          </a:stretch>
        </p:blipFill>
        <p:spPr>
          <a:xfrm>
            <a:off x="3319229" y="3429000"/>
            <a:ext cx="2505542" cy="2505542"/>
          </a:xfrm>
          <a:prstGeom prst="rect">
            <a:avLst/>
          </a:prstGeom>
        </p:spPr>
      </p:pic>
    </p:spTree>
    <p:extLst>
      <p:ext uri="{BB962C8B-B14F-4D97-AF65-F5344CB8AC3E}">
        <p14:creationId xmlns:p14="http://schemas.microsoft.com/office/powerpoint/2010/main" val="270736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Oksitleyici (</a:t>
            </a:r>
            <a:r>
              <a:rPr lang="tr-TR" dirty="0" err="1"/>
              <a:t>Oxidising</a:t>
            </a:r>
            <a:r>
              <a:rPr lang="tr-TR" dirty="0"/>
              <a:t>, O) Maddeler</a:t>
            </a:r>
          </a:p>
        </p:txBody>
      </p:sp>
      <p:sp>
        <p:nvSpPr>
          <p:cNvPr id="3" name="İçerik Yer Tutucusu 2"/>
          <p:cNvSpPr>
            <a:spLocks noGrp="1"/>
          </p:cNvSpPr>
          <p:nvPr>
            <p:ph idx="1"/>
          </p:nvPr>
        </p:nvSpPr>
        <p:spPr>
          <a:xfrm>
            <a:off x="179512" y="1600200"/>
            <a:ext cx="8640960" cy="4525963"/>
          </a:xfrm>
        </p:spPr>
        <p:txBody>
          <a:bodyPr>
            <a:normAutofit/>
          </a:bodyPr>
          <a:lstStyle/>
          <a:p>
            <a:pPr algn="just"/>
            <a:r>
              <a:rPr lang="tr-TR" sz="1800" dirty="0" smtClean="0"/>
              <a:t>Bu </a:t>
            </a:r>
            <a:r>
              <a:rPr lang="tr-TR" sz="1800" dirty="0"/>
              <a:t>sembol başta "organik peroksitler" olmak üzere, yapılarından oksijen çıkarabilen ve bu nedenle yangın tehlikesi yaratabilen, yükseltgeyici maddeleri belirtir. Havanın oksijeni ile çok kolay yakıcı bir kimyasala dönüşebilir. Yanıcı kimyasallardan uzak depolanması gerekmektedir. </a:t>
            </a:r>
          </a:p>
          <a:p>
            <a:pPr algn="just"/>
            <a:r>
              <a:rPr lang="tr-TR" sz="1800" dirty="0"/>
              <a:t>Organik peroksitler, nitrik asit, nitratlar, oksitleyici maddelerin bazılarıdır</a:t>
            </a:r>
          </a:p>
          <a:p>
            <a:endParaRPr lang="tr-TR" sz="2800" dirty="0"/>
          </a:p>
        </p:txBody>
      </p:sp>
      <p:pic>
        <p:nvPicPr>
          <p:cNvPr id="4" name="Resim 3"/>
          <p:cNvPicPr>
            <a:picLocks noChangeAspect="1"/>
          </p:cNvPicPr>
          <p:nvPr/>
        </p:nvPicPr>
        <p:blipFill>
          <a:blip r:embed="rId2"/>
          <a:stretch>
            <a:fillRect/>
          </a:stretch>
        </p:blipFill>
        <p:spPr>
          <a:xfrm>
            <a:off x="3203848" y="3429000"/>
            <a:ext cx="2433534" cy="2433534"/>
          </a:xfrm>
          <a:prstGeom prst="rect">
            <a:avLst/>
          </a:prstGeom>
        </p:spPr>
      </p:pic>
    </p:spTree>
    <p:extLst>
      <p:ext uri="{BB962C8B-B14F-4D97-AF65-F5344CB8AC3E}">
        <p14:creationId xmlns:p14="http://schemas.microsoft.com/office/powerpoint/2010/main" val="116058449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561</Words>
  <Application>Microsoft Office PowerPoint</Application>
  <PresentationFormat>Ekran Gösterisi (4:3)</PresentationFormat>
  <Paragraphs>33</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Ofis Teması</vt:lpstr>
      <vt:lpstr>Laboratuvar Teknikleri</vt:lpstr>
      <vt:lpstr>PowerPoint Sunusu</vt:lpstr>
      <vt:lpstr> Laboratuvarların Önemi: </vt:lpstr>
      <vt:lpstr>Laboratuvar Kuralları</vt:lpstr>
      <vt:lpstr>PowerPoint Sunusu</vt:lpstr>
      <vt:lpstr>PowerPoint Sunusu</vt:lpstr>
      <vt:lpstr>Tehlike Özelliklerine Göre Kimyasal Maddeler ve Tehlike sembolleri</vt:lpstr>
      <vt:lpstr>Patlayıcı (Explosive, E) Maddeler</vt:lpstr>
      <vt:lpstr>Oksitleyici (Oxidising, O) Maddeler</vt:lpstr>
      <vt:lpstr>Alev Alıcı Maddeler</vt:lpstr>
      <vt:lpstr>Toksik (zehirleyici) Maddeler</vt:lpstr>
      <vt:lpstr>Çok Toksik (Very Toxic, T+) Maddeler</vt:lpstr>
      <vt:lpstr>Sağlığa Zararlı (Harmful) Maddeler</vt:lpstr>
      <vt:lpstr>Kanserojen (Carcinogenic) Maddeler</vt:lpstr>
      <vt:lpstr>Çevre İçin Tehlikeli (Dangerous for the Environment, N) Maddeler</vt:lpstr>
      <vt:lpstr>Radyoaktif Maddeler</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mehmet</dc:creator>
  <cp:lastModifiedBy>mehmet</cp:lastModifiedBy>
  <cp:revision>244</cp:revision>
  <dcterms:created xsi:type="dcterms:W3CDTF">2018-09-30T09:57:02Z</dcterms:created>
  <dcterms:modified xsi:type="dcterms:W3CDTF">2020-10-28T10:26:18Z</dcterms:modified>
</cp:coreProperties>
</file>