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2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2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21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74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82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777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79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27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437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20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35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69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EE3A5-219C-4413-B144-77F5FC5636D0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4985C-C000-4481-96F5-3641A13E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2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27766" y="1996105"/>
            <a:ext cx="102288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ÖZ KAYNAKLARIN DEĞİŞİMİ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TABLOSU</a:t>
            </a:r>
          </a:p>
          <a:p>
            <a:endParaRPr lang="tr-TR" sz="2400" b="1" dirty="0">
              <a:latin typeface="Times New Roman" panose="02020603050405020304" pitchFamily="18" charset="0"/>
            </a:endParaRP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Öz Kaynakların Değişimi Tablosunun Amaçları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Öz Kaynakların Değişimi Tablosunun Bileşenleri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Öz Kaynakların Değişimi Tablosu Nasıl Düzenlenir?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3283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558291"/>
              </p:ext>
            </p:extLst>
          </p:nvPr>
        </p:nvGraphicFramePr>
        <p:xfrm>
          <a:off x="406401" y="1088570"/>
          <a:ext cx="11350170" cy="4760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4513">
                  <a:extLst>
                    <a:ext uri="{9D8B030D-6E8A-4147-A177-3AD203B41FA5}">
                      <a16:colId xmlns:a16="http://schemas.microsoft.com/office/drawing/2014/main" val="2876966179"/>
                    </a:ext>
                  </a:extLst>
                </a:gridCol>
                <a:gridCol w="1872343">
                  <a:extLst>
                    <a:ext uri="{9D8B030D-6E8A-4147-A177-3AD203B41FA5}">
                      <a16:colId xmlns:a16="http://schemas.microsoft.com/office/drawing/2014/main" val="698101992"/>
                    </a:ext>
                  </a:extLst>
                </a:gridCol>
                <a:gridCol w="2365829">
                  <a:extLst>
                    <a:ext uri="{9D8B030D-6E8A-4147-A177-3AD203B41FA5}">
                      <a16:colId xmlns:a16="http://schemas.microsoft.com/office/drawing/2014/main" val="2850308148"/>
                    </a:ext>
                  </a:extLst>
                </a:gridCol>
                <a:gridCol w="2510971">
                  <a:extLst>
                    <a:ext uri="{9D8B030D-6E8A-4147-A177-3AD203B41FA5}">
                      <a16:colId xmlns:a16="http://schemas.microsoft.com/office/drawing/2014/main" val="1607181945"/>
                    </a:ext>
                  </a:extLst>
                </a:gridCol>
                <a:gridCol w="2046514">
                  <a:extLst>
                    <a:ext uri="{9D8B030D-6E8A-4147-A177-3AD203B41FA5}">
                      <a16:colId xmlns:a16="http://schemas.microsoft.com/office/drawing/2014/main" val="3327757164"/>
                    </a:ext>
                  </a:extLst>
                </a:gridCol>
              </a:tblGrid>
              <a:tr h="5950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Öz Kaynak Kalemleri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Dönem Başı (TL)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Dönem Artışları (TL)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Dönem Azalışları (TL)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Dönem Sonu (TL)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7490020"/>
                  </a:ext>
                </a:extLst>
              </a:tr>
              <a:tr h="5950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Ödenmiş Sermaye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500.000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100.000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600.000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9696428"/>
                  </a:ext>
                </a:extLst>
              </a:tr>
              <a:tr h="5950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Emisyon Primi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50.000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60.000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8649945"/>
                  </a:ext>
                </a:extLst>
              </a:tr>
              <a:tr h="5950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Yasal Yedek Akçeler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25.000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75793"/>
                  </a:ext>
                </a:extLst>
              </a:tr>
              <a:tr h="5950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Olağanüstü Yedekler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20.000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120.000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0209400"/>
                  </a:ext>
                </a:extLst>
              </a:tr>
              <a:tr h="5950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Geçmiş Yıl Kârları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150.000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50.000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100.000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3787772"/>
                  </a:ext>
                </a:extLst>
              </a:tr>
              <a:tr h="5950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Dönem Net Kârı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80.000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80.000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7469632"/>
                  </a:ext>
                </a:extLst>
              </a:tr>
              <a:tr h="5950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Toplam Öz Kaynaklar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820.000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215.000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50.000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985.000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3202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426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27441" y="965591"/>
            <a:ext cx="100050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Öz Kaynakların Değişimi Tablosunun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Yorumlanması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Sermaye Artışları</a:t>
            </a: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Yasal Yedekler</a:t>
            </a: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Kâr ve Temettü Dağıtımı</a:t>
            </a: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Geçmiş Yıl Zararları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02745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Geniş ekran</PresentationFormat>
  <Paragraphs>51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1</cp:revision>
  <dcterms:created xsi:type="dcterms:W3CDTF">2024-09-14T08:16:09Z</dcterms:created>
  <dcterms:modified xsi:type="dcterms:W3CDTF">2024-09-14T08:17:00Z</dcterms:modified>
</cp:coreProperties>
</file>