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73" r:id="rId3"/>
    <p:sldId id="274" r:id="rId4"/>
    <p:sldId id="277" r:id="rId5"/>
    <p:sldId id="278" r:id="rId6"/>
    <p:sldId id="279" r:id="rId7"/>
    <p:sldId id="280" r:id="rId8"/>
    <p:sldId id="281" r:id="rId9"/>
    <p:sldId id="28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BAF94A3-428D-4803-8649-8542BD5E8D74}" type="datetimeFigureOut">
              <a:rPr lang="tr-TR" smtClean="0"/>
              <a:t>24.10.2023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A447D-F1FF-4932-AF40-E245E7490EE7}"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79773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4BAF94A3-428D-4803-8649-8542BD5E8D74}" type="datetimeFigureOut">
              <a:rPr lang="tr-TR" smtClean="0"/>
              <a:t>24.10.2023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6AA447D-F1FF-4932-AF40-E245E7490EE7}" type="slidenum">
              <a:rPr lang="tr-TR" smtClean="0"/>
              <a:t>‹#›</a:t>
            </a:fld>
            <a:endParaRPr lang="tr-TR"/>
          </a:p>
        </p:txBody>
      </p:sp>
    </p:spTree>
    <p:extLst>
      <p:ext uri="{BB962C8B-B14F-4D97-AF65-F5344CB8AC3E}">
        <p14:creationId xmlns:p14="http://schemas.microsoft.com/office/powerpoint/2010/main" val="3700231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BAF94A3-428D-4803-8649-8542BD5E8D74}" type="datetimeFigureOut">
              <a:rPr lang="tr-TR" smtClean="0"/>
              <a:t>24.10.2023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A447D-F1FF-4932-AF40-E245E7490EE7}" type="slidenum">
              <a:rPr lang="tr-TR" smtClean="0"/>
              <a:t>‹#›</a:t>
            </a:fld>
            <a:endParaRPr lang="tr-TR"/>
          </a:p>
        </p:txBody>
      </p:sp>
    </p:spTree>
    <p:extLst>
      <p:ext uri="{BB962C8B-B14F-4D97-AF65-F5344CB8AC3E}">
        <p14:creationId xmlns:p14="http://schemas.microsoft.com/office/powerpoint/2010/main" val="1851715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BAF94A3-428D-4803-8649-8542BD5E8D74}" type="datetimeFigureOut">
              <a:rPr lang="tr-TR" smtClean="0"/>
              <a:t>24.10.2023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A447D-F1FF-4932-AF40-E245E7490EE7}"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422247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BAF94A3-428D-4803-8649-8542BD5E8D74}" type="datetimeFigureOut">
              <a:rPr lang="tr-TR" smtClean="0"/>
              <a:t>24.10.2023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A447D-F1FF-4932-AF40-E245E7490EE7}" type="slidenum">
              <a:rPr lang="tr-TR" smtClean="0"/>
              <a:t>‹#›</a:t>
            </a:fld>
            <a:endParaRPr lang="tr-TR"/>
          </a:p>
        </p:txBody>
      </p:sp>
    </p:spTree>
    <p:extLst>
      <p:ext uri="{BB962C8B-B14F-4D97-AF65-F5344CB8AC3E}">
        <p14:creationId xmlns:p14="http://schemas.microsoft.com/office/powerpoint/2010/main" val="3586853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BAF94A3-428D-4803-8649-8542BD5E8D74}" type="datetimeFigureOut">
              <a:rPr lang="tr-TR" smtClean="0"/>
              <a:t>24.10.2023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A447D-F1FF-4932-AF40-E245E7490EE7}"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249372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BAF94A3-428D-4803-8649-8542BD5E8D74}" type="datetimeFigureOut">
              <a:rPr lang="tr-TR" smtClean="0"/>
              <a:t>24.10.2023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A447D-F1FF-4932-AF40-E245E7490EE7}" type="slidenum">
              <a:rPr lang="tr-TR" smtClean="0"/>
              <a:t>‹#›</a:t>
            </a:fld>
            <a:endParaRPr lang="tr-TR"/>
          </a:p>
        </p:txBody>
      </p:sp>
    </p:spTree>
    <p:extLst>
      <p:ext uri="{BB962C8B-B14F-4D97-AF65-F5344CB8AC3E}">
        <p14:creationId xmlns:p14="http://schemas.microsoft.com/office/powerpoint/2010/main" val="2046524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BAF94A3-428D-4803-8649-8542BD5E8D74}" type="datetimeFigureOut">
              <a:rPr lang="tr-TR" smtClean="0"/>
              <a:t>24.10.2023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A447D-F1FF-4932-AF40-E245E7490EE7}" type="slidenum">
              <a:rPr lang="tr-TR" smtClean="0"/>
              <a:t>‹#›</a:t>
            </a:fld>
            <a:endParaRPr lang="tr-TR"/>
          </a:p>
        </p:txBody>
      </p:sp>
    </p:spTree>
    <p:extLst>
      <p:ext uri="{BB962C8B-B14F-4D97-AF65-F5344CB8AC3E}">
        <p14:creationId xmlns:p14="http://schemas.microsoft.com/office/powerpoint/2010/main" val="10230463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BAF94A3-428D-4803-8649-8542BD5E8D74}" type="datetimeFigureOut">
              <a:rPr lang="tr-TR" smtClean="0"/>
              <a:t>24.10.2023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A447D-F1FF-4932-AF40-E245E7490EE7}" type="slidenum">
              <a:rPr lang="tr-TR" smtClean="0"/>
              <a:t>‹#›</a:t>
            </a:fld>
            <a:endParaRPr lang="tr-TR"/>
          </a:p>
        </p:txBody>
      </p:sp>
    </p:spTree>
    <p:extLst>
      <p:ext uri="{BB962C8B-B14F-4D97-AF65-F5344CB8AC3E}">
        <p14:creationId xmlns:p14="http://schemas.microsoft.com/office/powerpoint/2010/main" val="1328282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BAF94A3-428D-4803-8649-8542BD5E8D74}" type="datetimeFigureOut">
              <a:rPr lang="tr-TR" smtClean="0"/>
              <a:t>24.10.2023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A447D-F1FF-4932-AF40-E245E7490EE7}" type="slidenum">
              <a:rPr lang="tr-TR" smtClean="0"/>
              <a:t>‹#›</a:t>
            </a:fld>
            <a:endParaRPr lang="tr-TR"/>
          </a:p>
        </p:txBody>
      </p:sp>
    </p:spTree>
    <p:extLst>
      <p:ext uri="{BB962C8B-B14F-4D97-AF65-F5344CB8AC3E}">
        <p14:creationId xmlns:p14="http://schemas.microsoft.com/office/powerpoint/2010/main" val="940870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BAF94A3-428D-4803-8649-8542BD5E8D74}" type="datetimeFigureOut">
              <a:rPr lang="tr-TR" smtClean="0"/>
              <a:t>24.10.2023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A447D-F1FF-4932-AF40-E245E7490EE7}" type="slidenum">
              <a:rPr lang="tr-TR" smtClean="0"/>
              <a:t>‹#›</a:t>
            </a:fld>
            <a:endParaRPr lang="tr-TR"/>
          </a:p>
        </p:txBody>
      </p:sp>
    </p:spTree>
    <p:extLst>
      <p:ext uri="{BB962C8B-B14F-4D97-AF65-F5344CB8AC3E}">
        <p14:creationId xmlns:p14="http://schemas.microsoft.com/office/powerpoint/2010/main" val="3682568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BAF94A3-428D-4803-8649-8542BD5E8D74}" type="datetimeFigureOut">
              <a:rPr lang="tr-TR" smtClean="0"/>
              <a:t>24.10.2023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6AA447D-F1FF-4932-AF40-E245E7490EE7}" type="slidenum">
              <a:rPr lang="tr-TR" smtClean="0"/>
              <a:t>‹#›</a:t>
            </a:fld>
            <a:endParaRPr lang="tr-TR"/>
          </a:p>
        </p:txBody>
      </p:sp>
    </p:spTree>
    <p:extLst>
      <p:ext uri="{BB962C8B-B14F-4D97-AF65-F5344CB8AC3E}">
        <p14:creationId xmlns:p14="http://schemas.microsoft.com/office/powerpoint/2010/main" val="1368044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BAF94A3-428D-4803-8649-8542BD5E8D74}" type="datetimeFigureOut">
              <a:rPr lang="tr-TR" smtClean="0"/>
              <a:t>24.10.2023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6AA447D-F1FF-4932-AF40-E245E7490EE7}" type="slidenum">
              <a:rPr lang="tr-TR" smtClean="0"/>
              <a:t>‹#›</a:t>
            </a:fld>
            <a:endParaRPr lang="tr-TR"/>
          </a:p>
        </p:txBody>
      </p:sp>
    </p:spTree>
    <p:extLst>
      <p:ext uri="{BB962C8B-B14F-4D97-AF65-F5344CB8AC3E}">
        <p14:creationId xmlns:p14="http://schemas.microsoft.com/office/powerpoint/2010/main" val="1437878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BAF94A3-428D-4803-8649-8542BD5E8D74}" type="datetimeFigureOut">
              <a:rPr lang="tr-TR" smtClean="0"/>
              <a:t>24.10.2023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6AA447D-F1FF-4932-AF40-E245E7490EE7}" type="slidenum">
              <a:rPr lang="tr-TR" smtClean="0"/>
              <a:t>‹#›</a:t>
            </a:fld>
            <a:endParaRPr lang="tr-TR"/>
          </a:p>
        </p:txBody>
      </p:sp>
    </p:spTree>
    <p:extLst>
      <p:ext uri="{BB962C8B-B14F-4D97-AF65-F5344CB8AC3E}">
        <p14:creationId xmlns:p14="http://schemas.microsoft.com/office/powerpoint/2010/main" val="722819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AF94A3-428D-4803-8649-8542BD5E8D74}" type="datetimeFigureOut">
              <a:rPr lang="tr-TR" smtClean="0"/>
              <a:t>24.10.2023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6AA447D-F1FF-4932-AF40-E245E7490EE7}" type="slidenum">
              <a:rPr lang="tr-TR" smtClean="0"/>
              <a:t>‹#›</a:t>
            </a:fld>
            <a:endParaRPr lang="tr-TR"/>
          </a:p>
        </p:txBody>
      </p:sp>
    </p:spTree>
    <p:extLst>
      <p:ext uri="{BB962C8B-B14F-4D97-AF65-F5344CB8AC3E}">
        <p14:creationId xmlns:p14="http://schemas.microsoft.com/office/powerpoint/2010/main" val="1898069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4BAF94A3-428D-4803-8649-8542BD5E8D74}" type="datetimeFigureOut">
              <a:rPr lang="tr-TR" smtClean="0"/>
              <a:t>24.10.2023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6AA447D-F1FF-4932-AF40-E245E7490EE7}" type="slidenum">
              <a:rPr lang="tr-TR" smtClean="0"/>
              <a:t>‹#›</a:t>
            </a:fld>
            <a:endParaRPr lang="tr-TR"/>
          </a:p>
        </p:txBody>
      </p:sp>
    </p:spTree>
    <p:extLst>
      <p:ext uri="{BB962C8B-B14F-4D97-AF65-F5344CB8AC3E}">
        <p14:creationId xmlns:p14="http://schemas.microsoft.com/office/powerpoint/2010/main" val="2515464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4BAF94A3-428D-4803-8649-8542BD5E8D74}" type="datetimeFigureOut">
              <a:rPr lang="tr-TR" smtClean="0"/>
              <a:t>24.10.2023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6AA447D-F1FF-4932-AF40-E245E7490EE7}" type="slidenum">
              <a:rPr lang="tr-TR" smtClean="0"/>
              <a:t>‹#›</a:t>
            </a:fld>
            <a:endParaRPr lang="tr-TR"/>
          </a:p>
        </p:txBody>
      </p:sp>
    </p:spTree>
    <p:extLst>
      <p:ext uri="{BB962C8B-B14F-4D97-AF65-F5344CB8AC3E}">
        <p14:creationId xmlns:p14="http://schemas.microsoft.com/office/powerpoint/2010/main" val="317047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BAF94A3-428D-4803-8649-8542BD5E8D74}" type="datetimeFigureOut">
              <a:rPr lang="tr-TR" smtClean="0"/>
              <a:t>24.10.2023</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6AA447D-F1FF-4932-AF40-E245E7490EE7}" type="slidenum">
              <a:rPr lang="tr-TR" smtClean="0"/>
              <a:t>‹#›</a:t>
            </a:fld>
            <a:endParaRPr lang="tr-TR"/>
          </a:p>
        </p:txBody>
      </p:sp>
    </p:spTree>
    <p:extLst>
      <p:ext uri="{BB962C8B-B14F-4D97-AF65-F5344CB8AC3E}">
        <p14:creationId xmlns:p14="http://schemas.microsoft.com/office/powerpoint/2010/main" val="3410305360"/>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13701" y="661851"/>
            <a:ext cx="9219761" cy="2325189"/>
          </a:xfrm>
        </p:spPr>
        <p:txBody>
          <a:bodyPr>
            <a:noAutofit/>
          </a:bodyPr>
          <a:lstStyle/>
          <a:p>
            <a:r>
              <a:rPr lang="tr-TR" sz="3600" b="1" dirty="0"/>
              <a:t>YALIN ÜRETİM TEKNİKLERİ</a:t>
            </a:r>
          </a:p>
        </p:txBody>
      </p:sp>
      <p:sp>
        <p:nvSpPr>
          <p:cNvPr id="3" name="Alt Başlık 2"/>
          <p:cNvSpPr>
            <a:spLocks noGrp="1"/>
          </p:cNvSpPr>
          <p:nvPr>
            <p:ph type="subTitle" idx="1"/>
          </p:nvPr>
        </p:nvSpPr>
        <p:spPr/>
        <p:txBody>
          <a:bodyPr/>
          <a:lstStyle/>
          <a:p>
            <a:r>
              <a:rPr lang="tr-TR" b="1" dirty="0"/>
              <a:t>Atatürk Üniversitesi</a:t>
            </a:r>
          </a:p>
          <a:p>
            <a:r>
              <a:rPr lang="tr-TR" b="1" dirty="0"/>
              <a:t>Endüstri mühendisliği bölümü</a:t>
            </a:r>
          </a:p>
          <a:p>
            <a:r>
              <a:rPr lang="tr-TR" b="1" dirty="0"/>
              <a:t>Dr. </a:t>
            </a:r>
            <a:r>
              <a:rPr lang="tr-TR" b="1" dirty="0" err="1"/>
              <a:t>Öğr</a:t>
            </a:r>
            <a:r>
              <a:rPr lang="tr-TR" b="1" dirty="0"/>
              <a:t>. Üyesi Sinan ÖZTAŞ</a:t>
            </a:r>
          </a:p>
          <a:p>
            <a:r>
              <a:rPr lang="tr-TR" b="1" dirty="0"/>
              <a:t>2022</a:t>
            </a:r>
          </a:p>
        </p:txBody>
      </p:sp>
    </p:spTree>
    <p:extLst>
      <p:ext uri="{BB962C8B-B14F-4D97-AF65-F5344CB8AC3E}">
        <p14:creationId xmlns:p14="http://schemas.microsoft.com/office/powerpoint/2010/main" val="2577399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5s-İşyerinin düzenlenmesi</a:t>
            </a:r>
          </a:p>
        </p:txBody>
      </p:sp>
      <p:sp>
        <p:nvSpPr>
          <p:cNvPr id="3" name="İçerik Yer Tutucusu 2"/>
          <p:cNvSpPr>
            <a:spLocks noGrp="1"/>
          </p:cNvSpPr>
          <p:nvPr>
            <p:ph idx="1"/>
          </p:nvPr>
        </p:nvSpPr>
        <p:spPr/>
        <p:txBody>
          <a:bodyPr>
            <a:normAutofit/>
          </a:bodyPr>
          <a:lstStyle/>
          <a:p>
            <a:pPr algn="just"/>
            <a:r>
              <a:rPr lang="tr-TR" sz="2400" b="1" dirty="0"/>
              <a:t>5s daha az kusurlu ürünler üretmek için daha az çaba, mekan, sermaye ve zaman gerektiren üretim süreçlerini organize etmek ve yönetmek için geliştirilen yalın üretimi destekleyen bir araçtır. </a:t>
            </a:r>
          </a:p>
          <a:p>
            <a:pPr algn="just"/>
            <a:r>
              <a:rPr lang="tr-TR" sz="2400" b="1" dirty="0" err="1"/>
              <a:t>Japonca’da</a:t>
            </a:r>
            <a:r>
              <a:rPr lang="tr-TR" sz="2400" b="1" dirty="0"/>
              <a:t> S harfiyle başlayan 5 kelime 5s’in temel felsefesini yansıtmaktadır.</a:t>
            </a:r>
          </a:p>
          <a:p>
            <a:pPr algn="just"/>
            <a:r>
              <a:rPr lang="tr-TR" sz="2400" b="1" dirty="0" err="1"/>
              <a:t>Seiri</a:t>
            </a:r>
            <a:r>
              <a:rPr lang="tr-TR" sz="2400" b="1" dirty="0"/>
              <a:t>, </a:t>
            </a:r>
            <a:r>
              <a:rPr lang="tr-TR" sz="2400" b="1" dirty="0" err="1"/>
              <a:t>seiton</a:t>
            </a:r>
            <a:r>
              <a:rPr lang="tr-TR" sz="2400" b="1" dirty="0"/>
              <a:t>, </a:t>
            </a:r>
            <a:r>
              <a:rPr lang="tr-TR" sz="2400" b="1" dirty="0" err="1"/>
              <a:t>seiso</a:t>
            </a:r>
            <a:r>
              <a:rPr lang="tr-TR" sz="2400" b="1" dirty="0"/>
              <a:t>, </a:t>
            </a:r>
            <a:r>
              <a:rPr lang="tr-TR" sz="2400" b="1" dirty="0" err="1"/>
              <a:t>seiketsu</a:t>
            </a:r>
            <a:r>
              <a:rPr lang="tr-TR" sz="2400" b="1" dirty="0"/>
              <a:t>, </a:t>
            </a:r>
            <a:r>
              <a:rPr lang="tr-TR" sz="2400" b="1" dirty="0" err="1"/>
              <a:t>shitsuke</a:t>
            </a:r>
            <a:endParaRPr lang="tr-TR" sz="2400" b="1" dirty="0"/>
          </a:p>
        </p:txBody>
      </p:sp>
    </p:spTree>
    <p:extLst>
      <p:ext uri="{BB962C8B-B14F-4D97-AF65-F5344CB8AC3E}">
        <p14:creationId xmlns:p14="http://schemas.microsoft.com/office/powerpoint/2010/main" val="3445235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Seiri</a:t>
            </a:r>
            <a:r>
              <a:rPr lang="tr-TR" b="1" dirty="0"/>
              <a:t> (</a:t>
            </a:r>
            <a:r>
              <a:rPr lang="tr-TR" b="1" i="1" dirty="0"/>
              <a:t>sınıflandırmak</a:t>
            </a:r>
            <a:r>
              <a:rPr lang="tr-TR" b="1" dirty="0"/>
              <a:t>)</a:t>
            </a:r>
          </a:p>
        </p:txBody>
      </p:sp>
      <p:sp>
        <p:nvSpPr>
          <p:cNvPr id="3" name="İçerik Yer Tutucusu 2"/>
          <p:cNvSpPr>
            <a:spLocks noGrp="1"/>
          </p:cNvSpPr>
          <p:nvPr>
            <p:ph idx="1"/>
          </p:nvPr>
        </p:nvSpPr>
        <p:spPr/>
        <p:txBody>
          <a:bodyPr>
            <a:noAutofit/>
          </a:bodyPr>
          <a:lstStyle/>
          <a:p>
            <a:pPr algn="just"/>
            <a:r>
              <a:rPr lang="tr-TR" sz="2400" b="1" dirty="0"/>
              <a:t>Sınıflandırma işlemi, atık malzemeyi (hammadde veya ürün), doğrulanamayan ürünleri, hasarlı araçları ortadan kaldırır. İş yerini temiz tutmaya yardımcı olur ve çalışma alanındaki herhangi bir şeyi arama ve ya bulmayı kolaylaştıracak iyileştirmeler sağlar, işlem zamanlarını kısaltır.</a:t>
            </a:r>
          </a:p>
          <a:p>
            <a:pPr algn="just"/>
            <a:r>
              <a:rPr lang="tr-TR" sz="2400" b="1" dirty="0"/>
              <a:t>Sınıflandırma yaparken bir hedef alanı içinde gözlem yaparak bu yerin dışında olması gereken veya gereksizmiş gibi görünen maddeleri </a:t>
            </a:r>
            <a:r>
              <a:rPr lang="tr-TR" sz="2400" b="1" dirty="0">
                <a:solidFill>
                  <a:srgbClr val="00B0F0"/>
                </a:solidFill>
              </a:rPr>
              <a:t>kırmızı</a:t>
            </a:r>
            <a:r>
              <a:rPr lang="tr-TR" sz="2400" b="1" dirty="0"/>
              <a:t> etiketlerle işaretlemek gereklidir.</a:t>
            </a:r>
          </a:p>
        </p:txBody>
      </p:sp>
    </p:spTree>
    <p:extLst>
      <p:ext uri="{BB962C8B-B14F-4D97-AF65-F5344CB8AC3E}">
        <p14:creationId xmlns:p14="http://schemas.microsoft.com/office/powerpoint/2010/main" val="3604989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Seiton</a:t>
            </a:r>
            <a:r>
              <a:rPr lang="tr-TR" b="1" dirty="0"/>
              <a:t> (</a:t>
            </a:r>
            <a:r>
              <a:rPr lang="tr-TR" b="1" i="1" dirty="0"/>
              <a:t>Düzenlemek</a:t>
            </a:r>
            <a:r>
              <a:rPr lang="tr-TR" b="1" dirty="0"/>
              <a:t>)</a:t>
            </a:r>
          </a:p>
        </p:txBody>
      </p:sp>
      <p:sp>
        <p:nvSpPr>
          <p:cNvPr id="3" name="İçerik Yer Tutucusu 2"/>
          <p:cNvSpPr>
            <a:spLocks noGrp="1"/>
          </p:cNvSpPr>
          <p:nvPr>
            <p:ph idx="1"/>
          </p:nvPr>
        </p:nvSpPr>
        <p:spPr/>
        <p:txBody>
          <a:bodyPr/>
          <a:lstStyle/>
          <a:p>
            <a:pPr algn="just"/>
            <a:r>
              <a:rPr lang="tr-TR" b="1" dirty="0"/>
              <a:t>5s uygulamalarındaki ikinci adım olan düzenleme, ürünleri ve ekipmanı bulması ve kullanması kolay olacak şekilde sıraya koymak, düzenlemek anlamına gelir. Malzemelerin ihtiyaç duyulduklarında tespit edilmeleri ve kullanılmalarına ihtiyaç kalmadığında elden çıkarılmaları için ekipman ve stok yerlerinin </a:t>
            </a:r>
            <a:r>
              <a:rPr lang="tr-TR" b="1" dirty="0">
                <a:solidFill>
                  <a:srgbClr val="00B0F0"/>
                </a:solidFill>
              </a:rPr>
              <a:t>etiketlenmeleri</a:t>
            </a:r>
            <a:r>
              <a:rPr lang="tr-TR" b="1" dirty="0"/>
              <a:t> gerekir.</a:t>
            </a:r>
          </a:p>
        </p:txBody>
      </p:sp>
    </p:spTree>
    <p:extLst>
      <p:ext uri="{BB962C8B-B14F-4D97-AF65-F5344CB8AC3E}">
        <p14:creationId xmlns:p14="http://schemas.microsoft.com/office/powerpoint/2010/main" val="3185031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Seiso</a:t>
            </a:r>
            <a:r>
              <a:rPr lang="tr-TR" b="1" dirty="0"/>
              <a:t> (</a:t>
            </a:r>
            <a:r>
              <a:rPr lang="tr-TR" b="1" i="1" dirty="0"/>
              <a:t>temizlik</a:t>
            </a:r>
            <a:r>
              <a:rPr lang="tr-TR" b="1" dirty="0"/>
              <a:t>)</a:t>
            </a:r>
          </a:p>
        </p:txBody>
      </p:sp>
      <p:sp>
        <p:nvSpPr>
          <p:cNvPr id="3" name="İçerik Yer Tutucusu 2"/>
          <p:cNvSpPr>
            <a:spLocks noGrp="1"/>
          </p:cNvSpPr>
          <p:nvPr>
            <p:ph idx="1"/>
          </p:nvPr>
        </p:nvSpPr>
        <p:spPr/>
        <p:txBody>
          <a:bodyPr>
            <a:normAutofit/>
          </a:bodyPr>
          <a:lstStyle/>
          <a:p>
            <a:pPr algn="just"/>
            <a:r>
              <a:rPr lang="tr-TR" sz="2400" b="1" dirty="0"/>
              <a:t>Çalışma alanının temizlenmesi ve </a:t>
            </a:r>
            <a:r>
              <a:rPr lang="tr-TR" sz="2400" b="1" dirty="0" err="1"/>
              <a:t>teçhizatların</a:t>
            </a:r>
            <a:r>
              <a:rPr lang="tr-TR" sz="2400" b="1" dirty="0"/>
              <a:t> temiz tutulması anlamına gelir. Temiz bir çalışma alanı, hatalı üretimi ve verimsizliği en aza indirgeyecektir. her çalışan kendi üretim alanındaki temizlikten sorumlu olacak şekilde, düzen sağlamaya çalışacaktır.</a:t>
            </a:r>
          </a:p>
        </p:txBody>
      </p:sp>
    </p:spTree>
    <p:extLst>
      <p:ext uri="{BB962C8B-B14F-4D97-AF65-F5344CB8AC3E}">
        <p14:creationId xmlns:p14="http://schemas.microsoft.com/office/powerpoint/2010/main" val="1276686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Seiketsu</a:t>
            </a:r>
            <a:r>
              <a:rPr lang="tr-TR" b="1" dirty="0"/>
              <a:t> (</a:t>
            </a:r>
            <a:r>
              <a:rPr lang="tr-TR" b="1" i="1" dirty="0"/>
              <a:t>standardize etmek</a:t>
            </a:r>
            <a:r>
              <a:rPr lang="tr-TR" b="1" dirty="0"/>
              <a:t>)</a:t>
            </a:r>
          </a:p>
        </p:txBody>
      </p:sp>
      <p:sp>
        <p:nvSpPr>
          <p:cNvPr id="3" name="İçerik Yer Tutucusu 2"/>
          <p:cNvSpPr>
            <a:spLocks noGrp="1"/>
          </p:cNvSpPr>
          <p:nvPr>
            <p:ph idx="1"/>
          </p:nvPr>
        </p:nvSpPr>
        <p:spPr/>
        <p:txBody>
          <a:bodyPr>
            <a:normAutofit/>
          </a:bodyPr>
          <a:lstStyle/>
          <a:p>
            <a:pPr algn="just"/>
            <a:r>
              <a:rPr lang="tr-TR" sz="2400" b="1" dirty="0"/>
              <a:t>Prosedürler ve araçlar yapılmakta olan işe göre tasarlanmalıdır. Süreçteki değişkenlik standart olmayan kaynakları elimine etmek suretiyle kontrol edilebilir. İşlemlerin bu adımında, eldeki işi tamamlamanın en iyi yolunun belirlenmesi gerekir. </a:t>
            </a:r>
          </a:p>
        </p:txBody>
      </p:sp>
    </p:spTree>
    <p:extLst>
      <p:ext uri="{BB962C8B-B14F-4D97-AF65-F5344CB8AC3E}">
        <p14:creationId xmlns:p14="http://schemas.microsoft.com/office/powerpoint/2010/main" val="2669643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Shitsuke</a:t>
            </a:r>
            <a:r>
              <a:rPr lang="tr-TR" b="1" dirty="0"/>
              <a:t> (</a:t>
            </a:r>
            <a:r>
              <a:rPr lang="tr-TR" b="1" i="1" dirty="0"/>
              <a:t>disiplin</a:t>
            </a:r>
            <a:r>
              <a:rPr lang="tr-TR" b="1" dirty="0"/>
              <a:t>)</a:t>
            </a:r>
          </a:p>
        </p:txBody>
      </p:sp>
      <p:sp>
        <p:nvSpPr>
          <p:cNvPr id="3" name="İçerik Yer Tutucusu 2"/>
          <p:cNvSpPr>
            <a:spLocks noGrp="1"/>
          </p:cNvSpPr>
          <p:nvPr>
            <p:ph idx="1"/>
          </p:nvPr>
        </p:nvSpPr>
        <p:spPr/>
        <p:txBody>
          <a:bodyPr>
            <a:normAutofit/>
          </a:bodyPr>
          <a:lstStyle/>
          <a:p>
            <a:pPr algn="just"/>
            <a:r>
              <a:rPr lang="tr-TR" sz="2400" b="1" dirty="0"/>
              <a:t>Disiplin kurallara uyma ve bu durumu sürekli hale getirme anlamına gelir. İş üniformaları giymek, yaka kartları takmak ve baret giymek gibi uygulamaları örnek vermek mümkündür.</a:t>
            </a:r>
          </a:p>
          <a:p>
            <a:pPr algn="just"/>
            <a:r>
              <a:rPr lang="tr-TR" sz="2400" b="1" dirty="0"/>
              <a:t>Eğer işyeri çalışanların disiplini sürdürdüğü bir işyeriyse ilk dört s zorluk olmaksızın eksiksiz bir şekilde hayata geçirilebilir. Böyle bir işyerinin yüksek verimlilik ve yüksek kalite getirmesi muhtemeldir.</a:t>
            </a:r>
          </a:p>
        </p:txBody>
      </p:sp>
    </p:spTree>
    <p:extLst>
      <p:ext uri="{BB962C8B-B14F-4D97-AF65-F5344CB8AC3E}">
        <p14:creationId xmlns:p14="http://schemas.microsoft.com/office/powerpoint/2010/main" val="2621687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5s’in bazı getirileri</a:t>
            </a:r>
          </a:p>
        </p:txBody>
      </p:sp>
      <p:sp>
        <p:nvSpPr>
          <p:cNvPr id="3" name="İçerik Yer Tutucusu 2"/>
          <p:cNvSpPr>
            <a:spLocks noGrp="1"/>
          </p:cNvSpPr>
          <p:nvPr>
            <p:ph idx="1"/>
          </p:nvPr>
        </p:nvSpPr>
        <p:spPr/>
        <p:txBody>
          <a:bodyPr>
            <a:noAutofit/>
          </a:bodyPr>
          <a:lstStyle/>
          <a:p>
            <a:r>
              <a:rPr lang="tr-TR" sz="2400" b="1" dirty="0"/>
              <a:t>Karışıklığı azaltır, güvenliği artırır ve temiz bir çalışma ortamı oluşturur.</a:t>
            </a:r>
          </a:p>
          <a:p>
            <a:r>
              <a:rPr lang="tr-TR" sz="2400" b="1" dirty="0"/>
              <a:t>Verimliliği artırır.</a:t>
            </a:r>
          </a:p>
          <a:p>
            <a:r>
              <a:rPr lang="tr-TR" sz="2400" b="1" dirty="0"/>
              <a:t>İşleri standart hale getirir.</a:t>
            </a:r>
          </a:p>
          <a:p>
            <a:r>
              <a:rPr lang="tr-TR" sz="2400" b="1" dirty="0"/>
              <a:t>Stok ve malzeme maliyetlerini azaltır.</a:t>
            </a:r>
          </a:p>
          <a:p>
            <a:r>
              <a:rPr lang="tr-TR" sz="2400" b="1" dirty="0"/>
              <a:t>Etkin bir çalışma ortamı sunar.</a:t>
            </a:r>
          </a:p>
          <a:p>
            <a:r>
              <a:rPr lang="tr-TR" sz="2400" b="1" dirty="0"/>
              <a:t>Çalışanların işe, organizasyonlara ve kendilerine olan saygısı artar.</a:t>
            </a:r>
          </a:p>
        </p:txBody>
      </p:sp>
    </p:spTree>
    <p:extLst>
      <p:ext uri="{BB962C8B-B14F-4D97-AF65-F5344CB8AC3E}">
        <p14:creationId xmlns:p14="http://schemas.microsoft.com/office/powerpoint/2010/main" val="2837772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4A9744-DEFE-4E4E-8D73-91B09BBD63F3}"/>
              </a:ext>
            </a:extLst>
          </p:cNvPr>
          <p:cNvSpPr>
            <a:spLocks noGrp="1"/>
          </p:cNvSpPr>
          <p:nvPr>
            <p:ph type="title"/>
          </p:nvPr>
        </p:nvSpPr>
        <p:spPr/>
        <p:txBody>
          <a:bodyPr/>
          <a:lstStyle/>
          <a:p>
            <a:r>
              <a:rPr lang="tr-TR" b="1" dirty="0"/>
              <a:t>UYGULAMA ÇALIŞMASI</a:t>
            </a:r>
          </a:p>
        </p:txBody>
      </p:sp>
      <p:sp>
        <p:nvSpPr>
          <p:cNvPr id="3" name="İçerik Yer Tutucusu 2">
            <a:extLst>
              <a:ext uri="{FF2B5EF4-FFF2-40B4-BE49-F238E27FC236}">
                <a16:creationId xmlns:a16="http://schemas.microsoft.com/office/drawing/2014/main" id="{A448DE5D-A38C-41EE-B563-C46A9D49EB43}"/>
              </a:ext>
            </a:extLst>
          </p:cNvPr>
          <p:cNvSpPr>
            <a:spLocks noGrp="1"/>
          </p:cNvSpPr>
          <p:nvPr>
            <p:ph idx="1"/>
          </p:nvPr>
        </p:nvSpPr>
        <p:spPr/>
        <p:txBody>
          <a:bodyPr/>
          <a:lstStyle/>
          <a:p>
            <a:endParaRPr lang="tr-TR"/>
          </a:p>
        </p:txBody>
      </p:sp>
    </p:spTree>
    <p:extLst>
      <p:ext uri="{BB962C8B-B14F-4D97-AF65-F5344CB8AC3E}">
        <p14:creationId xmlns:p14="http://schemas.microsoft.com/office/powerpoint/2010/main" val="3968477723"/>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TotalTime>
  <Words>371</Words>
  <Application>Microsoft Office PowerPoint</Application>
  <PresentationFormat>Geniş ekran</PresentationFormat>
  <Paragraphs>29</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Century Gothic</vt:lpstr>
      <vt:lpstr>Wingdings 3</vt:lpstr>
      <vt:lpstr>Dilim</vt:lpstr>
      <vt:lpstr>YALIN ÜRETİM TEKNİKLERİ</vt:lpstr>
      <vt:lpstr>5s-İşyerinin düzenlenmesi</vt:lpstr>
      <vt:lpstr>Seiri (sınıflandırmak)</vt:lpstr>
      <vt:lpstr>Seiton (Düzenlemek)</vt:lpstr>
      <vt:lpstr>Seiso (temizlik)</vt:lpstr>
      <vt:lpstr>Seiketsu (standardize etmek)</vt:lpstr>
      <vt:lpstr>Shitsuke (disiplin)</vt:lpstr>
      <vt:lpstr>5s’in bazı getirileri</vt:lpstr>
      <vt:lpstr>UYGULAMA ÇALIŞMASI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YALIN ÜRETİM TEKNİKLERİ</dc:title>
  <dc:creator>Sinan</dc:creator>
  <cp:lastModifiedBy>Sinan</cp:lastModifiedBy>
  <cp:revision>1</cp:revision>
  <dcterms:created xsi:type="dcterms:W3CDTF">2023-10-24T10:33:59Z</dcterms:created>
  <dcterms:modified xsi:type="dcterms:W3CDTF">2023-10-24T10:35:51Z</dcterms:modified>
</cp:coreProperties>
</file>