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70"/>
  </p:notesMasterIdLst>
  <p:sldIdLst>
    <p:sldId id="258" r:id="rId2"/>
    <p:sldId id="481" r:id="rId3"/>
    <p:sldId id="482" r:id="rId4"/>
    <p:sldId id="483" r:id="rId5"/>
    <p:sldId id="485" r:id="rId6"/>
    <p:sldId id="488" r:id="rId7"/>
    <p:sldId id="484" r:id="rId8"/>
    <p:sldId id="489" r:id="rId9"/>
    <p:sldId id="490" r:id="rId10"/>
    <p:sldId id="491" r:id="rId11"/>
    <p:sldId id="493" r:id="rId12"/>
    <p:sldId id="494" r:id="rId13"/>
    <p:sldId id="495" r:id="rId14"/>
    <p:sldId id="496" r:id="rId15"/>
    <p:sldId id="497" r:id="rId16"/>
    <p:sldId id="486" r:id="rId17"/>
    <p:sldId id="498" r:id="rId18"/>
    <p:sldId id="487" r:id="rId19"/>
    <p:sldId id="499" r:id="rId20"/>
    <p:sldId id="500" r:id="rId21"/>
    <p:sldId id="501" r:id="rId22"/>
    <p:sldId id="503" r:id="rId23"/>
    <p:sldId id="504" r:id="rId24"/>
    <p:sldId id="507" r:id="rId25"/>
    <p:sldId id="505" r:id="rId26"/>
    <p:sldId id="509" r:id="rId27"/>
    <p:sldId id="510" r:id="rId28"/>
    <p:sldId id="513" r:id="rId29"/>
    <p:sldId id="511" r:id="rId30"/>
    <p:sldId id="512" r:id="rId31"/>
    <p:sldId id="516" r:id="rId32"/>
    <p:sldId id="515" r:id="rId33"/>
    <p:sldId id="514" r:id="rId34"/>
    <p:sldId id="517" r:id="rId35"/>
    <p:sldId id="518" r:id="rId36"/>
    <p:sldId id="519" r:id="rId37"/>
    <p:sldId id="520" r:id="rId38"/>
    <p:sldId id="521" r:id="rId39"/>
    <p:sldId id="522" r:id="rId40"/>
    <p:sldId id="524" r:id="rId41"/>
    <p:sldId id="525" r:id="rId42"/>
    <p:sldId id="523" r:id="rId43"/>
    <p:sldId id="526" r:id="rId44"/>
    <p:sldId id="528" r:id="rId45"/>
    <p:sldId id="527" r:id="rId46"/>
    <p:sldId id="529" r:id="rId47"/>
    <p:sldId id="531" r:id="rId48"/>
    <p:sldId id="532" r:id="rId49"/>
    <p:sldId id="533" r:id="rId50"/>
    <p:sldId id="534" r:id="rId51"/>
    <p:sldId id="535" r:id="rId52"/>
    <p:sldId id="536" r:id="rId53"/>
    <p:sldId id="541" r:id="rId54"/>
    <p:sldId id="542" r:id="rId55"/>
    <p:sldId id="544" r:id="rId56"/>
    <p:sldId id="543" r:id="rId57"/>
    <p:sldId id="545" r:id="rId58"/>
    <p:sldId id="538" r:id="rId59"/>
    <p:sldId id="540" r:id="rId60"/>
    <p:sldId id="546" r:id="rId61"/>
    <p:sldId id="547" r:id="rId62"/>
    <p:sldId id="548" r:id="rId63"/>
    <p:sldId id="549" r:id="rId64"/>
    <p:sldId id="550" r:id="rId65"/>
    <p:sldId id="552" r:id="rId66"/>
    <p:sldId id="551" r:id="rId67"/>
    <p:sldId id="553" r:id="rId68"/>
    <p:sldId id="554" r:id="rId6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D50"/>
    <a:srgbClr val="1E1162"/>
    <a:srgbClr val="110F50"/>
    <a:srgbClr val="0F0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p:restoredTop sz="95732"/>
  </p:normalViewPr>
  <p:slideViewPr>
    <p:cSldViewPr snapToGrid="0" snapToObjects="1">
      <p:cViewPr varScale="1">
        <p:scale>
          <a:sx n="87" d="100"/>
          <a:sy n="87" d="100"/>
        </p:scale>
        <p:origin x="354"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30.11.2023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1678436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205166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1071628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884084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3021354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3797568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2745740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1065180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2212376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328870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2897073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2946206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21</a:t>
            </a:fld>
            <a:endParaRPr lang="tr-TR"/>
          </a:p>
        </p:txBody>
      </p:sp>
    </p:spTree>
    <p:extLst>
      <p:ext uri="{BB962C8B-B14F-4D97-AF65-F5344CB8AC3E}">
        <p14:creationId xmlns:p14="http://schemas.microsoft.com/office/powerpoint/2010/main" val="3047595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22</a:t>
            </a:fld>
            <a:endParaRPr lang="tr-TR"/>
          </a:p>
        </p:txBody>
      </p:sp>
    </p:spTree>
    <p:extLst>
      <p:ext uri="{BB962C8B-B14F-4D97-AF65-F5344CB8AC3E}">
        <p14:creationId xmlns:p14="http://schemas.microsoft.com/office/powerpoint/2010/main" val="4272556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23</a:t>
            </a:fld>
            <a:endParaRPr lang="tr-TR"/>
          </a:p>
        </p:txBody>
      </p:sp>
    </p:spTree>
    <p:extLst>
      <p:ext uri="{BB962C8B-B14F-4D97-AF65-F5344CB8AC3E}">
        <p14:creationId xmlns:p14="http://schemas.microsoft.com/office/powerpoint/2010/main" val="3342233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24</a:t>
            </a:fld>
            <a:endParaRPr lang="tr-TR"/>
          </a:p>
        </p:txBody>
      </p:sp>
    </p:spTree>
    <p:extLst>
      <p:ext uri="{BB962C8B-B14F-4D97-AF65-F5344CB8AC3E}">
        <p14:creationId xmlns:p14="http://schemas.microsoft.com/office/powerpoint/2010/main" val="1136844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25</a:t>
            </a:fld>
            <a:endParaRPr lang="tr-TR"/>
          </a:p>
        </p:txBody>
      </p:sp>
    </p:spTree>
    <p:extLst>
      <p:ext uri="{BB962C8B-B14F-4D97-AF65-F5344CB8AC3E}">
        <p14:creationId xmlns:p14="http://schemas.microsoft.com/office/powerpoint/2010/main" val="64557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26</a:t>
            </a:fld>
            <a:endParaRPr lang="tr-TR"/>
          </a:p>
        </p:txBody>
      </p:sp>
    </p:spTree>
    <p:extLst>
      <p:ext uri="{BB962C8B-B14F-4D97-AF65-F5344CB8AC3E}">
        <p14:creationId xmlns:p14="http://schemas.microsoft.com/office/powerpoint/2010/main" val="2524226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27</a:t>
            </a:fld>
            <a:endParaRPr lang="tr-TR"/>
          </a:p>
        </p:txBody>
      </p:sp>
    </p:spTree>
    <p:extLst>
      <p:ext uri="{BB962C8B-B14F-4D97-AF65-F5344CB8AC3E}">
        <p14:creationId xmlns:p14="http://schemas.microsoft.com/office/powerpoint/2010/main" val="2842846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28</a:t>
            </a:fld>
            <a:endParaRPr lang="tr-TR"/>
          </a:p>
        </p:txBody>
      </p:sp>
    </p:spTree>
    <p:extLst>
      <p:ext uri="{BB962C8B-B14F-4D97-AF65-F5344CB8AC3E}">
        <p14:creationId xmlns:p14="http://schemas.microsoft.com/office/powerpoint/2010/main" val="1018656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29</a:t>
            </a:fld>
            <a:endParaRPr lang="tr-TR"/>
          </a:p>
        </p:txBody>
      </p:sp>
    </p:spTree>
    <p:extLst>
      <p:ext uri="{BB962C8B-B14F-4D97-AF65-F5344CB8AC3E}">
        <p14:creationId xmlns:p14="http://schemas.microsoft.com/office/powerpoint/2010/main" val="3363533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3581215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30</a:t>
            </a:fld>
            <a:endParaRPr lang="tr-TR"/>
          </a:p>
        </p:txBody>
      </p:sp>
    </p:spTree>
    <p:extLst>
      <p:ext uri="{BB962C8B-B14F-4D97-AF65-F5344CB8AC3E}">
        <p14:creationId xmlns:p14="http://schemas.microsoft.com/office/powerpoint/2010/main" val="273594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31</a:t>
            </a:fld>
            <a:endParaRPr lang="tr-TR"/>
          </a:p>
        </p:txBody>
      </p:sp>
    </p:spTree>
    <p:extLst>
      <p:ext uri="{BB962C8B-B14F-4D97-AF65-F5344CB8AC3E}">
        <p14:creationId xmlns:p14="http://schemas.microsoft.com/office/powerpoint/2010/main" val="1269600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32</a:t>
            </a:fld>
            <a:endParaRPr lang="tr-TR"/>
          </a:p>
        </p:txBody>
      </p:sp>
    </p:spTree>
    <p:extLst>
      <p:ext uri="{BB962C8B-B14F-4D97-AF65-F5344CB8AC3E}">
        <p14:creationId xmlns:p14="http://schemas.microsoft.com/office/powerpoint/2010/main" val="463473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33</a:t>
            </a:fld>
            <a:endParaRPr lang="tr-TR"/>
          </a:p>
        </p:txBody>
      </p:sp>
    </p:spTree>
    <p:extLst>
      <p:ext uri="{BB962C8B-B14F-4D97-AF65-F5344CB8AC3E}">
        <p14:creationId xmlns:p14="http://schemas.microsoft.com/office/powerpoint/2010/main" val="4280209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34</a:t>
            </a:fld>
            <a:endParaRPr lang="tr-TR"/>
          </a:p>
        </p:txBody>
      </p:sp>
    </p:spTree>
    <p:extLst>
      <p:ext uri="{BB962C8B-B14F-4D97-AF65-F5344CB8AC3E}">
        <p14:creationId xmlns:p14="http://schemas.microsoft.com/office/powerpoint/2010/main" val="41912402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35</a:t>
            </a:fld>
            <a:endParaRPr lang="tr-TR"/>
          </a:p>
        </p:txBody>
      </p:sp>
    </p:spTree>
    <p:extLst>
      <p:ext uri="{BB962C8B-B14F-4D97-AF65-F5344CB8AC3E}">
        <p14:creationId xmlns:p14="http://schemas.microsoft.com/office/powerpoint/2010/main" val="9378683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36</a:t>
            </a:fld>
            <a:endParaRPr lang="tr-TR"/>
          </a:p>
        </p:txBody>
      </p:sp>
    </p:spTree>
    <p:extLst>
      <p:ext uri="{BB962C8B-B14F-4D97-AF65-F5344CB8AC3E}">
        <p14:creationId xmlns:p14="http://schemas.microsoft.com/office/powerpoint/2010/main" val="32404683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37</a:t>
            </a:fld>
            <a:endParaRPr lang="tr-TR"/>
          </a:p>
        </p:txBody>
      </p:sp>
    </p:spTree>
    <p:extLst>
      <p:ext uri="{BB962C8B-B14F-4D97-AF65-F5344CB8AC3E}">
        <p14:creationId xmlns:p14="http://schemas.microsoft.com/office/powerpoint/2010/main" val="23035392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38</a:t>
            </a:fld>
            <a:endParaRPr lang="tr-TR"/>
          </a:p>
        </p:txBody>
      </p:sp>
    </p:spTree>
    <p:extLst>
      <p:ext uri="{BB962C8B-B14F-4D97-AF65-F5344CB8AC3E}">
        <p14:creationId xmlns:p14="http://schemas.microsoft.com/office/powerpoint/2010/main" val="11583855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39</a:t>
            </a:fld>
            <a:endParaRPr lang="tr-TR"/>
          </a:p>
        </p:txBody>
      </p:sp>
    </p:spTree>
    <p:extLst>
      <p:ext uri="{BB962C8B-B14F-4D97-AF65-F5344CB8AC3E}">
        <p14:creationId xmlns:p14="http://schemas.microsoft.com/office/powerpoint/2010/main" val="2287441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24593093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40</a:t>
            </a:fld>
            <a:endParaRPr lang="tr-TR"/>
          </a:p>
        </p:txBody>
      </p:sp>
    </p:spTree>
    <p:extLst>
      <p:ext uri="{BB962C8B-B14F-4D97-AF65-F5344CB8AC3E}">
        <p14:creationId xmlns:p14="http://schemas.microsoft.com/office/powerpoint/2010/main" val="5734587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41</a:t>
            </a:fld>
            <a:endParaRPr lang="tr-TR"/>
          </a:p>
        </p:txBody>
      </p:sp>
    </p:spTree>
    <p:extLst>
      <p:ext uri="{BB962C8B-B14F-4D97-AF65-F5344CB8AC3E}">
        <p14:creationId xmlns:p14="http://schemas.microsoft.com/office/powerpoint/2010/main" val="10748511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42</a:t>
            </a:fld>
            <a:endParaRPr lang="tr-TR"/>
          </a:p>
        </p:txBody>
      </p:sp>
    </p:spTree>
    <p:extLst>
      <p:ext uri="{BB962C8B-B14F-4D97-AF65-F5344CB8AC3E}">
        <p14:creationId xmlns:p14="http://schemas.microsoft.com/office/powerpoint/2010/main" val="32313400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43</a:t>
            </a:fld>
            <a:endParaRPr lang="tr-TR"/>
          </a:p>
        </p:txBody>
      </p:sp>
    </p:spTree>
    <p:extLst>
      <p:ext uri="{BB962C8B-B14F-4D97-AF65-F5344CB8AC3E}">
        <p14:creationId xmlns:p14="http://schemas.microsoft.com/office/powerpoint/2010/main" val="32098290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44</a:t>
            </a:fld>
            <a:endParaRPr lang="tr-TR"/>
          </a:p>
        </p:txBody>
      </p:sp>
    </p:spTree>
    <p:extLst>
      <p:ext uri="{BB962C8B-B14F-4D97-AF65-F5344CB8AC3E}">
        <p14:creationId xmlns:p14="http://schemas.microsoft.com/office/powerpoint/2010/main" val="15820764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45</a:t>
            </a:fld>
            <a:endParaRPr lang="tr-TR"/>
          </a:p>
        </p:txBody>
      </p:sp>
    </p:spTree>
    <p:extLst>
      <p:ext uri="{BB962C8B-B14F-4D97-AF65-F5344CB8AC3E}">
        <p14:creationId xmlns:p14="http://schemas.microsoft.com/office/powerpoint/2010/main" val="11334614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46</a:t>
            </a:fld>
            <a:endParaRPr lang="tr-TR"/>
          </a:p>
        </p:txBody>
      </p:sp>
    </p:spTree>
    <p:extLst>
      <p:ext uri="{BB962C8B-B14F-4D97-AF65-F5344CB8AC3E}">
        <p14:creationId xmlns:p14="http://schemas.microsoft.com/office/powerpoint/2010/main" val="2160633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47</a:t>
            </a:fld>
            <a:endParaRPr lang="tr-TR"/>
          </a:p>
        </p:txBody>
      </p:sp>
    </p:spTree>
    <p:extLst>
      <p:ext uri="{BB962C8B-B14F-4D97-AF65-F5344CB8AC3E}">
        <p14:creationId xmlns:p14="http://schemas.microsoft.com/office/powerpoint/2010/main" val="5393013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48</a:t>
            </a:fld>
            <a:endParaRPr lang="tr-TR"/>
          </a:p>
        </p:txBody>
      </p:sp>
    </p:spTree>
    <p:extLst>
      <p:ext uri="{BB962C8B-B14F-4D97-AF65-F5344CB8AC3E}">
        <p14:creationId xmlns:p14="http://schemas.microsoft.com/office/powerpoint/2010/main" val="41111894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49</a:t>
            </a:fld>
            <a:endParaRPr lang="tr-TR"/>
          </a:p>
        </p:txBody>
      </p:sp>
    </p:spTree>
    <p:extLst>
      <p:ext uri="{BB962C8B-B14F-4D97-AF65-F5344CB8AC3E}">
        <p14:creationId xmlns:p14="http://schemas.microsoft.com/office/powerpoint/2010/main" val="403745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94475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50</a:t>
            </a:fld>
            <a:endParaRPr lang="tr-TR"/>
          </a:p>
        </p:txBody>
      </p:sp>
    </p:spTree>
    <p:extLst>
      <p:ext uri="{BB962C8B-B14F-4D97-AF65-F5344CB8AC3E}">
        <p14:creationId xmlns:p14="http://schemas.microsoft.com/office/powerpoint/2010/main" val="8045070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51</a:t>
            </a:fld>
            <a:endParaRPr lang="tr-TR"/>
          </a:p>
        </p:txBody>
      </p:sp>
    </p:spTree>
    <p:extLst>
      <p:ext uri="{BB962C8B-B14F-4D97-AF65-F5344CB8AC3E}">
        <p14:creationId xmlns:p14="http://schemas.microsoft.com/office/powerpoint/2010/main" val="19586877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52</a:t>
            </a:fld>
            <a:endParaRPr lang="tr-TR"/>
          </a:p>
        </p:txBody>
      </p:sp>
    </p:spTree>
    <p:extLst>
      <p:ext uri="{BB962C8B-B14F-4D97-AF65-F5344CB8AC3E}">
        <p14:creationId xmlns:p14="http://schemas.microsoft.com/office/powerpoint/2010/main" val="211227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53</a:t>
            </a:fld>
            <a:endParaRPr lang="tr-TR"/>
          </a:p>
        </p:txBody>
      </p:sp>
    </p:spTree>
    <p:extLst>
      <p:ext uri="{BB962C8B-B14F-4D97-AF65-F5344CB8AC3E}">
        <p14:creationId xmlns:p14="http://schemas.microsoft.com/office/powerpoint/2010/main" val="40227026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54</a:t>
            </a:fld>
            <a:endParaRPr lang="tr-TR"/>
          </a:p>
        </p:txBody>
      </p:sp>
    </p:spTree>
    <p:extLst>
      <p:ext uri="{BB962C8B-B14F-4D97-AF65-F5344CB8AC3E}">
        <p14:creationId xmlns:p14="http://schemas.microsoft.com/office/powerpoint/2010/main" val="31581910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55</a:t>
            </a:fld>
            <a:endParaRPr lang="tr-TR"/>
          </a:p>
        </p:txBody>
      </p:sp>
    </p:spTree>
    <p:extLst>
      <p:ext uri="{BB962C8B-B14F-4D97-AF65-F5344CB8AC3E}">
        <p14:creationId xmlns:p14="http://schemas.microsoft.com/office/powerpoint/2010/main" val="13668176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56</a:t>
            </a:fld>
            <a:endParaRPr lang="tr-TR"/>
          </a:p>
        </p:txBody>
      </p:sp>
    </p:spTree>
    <p:extLst>
      <p:ext uri="{BB962C8B-B14F-4D97-AF65-F5344CB8AC3E}">
        <p14:creationId xmlns:p14="http://schemas.microsoft.com/office/powerpoint/2010/main" val="6110087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57</a:t>
            </a:fld>
            <a:endParaRPr lang="tr-TR"/>
          </a:p>
        </p:txBody>
      </p:sp>
    </p:spTree>
    <p:extLst>
      <p:ext uri="{BB962C8B-B14F-4D97-AF65-F5344CB8AC3E}">
        <p14:creationId xmlns:p14="http://schemas.microsoft.com/office/powerpoint/2010/main" val="32799283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58</a:t>
            </a:fld>
            <a:endParaRPr lang="tr-TR"/>
          </a:p>
        </p:txBody>
      </p:sp>
    </p:spTree>
    <p:extLst>
      <p:ext uri="{BB962C8B-B14F-4D97-AF65-F5344CB8AC3E}">
        <p14:creationId xmlns:p14="http://schemas.microsoft.com/office/powerpoint/2010/main" val="21661633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59</a:t>
            </a:fld>
            <a:endParaRPr lang="tr-TR"/>
          </a:p>
        </p:txBody>
      </p:sp>
    </p:spTree>
    <p:extLst>
      <p:ext uri="{BB962C8B-B14F-4D97-AF65-F5344CB8AC3E}">
        <p14:creationId xmlns:p14="http://schemas.microsoft.com/office/powerpoint/2010/main" val="2388658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7836160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60</a:t>
            </a:fld>
            <a:endParaRPr lang="tr-TR"/>
          </a:p>
        </p:txBody>
      </p:sp>
    </p:spTree>
    <p:extLst>
      <p:ext uri="{BB962C8B-B14F-4D97-AF65-F5344CB8AC3E}">
        <p14:creationId xmlns:p14="http://schemas.microsoft.com/office/powerpoint/2010/main" val="32624594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61</a:t>
            </a:fld>
            <a:endParaRPr lang="tr-TR"/>
          </a:p>
        </p:txBody>
      </p:sp>
    </p:spTree>
    <p:extLst>
      <p:ext uri="{BB962C8B-B14F-4D97-AF65-F5344CB8AC3E}">
        <p14:creationId xmlns:p14="http://schemas.microsoft.com/office/powerpoint/2010/main" val="25920406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62</a:t>
            </a:fld>
            <a:endParaRPr lang="tr-TR"/>
          </a:p>
        </p:txBody>
      </p:sp>
    </p:spTree>
    <p:extLst>
      <p:ext uri="{BB962C8B-B14F-4D97-AF65-F5344CB8AC3E}">
        <p14:creationId xmlns:p14="http://schemas.microsoft.com/office/powerpoint/2010/main" val="9281529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63</a:t>
            </a:fld>
            <a:endParaRPr lang="tr-TR"/>
          </a:p>
        </p:txBody>
      </p:sp>
    </p:spTree>
    <p:extLst>
      <p:ext uri="{BB962C8B-B14F-4D97-AF65-F5344CB8AC3E}">
        <p14:creationId xmlns:p14="http://schemas.microsoft.com/office/powerpoint/2010/main" val="1666543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64</a:t>
            </a:fld>
            <a:endParaRPr lang="tr-TR"/>
          </a:p>
        </p:txBody>
      </p:sp>
    </p:spTree>
    <p:extLst>
      <p:ext uri="{BB962C8B-B14F-4D97-AF65-F5344CB8AC3E}">
        <p14:creationId xmlns:p14="http://schemas.microsoft.com/office/powerpoint/2010/main" val="291384412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65</a:t>
            </a:fld>
            <a:endParaRPr lang="tr-TR"/>
          </a:p>
        </p:txBody>
      </p:sp>
    </p:spTree>
    <p:extLst>
      <p:ext uri="{BB962C8B-B14F-4D97-AF65-F5344CB8AC3E}">
        <p14:creationId xmlns:p14="http://schemas.microsoft.com/office/powerpoint/2010/main" val="25536947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66</a:t>
            </a:fld>
            <a:endParaRPr lang="tr-TR"/>
          </a:p>
        </p:txBody>
      </p:sp>
    </p:spTree>
    <p:extLst>
      <p:ext uri="{BB962C8B-B14F-4D97-AF65-F5344CB8AC3E}">
        <p14:creationId xmlns:p14="http://schemas.microsoft.com/office/powerpoint/2010/main" val="34614499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67</a:t>
            </a:fld>
            <a:endParaRPr lang="tr-TR"/>
          </a:p>
        </p:txBody>
      </p:sp>
    </p:spTree>
    <p:extLst>
      <p:ext uri="{BB962C8B-B14F-4D97-AF65-F5344CB8AC3E}">
        <p14:creationId xmlns:p14="http://schemas.microsoft.com/office/powerpoint/2010/main" val="15678607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68</a:t>
            </a:fld>
            <a:endParaRPr lang="tr-TR"/>
          </a:p>
        </p:txBody>
      </p:sp>
    </p:spTree>
    <p:extLst>
      <p:ext uri="{BB962C8B-B14F-4D97-AF65-F5344CB8AC3E}">
        <p14:creationId xmlns:p14="http://schemas.microsoft.com/office/powerpoint/2010/main" val="3797353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3947304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1188094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793342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png"/><Relationship Id="rId7" Type="http://schemas.openxmlformats.org/officeDocument/2006/relationships/hyperlink" Target="https://www.google.com/search?sca_esv=581220959&amp;sxsrf=AM9HkKkGqNlOVTI9eJkyBNO9Y5PfSMIRBA:1699627123259&amp;q=supplement&amp;spell=1&amp;sa=X&amp;ved=2ahUKEwiRtrq31LmCAxULRfEDHRixDfAQkeECKAB6BAgHEAE"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4.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png"/><Relationship Id="rId7"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58.png"/><Relationship Id="rId4" Type="http://schemas.openxmlformats.org/officeDocument/2006/relationships/image" Target="../media/image5.png"/><Relationship Id="rId9" Type="http://schemas.openxmlformats.org/officeDocument/2006/relationships/image" Target="../media/image57.jpe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4.png"/><Relationship Id="rId7"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4.png"/><Relationship Id="rId7"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4.png"/><Relationship Id="rId7" Type="http://schemas.openxmlformats.org/officeDocument/2006/relationships/image" Target="../media/image64.png"/><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png"/><Relationship Id="rId7"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9.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0.png"/><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4.png"/><Relationship Id="rId7"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5.png"/><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6.png"/><Relationship Id="rId2" Type="http://schemas.openxmlformats.org/officeDocument/2006/relationships/notesSlide" Target="../notesSlides/notesSlide6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7.pn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4.png"/><Relationship Id="rId7" Type="http://schemas.openxmlformats.org/officeDocument/2006/relationships/image" Target="../media/image78.pn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4.png"/><Relationship Id="rId7" Type="http://schemas.openxmlformats.org/officeDocument/2006/relationships/image" Target="../media/image80.png"/><Relationship Id="rId2" Type="http://schemas.openxmlformats.org/officeDocument/2006/relationships/notesSlide" Target="../notesSlides/notesSlide6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4.png"/><Relationship Id="rId7" Type="http://schemas.openxmlformats.org/officeDocument/2006/relationships/image" Target="../media/image82.png"/><Relationship Id="rId2" Type="http://schemas.openxmlformats.org/officeDocument/2006/relationships/notesSlide" Target="../notesSlides/notesSlide6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4.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5.png"/><Relationship Id="rId2" Type="http://schemas.openxmlformats.org/officeDocument/2006/relationships/notesSlide" Target="../notesSlides/notesSlide6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6.png"/><Relationship Id="rId2" Type="http://schemas.openxmlformats.org/officeDocument/2006/relationships/notesSlide" Target="../notesSlides/notesSlide6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png"/><Relationship Id="rId7" Type="http://schemas.openxmlformats.org/officeDocument/2006/relationships/image" Target="../media/image87.png"/><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3">
            <a:extLst>
              <a:ext uri="{FF2B5EF4-FFF2-40B4-BE49-F238E27FC236}">
                <a16:creationId xmlns:a16="http://schemas.microsoft.com/office/drawing/2014/main" id="{E3D1DF77-D181-4F1B-97EC-2A0FB96FCFA1}"/>
              </a:ext>
            </a:extLst>
          </p:cNvPr>
          <p:cNvSpPr>
            <a:spLocks noGrp="1"/>
          </p:cNvSpPr>
          <p:nvPr>
            <p:ph type="ctrTitle"/>
          </p:nvPr>
        </p:nvSpPr>
        <p:spPr>
          <a:xfrm>
            <a:off x="2126970" y="935758"/>
            <a:ext cx="9737124" cy="861519"/>
          </a:xfrm>
        </p:spPr>
        <p:txBody>
          <a:bodyPr>
            <a:normAutofit fontScale="90000"/>
          </a:bodyPr>
          <a:lstStyle/>
          <a:p>
            <a:r>
              <a:rPr lang="tr-TR" sz="6000" b="0" i="0" u="none" strike="noStrike" dirty="0">
                <a:effectLst/>
              </a:rPr>
              <a:t>HME103</a:t>
            </a:r>
            <a:r>
              <a:rPr lang="tr-TR" sz="6000" dirty="0"/>
              <a:t>-Principles of </a:t>
            </a:r>
            <a:r>
              <a:rPr lang="tr-TR" sz="6000" dirty="0" err="1"/>
              <a:t>Nutrition</a:t>
            </a:r>
            <a:r>
              <a:rPr lang="tr-TR" dirty="0"/>
              <a:t/>
            </a:r>
            <a:br>
              <a:rPr lang="tr-TR" dirty="0"/>
            </a:br>
            <a:r>
              <a:rPr lang="tr-TR" dirty="0"/>
              <a:t/>
            </a:r>
            <a:br>
              <a:rPr lang="tr-TR" dirty="0"/>
            </a:br>
            <a:r>
              <a:rPr lang="tr-TR" dirty="0"/>
              <a:t/>
            </a:r>
            <a:br>
              <a:rPr lang="tr-TR" dirty="0"/>
            </a:br>
            <a:endParaRPr lang="tr-TR" dirty="0"/>
          </a:p>
        </p:txBody>
      </p:sp>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1077218"/>
          </a:xfrm>
          <a:prstGeom prst="rect">
            <a:avLst/>
          </a:prstGeom>
          <a:noFill/>
        </p:spPr>
        <p:txBody>
          <a:bodyPr wrap="square">
            <a:spAutoFit/>
          </a:bodyPr>
          <a:lstStyle/>
          <a:p>
            <a:pPr algn="just"/>
            <a:r>
              <a:rPr lang="en-US" sz="3200" b="0" i="0" dirty="0">
                <a:solidFill>
                  <a:schemeClr val="bg1"/>
                </a:solidFill>
                <a:effectLst/>
                <a:latin typeface="Open Sans" panose="020B0606030504020204" pitchFamily="34" charset="0"/>
              </a:rPr>
              <a:t>Nutrition by developmental stages (pregnancy</a:t>
            </a:r>
            <a:r>
              <a:rPr lang="tr-TR" sz="3200" b="0" i="0" dirty="0">
                <a:solidFill>
                  <a:schemeClr val="bg1"/>
                </a:solidFill>
                <a:effectLst/>
                <a:latin typeface="Open Sans" panose="020B0606030504020204" pitchFamily="34" charset="0"/>
              </a:rPr>
              <a:t>,</a:t>
            </a:r>
            <a:r>
              <a:rPr lang="en-US" sz="3200" b="0" i="0" dirty="0">
                <a:solidFill>
                  <a:schemeClr val="bg1"/>
                </a:solidFill>
                <a:effectLst/>
                <a:latin typeface="Open Sans" panose="020B0606030504020204" pitchFamily="34" charset="0"/>
              </a:rPr>
              <a:t> infant, children, adolescent)</a:t>
            </a:r>
            <a:endParaRPr lang="tr-TR" sz="3200" b="1" dirty="0">
              <a:solidFill>
                <a:schemeClr val="bg1"/>
              </a:solidFill>
              <a:latin typeface="Times New Roman" panose="02020603050405020304" pitchFamily="18"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fontScale="92500" lnSpcReduction="10000"/>
          </a:bodyPr>
          <a:lstStyle/>
          <a:p>
            <a:pPr>
              <a:lnSpc>
                <a:spcPct val="120000"/>
              </a:lnSpc>
            </a:pPr>
            <a:r>
              <a:rPr lang="tr-TR" dirty="0" err="1">
                <a:solidFill>
                  <a:srgbClr val="0F0F4F"/>
                </a:solidFill>
              </a:rPr>
              <a:t>Lesson</a:t>
            </a:r>
            <a:r>
              <a:rPr lang="tr-TR" dirty="0">
                <a:solidFill>
                  <a:srgbClr val="0F0F4F"/>
                </a:solidFill>
              </a:rPr>
              <a:t> </a:t>
            </a:r>
            <a:r>
              <a:rPr lang="tr-TR" dirty="0" err="1">
                <a:solidFill>
                  <a:srgbClr val="0F0F4F"/>
                </a:solidFill>
              </a:rPr>
              <a:t>Code</a:t>
            </a:r>
            <a:r>
              <a:rPr lang="tr-TR" dirty="0">
                <a:solidFill>
                  <a:srgbClr val="0F0F4F"/>
                </a:solidFill>
              </a:rPr>
              <a:t>: HME103-Principles of </a:t>
            </a:r>
            <a:r>
              <a:rPr lang="tr-TR" dirty="0" err="1">
                <a:solidFill>
                  <a:srgbClr val="0F0F4F"/>
                </a:solidFill>
              </a:rPr>
              <a:t>Nutrition</a:t>
            </a:r>
            <a:endParaRPr lang="tr-TR" dirty="0"/>
          </a:p>
          <a:p>
            <a:pPr>
              <a:lnSpc>
                <a:spcPct val="120000"/>
              </a:lnSpc>
            </a:pPr>
            <a:r>
              <a:rPr lang="tr-TR" dirty="0" err="1">
                <a:solidFill>
                  <a:srgbClr val="0F0F4F"/>
                </a:solidFill>
                <a:latin typeface="Times New Roman" panose="02020603050405020304" pitchFamily="18" charset="0"/>
                <a:cs typeface="Times New Roman" panose="02020603050405020304" pitchFamily="18" charset="0"/>
              </a:rPr>
              <a:t>Instructure</a:t>
            </a:r>
            <a:r>
              <a:rPr lang="tr-TR" dirty="0">
                <a:solidFill>
                  <a:srgbClr val="0F0F4F"/>
                </a:solidFill>
                <a:latin typeface="Times New Roman" panose="02020603050405020304" pitchFamily="18" charset="0"/>
                <a:cs typeface="Times New Roman" panose="02020603050405020304" pitchFamily="18" charset="0"/>
              </a:rPr>
              <a:t>: </a:t>
            </a:r>
            <a:r>
              <a:rPr lang="tr-TR" dirty="0" smtClean="0">
                <a:solidFill>
                  <a:srgbClr val="0F0F4F"/>
                </a:solidFill>
                <a:latin typeface="Times New Roman" panose="02020603050405020304" pitchFamily="18" charset="0"/>
                <a:cs typeface="Times New Roman" panose="02020603050405020304" pitchFamily="18" charset="0"/>
              </a:rPr>
              <a:t>Dr</a:t>
            </a:r>
            <a:r>
              <a:rPr lang="tr-TR" dirty="0">
                <a:solidFill>
                  <a:srgbClr val="0F0F4F"/>
                </a:solidFill>
                <a:latin typeface="Times New Roman" panose="02020603050405020304" pitchFamily="18" charset="0"/>
                <a:cs typeface="Times New Roman" panose="02020603050405020304" pitchFamily="18" charset="0"/>
              </a:rPr>
              <a:t>.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Üyesi Ferid AYDIN</a:t>
            </a:r>
            <a:endParaRPr lang="tr-TR" dirty="0">
              <a:solidFill>
                <a:srgbClr val="0F0F4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Demir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2" name="Metin kutusu 1">
            <a:extLst>
              <a:ext uri="{FF2B5EF4-FFF2-40B4-BE49-F238E27FC236}">
                <a16:creationId xmlns:a16="http://schemas.microsoft.com/office/drawing/2014/main" id="{39C4664C-7A46-4609-88B9-B9003F10BC5A}"/>
              </a:ext>
            </a:extLst>
          </p:cNvPr>
          <p:cNvSpPr txBox="1"/>
          <p:nvPr/>
        </p:nvSpPr>
        <p:spPr>
          <a:xfrm>
            <a:off x="1557644" y="1666761"/>
            <a:ext cx="7923981" cy="1754326"/>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Gebelik süresince annenin </a:t>
            </a:r>
            <a:r>
              <a:rPr lang="tr-TR" b="1" dirty="0">
                <a:solidFill>
                  <a:srgbClr val="C00000"/>
                </a:solidFill>
                <a:latin typeface="Comic Sans MS" panose="030F0702030302020204" pitchFamily="66" charset="0"/>
              </a:rPr>
              <a:t>kan hacmindeki artışla birlikte hemoglobin miktarı azalmaktadır. </a:t>
            </a:r>
            <a:endParaRPr lang="tr-TR" dirty="0">
              <a:latin typeface="Comic Sans MS" panose="030F0702030302020204" pitchFamily="66" charset="0"/>
            </a:endParaRPr>
          </a:p>
          <a:p>
            <a:pPr marL="285750" indent="-285750" algn="just">
              <a:buFont typeface="Wingdings" panose="05000000000000000000" pitchFamily="2" charset="2"/>
              <a:buChar char="Ø"/>
            </a:pPr>
            <a:r>
              <a:rPr lang="tr-TR" b="1" dirty="0">
                <a:solidFill>
                  <a:srgbClr val="7030A0"/>
                </a:solidFill>
                <a:latin typeface="Comic Sans MS" panose="030F0702030302020204" pitchFamily="66" charset="0"/>
              </a:rPr>
              <a:t>Hemoglobin</a:t>
            </a:r>
            <a:r>
              <a:rPr lang="tr-TR" dirty="0">
                <a:latin typeface="Comic Sans MS" panose="030F0702030302020204" pitchFamily="66" charset="0"/>
              </a:rPr>
              <a:t>, gelişen bebeğe plasenta ile oksijen taşınmasında görev almaktadır. Hemoglobin düzeyinin 11-12 g/dl olması sağlıklı bir doğum için yeterlidir. </a:t>
            </a:r>
          </a:p>
          <a:p>
            <a:pPr marL="285750" indent="-285750" algn="just">
              <a:buFont typeface="Wingdings" panose="05000000000000000000" pitchFamily="2" charset="2"/>
              <a:buChar char="Ø"/>
            </a:pPr>
            <a:r>
              <a:rPr lang="tr-TR" dirty="0">
                <a:latin typeface="Comic Sans MS" panose="030F0702030302020204" pitchFamily="66" charset="0"/>
              </a:rPr>
              <a:t>Kanın bir bileşeni olan hemoglobinin yapımı için </a:t>
            </a:r>
            <a:r>
              <a:rPr lang="tr-TR" dirty="0">
                <a:solidFill>
                  <a:srgbClr val="C00000"/>
                </a:solidFill>
                <a:latin typeface="Comic Sans MS" panose="030F0702030302020204" pitchFamily="66" charset="0"/>
              </a:rPr>
              <a:t>demir elzemdir. </a:t>
            </a:r>
          </a:p>
        </p:txBody>
      </p:sp>
      <p:pic>
        <p:nvPicPr>
          <p:cNvPr id="4" name="Resim 3">
            <a:extLst>
              <a:ext uri="{FF2B5EF4-FFF2-40B4-BE49-F238E27FC236}">
                <a16:creationId xmlns:a16="http://schemas.microsoft.com/office/drawing/2014/main" id="{E1DB2EF9-7BE6-4428-B53F-1FB9F0239391}"/>
              </a:ext>
            </a:extLst>
          </p:cNvPr>
          <p:cNvPicPr>
            <a:picLocks noChangeAspect="1"/>
          </p:cNvPicPr>
          <p:nvPr/>
        </p:nvPicPr>
        <p:blipFill>
          <a:blip r:embed="rId7"/>
          <a:stretch>
            <a:fillRect/>
          </a:stretch>
        </p:blipFill>
        <p:spPr>
          <a:xfrm>
            <a:off x="4300001" y="4056500"/>
            <a:ext cx="3495675" cy="1304925"/>
          </a:xfrm>
          <a:prstGeom prst="rect">
            <a:avLst/>
          </a:prstGeom>
        </p:spPr>
      </p:pic>
    </p:spTree>
    <p:extLst>
      <p:ext uri="{BB962C8B-B14F-4D97-AF65-F5344CB8AC3E}">
        <p14:creationId xmlns:p14="http://schemas.microsoft.com/office/powerpoint/2010/main" val="314770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Demir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12" name="Metin kutusu 11">
            <a:extLst>
              <a:ext uri="{FF2B5EF4-FFF2-40B4-BE49-F238E27FC236}">
                <a16:creationId xmlns:a16="http://schemas.microsoft.com/office/drawing/2014/main" id="{51CD4BDD-3ADA-4B23-A04C-EAC4EACDF8E2}"/>
              </a:ext>
            </a:extLst>
          </p:cNvPr>
          <p:cNvSpPr txBox="1"/>
          <p:nvPr/>
        </p:nvSpPr>
        <p:spPr>
          <a:xfrm>
            <a:off x="4141144" y="1654454"/>
            <a:ext cx="6803664" cy="4801314"/>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a:latin typeface="Comic Sans MS" panose="030F0702030302020204" pitchFamily="66" charset="0"/>
              </a:rPr>
              <a:t>Gebelikteki demir ihtiyacını karşılamak için </a:t>
            </a:r>
            <a:r>
              <a:rPr lang="tr-TR" u="sng" dirty="0">
                <a:latin typeface="Comic Sans MS" panose="030F0702030302020204" pitchFamily="66" charset="0"/>
              </a:rPr>
              <a:t>besinlerle yeterli miktarda demir alımı zor olabilir </a:t>
            </a:r>
            <a:r>
              <a:rPr lang="tr-TR" dirty="0">
                <a:latin typeface="Comic Sans MS" panose="030F0702030302020204" pitchFamily="66" charset="0"/>
              </a:rPr>
              <a:t>(demir kaynaklarından emilimin yetersizliği, demirden zengin besin tüketiminin az olması). </a:t>
            </a:r>
          </a:p>
          <a:p>
            <a:pPr algn="just"/>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Bu nedenle, doktorunuz ve diyetisyeniniz </a:t>
            </a:r>
            <a:r>
              <a:rPr lang="tr-TR" dirty="0">
                <a:solidFill>
                  <a:srgbClr val="C00000"/>
                </a:solidFill>
                <a:latin typeface="Comic Sans MS" panose="030F0702030302020204" pitchFamily="66" charset="0"/>
              </a:rPr>
              <a:t>demirce zengin bir diyete</a:t>
            </a:r>
            <a:r>
              <a:rPr lang="tr-TR" dirty="0">
                <a:latin typeface="Comic Sans MS" panose="030F0702030302020204" pitchFamily="66" charset="0"/>
              </a:rPr>
              <a:t> (kırmızı et, kümes hayvanları, kuru baklagiller, yeşil yapraklı sebzeler, yumurta, tam tahıl ve zenginleştirilmiş tahıl ürünleri gibi demirden zengin besinler) </a:t>
            </a:r>
            <a:r>
              <a:rPr lang="tr-TR" dirty="0">
                <a:solidFill>
                  <a:srgbClr val="C00000"/>
                </a:solidFill>
                <a:latin typeface="Comic Sans MS" panose="030F0702030302020204" pitchFamily="66" charset="0"/>
              </a:rPr>
              <a:t>ek olarak demir ilaçları</a:t>
            </a:r>
            <a:r>
              <a:rPr lang="tr-TR" dirty="0">
                <a:latin typeface="Comic Sans MS" panose="030F0702030302020204" pitchFamily="66" charset="0"/>
              </a:rPr>
              <a:t> (</a:t>
            </a:r>
            <a:r>
              <a:rPr lang="tr-TR" i="1" u="none" strike="noStrike" dirty="0" err="1">
                <a:effectLst/>
                <a:latin typeface="Comic Sans MS" panose="030F0702030302020204" pitchFamily="66" charset="0"/>
                <a:hlinkClick r:id="rId7">
                  <a:extLst>
                    <a:ext uri="{A12FA001-AC4F-418D-AE19-62706E023703}">
                      <ahyp:hlinkClr xmlns:ahyp="http://schemas.microsoft.com/office/drawing/2018/hyperlinkcolor" xmlns="" val="tx"/>
                    </a:ext>
                  </a:extLst>
                </a:hlinkClick>
              </a:rPr>
              <a:t>supplement</a:t>
            </a:r>
            <a:r>
              <a:rPr lang="tr-TR" i="1" u="none" strike="noStrike" dirty="0">
                <a:effectLst/>
                <a:latin typeface="Comic Sans MS" panose="030F0702030302020204" pitchFamily="66" charset="0"/>
              </a:rPr>
              <a:t>) </a:t>
            </a:r>
            <a:r>
              <a:rPr lang="tr-TR" dirty="0">
                <a:latin typeface="Comic Sans MS" panose="030F0702030302020204" pitchFamily="66" charset="0"/>
              </a:rPr>
              <a:t>önerebilir.</a:t>
            </a:r>
          </a:p>
          <a:p>
            <a:pPr marL="285750" indent="-285750" algn="just">
              <a:buFont typeface="Wingdings" panose="05000000000000000000" pitchFamily="2" charset="2"/>
              <a:buChar char="Ø"/>
            </a:pPr>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Demirin optimal emilimini engelleyen etmenlerle (süt, çay, kahve, vb.) birlikte alınmamasına dikkat edilmelidir. </a:t>
            </a:r>
          </a:p>
          <a:p>
            <a:pPr marL="285750" indent="-285750" algn="just">
              <a:buFont typeface="Wingdings" panose="05000000000000000000" pitchFamily="2" charset="2"/>
              <a:buChar char="Ø"/>
            </a:pPr>
            <a:endParaRPr lang="tr-TR" dirty="0">
              <a:latin typeface="Comic Sans MS" panose="030F0702030302020204" pitchFamily="66" charset="0"/>
            </a:endParaRPr>
          </a:p>
          <a:p>
            <a:pPr marL="285750" indent="-285750" algn="just">
              <a:buFont typeface="Wingdings" panose="05000000000000000000" pitchFamily="2" charset="2"/>
              <a:buChar char="Ø"/>
            </a:pPr>
            <a:r>
              <a:rPr lang="tr-TR" dirty="0">
                <a:latin typeface="Comic Sans MS" panose="030F0702030302020204" pitchFamily="66" charset="0"/>
              </a:rPr>
              <a:t>Her öğünde sebze ve meyve gibi </a:t>
            </a:r>
            <a:r>
              <a:rPr lang="tr-TR" u="sng" dirty="0">
                <a:latin typeface="Comic Sans MS" panose="030F0702030302020204" pitchFamily="66" charset="0"/>
              </a:rPr>
              <a:t>C vitamini kaynağı besinlerin tüketilmesi</a:t>
            </a:r>
            <a:r>
              <a:rPr lang="tr-TR" dirty="0">
                <a:latin typeface="Comic Sans MS" panose="030F0702030302020204" pitchFamily="66" charset="0"/>
              </a:rPr>
              <a:t>, besinlerde bulunan demirin vücutta emilmesine yardımcı olmaktadır.</a:t>
            </a:r>
          </a:p>
        </p:txBody>
      </p:sp>
      <p:pic>
        <p:nvPicPr>
          <p:cNvPr id="2050" name="Picture 2" descr="Demir Minerali Nedir? Demir Takviyesi Ne İşe Yarar? | Youplus">
            <a:extLst>
              <a:ext uri="{FF2B5EF4-FFF2-40B4-BE49-F238E27FC236}">
                <a16:creationId xmlns:a16="http://schemas.microsoft.com/office/drawing/2014/main" id="{011C6C49-8B23-4F2F-989D-0928DEB9B2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764" y="2330966"/>
            <a:ext cx="3176081" cy="237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92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err="1">
                <a:highlight>
                  <a:srgbClr val="00FFFF"/>
                </a:highlight>
                <a:latin typeface="Comic Sans MS" panose="030F0702030302020204" pitchFamily="66" charset="0"/>
              </a:rPr>
              <a:t>Folik</a:t>
            </a:r>
            <a:r>
              <a:rPr lang="tr-TR" sz="2800" dirty="0">
                <a:highlight>
                  <a:srgbClr val="00FFFF"/>
                </a:highlight>
                <a:latin typeface="Comic Sans MS" panose="030F0702030302020204" pitchFamily="66" charset="0"/>
              </a:rPr>
              <a:t> asit</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1427109" y="2117001"/>
            <a:ext cx="6599168" cy="3139321"/>
          </a:xfrm>
          <a:prstGeom prst="rect">
            <a:avLst/>
          </a:prstGeom>
          <a:noFill/>
        </p:spPr>
        <p:txBody>
          <a:bodyPr wrap="square" rtlCol="0">
            <a:spAutoFit/>
          </a:bodyPr>
          <a:lstStyle/>
          <a:p>
            <a:pPr marL="285750" indent="-285750" algn="just">
              <a:buFont typeface="Wingdings" panose="05000000000000000000" pitchFamily="2" charset="2"/>
              <a:buChar char="q"/>
            </a:pPr>
            <a:r>
              <a:rPr lang="tr-TR" sz="1800" dirty="0">
                <a:latin typeface="Comic Sans MS" panose="030F0702030302020204" pitchFamily="66" charset="0"/>
              </a:rPr>
              <a:t>Gebelik öncesi yeterli </a:t>
            </a:r>
            <a:r>
              <a:rPr lang="tr-TR" sz="1800" dirty="0" err="1">
                <a:latin typeface="Comic Sans MS" panose="030F0702030302020204" pitchFamily="66" charset="0"/>
              </a:rPr>
              <a:t>folik</a:t>
            </a:r>
            <a:r>
              <a:rPr lang="tr-TR" sz="1800" dirty="0">
                <a:latin typeface="Comic Sans MS" panose="030F0702030302020204" pitchFamily="66" charset="0"/>
              </a:rPr>
              <a:t> asit alımı </a:t>
            </a:r>
            <a:r>
              <a:rPr lang="tr-TR" sz="1800" dirty="0" err="1">
                <a:latin typeface="Comic Sans MS" panose="030F0702030302020204" pitchFamily="66" charset="0"/>
              </a:rPr>
              <a:t>nöral</a:t>
            </a:r>
            <a:r>
              <a:rPr lang="tr-TR" sz="1800" dirty="0">
                <a:latin typeface="Comic Sans MS" panose="030F0702030302020204" pitchFamily="66" charset="0"/>
              </a:rPr>
              <a:t> tüp </a:t>
            </a:r>
            <a:r>
              <a:rPr lang="tr-TR" sz="1800" dirty="0" err="1">
                <a:latin typeface="Comic Sans MS" panose="030F0702030302020204" pitchFamily="66" charset="0"/>
              </a:rPr>
              <a:t>defekti</a:t>
            </a:r>
            <a:r>
              <a:rPr lang="tr-TR" sz="1800" dirty="0">
                <a:latin typeface="Comic Sans MS" panose="030F0702030302020204" pitchFamily="66" charset="0"/>
              </a:rPr>
              <a:t>, düşük doğum ağırlığı, erken doğum (prematüre) gibi sorunlara karşı koruyucudur.</a:t>
            </a:r>
          </a:p>
          <a:p>
            <a:pPr algn="just"/>
            <a:endParaRPr lang="tr-TR" sz="1800" dirty="0">
              <a:latin typeface="Comic Sans MS" panose="030F0702030302020204" pitchFamily="66" charset="0"/>
            </a:endParaRPr>
          </a:p>
          <a:p>
            <a:pPr marL="285750" indent="-285750" algn="just">
              <a:buFont typeface="Wingdings" panose="05000000000000000000" pitchFamily="2" charset="2"/>
              <a:buChar char="q"/>
            </a:pPr>
            <a:r>
              <a:rPr lang="tr-TR" sz="1800" dirty="0">
                <a:latin typeface="Comic Sans MS" panose="030F0702030302020204" pitchFamily="66" charset="0"/>
              </a:rPr>
              <a:t>Gebelik öncesi dönemden itibaren gebelikten sonra 3. aya kadar diyete ek olarak günlük </a:t>
            </a:r>
            <a:r>
              <a:rPr lang="tr-TR" sz="1800" dirty="0">
                <a:solidFill>
                  <a:srgbClr val="FF0000"/>
                </a:solidFill>
                <a:latin typeface="Comic Sans MS" panose="030F0702030302020204" pitchFamily="66" charset="0"/>
              </a:rPr>
              <a:t>400 </a:t>
            </a:r>
            <a:r>
              <a:rPr lang="tr-TR" sz="1800" dirty="0" err="1">
                <a:solidFill>
                  <a:srgbClr val="FF0000"/>
                </a:solidFill>
                <a:latin typeface="Comic Sans MS" panose="030F0702030302020204" pitchFamily="66" charset="0"/>
              </a:rPr>
              <a:t>mcg</a:t>
            </a:r>
            <a:r>
              <a:rPr lang="tr-TR" sz="1800" dirty="0">
                <a:solidFill>
                  <a:srgbClr val="FF0000"/>
                </a:solidFill>
                <a:latin typeface="Comic Sans MS" panose="030F0702030302020204" pitchFamily="66" charset="0"/>
              </a:rPr>
              <a:t> </a:t>
            </a:r>
            <a:r>
              <a:rPr lang="tr-TR" sz="1800" dirty="0" err="1">
                <a:latin typeface="Comic Sans MS" panose="030F0702030302020204" pitchFamily="66" charset="0"/>
              </a:rPr>
              <a:t>folik</a:t>
            </a:r>
            <a:r>
              <a:rPr lang="tr-TR" sz="1800" dirty="0">
                <a:latin typeface="Comic Sans MS" panose="030F0702030302020204" pitchFamily="66" charset="0"/>
              </a:rPr>
              <a:t> asit desteği (</a:t>
            </a:r>
            <a:r>
              <a:rPr lang="tr-TR" sz="1800" dirty="0" err="1">
                <a:latin typeface="Comic Sans MS" panose="030F0702030302020204" pitchFamily="66" charset="0"/>
              </a:rPr>
              <a:t>suplementasyon</a:t>
            </a:r>
            <a:r>
              <a:rPr lang="tr-TR" sz="1800" dirty="0">
                <a:latin typeface="Comic Sans MS" panose="030F0702030302020204" pitchFamily="66" charset="0"/>
              </a:rPr>
              <a:t>) verilmesi önerilmektedir.</a:t>
            </a:r>
          </a:p>
          <a:p>
            <a:pPr algn="just"/>
            <a:endParaRPr lang="tr-TR" sz="1800" dirty="0">
              <a:latin typeface="Comic Sans MS" panose="030F0702030302020204" pitchFamily="66" charset="0"/>
            </a:endParaRPr>
          </a:p>
          <a:p>
            <a:pPr marL="285750" indent="-285750" algn="just">
              <a:buFont typeface="Wingdings" panose="05000000000000000000" pitchFamily="2" charset="2"/>
              <a:buChar char="q"/>
            </a:pPr>
            <a:r>
              <a:rPr lang="tr-TR" sz="1800" dirty="0">
                <a:latin typeface="Comic Sans MS" panose="030F0702030302020204" pitchFamily="66" charset="0"/>
              </a:rPr>
              <a:t>Gebelik süresince yeterli sebze ve meyve (en az 5 porsiyon) tüketilmelidir. </a:t>
            </a:r>
          </a:p>
          <a:p>
            <a:endParaRPr lang="tr-TR" dirty="0"/>
          </a:p>
        </p:txBody>
      </p:sp>
      <p:pic>
        <p:nvPicPr>
          <p:cNvPr id="5" name="Resim 4">
            <a:extLst>
              <a:ext uri="{FF2B5EF4-FFF2-40B4-BE49-F238E27FC236}">
                <a16:creationId xmlns:a16="http://schemas.microsoft.com/office/drawing/2014/main" id="{0AFAE8CF-E504-4A96-B3D1-DBDC830D354F}"/>
              </a:ext>
            </a:extLst>
          </p:cNvPr>
          <p:cNvPicPr>
            <a:picLocks noChangeAspect="1"/>
          </p:cNvPicPr>
          <p:nvPr/>
        </p:nvPicPr>
        <p:blipFill>
          <a:blip r:embed="rId7"/>
          <a:stretch>
            <a:fillRect/>
          </a:stretch>
        </p:blipFill>
        <p:spPr>
          <a:xfrm>
            <a:off x="8682329" y="1131234"/>
            <a:ext cx="2466975" cy="1847850"/>
          </a:xfrm>
          <a:prstGeom prst="rect">
            <a:avLst/>
          </a:prstGeom>
        </p:spPr>
      </p:pic>
    </p:spTree>
    <p:extLst>
      <p:ext uri="{BB962C8B-B14F-4D97-AF65-F5344CB8AC3E}">
        <p14:creationId xmlns:p14="http://schemas.microsoft.com/office/powerpoint/2010/main" val="3717190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İyot</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12" name="Metin kutusu 11">
            <a:extLst>
              <a:ext uri="{FF2B5EF4-FFF2-40B4-BE49-F238E27FC236}">
                <a16:creationId xmlns:a16="http://schemas.microsoft.com/office/drawing/2014/main" id="{51CD4BDD-3ADA-4B23-A04C-EAC4EACDF8E2}"/>
              </a:ext>
            </a:extLst>
          </p:cNvPr>
          <p:cNvSpPr txBox="1"/>
          <p:nvPr/>
        </p:nvSpPr>
        <p:spPr>
          <a:xfrm>
            <a:off x="808269" y="4723030"/>
            <a:ext cx="7379127" cy="1815882"/>
          </a:xfrm>
          <a:prstGeom prst="rect">
            <a:avLst/>
          </a:prstGeom>
          <a:noFill/>
        </p:spPr>
        <p:txBody>
          <a:bodyPr wrap="square" rtlCol="0">
            <a:spAutoFit/>
          </a:bodyPr>
          <a:lstStyle/>
          <a:p>
            <a:pPr marL="285750" indent="-285750" algn="just">
              <a:buFont typeface="Wingdings" panose="05000000000000000000" pitchFamily="2" charset="2"/>
              <a:buChar char="ü"/>
            </a:pPr>
            <a:r>
              <a:rPr lang="tr-TR" sz="1600" b="1" dirty="0">
                <a:latin typeface="Comic Sans MS" panose="030F0702030302020204" pitchFamily="66" charset="0"/>
              </a:rPr>
              <a:t>İyot yetersizliğin önlenmesi için iyotlu tuz kullanılmalıdır. </a:t>
            </a:r>
          </a:p>
          <a:p>
            <a:pPr marL="0" indent="0" algn="just">
              <a:buNone/>
            </a:pPr>
            <a:endParaRPr lang="tr-TR" sz="1600" b="1" dirty="0">
              <a:latin typeface="Comic Sans MS" panose="030F0702030302020204" pitchFamily="66" charset="0"/>
            </a:endParaRPr>
          </a:p>
          <a:p>
            <a:pPr marL="285750" indent="-285750" algn="just">
              <a:buFont typeface="Wingdings" panose="05000000000000000000" pitchFamily="2" charset="2"/>
              <a:buChar char="ü"/>
            </a:pPr>
            <a:r>
              <a:rPr lang="tr-TR" sz="1600" b="1" dirty="0">
                <a:latin typeface="Comic Sans MS" panose="030F0702030302020204" pitchFamily="66" charset="0"/>
              </a:rPr>
              <a:t>Ayrıca deniz ürünleri de iyot içermektedir.</a:t>
            </a:r>
          </a:p>
          <a:p>
            <a:pPr marL="0" indent="0" algn="just">
              <a:buNone/>
            </a:pPr>
            <a:endParaRPr lang="tr-TR" sz="1600" b="1" dirty="0">
              <a:latin typeface="Comic Sans MS" panose="030F0702030302020204" pitchFamily="66" charset="0"/>
            </a:endParaRPr>
          </a:p>
          <a:p>
            <a:r>
              <a:rPr lang="tr-TR" sz="1600" b="1" dirty="0">
                <a:highlight>
                  <a:srgbClr val="00FF00"/>
                </a:highlight>
                <a:latin typeface="Comic Sans MS" panose="030F0702030302020204" pitchFamily="66" charset="0"/>
              </a:rPr>
              <a:t>Özellikle çeşitli nedenlerle tuz alımının kısıtlanması gereken gebelik planlayan kadınlar, gebe ve emziren kadınların iyot gereksinmesi (200- 250 </a:t>
            </a:r>
            <a:r>
              <a:rPr lang="tr-TR" sz="1600" b="1" dirty="0" err="1">
                <a:highlight>
                  <a:srgbClr val="00FF00"/>
                </a:highlight>
                <a:latin typeface="Comic Sans MS" panose="030F0702030302020204" pitchFamily="66" charset="0"/>
              </a:rPr>
              <a:t>mcg</a:t>
            </a:r>
            <a:r>
              <a:rPr lang="tr-TR" sz="1600" b="1" dirty="0">
                <a:highlight>
                  <a:srgbClr val="00FF00"/>
                </a:highlight>
                <a:latin typeface="Comic Sans MS" panose="030F0702030302020204" pitchFamily="66" charset="0"/>
              </a:rPr>
              <a:t>/gün) mutlaka karşılanmalıdır.</a:t>
            </a:r>
          </a:p>
        </p:txBody>
      </p:sp>
      <p:pic>
        <p:nvPicPr>
          <p:cNvPr id="2" name="Resim 1">
            <a:extLst>
              <a:ext uri="{FF2B5EF4-FFF2-40B4-BE49-F238E27FC236}">
                <a16:creationId xmlns:a16="http://schemas.microsoft.com/office/drawing/2014/main" id="{561A364A-2CB8-4218-A35E-D2871629AD9C}"/>
              </a:ext>
            </a:extLst>
          </p:cNvPr>
          <p:cNvPicPr>
            <a:picLocks noChangeAspect="1"/>
          </p:cNvPicPr>
          <p:nvPr/>
        </p:nvPicPr>
        <p:blipFill>
          <a:blip r:embed="rId7"/>
          <a:stretch>
            <a:fillRect/>
          </a:stretch>
        </p:blipFill>
        <p:spPr>
          <a:xfrm>
            <a:off x="407993" y="1911603"/>
            <a:ext cx="3866791" cy="2165403"/>
          </a:xfrm>
          <a:prstGeom prst="rect">
            <a:avLst/>
          </a:prstGeom>
        </p:spPr>
      </p:pic>
      <p:sp>
        <p:nvSpPr>
          <p:cNvPr id="4" name="Metin kutusu 3">
            <a:extLst>
              <a:ext uri="{FF2B5EF4-FFF2-40B4-BE49-F238E27FC236}">
                <a16:creationId xmlns:a16="http://schemas.microsoft.com/office/drawing/2014/main" id="{E65EC390-872A-4E77-AD32-21A9985687DC}"/>
              </a:ext>
            </a:extLst>
          </p:cNvPr>
          <p:cNvSpPr txBox="1"/>
          <p:nvPr/>
        </p:nvSpPr>
        <p:spPr>
          <a:xfrm>
            <a:off x="4550136" y="962839"/>
            <a:ext cx="6599168" cy="3693319"/>
          </a:xfrm>
          <a:prstGeom prst="rect">
            <a:avLst/>
          </a:prstGeom>
          <a:noFill/>
        </p:spPr>
        <p:txBody>
          <a:bodyPr wrap="square" rtlCol="0">
            <a:spAutoFit/>
          </a:bodyPr>
          <a:lstStyle/>
          <a:p>
            <a:pPr marL="285750" indent="-285750" algn="just">
              <a:buFont typeface="Courier New" panose="02070309020205020404" pitchFamily="49" charset="0"/>
              <a:buChar char="o"/>
            </a:pPr>
            <a:r>
              <a:rPr lang="tr-TR" dirty="0">
                <a:latin typeface="Comic Sans MS" panose="030F0702030302020204" pitchFamily="66" charset="0"/>
              </a:rPr>
              <a:t>İyot yetersizliği, </a:t>
            </a:r>
            <a:r>
              <a:rPr lang="tr-TR" u="sng" dirty="0" err="1">
                <a:latin typeface="Comic Sans MS" panose="030F0702030302020204" pitchFamily="66" charset="0"/>
              </a:rPr>
              <a:t>mental</a:t>
            </a:r>
            <a:r>
              <a:rPr lang="tr-TR" u="sng" dirty="0">
                <a:latin typeface="Comic Sans MS" panose="030F0702030302020204" pitchFamily="66" charset="0"/>
              </a:rPr>
              <a:t> geriliğin en önemli nedenidir</a:t>
            </a:r>
            <a:r>
              <a:rPr lang="tr-TR" dirty="0">
                <a:latin typeface="Comic Sans MS" panose="030F0702030302020204" pitchFamily="66" charset="0"/>
              </a:rPr>
              <a:t>. </a:t>
            </a:r>
          </a:p>
          <a:p>
            <a:pPr algn="just"/>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Fetüsteki iyot yetersizliği, annedeki iyot yetersizliğinin bir sonucudur. </a:t>
            </a:r>
          </a:p>
          <a:p>
            <a:pPr marL="0" indent="0" algn="just">
              <a:buNone/>
            </a:pPr>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Ağır yetersizlik durumlarında bebeklerde </a:t>
            </a:r>
            <a:r>
              <a:rPr lang="tr-TR" dirty="0">
                <a:solidFill>
                  <a:srgbClr val="C00000"/>
                </a:solidFill>
                <a:latin typeface="Comic Sans MS" panose="030F0702030302020204" pitchFamily="66" charset="0"/>
              </a:rPr>
              <a:t>sağırlık ve dilsizlik, </a:t>
            </a:r>
            <a:r>
              <a:rPr lang="tr-TR" dirty="0" err="1">
                <a:solidFill>
                  <a:srgbClr val="C00000"/>
                </a:solidFill>
                <a:latin typeface="Comic Sans MS" panose="030F0702030302020204" pitchFamily="66" charset="0"/>
              </a:rPr>
              <a:t>kretinizm</a:t>
            </a:r>
            <a:r>
              <a:rPr lang="tr-TR" dirty="0">
                <a:solidFill>
                  <a:srgbClr val="C00000"/>
                </a:solidFill>
                <a:latin typeface="Comic Sans MS" panose="030F0702030302020204" pitchFamily="66" charset="0"/>
              </a:rPr>
              <a:t> (zeka </a:t>
            </a:r>
            <a:r>
              <a:rPr lang="tr-TR" dirty="0" err="1">
                <a:solidFill>
                  <a:srgbClr val="C00000"/>
                </a:solidFill>
                <a:latin typeface="Comic Sans MS" panose="030F0702030302020204" pitchFamily="66" charset="0"/>
              </a:rPr>
              <a:t>gerliği</a:t>
            </a:r>
            <a:r>
              <a:rPr lang="tr-TR" dirty="0">
                <a:solidFill>
                  <a:srgbClr val="C00000"/>
                </a:solidFill>
                <a:latin typeface="Comic Sans MS" panose="030F0702030302020204" pitchFamily="66" charset="0"/>
              </a:rPr>
              <a:t>), düşük, eken doğum, ölü doğum ve doğumsal bozukluklar görülür</a:t>
            </a:r>
            <a:r>
              <a:rPr lang="tr-TR" dirty="0">
                <a:latin typeface="Comic Sans MS" panose="030F0702030302020204" pitchFamily="66" charset="0"/>
              </a:rPr>
              <a:t>. </a:t>
            </a:r>
          </a:p>
          <a:p>
            <a:pPr marL="0" indent="0" algn="just">
              <a:buNone/>
            </a:pPr>
            <a:endParaRPr lang="tr-TR" dirty="0">
              <a:latin typeface="Comic Sans MS" panose="030F0702030302020204" pitchFamily="66" charset="0"/>
            </a:endParaRPr>
          </a:p>
          <a:p>
            <a:pPr marL="285750" indent="-285750" algn="just">
              <a:buFont typeface="Courier New" panose="02070309020205020404" pitchFamily="49" charset="0"/>
              <a:buChar char="o"/>
            </a:pPr>
            <a:r>
              <a:rPr lang="tr-TR" dirty="0">
                <a:latin typeface="Comic Sans MS" panose="030F0702030302020204" pitchFamily="66" charset="0"/>
              </a:rPr>
              <a:t>Gebeliğin </a:t>
            </a:r>
            <a:r>
              <a:rPr lang="tr-TR" dirty="0">
                <a:solidFill>
                  <a:srgbClr val="C00000"/>
                </a:solidFill>
                <a:latin typeface="Comic Sans MS" panose="030F0702030302020204" pitchFamily="66" charset="0"/>
              </a:rPr>
              <a:t>ilk bir ayında </a:t>
            </a:r>
            <a:r>
              <a:rPr lang="tr-TR" dirty="0">
                <a:latin typeface="Comic Sans MS" panose="030F0702030302020204" pitchFamily="66" charset="0"/>
              </a:rPr>
              <a:t>bebekte iyot yetersizliği etkileri ortaya çıkmakta ve fetüste beyin gelişimini etkilemektedir. </a:t>
            </a:r>
          </a:p>
          <a:p>
            <a:endParaRPr lang="tr-TR" dirty="0"/>
          </a:p>
        </p:txBody>
      </p:sp>
    </p:spTree>
    <p:extLst>
      <p:ext uri="{BB962C8B-B14F-4D97-AF65-F5344CB8AC3E}">
        <p14:creationId xmlns:p14="http://schemas.microsoft.com/office/powerpoint/2010/main" val="1956428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D Vitamini</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4345640" y="2236624"/>
            <a:ext cx="6599168" cy="2831544"/>
          </a:xfrm>
          <a:prstGeom prst="rect">
            <a:avLst/>
          </a:prstGeom>
          <a:noFill/>
        </p:spPr>
        <p:txBody>
          <a:bodyPr wrap="square" rtlCol="0">
            <a:spAutoFit/>
          </a:bodyPr>
          <a:lstStyle/>
          <a:p>
            <a:pPr marL="342900" indent="-342900">
              <a:buFont typeface="Wingdings" panose="05000000000000000000" pitchFamily="2" charset="2"/>
              <a:buChar char="v"/>
            </a:pPr>
            <a:r>
              <a:rPr lang="tr-TR" sz="2000" dirty="0">
                <a:latin typeface="Comic Sans MS" panose="030F0702030302020204" pitchFamily="66" charset="0"/>
              </a:rPr>
              <a:t>En iyi D vitamini kaynağı </a:t>
            </a:r>
            <a:r>
              <a:rPr lang="tr-TR" sz="2000" dirty="0">
                <a:highlight>
                  <a:srgbClr val="FFFF00"/>
                </a:highlight>
                <a:latin typeface="Comic Sans MS" panose="030F0702030302020204" pitchFamily="66" charset="0"/>
              </a:rPr>
              <a:t>güneştir</a:t>
            </a:r>
            <a:r>
              <a:rPr lang="tr-TR" sz="2000" dirty="0">
                <a:latin typeface="Comic Sans MS" panose="030F0702030302020204" pitchFamily="66" charset="0"/>
              </a:rPr>
              <a:t> ancak gebelik döneminde artan gereksinme karşılanamaz.</a:t>
            </a:r>
          </a:p>
          <a:p>
            <a:pPr marL="342900" indent="-342900">
              <a:buFont typeface="Wingdings" panose="05000000000000000000" pitchFamily="2" charset="2"/>
              <a:buChar char="v"/>
            </a:pPr>
            <a:endParaRPr lang="tr-TR" sz="2000" dirty="0">
              <a:latin typeface="Comic Sans MS" panose="030F0702030302020204" pitchFamily="66" charset="0"/>
            </a:endParaRPr>
          </a:p>
          <a:p>
            <a:pPr marL="342900" indent="-342900">
              <a:buFont typeface="Wingdings" panose="05000000000000000000" pitchFamily="2" charset="2"/>
              <a:buChar char="v"/>
            </a:pPr>
            <a:r>
              <a:rPr lang="tr-TR" sz="2000" dirty="0">
                <a:latin typeface="Comic Sans MS" panose="030F0702030302020204" pitchFamily="66" charset="0"/>
              </a:rPr>
              <a:t>Gereksinmenin artması nedeniyle T.C Sağlık Bakanlığı tüm gebelere </a:t>
            </a:r>
            <a:r>
              <a:rPr lang="tr-TR" sz="2000" u="sng" dirty="0">
                <a:latin typeface="Comic Sans MS" panose="030F0702030302020204" pitchFamily="66" charset="0"/>
              </a:rPr>
              <a:t>gebeliğin 12. haftasından itibaren doğum sonrası 6. aya kadar </a:t>
            </a:r>
            <a:r>
              <a:rPr lang="tr-TR" sz="2000" dirty="0">
                <a:solidFill>
                  <a:srgbClr val="C00000"/>
                </a:solidFill>
                <a:latin typeface="Comic Sans MS" panose="030F0702030302020204" pitchFamily="66" charset="0"/>
              </a:rPr>
              <a:t>1200 IU (30 </a:t>
            </a:r>
            <a:r>
              <a:rPr lang="tr-TR" sz="2000" dirty="0" err="1">
                <a:solidFill>
                  <a:srgbClr val="C00000"/>
                </a:solidFill>
                <a:latin typeface="Comic Sans MS" panose="030F0702030302020204" pitchFamily="66" charset="0"/>
              </a:rPr>
              <a:t>mcg</a:t>
            </a:r>
            <a:r>
              <a:rPr lang="tr-TR" sz="2000" dirty="0">
                <a:solidFill>
                  <a:srgbClr val="C00000"/>
                </a:solidFill>
                <a:latin typeface="Comic Sans MS" panose="030F0702030302020204" pitchFamily="66" charset="0"/>
              </a:rPr>
              <a:t>)/ gün (9 damla) </a:t>
            </a:r>
            <a:r>
              <a:rPr lang="tr-TR" sz="2000" dirty="0">
                <a:latin typeface="Comic Sans MS" panose="030F0702030302020204" pitchFamily="66" charset="0"/>
              </a:rPr>
              <a:t>tek doz D vitamini desteğinin kullanılmasını önermektedir. </a:t>
            </a:r>
          </a:p>
          <a:p>
            <a:endParaRPr lang="tr-TR" dirty="0"/>
          </a:p>
        </p:txBody>
      </p:sp>
      <p:pic>
        <p:nvPicPr>
          <p:cNvPr id="5" name="Resim 4">
            <a:extLst>
              <a:ext uri="{FF2B5EF4-FFF2-40B4-BE49-F238E27FC236}">
                <a16:creationId xmlns:a16="http://schemas.microsoft.com/office/drawing/2014/main" id="{EA5ED1A4-8937-4723-8208-9F34DAACC03D}"/>
              </a:ext>
            </a:extLst>
          </p:cNvPr>
          <p:cNvPicPr>
            <a:picLocks noChangeAspect="1"/>
          </p:cNvPicPr>
          <p:nvPr/>
        </p:nvPicPr>
        <p:blipFill>
          <a:blip r:embed="rId7"/>
          <a:stretch>
            <a:fillRect/>
          </a:stretch>
        </p:blipFill>
        <p:spPr>
          <a:xfrm>
            <a:off x="390846" y="2236624"/>
            <a:ext cx="3302131" cy="2197418"/>
          </a:xfrm>
          <a:prstGeom prst="rect">
            <a:avLst/>
          </a:prstGeom>
        </p:spPr>
      </p:pic>
    </p:spTree>
    <p:extLst>
      <p:ext uri="{BB962C8B-B14F-4D97-AF65-F5344CB8AC3E}">
        <p14:creationId xmlns:p14="http://schemas.microsoft.com/office/powerpoint/2010/main" val="549037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00FFFF"/>
                </a:highlight>
                <a:latin typeface="Comic Sans MS" panose="030F0702030302020204" pitchFamily="66" charset="0"/>
              </a:rPr>
              <a:t>Kalsiyum</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4" name="Metin kutusu 3">
            <a:extLst>
              <a:ext uri="{FF2B5EF4-FFF2-40B4-BE49-F238E27FC236}">
                <a16:creationId xmlns:a16="http://schemas.microsoft.com/office/drawing/2014/main" id="{E65EC390-872A-4E77-AD32-21A9985687DC}"/>
              </a:ext>
            </a:extLst>
          </p:cNvPr>
          <p:cNvSpPr txBox="1"/>
          <p:nvPr/>
        </p:nvSpPr>
        <p:spPr>
          <a:xfrm>
            <a:off x="4233099" y="1743814"/>
            <a:ext cx="6599168" cy="3754874"/>
          </a:xfrm>
          <a:prstGeom prst="rect">
            <a:avLst/>
          </a:prstGeom>
          <a:noFill/>
        </p:spPr>
        <p:txBody>
          <a:bodyPr wrap="square" rtlCol="0">
            <a:spAutoFit/>
          </a:bodyPr>
          <a:lstStyle/>
          <a:p>
            <a:pPr marL="342900" indent="-342900" algn="just">
              <a:buFont typeface="Wingdings" panose="05000000000000000000" pitchFamily="2" charset="2"/>
              <a:buChar char="Ø"/>
            </a:pPr>
            <a:r>
              <a:rPr lang="tr-TR" sz="2000" dirty="0">
                <a:latin typeface="Comic Sans MS" panose="030F0702030302020204" pitchFamily="66" charset="0"/>
              </a:rPr>
              <a:t>Güneş ışınlarından yararlanamama, hareket azlığı, sık doğumlar ve emzirme ile beraber kalsiyum kayıpları artar. </a:t>
            </a:r>
          </a:p>
          <a:p>
            <a:pPr marL="342900" indent="-342900" algn="just">
              <a:buFont typeface="Wingdings" panose="05000000000000000000" pitchFamily="2" charset="2"/>
              <a:buChar char="Ø"/>
            </a:pPr>
            <a:r>
              <a:rPr lang="tr-TR" sz="2000" dirty="0">
                <a:latin typeface="Comic Sans MS" panose="030F0702030302020204" pitchFamily="66" charset="0"/>
              </a:rPr>
              <a:t>Diyetle yeterli kalsiyum alınmazsa annede </a:t>
            </a:r>
            <a:r>
              <a:rPr lang="tr-TR" sz="2000" dirty="0" err="1">
                <a:latin typeface="Comic Sans MS" panose="030F0702030302020204" pitchFamily="66" charset="0"/>
              </a:rPr>
              <a:t>osteomalasia</a:t>
            </a:r>
            <a:r>
              <a:rPr lang="tr-TR" sz="2000" dirty="0">
                <a:latin typeface="Comic Sans MS" panose="030F0702030302020204" pitchFamily="66" charset="0"/>
              </a:rPr>
              <a:t> (kemik yumuşaması) ve diş çürükleri görülür.</a:t>
            </a:r>
          </a:p>
          <a:p>
            <a:pPr marL="342900" indent="-342900" algn="just">
              <a:buFont typeface="Arial" panose="020B0604020202020204" pitchFamily="34" charset="0"/>
              <a:buChar char="•"/>
            </a:pPr>
            <a:r>
              <a:rPr lang="tr-TR" sz="2000" u="sng" dirty="0">
                <a:latin typeface="Comic Sans MS" panose="030F0702030302020204" pitchFamily="66" charset="0"/>
              </a:rPr>
              <a:t>Süt ve süt ürünleri tüketimi arttırılmalıdır. </a:t>
            </a:r>
          </a:p>
          <a:p>
            <a:pPr algn="just"/>
            <a:endParaRPr lang="tr-TR" sz="2000" u="sng" dirty="0">
              <a:latin typeface="Comic Sans MS" panose="030F0702030302020204" pitchFamily="66" charset="0"/>
            </a:endParaRPr>
          </a:p>
          <a:p>
            <a:pPr algn="just"/>
            <a:r>
              <a:rPr lang="tr-TR" sz="2000" dirty="0">
                <a:solidFill>
                  <a:srgbClr val="C00000"/>
                </a:solidFill>
                <a:latin typeface="Comic Sans MS" panose="030F0702030302020204" pitchFamily="66" charset="0"/>
              </a:rPr>
              <a:t>Yeterli kalsiyum tüketimi ile bebeğin kemik yapısı gelişir, annenin kemik kütlesi korunur ve anneyi osteoporozdan korur</a:t>
            </a:r>
            <a:r>
              <a:rPr lang="tr-TR" sz="2000" dirty="0">
                <a:solidFill>
                  <a:srgbClr val="C00000"/>
                </a:solidFill>
              </a:rPr>
              <a:t>. </a:t>
            </a:r>
          </a:p>
          <a:p>
            <a:endParaRPr lang="tr-TR" dirty="0"/>
          </a:p>
        </p:txBody>
      </p:sp>
      <p:pic>
        <p:nvPicPr>
          <p:cNvPr id="3074" name="Picture 2" descr="Calcium calculator - Healthy Food Guide">
            <a:extLst>
              <a:ext uri="{FF2B5EF4-FFF2-40B4-BE49-F238E27FC236}">
                <a16:creationId xmlns:a16="http://schemas.microsoft.com/office/drawing/2014/main" id="{8E6E849B-6134-452C-BE6C-AADF4FDD9E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080" y="411406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A4A66B26-CC13-402B-B0E1-9B6D3E18F474}"/>
              </a:ext>
            </a:extLst>
          </p:cNvPr>
          <p:cNvPicPr>
            <a:picLocks noChangeAspect="1"/>
          </p:cNvPicPr>
          <p:nvPr/>
        </p:nvPicPr>
        <p:blipFill>
          <a:blip r:embed="rId8"/>
          <a:stretch>
            <a:fillRect/>
          </a:stretch>
        </p:blipFill>
        <p:spPr>
          <a:xfrm>
            <a:off x="994513" y="1743814"/>
            <a:ext cx="2286000" cy="2000250"/>
          </a:xfrm>
          <a:prstGeom prst="rect">
            <a:avLst/>
          </a:prstGeom>
        </p:spPr>
      </p:pic>
    </p:spTree>
    <p:extLst>
      <p:ext uri="{BB962C8B-B14F-4D97-AF65-F5344CB8AC3E}">
        <p14:creationId xmlns:p14="http://schemas.microsoft.com/office/powerpoint/2010/main" val="4279104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41300" y="879463"/>
            <a:ext cx="6351419" cy="461665"/>
          </a:xfrm>
          <a:prstGeom prst="rect">
            <a:avLst/>
          </a:prstGeom>
          <a:noFill/>
        </p:spPr>
        <p:txBody>
          <a:bodyPr wrap="none" rtlCol="0">
            <a:spAutoFit/>
          </a:bodyPr>
          <a:lstStyle/>
          <a:p>
            <a:r>
              <a:rPr lang="tr-TR" sz="2400" u="sng" dirty="0">
                <a:highlight>
                  <a:srgbClr val="00FF00"/>
                </a:highlight>
                <a:latin typeface="Comic Sans MS" panose="030F0702030302020204" pitchFamily="66" charset="0"/>
              </a:rPr>
              <a:t>Gebelikte Günlük Besin Tüketim Miktarları;</a:t>
            </a:r>
          </a:p>
        </p:txBody>
      </p:sp>
      <p:graphicFrame>
        <p:nvGraphicFramePr>
          <p:cNvPr id="11" name="İçerik Yer Tutucusu 4">
            <a:extLst>
              <a:ext uri="{FF2B5EF4-FFF2-40B4-BE49-F238E27FC236}">
                <a16:creationId xmlns:a16="http://schemas.microsoft.com/office/drawing/2014/main" id="{376FD4C6-CD6E-443D-9A6F-11084B2E317A}"/>
              </a:ext>
            </a:extLst>
          </p:cNvPr>
          <p:cNvGraphicFramePr>
            <a:graphicFrameLocks noGrp="1"/>
          </p:cNvGraphicFramePr>
          <p:nvPr>
            <p:ph idx="1"/>
            <p:extLst>
              <p:ext uri="{D42A27DB-BD31-4B8C-83A1-F6EECF244321}">
                <p14:modId xmlns:p14="http://schemas.microsoft.com/office/powerpoint/2010/main" val="2535457842"/>
              </p:ext>
            </p:extLst>
          </p:nvPr>
        </p:nvGraphicFramePr>
        <p:xfrm>
          <a:off x="855080" y="1825625"/>
          <a:ext cx="10515600" cy="35661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829482366"/>
                    </a:ext>
                  </a:extLst>
                </a:gridCol>
                <a:gridCol w="5257800">
                  <a:extLst>
                    <a:ext uri="{9D8B030D-6E8A-4147-A177-3AD203B41FA5}">
                      <a16:colId xmlns:a16="http://schemas.microsoft.com/office/drawing/2014/main" val="1155517536"/>
                    </a:ext>
                  </a:extLst>
                </a:gridCol>
              </a:tblGrid>
              <a:tr h="370840">
                <a:tc>
                  <a:txBody>
                    <a:bodyPr/>
                    <a:lstStyle/>
                    <a:p>
                      <a:r>
                        <a:rPr lang="tr-TR" sz="2000" dirty="0"/>
                        <a:t>Besin Grupları</a:t>
                      </a:r>
                    </a:p>
                  </a:txBody>
                  <a:tcPr>
                    <a:solidFill>
                      <a:srgbClr val="C00000"/>
                    </a:solidFill>
                  </a:tcPr>
                </a:tc>
                <a:tc>
                  <a:txBody>
                    <a:bodyPr/>
                    <a:lstStyle/>
                    <a:p>
                      <a:r>
                        <a:rPr lang="tr-TR" sz="2000" dirty="0"/>
                        <a:t>Miktar</a:t>
                      </a:r>
                    </a:p>
                  </a:txBody>
                  <a:tcPr>
                    <a:solidFill>
                      <a:srgbClr val="C00000"/>
                    </a:solidFill>
                  </a:tcPr>
                </a:tc>
                <a:extLst>
                  <a:ext uri="{0D108BD9-81ED-4DB2-BD59-A6C34878D82A}">
                    <a16:rowId xmlns:a16="http://schemas.microsoft.com/office/drawing/2014/main" val="770332918"/>
                  </a:ext>
                </a:extLst>
              </a:tr>
              <a:tr h="370840">
                <a:tc>
                  <a:txBody>
                    <a:bodyPr/>
                    <a:lstStyle/>
                    <a:p>
                      <a:r>
                        <a:rPr lang="tr-TR" sz="2000" dirty="0">
                          <a:solidFill>
                            <a:schemeClr val="bg1"/>
                          </a:solidFill>
                        </a:rPr>
                        <a:t>Süt, yoğurt</a:t>
                      </a:r>
                    </a:p>
                  </a:txBody>
                  <a:tcPr>
                    <a:solidFill>
                      <a:srgbClr val="C00000"/>
                    </a:solidFill>
                  </a:tcPr>
                </a:tc>
                <a:tc>
                  <a:txBody>
                    <a:bodyPr/>
                    <a:lstStyle/>
                    <a:p>
                      <a:r>
                        <a:rPr lang="tr-TR" sz="2000" dirty="0">
                          <a:solidFill>
                            <a:schemeClr val="bg1"/>
                          </a:solidFill>
                        </a:rPr>
                        <a:t>2 su bardağı (400-500 ml)</a:t>
                      </a:r>
                    </a:p>
                  </a:txBody>
                  <a:tcPr>
                    <a:solidFill>
                      <a:srgbClr val="C00000"/>
                    </a:solidFill>
                  </a:tcPr>
                </a:tc>
                <a:extLst>
                  <a:ext uri="{0D108BD9-81ED-4DB2-BD59-A6C34878D82A}">
                    <a16:rowId xmlns:a16="http://schemas.microsoft.com/office/drawing/2014/main" val="2378309809"/>
                  </a:ext>
                </a:extLst>
              </a:tr>
              <a:tr h="370840">
                <a:tc>
                  <a:txBody>
                    <a:bodyPr/>
                    <a:lstStyle/>
                    <a:p>
                      <a:r>
                        <a:rPr lang="tr-TR" sz="2000" dirty="0">
                          <a:solidFill>
                            <a:schemeClr val="bg1"/>
                          </a:solidFill>
                        </a:rPr>
                        <a:t>Peynir</a:t>
                      </a:r>
                    </a:p>
                  </a:txBody>
                  <a:tcPr>
                    <a:solidFill>
                      <a:srgbClr val="C00000"/>
                    </a:solidFill>
                  </a:tcPr>
                </a:tc>
                <a:tc>
                  <a:txBody>
                    <a:bodyPr/>
                    <a:lstStyle/>
                    <a:p>
                      <a:r>
                        <a:rPr lang="tr-TR" sz="2000" dirty="0">
                          <a:solidFill>
                            <a:schemeClr val="bg1"/>
                          </a:solidFill>
                        </a:rPr>
                        <a:t>2 kibrit kutusu kadar (60 g)</a:t>
                      </a:r>
                    </a:p>
                  </a:txBody>
                  <a:tcPr>
                    <a:solidFill>
                      <a:srgbClr val="C00000"/>
                    </a:solidFill>
                  </a:tcPr>
                </a:tc>
                <a:extLst>
                  <a:ext uri="{0D108BD9-81ED-4DB2-BD59-A6C34878D82A}">
                    <a16:rowId xmlns:a16="http://schemas.microsoft.com/office/drawing/2014/main" val="3427133903"/>
                  </a:ext>
                </a:extLst>
              </a:tr>
              <a:tr h="370840">
                <a:tc>
                  <a:txBody>
                    <a:bodyPr/>
                    <a:lstStyle/>
                    <a:p>
                      <a:r>
                        <a:rPr lang="tr-TR" sz="2000" dirty="0">
                          <a:solidFill>
                            <a:schemeClr val="bg1"/>
                          </a:solidFill>
                        </a:rPr>
                        <a:t>Et, tavuk, balık</a:t>
                      </a:r>
                    </a:p>
                  </a:txBody>
                  <a:tcPr>
                    <a:solidFill>
                      <a:srgbClr val="C00000"/>
                    </a:solidFill>
                  </a:tcPr>
                </a:tc>
                <a:tc>
                  <a:txBody>
                    <a:bodyPr/>
                    <a:lstStyle/>
                    <a:p>
                      <a:r>
                        <a:rPr lang="tr-TR" sz="2000" dirty="0">
                          <a:solidFill>
                            <a:schemeClr val="bg1"/>
                          </a:solidFill>
                        </a:rPr>
                        <a:t>3-4 porsiyon</a:t>
                      </a:r>
                    </a:p>
                  </a:txBody>
                  <a:tcPr>
                    <a:solidFill>
                      <a:srgbClr val="C00000"/>
                    </a:solidFill>
                  </a:tcPr>
                </a:tc>
                <a:extLst>
                  <a:ext uri="{0D108BD9-81ED-4DB2-BD59-A6C34878D82A}">
                    <a16:rowId xmlns:a16="http://schemas.microsoft.com/office/drawing/2014/main" val="1941067250"/>
                  </a:ext>
                </a:extLst>
              </a:tr>
              <a:tr h="370840">
                <a:tc>
                  <a:txBody>
                    <a:bodyPr/>
                    <a:lstStyle/>
                    <a:p>
                      <a:r>
                        <a:rPr lang="tr-TR" sz="2000" dirty="0">
                          <a:solidFill>
                            <a:schemeClr val="bg1"/>
                          </a:solidFill>
                        </a:rPr>
                        <a:t>Yumurta,</a:t>
                      </a:r>
                      <a:r>
                        <a:rPr lang="tr-TR" sz="2000" baseline="0" dirty="0">
                          <a:solidFill>
                            <a:schemeClr val="bg1"/>
                          </a:solidFill>
                        </a:rPr>
                        <a:t> </a:t>
                      </a:r>
                      <a:r>
                        <a:rPr lang="tr-TR" sz="2000" baseline="0" dirty="0" err="1">
                          <a:solidFill>
                            <a:schemeClr val="bg1"/>
                          </a:solidFill>
                        </a:rPr>
                        <a:t>kurubaklagiller</a:t>
                      </a:r>
                      <a:endParaRPr lang="tr-TR" sz="2000" dirty="0">
                        <a:solidFill>
                          <a:schemeClr val="bg1"/>
                        </a:solidFill>
                      </a:endParaRPr>
                    </a:p>
                  </a:txBody>
                  <a:tcPr>
                    <a:solidFill>
                      <a:srgbClr val="C00000"/>
                    </a:solidFill>
                  </a:tcPr>
                </a:tc>
                <a:tc>
                  <a:txBody>
                    <a:bodyPr/>
                    <a:lstStyle/>
                    <a:p>
                      <a:r>
                        <a:rPr lang="tr-TR" sz="2000" dirty="0">
                          <a:solidFill>
                            <a:schemeClr val="bg1"/>
                          </a:solidFill>
                        </a:rPr>
                        <a:t>1 porsiyon</a:t>
                      </a:r>
                    </a:p>
                  </a:txBody>
                  <a:tcPr>
                    <a:solidFill>
                      <a:srgbClr val="C00000"/>
                    </a:solidFill>
                  </a:tcPr>
                </a:tc>
                <a:extLst>
                  <a:ext uri="{0D108BD9-81ED-4DB2-BD59-A6C34878D82A}">
                    <a16:rowId xmlns:a16="http://schemas.microsoft.com/office/drawing/2014/main" val="1929329981"/>
                  </a:ext>
                </a:extLst>
              </a:tr>
              <a:tr h="370840">
                <a:tc>
                  <a:txBody>
                    <a:bodyPr/>
                    <a:lstStyle/>
                    <a:p>
                      <a:r>
                        <a:rPr lang="tr-TR" sz="2000" dirty="0">
                          <a:solidFill>
                            <a:schemeClr val="bg1"/>
                          </a:solidFill>
                        </a:rPr>
                        <a:t>Taze sebze ve meyveler</a:t>
                      </a:r>
                    </a:p>
                  </a:txBody>
                  <a:tcPr>
                    <a:solidFill>
                      <a:srgbClr val="C00000"/>
                    </a:solidFill>
                  </a:tcPr>
                </a:tc>
                <a:tc>
                  <a:txBody>
                    <a:bodyPr/>
                    <a:lstStyle/>
                    <a:p>
                      <a:r>
                        <a:rPr lang="tr-TR" sz="2000" dirty="0">
                          <a:solidFill>
                            <a:schemeClr val="bg1"/>
                          </a:solidFill>
                        </a:rPr>
                        <a:t>5-7 porsiyon</a:t>
                      </a:r>
                    </a:p>
                  </a:txBody>
                  <a:tcPr>
                    <a:solidFill>
                      <a:srgbClr val="C00000"/>
                    </a:solidFill>
                  </a:tcPr>
                </a:tc>
                <a:extLst>
                  <a:ext uri="{0D108BD9-81ED-4DB2-BD59-A6C34878D82A}">
                    <a16:rowId xmlns:a16="http://schemas.microsoft.com/office/drawing/2014/main" val="4118874477"/>
                  </a:ext>
                </a:extLst>
              </a:tr>
              <a:tr h="370840">
                <a:tc>
                  <a:txBody>
                    <a:bodyPr/>
                    <a:lstStyle/>
                    <a:p>
                      <a:r>
                        <a:rPr lang="tr-TR" sz="2000" dirty="0">
                          <a:solidFill>
                            <a:schemeClr val="bg1"/>
                          </a:solidFill>
                        </a:rPr>
                        <a:t>Tahıllar</a:t>
                      </a:r>
                    </a:p>
                  </a:txBody>
                  <a:tcPr>
                    <a:solidFill>
                      <a:srgbClr val="C00000"/>
                    </a:solidFill>
                  </a:tcPr>
                </a:tc>
                <a:tc>
                  <a:txBody>
                    <a:bodyPr/>
                    <a:lstStyle/>
                    <a:p>
                      <a:endParaRPr lang="tr-TR" sz="2000">
                        <a:solidFill>
                          <a:schemeClr val="bg1"/>
                        </a:solidFill>
                      </a:endParaRPr>
                    </a:p>
                  </a:txBody>
                  <a:tcPr>
                    <a:solidFill>
                      <a:srgbClr val="C00000"/>
                    </a:solidFill>
                  </a:tcPr>
                </a:tc>
                <a:extLst>
                  <a:ext uri="{0D108BD9-81ED-4DB2-BD59-A6C34878D82A}">
                    <a16:rowId xmlns:a16="http://schemas.microsoft.com/office/drawing/2014/main" val="3380296850"/>
                  </a:ext>
                </a:extLst>
              </a:tr>
              <a:tr h="370840">
                <a:tc>
                  <a:txBody>
                    <a:bodyPr/>
                    <a:lstStyle/>
                    <a:p>
                      <a:r>
                        <a:rPr lang="tr-TR" sz="2000" dirty="0">
                          <a:solidFill>
                            <a:schemeClr val="bg1"/>
                          </a:solidFill>
                        </a:rPr>
                        <a:t>- Ekmek</a:t>
                      </a:r>
                    </a:p>
                  </a:txBody>
                  <a:tcPr>
                    <a:solidFill>
                      <a:srgbClr val="C00000"/>
                    </a:solidFill>
                  </a:tcPr>
                </a:tc>
                <a:tc>
                  <a:txBody>
                    <a:bodyPr/>
                    <a:lstStyle/>
                    <a:p>
                      <a:r>
                        <a:rPr lang="tr-TR" sz="2000" dirty="0">
                          <a:solidFill>
                            <a:schemeClr val="bg1"/>
                          </a:solidFill>
                        </a:rPr>
                        <a:t>4-6 porsiyon</a:t>
                      </a:r>
                    </a:p>
                  </a:txBody>
                  <a:tcPr>
                    <a:solidFill>
                      <a:srgbClr val="C00000"/>
                    </a:solidFill>
                  </a:tcPr>
                </a:tc>
                <a:extLst>
                  <a:ext uri="{0D108BD9-81ED-4DB2-BD59-A6C34878D82A}">
                    <a16:rowId xmlns:a16="http://schemas.microsoft.com/office/drawing/2014/main" val="3210504103"/>
                  </a:ext>
                </a:extLst>
              </a:tr>
              <a:tr h="370840">
                <a:tc>
                  <a:txBody>
                    <a:bodyPr/>
                    <a:lstStyle/>
                    <a:p>
                      <a:r>
                        <a:rPr lang="tr-TR" sz="2000" dirty="0">
                          <a:solidFill>
                            <a:schemeClr val="bg1"/>
                          </a:solidFill>
                        </a:rPr>
                        <a:t>- Pirinç,</a:t>
                      </a:r>
                      <a:r>
                        <a:rPr lang="tr-TR" sz="2000" baseline="0" dirty="0">
                          <a:solidFill>
                            <a:schemeClr val="bg1"/>
                          </a:solidFill>
                        </a:rPr>
                        <a:t> bulgur, makarna </a:t>
                      </a:r>
                      <a:r>
                        <a:rPr lang="tr-TR" sz="2000" baseline="0" dirty="0" err="1">
                          <a:solidFill>
                            <a:schemeClr val="bg1"/>
                          </a:solidFill>
                        </a:rPr>
                        <a:t>vb</a:t>
                      </a:r>
                      <a:endParaRPr lang="tr-TR" sz="2000" dirty="0">
                        <a:solidFill>
                          <a:schemeClr val="bg1"/>
                        </a:solidFill>
                      </a:endParaRPr>
                    </a:p>
                  </a:txBody>
                  <a:tcPr>
                    <a:solidFill>
                      <a:srgbClr val="C00000"/>
                    </a:solidFill>
                  </a:tcPr>
                </a:tc>
                <a:tc>
                  <a:txBody>
                    <a:bodyPr/>
                    <a:lstStyle/>
                    <a:p>
                      <a:r>
                        <a:rPr lang="tr-TR" sz="2000" dirty="0">
                          <a:solidFill>
                            <a:schemeClr val="bg1"/>
                          </a:solidFill>
                        </a:rPr>
                        <a:t>2-3</a:t>
                      </a:r>
                      <a:r>
                        <a:rPr lang="tr-TR" sz="2000" baseline="0" dirty="0">
                          <a:solidFill>
                            <a:schemeClr val="bg1"/>
                          </a:solidFill>
                        </a:rPr>
                        <a:t> porsiyon</a:t>
                      </a:r>
                      <a:endParaRPr lang="tr-TR" sz="2000" dirty="0">
                        <a:solidFill>
                          <a:schemeClr val="bg1"/>
                        </a:solidFill>
                      </a:endParaRPr>
                    </a:p>
                  </a:txBody>
                  <a:tcPr>
                    <a:solidFill>
                      <a:srgbClr val="C00000"/>
                    </a:solidFill>
                  </a:tcPr>
                </a:tc>
                <a:extLst>
                  <a:ext uri="{0D108BD9-81ED-4DB2-BD59-A6C34878D82A}">
                    <a16:rowId xmlns:a16="http://schemas.microsoft.com/office/drawing/2014/main" val="3278918521"/>
                  </a:ext>
                </a:extLst>
              </a:tr>
            </a:tbl>
          </a:graphicData>
        </a:graphic>
      </p:graphicFrame>
    </p:spTree>
    <p:extLst>
      <p:ext uri="{BB962C8B-B14F-4D97-AF65-F5344CB8AC3E}">
        <p14:creationId xmlns:p14="http://schemas.microsoft.com/office/powerpoint/2010/main" val="4272515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40730" y="1866695"/>
            <a:ext cx="5181600" cy="4351338"/>
          </a:xfrm>
        </p:spPr>
        <p:txBody>
          <a:bodyPr>
            <a:normAutofit fontScale="85000" lnSpcReduction="10000"/>
          </a:bodyPr>
          <a:lstStyle/>
          <a:p>
            <a:pPr marL="0" indent="0" algn="just">
              <a:buNone/>
            </a:pPr>
            <a:r>
              <a:rPr lang="tr-TR" sz="2600" u="sng" dirty="0">
                <a:highlight>
                  <a:srgbClr val="00FF00"/>
                </a:highlight>
                <a:latin typeface="Comic Sans MS" panose="030F0702030302020204" pitchFamily="66" charset="0"/>
              </a:rPr>
              <a:t>Anemi (Kansızlık): </a:t>
            </a:r>
          </a:p>
          <a:p>
            <a:pPr algn="just"/>
            <a:r>
              <a:rPr lang="tr-TR" sz="2600" dirty="0">
                <a:latin typeface="Comic Sans MS" panose="030F0702030302020204" pitchFamily="66" charset="0"/>
              </a:rPr>
              <a:t>Gebelikte artan demir gereksinmesinin karşılanamaması</a:t>
            </a:r>
          </a:p>
          <a:p>
            <a:pPr algn="just"/>
            <a:r>
              <a:rPr lang="tr-TR" sz="2600" dirty="0">
                <a:latin typeface="Comic Sans MS" panose="030F0702030302020204" pitchFamily="66" charset="0"/>
              </a:rPr>
              <a:t>Kan hacminin artması,</a:t>
            </a:r>
          </a:p>
          <a:p>
            <a:pPr algn="just"/>
            <a:r>
              <a:rPr lang="tr-TR" sz="2600" dirty="0">
                <a:latin typeface="Comic Sans MS" panose="030F0702030302020204" pitchFamily="66" charset="0"/>
              </a:rPr>
              <a:t>İki gebelik arasında 2 yıldan az sürenin olması,</a:t>
            </a:r>
          </a:p>
          <a:p>
            <a:pPr algn="just"/>
            <a:r>
              <a:rPr lang="tr-TR" sz="2600" dirty="0">
                <a:latin typeface="Comic Sans MS" panose="030F0702030302020204" pitchFamily="66" charset="0"/>
              </a:rPr>
              <a:t>Düşüklerle demir depolarının azalması,</a:t>
            </a:r>
          </a:p>
          <a:p>
            <a:pPr algn="just"/>
            <a:r>
              <a:rPr lang="tr-TR" sz="2600" dirty="0">
                <a:latin typeface="Comic Sans MS" panose="030F0702030302020204" pitchFamily="66" charset="0"/>
              </a:rPr>
              <a:t>Besinlerle alınan demirin vücutta kullanımının az olması,</a:t>
            </a:r>
          </a:p>
          <a:p>
            <a:pPr algn="just"/>
            <a:r>
              <a:rPr lang="tr-TR" sz="2600" dirty="0">
                <a:latin typeface="Comic Sans MS" panose="030F0702030302020204" pitchFamily="66" charset="0"/>
              </a:rPr>
              <a:t>Toprak, kağıt, kireç gibi besin olmayan kaynakların yenmesi (</a:t>
            </a:r>
            <a:r>
              <a:rPr lang="tr-TR" sz="2600" dirty="0" err="1">
                <a:latin typeface="Comic Sans MS" panose="030F0702030302020204" pitchFamily="66" charset="0"/>
              </a:rPr>
              <a:t>pika</a:t>
            </a:r>
            <a:r>
              <a:rPr lang="tr-TR" sz="2600" dirty="0">
                <a:latin typeface="Comic Sans MS" panose="030F0702030302020204" pitchFamily="66" charset="0"/>
              </a:rPr>
              <a:t>) aneminin başlıca nedenlerindendir.</a:t>
            </a:r>
          </a:p>
          <a:p>
            <a:pPr>
              <a:buFont typeface="Wingdings" panose="05000000000000000000" pitchFamily="2" charset="2"/>
              <a:buChar char="Ø"/>
            </a:pPr>
            <a:endParaRPr lang="tr-TR" dirty="0"/>
          </a:p>
        </p:txBody>
      </p:sp>
      <p:pic>
        <p:nvPicPr>
          <p:cNvPr id="4" name="Resim 3">
            <a:extLst>
              <a:ext uri="{FF2B5EF4-FFF2-40B4-BE49-F238E27FC236}">
                <a16:creationId xmlns:a16="http://schemas.microsoft.com/office/drawing/2014/main" id="{0229CA74-503F-4DD6-AF9B-56F7CC2A1C9B}"/>
              </a:ext>
            </a:extLst>
          </p:cNvPr>
          <p:cNvPicPr>
            <a:picLocks noChangeAspect="1"/>
          </p:cNvPicPr>
          <p:nvPr/>
        </p:nvPicPr>
        <p:blipFill>
          <a:blip r:embed="rId7"/>
          <a:stretch>
            <a:fillRect/>
          </a:stretch>
        </p:blipFill>
        <p:spPr>
          <a:xfrm>
            <a:off x="6905646" y="1874069"/>
            <a:ext cx="3293265" cy="2191518"/>
          </a:xfrm>
          <a:prstGeom prst="rect">
            <a:avLst/>
          </a:prstGeom>
        </p:spPr>
      </p:pic>
      <p:sp>
        <p:nvSpPr>
          <p:cNvPr id="2" name="Metin kutusu 1">
            <a:extLst>
              <a:ext uri="{FF2B5EF4-FFF2-40B4-BE49-F238E27FC236}">
                <a16:creationId xmlns:a16="http://schemas.microsoft.com/office/drawing/2014/main" id="{C5F0ADB6-EECD-45F9-89DF-4E9DC711F4E7}"/>
              </a:ext>
            </a:extLst>
          </p:cNvPr>
          <p:cNvSpPr txBox="1"/>
          <p:nvPr/>
        </p:nvSpPr>
        <p:spPr>
          <a:xfrm>
            <a:off x="6669672" y="4822723"/>
            <a:ext cx="4391618" cy="2031325"/>
          </a:xfrm>
          <a:prstGeom prst="rect">
            <a:avLst/>
          </a:prstGeom>
          <a:noFill/>
        </p:spPr>
        <p:txBody>
          <a:bodyPr wrap="square" rtlCol="0">
            <a:spAutoFit/>
          </a:bodyPr>
          <a:lstStyle/>
          <a:p>
            <a:pPr algn="just"/>
            <a:r>
              <a:rPr lang="tr-TR" sz="1800" b="1" u="sng" dirty="0">
                <a:latin typeface="Comic Sans MS" panose="030F0702030302020204" pitchFamily="66" charset="0"/>
              </a:rPr>
              <a:t>Sağlık Bakanlığı</a:t>
            </a:r>
            <a:r>
              <a:rPr lang="tr-TR" sz="1800" b="1" dirty="0">
                <a:latin typeface="Comic Sans MS" panose="030F0702030302020204" pitchFamily="66" charset="0"/>
              </a:rPr>
              <a:t>; her gebeye 16. haftadan itibaren doğuma kadar ve doğumdan sonra 3. aya kadar toplamda 9 ay boyunca 40-60 mg/gün demir desteği (</a:t>
            </a:r>
            <a:r>
              <a:rPr lang="tr-TR" sz="1800" b="1" dirty="0" err="1">
                <a:latin typeface="Comic Sans MS" panose="030F0702030302020204" pitchFamily="66" charset="0"/>
              </a:rPr>
              <a:t>supleman</a:t>
            </a:r>
            <a:r>
              <a:rPr lang="tr-TR" sz="1800" b="1" dirty="0">
                <a:latin typeface="Comic Sans MS" panose="030F0702030302020204" pitchFamily="66" charset="0"/>
              </a:rPr>
              <a:t>) verilmesini önermektedir.</a:t>
            </a:r>
          </a:p>
          <a:p>
            <a:endParaRPr lang="tr-TR" dirty="0"/>
          </a:p>
        </p:txBody>
      </p:sp>
    </p:spTree>
    <p:extLst>
      <p:ext uri="{BB962C8B-B14F-4D97-AF65-F5344CB8AC3E}">
        <p14:creationId xmlns:p14="http://schemas.microsoft.com/office/powerpoint/2010/main" val="2120268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40730" y="1866695"/>
            <a:ext cx="6605760" cy="4351338"/>
          </a:xfrm>
        </p:spPr>
        <p:txBody>
          <a:bodyPr>
            <a:normAutofit fontScale="47500" lnSpcReduction="20000"/>
          </a:bodyPr>
          <a:lstStyle/>
          <a:p>
            <a:pPr marL="0" indent="0" algn="just">
              <a:buNone/>
            </a:pPr>
            <a:r>
              <a:rPr lang="tr-TR" sz="4200" u="sng" dirty="0" err="1">
                <a:highlight>
                  <a:srgbClr val="00FF00"/>
                </a:highlight>
                <a:latin typeface="Comic Sans MS" panose="030F0702030302020204" pitchFamily="66" charset="0"/>
              </a:rPr>
              <a:t>Konstipasyon</a:t>
            </a:r>
            <a:r>
              <a:rPr lang="tr-TR" sz="4200" u="sng" dirty="0">
                <a:highlight>
                  <a:srgbClr val="00FF00"/>
                </a:highlight>
                <a:latin typeface="Comic Sans MS" panose="030F0702030302020204" pitchFamily="66" charset="0"/>
              </a:rPr>
              <a:t> (Kabızlık): </a:t>
            </a:r>
          </a:p>
          <a:p>
            <a:pPr algn="just">
              <a:lnSpc>
                <a:spcPct val="120000"/>
              </a:lnSpc>
            </a:pPr>
            <a:r>
              <a:rPr lang="tr-TR" sz="4200" dirty="0">
                <a:latin typeface="Comic Sans MS" panose="030F0702030302020204" pitchFamily="66" charset="0"/>
              </a:rPr>
              <a:t>Gebelikte görülen </a:t>
            </a:r>
            <a:r>
              <a:rPr lang="tr-TR" sz="4200" dirty="0" err="1">
                <a:latin typeface="Comic Sans MS" panose="030F0702030302020204" pitchFamily="66" charset="0"/>
              </a:rPr>
              <a:t>hormonal</a:t>
            </a:r>
            <a:r>
              <a:rPr lang="tr-TR" sz="4200" dirty="0">
                <a:latin typeface="Comic Sans MS" panose="030F0702030302020204" pitchFamily="66" charset="0"/>
              </a:rPr>
              <a:t> değişiklikler barsak hareketlerinin yavaşlamasına ve sonucunda kabızlık oluşumuna neden olmaktadır. Demir desteği kullanımı da kabızlığı ağırlaştırabilmektedir.</a:t>
            </a:r>
          </a:p>
          <a:p>
            <a:pPr algn="just">
              <a:lnSpc>
                <a:spcPct val="120000"/>
              </a:lnSpc>
            </a:pPr>
            <a:r>
              <a:rPr lang="tr-TR" sz="4200" dirty="0">
                <a:latin typeface="Comic Sans MS" panose="030F0702030302020204" pitchFamily="66" charset="0"/>
              </a:rPr>
              <a:t>Sebze, meyve, kuru baklagiller, tam tahıllar gibi posadan zengin besinler tüketilmelidir.</a:t>
            </a:r>
          </a:p>
          <a:p>
            <a:pPr algn="just">
              <a:lnSpc>
                <a:spcPct val="120000"/>
              </a:lnSpc>
            </a:pPr>
            <a:r>
              <a:rPr lang="tr-TR" sz="4200" dirty="0">
                <a:latin typeface="Comic Sans MS" panose="030F0702030302020204" pitchFamily="66" charset="0"/>
              </a:rPr>
              <a:t>Sıvı tüketimi arttırılmalıdır. </a:t>
            </a:r>
            <a:r>
              <a:rPr lang="tr-TR" sz="4200" dirty="0">
                <a:solidFill>
                  <a:srgbClr val="FF0000"/>
                </a:solidFill>
                <a:latin typeface="Comic Sans MS" panose="030F0702030302020204" pitchFamily="66" charset="0"/>
              </a:rPr>
              <a:t>Günde 8-10 bardak !!!</a:t>
            </a:r>
          </a:p>
          <a:p>
            <a:pPr algn="just">
              <a:lnSpc>
                <a:spcPct val="120000"/>
              </a:lnSpc>
            </a:pPr>
            <a:r>
              <a:rPr lang="tr-TR" sz="4200" dirty="0" err="1">
                <a:latin typeface="Comic Sans MS" panose="030F0702030302020204" pitchFamily="66" charset="0"/>
              </a:rPr>
              <a:t>Laksatif</a:t>
            </a:r>
            <a:r>
              <a:rPr lang="tr-TR" sz="4200" dirty="0">
                <a:latin typeface="Comic Sans MS" panose="030F0702030302020204" pitchFamily="66" charset="0"/>
              </a:rPr>
              <a:t> etkisi olan kuru erik, incir gibi besinler kabızlığı önleyebilir.</a:t>
            </a:r>
          </a:p>
          <a:p>
            <a:pPr algn="just">
              <a:lnSpc>
                <a:spcPct val="120000"/>
              </a:lnSpc>
            </a:pPr>
            <a:r>
              <a:rPr lang="tr-TR" sz="4200" dirty="0">
                <a:latin typeface="Comic Sans MS" panose="030F0702030302020204" pitchFamily="66" charset="0"/>
              </a:rPr>
              <a:t>Düzenli fiziksel aktivite de barsak hareketlerinizi destekler.</a:t>
            </a:r>
          </a:p>
          <a:p>
            <a:pPr>
              <a:buFont typeface="Wingdings" panose="05000000000000000000" pitchFamily="2" charset="2"/>
              <a:buChar char="Ø"/>
            </a:pPr>
            <a:endParaRPr lang="tr-TR" dirty="0"/>
          </a:p>
        </p:txBody>
      </p:sp>
      <p:pic>
        <p:nvPicPr>
          <p:cNvPr id="5" name="Resim 4">
            <a:extLst>
              <a:ext uri="{FF2B5EF4-FFF2-40B4-BE49-F238E27FC236}">
                <a16:creationId xmlns:a16="http://schemas.microsoft.com/office/drawing/2014/main" id="{51430680-952F-4134-9F3E-79840EBADEC2}"/>
              </a:ext>
            </a:extLst>
          </p:cNvPr>
          <p:cNvPicPr>
            <a:picLocks noChangeAspect="1"/>
          </p:cNvPicPr>
          <p:nvPr/>
        </p:nvPicPr>
        <p:blipFill rotWithShape="1">
          <a:blip r:embed="rId7"/>
          <a:srcRect r="34236"/>
          <a:stretch/>
        </p:blipFill>
        <p:spPr>
          <a:xfrm>
            <a:off x="7612901" y="2795602"/>
            <a:ext cx="3079679" cy="2493523"/>
          </a:xfrm>
          <a:prstGeom prst="rect">
            <a:avLst/>
          </a:prstGeom>
        </p:spPr>
      </p:pic>
    </p:spTree>
    <p:extLst>
      <p:ext uri="{BB962C8B-B14F-4D97-AF65-F5344CB8AC3E}">
        <p14:creationId xmlns:p14="http://schemas.microsoft.com/office/powerpoint/2010/main" val="1950048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254000" y="1688123"/>
            <a:ext cx="6341424" cy="4376140"/>
          </a:xfrm>
        </p:spPr>
        <p:txBody>
          <a:bodyPr>
            <a:normAutofit/>
          </a:bodyPr>
          <a:lstStyle/>
          <a:p>
            <a:pPr marL="0" indent="0" algn="just">
              <a:buNone/>
            </a:pPr>
            <a:r>
              <a:rPr lang="tr-TR" u="sng" dirty="0" err="1">
                <a:highlight>
                  <a:srgbClr val="00FF00"/>
                </a:highlight>
                <a:latin typeface="Comic Sans MS" panose="030F0702030302020204" pitchFamily="66" charset="0"/>
              </a:rPr>
              <a:t>Gestasyonel</a:t>
            </a:r>
            <a:r>
              <a:rPr lang="tr-TR" u="sng" dirty="0">
                <a:highlight>
                  <a:srgbClr val="00FF00"/>
                </a:highlight>
                <a:latin typeface="Comic Sans MS" panose="030F0702030302020204" pitchFamily="66" charset="0"/>
              </a:rPr>
              <a:t> Diyabet</a:t>
            </a:r>
            <a:r>
              <a:rPr lang="tr-TR" sz="4200" u="sng" dirty="0">
                <a:highlight>
                  <a:srgbClr val="00FF00"/>
                </a:highlight>
                <a:latin typeface="Comic Sans MS" panose="030F0702030302020204" pitchFamily="66" charset="0"/>
              </a:rPr>
              <a:t>:</a:t>
            </a:r>
          </a:p>
          <a:p>
            <a:pPr algn="just"/>
            <a:r>
              <a:rPr lang="tr-TR" sz="2600" dirty="0">
                <a:latin typeface="Comic Sans MS" panose="030F0702030302020204" pitchFamily="66" charset="0"/>
              </a:rPr>
              <a:t>İlk kez gebelikte ortaya çıkan glikoz </a:t>
            </a:r>
            <a:r>
              <a:rPr lang="tr-TR" sz="2600" dirty="0" err="1">
                <a:latin typeface="Comic Sans MS" panose="030F0702030302020204" pitchFamily="66" charset="0"/>
              </a:rPr>
              <a:t>intoleransıdır</a:t>
            </a:r>
            <a:r>
              <a:rPr lang="tr-TR" sz="2600" dirty="0">
                <a:latin typeface="Comic Sans MS" panose="030F0702030302020204" pitchFamily="66" charset="0"/>
              </a:rPr>
              <a:t>.</a:t>
            </a:r>
          </a:p>
          <a:p>
            <a:pPr algn="just"/>
            <a:r>
              <a:rPr lang="tr-TR" sz="2600" dirty="0">
                <a:latin typeface="Comic Sans MS" panose="030F0702030302020204" pitchFamily="66" charset="0"/>
              </a:rPr>
              <a:t>Çoğunlukla doğumdan sonra geçer. Kan şekerleri düzenli olarak izlenmeli ve kan glikoz düzeylerine uygun beslenme düzeni oluşturulmalı ve fazla ağırlık kazanımından kaçınılmalıdır.</a:t>
            </a:r>
          </a:p>
          <a:p>
            <a:pPr algn="just"/>
            <a:r>
              <a:rPr lang="tr-TR" sz="2600" dirty="0">
                <a:solidFill>
                  <a:srgbClr val="FF0000"/>
                </a:solidFill>
                <a:latin typeface="Comic Sans MS" panose="030F0702030302020204" pitchFamily="66" charset="0"/>
              </a:rPr>
              <a:t>Zayıflama diyeti uygulanmamalıdır !!!</a:t>
            </a:r>
          </a:p>
          <a:p>
            <a:pPr>
              <a:buFont typeface="Wingdings" panose="05000000000000000000" pitchFamily="2" charset="2"/>
              <a:buChar char="Ø"/>
            </a:pPr>
            <a:endParaRPr lang="tr-TR" dirty="0"/>
          </a:p>
        </p:txBody>
      </p:sp>
      <p:pic>
        <p:nvPicPr>
          <p:cNvPr id="2" name="Resim 1">
            <a:extLst>
              <a:ext uri="{FF2B5EF4-FFF2-40B4-BE49-F238E27FC236}">
                <a16:creationId xmlns:a16="http://schemas.microsoft.com/office/drawing/2014/main" id="{6391D90F-7F06-4E5F-BE91-51EF04CC096D}"/>
              </a:ext>
            </a:extLst>
          </p:cNvPr>
          <p:cNvPicPr>
            <a:picLocks noChangeAspect="1"/>
          </p:cNvPicPr>
          <p:nvPr/>
        </p:nvPicPr>
        <p:blipFill>
          <a:blip r:embed="rId7"/>
          <a:stretch>
            <a:fillRect/>
          </a:stretch>
        </p:blipFill>
        <p:spPr>
          <a:xfrm>
            <a:off x="6968409" y="2749348"/>
            <a:ext cx="3647977" cy="2427563"/>
          </a:xfrm>
          <a:prstGeom prst="rect">
            <a:avLst/>
          </a:prstGeom>
        </p:spPr>
      </p:pic>
    </p:spTree>
    <p:extLst>
      <p:ext uri="{BB962C8B-B14F-4D97-AF65-F5344CB8AC3E}">
        <p14:creationId xmlns:p14="http://schemas.microsoft.com/office/powerpoint/2010/main" val="1151938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1951124"/>
            <a:ext cx="5705946" cy="3477875"/>
          </a:xfrm>
          <a:prstGeom prst="rect">
            <a:avLst/>
          </a:prstGeom>
        </p:spPr>
        <p:txBody>
          <a:bodyPr wrap="square">
            <a:spAutoFit/>
          </a:bodyPr>
          <a:lstStyle/>
          <a:p>
            <a:pPr marL="285750" indent="-285750" algn="just">
              <a:buFont typeface="Wingdings" panose="05000000000000000000" pitchFamily="2" charset="2"/>
              <a:buChar char="ü"/>
            </a:pPr>
            <a:r>
              <a:rPr lang="tr-TR" sz="2000" dirty="0">
                <a:latin typeface="Comic Sans MS" panose="030F0702030302020204" pitchFamily="66" charset="0"/>
              </a:rPr>
              <a:t>Gebelik her kadın için doğal bir olaydır.</a:t>
            </a:r>
          </a:p>
          <a:p>
            <a:pPr marL="285750" indent="-285750" algn="just">
              <a:buFont typeface="Wingdings" panose="05000000000000000000" pitchFamily="2" charset="2"/>
              <a:buChar char="ü"/>
            </a:pPr>
            <a:r>
              <a:rPr lang="tr-TR" sz="2000" dirty="0">
                <a:latin typeface="Comic Sans MS" panose="030F0702030302020204" pitchFamily="66" charset="0"/>
              </a:rPr>
              <a:t>Çocuğun sağlıklı doğması annenin beslenmesi ile direkt ilişkilidir.</a:t>
            </a:r>
          </a:p>
          <a:p>
            <a:pPr marL="285750" indent="-285750" algn="just">
              <a:buFont typeface="Wingdings" panose="05000000000000000000" pitchFamily="2" charset="2"/>
              <a:buChar char="ü"/>
            </a:pPr>
            <a:endParaRPr lang="tr-TR" sz="2000" dirty="0">
              <a:latin typeface="Comic Sans MS" panose="030F0702030302020204" pitchFamily="66" charset="0"/>
            </a:endParaRPr>
          </a:p>
          <a:p>
            <a:pPr algn="just"/>
            <a:r>
              <a:rPr lang="tr-TR" sz="2000" u="sng" dirty="0">
                <a:latin typeface="Comic Sans MS" panose="030F0702030302020204" pitchFamily="66" charset="0"/>
              </a:rPr>
              <a:t>Araştırmalar:</a:t>
            </a:r>
          </a:p>
          <a:p>
            <a:pPr marL="285750" indent="-285750" algn="just">
              <a:buFont typeface="Wingdings" panose="05000000000000000000" pitchFamily="2" charset="2"/>
              <a:buChar char="q"/>
            </a:pPr>
            <a:r>
              <a:rPr lang="tr-TR" sz="2000" dirty="0">
                <a:latin typeface="Comic Sans MS" panose="030F0702030302020204" pitchFamily="66" charset="0"/>
              </a:rPr>
              <a:t>Gebelik öncesi ve/veya gebelik süresince kronik olarak yetersiz ve dengesiz beslenen kişilerin dengeli beslenenlere kıyasla bebeklerinin erken, ölü ve eksik uzuvlu doğma veya doğum sonrası ölüm oranlarının yüksek olduğunu göstermiştir.</a:t>
            </a:r>
            <a:endParaRPr lang="tr-TR"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5327099"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Gebelikte Beslenme</a:t>
            </a:r>
          </a:p>
        </p:txBody>
      </p:sp>
      <p:pic>
        <p:nvPicPr>
          <p:cNvPr id="2" name="Resim 1">
            <a:extLst>
              <a:ext uri="{FF2B5EF4-FFF2-40B4-BE49-F238E27FC236}">
                <a16:creationId xmlns:a16="http://schemas.microsoft.com/office/drawing/2014/main" id="{7FBF95D3-E3E4-4798-B26A-C2E0265B6F78}"/>
              </a:ext>
            </a:extLst>
          </p:cNvPr>
          <p:cNvPicPr>
            <a:picLocks noChangeAspect="1"/>
          </p:cNvPicPr>
          <p:nvPr/>
        </p:nvPicPr>
        <p:blipFill>
          <a:blip r:embed="rId7"/>
          <a:stretch>
            <a:fillRect/>
          </a:stretch>
        </p:blipFill>
        <p:spPr>
          <a:xfrm>
            <a:off x="7099211" y="2230636"/>
            <a:ext cx="3845597" cy="2396728"/>
          </a:xfrm>
          <a:prstGeom prst="rect">
            <a:avLst/>
          </a:prstGeom>
        </p:spPr>
      </p:pic>
    </p:spTree>
    <p:extLst>
      <p:ext uri="{BB962C8B-B14F-4D97-AF65-F5344CB8AC3E}">
        <p14:creationId xmlns:p14="http://schemas.microsoft.com/office/powerpoint/2010/main" val="1908163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254000" y="1688123"/>
            <a:ext cx="6341424" cy="4376140"/>
          </a:xfrm>
        </p:spPr>
        <p:txBody>
          <a:bodyPr>
            <a:normAutofit lnSpcReduction="10000"/>
          </a:bodyPr>
          <a:lstStyle/>
          <a:p>
            <a:pPr marL="0" indent="0" algn="just">
              <a:buNone/>
            </a:pPr>
            <a:r>
              <a:rPr lang="tr-TR" u="sng" dirty="0">
                <a:highlight>
                  <a:srgbClr val="00FF00"/>
                </a:highlight>
                <a:latin typeface="Comic Sans MS" panose="030F0702030302020204" pitchFamily="66" charset="0"/>
              </a:rPr>
              <a:t>Gebelik Zehirlenmesi (</a:t>
            </a:r>
            <a:r>
              <a:rPr lang="tr-TR" u="sng" dirty="0" err="1">
                <a:highlight>
                  <a:srgbClr val="00FF00"/>
                </a:highlight>
                <a:latin typeface="Comic Sans MS" panose="030F0702030302020204" pitchFamily="66" charset="0"/>
              </a:rPr>
              <a:t>Toksemi</a:t>
            </a:r>
            <a:r>
              <a:rPr lang="tr-TR" u="sng" dirty="0">
                <a:highlight>
                  <a:srgbClr val="00FF00"/>
                </a:highlight>
                <a:latin typeface="Comic Sans MS" panose="030F0702030302020204" pitchFamily="66" charset="0"/>
              </a:rPr>
              <a:t>)</a:t>
            </a:r>
            <a:r>
              <a:rPr lang="tr-TR" sz="4200" u="sng" dirty="0">
                <a:highlight>
                  <a:srgbClr val="00FF00"/>
                </a:highlight>
                <a:latin typeface="Comic Sans MS" panose="030F0702030302020204" pitchFamily="66" charset="0"/>
              </a:rPr>
              <a:t>:</a:t>
            </a:r>
          </a:p>
          <a:p>
            <a:r>
              <a:rPr lang="tr-TR" sz="2800" dirty="0">
                <a:latin typeface="Comic Sans MS" panose="030F0702030302020204" pitchFamily="66" charset="0"/>
              </a:rPr>
              <a:t>Yetersiz ve dengesiz beslenmeye bağlı olarak gebeliğin sonlarına doğru annede kan basıncı artabilir, idrarla protein kaybı ile el ve ayaklarda ödem oluşabilir. </a:t>
            </a:r>
          </a:p>
          <a:p>
            <a:r>
              <a:rPr lang="tr-TR" sz="2800" dirty="0">
                <a:latin typeface="Comic Sans MS" panose="030F0702030302020204" pitchFamily="66" charset="0"/>
              </a:rPr>
              <a:t>Diyetle sodyum ve protein alımı sınırlanır ve B grubu vitaminlerinin alımı arttırılarak tıbbi beslenme tedavisi uygulanması önerilir.</a:t>
            </a:r>
          </a:p>
          <a:p>
            <a:pPr>
              <a:buFont typeface="Wingdings" panose="05000000000000000000" pitchFamily="2" charset="2"/>
              <a:buChar char="Ø"/>
            </a:pPr>
            <a:endParaRPr lang="tr-TR" dirty="0"/>
          </a:p>
        </p:txBody>
      </p:sp>
      <p:pic>
        <p:nvPicPr>
          <p:cNvPr id="4" name="Resim 3">
            <a:extLst>
              <a:ext uri="{FF2B5EF4-FFF2-40B4-BE49-F238E27FC236}">
                <a16:creationId xmlns:a16="http://schemas.microsoft.com/office/drawing/2014/main" id="{E45CDB9A-7319-4B62-BC4E-887E5748154E}"/>
              </a:ext>
            </a:extLst>
          </p:cNvPr>
          <p:cNvPicPr>
            <a:picLocks noChangeAspect="1"/>
          </p:cNvPicPr>
          <p:nvPr/>
        </p:nvPicPr>
        <p:blipFill>
          <a:blip r:embed="rId7"/>
          <a:stretch>
            <a:fillRect/>
          </a:stretch>
        </p:blipFill>
        <p:spPr>
          <a:xfrm>
            <a:off x="7067304" y="2294240"/>
            <a:ext cx="4082000" cy="2126315"/>
          </a:xfrm>
          <a:prstGeom prst="rect">
            <a:avLst/>
          </a:prstGeom>
        </p:spPr>
      </p:pic>
    </p:spTree>
    <p:extLst>
      <p:ext uri="{BB962C8B-B14F-4D97-AF65-F5344CB8AC3E}">
        <p14:creationId xmlns:p14="http://schemas.microsoft.com/office/powerpoint/2010/main" val="125488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594753" y="835940"/>
            <a:ext cx="10246716" cy="400110"/>
          </a:xfrm>
          <a:prstGeom prst="rect">
            <a:avLst/>
          </a:prstGeom>
          <a:noFill/>
        </p:spPr>
        <p:txBody>
          <a:bodyPr wrap="none" rtlCol="0">
            <a:spAutoFit/>
          </a:bodyPr>
          <a:lstStyle/>
          <a:p>
            <a:r>
              <a:rPr lang="tr-TR" sz="2000" b="1" u="sng" dirty="0">
                <a:highlight>
                  <a:srgbClr val="FFFF00"/>
                </a:highlight>
                <a:latin typeface="Comic Sans MS" panose="030F0702030302020204" pitchFamily="66" charset="0"/>
              </a:rPr>
              <a:t>GEBELİKTE BESLENMEYE BAĞLI OLARAK GÖRÜLEBİLEN SAĞLIK SORUNLARI</a:t>
            </a:r>
          </a:p>
        </p:txBody>
      </p:sp>
      <p:sp>
        <p:nvSpPr>
          <p:cNvPr id="3" name="İçerik Yer Tutucusu 2">
            <a:extLst>
              <a:ext uri="{FF2B5EF4-FFF2-40B4-BE49-F238E27FC236}">
                <a16:creationId xmlns:a16="http://schemas.microsoft.com/office/drawing/2014/main" id="{055826DB-8794-44F0-AAB0-99E71465569C}"/>
              </a:ext>
            </a:extLst>
          </p:cNvPr>
          <p:cNvSpPr>
            <a:spLocks noGrp="1"/>
          </p:cNvSpPr>
          <p:nvPr>
            <p:ph sz="half" idx="1"/>
          </p:nvPr>
        </p:nvSpPr>
        <p:spPr>
          <a:xfrm>
            <a:off x="3770923" y="1631852"/>
            <a:ext cx="6341424" cy="4376140"/>
          </a:xfrm>
        </p:spPr>
        <p:txBody>
          <a:bodyPr>
            <a:normAutofit lnSpcReduction="10000"/>
          </a:bodyPr>
          <a:lstStyle/>
          <a:p>
            <a:pPr marL="0" indent="0" algn="just">
              <a:buNone/>
            </a:pPr>
            <a:r>
              <a:rPr lang="tr-TR" sz="2600" u="sng" dirty="0">
                <a:highlight>
                  <a:srgbClr val="00FF00"/>
                </a:highlight>
                <a:latin typeface="Comic Sans MS" panose="030F0702030302020204" pitchFamily="66" charset="0"/>
              </a:rPr>
              <a:t>Bulantı- Kusma:</a:t>
            </a:r>
          </a:p>
          <a:p>
            <a:pPr algn="just"/>
            <a:r>
              <a:rPr lang="tr-TR" sz="2600" dirty="0">
                <a:latin typeface="Comic Sans MS" panose="030F0702030302020204" pitchFamily="66" charset="0"/>
              </a:rPr>
              <a:t>Bulantılar mide boş iken daha fazla olur. Az az ve sık sık  beslenilmelidir.</a:t>
            </a:r>
          </a:p>
          <a:p>
            <a:pPr algn="just"/>
            <a:r>
              <a:rPr lang="tr-TR" sz="2600" dirty="0">
                <a:latin typeface="Comic Sans MS" panose="030F0702030302020204" pitchFamily="66" charset="0"/>
              </a:rPr>
              <a:t>Sıvı alımı öğün öncesinde veya öğün sonrasında yapılmalı, yemeklerle beraber sıvı tüketilmemelidir.</a:t>
            </a:r>
          </a:p>
          <a:p>
            <a:pPr algn="just"/>
            <a:r>
              <a:rPr lang="tr-TR" sz="2600" dirty="0">
                <a:latin typeface="Comic Sans MS" panose="030F0702030302020204" pitchFamily="66" charset="0"/>
              </a:rPr>
              <a:t>Gebelik döneminde anne kokulara karşı hassas olabileceğinden kokuların yoğun olduğu ortamdan kaçınılmalıdır.</a:t>
            </a:r>
          </a:p>
          <a:p>
            <a:pPr algn="just"/>
            <a:r>
              <a:rPr lang="tr-TR" sz="2600" dirty="0">
                <a:latin typeface="Comic Sans MS" panose="030F0702030302020204" pitchFamily="66" charset="0"/>
              </a:rPr>
              <a:t>Kızartma ve yağlı besinlerden mümkün olduğunca uzak durulmalıdır.</a:t>
            </a:r>
          </a:p>
          <a:p>
            <a:pPr>
              <a:buFont typeface="Wingdings" panose="05000000000000000000" pitchFamily="2" charset="2"/>
              <a:buChar char="Ø"/>
            </a:pPr>
            <a:endParaRPr lang="tr-TR" dirty="0"/>
          </a:p>
        </p:txBody>
      </p:sp>
      <p:pic>
        <p:nvPicPr>
          <p:cNvPr id="2" name="Resim 1">
            <a:extLst>
              <a:ext uri="{FF2B5EF4-FFF2-40B4-BE49-F238E27FC236}">
                <a16:creationId xmlns:a16="http://schemas.microsoft.com/office/drawing/2014/main" id="{2A777ED6-C7A1-4903-83A5-38ABC47EDD73}"/>
              </a:ext>
            </a:extLst>
          </p:cNvPr>
          <p:cNvPicPr>
            <a:picLocks noChangeAspect="1"/>
          </p:cNvPicPr>
          <p:nvPr/>
        </p:nvPicPr>
        <p:blipFill>
          <a:blip r:embed="rId7"/>
          <a:stretch>
            <a:fillRect/>
          </a:stretch>
        </p:blipFill>
        <p:spPr>
          <a:xfrm>
            <a:off x="594753" y="2082429"/>
            <a:ext cx="2699823" cy="2983304"/>
          </a:xfrm>
          <a:prstGeom prst="rect">
            <a:avLst/>
          </a:prstGeom>
        </p:spPr>
      </p:pic>
    </p:spTree>
    <p:extLst>
      <p:ext uri="{BB962C8B-B14F-4D97-AF65-F5344CB8AC3E}">
        <p14:creationId xmlns:p14="http://schemas.microsoft.com/office/powerpoint/2010/main" val="3745008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2305615"/>
            <a:ext cx="5705946" cy="2246769"/>
          </a:xfrm>
          <a:prstGeom prst="rect">
            <a:avLst/>
          </a:prstGeom>
        </p:spPr>
        <p:txBody>
          <a:bodyPr wrap="square">
            <a:spAutoFit/>
          </a:bodyPr>
          <a:lstStyle/>
          <a:p>
            <a:pPr algn="just"/>
            <a:r>
              <a:rPr lang="tr-TR" sz="2000" u="sng" dirty="0">
                <a:latin typeface="Comic Sans MS" panose="030F0702030302020204" pitchFamily="66" charset="0"/>
              </a:rPr>
              <a:t>Hangi yaş bebek olarak kabul edilir? </a:t>
            </a:r>
          </a:p>
          <a:p>
            <a:pPr marL="285750" indent="-285750" algn="just">
              <a:buFont typeface="Wingdings" panose="05000000000000000000" pitchFamily="2" charset="2"/>
              <a:buChar char="ü"/>
            </a:pPr>
            <a:endParaRPr lang="tr-TR" sz="2000" dirty="0">
              <a:latin typeface="Comic Sans MS" panose="030F0702030302020204" pitchFamily="66" charset="0"/>
            </a:endParaRPr>
          </a:p>
          <a:p>
            <a:pPr marL="285750" indent="-285750" algn="just">
              <a:buFont typeface="Wingdings" panose="05000000000000000000" pitchFamily="2" charset="2"/>
              <a:buChar char="ü"/>
            </a:pPr>
            <a:r>
              <a:rPr lang="tr-TR" sz="2000" dirty="0">
                <a:latin typeface="Comic Sans MS" panose="030F0702030302020204" pitchFamily="66" charset="0"/>
              </a:rPr>
              <a:t>Bebek terimi genellikle doğumdan yaklaşık 1 yaşına kadar olan bebeği ifade eder. Bu dönemde “</a:t>
            </a:r>
            <a:r>
              <a:rPr lang="tr-TR" sz="2000" dirty="0">
                <a:highlight>
                  <a:srgbClr val="FFFF00"/>
                </a:highlight>
                <a:latin typeface="Comic Sans MS" panose="030F0702030302020204" pitchFamily="66" charset="0"/>
              </a:rPr>
              <a:t>bebek</a:t>
            </a:r>
            <a:r>
              <a:rPr lang="tr-TR" sz="2000" dirty="0">
                <a:latin typeface="Comic Sans MS" panose="030F0702030302020204" pitchFamily="66" charset="0"/>
              </a:rPr>
              <a:t>” terimi veya yaklaşık 3 aya kadar olan küçük bebekler için “</a:t>
            </a:r>
            <a:r>
              <a:rPr lang="tr-TR" sz="2000" dirty="0" err="1">
                <a:solidFill>
                  <a:srgbClr val="1E1162"/>
                </a:solidFill>
                <a:latin typeface="Comic Sans MS" panose="030F0702030302020204" pitchFamily="66" charset="0"/>
              </a:rPr>
              <a:t>yenidoğan</a:t>
            </a:r>
            <a:r>
              <a:rPr lang="tr-TR" sz="2000" dirty="0">
                <a:latin typeface="Comic Sans MS" panose="030F0702030302020204" pitchFamily="66" charset="0"/>
              </a:rPr>
              <a:t>” terimi de kullanılabilir.</a:t>
            </a:r>
            <a:endParaRPr lang="tr-TR"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1026" name="Picture 2" descr="Early Childhood Development: What Happens in the First Eight Years | ECU  Online">
            <a:extLst>
              <a:ext uri="{FF2B5EF4-FFF2-40B4-BE49-F238E27FC236}">
                <a16:creationId xmlns:a16="http://schemas.microsoft.com/office/drawing/2014/main" id="{42C48DF1-2D5B-418C-9396-29ACBF6833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4589" y="2305615"/>
            <a:ext cx="4944721" cy="257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911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4284036" y="2754294"/>
            <a:ext cx="5705946" cy="2246769"/>
          </a:xfrm>
          <a:prstGeom prst="rect">
            <a:avLst/>
          </a:prstGeom>
        </p:spPr>
        <p:txBody>
          <a:bodyPr wrap="square">
            <a:spAutoFit/>
          </a:bodyPr>
          <a:lstStyle/>
          <a:p>
            <a:pPr algn="just"/>
            <a:r>
              <a:rPr lang="tr-TR" sz="2000" dirty="0">
                <a:solidFill>
                  <a:srgbClr val="C00000"/>
                </a:solidFill>
                <a:latin typeface="Comic Sans MS" panose="030F0702030302020204" pitchFamily="66" charset="0"/>
              </a:rPr>
              <a:t>Bebeklik dönemindeki sağlık </a:t>
            </a:r>
            <a:r>
              <a:rPr lang="tr-TR" sz="2000" dirty="0">
                <a:latin typeface="Comic Sans MS" panose="030F0702030302020204" pitchFamily="66" charset="0"/>
              </a:rPr>
              <a:t>ileri yaşlardaki sağlığın önemli bir göstergesidir ve insan sağlığı özellikle bebeklikteki ideal beslenme ile yapılandırılır. </a:t>
            </a:r>
          </a:p>
          <a:p>
            <a:pPr algn="just"/>
            <a:endParaRPr lang="tr-TR" sz="2000" dirty="0">
              <a:latin typeface="Comic Sans MS" panose="030F0702030302020204" pitchFamily="66" charset="0"/>
            </a:endParaRPr>
          </a:p>
          <a:p>
            <a:pPr algn="just"/>
            <a:r>
              <a:rPr lang="tr-TR" sz="2000" dirty="0">
                <a:solidFill>
                  <a:srgbClr val="C00000"/>
                </a:solidFill>
                <a:latin typeface="Comic Sans MS" panose="030F0702030302020204" pitchFamily="66" charset="0"/>
              </a:rPr>
              <a:t>Anne sütü ile beslenme ise sağlıklı bebek beslenmesinin kalbidir.</a:t>
            </a:r>
            <a:endParaRPr lang="tr-TR" dirty="0">
              <a:solidFill>
                <a:srgbClr val="C00000"/>
              </a:solidFill>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2050" name="Picture 2" descr="mom is feeding the baby milk from a bott... | Stock Video | Pond5">
            <a:extLst>
              <a:ext uri="{FF2B5EF4-FFF2-40B4-BE49-F238E27FC236}">
                <a16:creationId xmlns:a16="http://schemas.microsoft.com/office/drawing/2014/main" id="{999D615D-3511-4F90-9C97-9FD4A7D359D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26673"/>
          <a:stretch/>
        </p:blipFill>
        <p:spPr bwMode="auto">
          <a:xfrm>
            <a:off x="254000" y="1827313"/>
            <a:ext cx="3151812" cy="2407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323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41300" y="811493"/>
            <a:ext cx="708399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Anne sütünün üstün </a:t>
            </a:r>
            <a:r>
              <a:rPr lang="tr-TR" sz="4400" dirty="0" err="1">
                <a:solidFill>
                  <a:srgbClr val="FF0000"/>
                </a:solidFill>
                <a:highlight>
                  <a:srgbClr val="FFFF00"/>
                </a:highlight>
                <a:latin typeface="Comic Sans MS" panose="030F0902030302020204" pitchFamily="66" charset="0"/>
              </a:rPr>
              <a:t>yöleri</a:t>
            </a:r>
            <a:r>
              <a:rPr lang="tr-TR" sz="4400" dirty="0">
                <a:solidFill>
                  <a:srgbClr val="FF0000"/>
                </a:solidFill>
                <a:highlight>
                  <a:srgbClr val="FFFF00"/>
                </a:highlight>
                <a:latin typeface="Comic Sans MS" panose="030F0902030302020204" pitchFamily="66" charset="0"/>
              </a:rPr>
              <a:t>:</a:t>
            </a:r>
          </a:p>
        </p:txBody>
      </p:sp>
      <p:sp>
        <p:nvSpPr>
          <p:cNvPr id="4" name="Metin kutusu 3">
            <a:extLst>
              <a:ext uri="{FF2B5EF4-FFF2-40B4-BE49-F238E27FC236}">
                <a16:creationId xmlns:a16="http://schemas.microsoft.com/office/drawing/2014/main" id="{A0700954-FFBB-49F3-B431-512E4766F568}"/>
              </a:ext>
            </a:extLst>
          </p:cNvPr>
          <p:cNvSpPr txBox="1"/>
          <p:nvPr/>
        </p:nvSpPr>
        <p:spPr>
          <a:xfrm>
            <a:off x="127000" y="1991970"/>
            <a:ext cx="7452772" cy="4247317"/>
          </a:xfrm>
          <a:prstGeom prst="rect">
            <a:avLst/>
          </a:prstGeom>
          <a:noFill/>
        </p:spPr>
        <p:txBody>
          <a:bodyPr wrap="square" rtlCol="0">
            <a:spAutoFit/>
          </a:bodyPr>
          <a:lstStyle/>
          <a:p>
            <a:pPr marL="285750" indent="-285750" algn="just">
              <a:buFont typeface="Wingdings" panose="05000000000000000000" pitchFamily="2" charset="2"/>
              <a:buChar char="ü"/>
            </a:pPr>
            <a:r>
              <a:rPr lang="tr-TR" dirty="0">
                <a:latin typeface="Comic Sans MS" panose="030F0702030302020204" pitchFamily="66" charset="0"/>
              </a:rPr>
              <a:t>Bileşim ve kalite yönünden bebeğin büyüme hızına uygundur.</a:t>
            </a:r>
          </a:p>
          <a:p>
            <a:pPr marL="285750" indent="-285750" algn="just">
              <a:buFont typeface="Wingdings" panose="05000000000000000000" pitchFamily="2" charset="2"/>
              <a:buChar char="ü"/>
            </a:pPr>
            <a:r>
              <a:rPr lang="tr-TR" dirty="0">
                <a:latin typeface="Comic Sans MS" panose="030F0702030302020204" pitchFamily="66" charset="0"/>
              </a:rPr>
              <a:t>Kolay sindirilir ve sindirimde kayıp olmaz.</a:t>
            </a:r>
          </a:p>
          <a:p>
            <a:pPr marL="285750" indent="-285750" algn="just">
              <a:buFont typeface="Wingdings" panose="05000000000000000000" pitchFamily="2" charset="2"/>
              <a:buChar char="ü"/>
            </a:pPr>
            <a:r>
              <a:rPr lang="tr-TR" dirty="0" err="1">
                <a:latin typeface="Comic Sans MS" panose="030F0702030302020204" pitchFamily="66" charset="0"/>
              </a:rPr>
              <a:t>Allerjik</a:t>
            </a:r>
            <a:r>
              <a:rPr lang="tr-TR" dirty="0">
                <a:latin typeface="Comic Sans MS" panose="030F0702030302020204" pitchFamily="66" charset="0"/>
              </a:rPr>
              <a:t> değildir.</a:t>
            </a:r>
          </a:p>
          <a:p>
            <a:pPr marL="285750" indent="-285750" algn="just">
              <a:buFont typeface="Wingdings" panose="05000000000000000000" pitchFamily="2" charset="2"/>
              <a:buChar char="ü"/>
            </a:pPr>
            <a:r>
              <a:rPr lang="tr-TR" dirty="0">
                <a:latin typeface="Comic Sans MS" panose="030F0702030302020204" pitchFamily="66" charset="0"/>
              </a:rPr>
              <a:t>Ekonomiktir.</a:t>
            </a:r>
          </a:p>
          <a:p>
            <a:pPr marL="285750" indent="-285750" algn="just">
              <a:buFont typeface="Wingdings" panose="05000000000000000000" pitchFamily="2" charset="2"/>
              <a:buChar char="ü"/>
            </a:pPr>
            <a:r>
              <a:rPr lang="tr-TR" dirty="0">
                <a:latin typeface="Comic Sans MS" panose="030F0702030302020204" pitchFamily="66" charset="0"/>
              </a:rPr>
              <a:t>Temiz ve mikropsuzdur.</a:t>
            </a:r>
          </a:p>
          <a:p>
            <a:pPr marL="285750" indent="-285750" algn="just">
              <a:buFont typeface="Wingdings" panose="05000000000000000000" pitchFamily="2" charset="2"/>
              <a:buChar char="ü"/>
            </a:pPr>
            <a:r>
              <a:rPr lang="tr-TR" dirty="0">
                <a:latin typeface="Comic Sans MS" panose="030F0702030302020204" pitchFamily="66" charset="0"/>
              </a:rPr>
              <a:t>Özel bir hazırlama gerektirmez.</a:t>
            </a:r>
          </a:p>
          <a:p>
            <a:pPr marL="285750" indent="-285750" algn="just">
              <a:buFont typeface="Wingdings" panose="05000000000000000000" pitchFamily="2" charset="2"/>
              <a:buChar char="ü"/>
            </a:pPr>
            <a:r>
              <a:rPr lang="tr-TR" dirty="0">
                <a:latin typeface="Comic Sans MS" panose="030F0702030302020204" pitchFamily="66" charset="0"/>
              </a:rPr>
              <a:t>Mikroplara karşı koruyucu ögeleri içerir.</a:t>
            </a:r>
          </a:p>
          <a:p>
            <a:pPr marL="285750" indent="-285750" algn="just">
              <a:buFont typeface="Wingdings" panose="05000000000000000000" pitchFamily="2" charset="2"/>
              <a:buChar char="ü"/>
            </a:pPr>
            <a:r>
              <a:rPr lang="tr-TR" dirty="0">
                <a:latin typeface="Comic Sans MS" panose="030F0702030302020204" pitchFamily="66" charset="0"/>
              </a:rPr>
              <a:t>Bebeğe zarar verebilecek </a:t>
            </a:r>
            <a:r>
              <a:rPr lang="tr-TR" dirty="0" err="1">
                <a:latin typeface="Comic Sans MS" panose="030F0702030302020204" pitchFamily="66" charset="0"/>
              </a:rPr>
              <a:t>toksik</a:t>
            </a:r>
            <a:r>
              <a:rPr lang="tr-TR" dirty="0">
                <a:latin typeface="Comic Sans MS" panose="030F0702030302020204" pitchFamily="66" charset="0"/>
              </a:rPr>
              <a:t> ögeler anne sütünde en düşük düzeyde bulunur.</a:t>
            </a:r>
          </a:p>
          <a:p>
            <a:pPr marL="285750" indent="-285750" algn="just">
              <a:buFont typeface="Wingdings" panose="05000000000000000000" pitchFamily="2" charset="2"/>
              <a:buChar char="ü"/>
            </a:pPr>
            <a:r>
              <a:rPr lang="tr-TR" dirty="0">
                <a:latin typeface="Comic Sans MS" panose="030F0702030302020204" pitchFamily="66" charset="0"/>
              </a:rPr>
              <a:t>Anne ile çocuk arasında sevgi bağının kurulmasını sağlar.</a:t>
            </a:r>
          </a:p>
          <a:p>
            <a:pPr marL="285750" indent="-285750" algn="just">
              <a:buFont typeface="Wingdings" panose="05000000000000000000" pitchFamily="2" charset="2"/>
              <a:buChar char="ü"/>
            </a:pPr>
            <a:r>
              <a:rPr lang="tr-TR" dirty="0">
                <a:latin typeface="Comic Sans MS" panose="030F0702030302020204" pitchFamily="66" charset="0"/>
              </a:rPr>
              <a:t>Annenin sağlığını korur. Emziren annelerde göğüs kanseri, yumurtalık kanseri, kemik erimesi ve kansızlık (anemi) oluşumu azalır. Anne sütü </a:t>
            </a:r>
            <a:r>
              <a:rPr lang="tr-TR" dirty="0" err="1">
                <a:latin typeface="Comic Sans MS" panose="030F0702030302020204" pitchFamily="66" charset="0"/>
              </a:rPr>
              <a:t>uterusun</a:t>
            </a:r>
            <a:r>
              <a:rPr lang="tr-TR" dirty="0">
                <a:latin typeface="Comic Sans MS" panose="030F0702030302020204" pitchFamily="66" charset="0"/>
              </a:rPr>
              <a:t> eski haline dönmesine yardımcı olur, anneyi aşırı kan kaybından korur.</a:t>
            </a:r>
          </a:p>
          <a:p>
            <a:pPr marL="285750" indent="-285750" algn="just">
              <a:buFont typeface="Wingdings" panose="05000000000000000000" pitchFamily="2" charset="2"/>
              <a:buChar char="ü"/>
            </a:pPr>
            <a:r>
              <a:rPr lang="tr-TR" dirty="0" err="1">
                <a:latin typeface="Comic Sans MS" panose="030F0702030302020204" pitchFamily="66" charset="0"/>
              </a:rPr>
              <a:t>Postpartum</a:t>
            </a:r>
            <a:r>
              <a:rPr lang="tr-TR" dirty="0">
                <a:latin typeface="Comic Sans MS" panose="030F0702030302020204" pitchFamily="66" charset="0"/>
              </a:rPr>
              <a:t> (lohusalık depresyonu) depresyon riski azalır.</a:t>
            </a:r>
          </a:p>
        </p:txBody>
      </p:sp>
      <p:pic>
        <p:nvPicPr>
          <p:cNvPr id="5" name="Resim 4">
            <a:extLst>
              <a:ext uri="{FF2B5EF4-FFF2-40B4-BE49-F238E27FC236}">
                <a16:creationId xmlns:a16="http://schemas.microsoft.com/office/drawing/2014/main" id="{CB4DCE85-1B46-4F5B-B12D-333E22917114}"/>
              </a:ext>
            </a:extLst>
          </p:cNvPr>
          <p:cNvPicPr>
            <a:picLocks noChangeAspect="1"/>
          </p:cNvPicPr>
          <p:nvPr/>
        </p:nvPicPr>
        <p:blipFill rotWithShape="1">
          <a:blip r:embed="rId7"/>
          <a:srcRect b="14364"/>
          <a:stretch/>
        </p:blipFill>
        <p:spPr>
          <a:xfrm>
            <a:off x="8183208" y="1917387"/>
            <a:ext cx="3419710" cy="3287659"/>
          </a:xfrm>
          <a:prstGeom prst="rect">
            <a:avLst/>
          </a:prstGeom>
        </p:spPr>
      </p:pic>
    </p:spTree>
    <p:extLst>
      <p:ext uri="{BB962C8B-B14F-4D97-AF65-F5344CB8AC3E}">
        <p14:creationId xmlns:p14="http://schemas.microsoft.com/office/powerpoint/2010/main" val="46100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2305615"/>
            <a:ext cx="5705946" cy="3477875"/>
          </a:xfrm>
          <a:prstGeom prst="rect">
            <a:avLst/>
          </a:prstGeom>
        </p:spPr>
        <p:txBody>
          <a:bodyPr wrap="square">
            <a:spAutoFit/>
          </a:bodyPr>
          <a:lstStyle/>
          <a:p>
            <a:pPr algn="just"/>
            <a:r>
              <a:rPr lang="tr-TR" sz="2000" dirty="0">
                <a:latin typeface="Comic Sans MS" panose="030F0702030302020204" pitchFamily="66" charset="0"/>
              </a:rPr>
              <a:t>Anne sütünün bileşimi bebeğin gereksinimlerini karşılayacak düzeyde ayarlanmıştır.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Doğumdan sonraki ilk 3-4 günde salgılanan sütün miktarı az, daha kıvamlı ve rengi koyu limon sarısıdır. Bu süte ‘</a:t>
            </a:r>
            <a:r>
              <a:rPr lang="tr-TR" sz="2000" dirty="0">
                <a:highlight>
                  <a:srgbClr val="00FF00"/>
                </a:highlight>
                <a:latin typeface="Comic Sans MS" panose="030F0702030302020204" pitchFamily="66" charset="0"/>
              </a:rPr>
              <a:t>kolostrum</a:t>
            </a:r>
            <a:r>
              <a:rPr lang="tr-TR" sz="2000" dirty="0">
                <a:latin typeface="Comic Sans MS" panose="030F0702030302020204" pitchFamily="66" charset="0"/>
              </a:rPr>
              <a:t>’ denir.</a:t>
            </a:r>
          </a:p>
          <a:p>
            <a:pPr algn="just"/>
            <a:endParaRPr lang="tr-TR" sz="2000" dirty="0">
              <a:latin typeface="Comic Sans MS" panose="030F0702030302020204" pitchFamily="66" charset="0"/>
            </a:endParaRPr>
          </a:p>
          <a:p>
            <a:pPr algn="just"/>
            <a:r>
              <a:rPr lang="tr-TR" sz="2000" u="sng" dirty="0">
                <a:latin typeface="Comic Sans MS" panose="030F0702030302020204" pitchFamily="66" charset="0"/>
              </a:rPr>
              <a:t>Kolostrum proteince oldukça zengindir</a:t>
            </a:r>
            <a:r>
              <a:rPr lang="tr-TR" sz="2000" dirty="0">
                <a:latin typeface="Comic Sans MS" panose="030F0702030302020204" pitchFamily="66" charset="0"/>
              </a:rPr>
              <a:t>. Bu proteinlerin önemli bir kısmı bebeği mikroplara karşı koruyan bağışıklık hücreleri  ve antikorlardan oluşur.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B03124FD-6D8B-4E13-9BB6-780FAC28FC30}"/>
              </a:ext>
            </a:extLst>
          </p:cNvPr>
          <p:cNvPicPr>
            <a:picLocks noChangeAspect="1"/>
          </p:cNvPicPr>
          <p:nvPr/>
        </p:nvPicPr>
        <p:blipFill>
          <a:blip r:embed="rId7"/>
          <a:stretch>
            <a:fillRect/>
          </a:stretch>
        </p:blipFill>
        <p:spPr>
          <a:xfrm>
            <a:off x="7337427" y="2713745"/>
            <a:ext cx="3999493" cy="2083337"/>
          </a:xfrm>
          <a:prstGeom prst="rect">
            <a:avLst/>
          </a:prstGeom>
        </p:spPr>
      </p:pic>
    </p:spTree>
    <p:extLst>
      <p:ext uri="{BB962C8B-B14F-4D97-AF65-F5344CB8AC3E}">
        <p14:creationId xmlns:p14="http://schemas.microsoft.com/office/powerpoint/2010/main" val="2641136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38200" y="1661309"/>
            <a:ext cx="5705946" cy="3785652"/>
          </a:xfrm>
          <a:prstGeom prst="rect">
            <a:avLst/>
          </a:prstGeom>
        </p:spPr>
        <p:txBody>
          <a:bodyPr wrap="square">
            <a:spAutoFit/>
          </a:bodyPr>
          <a:lstStyle/>
          <a:p>
            <a:pPr algn="just"/>
            <a:endParaRPr lang="tr-TR" sz="2000" dirty="0"/>
          </a:p>
          <a:p>
            <a:pPr algn="just"/>
            <a:r>
              <a:rPr lang="tr-TR" sz="2000" dirty="0">
                <a:latin typeface="Comic Sans MS" panose="030F0702030302020204" pitchFamily="66" charset="0"/>
              </a:rPr>
              <a:t>Anne sütünün yeterli olmadığı veya verilemediği durumlarda, bir yaşına kadar anne sütü yerine </a:t>
            </a:r>
            <a:r>
              <a:rPr lang="tr-TR" sz="2000" dirty="0">
                <a:highlight>
                  <a:srgbClr val="00FF00"/>
                </a:highlight>
                <a:latin typeface="Comic Sans MS" panose="030F0702030302020204" pitchFamily="66" charset="0"/>
              </a:rPr>
              <a:t>formül sütler </a:t>
            </a:r>
            <a:r>
              <a:rPr lang="tr-TR" sz="2000" dirty="0">
                <a:latin typeface="Comic Sans MS" panose="030F0702030302020204" pitchFamily="66" charset="0"/>
              </a:rPr>
              <a:t>verilmelidir. </a:t>
            </a:r>
          </a:p>
          <a:p>
            <a:pPr algn="just"/>
            <a:endParaRPr lang="tr-TR" sz="2000" dirty="0">
              <a:latin typeface="Comic Sans MS" panose="030F0702030302020204" pitchFamily="66" charset="0"/>
            </a:endParaRPr>
          </a:p>
          <a:p>
            <a:pPr algn="just"/>
            <a:r>
              <a:rPr lang="tr-TR" sz="2000" u="sng" dirty="0">
                <a:latin typeface="Comic Sans MS" panose="030F0702030302020204" pitchFamily="66" charset="0"/>
              </a:rPr>
              <a:t>Anne sütü içeriği taklit edilerek hazırlanmış olsalar d</a:t>
            </a:r>
            <a:r>
              <a:rPr lang="tr-TR" sz="2000" dirty="0">
                <a:latin typeface="Comic Sans MS" panose="030F0702030302020204" pitchFamily="66" charset="0"/>
              </a:rPr>
              <a:t>a </a:t>
            </a:r>
            <a:r>
              <a:rPr lang="tr-TR" sz="2000" dirty="0">
                <a:solidFill>
                  <a:srgbClr val="C00000"/>
                </a:solidFill>
                <a:latin typeface="Comic Sans MS" panose="030F0702030302020204" pitchFamily="66" charset="0"/>
              </a:rPr>
              <a:t>bu ürünlerin anne sütünün avantajlarını sunma şansı yoktur.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Yine de standart bir başlangıç sütü tek başına verildiğinde ilk altı ayı içinde olan bir bebeğin tüm beslenme gereksinimlerini karşılar. </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7236C54E-6A8A-44B5-8F3C-13E2D39A8D63}"/>
              </a:ext>
            </a:extLst>
          </p:cNvPr>
          <p:cNvPicPr>
            <a:picLocks noChangeAspect="1"/>
          </p:cNvPicPr>
          <p:nvPr/>
        </p:nvPicPr>
        <p:blipFill>
          <a:blip r:embed="rId7"/>
          <a:stretch>
            <a:fillRect/>
          </a:stretch>
        </p:blipFill>
        <p:spPr>
          <a:xfrm>
            <a:off x="7480033" y="2557462"/>
            <a:ext cx="3175291" cy="2113012"/>
          </a:xfrm>
          <a:prstGeom prst="rect">
            <a:avLst/>
          </a:prstGeom>
        </p:spPr>
      </p:pic>
    </p:spTree>
    <p:extLst>
      <p:ext uri="{BB962C8B-B14F-4D97-AF65-F5344CB8AC3E}">
        <p14:creationId xmlns:p14="http://schemas.microsoft.com/office/powerpoint/2010/main" val="2708793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641252" y="2217890"/>
            <a:ext cx="5705946" cy="3785652"/>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Comic Sans MS" panose="030F0702030302020204" pitchFamily="66" charset="0"/>
              </a:rPr>
              <a:t>Seçilen formül süt bebeğin yaşına uygun olmalı (ilk 6 ay anne sütüne adapte formül süt) </a:t>
            </a:r>
          </a:p>
          <a:p>
            <a:pPr algn="just"/>
            <a:r>
              <a:rPr lang="tr-TR" sz="2000" dirty="0">
                <a:latin typeface="Comic Sans MS" panose="030F0702030302020204" pitchFamily="66" charset="0"/>
              </a:rPr>
              <a:t>• Kabulü ve büyümesi iyi olan bir bebeğin kullandığı formül sütü sebepsiz değiştirilmemeli </a:t>
            </a:r>
          </a:p>
          <a:p>
            <a:pPr algn="just"/>
            <a:r>
              <a:rPr lang="tr-TR" sz="2000" dirty="0">
                <a:latin typeface="Comic Sans MS" panose="030F0702030302020204" pitchFamily="66" charset="0"/>
              </a:rPr>
              <a:t>• Formül süt hemen beslenme öncesi özenle hazırlanmalı ve tüketilmeli </a:t>
            </a:r>
          </a:p>
          <a:p>
            <a:pPr algn="just"/>
            <a:r>
              <a:rPr lang="tr-TR" sz="2000" dirty="0">
                <a:latin typeface="Comic Sans MS" panose="030F0702030302020204" pitchFamily="66" charset="0"/>
              </a:rPr>
              <a:t>• Anne sütüne en yakın hayvan sütü olan inek sütü bazlı formül sütler öncelikle tercih edilmeli, özel bir tıbbi neden olmadıkça özel formül sütler tercih edilmemeli.</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2FA3A718-14AA-4FED-8A30-7F9D4E6B6BC0}"/>
              </a:ext>
            </a:extLst>
          </p:cNvPr>
          <p:cNvPicPr>
            <a:picLocks noChangeAspect="1"/>
          </p:cNvPicPr>
          <p:nvPr/>
        </p:nvPicPr>
        <p:blipFill rotWithShape="1">
          <a:blip r:embed="rId7"/>
          <a:srcRect l="16667"/>
          <a:stretch/>
        </p:blipFill>
        <p:spPr>
          <a:xfrm>
            <a:off x="7075131" y="2769577"/>
            <a:ext cx="3869677" cy="2379198"/>
          </a:xfrm>
          <a:prstGeom prst="rect">
            <a:avLst/>
          </a:prstGeom>
        </p:spPr>
      </p:pic>
    </p:spTree>
    <p:extLst>
      <p:ext uri="{BB962C8B-B14F-4D97-AF65-F5344CB8AC3E}">
        <p14:creationId xmlns:p14="http://schemas.microsoft.com/office/powerpoint/2010/main" val="3395851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713536" y="1300218"/>
            <a:ext cx="7231272" cy="3447098"/>
          </a:xfrm>
          <a:prstGeom prst="rect">
            <a:avLst/>
          </a:prstGeom>
        </p:spPr>
        <p:txBody>
          <a:bodyPr wrap="square">
            <a:spAutoFit/>
          </a:bodyPr>
          <a:lstStyle/>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Anne sütüne adapte formül süt (başlangıç sütü): </a:t>
            </a:r>
            <a:r>
              <a:rPr lang="tr-TR" dirty="0">
                <a:latin typeface="Comic Sans MS" panose="030F0702030302020204" pitchFamily="66" charset="0"/>
              </a:rPr>
              <a:t>Anne sütü olmadığı takdirde doğumdan itibaren kullanılabilen, </a:t>
            </a:r>
            <a:r>
              <a:rPr lang="tr-TR" dirty="0" err="1">
                <a:latin typeface="Comic Sans MS" panose="030F0702030302020204" pitchFamily="66" charset="0"/>
              </a:rPr>
              <a:t>whey</a:t>
            </a:r>
            <a:r>
              <a:rPr lang="tr-TR" dirty="0">
                <a:latin typeface="Comic Sans MS" panose="030F0702030302020204" pitchFamily="66" charset="0"/>
              </a:rPr>
              <a:t>/kazein oranı 60/40 olan, protein miktarı anne sütüne benzer olan, karbonhidrat kaynağı laktoz olup, nişasta içermeyen  sütlerdir.</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Devam formül sütleri (devam sütü):</a:t>
            </a:r>
            <a:r>
              <a:rPr lang="tr-TR" dirty="0">
                <a:latin typeface="Comic Sans MS" panose="030F0702030302020204" pitchFamily="66" charset="0"/>
              </a:rPr>
              <a:t>Altı-12 aylık bebekler için kullanılan, anne sütündekinden daha yüksek protein, demir ve mineral içeriği olan sütlerdir.</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Kısmen hidrolize formül sütler: </a:t>
            </a:r>
            <a:r>
              <a:rPr lang="tr-TR" dirty="0">
                <a:latin typeface="Comic Sans MS" panose="030F0702030302020204" pitchFamily="66" charset="0"/>
              </a:rPr>
              <a:t>Enzimler kullanılarak proteinleri kısmen parçalanmış </a:t>
            </a:r>
            <a:r>
              <a:rPr lang="tr-TR" dirty="0" err="1">
                <a:latin typeface="Comic Sans MS" panose="030F0702030302020204" pitchFamily="66" charset="0"/>
              </a:rPr>
              <a:t>formülalardır</a:t>
            </a:r>
            <a:r>
              <a:rPr lang="tr-TR" dirty="0">
                <a:latin typeface="Comic Sans MS" panose="030F0702030302020204" pitchFamily="66" charset="0"/>
              </a:rPr>
              <a:t>. Bu </a:t>
            </a:r>
            <a:r>
              <a:rPr lang="tr-TR" dirty="0" err="1">
                <a:latin typeface="Comic Sans MS" panose="030F0702030302020204" pitchFamily="66" charset="0"/>
              </a:rPr>
              <a:t>formülaların</a:t>
            </a:r>
            <a:r>
              <a:rPr lang="tr-TR" dirty="0">
                <a:latin typeface="Comic Sans MS" panose="030F0702030302020204" pitchFamily="66" charset="0"/>
              </a:rPr>
              <a:t> alerji riski olan bebeklerde kullanılır.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421842" y="653887"/>
            <a:ext cx="4406976" cy="646331"/>
          </a:xfrm>
          <a:prstGeom prst="rect">
            <a:avLst/>
          </a:prstGeom>
          <a:noFill/>
        </p:spPr>
        <p:txBody>
          <a:bodyPr wrap="none" rtlCol="0">
            <a:spAutoFit/>
          </a:bodyPr>
          <a:lstStyle/>
          <a:p>
            <a:pPr algn="just"/>
            <a:r>
              <a:rPr lang="tr-TR" sz="3600" dirty="0">
                <a:highlight>
                  <a:srgbClr val="00FF00"/>
                </a:highlight>
                <a:latin typeface="Comic Sans MS" panose="030F0702030302020204" pitchFamily="66" charset="0"/>
              </a:rPr>
              <a:t>Formül süt çeşitleri</a:t>
            </a:r>
          </a:p>
        </p:txBody>
      </p:sp>
      <p:pic>
        <p:nvPicPr>
          <p:cNvPr id="3074" name="Picture 2" descr="The Best Baby Formulas of 2023 - Reviews by Your Best Digs">
            <a:extLst>
              <a:ext uri="{FF2B5EF4-FFF2-40B4-BE49-F238E27FC236}">
                <a16:creationId xmlns:a16="http://schemas.microsoft.com/office/drawing/2014/main" id="{39593FEA-F3F0-4FCB-8E53-837E9AAC8D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730" y="1786682"/>
            <a:ext cx="3175290" cy="276012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22052EDC-46E1-4788-AF60-C9887869573A}"/>
              </a:ext>
            </a:extLst>
          </p:cNvPr>
          <p:cNvSpPr txBox="1"/>
          <p:nvPr/>
        </p:nvSpPr>
        <p:spPr>
          <a:xfrm>
            <a:off x="421842" y="5005136"/>
            <a:ext cx="10522966" cy="1754326"/>
          </a:xfrm>
          <a:prstGeom prst="rect">
            <a:avLst/>
          </a:prstGeom>
          <a:noFill/>
        </p:spPr>
        <p:txBody>
          <a:bodyPr wrap="square" rtlCol="0">
            <a:spAutoFit/>
          </a:bodyPr>
          <a:lstStyle/>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Soya bazlı formül sütler: </a:t>
            </a:r>
            <a:r>
              <a:rPr lang="tr-TR" dirty="0">
                <a:latin typeface="Comic Sans MS" panose="030F0702030302020204" pitchFamily="66" charset="0"/>
              </a:rPr>
              <a:t>Soya bazlı </a:t>
            </a:r>
            <a:r>
              <a:rPr lang="tr-TR" dirty="0" err="1">
                <a:latin typeface="Comic Sans MS" panose="030F0702030302020204" pitchFamily="66" charset="0"/>
              </a:rPr>
              <a:t>formülalar</a:t>
            </a:r>
            <a:r>
              <a:rPr lang="tr-TR" dirty="0">
                <a:latin typeface="Comic Sans MS" panose="030F0702030302020204" pitchFamily="66" charset="0"/>
              </a:rPr>
              <a:t> tıbbi bir gerekçe olmadıkça sağlıklı bebek beslenmesi için önerilmemektedir. Türkiye’de soya bazlı </a:t>
            </a:r>
            <a:r>
              <a:rPr lang="tr-TR" dirty="0" err="1">
                <a:latin typeface="Comic Sans MS" panose="030F0702030302020204" pitchFamily="66" charset="0"/>
              </a:rPr>
              <a:t>fomül</a:t>
            </a:r>
            <a:r>
              <a:rPr lang="tr-TR" dirty="0">
                <a:latin typeface="Comic Sans MS" panose="030F0702030302020204" pitchFamily="66" charset="0"/>
              </a:rPr>
              <a:t> süt bulunmamaktadır. </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Özel formül sütler:</a:t>
            </a:r>
            <a:r>
              <a:rPr lang="tr-TR" dirty="0">
                <a:latin typeface="Comic Sans MS" panose="030F0702030302020204" pitchFamily="66" charset="0"/>
              </a:rPr>
              <a:t> Alerji, ishal, </a:t>
            </a:r>
            <a:r>
              <a:rPr lang="tr-TR" dirty="0" err="1">
                <a:latin typeface="Comic Sans MS" panose="030F0702030302020204" pitchFamily="66" charset="0"/>
              </a:rPr>
              <a:t>reflü</a:t>
            </a:r>
            <a:r>
              <a:rPr lang="tr-TR" dirty="0">
                <a:latin typeface="Comic Sans MS" panose="030F0702030302020204" pitchFamily="66" charset="0"/>
              </a:rPr>
              <a:t>, laktoz </a:t>
            </a:r>
            <a:r>
              <a:rPr lang="tr-TR" dirty="0" err="1">
                <a:latin typeface="Comic Sans MS" panose="030F0702030302020204" pitchFamily="66" charset="0"/>
              </a:rPr>
              <a:t>intoleransı</a:t>
            </a:r>
            <a:r>
              <a:rPr lang="tr-TR" dirty="0">
                <a:latin typeface="Comic Sans MS" panose="030F0702030302020204" pitchFamily="66" charset="0"/>
              </a:rPr>
              <a:t>, </a:t>
            </a:r>
            <a:r>
              <a:rPr lang="tr-TR" dirty="0" err="1">
                <a:latin typeface="Comic Sans MS" panose="030F0702030302020204" pitchFamily="66" charset="0"/>
              </a:rPr>
              <a:t>malabsorpisyon</a:t>
            </a:r>
            <a:r>
              <a:rPr lang="tr-TR" dirty="0">
                <a:latin typeface="Comic Sans MS" panose="030F0702030302020204" pitchFamily="66" charset="0"/>
              </a:rPr>
              <a:t>, karaciğer hastalığı veya </a:t>
            </a:r>
            <a:r>
              <a:rPr lang="tr-TR" dirty="0" err="1">
                <a:latin typeface="Comic Sans MS" panose="030F0702030302020204" pitchFamily="66" charset="0"/>
              </a:rPr>
              <a:t>metabolik</a:t>
            </a:r>
            <a:r>
              <a:rPr lang="tr-TR" dirty="0">
                <a:latin typeface="Comic Sans MS" panose="030F0702030302020204" pitchFamily="66" charset="0"/>
              </a:rPr>
              <a:t> hastalığı olan bebekler için besin gereksinimlerini karşılayacak şekilde tasarlanmışlardır.</a:t>
            </a:r>
          </a:p>
          <a:p>
            <a:endParaRPr lang="tr-TR" dirty="0"/>
          </a:p>
        </p:txBody>
      </p:sp>
    </p:spTree>
    <p:extLst>
      <p:ext uri="{BB962C8B-B14F-4D97-AF65-F5344CB8AC3E}">
        <p14:creationId xmlns:p14="http://schemas.microsoft.com/office/powerpoint/2010/main" val="3100023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41300" y="1479776"/>
            <a:ext cx="6493346" cy="5324535"/>
          </a:xfrm>
          <a:prstGeom prst="rect">
            <a:avLst/>
          </a:prstGeom>
        </p:spPr>
        <p:txBody>
          <a:bodyPr wrap="square">
            <a:spAutoFit/>
          </a:bodyPr>
          <a:lstStyle/>
          <a:p>
            <a:pPr marL="342900" indent="-342900" algn="just">
              <a:buFont typeface="Arial" panose="020B0604020202020204" pitchFamily="34" charset="0"/>
              <a:buChar char="•"/>
            </a:pPr>
            <a:r>
              <a:rPr lang="tr-TR" sz="2000" b="1" dirty="0">
                <a:latin typeface="Comic Sans MS" panose="030F0702030302020204" pitchFamily="66" charset="0"/>
              </a:rPr>
              <a:t>Her türün kendi sütü kendi bebeği için idealdir.</a:t>
            </a:r>
            <a:endParaRPr lang="tr-TR" sz="2000" dirty="0">
              <a:latin typeface="Comic Sans MS" panose="030F0702030302020204" pitchFamily="66" charset="0"/>
            </a:endParaRPr>
          </a:p>
          <a:p>
            <a:pPr marL="342900" indent="-342900" algn="just">
              <a:buFont typeface="Arial" panose="020B0604020202020204" pitchFamily="34" charset="0"/>
              <a:buChar char="•"/>
            </a:pPr>
            <a:r>
              <a:rPr lang="tr-TR" sz="2000" u="sng" dirty="0">
                <a:latin typeface="Comic Sans MS" panose="030F0702030302020204" pitchFamily="66" charset="0"/>
              </a:rPr>
              <a:t>İçeriği anne sütü ile kıyaslanmasa da </a:t>
            </a:r>
            <a:r>
              <a:rPr lang="tr-TR" sz="2000" dirty="0">
                <a:latin typeface="Comic Sans MS" panose="030F0702030302020204" pitchFamily="66" charset="0"/>
              </a:rPr>
              <a:t>anne sütü yeterli olmayan (ayına uygun büyümeyi sağlayamayan) altı aylıktan küçük bebekler için </a:t>
            </a:r>
            <a:r>
              <a:rPr lang="tr-TR" sz="2000" dirty="0">
                <a:highlight>
                  <a:srgbClr val="FFFF00"/>
                </a:highlight>
                <a:latin typeface="Comic Sans MS" panose="030F0702030302020204" pitchFamily="66" charset="0"/>
              </a:rPr>
              <a:t>en ideal besin anne sütüne adapte formül sütlerdir</a:t>
            </a:r>
            <a:r>
              <a:rPr lang="tr-TR" sz="2000" dirty="0">
                <a:latin typeface="Comic Sans MS" panose="030F0702030302020204" pitchFamily="66" charset="0"/>
              </a:rPr>
              <a:t>.</a:t>
            </a:r>
          </a:p>
          <a:p>
            <a:pPr marL="342900" indent="-342900" algn="just">
              <a:buFont typeface="Arial" panose="020B0604020202020204" pitchFamily="34" charset="0"/>
              <a:buChar char="•"/>
            </a:pPr>
            <a:r>
              <a:rPr lang="tr-TR" sz="2000" u="sng" dirty="0">
                <a:solidFill>
                  <a:srgbClr val="C00000"/>
                </a:solidFill>
                <a:latin typeface="Comic Sans MS" panose="030F0702030302020204" pitchFamily="66" charset="0"/>
              </a:rPr>
              <a:t>Formül sütler içerik bakımından inek sütü ile kıyaslanamayacak kadar olumlu özelliklere sahiptir</a:t>
            </a:r>
            <a:r>
              <a:rPr lang="tr-TR" sz="2000" dirty="0">
                <a:solidFill>
                  <a:srgbClr val="C00000"/>
                </a:solidFill>
                <a:latin typeface="Comic Sans MS" panose="030F0702030302020204" pitchFamily="66" charset="0"/>
              </a:rPr>
              <a:t>. </a:t>
            </a:r>
            <a:r>
              <a:rPr lang="tr-TR" sz="2000" dirty="0">
                <a:latin typeface="Comic Sans MS" panose="030F0702030302020204" pitchFamily="66" charset="0"/>
              </a:rPr>
              <a:t>Formül sütlerin </a:t>
            </a:r>
            <a:r>
              <a:rPr lang="tr-TR" sz="2000" dirty="0">
                <a:solidFill>
                  <a:srgbClr val="0070C0"/>
                </a:solidFill>
                <a:latin typeface="Comic Sans MS" panose="030F0702030302020204" pitchFamily="66" charset="0"/>
              </a:rPr>
              <a:t>enerji, yağ, protein içerikleri ve </a:t>
            </a:r>
            <a:r>
              <a:rPr lang="tr-TR" sz="2000" dirty="0" err="1">
                <a:solidFill>
                  <a:srgbClr val="0070C0"/>
                </a:solidFill>
                <a:latin typeface="Comic Sans MS" panose="030F0702030302020204" pitchFamily="66" charset="0"/>
              </a:rPr>
              <a:t>ozmolariteleri</a:t>
            </a:r>
            <a:r>
              <a:rPr lang="tr-TR" sz="2000" dirty="0">
                <a:solidFill>
                  <a:srgbClr val="0070C0"/>
                </a:solidFill>
                <a:latin typeface="Comic Sans MS" panose="030F0702030302020204" pitchFamily="66" charset="0"/>
              </a:rPr>
              <a:t> </a:t>
            </a:r>
            <a:r>
              <a:rPr lang="tr-TR" sz="2000" dirty="0">
                <a:latin typeface="Comic Sans MS" panose="030F0702030302020204" pitchFamily="66" charset="0"/>
              </a:rPr>
              <a:t>anne sütü değerlerine en yakın tutulmaya çalışılmıştır. Benzer şekilde bebeğin gereksinim duyduğu </a:t>
            </a:r>
            <a:r>
              <a:rPr lang="tr-TR" sz="2000" dirty="0">
                <a:solidFill>
                  <a:schemeClr val="accent2">
                    <a:lumMod val="50000"/>
                  </a:schemeClr>
                </a:solidFill>
                <a:latin typeface="Comic Sans MS" panose="030F0702030302020204" pitchFamily="66" charset="0"/>
              </a:rPr>
              <a:t>vitaminler ve minerallerle </a:t>
            </a:r>
            <a:r>
              <a:rPr lang="tr-TR" sz="2000" dirty="0">
                <a:latin typeface="Comic Sans MS" panose="030F0702030302020204" pitchFamily="66" charset="0"/>
              </a:rPr>
              <a:t>desteklenmiştir. </a:t>
            </a:r>
          </a:p>
          <a:p>
            <a:pPr marL="342900" indent="-342900" algn="just">
              <a:buFont typeface="Arial" panose="020B0604020202020204" pitchFamily="34" charset="0"/>
              <a:buChar char="•"/>
            </a:pPr>
            <a:r>
              <a:rPr lang="tr-TR" sz="2000" dirty="0">
                <a:latin typeface="Comic Sans MS" panose="030F0702030302020204" pitchFamily="66" charset="0"/>
              </a:rPr>
              <a:t>Anne sütündeki </a:t>
            </a:r>
            <a:r>
              <a:rPr lang="tr-TR" sz="2000" dirty="0" err="1">
                <a:latin typeface="Comic Sans MS" panose="030F0702030302020204" pitchFamily="66" charset="0"/>
              </a:rPr>
              <a:t>whey</a:t>
            </a:r>
            <a:r>
              <a:rPr lang="tr-TR" sz="2000" dirty="0">
                <a:latin typeface="Comic Sans MS" panose="030F0702030302020204" pitchFamily="66" charset="0"/>
              </a:rPr>
              <a:t>/kazein oranı 60/40 olduğu için anne sütüne adapte formül sütlerde de aynı oran tercih edilmiştir. Anne sütündeki temel şeker olan </a:t>
            </a:r>
            <a:r>
              <a:rPr lang="tr-TR" sz="2000" dirty="0">
                <a:solidFill>
                  <a:srgbClr val="7030A0"/>
                </a:solidFill>
                <a:latin typeface="Comic Sans MS" panose="030F0702030302020204" pitchFamily="66" charset="0"/>
              </a:rPr>
              <a:t>laktoz</a:t>
            </a:r>
            <a:r>
              <a:rPr lang="tr-TR" sz="2000" dirty="0">
                <a:latin typeface="Comic Sans MS" panose="030F0702030302020204" pitchFamily="66" charset="0"/>
              </a:rPr>
              <a:t> benzer miktarlarda formül sütlerde de mevcuttur.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551226" y="956556"/>
            <a:ext cx="9461244" cy="523220"/>
          </a:xfrm>
          <a:prstGeom prst="rect">
            <a:avLst/>
          </a:prstGeom>
          <a:noFill/>
        </p:spPr>
        <p:txBody>
          <a:bodyPr wrap="none" rtlCol="0">
            <a:spAutoFit/>
          </a:bodyPr>
          <a:lstStyle/>
          <a:p>
            <a:pPr algn="just"/>
            <a:r>
              <a:rPr lang="tr-TR" sz="2800" dirty="0">
                <a:highlight>
                  <a:srgbClr val="FF00FF"/>
                </a:highlight>
                <a:latin typeface="Comic Sans MS" panose="030F0702030302020204" pitchFamily="66" charset="0"/>
              </a:rPr>
              <a:t>Anne Sütü, Formül Süt ve İnek Sütünün Temel Farkları </a:t>
            </a:r>
          </a:p>
        </p:txBody>
      </p:sp>
      <p:pic>
        <p:nvPicPr>
          <p:cNvPr id="5" name="Resim 4">
            <a:extLst>
              <a:ext uri="{FF2B5EF4-FFF2-40B4-BE49-F238E27FC236}">
                <a16:creationId xmlns:a16="http://schemas.microsoft.com/office/drawing/2014/main" id="{7E73296F-1214-4E39-82C6-2F6CF11C76FD}"/>
              </a:ext>
            </a:extLst>
          </p:cNvPr>
          <p:cNvPicPr>
            <a:picLocks noChangeAspect="1"/>
          </p:cNvPicPr>
          <p:nvPr/>
        </p:nvPicPr>
        <p:blipFill>
          <a:blip r:embed="rId7"/>
          <a:stretch>
            <a:fillRect/>
          </a:stretch>
        </p:blipFill>
        <p:spPr>
          <a:xfrm>
            <a:off x="7672914" y="5029906"/>
            <a:ext cx="2619375" cy="1743075"/>
          </a:xfrm>
          <a:prstGeom prst="rect">
            <a:avLst/>
          </a:prstGeom>
        </p:spPr>
      </p:pic>
      <p:pic>
        <p:nvPicPr>
          <p:cNvPr id="4098" name="Picture 2" descr="Here Are 12 Reasons Why Milk Is Bad for You | PETA Living">
            <a:extLst>
              <a:ext uri="{FF2B5EF4-FFF2-40B4-BE49-F238E27FC236}">
                <a16:creationId xmlns:a16="http://schemas.microsoft.com/office/drawing/2014/main" id="{A9F6F819-3E84-46C3-BA1C-E8B5D85BCE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74207" y="3240191"/>
            <a:ext cx="2676525" cy="1704975"/>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E5619B13-B031-4D25-9C54-648A30068F51}"/>
              </a:ext>
            </a:extLst>
          </p:cNvPr>
          <p:cNvPicPr>
            <a:picLocks noChangeAspect="1"/>
          </p:cNvPicPr>
          <p:nvPr/>
        </p:nvPicPr>
        <p:blipFill>
          <a:blip r:embed="rId9"/>
          <a:stretch>
            <a:fillRect/>
          </a:stretch>
        </p:blipFill>
        <p:spPr>
          <a:xfrm>
            <a:off x="7387164" y="1498827"/>
            <a:ext cx="2905125" cy="1571625"/>
          </a:xfrm>
          <a:prstGeom prst="rect">
            <a:avLst/>
          </a:prstGeom>
        </p:spPr>
      </p:pic>
    </p:spTree>
    <p:extLst>
      <p:ext uri="{BB962C8B-B14F-4D97-AF65-F5344CB8AC3E}">
        <p14:creationId xmlns:p14="http://schemas.microsoft.com/office/powerpoint/2010/main" val="187733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54000" y="1951124"/>
            <a:ext cx="6307026" cy="2585323"/>
          </a:xfrm>
          <a:prstGeom prst="rect">
            <a:avLst/>
          </a:prstGeom>
        </p:spPr>
        <p:txBody>
          <a:bodyPr wrap="square">
            <a:spAutoFit/>
          </a:bodyPr>
          <a:lstStyle/>
          <a:p>
            <a:pPr marL="342900" indent="-342900">
              <a:buFont typeface="Wingdings" panose="05000000000000000000" pitchFamily="2" charset="2"/>
              <a:buChar char="v"/>
            </a:pPr>
            <a:r>
              <a:rPr lang="tr-TR" dirty="0">
                <a:latin typeface="Comic Sans MS" panose="030F0702030302020204" pitchFamily="66" charset="0"/>
              </a:rPr>
              <a:t>Bebeğin fiziksel ve zihinsel olarak büyüme ve gelişmesi,</a:t>
            </a:r>
          </a:p>
          <a:p>
            <a:pPr marL="342900" indent="-342900">
              <a:buFont typeface="Wingdings" panose="05000000000000000000" pitchFamily="2" charset="2"/>
              <a:buChar char="v"/>
            </a:pPr>
            <a:r>
              <a:rPr lang="tr-TR" dirty="0">
                <a:latin typeface="Comic Sans MS" panose="030F0702030302020204" pitchFamily="66" charset="0"/>
              </a:rPr>
              <a:t>Bebekte yetişkinlik çağında gelişebilecek kronik hastalıkların önlenmesi (hipertansiyon, diyabet, kalp-damar hastalıkları vb.)</a:t>
            </a:r>
          </a:p>
          <a:p>
            <a:pPr marL="342900" indent="-342900">
              <a:buFont typeface="Wingdings" panose="05000000000000000000" pitchFamily="2" charset="2"/>
              <a:buChar char="v"/>
            </a:pPr>
            <a:r>
              <a:rPr lang="tr-TR" dirty="0">
                <a:latin typeface="Comic Sans MS" panose="030F0702030302020204" pitchFamily="66" charset="0"/>
              </a:rPr>
              <a:t>Erken doğumun (prematüre) önlenmesi, </a:t>
            </a:r>
          </a:p>
          <a:p>
            <a:pPr marL="342900" indent="-342900">
              <a:buFont typeface="Wingdings" panose="05000000000000000000" pitchFamily="2" charset="2"/>
              <a:buChar char="v"/>
            </a:pPr>
            <a:r>
              <a:rPr lang="tr-TR" dirty="0">
                <a:latin typeface="Comic Sans MS" panose="030F0702030302020204" pitchFamily="66" charset="0"/>
              </a:rPr>
              <a:t>Geç doğumun önlenmesi,</a:t>
            </a:r>
          </a:p>
          <a:p>
            <a:pPr marL="342900" indent="-342900">
              <a:buFont typeface="Wingdings" panose="05000000000000000000" pitchFamily="2" charset="2"/>
              <a:buChar char="v"/>
            </a:pPr>
            <a:r>
              <a:rPr lang="tr-TR" dirty="0" err="1">
                <a:latin typeface="Comic Sans MS" panose="030F0702030302020204" pitchFamily="66" charset="0"/>
              </a:rPr>
              <a:t>Preeklampsi</a:t>
            </a:r>
            <a:r>
              <a:rPr lang="tr-TR" dirty="0">
                <a:latin typeface="Comic Sans MS" panose="030F0702030302020204" pitchFamily="66" charset="0"/>
              </a:rPr>
              <a:t>* gelişiminin önlenmesi,</a:t>
            </a:r>
          </a:p>
          <a:p>
            <a:pPr marL="342900" indent="-342900">
              <a:buFont typeface="Wingdings" panose="05000000000000000000" pitchFamily="2" charset="2"/>
              <a:buChar char="v"/>
            </a:pPr>
            <a:r>
              <a:rPr lang="tr-TR" dirty="0" err="1">
                <a:latin typeface="Comic Sans MS" panose="030F0702030302020204" pitchFamily="66" charset="0"/>
              </a:rPr>
              <a:t>Gestasyonel</a:t>
            </a:r>
            <a:r>
              <a:rPr lang="tr-TR" dirty="0">
                <a:latin typeface="Comic Sans MS" panose="030F0702030302020204" pitchFamily="66" charset="0"/>
              </a:rPr>
              <a:t> diyabet** riskinin azaltılması sağlanabilir.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641299" y="849829"/>
            <a:ext cx="9079730" cy="461665"/>
          </a:xfrm>
          <a:prstGeom prst="rect">
            <a:avLst/>
          </a:prstGeom>
          <a:noFill/>
        </p:spPr>
        <p:txBody>
          <a:bodyPr wrap="none" rtlCol="0">
            <a:spAutoFit/>
          </a:bodyPr>
          <a:lstStyle/>
          <a:p>
            <a:r>
              <a:rPr lang="tr-TR" sz="2400" u="sng" dirty="0">
                <a:highlight>
                  <a:srgbClr val="00FFFF"/>
                </a:highlight>
                <a:latin typeface="Comic Sans MS" panose="030F0702030302020204" pitchFamily="66" charset="0"/>
              </a:rPr>
              <a:t>Annenin gebelikte yeterli ve dengeli bir şekilde beslenmesi ile;</a:t>
            </a:r>
            <a:endParaRPr lang="tr-TR" sz="2400" u="sng" dirty="0">
              <a:solidFill>
                <a:srgbClr val="FF0000"/>
              </a:solidFill>
              <a:highlight>
                <a:srgbClr val="00FFFF"/>
              </a:highlight>
              <a:latin typeface="Comic Sans MS" panose="030F0702030302020204" pitchFamily="66" charset="0"/>
            </a:endParaRPr>
          </a:p>
        </p:txBody>
      </p:sp>
      <p:sp>
        <p:nvSpPr>
          <p:cNvPr id="4" name="Metin kutusu 3">
            <a:extLst>
              <a:ext uri="{FF2B5EF4-FFF2-40B4-BE49-F238E27FC236}">
                <a16:creationId xmlns:a16="http://schemas.microsoft.com/office/drawing/2014/main" id="{1D4A92D7-033C-40B8-8938-20FF50D6B2D3}"/>
              </a:ext>
            </a:extLst>
          </p:cNvPr>
          <p:cNvSpPr txBox="1"/>
          <p:nvPr/>
        </p:nvSpPr>
        <p:spPr>
          <a:xfrm>
            <a:off x="61499" y="4986633"/>
            <a:ext cx="6499527" cy="1169551"/>
          </a:xfrm>
          <a:prstGeom prst="rect">
            <a:avLst/>
          </a:prstGeom>
          <a:noFill/>
        </p:spPr>
        <p:txBody>
          <a:bodyPr wrap="square" rtlCol="0">
            <a:spAutoFit/>
          </a:bodyPr>
          <a:lstStyle/>
          <a:p>
            <a:pPr algn="just"/>
            <a:r>
              <a:rPr lang="tr-TR" sz="1400" b="0" i="0" dirty="0">
                <a:solidFill>
                  <a:srgbClr val="040C28"/>
                </a:solidFill>
                <a:effectLst/>
                <a:latin typeface="Comic Sans MS" panose="030F0702030302020204" pitchFamily="66" charset="0"/>
              </a:rPr>
              <a:t>*Gebelik zehirlenmesi</a:t>
            </a:r>
            <a:r>
              <a:rPr lang="tr-TR" sz="1400" b="0" i="0" dirty="0">
                <a:solidFill>
                  <a:srgbClr val="202124"/>
                </a:solidFill>
                <a:effectLst/>
                <a:latin typeface="Comic Sans MS" panose="030F0702030302020204" pitchFamily="66" charset="0"/>
              </a:rPr>
              <a:t> olarak da bilinen </a:t>
            </a:r>
            <a:r>
              <a:rPr lang="tr-TR" sz="1400" b="0" i="0" dirty="0" err="1">
                <a:solidFill>
                  <a:srgbClr val="202124"/>
                </a:solidFill>
                <a:effectLst/>
                <a:highlight>
                  <a:srgbClr val="FFFF00"/>
                </a:highlight>
                <a:latin typeface="Comic Sans MS" panose="030F0702030302020204" pitchFamily="66" charset="0"/>
              </a:rPr>
              <a:t>preeklampsi</a:t>
            </a:r>
            <a:r>
              <a:rPr lang="tr-TR" sz="1400" b="0" i="0" dirty="0">
                <a:solidFill>
                  <a:srgbClr val="202124"/>
                </a:solidFill>
                <a:effectLst/>
                <a:latin typeface="Comic Sans MS" panose="030F0702030302020204" pitchFamily="66" charset="0"/>
              </a:rPr>
              <a:t>, genellikle hamileliğin 20. haftasından sonra başlayan yüksek kan basıncıyla yani yüksek tansiyonla karakterize bir hastalıktır. </a:t>
            </a:r>
            <a:r>
              <a:rPr lang="tr-TR" sz="1400" b="0" i="0" dirty="0">
                <a:solidFill>
                  <a:srgbClr val="040C28"/>
                </a:solidFill>
                <a:effectLst/>
                <a:latin typeface="Comic Sans MS" panose="030F0702030302020204" pitchFamily="66" charset="0"/>
              </a:rPr>
              <a:t>Annede karaciğer yırtılması, böbrek yetmezliği, vücutta yaygın kanamalar ve beyin kanaması sonucu yaşam kaybına neden olabilir</a:t>
            </a:r>
            <a:r>
              <a:rPr lang="tr-TR" sz="1400" b="0" i="0" dirty="0">
                <a:solidFill>
                  <a:srgbClr val="4D5156"/>
                </a:solidFill>
                <a:effectLst/>
                <a:latin typeface="Comic Sans MS" panose="030F0702030302020204" pitchFamily="66" charset="0"/>
              </a:rPr>
              <a:t>.</a:t>
            </a:r>
            <a:endParaRPr lang="tr-TR" sz="1400" dirty="0">
              <a:latin typeface="Comic Sans MS" panose="030F0702030302020204" pitchFamily="66" charset="0"/>
            </a:endParaRPr>
          </a:p>
        </p:txBody>
      </p:sp>
      <p:sp>
        <p:nvSpPr>
          <p:cNvPr id="5" name="Metin kutusu 4">
            <a:extLst>
              <a:ext uri="{FF2B5EF4-FFF2-40B4-BE49-F238E27FC236}">
                <a16:creationId xmlns:a16="http://schemas.microsoft.com/office/drawing/2014/main" id="{15889F3A-1900-472C-9E78-1CFA21492D0A}"/>
              </a:ext>
            </a:extLst>
          </p:cNvPr>
          <p:cNvSpPr txBox="1"/>
          <p:nvPr/>
        </p:nvSpPr>
        <p:spPr>
          <a:xfrm>
            <a:off x="7950395" y="5156021"/>
            <a:ext cx="2880772" cy="1200329"/>
          </a:xfrm>
          <a:prstGeom prst="rect">
            <a:avLst/>
          </a:prstGeom>
          <a:noFill/>
        </p:spPr>
        <p:txBody>
          <a:bodyPr wrap="square" rtlCol="0">
            <a:spAutoFit/>
          </a:bodyPr>
          <a:lstStyle/>
          <a:p>
            <a:r>
              <a:rPr lang="tr-TR" dirty="0">
                <a:latin typeface="Comic Sans MS" panose="030F0702030302020204" pitchFamily="66" charset="0"/>
              </a:rPr>
              <a:t>**</a:t>
            </a:r>
            <a:r>
              <a:rPr lang="tr-TR" dirty="0" err="1">
                <a:highlight>
                  <a:srgbClr val="FFFF00"/>
                </a:highlight>
                <a:latin typeface="Comic Sans MS" panose="030F0702030302020204" pitchFamily="66" charset="0"/>
              </a:rPr>
              <a:t>Gestasyonel</a:t>
            </a:r>
            <a:r>
              <a:rPr lang="tr-TR" dirty="0">
                <a:highlight>
                  <a:srgbClr val="FFFF00"/>
                </a:highlight>
                <a:latin typeface="Comic Sans MS" panose="030F0702030302020204" pitchFamily="66" charset="0"/>
              </a:rPr>
              <a:t> diyabet</a:t>
            </a:r>
            <a:r>
              <a:rPr lang="tr-TR" dirty="0">
                <a:latin typeface="Comic Sans MS" panose="030F0702030302020204" pitchFamily="66" charset="0"/>
              </a:rPr>
              <a:t>: </a:t>
            </a:r>
            <a:r>
              <a:rPr lang="tr-TR" b="0" i="0" dirty="0">
                <a:solidFill>
                  <a:srgbClr val="040C28"/>
                </a:solidFill>
                <a:effectLst/>
                <a:latin typeface="Google Sans"/>
              </a:rPr>
              <a:t>İlk defa gebelikte ortaya çıkan ve doğumdan sonra düzelen </a:t>
            </a:r>
            <a:r>
              <a:rPr lang="tr-TR" b="0" i="0" dirty="0" err="1">
                <a:solidFill>
                  <a:srgbClr val="040C28"/>
                </a:solidFill>
                <a:effectLst/>
                <a:latin typeface="Google Sans"/>
              </a:rPr>
              <a:t>glukoz</a:t>
            </a:r>
            <a:r>
              <a:rPr lang="tr-TR" b="0" i="0" dirty="0">
                <a:solidFill>
                  <a:srgbClr val="040C28"/>
                </a:solidFill>
                <a:effectLst/>
                <a:latin typeface="Google Sans"/>
              </a:rPr>
              <a:t> </a:t>
            </a:r>
            <a:r>
              <a:rPr lang="tr-TR" b="0" i="0" dirty="0" err="1">
                <a:solidFill>
                  <a:srgbClr val="040C28"/>
                </a:solidFill>
                <a:effectLst/>
                <a:latin typeface="Google Sans"/>
              </a:rPr>
              <a:t>intoleransı</a:t>
            </a:r>
            <a:r>
              <a:rPr lang="tr-TR" b="0" i="0" dirty="0">
                <a:solidFill>
                  <a:srgbClr val="040C28"/>
                </a:solidFill>
                <a:effectLst/>
                <a:latin typeface="Google Sans"/>
              </a:rPr>
              <a:t>.</a:t>
            </a:r>
            <a:endParaRPr lang="tr-TR" dirty="0"/>
          </a:p>
        </p:txBody>
      </p:sp>
      <p:pic>
        <p:nvPicPr>
          <p:cNvPr id="7" name="Resim 6">
            <a:extLst>
              <a:ext uri="{FF2B5EF4-FFF2-40B4-BE49-F238E27FC236}">
                <a16:creationId xmlns:a16="http://schemas.microsoft.com/office/drawing/2014/main" id="{12291FA5-75AF-4533-B437-06E3C894F474}"/>
              </a:ext>
            </a:extLst>
          </p:cNvPr>
          <p:cNvPicPr>
            <a:picLocks noChangeAspect="1"/>
          </p:cNvPicPr>
          <p:nvPr/>
        </p:nvPicPr>
        <p:blipFill>
          <a:blip r:embed="rId7"/>
          <a:stretch>
            <a:fillRect/>
          </a:stretch>
        </p:blipFill>
        <p:spPr>
          <a:xfrm>
            <a:off x="8292279" y="1447214"/>
            <a:ext cx="2857500" cy="1600200"/>
          </a:xfrm>
          <a:prstGeom prst="rect">
            <a:avLst/>
          </a:prstGeom>
        </p:spPr>
      </p:pic>
      <p:pic>
        <p:nvPicPr>
          <p:cNvPr id="8" name="Resim 7">
            <a:extLst>
              <a:ext uri="{FF2B5EF4-FFF2-40B4-BE49-F238E27FC236}">
                <a16:creationId xmlns:a16="http://schemas.microsoft.com/office/drawing/2014/main" id="{D26748A6-BAA3-45E3-9902-90E5BD600258}"/>
              </a:ext>
            </a:extLst>
          </p:cNvPr>
          <p:cNvPicPr>
            <a:picLocks noChangeAspect="1"/>
          </p:cNvPicPr>
          <p:nvPr/>
        </p:nvPicPr>
        <p:blipFill>
          <a:blip r:embed="rId8"/>
          <a:stretch>
            <a:fillRect/>
          </a:stretch>
        </p:blipFill>
        <p:spPr>
          <a:xfrm>
            <a:off x="7181043" y="3287330"/>
            <a:ext cx="2809875" cy="1628775"/>
          </a:xfrm>
          <a:prstGeom prst="rect">
            <a:avLst/>
          </a:prstGeom>
        </p:spPr>
      </p:pic>
    </p:spTree>
    <p:extLst>
      <p:ext uri="{BB962C8B-B14F-4D97-AF65-F5344CB8AC3E}">
        <p14:creationId xmlns:p14="http://schemas.microsoft.com/office/powerpoint/2010/main" val="4176459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0800" y="1661309"/>
            <a:ext cx="6493346" cy="3970318"/>
          </a:xfrm>
          <a:prstGeom prst="rect">
            <a:avLst/>
          </a:prstGeom>
        </p:spPr>
        <p:txBody>
          <a:bodyPr wrap="square">
            <a:spAutoFit/>
          </a:bodyPr>
          <a:lstStyle/>
          <a:p>
            <a:pPr marL="342900" indent="-342900" algn="just">
              <a:buFont typeface="Arial" panose="020B0604020202020204" pitchFamily="34" charset="0"/>
              <a:buChar char="•"/>
            </a:pPr>
            <a:r>
              <a:rPr lang="tr-TR" dirty="0">
                <a:solidFill>
                  <a:srgbClr val="C00000"/>
                </a:solidFill>
                <a:latin typeface="Comic Sans MS" panose="030F0702030302020204" pitchFamily="66" charset="0"/>
              </a:rPr>
              <a:t>İnek sütündeki protein miktarı </a:t>
            </a:r>
            <a:r>
              <a:rPr lang="tr-TR" dirty="0">
                <a:latin typeface="Comic Sans MS" panose="030F0702030302020204" pitchFamily="66" charset="0"/>
              </a:rPr>
              <a:t>anne sütü ve formül süte göre </a:t>
            </a:r>
            <a:r>
              <a:rPr lang="tr-TR" dirty="0">
                <a:solidFill>
                  <a:srgbClr val="C00000"/>
                </a:solidFill>
                <a:latin typeface="Comic Sans MS" panose="030F0702030302020204" pitchFamily="66" charset="0"/>
              </a:rPr>
              <a:t>çok daha yüksektir</a:t>
            </a:r>
            <a:r>
              <a:rPr lang="tr-TR" dirty="0">
                <a:latin typeface="Comic Sans MS" panose="030F0702030302020204" pitchFamily="66" charset="0"/>
              </a:rPr>
              <a:t> ve kazein miktarı baskındır (</a:t>
            </a:r>
            <a:r>
              <a:rPr lang="tr-TR" dirty="0" err="1">
                <a:latin typeface="Comic Sans MS" panose="030F0702030302020204" pitchFamily="66" charset="0"/>
              </a:rPr>
              <a:t>whey</a:t>
            </a:r>
            <a:r>
              <a:rPr lang="tr-TR" dirty="0">
                <a:latin typeface="Comic Sans MS" panose="030F0702030302020204" pitchFamily="66" charset="0"/>
              </a:rPr>
              <a:t>/kazein: 20/80). </a:t>
            </a:r>
          </a:p>
          <a:p>
            <a:pPr marL="342900" indent="-342900" algn="just">
              <a:buFont typeface="Arial" panose="020B0604020202020204" pitchFamily="34" charset="0"/>
              <a:buChar char="•"/>
            </a:pPr>
            <a:r>
              <a:rPr lang="tr-TR" dirty="0">
                <a:latin typeface="Comic Sans MS" panose="030F0702030302020204" pitchFamily="66" charset="0"/>
              </a:rPr>
              <a:t>Yüksek ve çeşitli protein içeriği inek sütünün </a:t>
            </a:r>
            <a:r>
              <a:rPr lang="tr-TR" dirty="0">
                <a:solidFill>
                  <a:srgbClr val="7030A0"/>
                </a:solidFill>
                <a:latin typeface="Comic Sans MS" panose="030F0702030302020204" pitchFamily="66" charset="0"/>
              </a:rPr>
              <a:t>alerjen</a:t>
            </a:r>
            <a:r>
              <a:rPr lang="tr-TR" dirty="0">
                <a:latin typeface="Comic Sans MS" panose="030F0702030302020204" pitchFamily="66" charset="0"/>
              </a:rPr>
              <a:t> olmasına ve </a:t>
            </a:r>
            <a:r>
              <a:rPr lang="tr-TR" dirty="0" err="1">
                <a:solidFill>
                  <a:srgbClr val="7030A0"/>
                </a:solidFill>
                <a:latin typeface="Comic Sans MS" panose="030F0702030302020204" pitchFamily="66" charset="0"/>
              </a:rPr>
              <a:t>otoimmün</a:t>
            </a:r>
            <a:r>
              <a:rPr lang="tr-TR" dirty="0">
                <a:solidFill>
                  <a:srgbClr val="7030A0"/>
                </a:solidFill>
                <a:latin typeface="Comic Sans MS" panose="030F0702030302020204" pitchFamily="66" charset="0"/>
              </a:rPr>
              <a:t> hastalıklara yatkınlık </a:t>
            </a:r>
            <a:r>
              <a:rPr lang="tr-TR" dirty="0">
                <a:latin typeface="Comic Sans MS" panose="030F0702030302020204" pitchFamily="66" charset="0"/>
              </a:rPr>
              <a:t>oluşturmasına neden olmaktadır. </a:t>
            </a:r>
          </a:p>
          <a:p>
            <a:pPr marL="342900" indent="-342900" algn="just">
              <a:buFont typeface="Arial" panose="020B0604020202020204" pitchFamily="34" charset="0"/>
              <a:buChar char="•"/>
            </a:pPr>
            <a:r>
              <a:rPr lang="tr-TR" dirty="0">
                <a:latin typeface="Comic Sans MS" panose="030F0702030302020204" pitchFamily="66" charset="0"/>
              </a:rPr>
              <a:t>Kazein, sindirimi daha güç bir proteindir ve alerjen özelliği de mevcuttur. </a:t>
            </a:r>
          </a:p>
          <a:p>
            <a:pPr marL="342900" indent="-342900" algn="just">
              <a:buFont typeface="Arial" panose="020B0604020202020204" pitchFamily="34" charset="0"/>
              <a:buChar char="•"/>
            </a:pPr>
            <a:r>
              <a:rPr lang="tr-TR" u="sng" dirty="0">
                <a:latin typeface="Comic Sans MS" panose="030F0702030302020204" pitchFamily="66" charset="0"/>
              </a:rPr>
              <a:t>Anne sütü ve inek sütünde bulunan kazeinin yapısında da farklılıklar vardır</a:t>
            </a:r>
            <a:r>
              <a:rPr lang="tr-TR" dirty="0">
                <a:latin typeface="Comic Sans MS" panose="030F0702030302020204" pitchFamily="66" charset="0"/>
              </a:rPr>
              <a:t>. </a:t>
            </a:r>
            <a:r>
              <a:rPr lang="tr-TR" dirty="0" err="1">
                <a:latin typeface="Comic Sans MS" panose="030F0702030302020204" pitchFamily="66" charset="0"/>
              </a:rPr>
              <a:t>Whey</a:t>
            </a:r>
            <a:r>
              <a:rPr lang="tr-TR" dirty="0">
                <a:latin typeface="Comic Sans MS" panose="030F0702030302020204" pitchFamily="66" charset="0"/>
              </a:rPr>
              <a:t> tipi bir protein olan </a:t>
            </a:r>
            <a:r>
              <a:rPr lang="tr-TR" dirty="0">
                <a:solidFill>
                  <a:srgbClr val="C00000"/>
                </a:solidFill>
                <a:latin typeface="Comic Sans MS" panose="030F0702030302020204" pitchFamily="66" charset="0"/>
              </a:rPr>
              <a:t>alfa </a:t>
            </a:r>
            <a:r>
              <a:rPr lang="tr-TR" dirty="0" err="1">
                <a:solidFill>
                  <a:srgbClr val="C00000"/>
                </a:solidFill>
                <a:latin typeface="Comic Sans MS" panose="030F0702030302020204" pitchFamily="66" charset="0"/>
              </a:rPr>
              <a:t>laktalbumin</a:t>
            </a:r>
            <a:r>
              <a:rPr lang="tr-TR" dirty="0">
                <a:solidFill>
                  <a:srgbClr val="C00000"/>
                </a:solidFill>
                <a:latin typeface="Comic Sans MS" panose="030F0702030302020204" pitchFamily="66" charset="0"/>
              </a:rPr>
              <a:t> anne sütünde inek sütüne oranla iki kat fazladır</a:t>
            </a:r>
            <a:r>
              <a:rPr lang="tr-TR" dirty="0">
                <a:latin typeface="Comic Sans MS" panose="030F0702030302020204" pitchFamily="66" charset="0"/>
              </a:rPr>
              <a:t>, bunu miktar olarak demir bağlayan </a:t>
            </a:r>
            <a:r>
              <a:rPr lang="tr-TR" dirty="0" err="1">
                <a:latin typeface="Comic Sans MS" panose="030F0702030302020204" pitchFamily="66" charset="0"/>
              </a:rPr>
              <a:t>laktoferrin</a:t>
            </a:r>
            <a:r>
              <a:rPr lang="tr-TR" dirty="0">
                <a:latin typeface="Comic Sans MS" panose="030F0702030302020204" pitchFamily="66" charset="0"/>
              </a:rPr>
              <a:t> izler. </a:t>
            </a:r>
            <a:r>
              <a:rPr lang="tr-TR" u="sng" dirty="0">
                <a:latin typeface="Comic Sans MS" panose="030F0702030302020204" pitchFamily="66" charset="0"/>
              </a:rPr>
              <a:t>Beta </a:t>
            </a:r>
            <a:r>
              <a:rPr lang="tr-TR" u="sng" dirty="0" err="1">
                <a:latin typeface="Comic Sans MS" panose="030F0702030302020204" pitchFamily="66" charset="0"/>
              </a:rPr>
              <a:t>laktoglobulin</a:t>
            </a:r>
            <a:r>
              <a:rPr lang="tr-TR" u="sng" dirty="0">
                <a:latin typeface="Comic Sans MS" panose="030F0702030302020204" pitchFamily="66" charset="0"/>
              </a:rPr>
              <a:t> anne sütünde bulunmaz</a:t>
            </a:r>
            <a:r>
              <a:rPr lang="tr-TR" dirty="0">
                <a:latin typeface="Comic Sans MS" panose="030F0702030302020204" pitchFamily="66" charset="0"/>
              </a:rPr>
              <a:t>, inek sütünde bulunur </a:t>
            </a:r>
            <a:r>
              <a:rPr lang="tr-TR" u="sng" dirty="0">
                <a:latin typeface="Comic Sans MS" panose="030F0702030302020204" pitchFamily="66" charset="0"/>
              </a:rPr>
              <a:t>ve </a:t>
            </a:r>
            <a:r>
              <a:rPr lang="tr-TR" u="sng" dirty="0" err="1">
                <a:latin typeface="Comic Sans MS" panose="030F0702030302020204" pitchFamily="66" charset="0"/>
              </a:rPr>
              <a:t>alerjenite</a:t>
            </a:r>
            <a:r>
              <a:rPr lang="tr-TR" u="sng" dirty="0">
                <a:latin typeface="Comic Sans MS" panose="030F0702030302020204" pitchFamily="66" charset="0"/>
              </a:rPr>
              <a:t> özelliği yüksektir</a:t>
            </a:r>
          </a:p>
        </p:txBody>
      </p:sp>
      <p:sp>
        <p:nvSpPr>
          <p:cNvPr id="10" name="Metin kutusu 9">
            <a:extLst>
              <a:ext uri="{FF2B5EF4-FFF2-40B4-BE49-F238E27FC236}">
                <a16:creationId xmlns:a16="http://schemas.microsoft.com/office/drawing/2014/main" id="{94FCA1CF-6306-411F-A1BF-D7A5854F8369}"/>
              </a:ext>
            </a:extLst>
          </p:cNvPr>
          <p:cNvSpPr txBox="1"/>
          <p:nvPr/>
        </p:nvSpPr>
        <p:spPr>
          <a:xfrm>
            <a:off x="551226" y="956556"/>
            <a:ext cx="9461244" cy="523220"/>
          </a:xfrm>
          <a:prstGeom prst="rect">
            <a:avLst/>
          </a:prstGeom>
          <a:noFill/>
        </p:spPr>
        <p:txBody>
          <a:bodyPr wrap="none" rtlCol="0">
            <a:spAutoFit/>
          </a:bodyPr>
          <a:lstStyle/>
          <a:p>
            <a:pPr algn="just"/>
            <a:r>
              <a:rPr lang="tr-TR" sz="2800" dirty="0">
                <a:highlight>
                  <a:srgbClr val="FF00FF"/>
                </a:highlight>
                <a:latin typeface="Comic Sans MS" panose="030F0702030302020204" pitchFamily="66" charset="0"/>
              </a:rPr>
              <a:t>Anne Sütü, Formül Süt ve İnek Sütünün Temel Farkları </a:t>
            </a:r>
          </a:p>
        </p:txBody>
      </p:sp>
      <p:sp>
        <p:nvSpPr>
          <p:cNvPr id="4" name="Metin kutusu 3">
            <a:extLst>
              <a:ext uri="{FF2B5EF4-FFF2-40B4-BE49-F238E27FC236}">
                <a16:creationId xmlns:a16="http://schemas.microsoft.com/office/drawing/2014/main" id="{A79622E9-9EB3-4C39-B8AB-464B5ED9CC62}"/>
              </a:ext>
            </a:extLst>
          </p:cNvPr>
          <p:cNvSpPr txBox="1"/>
          <p:nvPr/>
        </p:nvSpPr>
        <p:spPr>
          <a:xfrm>
            <a:off x="2504049" y="5710019"/>
            <a:ext cx="8440759" cy="646331"/>
          </a:xfrm>
          <a:prstGeom prst="rect">
            <a:avLst/>
          </a:prstGeom>
          <a:noFill/>
        </p:spPr>
        <p:txBody>
          <a:bodyPr wrap="square" rtlCol="0">
            <a:spAutoFit/>
          </a:bodyPr>
          <a:lstStyle/>
          <a:p>
            <a:pPr marL="285750" indent="-285750">
              <a:buFont typeface="Arial" panose="020B0604020202020204" pitchFamily="34" charset="0"/>
              <a:buChar char="•"/>
            </a:pPr>
            <a:r>
              <a:rPr lang="tr-TR" dirty="0">
                <a:latin typeface="Comic Sans MS" panose="030F0702030302020204" pitchFamily="66" charset="0"/>
              </a:rPr>
              <a:t>Hem anne sütü hem de inek sütünde </a:t>
            </a:r>
            <a:r>
              <a:rPr lang="tr-TR" dirty="0">
                <a:highlight>
                  <a:srgbClr val="FFFF00"/>
                </a:highlight>
                <a:latin typeface="Comic Sans MS" panose="030F0702030302020204" pitchFamily="66" charset="0"/>
              </a:rPr>
              <a:t>demir miktarı </a:t>
            </a:r>
            <a:r>
              <a:rPr lang="tr-TR" dirty="0">
                <a:latin typeface="Comic Sans MS" panose="030F0702030302020204" pitchFamily="66" charset="0"/>
              </a:rPr>
              <a:t>düşüktür ama </a:t>
            </a:r>
            <a:r>
              <a:rPr lang="tr-TR" dirty="0" err="1">
                <a:solidFill>
                  <a:srgbClr val="C00000"/>
                </a:solidFill>
                <a:latin typeface="Comic Sans MS" panose="030F0702030302020204" pitchFamily="66" charset="0"/>
              </a:rPr>
              <a:t>yararlanım</a:t>
            </a:r>
            <a:r>
              <a:rPr lang="tr-TR" dirty="0">
                <a:solidFill>
                  <a:srgbClr val="C00000"/>
                </a:solidFill>
                <a:latin typeface="Comic Sans MS" panose="030F0702030302020204" pitchFamily="66" charset="0"/>
              </a:rPr>
              <a:t> oranı anne sütünde daha fazladır</a:t>
            </a:r>
            <a:r>
              <a:rPr lang="tr-TR" dirty="0">
                <a:latin typeface="Comic Sans MS" panose="030F0702030302020204" pitchFamily="66" charset="0"/>
              </a:rPr>
              <a:t>.</a:t>
            </a:r>
          </a:p>
        </p:txBody>
      </p:sp>
      <p:pic>
        <p:nvPicPr>
          <p:cNvPr id="5" name="Resim 4">
            <a:extLst>
              <a:ext uri="{FF2B5EF4-FFF2-40B4-BE49-F238E27FC236}">
                <a16:creationId xmlns:a16="http://schemas.microsoft.com/office/drawing/2014/main" id="{F8B79235-DE1F-4DB8-95DD-8C22AE0CD11E}"/>
              </a:ext>
            </a:extLst>
          </p:cNvPr>
          <p:cNvPicPr>
            <a:picLocks noChangeAspect="1"/>
          </p:cNvPicPr>
          <p:nvPr/>
        </p:nvPicPr>
        <p:blipFill>
          <a:blip r:embed="rId7"/>
          <a:stretch>
            <a:fillRect/>
          </a:stretch>
        </p:blipFill>
        <p:spPr>
          <a:xfrm>
            <a:off x="7408322" y="2407718"/>
            <a:ext cx="4085126" cy="2042563"/>
          </a:xfrm>
          <a:prstGeom prst="rect">
            <a:avLst/>
          </a:prstGeom>
        </p:spPr>
      </p:pic>
    </p:spTree>
    <p:extLst>
      <p:ext uri="{BB962C8B-B14F-4D97-AF65-F5344CB8AC3E}">
        <p14:creationId xmlns:p14="http://schemas.microsoft.com/office/powerpoint/2010/main" val="961981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5" name="İçerik Yer Tutucusu 4">
            <a:extLst>
              <a:ext uri="{FF2B5EF4-FFF2-40B4-BE49-F238E27FC236}">
                <a16:creationId xmlns:a16="http://schemas.microsoft.com/office/drawing/2014/main" id="{334A36ED-5E99-4C19-84FA-DCE4459EF8F1}"/>
              </a:ext>
            </a:extLst>
          </p:cNvPr>
          <p:cNvSpPr>
            <a:spLocks noGrp="1"/>
          </p:cNvSpPr>
          <p:nvPr>
            <p:ph sz="half" idx="1"/>
          </p:nvPr>
        </p:nvSpPr>
        <p:spPr>
          <a:xfrm>
            <a:off x="340730" y="918081"/>
            <a:ext cx="9529833" cy="589537"/>
          </a:xfrm>
        </p:spPr>
        <p:txBody>
          <a:bodyPr/>
          <a:lstStyle/>
          <a:p>
            <a:pPr marL="0" indent="0" algn="ctr">
              <a:buNone/>
            </a:pPr>
            <a:r>
              <a:rPr lang="tr-TR" dirty="0">
                <a:highlight>
                  <a:srgbClr val="00FF00"/>
                </a:highlight>
                <a:latin typeface="Comic Sans MS" panose="030F0702030302020204" pitchFamily="66" charset="0"/>
              </a:rPr>
              <a:t>Anne sütü ve inek sütünün içerikleri (100 </a:t>
            </a:r>
            <a:r>
              <a:rPr lang="tr-TR" dirty="0" err="1">
                <a:highlight>
                  <a:srgbClr val="00FF00"/>
                </a:highlight>
                <a:latin typeface="Comic Sans MS" panose="030F0702030302020204" pitchFamily="66" charset="0"/>
              </a:rPr>
              <a:t>mL’de</a:t>
            </a:r>
            <a:r>
              <a:rPr lang="tr-TR" dirty="0">
                <a:highlight>
                  <a:srgbClr val="00FF00"/>
                </a:highlight>
                <a:latin typeface="Comic Sans MS" panose="030F0702030302020204" pitchFamily="66" charset="0"/>
              </a:rPr>
              <a:t>)</a:t>
            </a:r>
          </a:p>
        </p:txBody>
      </p:sp>
      <p:pic>
        <p:nvPicPr>
          <p:cNvPr id="3" name="Resim 2">
            <a:extLst>
              <a:ext uri="{FF2B5EF4-FFF2-40B4-BE49-F238E27FC236}">
                <a16:creationId xmlns:a16="http://schemas.microsoft.com/office/drawing/2014/main" id="{65AC1A70-9D4D-47AE-AB66-71704E8C32E9}"/>
              </a:ext>
            </a:extLst>
          </p:cNvPr>
          <p:cNvPicPr>
            <a:picLocks noChangeAspect="1"/>
          </p:cNvPicPr>
          <p:nvPr/>
        </p:nvPicPr>
        <p:blipFill rotWithShape="1">
          <a:blip r:embed="rId7"/>
          <a:srcRect l="23885" t="19883" r="29731" b="16637"/>
          <a:stretch/>
        </p:blipFill>
        <p:spPr>
          <a:xfrm>
            <a:off x="1702367" y="1620774"/>
            <a:ext cx="6806557" cy="5237226"/>
          </a:xfrm>
          <a:prstGeom prst="rect">
            <a:avLst/>
          </a:prstGeom>
        </p:spPr>
      </p:pic>
    </p:spTree>
    <p:extLst>
      <p:ext uri="{BB962C8B-B14F-4D97-AF65-F5344CB8AC3E}">
        <p14:creationId xmlns:p14="http://schemas.microsoft.com/office/powerpoint/2010/main" val="3029857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658028B9-AC05-414D-9B83-B6126C797A03}"/>
              </a:ext>
            </a:extLst>
          </p:cNvPr>
          <p:cNvPicPr>
            <a:picLocks noChangeAspect="1"/>
          </p:cNvPicPr>
          <p:nvPr/>
        </p:nvPicPr>
        <p:blipFill rotWithShape="1">
          <a:blip r:embed="rId7"/>
          <a:srcRect l="24231" t="36305" r="29731" b="17933"/>
          <a:stretch/>
        </p:blipFill>
        <p:spPr>
          <a:xfrm>
            <a:off x="2171113" y="1969477"/>
            <a:ext cx="7849774" cy="4386873"/>
          </a:xfrm>
          <a:prstGeom prst="rect">
            <a:avLst/>
          </a:prstGeom>
        </p:spPr>
      </p:pic>
      <p:sp>
        <p:nvSpPr>
          <p:cNvPr id="12" name="İçerik Yer Tutucusu 4">
            <a:extLst>
              <a:ext uri="{FF2B5EF4-FFF2-40B4-BE49-F238E27FC236}">
                <a16:creationId xmlns:a16="http://schemas.microsoft.com/office/drawing/2014/main" id="{8819DC73-A3B8-40C3-9E60-0697110A0866}"/>
              </a:ext>
            </a:extLst>
          </p:cNvPr>
          <p:cNvSpPr>
            <a:spLocks noGrp="1"/>
          </p:cNvSpPr>
          <p:nvPr>
            <p:ph sz="half" idx="1"/>
          </p:nvPr>
        </p:nvSpPr>
        <p:spPr>
          <a:xfrm>
            <a:off x="1331083" y="1212849"/>
            <a:ext cx="9529833" cy="589537"/>
          </a:xfrm>
        </p:spPr>
        <p:txBody>
          <a:bodyPr/>
          <a:lstStyle/>
          <a:p>
            <a:pPr marL="0" indent="0" algn="ctr">
              <a:buNone/>
            </a:pPr>
            <a:r>
              <a:rPr lang="tr-TR" dirty="0">
                <a:highlight>
                  <a:srgbClr val="00FF00"/>
                </a:highlight>
                <a:latin typeface="Comic Sans MS" panose="030F0702030302020204" pitchFamily="66" charset="0"/>
              </a:rPr>
              <a:t>Anne sütü ve inek sütünün içerikleri (100 </a:t>
            </a:r>
            <a:r>
              <a:rPr lang="tr-TR" dirty="0" err="1">
                <a:highlight>
                  <a:srgbClr val="00FF00"/>
                </a:highlight>
                <a:latin typeface="Comic Sans MS" panose="030F0702030302020204" pitchFamily="66" charset="0"/>
              </a:rPr>
              <a:t>mL’de</a:t>
            </a:r>
            <a:r>
              <a:rPr lang="tr-TR" dirty="0">
                <a:highlight>
                  <a:srgbClr val="00FF00"/>
                </a:highlight>
                <a:latin typeface="Comic Sans MS" panose="030F0702030302020204" pitchFamily="66" charset="0"/>
              </a:rPr>
              <a:t>)</a:t>
            </a:r>
          </a:p>
        </p:txBody>
      </p:sp>
    </p:spTree>
    <p:extLst>
      <p:ext uri="{BB962C8B-B14F-4D97-AF65-F5344CB8AC3E}">
        <p14:creationId xmlns:p14="http://schemas.microsoft.com/office/powerpoint/2010/main" val="1118550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0" y="1983797"/>
            <a:ext cx="7231272" cy="2862322"/>
          </a:xfrm>
          <a:prstGeom prst="rect">
            <a:avLst/>
          </a:prstGeom>
        </p:spPr>
        <p:txBody>
          <a:bodyPr wrap="square">
            <a:spAutoFit/>
          </a:bodyPr>
          <a:lstStyle/>
          <a:p>
            <a:pPr marL="342900" indent="-342900" algn="just">
              <a:buFont typeface="Arial" panose="020B0604020202020204" pitchFamily="34" charset="0"/>
              <a:buChar char="•"/>
            </a:pPr>
            <a:endParaRPr lang="tr-TR" sz="2000" dirty="0">
              <a:latin typeface="Comic Sans MS" panose="030F0702030302020204" pitchFamily="66" charset="0"/>
            </a:endParaRPr>
          </a:p>
          <a:p>
            <a:pPr algn="just"/>
            <a:r>
              <a:rPr lang="tr-TR" sz="2000" dirty="0">
                <a:latin typeface="Comic Sans MS" panose="030F0702030302020204" pitchFamily="66" charset="0"/>
              </a:rPr>
              <a:t>İlk altı ay sonrası tek başına anne sütünün bebeğin besin ihtiyacını karşılaması mümkün değildir.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Tek başına anne sütünün artık yetmediği bu dönemde besinsel gereksinimleri karşılamak için </a:t>
            </a:r>
            <a:r>
              <a:rPr lang="tr-TR" sz="2000" u="sng" dirty="0">
                <a:latin typeface="Comic Sans MS" panose="030F0702030302020204" pitchFamily="66" charset="0"/>
              </a:rPr>
              <a:t>anne sütü ile birlikte anne sütü dışındaki gıdaların verilmesine </a:t>
            </a:r>
            <a:r>
              <a:rPr lang="tr-TR" sz="2000" b="1" dirty="0">
                <a:solidFill>
                  <a:srgbClr val="C00000"/>
                </a:solidFill>
                <a:latin typeface="Comic Sans MS" panose="030F0702030302020204" pitchFamily="66" charset="0"/>
              </a:rPr>
              <a:t>tamamlayıcı beslenme </a:t>
            </a:r>
            <a:r>
              <a:rPr lang="tr-TR" sz="2000" dirty="0">
                <a:latin typeface="Comic Sans MS" panose="030F0702030302020204" pitchFamily="66" charset="0"/>
              </a:rPr>
              <a:t>adı verilmektedir.</a:t>
            </a:r>
          </a:p>
          <a:p>
            <a:pPr marL="342900" indent="-342900" algn="just">
              <a:buFont typeface="Arial" panose="020B0604020202020204" pitchFamily="34" charset="0"/>
              <a:buChar char="•"/>
            </a:pPr>
            <a:endParaRPr lang="tr-TR" sz="2000"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536196" y="949919"/>
            <a:ext cx="6563015" cy="584775"/>
          </a:xfrm>
          <a:prstGeom prst="rect">
            <a:avLst/>
          </a:prstGeom>
          <a:noFill/>
        </p:spPr>
        <p:txBody>
          <a:bodyPr wrap="none" rtlCol="0">
            <a:spAutoFit/>
          </a:bodyPr>
          <a:lstStyle/>
          <a:p>
            <a:pPr algn="just"/>
            <a:r>
              <a:rPr lang="tr-TR" sz="3200" dirty="0">
                <a:highlight>
                  <a:srgbClr val="FFFF00"/>
                </a:highlight>
                <a:latin typeface="Comic Sans MS" panose="030F0702030302020204" pitchFamily="66" charset="0"/>
              </a:rPr>
              <a:t>Bebeklikte Tamamlayıcı Beslenme</a:t>
            </a:r>
          </a:p>
        </p:txBody>
      </p:sp>
      <p:sp>
        <p:nvSpPr>
          <p:cNvPr id="4" name="Metin kutusu 3">
            <a:extLst>
              <a:ext uri="{FF2B5EF4-FFF2-40B4-BE49-F238E27FC236}">
                <a16:creationId xmlns:a16="http://schemas.microsoft.com/office/drawing/2014/main" id="{194C334C-4417-4854-9218-633E995872A9}"/>
              </a:ext>
            </a:extLst>
          </p:cNvPr>
          <p:cNvSpPr txBox="1"/>
          <p:nvPr/>
        </p:nvSpPr>
        <p:spPr>
          <a:xfrm>
            <a:off x="956602" y="4690150"/>
            <a:ext cx="8890781" cy="2031325"/>
          </a:xfrm>
          <a:prstGeom prst="rect">
            <a:avLst/>
          </a:prstGeom>
          <a:noFill/>
        </p:spPr>
        <p:txBody>
          <a:bodyPr wrap="square" rtlCol="0">
            <a:spAutoFit/>
          </a:bodyPr>
          <a:lstStyle/>
          <a:p>
            <a:r>
              <a:rPr lang="tr-TR" u="sng" dirty="0">
                <a:highlight>
                  <a:srgbClr val="00FFFF"/>
                </a:highlight>
                <a:latin typeface="Comic Sans MS" panose="030F0702030302020204" pitchFamily="66" charset="0"/>
              </a:rPr>
              <a:t>Sağlıklı bir tamamlayıcı beslenme uygulamasında beş şartın yerine getirilmesi gereklidir: </a:t>
            </a:r>
          </a:p>
          <a:p>
            <a:pPr marL="342900" indent="-342900">
              <a:buAutoNum type="arabicPeriod"/>
            </a:pPr>
            <a:r>
              <a:rPr lang="tr-TR" dirty="0">
                <a:latin typeface="Comic Sans MS" panose="030F0702030302020204" pitchFamily="66" charset="0"/>
              </a:rPr>
              <a:t>Zamanında, </a:t>
            </a:r>
          </a:p>
          <a:p>
            <a:r>
              <a:rPr lang="tr-TR" dirty="0">
                <a:latin typeface="Comic Sans MS" panose="030F0702030302020204" pitchFamily="66" charset="0"/>
              </a:rPr>
              <a:t>2. Kaliteli, </a:t>
            </a:r>
          </a:p>
          <a:p>
            <a:r>
              <a:rPr lang="tr-TR" dirty="0">
                <a:latin typeface="Comic Sans MS" panose="030F0702030302020204" pitchFamily="66" charset="0"/>
              </a:rPr>
              <a:t>3. Yeterli, </a:t>
            </a:r>
          </a:p>
          <a:p>
            <a:r>
              <a:rPr lang="tr-TR" dirty="0">
                <a:latin typeface="Comic Sans MS" panose="030F0702030302020204" pitchFamily="66" charset="0"/>
              </a:rPr>
              <a:t>4. Güvenli, </a:t>
            </a:r>
          </a:p>
          <a:p>
            <a:r>
              <a:rPr lang="tr-TR" dirty="0">
                <a:latin typeface="Comic Sans MS" panose="030F0702030302020204" pitchFamily="66" charset="0"/>
              </a:rPr>
              <a:t>5. Keyifli beslenme</a:t>
            </a:r>
          </a:p>
        </p:txBody>
      </p:sp>
      <p:pic>
        <p:nvPicPr>
          <p:cNvPr id="5122" name="Picture 2" descr="Start complementary feeding when baby reaches 6 months | IYCF Image Bank">
            <a:extLst>
              <a:ext uri="{FF2B5EF4-FFF2-40B4-BE49-F238E27FC236}">
                <a16:creationId xmlns:a16="http://schemas.microsoft.com/office/drawing/2014/main" id="{26EC2431-3E29-4C7D-8F8D-AE3F6F5D36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5651" y="1821037"/>
            <a:ext cx="3823654" cy="2624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764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92C7F1B6-D350-40B3-B830-12439A733535}"/>
              </a:ext>
            </a:extLst>
          </p:cNvPr>
          <p:cNvPicPr>
            <a:picLocks noChangeAspect="1"/>
          </p:cNvPicPr>
          <p:nvPr/>
        </p:nvPicPr>
        <p:blipFill rotWithShape="1">
          <a:blip r:embed="rId7"/>
          <a:srcRect l="24346" t="15261" r="27885" b="30862"/>
          <a:stretch/>
        </p:blipFill>
        <p:spPr>
          <a:xfrm>
            <a:off x="1266092" y="1047749"/>
            <a:ext cx="8637563" cy="5477148"/>
          </a:xfrm>
          <a:prstGeom prst="rect">
            <a:avLst/>
          </a:prstGeom>
        </p:spPr>
      </p:pic>
    </p:spTree>
    <p:extLst>
      <p:ext uri="{BB962C8B-B14F-4D97-AF65-F5344CB8AC3E}">
        <p14:creationId xmlns:p14="http://schemas.microsoft.com/office/powerpoint/2010/main" val="494760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922563" y="762324"/>
            <a:ext cx="7231272" cy="1323439"/>
          </a:xfrm>
          <a:prstGeom prst="rect">
            <a:avLst/>
          </a:prstGeom>
        </p:spPr>
        <p:txBody>
          <a:bodyPr wrap="square">
            <a:spAutoFit/>
          </a:bodyPr>
          <a:lstStyle/>
          <a:p>
            <a:pPr algn="just"/>
            <a:r>
              <a:rPr lang="tr-TR" sz="2000" dirty="0">
                <a:latin typeface="Comic Sans MS" panose="030F0702030302020204" pitchFamily="66" charset="0"/>
              </a:rPr>
              <a:t>Tamamlayıcı besinlere </a:t>
            </a:r>
            <a:r>
              <a:rPr lang="tr-TR" sz="2000" u="sng" dirty="0">
                <a:latin typeface="Comic Sans MS" panose="030F0702030302020204" pitchFamily="66" charset="0"/>
              </a:rPr>
              <a:t>uygun başlanma zamanı 6 ay civarında </a:t>
            </a:r>
            <a:r>
              <a:rPr lang="tr-TR" sz="2000" dirty="0">
                <a:latin typeface="Comic Sans MS" panose="030F0702030302020204" pitchFamily="66" charset="0"/>
              </a:rPr>
              <a:t>olmalıdır. Tamamlayıcı besinler </a:t>
            </a:r>
            <a:r>
              <a:rPr lang="tr-TR" sz="2000" dirty="0">
                <a:highlight>
                  <a:srgbClr val="00FF00"/>
                </a:highlight>
                <a:latin typeface="Comic Sans MS" panose="030F0702030302020204" pitchFamily="66" charset="0"/>
              </a:rPr>
              <a:t>4. aydan önce kesinlikle başlanmamalıdır ancak 6,5 aydan sonraya da bırakılmamalıdır.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4408245" y="360878"/>
            <a:ext cx="4613764" cy="400110"/>
          </a:xfrm>
          <a:prstGeom prst="rect">
            <a:avLst/>
          </a:prstGeom>
          <a:noFill/>
        </p:spPr>
        <p:txBody>
          <a:bodyPr wrap="none" rtlCol="0">
            <a:spAutoFit/>
          </a:bodyPr>
          <a:lstStyle/>
          <a:p>
            <a:pPr algn="just"/>
            <a:r>
              <a:rPr lang="tr-TR" sz="2000" b="1" u="sng" dirty="0">
                <a:highlight>
                  <a:srgbClr val="FFFF00"/>
                </a:highlight>
                <a:latin typeface="Comic Sans MS" panose="030F0702030302020204" pitchFamily="66" charset="0"/>
              </a:rPr>
              <a:t>Tamamlayıcı Beslenme Başlama Yaşı</a:t>
            </a:r>
          </a:p>
        </p:txBody>
      </p:sp>
      <p:sp>
        <p:nvSpPr>
          <p:cNvPr id="4" name="Metin kutusu 3">
            <a:extLst>
              <a:ext uri="{FF2B5EF4-FFF2-40B4-BE49-F238E27FC236}">
                <a16:creationId xmlns:a16="http://schemas.microsoft.com/office/drawing/2014/main" id="{194C334C-4417-4854-9218-633E995872A9}"/>
              </a:ext>
            </a:extLst>
          </p:cNvPr>
          <p:cNvSpPr txBox="1"/>
          <p:nvPr/>
        </p:nvSpPr>
        <p:spPr>
          <a:xfrm>
            <a:off x="453272" y="4064351"/>
            <a:ext cx="9984956" cy="2031325"/>
          </a:xfrm>
          <a:prstGeom prst="rect">
            <a:avLst/>
          </a:prstGeom>
          <a:noFill/>
        </p:spPr>
        <p:txBody>
          <a:bodyPr wrap="square" rtlCol="0">
            <a:spAutoFit/>
          </a:bodyPr>
          <a:lstStyle/>
          <a:p>
            <a:pPr algn="just"/>
            <a:r>
              <a:rPr lang="tr-TR" dirty="0">
                <a:latin typeface="Comic Sans MS" panose="030F0702030302020204" pitchFamily="66" charset="0"/>
              </a:rPr>
              <a:t>Bebeklerde mide kapasitesi doğumda yaklaşık 30 ml (2 yemek kaşığı), 6. ayda 180 ml (1 çay fincanı), 1 yaşta 240 ml (1 su bardağı) ve erişkinde 960 ml (1 sürahi) </a:t>
            </a:r>
            <a:r>
              <a:rPr lang="tr-TR" dirty="0" err="1">
                <a:latin typeface="Comic Sans MS" panose="030F0702030302020204" pitchFamily="66" charset="0"/>
              </a:rPr>
              <a:t>dir</a:t>
            </a:r>
            <a:r>
              <a:rPr lang="tr-TR" dirty="0">
                <a:latin typeface="Comic Sans MS" panose="030F0702030302020204" pitchFamily="66" charset="0"/>
              </a:rPr>
              <a:t>. </a:t>
            </a:r>
          </a:p>
          <a:p>
            <a:pPr algn="just"/>
            <a:r>
              <a:rPr lang="tr-TR" dirty="0">
                <a:highlight>
                  <a:srgbClr val="00FFFF"/>
                </a:highlight>
                <a:latin typeface="Comic Sans MS" panose="030F0702030302020204" pitchFamily="66" charset="0"/>
              </a:rPr>
              <a:t>Genel olarak mide hacmi 30 ml/kg olarak kabul edilmektedir. </a:t>
            </a:r>
          </a:p>
          <a:p>
            <a:pPr algn="just"/>
            <a:r>
              <a:rPr lang="tr-TR" dirty="0">
                <a:latin typeface="Comic Sans MS" panose="030F0702030302020204" pitchFamily="66" charset="0"/>
              </a:rPr>
              <a:t>Erişkin bir insana kıyasla bu kadar küçük bir kapasitenin çok verimli kullanılması, </a:t>
            </a:r>
            <a:r>
              <a:rPr lang="tr-TR" u="sng" dirty="0">
                <a:solidFill>
                  <a:srgbClr val="C00000"/>
                </a:solidFill>
                <a:latin typeface="Comic Sans MS" panose="030F0702030302020204" pitchFamily="66" charset="0"/>
              </a:rPr>
              <a:t>yüksek enerjisi olan, yeterli protein ve </a:t>
            </a:r>
            <a:r>
              <a:rPr lang="tr-TR" u="sng" dirty="0" err="1">
                <a:solidFill>
                  <a:srgbClr val="C00000"/>
                </a:solidFill>
                <a:latin typeface="Comic Sans MS" panose="030F0702030302020204" pitchFamily="66" charset="0"/>
              </a:rPr>
              <a:t>mikrobesin</a:t>
            </a:r>
            <a:r>
              <a:rPr lang="tr-TR" u="sng" dirty="0">
                <a:solidFill>
                  <a:srgbClr val="C00000"/>
                </a:solidFill>
                <a:latin typeface="Comic Sans MS" panose="030F0702030302020204" pitchFamily="66" charset="0"/>
              </a:rPr>
              <a:t> içerikli besinlerin bebeğe verilmesi gereklidir</a:t>
            </a:r>
            <a:r>
              <a:rPr lang="tr-TR" dirty="0">
                <a:latin typeface="Comic Sans MS" panose="030F0702030302020204" pitchFamily="66" charset="0"/>
              </a:rPr>
              <a:t>. </a:t>
            </a:r>
          </a:p>
          <a:p>
            <a:pPr algn="just"/>
            <a:r>
              <a:rPr lang="tr-TR" dirty="0">
                <a:latin typeface="Comic Sans MS" panose="030F0702030302020204" pitchFamily="66" charset="0"/>
              </a:rPr>
              <a:t>Bu besinlerin kolay ulaşılabilen ve hazırlanabilecek bilindik gıdalar olması başarılı bir beslenme için temeldir</a:t>
            </a:r>
          </a:p>
        </p:txBody>
      </p:sp>
      <p:sp>
        <p:nvSpPr>
          <p:cNvPr id="5" name="Metin kutusu 4">
            <a:extLst>
              <a:ext uri="{FF2B5EF4-FFF2-40B4-BE49-F238E27FC236}">
                <a16:creationId xmlns:a16="http://schemas.microsoft.com/office/drawing/2014/main" id="{BBDE82F8-516E-49C8-AEC5-038431CFB70A}"/>
              </a:ext>
            </a:extLst>
          </p:cNvPr>
          <p:cNvSpPr txBox="1"/>
          <p:nvPr/>
        </p:nvSpPr>
        <p:spPr>
          <a:xfrm>
            <a:off x="441569" y="3258546"/>
            <a:ext cx="5654431" cy="707886"/>
          </a:xfrm>
          <a:prstGeom prst="rect">
            <a:avLst/>
          </a:prstGeom>
          <a:noFill/>
        </p:spPr>
        <p:txBody>
          <a:bodyPr wrap="square" rtlCol="0">
            <a:spAutoFit/>
          </a:bodyPr>
          <a:lstStyle/>
          <a:p>
            <a:r>
              <a:rPr lang="tr-TR" sz="2000" b="1" u="sng" dirty="0">
                <a:highlight>
                  <a:srgbClr val="FFFF00"/>
                </a:highlight>
                <a:latin typeface="Comic Sans MS" panose="030F0702030302020204" pitchFamily="66" charset="0"/>
              </a:rPr>
              <a:t>Tamamlayıcı Beslenmede Kullanılacak Kaliteli Besinler ve Çeşitlilik Kavramı:</a:t>
            </a:r>
          </a:p>
        </p:txBody>
      </p:sp>
      <p:pic>
        <p:nvPicPr>
          <p:cNvPr id="8" name="Resim 7">
            <a:extLst>
              <a:ext uri="{FF2B5EF4-FFF2-40B4-BE49-F238E27FC236}">
                <a16:creationId xmlns:a16="http://schemas.microsoft.com/office/drawing/2014/main" id="{B8F964B5-B403-4772-B392-54EC085351B6}"/>
              </a:ext>
            </a:extLst>
          </p:cNvPr>
          <p:cNvPicPr>
            <a:picLocks noChangeAspect="1"/>
          </p:cNvPicPr>
          <p:nvPr/>
        </p:nvPicPr>
        <p:blipFill>
          <a:blip r:embed="rId7"/>
          <a:stretch>
            <a:fillRect/>
          </a:stretch>
        </p:blipFill>
        <p:spPr>
          <a:xfrm>
            <a:off x="7061982" y="2025975"/>
            <a:ext cx="3197618" cy="1914525"/>
          </a:xfrm>
          <a:prstGeom prst="rect">
            <a:avLst/>
          </a:prstGeom>
        </p:spPr>
      </p:pic>
    </p:spTree>
    <p:extLst>
      <p:ext uri="{BB962C8B-B14F-4D97-AF65-F5344CB8AC3E}">
        <p14:creationId xmlns:p14="http://schemas.microsoft.com/office/powerpoint/2010/main" val="560567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32458" y="1647369"/>
            <a:ext cx="7231272" cy="5016758"/>
          </a:xfrm>
          <a:prstGeom prst="rect">
            <a:avLst/>
          </a:prstGeom>
        </p:spPr>
        <p:txBody>
          <a:bodyPr wrap="square">
            <a:spAutoFit/>
          </a:bodyPr>
          <a:lstStyle/>
          <a:p>
            <a:pPr marL="342900" indent="-342900" algn="just">
              <a:buFont typeface="Wingdings" panose="05000000000000000000" pitchFamily="2" charset="2"/>
              <a:buChar char="q"/>
            </a:pPr>
            <a:r>
              <a:rPr lang="tr-TR" sz="2000" dirty="0">
                <a:latin typeface="Comic Sans MS" panose="030F0702030302020204" pitchFamily="66" charset="0"/>
              </a:rPr>
              <a:t>Çeşitlilik sağlıklı bir tamamlayıcı beslenme için şarttır.</a:t>
            </a:r>
          </a:p>
          <a:p>
            <a:pPr marL="342900" indent="-342900" algn="just">
              <a:buFont typeface="Wingdings" panose="05000000000000000000" pitchFamily="2" charset="2"/>
              <a:buChar char="q"/>
            </a:pPr>
            <a:r>
              <a:rPr lang="tr-TR" sz="2000" dirty="0">
                <a:latin typeface="Comic Sans MS" panose="030F0702030302020204" pitchFamily="66" charset="0"/>
              </a:rPr>
              <a:t>Hayvansal gıdalar, sebze-meyve, baklagiller ve tahıl grubu ile anne sütünün azaldığı durumda süt ürünlerinin tamamlayıcı beslenmeye dâhil edilmesi çeşitliliği sağlar. </a:t>
            </a:r>
          </a:p>
          <a:p>
            <a:pPr marL="342900" indent="-342900" algn="just">
              <a:buFont typeface="Wingdings" panose="05000000000000000000" pitchFamily="2" charset="2"/>
              <a:buChar char="q"/>
            </a:pPr>
            <a:r>
              <a:rPr lang="tr-TR" sz="2000" dirty="0">
                <a:latin typeface="Comic Sans MS" panose="030F0702030302020204" pitchFamily="66" charset="0"/>
              </a:rPr>
              <a:t>Amerikan Gıda ve Tarım Organizasyonu (FAO) gıdaların 9 grupta sınıflandırılmasını önermektedir; </a:t>
            </a:r>
          </a:p>
          <a:p>
            <a:pPr algn="just"/>
            <a:r>
              <a:rPr lang="tr-TR" sz="2000" u="sng" dirty="0">
                <a:latin typeface="Comic Sans MS" panose="030F0702030302020204" pitchFamily="66" charset="0"/>
              </a:rPr>
              <a:t>Bunlar: </a:t>
            </a:r>
          </a:p>
          <a:p>
            <a:pPr algn="just"/>
            <a:r>
              <a:rPr lang="tr-TR" sz="2000" dirty="0">
                <a:latin typeface="Comic Sans MS" panose="030F0702030302020204" pitchFamily="66" charset="0"/>
              </a:rPr>
              <a:t>1-Tahıl, kök ve yumrular </a:t>
            </a:r>
          </a:p>
          <a:p>
            <a:pPr algn="just"/>
            <a:r>
              <a:rPr lang="tr-TR" sz="2000" dirty="0">
                <a:latin typeface="Comic Sans MS" panose="030F0702030302020204" pitchFamily="66" charset="0"/>
              </a:rPr>
              <a:t>2-A vitamininden zengin meyve ve sebzeler </a:t>
            </a:r>
          </a:p>
          <a:p>
            <a:pPr algn="just"/>
            <a:r>
              <a:rPr lang="tr-TR" sz="2000" dirty="0">
                <a:latin typeface="Comic Sans MS" panose="030F0702030302020204" pitchFamily="66" charset="0"/>
              </a:rPr>
              <a:t>3-Diğer meyveler</a:t>
            </a:r>
          </a:p>
          <a:p>
            <a:pPr algn="just"/>
            <a:r>
              <a:rPr lang="tr-TR" sz="2000" dirty="0">
                <a:latin typeface="Comic Sans MS" panose="030F0702030302020204" pitchFamily="66" charset="0"/>
              </a:rPr>
              <a:t>4-Diğer sebzeler</a:t>
            </a:r>
          </a:p>
          <a:p>
            <a:pPr algn="just"/>
            <a:r>
              <a:rPr lang="tr-TR" sz="2000" dirty="0">
                <a:latin typeface="Comic Sans MS" panose="030F0702030302020204" pitchFamily="66" charset="0"/>
              </a:rPr>
              <a:t>5-Baklagiller ve fındık-fıstık </a:t>
            </a:r>
          </a:p>
          <a:p>
            <a:pPr algn="just"/>
            <a:r>
              <a:rPr lang="tr-TR" sz="2000" dirty="0">
                <a:latin typeface="Comic Sans MS" panose="030F0702030302020204" pitchFamily="66" charset="0"/>
              </a:rPr>
              <a:t>6-Et, tavuk ve balık </a:t>
            </a:r>
          </a:p>
          <a:p>
            <a:pPr algn="just"/>
            <a:r>
              <a:rPr lang="tr-TR" sz="2000" dirty="0">
                <a:latin typeface="Comic Sans MS" panose="030F0702030302020204" pitchFamily="66" charset="0"/>
              </a:rPr>
              <a:t>7-Yağlar</a:t>
            </a:r>
          </a:p>
          <a:p>
            <a:pPr algn="just"/>
            <a:r>
              <a:rPr lang="tr-TR" sz="2000" dirty="0">
                <a:latin typeface="Comic Sans MS" panose="030F0702030302020204" pitchFamily="66" charset="0"/>
              </a:rPr>
              <a:t>8-Süt ürünleri </a:t>
            </a:r>
          </a:p>
          <a:p>
            <a:pPr algn="just"/>
            <a:r>
              <a:rPr lang="tr-TR" sz="2000" dirty="0">
                <a:latin typeface="Comic Sans MS" panose="030F0702030302020204" pitchFamily="66" charset="0"/>
              </a:rPr>
              <a:t>9-Yumurtadır. </a:t>
            </a:r>
          </a:p>
        </p:txBody>
      </p:sp>
      <p:sp>
        <p:nvSpPr>
          <p:cNvPr id="5" name="Metin kutusu 4">
            <a:extLst>
              <a:ext uri="{FF2B5EF4-FFF2-40B4-BE49-F238E27FC236}">
                <a16:creationId xmlns:a16="http://schemas.microsoft.com/office/drawing/2014/main" id="{BBDE82F8-516E-49C8-AEC5-038431CFB70A}"/>
              </a:ext>
            </a:extLst>
          </p:cNvPr>
          <p:cNvSpPr txBox="1"/>
          <p:nvPr/>
        </p:nvSpPr>
        <p:spPr>
          <a:xfrm>
            <a:off x="340729" y="825500"/>
            <a:ext cx="6758481" cy="707886"/>
          </a:xfrm>
          <a:prstGeom prst="rect">
            <a:avLst/>
          </a:prstGeom>
          <a:noFill/>
        </p:spPr>
        <p:txBody>
          <a:bodyPr wrap="square" rtlCol="0">
            <a:spAutoFit/>
          </a:bodyPr>
          <a:lstStyle/>
          <a:p>
            <a:r>
              <a:rPr lang="tr-TR" sz="2000" b="1" u="sng" dirty="0">
                <a:highlight>
                  <a:srgbClr val="FFFF00"/>
                </a:highlight>
                <a:latin typeface="Comic Sans MS" panose="030F0702030302020204" pitchFamily="66" charset="0"/>
              </a:rPr>
              <a:t>Tamamlayıcı Beslenmede Kullanılacak Kaliteli Besinler ve Çeşitlilik Kavramı:</a:t>
            </a:r>
          </a:p>
        </p:txBody>
      </p:sp>
      <p:pic>
        <p:nvPicPr>
          <p:cNvPr id="7" name="Resim 6">
            <a:extLst>
              <a:ext uri="{FF2B5EF4-FFF2-40B4-BE49-F238E27FC236}">
                <a16:creationId xmlns:a16="http://schemas.microsoft.com/office/drawing/2014/main" id="{B832D3B2-53B5-4B85-AA2F-05E758EAD175}"/>
              </a:ext>
            </a:extLst>
          </p:cNvPr>
          <p:cNvPicPr>
            <a:picLocks noChangeAspect="1"/>
          </p:cNvPicPr>
          <p:nvPr/>
        </p:nvPicPr>
        <p:blipFill>
          <a:blip r:embed="rId7"/>
          <a:stretch>
            <a:fillRect/>
          </a:stretch>
        </p:blipFill>
        <p:spPr>
          <a:xfrm>
            <a:off x="7486280" y="1701417"/>
            <a:ext cx="4355998" cy="2898719"/>
          </a:xfrm>
          <a:prstGeom prst="rect">
            <a:avLst/>
          </a:prstGeom>
        </p:spPr>
      </p:pic>
      <p:sp>
        <p:nvSpPr>
          <p:cNvPr id="8" name="Metin kutusu 7">
            <a:extLst>
              <a:ext uri="{FF2B5EF4-FFF2-40B4-BE49-F238E27FC236}">
                <a16:creationId xmlns:a16="http://schemas.microsoft.com/office/drawing/2014/main" id="{7944902B-6535-41BF-9536-0CE2CF5F004C}"/>
              </a:ext>
            </a:extLst>
          </p:cNvPr>
          <p:cNvSpPr txBox="1"/>
          <p:nvPr/>
        </p:nvSpPr>
        <p:spPr>
          <a:xfrm>
            <a:off x="4178105" y="5345723"/>
            <a:ext cx="6766703" cy="923330"/>
          </a:xfrm>
          <a:prstGeom prst="rect">
            <a:avLst/>
          </a:prstGeom>
          <a:noFill/>
        </p:spPr>
        <p:txBody>
          <a:bodyPr wrap="square" rtlCol="0">
            <a:spAutoFit/>
          </a:bodyPr>
          <a:lstStyle/>
          <a:p>
            <a:pPr algn="just"/>
            <a:r>
              <a:rPr lang="tr-TR" sz="1800" u="sng" dirty="0">
                <a:highlight>
                  <a:srgbClr val="00FF00"/>
                </a:highlight>
                <a:latin typeface="Comic Sans MS" panose="030F0702030302020204" pitchFamily="66" charset="0"/>
              </a:rPr>
              <a:t>Diyet çeşitliliği bu grupların en az dördünden gıda tüketmekle sağlanabilir; 6 ve üzeri gruptan tüketmek yüksek çeşitlilik anlamına gelmektedir.</a:t>
            </a:r>
            <a:endParaRPr lang="tr-TR" u="sng" dirty="0">
              <a:highlight>
                <a:srgbClr val="00FF00"/>
              </a:highlight>
            </a:endParaRPr>
          </a:p>
        </p:txBody>
      </p:sp>
    </p:spTree>
    <p:extLst>
      <p:ext uri="{BB962C8B-B14F-4D97-AF65-F5344CB8AC3E}">
        <p14:creationId xmlns:p14="http://schemas.microsoft.com/office/powerpoint/2010/main" val="3491298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1E546487-FE40-429D-B1F3-D2A517B77747}"/>
              </a:ext>
            </a:extLst>
          </p:cNvPr>
          <p:cNvSpPr txBox="1"/>
          <p:nvPr/>
        </p:nvSpPr>
        <p:spPr>
          <a:xfrm>
            <a:off x="3412323" y="78978"/>
            <a:ext cx="6754761" cy="369332"/>
          </a:xfrm>
          <a:prstGeom prst="rect">
            <a:avLst/>
          </a:prstGeom>
          <a:noFill/>
        </p:spPr>
        <p:txBody>
          <a:bodyPr wrap="square" rtlCol="0">
            <a:spAutoFit/>
          </a:bodyPr>
          <a:lstStyle/>
          <a:p>
            <a:r>
              <a:rPr lang="tr-TR" dirty="0">
                <a:highlight>
                  <a:srgbClr val="00FFFF"/>
                </a:highlight>
                <a:latin typeface="Comic Sans MS" panose="030F0702030302020204" pitchFamily="66" charset="0"/>
              </a:rPr>
              <a:t>Bebeklerin aylarına göre alabilecekleri besinler</a:t>
            </a:r>
          </a:p>
        </p:txBody>
      </p:sp>
      <p:graphicFrame>
        <p:nvGraphicFramePr>
          <p:cNvPr id="9" name="Tablo 9">
            <a:extLst>
              <a:ext uri="{FF2B5EF4-FFF2-40B4-BE49-F238E27FC236}">
                <a16:creationId xmlns:a16="http://schemas.microsoft.com/office/drawing/2014/main" id="{E6399D39-53BD-445A-B943-317DC7B634A8}"/>
              </a:ext>
            </a:extLst>
          </p:cNvPr>
          <p:cNvGraphicFramePr>
            <a:graphicFrameLocks noGrp="1"/>
          </p:cNvGraphicFramePr>
          <p:nvPr>
            <p:extLst>
              <p:ext uri="{D42A27DB-BD31-4B8C-83A1-F6EECF244321}">
                <p14:modId xmlns:p14="http://schemas.microsoft.com/office/powerpoint/2010/main" val="4178358163"/>
              </p:ext>
            </p:extLst>
          </p:nvPr>
        </p:nvGraphicFramePr>
        <p:xfrm>
          <a:off x="838200" y="695960"/>
          <a:ext cx="8346236" cy="6162040"/>
        </p:xfrm>
        <a:graphic>
          <a:graphicData uri="http://schemas.openxmlformats.org/drawingml/2006/table">
            <a:tbl>
              <a:tblPr firstRow="1" bandRow="1">
                <a:tableStyleId>{5C22544A-7EE6-4342-B048-85BDC9FD1C3A}</a:tableStyleId>
              </a:tblPr>
              <a:tblGrid>
                <a:gridCol w="4282236">
                  <a:extLst>
                    <a:ext uri="{9D8B030D-6E8A-4147-A177-3AD203B41FA5}">
                      <a16:colId xmlns:a16="http://schemas.microsoft.com/office/drawing/2014/main" val="1640193081"/>
                    </a:ext>
                  </a:extLst>
                </a:gridCol>
                <a:gridCol w="4064000">
                  <a:extLst>
                    <a:ext uri="{9D8B030D-6E8A-4147-A177-3AD203B41FA5}">
                      <a16:colId xmlns:a16="http://schemas.microsoft.com/office/drawing/2014/main" val="4257979265"/>
                    </a:ext>
                  </a:extLst>
                </a:gridCol>
              </a:tblGrid>
              <a:tr h="279140">
                <a:tc>
                  <a:txBody>
                    <a:bodyPr/>
                    <a:lstStyle/>
                    <a:p>
                      <a:r>
                        <a:rPr lang="tr-TR" sz="1400" dirty="0">
                          <a:latin typeface="+mn-lt"/>
                        </a:rPr>
                        <a:t>Dönemler</a:t>
                      </a:r>
                    </a:p>
                  </a:txBody>
                  <a:tcPr/>
                </a:tc>
                <a:tc>
                  <a:txBody>
                    <a:bodyPr/>
                    <a:lstStyle/>
                    <a:p>
                      <a:r>
                        <a:rPr lang="tr-TR" sz="1400">
                          <a:latin typeface="+mn-lt"/>
                        </a:rPr>
                        <a:t>Besinler</a:t>
                      </a:r>
                      <a:endParaRPr lang="tr-TR" sz="1400" dirty="0">
                        <a:latin typeface="+mn-lt"/>
                      </a:endParaRPr>
                    </a:p>
                  </a:txBody>
                  <a:tcPr/>
                </a:tc>
                <a:extLst>
                  <a:ext uri="{0D108BD9-81ED-4DB2-BD59-A6C34878D82A}">
                    <a16:rowId xmlns:a16="http://schemas.microsoft.com/office/drawing/2014/main" val="1291103511"/>
                  </a:ext>
                </a:extLst>
              </a:tr>
              <a:tr h="285135">
                <a:tc>
                  <a:txBody>
                    <a:bodyPr/>
                    <a:lstStyle/>
                    <a:p>
                      <a:r>
                        <a:rPr lang="tr-TR" sz="1400">
                          <a:latin typeface="+mn-lt"/>
                        </a:rPr>
                        <a:t>0-6 Ay</a:t>
                      </a:r>
                      <a:endParaRPr lang="tr-TR" sz="1400" dirty="0">
                        <a:latin typeface="+mn-lt"/>
                      </a:endParaRPr>
                    </a:p>
                  </a:txBody>
                  <a:tcPr/>
                </a:tc>
                <a:tc>
                  <a:txBody>
                    <a:bodyPr/>
                    <a:lstStyle/>
                    <a:p>
                      <a:r>
                        <a:rPr lang="tr-TR" sz="1400">
                          <a:latin typeface="+mn-lt"/>
                        </a:rPr>
                        <a:t>Anne sütü</a:t>
                      </a:r>
                      <a:endParaRPr lang="tr-TR" sz="1400" dirty="0">
                        <a:latin typeface="+mn-lt"/>
                      </a:endParaRPr>
                    </a:p>
                  </a:txBody>
                  <a:tcPr/>
                </a:tc>
                <a:extLst>
                  <a:ext uri="{0D108BD9-81ED-4DB2-BD59-A6C34878D82A}">
                    <a16:rowId xmlns:a16="http://schemas.microsoft.com/office/drawing/2014/main" val="3824365459"/>
                  </a:ext>
                </a:extLst>
              </a:tr>
              <a:tr h="275303">
                <a:tc>
                  <a:txBody>
                    <a:bodyPr/>
                    <a:lstStyle/>
                    <a:p>
                      <a:r>
                        <a:rPr lang="tr-TR" sz="1400">
                          <a:latin typeface="+mn-lt"/>
                        </a:rPr>
                        <a:t>4-6 Ay (Anne sütü yeterli değilse)</a:t>
                      </a:r>
                      <a:endParaRPr lang="tr-TR" sz="1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a:latin typeface="+mn-lt"/>
                        </a:rPr>
                        <a:t>Anne sütü</a:t>
                      </a:r>
                      <a:endParaRPr lang="tr-TR" sz="1400" dirty="0">
                        <a:latin typeface="+mn-lt"/>
                      </a:endParaRPr>
                    </a:p>
                  </a:txBody>
                  <a:tcPr/>
                </a:tc>
                <a:extLst>
                  <a:ext uri="{0D108BD9-81ED-4DB2-BD59-A6C34878D82A}">
                    <a16:rowId xmlns:a16="http://schemas.microsoft.com/office/drawing/2014/main" val="1266855196"/>
                  </a:ext>
                </a:extLst>
              </a:tr>
              <a:tr h="221226">
                <a:tc>
                  <a:txBody>
                    <a:bodyPr/>
                    <a:lstStyle/>
                    <a:p>
                      <a:endParaRPr lang="tr-TR" sz="1400" dirty="0">
                        <a:latin typeface="+mn-lt"/>
                      </a:endParaRPr>
                    </a:p>
                  </a:txBody>
                  <a:tcPr/>
                </a:tc>
                <a:tc>
                  <a:txBody>
                    <a:bodyPr/>
                    <a:lstStyle/>
                    <a:p>
                      <a:r>
                        <a:rPr lang="tr-TR" sz="1400">
                          <a:latin typeface="+mn-lt"/>
                        </a:rPr>
                        <a:t>Formül süt</a:t>
                      </a:r>
                      <a:endParaRPr lang="tr-TR" sz="1400" dirty="0">
                        <a:latin typeface="+mn-lt"/>
                      </a:endParaRPr>
                    </a:p>
                  </a:txBody>
                  <a:tcPr/>
                </a:tc>
                <a:extLst>
                  <a:ext uri="{0D108BD9-81ED-4DB2-BD59-A6C34878D82A}">
                    <a16:rowId xmlns:a16="http://schemas.microsoft.com/office/drawing/2014/main" val="3137664643"/>
                  </a:ext>
                </a:extLst>
              </a:tr>
              <a:tr h="152400">
                <a:tc>
                  <a:txBody>
                    <a:bodyPr/>
                    <a:lstStyle/>
                    <a:p>
                      <a:endParaRPr lang="tr-TR" sz="1400" dirty="0">
                        <a:latin typeface="+mn-lt"/>
                      </a:endParaRPr>
                    </a:p>
                  </a:txBody>
                  <a:tcPr/>
                </a:tc>
                <a:tc>
                  <a:txBody>
                    <a:bodyPr/>
                    <a:lstStyle/>
                    <a:p>
                      <a:r>
                        <a:rPr lang="tr-TR" sz="1400">
                          <a:latin typeface="+mn-lt"/>
                        </a:rPr>
                        <a:t>Tahıl ve yağ katkılı sebze çorbası (tuzsuz)*</a:t>
                      </a:r>
                      <a:endParaRPr lang="tr-TR" sz="1400" dirty="0">
                        <a:latin typeface="+mn-lt"/>
                      </a:endParaRPr>
                    </a:p>
                  </a:txBody>
                  <a:tcPr/>
                </a:tc>
                <a:extLst>
                  <a:ext uri="{0D108BD9-81ED-4DB2-BD59-A6C34878D82A}">
                    <a16:rowId xmlns:a16="http://schemas.microsoft.com/office/drawing/2014/main" val="2774512417"/>
                  </a:ext>
                </a:extLst>
              </a:tr>
              <a:tr h="157316">
                <a:tc>
                  <a:txBody>
                    <a:bodyPr/>
                    <a:lstStyle/>
                    <a:p>
                      <a:endParaRPr lang="tr-TR" sz="1400" dirty="0">
                        <a:latin typeface="+mn-lt"/>
                      </a:endParaRPr>
                    </a:p>
                  </a:txBody>
                  <a:tcPr/>
                </a:tc>
                <a:tc>
                  <a:txBody>
                    <a:bodyPr/>
                    <a:lstStyle/>
                    <a:p>
                      <a:r>
                        <a:rPr lang="tr-TR" sz="1400">
                          <a:latin typeface="+mn-lt"/>
                        </a:rPr>
                        <a:t>Meyve püresi*</a:t>
                      </a:r>
                      <a:endParaRPr lang="tr-TR" sz="1400" dirty="0">
                        <a:latin typeface="+mn-lt"/>
                      </a:endParaRPr>
                    </a:p>
                  </a:txBody>
                  <a:tcPr/>
                </a:tc>
                <a:extLst>
                  <a:ext uri="{0D108BD9-81ED-4DB2-BD59-A6C34878D82A}">
                    <a16:rowId xmlns:a16="http://schemas.microsoft.com/office/drawing/2014/main" val="2703319554"/>
                  </a:ext>
                </a:extLst>
              </a:tr>
              <a:tr h="191729">
                <a:tc>
                  <a:txBody>
                    <a:bodyPr/>
                    <a:lstStyle/>
                    <a:p>
                      <a:r>
                        <a:rPr lang="tr-TR" sz="1400">
                          <a:latin typeface="+mn-lt"/>
                        </a:rPr>
                        <a:t>6-8 Ay</a:t>
                      </a:r>
                      <a:endParaRPr lang="tr-TR" sz="1400" dirty="0">
                        <a:latin typeface="+mn-lt"/>
                      </a:endParaRPr>
                    </a:p>
                  </a:txBody>
                  <a:tcPr/>
                </a:tc>
                <a:tc>
                  <a:txBody>
                    <a:bodyPr/>
                    <a:lstStyle/>
                    <a:p>
                      <a:r>
                        <a:rPr lang="tr-TR" sz="1400">
                          <a:latin typeface="+mn-lt"/>
                        </a:rPr>
                        <a:t>Anne sütü</a:t>
                      </a:r>
                      <a:endParaRPr lang="tr-TR" sz="1400" dirty="0">
                        <a:latin typeface="+mn-lt"/>
                      </a:endParaRPr>
                    </a:p>
                  </a:txBody>
                  <a:tcPr/>
                </a:tc>
                <a:extLst>
                  <a:ext uri="{0D108BD9-81ED-4DB2-BD59-A6C34878D82A}">
                    <a16:rowId xmlns:a16="http://schemas.microsoft.com/office/drawing/2014/main" val="2939364461"/>
                  </a:ext>
                </a:extLst>
              </a:tr>
              <a:tr h="196645">
                <a:tc>
                  <a:txBody>
                    <a:bodyPr/>
                    <a:lstStyle/>
                    <a:p>
                      <a:endParaRPr lang="tr-TR" sz="1400" dirty="0">
                        <a:latin typeface="+mn-lt"/>
                      </a:endParaRPr>
                    </a:p>
                  </a:txBody>
                  <a:tcPr/>
                </a:tc>
                <a:tc>
                  <a:txBody>
                    <a:bodyPr/>
                    <a:lstStyle/>
                    <a:p>
                      <a:r>
                        <a:rPr lang="tr-TR" sz="1400">
                          <a:latin typeface="+mn-lt"/>
                        </a:rPr>
                        <a:t>Anne sütü yeterli değilse süt ürünleri</a:t>
                      </a:r>
                      <a:endParaRPr lang="tr-TR" sz="1400" dirty="0">
                        <a:latin typeface="+mn-lt"/>
                      </a:endParaRPr>
                    </a:p>
                  </a:txBody>
                  <a:tcPr/>
                </a:tc>
                <a:extLst>
                  <a:ext uri="{0D108BD9-81ED-4DB2-BD59-A6C34878D82A}">
                    <a16:rowId xmlns:a16="http://schemas.microsoft.com/office/drawing/2014/main" val="1292143540"/>
                  </a:ext>
                </a:extLst>
              </a:tr>
              <a:tr h="172065">
                <a:tc>
                  <a:txBody>
                    <a:bodyPr/>
                    <a:lstStyle/>
                    <a:p>
                      <a:endParaRPr lang="tr-TR" sz="1400">
                        <a:latin typeface="+mn-lt"/>
                      </a:endParaRPr>
                    </a:p>
                  </a:txBody>
                  <a:tcPr/>
                </a:tc>
                <a:tc>
                  <a:txBody>
                    <a:bodyPr/>
                    <a:lstStyle/>
                    <a:p>
                      <a:r>
                        <a:rPr lang="tr-TR" sz="1400">
                          <a:latin typeface="+mn-lt"/>
                        </a:rPr>
                        <a:t>Tercihen demirle zenginleştirilmiş formül süt</a:t>
                      </a:r>
                      <a:endParaRPr lang="tr-TR" sz="1400" dirty="0">
                        <a:latin typeface="+mn-lt"/>
                      </a:endParaRPr>
                    </a:p>
                  </a:txBody>
                  <a:tcPr/>
                </a:tc>
                <a:extLst>
                  <a:ext uri="{0D108BD9-81ED-4DB2-BD59-A6C34878D82A}">
                    <a16:rowId xmlns:a16="http://schemas.microsoft.com/office/drawing/2014/main" val="1908704455"/>
                  </a:ext>
                </a:extLst>
              </a:tr>
              <a:tr h="0">
                <a:tc>
                  <a:txBody>
                    <a:bodyPr/>
                    <a:lstStyle/>
                    <a:p>
                      <a:endParaRPr lang="tr-TR" sz="1400">
                        <a:latin typeface="+mn-lt"/>
                      </a:endParaRPr>
                    </a:p>
                  </a:txBody>
                  <a:tcPr/>
                </a:tc>
                <a:tc>
                  <a:txBody>
                    <a:bodyPr/>
                    <a:lstStyle/>
                    <a:p>
                      <a:r>
                        <a:rPr lang="tr-TR" sz="1400">
                          <a:latin typeface="+mn-lt"/>
                        </a:rPr>
                        <a:t>Yoğurt*</a:t>
                      </a:r>
                      <a:endParaRPr lang="tr-TR" sz="1400" dirty="0">
                        <a:latin typeface="+mn-lt"/>
                      </a:endParaRPr>
                    </a:p>
                  </a:txBody>
                  <a:tcPr/>
                </a:tc>
                <a:extLst>
                  <a:ext uri="{0D108BD9-81ED-4DB2-BD59-A6C34878D82A}">
                    <a16:rowId xmlns:a16="http://schemas.microsoft.com/office/drawing/2014/main" val="3917896158"/>
                  </a:ext>
                </a:extLst>
              </a:tr>
              <a:tr h="299884">
                <a:tc>
                  <a:txBody>
                    <a:bodyPr/>
                    <a:lstStyle/>
                    <a:p>
                      <a:endParaRPr lang="tr-TR" sz="1400">
                        <a:latin typeface="+mn-lt"/>
                      </a:endParaRPr>
                    </a:p>
                  </a:txBody>
                  <a:tcPr/>
                </a:tc>
                <a:tc>
                  <a:txBody>
                    <a:bodyPr/>
                    <a:lstStyle/>
                    <a:p>
                      <a:r>
                        <a:rPr lang="tr-TR" sz="1400">
                          <a:latin typeface="+mn-lt"/>
                        </a:rPr>
                        <a:t>Sütle hazırlanan muhallebi,sütlaç*</a:t>
                      </a:r>
                      <a:endParaRPr lang="tr-TR" sz="1400" dirty="0">
                        <a:latin typeface="+mn-lt"/>
                      </a:endParaRPr>
                    </a:p>
                  </a:txBody>
                  <a:tcPr/>
                </a:tc>
                <a:extLst>
                  <a:ext uri="{0D108BD9-81ED-4DB2-BD59-A6C34878D82A}">
                    <a16:rowId xmlns:a16="http://schemas.microsoft.com/office/drawing/2014/main" val="3810499622"/>
                  </a:ext>
                </a:extLst>
              </a:tr>
              <a:tr h="216310">
                <a:tc>
                  <a:txBody>
                    <a:bodyPr/>
                    <a:lstStyle/>
                    <a:p>
                      <a:endParaRPr lang="tr-TR" sz="1400" dirty="0">
                        <a:latin typeface="+mn-lt"/>
                      </a:endParaRPr>
                    </a:p>
                  </a:txBody>
                  <a:tcPr/>
                </a:tc>
                <a:tc>
                  <a:txBody>
                    <a:bodyPr/>
                    <a:lstStyle/>
                    <a:p>
                      <a:r>
                        <a:rPr lang="tr-TR" sz="1400">
                          <a:latin typeface="+mn-lt"/>
                        </a:rPr>
                        <a:t>Sebze çorbası (et, tavuk,peynirli)*</a:t>
                      </a:r>
                      <a:endParaRPr lang="tr-TR" sz="1400" dirty="0">
                        <a:latin typeface="+mn-lt"/>
                      </a:endParaRPr>
                    </a:p>
                  </a:txBody>
                  <a:tcPr/>
                </a:tc>
                <a:extLst>
                  <a:ext uri="{0D108BD9-81ED-4DB2-BD59-A6C34878D82A}">
                    <a16:rowId xmlns:a16="http://schemas.microsoft.com/office/drawing/2014/main" val="1715676609"/>
                  </a:ext>
                </a:extLst>
              </a:tr>
              <a:tr h="226142">
                <a:tc>
                  <a:txBody>
                    <a:bodyPr/>
                    <a:lstStyle/>
                    <a:p>
                      <a:endParaRPr lang="tr-TR" sz="1400">
                        <a:latin typeface="+mn-lt"/>
                      </a:endParaRPr>
                    </a:p>
                  </a:txBody>
                  <a:tcPr/>
                </a:tc>
                <a:tc>
                  <a:txBody>
                    <a:bodyPr/>
                    <a:lstStyle/>
                    <a:p>
                      <a:r>
                        <a:rPr lang="tr-TR" sz="1400">
                          <a:latin typeface="+mn-lt"/>
                        </a:rPr>
                        <a:t>Mercimek çorbası*</a:t>
                      </a:r>
                      <a:endParaRPr lang="tr-TR" sz="1400" dirty="0">
                        <a:latin typeface="+mn-lt"/>
                      </a:endParaRPr>
                    </a:p>
                  </a:txBody>
                  <a:tcPr/>
                </a:tc>
                <a:extLst>
                  <a:ext uri="{0D108BD9-81ED-4DB2-BD59-A6C34878D82A}">
                    <a16:rowId xmlns:a16="http://schemas.microsoft.com/office/drawing/2014/main" val="1334871805"/>
                  </a:ext>
                </a:extLst>
              </a:tr>
              <a:tr h="226142">
                <a:tc>
                  <a:txBody>
                    <a:bodyPr/>
                    <a:lstStyle/>
                    <a:p>
                      <a:endParaRPr lang="tr-TR" sz="1400">
                        <a:latin typeface="+mn-lt"/>
                      </a:endParaRPr>
                    </a:p>
                  </a:txBody>
                  <a:tcPr/>
                </a:tc>
                <a:tc>
                  <a:txBody>
                    <a:bodyPr/>
                    <a:lstStyle/>
                    <a:p>
                      <a:r>
                        <a:rPr lang="tr-TR" sz="1400">
                          <a:latin typeface="+mn-lt"/>
                        </a:rPr>
                        <a:t>Haşlanmış yumurta sarısı*</a:t>
                      </a:r>
                      <a:endParaRPr lang="tr-TR" sz="1400" dirty="0">
                        <a:latin typeface="+mn-lt"/>
                      </a:endParaRPr>
                    </a:p>
                  </a:txBody>
                  <a:tcPr/>
                </a:tc>
                <a:extLst>
                  <a:ext uri="{0D108BD9-81ED-4DB2-BD59-A6C34878D82A}">
                    <a16:rowId xmlns:a16="http://schemas.microsoft.com/office/drawing/2014/main" val="1256735104"/>
                  </a:ext>
                </a:extLst>
              </a:tr>
              <a:tr h="275303">
                <a:tc>
                  <a:txBody>
                    <a:bodyPr/>
                    <a:lstStyle/>
                    <a:p>
                      <a:endParaRPr lang="tr-TR" sz="1400">
                        <a:latin typeface="+mn-lt"/>
                      </a:endParaRPr>
                    </a:p>
                  </a:txBody>
                  <a:tcPr/>
                </a:tc>
                <a:tc>
                  <a:txBody>
                    <a:bodyPr/>
                    <a:lstStyle/>
                    <a:p>
                      <a:r>
                        <a:rPr lang="tr-TR" sz="1400">
                          <a:latin typeface="+mn-lt"/>
                        </a:rPr>
                        <a:t>Beyaz peynir*</a:t>
                      </a:r>
                      <a:endParaRPr lang="tr-TR" sz="1400" dirty="0">
                        <a:latin typeface="+mn-lt"/>
                      </a:endParaRPr>
                    </a:p>
                  </a:txBody>
                  <a:tcPr/>
                </a:tc>
                <a:extLst>
                  <a:ext uri="{0D108BD9-81ED-4DB2-BD59-A6C34878D82A}">
                    <a16:rowId xmlns:a16="http://schemas.microsoft.com/office/drawing/2014/main" val="1360743539"/>
                  </a:ext>
                </a:extLst>
              </a:tr>
              <a:tr h="265471">
                <a:tc>
                  <a:txBody>
                    <a:bodyPr/>
                    <a:lstStyle/>
                    <a:p>
                      <a:r>
                        <a:rPr lang="tr-TR" sz="1400" dirty="0">
                          <a:latin typeface="+mn-lt"/>
                        </a:rPr>
                        <a:t>8-12 Ay</a:t>
                      </a:r>
                    </a:p>
                  </a:txBody>
                  <a:tcPr/>
                </a:tc>
                <a:tc>
                  <a:txBody>
                    <a:bodyPr/>
                    <a:lstStyle/>
                    <a:p>
                      <a:r>
                        <a:rPr lang="tr-TR" sz="1400">
                          <a:latin typeface="+mn-lt"/>
                        </a:rPr>
                        <a:t>6-8. aylarda verilenlere ek olarak</a:t>
                      </a:r>
                      <a:endParaRPr lang="tr-TR" sz="1400" dirty="0">
                        <a:latin typeface="+mn-lt"/>
                      </a:endParaRPr>
                    </a:p>
                  </a:txBody>
                  <a:tcPr/>
                </a:tc>
                <a:extLst>
                  <a:ext uri="{0D108BD9-81ED-4DB2-BD59-A6C34878D82A}">
                    <a16:rowId xmlns:a16="http://schemas.microsoft.com/office/drawing/2014/main" val="1702478149"/>
                  </a:ext>
                </a:extLst>
              </a:tr>
              <a:tr h="240890">
                <a:tc>
                  <a:txBody>
                    <a:bodyPr/>
                    <a:lstStyle/>
                    <a:p>
                      <a:endParaRPr lang="tr-TR" sz="1400">
                        <a:latin typeface="+mn-lt"/>
                      </a:endParaRPr>
                    </a:p>
                  </a:txBody>
                  <a:tcPr/>
                </a:tc>
                <a:tc>
                  <a:txBody>
                    <a:bodyPr/>
                    <a:lstStyle/>
                    <a:p>
                      <a:r>
                        <a:rPr lang="tr-TR" sz="1400">
                          <a:latin typeface="+mn-lt"/>
                        </a:rPr>
                        <a:t>Haşlanmış  tam yumurta</a:t>
                      </a:r>
                      <a:endParaRPr lang="tr-TR" sz="1400" dirty="0">
                        <a:latin typeface="+mn-lt"/>
                      </a:endParaRPr>
                    </a:p>
                  </a:txBody>
                  <a:tcPr/>
                </a:tc>
                <a:extLst>
                  <a:ext uri="{0D108BD9-81ED-4DB2-BD59-A6C34878D82A}">
                    <a16:rowId xmlns:a16="http://schemas.microsoft.com/office/drawing/2014/main" val="3175847174"/>
                  </a:ext>
                </a:extLst>
              </a:tr>
              <a:tr h="304800">
                <a:tc>
                  <a:txBody>
                    <a:bodyPr/>
                    <a:lstStyle/>
                    <a:p>
                      <a:endParaRPr lang="tr-TR" sz="1400">
                        <a:latin typeface="+mn-lt"/>
                      </a:endParaRPr>
                    </a:p>
                  </a:txBody>
                  <a:tcPr/>
                </a:tc>
                <a:tc>
                  <a:txBody>
                    <a:bodyPr/>
                    <a:lstStyle/>
                    <a:p>
                      <a:r>
                        <a:rPr lang="tr-TR" sz="1400">
                          <a:latin typeface="+mn-lt"/>
                        </a:rPr>
                        <a:t>Baklagiller</a:t>
                      </a:r>
                      <a:endParaRPr lang="tr-TR" sz="1400" dirty="0">
                        <a:latin typeface="+mn-lt"/>
                      </a:endParaRPr>
                    </a:p>
                  </a:txBody>
                  <a:tcPr/>
                </a:tc>
                <a:extLst>
                  <a:ext uri="{0D108BD9-81ED-4DB2-BD59-A6C34878D82A}">
                    <a16:rowId xmlns:a16="http://schemas.microsoft.com/office/drawing/2014/main" val="1138870681"/>
                  </a:ext>
                </a:extLst>
              </a:tr>
              <a:tr h="250723">
                <a:tc>
                  <a:txBody>
                    <a:bodyPr/>
                    <a:lstStyle/>
                    <a:p>
                      <a:endParaRPr lang="tr-TR" sz="1400">
                        <a:latin typeface="+mn-lt"/>
                      </a:endParaRPr>
                    </a:p>
                  </a:txBody>
                  <a:tcPr/>
                </a:tc>
                <a:tc>
                  <a:txBody>
                    <a:bodyPr/>
                    <a:lstStyle/>
                    <a:p>
                      <a:r>
                        <a:rPr lang="tr-TR" sz="1400">
                          <a:latin typeface="+mn-lt"/>
                        </a:rPr>
                        <a:t>Ezilmiş makarna,pilav,ekmek</a:t>
                      </a:r>
                      <a:endParaRPr lang="tr-TR" sz="1400" dirty="0">
                        <a:latin typeface="+mn-lt"/>
                      </a:endParaRPr>
                    </a:p>
                  </a:txBody>
                  <a:tcPr/>
                </a:tc>
                <a:extLst>
                  <a:ext uri="{0D108BD9-81ED-4DB2-BD59-A6C34878D82A}">
                    <a16:rowId xmlns:a16="http://schemas.microsoft.com/office/drawing/2014/main" val="1993436650"/>
                  </a:ext>
                </a:extLst>
              </a:tr>
              <a:tr h="370840">
                <a:tc>
                  <a:txBody>
                    <a:bodyPr/>
                    <a:lstStyle/>
                    <a:p>
                      <a:endParaRPr lang="tr-TR" sz="1400" dirty="0">
                        <a:latin typeface="+mn-lt"/>
                      </a:endParaRPr>
                    </a:p>
                  </a:txBody>
                  <a:tcPr/>
                </a:tc>
                <a:tc>
                  <a:txBody>
                    <a:bodyPr/>
                    <a:lstStyle/>
                    <a:p>
                      <a:r>
                        <a:rPr lang="tr-TR" sz="1400" dirty="0" err="1">
                          <a:latin typeface="+mn-lt"/>
                        </a:rPr>
                        <a:t>Et,tavuk,balık,köfte,sebze</a:t>
                      </a:r>
                      <a:r>
                        <a:rPr lang="tr-TR" sz="1400" dirty="0">
                          <a:latin typeface="+mn-lt"/>
                        </a:rPr>
                        <a:t> yemekleri</a:t>
                      </a:r>
                    </a:p>
                  </a:txBody>
                  <a:tcPr/>
                </a:tc>
                <a:extLst>
                  <a:ext uri="{0D108BD9-81ED-4DB2-BD59-A6C34878D82A}">
                    <a16:rowId xmlns:a16="http://schemas.microsoft.com/office/drawing/2014/main" val="1937735675"/>
                  </a:ext>
                </a:extLst>
              </a:tr>
            </a:tbl>
          </a:graphicData>
        </a:graphic>
      </p:graphicFrame>
      <p:sp>
        <p:nvSpPr>
          <p:cNvPr id="10" name="Metin kutusu 9">
            <a:extLst>
              <a:ext uri="{FF2B5EF4-FFF2-40B4-BE49-F238E27FC236}">
                <a16:creationId xmlns:a16="http://schemas.microsoft.com/office/drawing/2014/main" id="{B92F8EE4-A739-4C23-A61F-529DF4A625D2}"/>
              </a:ext>
            </a:extLst>
          </p:cNvPr>
          <p:cNvSpPr txBox="1"/>
          <p:nvPr/>
        </p:nvSpPr>
        <p:spPr>
          <a:xfrm>
            <a:off x="9636369" y="2881785"/>
            <a:ext cx="1717431" cy="923330"/>
          </a:xfrm>
          <a:prstGeom prst="rect">
            <a:avLst/>
          </a:prstGeom>
          <a:noFill/>
        </p:spPr>
        <p:txBody>
          <a:bodyPr wrap="square" rtlCol="0">
            <a:spAutoFit/>
          </a:bodyPr>
          <a:lstStyle/>
          <a:p>
            <a:r>
              <a:rPr lang="tr-TR" dirty="0">
                <a:latin typeface="Comic Sans MS" panose="030F0702030302020204" pitchFamily="66" charset="0"/>
              </a:rPr>
              <a:t>*Formül süt alınamaması durumunda</a:t>
            </a:r>
          </a:p>
        </p:txBody>
      </p:sp>
    </p:spTree>
    <p:extLst>
      <p:ext uri="{BB962C8B-B14F-4D97-AF65-F5344CB8AC3E}">
        <p14:creationId xmlns:p14="http://schemas.microsoft.com/office/powerpoint/2010/main" val="2959220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633046" y="1160884"/>
            <a:ext cx="7797018" cy="5355312"/>
          </a:xfrm>
          <a:prstGeom prst="rect">
            <a:avLst/>
          </a:prstGeom>
          <a:noFill/>
        </p:spPr>
        <p:txBody>
          <a:bodyPr wrap="square">
            <a:spAutoFit/>
          </a:bodyPr>
          <a:lstStyle/>
          <a:p>
            <a:r>
              <a:rPr lang="tr-TR" dirty="0">
                <a:highlight>
                  <a:srgbClr val="00FF00"/>
                </a:highlight>
                <a:latin typeface="Comic Sans MS" panose="030F0702030302020204" pitchFamily="66" charset="0"/>
              </a:rPr>
              <a:t>Tamamlayıcı Beslenmede Kullanılacak Besin Miktarı </a:t>
            </a:r>
          </a:p>
          <a:p>
            <a:endParaRPr lang="tr-TR" dirty="0"/>
          </a:p>
          <a:p>
            <a:pPr algn="just"/>
            <a:r>
              <a:rPr lang="tr-TR" dirty="0">
                <a:latin typeface="Comic Sans MS" panose="030F0702030302020204" pitchFamily="66" charset="0"/>
              </a:rPr>
              <a:t>Tamamlayıcı beslenmeden gelmesi gereken günlük enerji </a:t>
            </a:r>
            <a:r>
              <a:rPr lang="tr-TR" b="1" dirty="0">
                <a:solidFill>
                  <a:srgbClr val="C00000"/>
                </a:solidFill>
                <a:latin typeface="Comic Sans MS" panose="030F0702030302020204" pitchFamily="66" charset="0"/>
              </a:rPr>
              <a:t>6-8. aylarda ortalama 200 </a:t>
            </a:r>
            <a:r>
              <a:rPr lang="tr-TR" b="1" dirty="0" err="1">
                <a:solidFill>
                  <a:srgbClr val="C00000"/>
                </a:solidFill>
                <a:latin typeface="Comic Sans MS" panose="030F0702030302020204" pitchFamily="66" charset="0"/>
              </a:rPr>
              <a:t>kkal</a:t>
            </a:r>
            <a:r>
              <a:rPr lang="tr-TR" dirty="0">
                <a:latin typeface="Comic Sans MS" panose="030F0702030302020204" pitchFamily="66" charset="0"/>
              </a:rPr>
              <a:t>, </a:t>
            </a:r>
            <a:r>
              <a:rPr lang="tr-TR" b="1" dirty="0">
                <a:solidFill>
                  <a:srgbClr val="100D50"/>
                </a:solidFill>
                <a:latin typeface="Comic Sans MS" panose="030F0702030302020204" pitchFamily="66" charset="0"/>
              </a:rPr>
              <a:t>9-11. aylarda 300 </a:t>
            </a:r>
            <a:r>
              <a:rPr lang="tr-TR" b="1" dirty="0" err="1">
                <a:solidFill>
                  <a:srgbClr val="100D50"/>
                </a:solidFill>
                <a:latin typeface="Comic Sans MS" panose="030F0702030302020204" pitchFamily="66" charset="0"/>
              </a:rPr>
              <a:t>kkal</a:t>
            </a:r>
            <a:r>
              <a:rPr lang="tr-TR" b="1" dirty="0">
                <a:solidFill>
                  <a:srgbClr val="100D50"/>
                </a:solidFill>
                <a:latin typeface="Comic Sans MS" panose="030F0702030302020204" pitchFamily="66" charset="0"/>
              </a:rPr>
              <a:t> </a:t>
            </a:r>
            <a:r>
              <a:rPr lang="tr-TR" dirty="0">
                <a:latin typeface="Comic Sans MS" panose="030F0702030302020204" pitchFamily="66" charset="0"/>
              </a:rPr>
              <a:t>ve </a:t>
            </a:r>
            <a:r>
              <a:rPr lang="tr-TR" b="1" dirty="0">
                <a:solidFill>
                  <a:schemeClr val="accent2">
                    <a:lumMod val="50000"/>
                  </a:schemeClr>
                </a:solidFill>
                <a:latin typeface="Comic Sans MS" panose="030F0702030302020204" pitchFamily="66" charset="0"/>
              </a:rPr>
              <a:t>12-23. aylarda 550 </a:t>
            </a:r>
            <a:r>
              <a:rPr lang="tr-TR" b="1" dirty="0" err="1">
                <a:solidFill>
                  <a:schemeClr val="accent2">
                    <a:lumMod val="50000"/>
                  </a:schemeClr>
                </a:solidFill>
                <a:latin typeface="Comic Sans MS" panose="030F0702030302020204" pitchFamily="66" charset="0"/>
              </a:rPr>
              <a:t>kkal’dir</a:t>
            </a:r>
            <a:r>
              <a:rPr lang="tr-TR" dirty="0">
                <a:latin typeface="Comic Sans MS" panose="030F0702030302020204" pitchFamily="66" charset="0"/>
              </a:rPr>
              <a:t>.</a:t>
            </a:r>
          </a:p>
          <a:p>
            <a:pPr algn="just"/>
            <a:endParaRPr lang="tr-TR" dirty="0">
              <a:latin typeface="Comic Sans MS" panose="030F0702030302020204" pitchFamily="66" charset="0"/>
            </a:endParaRPr>
          </a:p>
          <a:p>
            <a:pPr algn="just"/>
            <a:r>
              <a:rPr lang="tr-TR" dirty="0">
                <a:highlight>
                  <a:srgbClr val="FFFF00"/>
                </a:highlight>
                <a:latin typeface="Comic Sans MS" panose="030F0702030302020204" pitchFamily="66" charset="0"/>
              </a:rPr>
              <a:t>Tamamlayıcı besinlerin bir gramında </a:t>
            </a:r>
            <a:r>
              <a:rPr lang="tr-TR" dirty="0">
                <a:latin typeface="Comic Sans MS" panose="030F0702030302020204" pitchFamily="66" charset="0"/>
              </a:rPr>
              <a:t>en az 0,8 </a:t>
            </a:r>
            <a:r>
              <a:rPr lang="tr-TR" dirty="0" err="1">
                <a:latin typeface="Comic Sans MS" panose="030F0702030302020204" pitchFamily="66" charset="0"/>
              </a:rPr>
              <a:t>kkal</a:t>
            </a:r>
            <a:r>
              <a:rPr lang="tr-TR" dirty="0">
                <a:latin typeface="Comic Sans MS" panose="030F0702030302020204" pitchFamily="66" charset="0"/>
              </a:rPr>
              <a:t>, tercihen 1-1,5 </a:t>
            </a:r>
            <a:r>
              <a:rPr lang="tr-TR" dirty="0" err="1">
                <a:latin typeface="Comic Sans MS" panose="030F0702030302020204" pitchFamily="66" charset="0"/>
              </a:rPr>
              <a:t>kkal</a:t>
            </a:r>
            <a:r>
              <a:rPr lang="tr-TR" dirty="0">
                <a:latin typeface="Comic Sans MS" panose="030F0702030302020204" pitchFamily="66" charset="0"/>
              </a:rPr>
              <a:t> enerji bulunması önerilmektedir. </a:t>
            </a:r>
          </a:p>
          <a:p>
            <a:pPr algn="just"/>
            <a:endParaRPr lang="tr-TR" dirty="0">
              <a:latin typeface="Comic Sans MS" panose="030F0702030302020204" pitchFamily="66" charset="0"/>
            </a:endParaRPr>
          </a:p>
          <a:p>
            <a:pPr algn="just"/>
            <a:r>
              <a:rPr lang="tr-TR" dirty="0">
                <a:latin typeface="Comic Sans MS" panose="030F0702030302020204" pitchFamily="66" charset="0"/>
              </a:rPr>
              <a:t>Yaklaşık 0,8 </a:t>
            </a:r>
            <a:r>
              <a:rPr lang="tr-TR" dirty="0" err="1">
                <a:latin typeface="Comic Sans MS" panose="030F0702030302020204" pitchFamily="66" charset="0"/>
              </a:rPr>
              <a:t>kkal</a:t>
            </a:r>
            <a:r>
              <a:rPr lang="tr-TR" dirty="0">
                <a:latin typeface="Comic Sans MS" panose="030F0702030302020204" pitchFamily="66" charset="0"/>
              </a:rPr>
              <a:t>/g enerji içeren tamamlayıcı gıda ve beraberinde anne sütü alan </a:t>
            </a:r>
            <a:r>
              <a:rPr lang="tr-TR" dirty="0">
                <a:solidFill>
                  <a:srgbClr val="C00000"/>
                </a:solidFill>
                <a:latin typeface="Comic Sans MS" panose="030F0702030302020204" pitchFamily="66" charset="0"/>
              </a:rPr>
              <a:t>6-8 aylık bir bebekte 2 öğün</a:t>
            </a:r>
            <a:r>
              <a:rPr lang="tr-TR" dirty="0">
                <a:latin typeface="Comic Sans MS" panose="030F0702030302020204" pitchFamily="66" charset="0"/>
              </a:rPr>
              <a:t>, </a:t>
            </a:r>
            <a:r>
              <a:rPr lang="tr-TR" dirty="0">
                <a:solidFill>
                  <a:srgbClr val="00B0F0"/>
                </a:solidFill>
                <a:latin typeface="Comic Sans MS" panose="030F0702030302020204" pitchFamily="66" charset="0"/>
              </a:rPr>
              <a:t>9-11 aylık bebekte 3 öğün </a:t>
            </a:r>
            <a:r>
              <a:rPr lang="tr-TR" dirty="0">
                <a:latin typeface="Comic Sans MS" panose="030F0702030302020204" pitchFamily="66" charset="0"/>
              </a:rPr>
              <a:t>yeterlidir; </a:t>
            </a:r>
            <a:r>
              <a:rPr lang="tr-TR" dirty="0">
                <a:solidFill>
                  <a:schemeClr val="accent6">
                    <a:lumMod val="50000"/>
                  </a:schemeClr>
                </a:solidFill>
                <a:latin typeface="Comic Sans MS" panose="030F0702030302020204" pitchFamily="66" charset="0"/>
              </a:rPr>
              <a:t>12−24 aylık bebekte gerekirse 1-2 </a:t>
            </a:r>
            <a:r>
              <a:rPr lang="tr-TR" dirty="0">
                <a:latin typeface="Comic Sans MS" panose="030F0702030302020204" pitchFamily="66" charset="0"/>
              </a:rPr>
              <a:t>ara öğün eklenir. </a:t>
            </a:r>
          </a:p>
          <a:p>
            <a:pPr algn="just"/>
            <a:endParaRPr lang="tr-TR" dirty="0">
              <a:latin typeface="Comic Sans MS" panose="030F0702030302020204" pitchFamily="66" charset="0"/>
            </a:endParaRPr>
          </a:p>
          <a:p>
            <a:pPr algn="just"/>
            <a:r>
              <a:rPr lang="tr-TR" u="sng" dirty="0">
                <a:latin typeface="Comic Sans MS" panose="030F0702030302020204" pitchFamily="66" charset="0"/>
              </a:rPr>
              <a:t>Anne sütü miktarı az ise devam sütü ile desteklenir, ancak devam sütü temin edilemiyorsa bir öğün daha fazla tamamlayıcı besin verilebilir</a:t>
            </a:r>
            <a:r>
              <a:rPr lang="tr-TR" dirty="0">
                <a:latin typeface="Comic Sans MS" panose="030F0702030302020204" pitchFamily="66" charset="0"/>
              </a:rPr>
              <a:t>. </a:t>
            </a:r>
          </a:p>
          <a:p>
            <a:pPr algn="just"/>
            <a:endParaRPr lang="tr-TR" dirty="0">
              <a:latin typeface="Comic Sans MS" panose="030F0702030302020204" pitchFamily="66" charset="0"/>
            </a:endParaRPr>
          </a:p>
          <a:p>
            <a:pPr algn="just"/>
            <a:r>
              <a:rPr lang="tr-TR" dirty="0">
                <a:latin typeface="Comic Sans MS" panose="030F0702030302020204" pitchFamily="66" charset="0"/>
              </a:rPr>
              <a:t>Mide kapasitesi yaklaşık 30 g/kg olarak kabul edildiğinden öğündeki miktarları abartmamak gıda reddi ve kusma problemlerinin gelişimini önlemek açısından önemlidir</a:t>
            </a:r>
          </a:p>
        </p:txBody>
      </p:sp>
      <p:pic>
        <p:nvPicPr>
          <p:cNvPr id="3" name="Resim 2">
            <a:extLst>
              <a:ext uri="{FF2B5EF4-FFF2-40B4-BE49-F238E27FC236}">
                <a16:creationId xmlns:a16="http://schemas.microsoft.com/office/drawing/2014/main" id="{0E4A6FB6-223D-404E-AD92-480BC1EE90C0}"/>
              </a:ext>
            </a:extLst>
          </p:cNvPr>
          <p:cNvPicPr>
            <a:picLocks noChangeAspect="1"/>
          </p:cNvPicPr>
          <p:nvPr/>
        </p:nvPicPr>
        <p:blipFill>
          <a:blip r:embed="rId7"/>
          <a:stretch>
            <a:fillRect/>
          </a:stretch>
        </p:blipFill>
        <p:spPr>
          <a:xfrm>
            <a:off x="8686957" y="2163567"/>
            <a:ext cx="3280990" cy="2183350"/>
          </a:xfrm>
          <a:prstGeom prst="rect">
            <a:avLst/>
          </a:prstGeom>
        </p:spPr>
      </p:pic>
    </p:spTree>
    <p:extLst>
      <p:ext uri="{BB962C8B-B14F-4D97-AF65-F5344CB8AC3E}">
        <p14:creationId xmlns:p14="http://schemas.microsoft.com/office/powerpoint/2010/main" val="2986268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689316" y="906601"/>
            <a:ext cx="7797018" cy="5909310"/>
          </a:xfrm>
          <a:prstGeom prst="rect">
            <a:avLst/>
          </a:prstGeom>
          <a:noFill/>
        </p:spPr>
        <p:txBody>
          <a:bodyPr wrap="square">
            <a:spAutoFit/>
          </a:bodyPr>
          <a:lstStyle/>
          <a:p>
            <a:r>
              <a:rPr lang="tr-TR" u="sng" dirty="0">
                <a:highlight>
                  <a:srgbClr val="00FFFF"/>
                </a:highlight>
                <a:latin typeface="Comic Sans MS" panose="030F0702030302020204" pitchFamily="66" charset="0"/>
              </a:rPr>
              <a:t>Güvenli Tamamlayıcı Beslenme:</a:t>
            </a:r>
          </a:p>
          <a:p>
            <a:pPr algn="just"/>
            <a:endParaRPr lang="tr-TR" dirty="0">
              <a:latin typeface="Comic Sans MS" panose="030F0702030302020204" pitchFamily="66" charset="0"/>
            </a:endParaRPr>
          </a:p>
          <a:p>
            <a:pPr marL="285750" indent="-285750" algn="just">
              <a:buFont typeface="Wingdings" panose="05000000000000000000" pitchFamily="2" charset="2"/>
              <a:buChar char="q"/>
            </a:pPr>
            <a:r>
              <a:rPr lang="tr-TR" u="sng" dirty="0">
                <a:latin typeface="Comic Sans MS" panose="030F0702030302020204" pitchFamily="66" charset="0"/>
              </a:rPr>
              <a:t>Yumurta, balık, fındık, fıstık ve deniz ürünleri</a:t>
            </a:r>
            <a:r>
              <a:rPr lang="tr-TR" dirty="0">
                <a:latin typeface="Comic Sans MS" panose="030F0702030302020204" pitchFamily="66" charset="0"/>
              </a:rPr>
              <a:t> gibi bazı gıdalar </a:t>
            </a:r>
            <a:r>
              <a:rPr lang="tr-TR" dirty="0">
                <a:highlight>
                  <a:srgbClr val="FF0000"/>
                </a:highlight>
                <a:latin typeface="Comic Sans MS" panose="030F0702030302020204" pitchFamily="66" charset="0"/>
              </a:rPr>
              <a:t>diğerlerinden daha alerjiktir</a:t>
            </a:r>
            <a:r>
              <a:rPr lang="tr-TR" dirty="0">
                <a:latin typeface="Comic Sans MS" panose="030F0702030302020204" pitchFamily="66" charset="0"/>
              </a:rPr>
              <a:t>. </a:t>
            </a:r>
          </a:p>
          <a:p>
            <a:pPr marL="285750" indent="-285750" algn="just">
              <a:buFont typeface="Wingdings" panose="05000000000000000000" pitchFamily="2" charset="2"/>
              <a:buChar char="q"/>
            </a:pPr>
            <a:r>
              <a:rPr lang="tr-TR" dirty="0">
                <a:latin typeface="Comic Sans MS" panose="030F0702030302020204" pitchFamily="66" charset="0"/>
              </a:rPr>
              <a:t>Alerjik gıda vermemek veya geciktirmenin alerji oluşumunu önlediğine dair veriler ikna edici değildir. Aksine yumurta veya fıstık alerjisi riski olan bebeklerde bu gıdaların geciktirilmesinin (1 yaştan sonra başlanmasının) riski artırdığı gösterilmiştir. </a:t>
            </a:r>
            <a:r>
              <a:rPr lang="tr-TR" dirty="0">
                <a:solidFill>
                  <a:srgbClr val="C00000"/>
                </a:solidFill>
                <a:latin typeface="Comic Sans MS" panose="030F0702030302020204" pitchFamily="66" charset="0"/>
              </a:rPr>
              <a:t>Alerjiden korunmanın bilinen en etkili yöntemi 4-6 ay tek başına anne sütü ile beslenmedir.</a:t>
            </a:r>
          </a:p>
          <a:p>
            <a:pPr marL="285750" indent="-285750" algn="just">
              <a:buFont typeface="Wingdings" panose="05000000000000000000" pitchFamily="2" charset="2"/>
              <a:buChar char="q"/>
            </a:pPr>
            <a:r>
              <a:rPr lang="tr-TR" dirty="0">
                <a:latin typeface="Comic Sans MS" panose="030F0702030302020204" pitchFamily="66" charset="0"/>
              </a:rPr>
              <a:t>Bebekler için çay ve bitki çayları, şekerli içecekler, konserve gıdalar, hazır çorbalar, hazır meyve suları, şekerli yoğurt ve peynirler, tuzlu ve biberli gıdalar uygun besinler değildir. </a:t>
            </a:r>
          </a:p>
          <a:p>
            <a:pPr marL="285750" indent="-285750" algn="just">
              <a:buFont typeface="Wingdings" panose="05000000000000000000" pitchFamily="2" charset="2"/>
              <a:buChar char="q"/>
            </a:pPr>
            <a:r>
              <a:rPr lang="tr-TR" dirty="0" err="1">
                <a:solidFill>
                  <a:srgbClr val="C00000"/>
                </a:solidFill>
                <a:latin typeface="Comic Sans MS" panose="030F0702030302020204" pitchFamily="66" charset="0"/>
              </a:rPr>
              <a:t>İnfantil</a:t>
            </a:r>
            <a:r>
              <a:rPr lang="tr-TR" dirty="0">
                <a:solidFill>
                  <a:srgbClr val="C00000"/>
                </a:solidFill>
                <a:latin typeface="Comic Sans MS" panose="030F0702030302020204" pitchFamily="66" charset="0"/>
              </a:rPr>
              <a:t> </a:t>
            </a:r>
            <a:r>
              <a:rPr lang="tr-TR" dirty="0" err="1">
                <a:solidFill>
                  <a:srgbClr val="C00000"/>
                </a:solidFill>
                <a:latin typeface="Comic Sans MS" panose="030F0702030302020204" pitchFamily="66" charset="0"/>
              </a:rPr>
              <a:t>botulizme</a:t>
            </a:r>
            <a:r>
              <a:rPr lang="tr-TR" dirty="0">
                <a:solidFill>
                  <a:srgbClr val="C00000"/>
                </a:solidFill>
                <a:latin typeface="Comic Sans MS" panose="030F0702030302020204" pitchFamily="66" charset="0"/>
              </a:rPr>
              <a:t> </a:t>
            </a:r>
            <a:r>
              <a:rPr lang="tr-TR" dirty="0">
                <a:latin typeface="Comic Sans MS" panose="030F0702030302020204" pitchFamily="66" charset="0"/>
              </a:rPr>
              <a:t>sebep olabilen </a:t>
            </a:r>
            <a:r>
              <a:rPr lang="tr-TR" dirty="0">
                <a:solidFill>
                  <a:srgbClr val="C00000"/>
                </a:solidFill>
                <a:latin typeface="Comic Sans MS" panose="030F0702030302020204" pitchFamily="66" charset="0"/>
              </a:rPr>
              <a:t>bal</a:t>
            </a:r>
            <a:r>
              <a:rPr lang="tr-TR" dirty="0">
                <a:latin typeface="Comic Sans MS" panose="030F0702030302020204" pitchFamily="66" charset="0"/>
              </a:rPr>
              <a:t> bir yaştan önce, boğulmaya neden olabilecek kabuklu kuru yemişler, üzüm, pişmemiş havuç, şeker gibi yuvarlak ve sert gıdalar bebeklik döneminde verilmemelidir.</a:t>
            </a:r>
          </a:p>
          <a:p>
            <a:pPr marL="285750" indent="-285750" algn="just">
              <a:buFont typeface="Wingdings" panose="05000000000000000000" pitchFamily="2" charset="2"/>
              <a:buChar char="q"/>
            </a:pPr>
            <a:r>
              <a:rPr lang="tr-TR" dirty="0">
                <a:latin typeface="Comic Sans MS" panose="030F0702030302020204" pitchFamily="66" charset="0"/>
              </a:rPr>
              <a:t>Tamamlayıcı besinlere </a:t>
            </a:r>
            <a:r>
              <a:rPr lang="tr-TR" dirty="0">
                <a:solidFill>
                  <a:srgbClr val="7030A0"/>
                </a:solidFill>
                <a:latin typeface="Comic Sans MS" panose="030F0702030302020204" pitchFamily="66" charset="0"/>
              </a:rPr>
              <a:t>tuz ve şeker eklenmemelidir</a:t>
            </a:r>
            <a:r>
              <a:rPr lang="tr-TR" dirty="0">
                <a:latin typeface="Comic Sans MS" panose="030F0702030302020204" pitchFamily="66" charset="0"/>
              </a:rPr>
              <a:t>. Şeker tüketimi (gıdalara eklenenler ve meyve sularında bulunanlar) olabildiğince az olmalıdır. Şeker içeren içeceklerden kaçınılmalıdır. </a:t>
            </a:r>
          </a:p>
          <a:p>
            <a:pPr marL="285750" indent="-285750" algn="just">
              <a:buFont typeface="Wingdings" panose="05000000000000000000" pitchFamily="2" charset="2"/>
              <a:buChar char="q"/>
            </a:pPr>
            <a:r>
              <a:rPr lang="tr-TR" b="1" dirty="0" err="1">
                <a:solidFill>
                  <a:srgbClr val="00B0F0"/>
                </a:solidFill>
                <a:latin typeface="Comic Sans MS" panose="030F0702030302020204" pitchFamily="66" charset="0"/>
              </a:rPr>
              <a:t>Nitrit</a:t>
            </a:r>
            <a:r>
              <a:rPr lang="tr-TR" b="1" dirty="0">
                <a:solidFill>
                  <a:srgbClr val="00B0F0"/>
                </a:solidFill>
                <a:latin typeface="Comic Sans MS" panose="030F0702030302020204" pitchFamily="66" charset="0"/>
              </a:rPr>
              <a:t> içeren sosis, salam, sucuk gibi gıdaların bebek beslenmesinde yeri yoktur.</a:t>
            </a:r>
          </a:p>
        </p:txBody>
      </p:sp>
      <p:pic>
        <p:nvPicPr>
          <p:cNvPr id="2" name="Resim 1">
            <a:extLst>
              <a:ext uri="{FF2B5EF4-FFF2-40B4-BE49-F238E27FC236}">
                <a16:creationId xmlns:a16="http://schemas.microsoft.com/office/drawing/2014/main" id="{D85F512C-9857-49A1-A1D8-2D48A8B5C7B2}"/>
              </a:ext>
            </a:extLst>
          </p:cNvPr>
          <p:cNvPicPr>
            <a:picLocks noChangeAspect="1"/>
          </p:cNvPicPr>
          <p:nvPr/>
        </p:nvPicPr>
        <p:blipFill>
          <a:blip r:embed="rId7"/>
          <a:stretch>
            <a:fillRect/>
          </a:stretch>
        </p:blipFill>
        <p:spPr>
          <a:xfrm>
            <a:off x="8508005" y="2486024"/>
            <a:ext cx="3397805" cy="2648683"/>
          </a:xfrm>
          <a:prstGeom prst="rect">
            <a:avLst/>
          </a:prstGeom>
        </p:spPr>
      </p:pic>
    </p:spTree>
    <p:extLst>
      <p:ext uri="{BB962C8B-B14F-4D97-AF65-F5344CB8AC3E}">
        <p14:creationId xmlns:p14="http://schemas.microsoft.com/office/powerpoint/2010/main" val="2587057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41300" y="1614986"/>
            <a:ext cx="6595598" cy="2031325"/>
          </a:xfrm>
          <a:prstGeom prst="rect">
            <a:avLst/>
          </a:prstGeom>
        </p:spPr>
        <p:txBody>
          <a:bodyPr wrap="square">
            <a:spAutoFit/>
          </a:bodyPr>
          <a:lstStyle/>
          <a:p>
            <a:pPr marL="0" indent="0">
              <a:buNone/>
            </a:pPr>
            <a:r>
              <a:rPr lang="tr-TR" sz="1800" dirty="0">
                <a:latin typeface="Comic Sans MS" panose="030F0702030302020204" pitchFamily="66" charset="0"/>
              </a:rPr>
              <a:t>1. Annenin kendi fizyolojik gereksinmelerini (enerji ve besin ögeleri) karşılanır,</a:t>
            </a:r>
          </a:p>
          <a:p>
            <a:pPr marL="0" indent="0">
              <a:buNone/>
            </a:pPr>
            <a:r>
              <a:rPr lang="tr-TR" sz="1800" dirty="0">
                <a:latin typeface="Comic Sans MS" panose="030F0702030302020204" pitchFamily="66" charset="0"/>
              </a:rPr>
              <a:t>2. Annenin vücudundaki depolar korunur,</a:t>
            </a:r>
          </a:p>
          <a:p>
            <a:pPr marL="0" indent="0">
              <a:buNone/>
            </a:pPr>
            <a:r>
              <a:rPr lang="tr-TR" sz="1800" dirty="0">
                <a:latin typeface="Comic Sans MS" panose="030F0702030302020204" pitchFamily="66" charset="0"/>
              </a:rPr>
              <a:t>3. Bebeğin sağlıklı büyüme ve gelişimi sağlanır,</a:t>
            </a:r>
          </a:p>
          <a:p>
            <a:pPr marL="0" indent="0">
              <a:buNone/>
            </a:pPr>
            <a:r>
              <a:rPr lang="tr-TR" sz="1800" dirty="0">
                <a:latin typeface="Comic Sans MS" panose="030F0702030302020204" pitchFamily="66" charset="0"/>
              </a:rPr>
              <a:t>4. Emzirmeye hazırlık için salgılanacak sütün enerji ve besin ögeleri karşılanır.</a:t>
            </a:r>
          </a:p>
          <a:p>
            <a:pPr marL="0" indent="0">
              <a:buNone/>
            </a:pPr>
            <a:r>
              <a:rPr lang="tr-TR" sz="1800" dirty="0">
                <a:latin typeface="Comic Sans MS" panose="030F0702030302020204" pitchFamily="66" charset="0"/>
              </a:rPr>
              <a:t>Anne </a:t>
            </a:r>
            <a:r>
              <a:rPr lang="tr-TR" sz="1800" dirty="0">
                <a:solidFill>
                  <a:srgbClr val="FF0000"/>
                </a:solidFill>
                <a:latin typeface="Comic Sans MS" panose="030F0702030302020204" pitchFamily="66" charset="0"/>
              </a:rPr>
              <a:t>YETERLİ ve DENGELİ BESLENMEK ZORUNDADIR !!</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641299" y="849829"/>
            <a:ext cx="4389343" cy="461665"/>
          </a:xfrm>
          <a:prstGeom prst="rect">
            <a:avLst/>
          </a:prstGeom>
          <a:noFill/>
        </p:spPr>
        <p:txBody>
          <a:bodyPr wrap="none" rtlCol="0">
            <a:spAutoFit/>
          </a:bodyPr>
          <a:lstStyle/>
          <a:p>
            <a:r>
              <a:rPr lang="tr-TR" sz="2400" u="sng" dirty="0">
                <a:highlight>
                  <a:srgbClr val="00FFFF"/>
                </a:highlight>
                <a:latin typeface="Comic Sans MS" panose="030F0702030302020204" pitchFamily="66" charset="0"/>
              </a:rPr>
              <a:t>Gebelikte beslenmenin önemi;</a:t>
            </a:r>
          </a:p>
        </p:txBody>
      </p:sp>
      <p:pic>
        <p:nvPicPr>
          <p:cNvPr id="7" name="Resim 6">
            <a:extLst>
              <a:ext uri="{FF2B5EF4-FFF2-40B4-BE49-F238E27FC236}">
                <a16:creationId xmlns:a16="http://schemas.microsoft.com/office/drawing/2014/main" id="{F3D39A77-591F-46DC-B231-0EC403BC6934}"/>
              </a:ext>
            </a:extLst>
          </p:cNvPr>
          <p:cNvPicPr>
            <a:picLocks noChangeAspect="1"/>
          </p:cNvPicPr>
          <p:nvPr/>
        </p:nvPicPr>
        <p:blipFill>
          <a:blip r:embed="rId7"/>
          <a:stretch>
            <a:fillRect/>
          </a:stretch>
        </p:blipFill>
        <p:spPr>
          <a:xfrm>
            <a:off x="7363245" y="1026073"/>
            <a:ext cx="3975621" cy="2645595"/>
          </a:xfrm>
          <a:prstGeom prst="rect">
            <a:avLst/>
          </a:prstGeom>
        </p:spPr>
      </p:pic>
      <p:sp>
        <p:nvSpPr>
          <p:cNvPr id="8" name="Metin kutusu 7">
            <a:extLst>
              <a:ext uri="{FF2B5EF4-FFF2-40B4-BE49-F238E27FC236}">
                <a16:creationId xmlns:a16="http://schemas.microsoft.com/office/drawing/2014/main" id="{AA59F6C3-C874-4B18-8B0E-402FE0B50100}"/>
              </a:ext>
            </a:extLst>
          </p:cNvPr>
          <p:cNvSpPr txBox="1"/>
          <p:nvPr/>
        </p:nvSpPr>
        <p:spPr>
          <a:xfrm>
            <a:off x="5030642" y="4697030"/>
            <a:ext cx="6091732" cy="1477328"/>
          </a:xfrm>
          <a:prstGeom prst="rect">
            <a:avLst/>
          </a:prstGeom>
          <a:noFill/>
        </p:spPr>
        <p:txBody>
          <a:bodyPr wrap="none" rtlCol="0">
            <a:spAutoFit/>
          </a:bodyPr>
          <a:lstStyle/>
          <a:p>
            <a:r>
              <a:rPr lang="tr-TR" u="sng" dirty="0">
                <a:highlight>
                  <a:srgbClr val="FFFF00"/>
                </a:highlight>
                <a:latin typeface="Comic Sans MS" panose="030F0702030302020204" pitchFamily="66" charset="0"/>
              </a:rPr>
              <a:t>Anne yetersiz ve dengesiz beslenirse;</a:t>
            </a:r>
          </a:p>
          <a:p>
            <a:pPr marL="514350" indent="-514350">
              <a:buFont typeface="+mj-lt"/>
              <a:buAutoNum type="arabicPeriod"/>
            </a:pPr>
            <a:r>
              <a:rPr lang="tr-TR" sz="1800" dirty="0">
                <a:latin typeface="Comic Sans MS" panose="030F0702030302020204" pitchFamily="66" charset="0"/>
              </a:rPr>
              <a:t>Erken doğum (prematüre)</a:t>
            </a:r>
          </a:p>
          <a:p>
            <a:pPr marL="514350" indent="-514350">
              <a:buFont typeface="+mj-lt"/>
              <a:buAutoNum type="arabicPeriod"/>
            </a:pPr>
            <a:r>
              <a:rPr lang="tr-TR" sz="1800" dirty="0">
                <a:latin typeface="Comic Sans MS" panose="030F0702030302020204" pitchFamily="66" charset="0"/>
              </a:rPr>
              <a:t>Düşük doğum ağırlıklı bebek doğumu (D.A &lt;2500 g)</a:t>
            </a:r>
          </a:p>
          <a:p>
            <a:pPr marL="514350" indent="-514350">
              <a:buFont typeface="+mj-lt"/>
              <a:buAutoNum type="arabicPeriod"/>
            </a:pPr>
            <a:r>
              <a:rPr lang="tr-TR" sz="1800" dirty="0">
                <a:latin typeface="Comic Sans MS" panose="030F0702030302020204" pitchFamily="66" charset="0"/>
              </a:rPr>
              <a:t>Bebekte büyüme ve gelişim geriliği ve</a:t>
            </a:r>
          </a:p>
          <a:p>
            <a:pPr marL="514350" indent="-514350">
              <a:buFont typeface="+mj-lt"/>
              <a:buAutoNum type="arabicPeriod"/>
            </a:pPr>
            <a:r>
              <a:rPr lang="tr-TR" sz="1800" dirty="0">
                <a:latin typeface="Comic Sans MS" panose="030F0702030302020204" pitchFamily="66" charset="0"/>
              </a:rPr>
              <a:t>Ölü doğum gerçekleşebilir.</a:t>
            </a:r>
          </a:p>
        </p:txBody>
      </p:sp>
      <p:pic>
        <p:nvPicPr>
          <p:cNvPr id="10" name="Resim 9">
            <a:extLst>
              <a:ext uri="{FF2B5EF4-FFF2-40B4-BE49-F238E27FC236}">
                <a16:creationId xmlns:a16="http://schemas.microsoft.com/office/drawing/2014/main" id="{53B7AA9A-7BA5-46F8-BBEC-806F61E1F6B2}"/>
              </a:ext>
            </a:extLst>
          </p:cNvPr>
          <p:cNvPicPr>
            <a:picLocks noChangeAspect="1"/>
          </p:cNvPicPr>
          <p:nvPr/>
        </p:nvPicPr>
        <p:blipFill>
          <a:blip r:embed="rId8"/>
          <a:stretch>
            <a:fillRect/>
          </a:stretch>
        </p:blipFill>
        <p:spPr>
          <a:xfrm>
            <a:off x="1069626" y="3923310"/>
            <a:ext cx="2542968" cy="2542968"/>
          </a:xfrm>
          <a:prstGeom prst="rect">
            <a:avLst/>
          </a:prstGeom>
        </p:spPr>
      </p:pic>
    </p:spTree>
    <p:extLst>
      <p:ext uri="{BB962C8B-B14F-4D97-AF65-F5344CB8AC3E}">
        <p14:creationId xmlns:p14="http://schemas.microsoft.com/office/powerpoint/2010/main" val="3948632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340730" y="1126226"/>
            <a:ext cx="7797018" cy="5078313"/>
          </a:xfrm>
          <a:prstGeom prst="rect">
            <a:avLst/>
          </a:prstGeom>
          <a:noFill/>
        </p:spPr>
        <p:txBody>
          <a:bodyPr wrap="square">
            <a:spAutoFit/>
          </a:bodyPr>
          <a:lstStyle/>
          <a:p>
            <a:r>
              <a:rPr lang="tr-TR" dirty="0">
                <a:highlight>
                  <a:srgbClr val="00FFFF"/>
                </a:highlight>
                <a:latin typeface="Comic Sans MS" panose="030F0702030302020204" pitchFamily="66" charset="0"/>
              </a:rPr>
              <a:t>Bebeklik Döneminde </a:t>
            </a:r>
            <a:r>
              <a:rPr lang="tr-TR" dirty="0" err="1">
                <a:highlight>
                  <a:srgbClr val="00FFFF"/>
                </a:highlight>
                <a:latin typeface="Comic Sans MS" panose="030F0702030302020204" pitchFamily="66" charset="0"/>
              </a:rPr>
              <a:t>Malnütrisyon</a:t>
            </a:r>
            <a:endParaRPr lang="tr-TR" dirty="0">
              <a:latin typeface="Comic Sans MS" panose="030F0702030302020204" pitchFamily="66" charset="0"/>
            </a:endParaRPr>
          </a:p>
          <a:p>
            <a:pPr marL="285750" indent="-285750" algn="just">
              <a:buFont typeface="Wingdings" panose="05000000000000000000" pitchFamily="2" charset="2"/>
              <a:buChar char="ü"/>
            </a:pPr>
            <a:r>
              <a:rPr lang="tr-TR" dirty="0">
                <a:latin typeface="Comic Sans MS" panose="030F0702030302020204" pitchFamily="66" charset="0"/>
              </a:rPr>
              <a:t>Giderek azalsa da </a:t>
            </a:r>
            <a:r>
              <a:rPr lang="tr-TR" dirty="0" err="1">
                <a:latin typeface="Comic Sans MS" panose="030F0702030302020204" pitchFamily="66" charset="0"/>
              </a:rPr>
              <a:t>malnütrisyon</a:t>
            </a:r>
            <a:r>
              <a:rPr lang="tr-TR" dirty="0">
                <a:latin typeface="Comic Sans MS" panose="030F0702030302020204" pitchFamily="66" charset="0"/>
              </a:rPr>
              <a:t> bebek ve çocuklarımızda hala önemli bir sorundur. </a:t>
            </a:r>
            <a:r>
              <a:rPr lang="tr-TR" dirty="0" err="1">
                <a:latin typeface="Comic Sans MS" panose="030F0702030302020204" pitchFamily="66" charset="0"/>
              </a:rPr>
              <a:t>Malnütrisyonun</a:t>
            </a:r>
            <a:r>
              <a:rPr lang="tr-TR" dirty="0">
                <a:latin typeface="Comic Sans MS" panose="030F0702030302020204" pitchFamily="66" charset="0"/>
              </a:rPr>
              <a:t> önlenmesinde sağlıklı 0-2 yaş beslenmesi önemlidir.</a:t>
            </a:r>
          </a:p>
          <a:p>
            <a:pPr algn="just"/>
            <a:endParaRPr lang="tr-TR" dirty="0">
              <a:latin typeface="Comic Sans MS" panose="030F0702030302020204" pitchFamily="66" charset="0"/>
            </a:endParaRPr>
          </a:p>
          <a:p>
            <a:pPr marL="285750" indent="-285750" algn="just">
              <a:buFont typeface="Wingdings" panose="05000000000000000000" pitchFamily="2" charset="2"/>
              <a:buChar char="ü"/>
            </a:pPr>
            <a:r>
              <a:rPr lang="tr-TR" dirty="0" err="1">
                <a:latin typeface="Comic Sans MS" panose="030F0702030302020204" pitchFamily="66" charset="0"/>
              </a:rPr>
              <a:t>Malnütrisyon</a:t>
            </a:r>
            <a:r>
              <a:rPr lang="tr-TR" dirty="0">
                <a:latin typeface="Comic Sans MS" panose="030F0702030302020204" pitchFamily="66" charset="0"/>
              </a:rPr>
              <a:t> sadece </a:t>
            </a:r>
            <a:r>
              <a:rPr lang="tr-TR" dirty="0" err="1">
                <a:latin typeface="Comic Sans MS" panose="030F0702030302020204" pitchFamily="66" charset="0"/>
              </a:rPr>
              <a:t>makrobesinlerin</a:t>
            </a:r>
            <a:r>
              <a:rPr lang="tr-TR" dirty="0">
                <a:latin typeface="Comic Sans MS" panose="030F0702030302020204" pitchFamily="66" charset="0"/>
              </a:rPr>
              <a:t> alımının azlığına bağlı gelişmez, </a:t>
            </a:r>
            <a:r>
              <a:rPr lang="tr-TR" dirty="0" err="1">
                <a:latin typeface="Comic Sans MS" panose="030F0702030302020204" pitchFamily="66" charset="0"/>
              </a:rPr>
              <a:t>mikrobesin</a:t>
            </a:r>
            <a:r>
              <a:rPr lang="tr-TR" dirty="0">
                <a:latin typeface="Comic Sans MS" panose="030F0702030302020204" pitchFamily="66" charset="0"/>
              </a:rPr>
              <a:t> </a:t>
            </a:r>
            <a:r>
              <a:rPr lang="tr-TR" dirty="0" err="1">
                <a:latin typeface="Comic Sans MS" panose="030F0702030302020204" pitchFamily="66" charset="0"/>
              </a:rPr>
              <a:t>malnütrisyonu</a:t>
            </a:r>
            <a:r>
              <a:rPr lang="tr-TR" dirty="0">
                <a:latin typeface="Comic Sans MS" panose="030F0702030302020204" pitchFamily="66" charset="0"/>
              </a:rPr>
              <a:t> da gizli açlık olarak tanımlanabilir. Ülkemizde </a:t>
            </a:r>
            <a:r>
              <a:rPr lang="tr-TR" dirty="0" err="1">
                <a:latin typeface="Comic Sans MS" panose="030F0702030302020204" pitchFamily="66" charset="0"/>
              </a:rPr>
              <a:t>mikrobesin</a:t>
            </a:r>
            <a:r>
              <a:rPr lang="tr-TR" dirty="0">
                <a:latin typeface="Comic Sans MS" panose="030F0702030302020204" pitchFamily="66" charset="0"/>
              </a:rPr>
              <a:t> eksikliğinin </a:t>
            </a:r>
            <a:r>
              <a:rPr lang="tr-TR" dirty="0" err="1">
                <a:latin typeface="Comic Sans MS" panose="030F0702030302020204" pitchFamily="66" charset="0"/>
              </a:rPr>
              <a:t>makrobesin</a:t>
            </a:r>
            <a:r>
              <a:rPr lang="tr-TR" dirty="0">
                <a:latin typeface="Comic Sans MS" panose="030F0702030302020204" pitchFamily="66" charset="0"/>
              </a:rPr>
              <a:t> eksikliğinden daha önemli bir sorun olduğu düşünülmektedir </a:t>
            </a:r>
          </a:p>
          <a:p>
            <a:pPr algn="just"/>
            <a:endParaRPr lang="tr-TR" dirty="0">
              <a:latin typeface="Comic Sans MS" panose="030F0702030302020204" pitchFamily="66" charset="0"/>
            </a:endParaRPr>
          </a:p>
          <a:p>
            <a:pPr marL="285750" indent="-285750" algn="just">
              <a:buFont typeface="Wingdings" panose="05000000000000000000" pitchFamily="2" charset="2"/>
              <a:buChar char="v"/>
            </a:pPr>
            <a:r>
              <a:rPr lang="tr-TR" b="1" dirty="0">
                <a:solidFill>
                  <a:srgbClr val="C00000"/>
                </a:solidFill>
                <a:latin typeface="Comic Sans MS" panose="030F0702030302020204" pitchFamily="66" charset="0"/>
              </a:rPr>
              <a:t>Dünyada en sık rastlanan </a:t>
            </a:r>
            <a:r>
              <a:rPr lang="tr-TR" b="1" dirty="0" err="1">
                <a:solidFill>
                  <a:srgbClr val="C00000"/>
                </a:solidFill>
                <a:latin typeface="Comic Sans MS" panose="030F0702030302020204" pitchFamily="66" charset="0"/>
              </a:rPr>
              <a:t>mikrobesin</a:t>
            </a:r>
            <a:r>
              <a:rPr lang="tr-TR" b="1" dirty="0">
                <a:solidFill>
                  <a:srgbClr val="C00000"/>
                </a:solidFill>
                <a:latin typeface="Comic Sans MS" panose="030F0702030302020204" pitchFamily="66" charset="0"/>
              </a:rPr>
              <a:t> eksikliği demir eksikliğidir </a:t>
            </a:r>
            <a:r>
              <a:rPr lang="tr-TR" dirty="0">
                <a:latin typeface="Comic Sans MS" panose="030F0702030302020204" pitchFamily="66" charset="0"/>
              </a:rPr>
              <a:t>ve ülkemizdeki iki yaş altındaki bebeklerimizde bu oran %2-46 arasında değişmektedir.</a:t>
            </a:r>
          </a:p>
          <a:p>
            <a:pPr algn="just"/>
            <a:r>
              <a:rPr lang="tr-TR" dirty="0">
                <a:latin typeface="Comic Sans MS" panose="030F0702030302020204" pitchFamily="66" charset="0"/>
              </a:rPr>
              <a:t>Ulusal kapsamda 4-12 ay arasındaki tüm bebeklere ücretsiz demir desteği başlatılmıştır</a:t>
            </a:r>
          </a:p>
          <a:p>
            <a:pPr marL="285750" indent="-285750" algn="just">
              <a:buFont typeface="Wingdings" panose="05000000000000000000" pitchFamily="2" charset="2"/>
              <a:buChar char="v"/>
            </a:pPr>
            <a:r>
              <a:rPr lang="tr-TR" b="1" dirty="0">
                <a:solidFill>
                  <a:srgbClr val="C00000"/>
                </a:solidFill>
                <a:latin typeface="Comic Sans MS" panose="030F0702030302020204" pitchFamily="66" charset="0"/>
              </a:rPr>
              <a:t>Benzer şekilde D vitamini eksikliği </a:t>
            </a:r>
            <a:r>
              <a:rPr lang="tr-TR" dirty="0">
                <a:latin typeface="Comic Sans MS" panose="030F0702030302020204" pitchFamily="66" charset="0"/>
              </a:rPr>
              <a:t>2005 yılında başlanan ulusal D vitamini destekleme programı sonrasında %6’lardan %0,1’e kadar düşürülmüştür</a:t>
            </a:r>
          </a:p>
        </p:txBody>
      </p:sp>
      <p:pic>
        <p:nvPicPr>
          <p:cNvPr id="2" name="Resim 1">
            <a:extLst>
              <a:ext uri="{FF2B5EF4-FFF2-40B4-BE49-F238E27FC236}">
                <a16:creationId xmlns:a16="http://schemas.microsoft.com/office/drawing/2014/main" id="{8D58A74E-9581-477B-BE5A-5AB46D6247CC}"/>
              </a:ext>
            </a:extLst>
          </p:cNvPr>
          <p:cNvPicPr>
            <a:picLocks noChangeAspect="1"/>
          </p:cNvPicPr>
          <p:nvPr/>
        </p:nvPicPr>
        <p:blipFill>
          <a:blip r:embed="rId7"/>
          <a:stretch>
            <a:fillRect/>
          </a:stretch>
        </p:blipFill>
        <p:spPr>
          <a:xfrm>
            <a:off x="8545711" y="2796613"/>
            <a:ext cx="3027311" cy="2014538"/>
          </a:xfrm>
          <a:prstGeom prst="rect">
            <a:avLst/>
          </a:prstGeom>
        </p:spPr>
      </p:pic>
    </p:spTree>
    <p:extLst>
      <p:ext uri="{BB962C8B-B14F-4D97-AF65-F5344CB8AC3E}">
        <p14:creationId xmlns:p14="http://schemas.microsoft.com/office/powerpoint/2010/main" val="2709581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1969476" y="1327782"/>
            <a:ext cx="7797018" cy="2308324"/>
          </a:xfrm>
          <a:prstGeom prst="rect">
            <a:avLst/>
          </a:prstGeom>
          <a:noFill/>
        </p:spPr>
        <p:txBody>
          <a:bodyPr wrap="square">
            <a:spAutoFit/>
          </a:bodyPr>
          <a:lstStyle/>
          <a:p>
            <a:r>
              <a:rPr lang="tr-TR" dirty="0">
                <a:highlight>
                  <a:srgbClr val="00FFFF"/>
                </a:highlight>
                <a:latin typeface="Comic Sans MS" panose="030F0702030302020204" pitchFamily="66" charset="0"/>
              </a:rPr>
              <a:t>Bebeklik Döneminde </a:t>
            </a:r>
            <a:r>
              <a:rPr lang="tr-TR" dirty="0" err="1">
                <a:highlight>
                  <a:srgbClr val="00FFFF"/>
                </a:highlight>
                <a:latin typeface="Comic Sans MS" panose="030F0702030302020204" pitchFamily="66" charset="0"/>
              </a:rPr>
              <a:t>Obezite</a:t>
            </a:r>
            <a:endParaRPr lang="tr-TR" dirty="0"/>
          </a:p>
          <a:p>
            <a:pPr marL="285750" indent="-285750">
              <a:buFont typeface="Arial" panose="020B0604020202020204" pitchFamily="34" charset="0"/>
              <a:buChar char="•"/>
            </a:pPr>
            <a:r>
              <a:rPr lang="tr-TR" dirty="0">
                <a:latin typeface="Comic Sans MS" panose="030F0702030302020204" pitchFamily="66" charset="0"/>
              </a:rPr>
              <a:t>Düşük doğum ağırlığı, ilk iki yılda hızlı ağırlık artışı ve yüksek protein alımı ileri yaşamda </a:t>
            </a:r>
            <a:r>
              <a:rPr lang="tr-TR" dirty="0" err="1">
                <a:latin typeface="Comic Sans MS" panose="030F0702030302020204" pitchFamily="66" charset="0"/>
              </a:rPr>
              <a:t>obezite</a:t>
            </a:r>
            <a:r>
              <a:rPr lang="tr-TR" dirty="0">
                <a:latin typeface="Comic Sans MS" panose="030F0702030302020204" pitchFamily="66" charset="0"/>
              </a:rPr>
              <a:t> riskini doğuran özelliklerdir.</a:t>
            </a:r>
          </a:p>
          <a:p>
            <a:pPr marL="285750" indent="-285750">
              <a:buFont typeface="Arial" panose="020B0604020202020204" pitchFamily="34" charset="0"/>
              <a:buChar char="•"/>
            </a:pPr>
            <a:r>
              <a:rPr lang="tr-TR" dirty="0" err="1">
                <a:latin typeface="Comic Sans MS" panose="030F0702030302020204" pitchFamily="66" charset="0"/>
              </a:rPr>
              <a:t>Obezite</a:t>
            </a:r>
            <a:r>
              <a:rPr lang="tr-TR" dirty="0">
                <a:latin typeface="Comic Sans MS" panose="030F0702030302020204" pitchFamily="66" charset="0"/>
              </a:rPr>
              <a:t> riski anne sütü alma süresi ile ters orantılı olarak azalmaktadır. </a:t>
            </a:r>
          </a:p>
          <a:p>
            <a:pPr marL="285750" indent="-285750">
              <a:buFont typeface="Arial" panose="020B0604020202020204" pitchFamily="34" charset="0"/>
              <a:buChar char="•"/>
            </a:pPr>
            <a:r>
              <a:rPr lang="tr-TR" dirty="0">
                <a:latin typeface="Comic Sans MS" panose="030F0702030302020204" pitchFamily="66" charset="0"/>
              </a:rPr>
              <a:t>Bu bağlamda </a:t>
            </a:r>
            <a:r>
              <a:rPr lang="tr-TR" dirty="0" err="1">
                <a:latin typeface="Comic Sans MS" panose="030F0702030302020204" pitchFamily="66" charset="0"/>
              </a:rPr>
              <a:t>obezite</a:t>
            </a:r>
            <a:r>
              <a:rPr lang="tr-TR" dirty="0">
                <a:latin typeface="Comic Sans MS" panose="030F0702030302020204" pitchFamily="66" charset="0"/>
              </a:rPr>
              <a:t> için en kolay koruyucu tedbir ilk altı ay tek başına anne sütü ile beslenme ve anne sütünün olabildiğince uzun süreli verilmesidir. </a:t>
            </a:r>
          </a:p>
        </p:txBody>
      </p:sp>
      <p:pic>
        <p:nvPicPr>
          <p:cNvPr id="2" name="Resim 1">
            <a:extLst>
              <a:ext uri="{FF2B5EF4-FFF2-40B4-BE49-F238E27FC236}">
                <a16:creationId xmlns:a16="http://schemas.microsoft.com/office/drawing/2014/main" id="{49A4972C-A503-4429-B5EE-CCD0A649ABAB}"/>
              </a:ext>
            </a:extLst>
          </p:cNvPr>
          <p:cNvPicPr>
            <a:picLocks noChangeAspect="1"/>
          </p:cNvPicPr>
          <p:nvPr/>
        </p:nvPicPr>
        <p:blipFill>
          <a:blip r:embed="rId7"/>
          <a:stretch>
            <a:fillRect/>
          </a:stretch>
        </p:blipFill>
        <p:spPr>
          <a:xfrm>
            <a:off x="5229151" y="3736975"/>
            <a:ext cx="1875034" cy="2817674"/>
          </a:xfrm>
          <a:prstGeom prst="rect">
            <a:avLst/>
          </a:prstGeom>
        </p:spPr>
      </p:pic>
    </p:spTree>
    <p:extLst>
      <p:ext uri="{BB962C8B-B14F-4D97-AF65-F5344CB8AC3E}">
        <p14:creationId xmlns:p14="http://schemas.microsoft.com/office/powerpoint/2010/main" val="863783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Çocukluk Döneminde Beslenme</a:t>
            </a:r>
          </a:p>
        </p:txBody>
      </p:sp>
      <p:sp>
        <p:nvSpPr>
          <p:cNvPr id="3" name="Metin kutusu 2">
            <a:extLst>
              <a:ext uri="{FF2B5EF4-FFF2-40B4-BE49-F238E27FC236}">
                <a16:creationId xmlns:a16="http://schemas.microsoft.com/office/drawing/2014/main" id="{49164C03-9E8E-45DD-ADF5-CC248EC22CDC}"/>
              </a:ext>
            </a:extLst>
          </p:cNvPr>
          <p:cNvSpPr txBox="1"/>
          <p:nvPr/>
        </p:nvSpPr>
        <p:spPr>
          <a:xfrm>
            <a:off x="650136" y="1828751"/>
            <a:ext cx="6375714" cy="2031325"/>
          </a:xfrm>
          <a:prstGeom prst="rect">
            <a:avLst/>
          </a:prstGeom>
          <a:noFill/>
        </p:spPr>
        <p:txBody>
          <a:bodyPr wrap="square" rtlCol="0">
            <a:spAutoFit/>
          </a:bodyPr>
          <a:lstStyle/>
          <a:p>
            <a:pPr algn="just"/>
            <a:r>
              <a:rPr lang="tr-TR" dirty="0">
                <a:latin typeface="Comic Sans MS" panose="030F0702030302020204" pitchFamily="66" charset="0"/>
              </a:rPr>
              <a:t>Bir-üç yaş arası çocuklar, hayatı bağımsız olarak keşfetmeye başlamaktadırlar. </a:t>
            </a:r>
          </a:p>
          <a:p>
            <a:pPr algn="just"/>
            <a:r>
              <a:rPr lang="tr-TR" dirty="0">
                <a:latin typeface="Comic Sans MS" panose="030F0702030302020204" pitchFamily="66" charset="0"/>
              </a:rPr>
              <a:t>Bu yaş aralığı, çocukların yeme davranışlarıyla ilgili bilgi, beceri ve yemeğe ilişkin tutumlarını öğrenme ve yaşam boyu sağlığı geliştiren beslenme kalıplarının temelini oluşturabilecek tutum ve uygulamaları sağlayan bir dönemdir.</a:t>
            </a:r>
          </a:p>
        </p:txBody>
      </p:sp>
      <p:sp>
        <p:nvSpPr>
          <p:cNvPr id="4" name="Metin kutusu 3">
            <a:extLst>
              <a:ext uri="{FF2B5EF4-FFF2-40B4-BE49-F238E27FC236}">
                <a16:creationId xmlns:a16="http://schemas.microsoft.com/office/drawing/2014/main" id="{B7E988AD-48B9-4E6E-9833-8A884B2322D1}"/>
              </a:ext>
            </a:extLst>
          </p:cNvPr>
          <p:cNvSpPr txBox="1"/>
          <p:nvPr/>
        </p:nvSpPr>
        <p:spPr>
          <a:xfrm>
            <a:off x="838200" y="4507587"/>
            <a:ext cx="9389012" cy="1477328"/>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BESİN ÖGESİ GEREKSİNMESİ </a:t>
            </a:r>
          </a:p>
          <a:p>
            <a:endParaRPr lang="tr-TR" dirty="0">
              <a:highlight>
                <a:srgbClr val="00FFFF"/>
              </a:highlight>
              <a:latin typeface="Comic Sans MS" panose="030F0702030302020204" pitchFamily="66" charset="0"/>
            </a:endParaRPr>
          </a:p>
          <a:p>
            <a:r>
              <a:rPr lang="tr-TR" dirty="0">
                <a:latin typeface="Comic Sans MS" panose="030F0702030302020204" pitchFamily="66" charset="0"/>
              </a:rPr>
              <a:t>•Enerji gereksinmesi ortalama </a:t>
            </a:r>
            <a:r>
              <a:rPr lang="tr-TR" u="sng" dirty="0">
                <a:solidFill>
                  <a:srgbClr val="C00000"/>
                </a:solidFill>
                <a:latin typeface="Comic Sans MS" panose="030F0702030302020204" pitchFamily="66" charset="0"/>
              </a:rPr>
              <a:t>1250 </a:t>
            </a:r>
            <a:r>
              <a:rPr lang="tr-TR" u="sng" dirty="0" err="1">
                <a:solidFill>
                  <a:srgbClr val="C00000"/>
                </a:solidFill>
                <a:latin typeface="Comic Sans MS" panose="030F0702030302020204" pitchFamily="66" charset="0"/>
              </a:rPr>
              <a:t>kkal</a:t>
            </a:r>
            <a:r>
              <a:rPr lang="tr-TR" u="sng" dirty="0">
                <a:solidFill>
                  <a:srgbClr val="C00000"/>
                </a:solidFill>
                <a:latin typeface="Comic Sans MS" panose="030F0702030302020204" pitchFamily="66" charset="0"/>
              </a:rPr>
              <a:t>/</a:t>
            </a:r>
            <a:r>
              <a:rPr lang="tr-TR" u="sng" dirty="0" err="1">
                <a:solidFill>
                  <a:srgbClr val="C00000"/>
                </a:solidFill>
                <a:latin typeface="Comic Sans MS" panose="030F0702030302020204" pitchFamily="66" charset="0"/>
              </a:rPr>
              <a:t>gün</a:t>
            </a:r>
            <a:r>
              <a:rPr lang="tr-TR" dirty="0" err="1">
                <a:latin typeface="Comic Sans MS" panose="030F0702030302020204" pitchFamily="66" charset="0"/>
              </a:rPr>
              <a:t>'dür</a:t>
            </a:r>
            <a:r>
              <a:rPr lang="tr-TR" dirty="0">
                <a:latin typeface="Comic Sans MS" panose="030F0702030302020204" pitchFamily="66" charset="0"/>
              </a:rPr>
              <a:t>. Enerjinin </a:t>
            </a:r>
            <a:r>
              <a:rPr lang="tr-TR" dirty="0">
                <a:solidFill>
                  <a:srgbClr val="00B0F0"/>
                </a:solidFill>
                <a:latin typeface="Comic Sans MS" panose="030F0702030302020204" pitchFamily="66" charset="0"/>
              </a:rPr>
              <a:t>%50-60'ı karbonhidratlardan </a:t>
            </a:r>
            <a:r>
              <a:rPr lang="tr-TR" dirty="0">
                <a:latin typeface="Comic Sans MS" panose="030F0702030302020204" pitchFamily="66" charset="0"/>
              </a:rPr>
              <a:t>gelmelidir. </a:t>
            </a:r>
            <a:r>
              <a:rPr lang="tr-TR" dirty="0">
                <a:solidFill>
                  <a:srgbClr val="00B050"/>
                </a:solidFill>
                <a:latin typeface="Comic Sans MS" panose="030F0702030302020204" pitchFamily="66" charset="0"/>
              </a:rPr>
              <a:t>Protein gereksinmesi 15-18 g/</a:t>
            </a:r>
            <a:r>
              <a:rPr lang="tr-TR" dirty="0" err="1">
                <a:solidFill>
                  <a:srgbClr val="00B050"/>
                </a:solidFill>
                <a:latin typeface="Comic Sans MS" panose="030F0702030302020204" pitchFamily="66" charset="0"/>
              </a:rPr>
              <a:t>gün'dür</a:t>
            </a:r>
            <a:r>
              <a:rPr lang="tr-TR" dirty="0">
                <a:latin typeface="Comic Sans MS" panose="030F0702030302020204" pitchFamily="66" charset="0"/>
              </a:rPr>
              <a:t>. </a:t>
            </a:r>
            <a:r>
              <a:rPr lang="tr-TR" dirty="0">
                <a:solidFill>
                  <a:schemeClr val="accent2">
                    <a:lumMod val="50000"/>
                  </a:schemeClr>
                </a:solidFill>
                <a:latin typeface="Comic Sans MS" panose="030F0702030302020204" pitchFamily="66" charset="0"/>
              </a:rPr>
              <a:t>Yağ gereksinmesi enerjinin %25-30'udur</a:t>
            </a:r>
          </a:p>
        </p:txBody>
      </p:sp>
      <p:pic>
        <p:nvPicPr>
          <p:cNvPr id="5" name="Resim 4">
            <a:extLst>
              <a:ext uri="{FF2B5EF4-FFF2-40B4-BE49-F238E27FC236}">
                <a16:creationId xmlns:a16="http://schemas.microsoft.com/office/drawing/2014/main" id="{BACE9ED8-15A9-470B-BAC4-FDB30768C7C7}"/>
              </a:ext>
            </a:extLst>
          </p:cNvPr>
          <p:cNvPicPr>
            <a:picLocks noChangeAspect="1"/>
          </p:cNvPicPr>
          <p:nvPr/>
        </p:nvPicPr>
        <p:blipFill>
          <a:blip r:embed="rId7"/>
          <a:stretch>
            <a:fillRect/>
          </a:stretch>
        </p:blipFill>
        <p:spPr>
          <a:xfrm>
            <a:off x="8354008" y="1839790"/>
            <a:ext cx="2590800" cy="1771650"/>
          </a:xfrm>
          <a:prstGeom prst="rect">
            <a:avLst/>
          </a:prstGeom>
        </p:spPr>
      </p:pic>
    </p:spTree>
    <p:extLst>
      <p:ext uri="{BB962C8B-B14F-4D97-AF65-F5344CB8AC3E}">
        <p14:creationId xmlns:p14="http://schemas.microsoft.com/office/powerpoint/2010/main" val="1739867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Çocukluk Döneminde Beslenme</a:t>
            </a:r>
          </a:p>
        </p:txBody>
      </p:sp>
      <p:sp>
        <p:nvSpPr>
          <p:cNvPr id="3" name="Metin kutusu 2">
            <a:extLst>
              <a:ext uri="{FF2B5EF4-FFF2-40B4-BE49-F238E27FC236}">
                <a16:creationId xmlns:a16="http://schemas.microsoft.com/office/drawing/2014/main" id="{49164C03-9E8E-45DD-ADF5-CC248EC22CDC}"/>
              </a:ext>
            </a:extLst>
          </p:cNvPr>
          <p:cNvSpPr txBox="1"/>
          <p:nvPr/>
        </p:nvSpPr>
        <p:spPr>
          <a:xfrm>
            <a:off x="615930" y="1600267"/>
            <a:ext cx="6375714" cy="4801314"/>
          </a:xfrm>
          <a:prstGeom prst="rect">
            <a:avLst/>
          </a:prstGeom>
          <a:noFill/>
        </p:spPr>
        <p:txBody>
          <a:bodyPr wrap="square" rtlCol="0">
            <a:spAutoFit/>
          </a:bodyPr>
          <a:lstStyle/>
          <a:p>
            <a:pPr algn="just"/>
            <a:r>
              <a:rPr lang="tr-TR" dirty="0">
                <a:latin typeface="Comic Sans MS" panose="030F0702030302020204" pitchFamily="66" charset="0"/>
              </a:rPr>
              <a:t>•Bir-üç yaş arası çocuğun beslenmesinde </a:t>
            </a:r>
            <a:r>
              <a:rPr lang="tr-TR" b="1" dirty="0">
                <a:solidFill>
                  <a:srgbClr val="C00000"/>
                </a:solidFill>
                <a:latin typeface="Comic Sans MS" panose="030F0702030302020204" pitchFamily="66" charset="0"/>
              </a:rPr>
              <a:t>dört temel besin grubu </a:t>
            </a:r>
            <a:r>
              <a:rPr lang="tr-TR" dirty="0">
                <a:latin typeface="Comic Sans MS" panose="030F0702030302020204" pitchFamily="66" charset="0"/>
              </a:rPr>
              <a:t>bir günlük beslenmesinde mutlaka bulunmalıdır. Günde ortalama tahıl grubu 4 porsiyon, sebze ve meyve grubu 2-4 porsiyon, süt ve ürünleri 3 porsiyon, et grubu 2 küçük porsiyon, şekerleme ve yağ grubu nadiren olmalıdır.</a:t>
            </a:r>
          </a:p>
          <a:p>
            <a:pPr algn="just"/>
            <a:endParaRPr lang="tr-TR" b="1" dirty="0">
              <a:solidFill>
                <a:srgbClr val="C00000"/>
              </a:solidFill>
              <a:latin typeface="Comic Sans MS" panose="030F0702030302020204" pitchFamily="66" charset="0"/>
            </a:endParaRPr>
          </a:p>
          <a:p>
            <a:pPr algn="just"/>
            <a:r>
              <a:rPr lang="tr-TR" b="1" dirty="0">
                <a:solidFill>
                  <a:srgbClr val="C00000"/>
                </a:solidFill>
                <a:latin typeface="Comic Sans MS" panose="030F0702030302020204" pitchFamily="66" charset="0"/>
              </a:rPr>
              <a:t>•İçecekler: </a:t>
            </a:r>
            <a:r>
              <a:rPr lang="tr-TR" dirty="0">
                <a:latin typeface="Comic Sans MS" panose="030F0702030302020204" pitchFamily="66" charset="0"/>
              </a:rPr>
              <a:t>Bir yaşından itibaren su ve inek sütü ana içecekler olmalıdır. Bu yaşta içecekler biberon yerine bardakta sunulmalıdır. Biberonu çok uzun süre kullanan bebeklerde diş çürümesi ve kulak iltihabı riski artmaktadır. </a:t>
            </a:r>
          </a:p>
          <a:p>
            <a:pPr algn="just"/>
            <a:r>
              <a:rPr lang="tr-TR" b="1" dirty="0">
                <a:solidFill>
                  <a:srgbClr val="C00000"/>
                </a:solidFill>
                <a:latin typeface="Comic Sans MS" panose="030F0702030302020204" pitchFamily="66" charset="0"/>
              </a:rPr>
              <a:t>•Su: </a:t>
            </a:r>
            <a:r>
              <a:rPr lang="tr-TR" dirty="0">
                <a:latin typeface="Comic Sans MS" panose="030F0702030302020204" pitchFamily="66" charset="0"/>
              </a:rPr>
              <a:t>1-3 yaş dönemi çocuklarda sıvı gereksinmesi ortalama kg başına günlük 100-120 ml civarındadır. </a:t>
            </a:r>
          </a:p>
          <a:p>
            <a:pPr algn="just"/>
            <a:endParaRPr lang="tr-TR" dirty="0">
              <a:latin typeface="Comic Sans MS" panose="030F0702030302020204" pitchFamily="66" charset="0"/>
            </a:endParaRPr>
          </a:p>
          <a:p>
            <a:pPr algn="just"/>
            <a:r>
              <a:rPr lang="tr-TR" b="1" dirty="0">
                <a:solidFill>
                  <a:srgbClr val="C00000"/>
                </a:solidFill>
                <a:latin typeface="Comic Sans MS" panose="030F0702030302020204" pitchFamily="66" charset="0"/>
              </a:rPr>
              <a:t>•Süt: </a:t>
            </a:r>
            <a:r>
              <a:rPr lang="tr-TR" dirty="0">
                <a:latin typeface="Comic Sans MS" panose="030F0702030302020204" pitchFamily="66" charset="0"/>
              </a:rPr>
              <a:t>Bir yaşından itibaren inek sütü tüketimi; yüksek protein, düşük demir içeriği ve diyette çeşitliliği azaltma riski nedeniyle yaklaşık 500–600 ml ile sınırlandırılmalıdır. </a:t>
            </a:r>
          </a:p>
        </p:txBody>
      </p:sp>
      <p:pic>
        <p:nvPicPr>
          <p:cNvPr id="5" name="Resim 4">
            <a:extLst>
              <a:ext uri="{FF2B5EF4-FFF2-40B4-BE49-F238E27FC236}">
                <a16:creationId xmlns:a16="http://schemas.microsoft.com/office/drawing/2014/main" id="{15E8DE4A-B6F3-4CD9-BD73-D4148C00EDF8}"/>
              </a:ext>
            </a:extLst>
          </p:cNvPr>
          <p:cNvPicPr>
            <a:picLocks noChangeAspect="1"/>
          </p:cNvPicPr>
          <p:nvPr/>
        </p:nvPicPr>
        <p:blipFill rotWithShape="1">
          <a:blip r:embed="rId7"/>
          <a:srcRect l="33000" t="42253" r="39769" b="25321"/>
          <a:stretch/>
        </p:blipFill>
        <p:spPr>
          <a:xfrm>
            <a:off x="7025600" y="2180744"/>
            <a:ext cx="4328199" cy="2897693"/>
          </a:xfrm>
          <a:prstGeom prst="rect">
            <a:avLst/>
          </a:prstGeom>
        </p:spPr>
      </p:pic>
    </p:spTree>
    <p:extLst>
      <p:ext uri="{BB962C8B-B14F-4D97-AF65-F5344CB8AC3E}">
        <p14:creationId xmlns:p14="http://schemas.microsoft.com/office/powerpoint/2010/main" val="31583022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Çocukluk Döneminde Beslenme</a:t>
            </a:r>
          </a:p>
        </p:txBody>
      </p:sp>
      <p:sp>
        <p:nvSpPr>
          <p:cNvPr id="4" name="Metin kutusu 3">
            <a:extLst>
              <a:ext uri="{FF2B5EF4-FFF2-40B4-BE49-F238E27FC236}">
                <a16:creationId xmlns:a16="http://schemas.microsoft.com/office/drawing/2014/main" id="{B7E988AD-48B9-4E6E-9833-8A884B2322D1}"/>
              </a:ext>
            </a:extLst>
          </p:cNvPr>
          <p:cNvSpPr txBox="1"/>
          <p:nvPr/>
        </p:nvSpPr>
        <p:spPr>
          <a:xfrm>
            <a:off x="642072" y="2274838"/>
            <a:ext cx="7121302" cy="2308324"/>
          </a:xfrm>
          <a:prstGeom prst="rect">
            <a:avLst/>
          </a:prstGeom>
          <a:noFill/>
        </p:spPr>
        <p:txBody>
          <a:bodyPr wrap="square" rtlCol="0">
            <a:spAutoFit/>
          </a:bodyPr>
          <a:lstStyle/>
          <a:p>
            <a:r>
              <a:rPr lang="tr-TR" u="sng" dirty="0">
                <a:latin typeface="Comic Sans MS" panose="030F0702030302020204" pitchFamily="66" charset="0"/>
              </a:rPr>
              <a:t>Çocuklar için Uygun Olmayan Yiyecekler ve İçecekler: </a:t>
            </a:r>
          </a:p>
          <a:p>
            <a:pPr marL="285750" indent="-285750">
              <a:buFont typeface="Wingdings" panose="05000000000000000000" pitchFamily="2" charset="2"/>
              <a:buChar char="q"/>
            </a:pPr>
            <a:r>
              <a:rPr lang="tr-TR" dirty="0">
                <a:latin typeface="Comic Sans MS" panose="030F0702030302020204" pitchFamily="66" charset="0"/>
              </a:rPr>
              <a:t>Çay, </a:t>
            </a:r>
          </a:p>
          <a:p>
            <a:pPr marL="285750" indent="-285750">
              <a:buFont typeface="Wingdings" panose="05000000000000000000" pitchFamily="2" charset="2"/>
              <a:buChar char="q"/>
            </a:pPr>
            <a:r>
              <a:rPr lang="tr-TR" dirty="0">
                <a:latin typeface="Comic Sans MS" panose="030F0702030302020204" pitchFamily="66" charset="0"/>
              </a:rPr>
              <a:t>kahve, </a:t>
            </a:r>
          </a:p>
          <a:p>
            <a:pPr marL="285750" indent="-285750">
              <a:buFont typeface="Wingdings" panose="05000000000000000000" pitchFamily="2" charset="2"/>
              <a:buChar char="q"/>
            </a:pPr>
            <a:r>
              <a:rPr lang="tr-TR" dirty="0">
                <a:latin typeface="Comic Sans MS" panose="030F0702030302020204" pitchFamily="66" charset="0"/>
              </a:rPr>
              <a:t>gazlı içecekler, </a:t>
            </a:r>
          </a:p>
          <a:p>
            <a:pPr marL="285750" indent="-285750">
              <a:buFont typeface="Wingdings" panose="05000000000000000000" pitchFamily="2" charset="2"/>
              <a:buChar char="q"/>
            </a:pPr>
            <a:r>
              <a:rPr lang="tr-TR" dirty="0">
                <a:latin typeface="Comic Sans MS" panose="030F0702030302020204" pitchFamily="66" charset="0"/>
              </a:rPr>
              <a:t>Alkolsüz-yüksek oranda şeker içeren içecekler, </a:t>
            </a:r>
          </a:p>
          <a:p>
            <a:pPr marL="285750" indent="-285750">
              <a:buFont typeface="Wingdings" panose="05000000000000000000" pitchFamily="2" charset="2"/>
              <a:buChar char="q"/>
            </a:pPr>
            <a:r>
              <a:rPr lang="tr-TR" dirty="0">
                <a:latin typeface="Comic Sans MS" panose="030F0702030302020204" pitchFamily="66" charset="0"/>
              </a:rPr>
              <a:t>enerji içecekleri, </a:t>
            </a:r>
          </a:p>
          <a:p>
            <a:pPr marL="285750" indent="-285750">
              <a:buFont typeface="Wingdings" panose="05000000000000000000" pitchFamily="2" charset="2"/>
              <a:buChar char="q"/>
            </a:pPr>
            <a:r>
              <a:rPr lang="tr-TR" dirty="0">
                <a:latin typeface="Comic Sans MS" panose="030F0702030302020204" pitchFamily="66" charset="0"/>
              </a:rPr>
              <a:t>Abur-cubur atıştırmalıklar,</a:t>
            </a:r>
          </a:p>
          <a:p>
            <a:pPr marL="285750" indent="-285750">
              <a:buFont typeface="Wingdings" panose="05000000000000000000" pitchFamily="2" charset="2"/>
              <a:buChar char="q"/>
            </a:pPr>
            <a:r>
              <a:rPr lang="tr-TR" dirty="0">
                <a:latin typeface="Comic Sans MS" panose="030F0702030302020204" pitchFamily="66" charset="0"/>
              </a:rPr>
              <a:t>bütün fındık ve sert kabuklu yemişler </a:t>
            </a:r>
            <a:r>
              <a:rPr lang="tr-TR" dirty="0" err="1">
                <a:latin typeface="Comic Sans MS" panose="030F0702030302020204" pitchFamily="66" charset="0"/>
              </a:rPr>
              <a:t>vs</a:t>
            </a:r>
            <a:r>
              <a:rPr lang="tr-TR" dirty="0">
                <a:latin typeface="Comic Sans MS" panose="030F0702030302020204" pitchFamily="66" charset="0"/>
              </a:rPr>
              <a:t>…</a:t>
            </a:r>
          </a:p>
        </p:txBody>
      </p:sp>
      <p:pic>
        <p:nvPicPr>
          <p:cNvPr id="5" name="Resim 4">
            <a:extLst>
              <a:ext uri="{FF2B5EF4-FFF2-40B4-BE49-F238E27FC236}">
                <a16:creationId xmlns:a16="http://schemas.microsoft.com/office/drawing/2014/main" id="{487B6DFC-6550-4338-A62F-E36FE0CF4D0B}"/>
              </a:ext>
            </a:extLst>
          </p:cNvPr>
          <p:cNvPicPr>
            <a:picLocks noChangeAspect="1"/>
          </p:cNvPicPr>
          <p:nvPr/>
        </p:nvPicPr>
        <p:blipFill>
          <a:blip r:embed="rId7"/>
          <a:stretch>
            <a:fillRect/>
          </a:stretch>
        </p:blipFill>
        <p:spPr>
          <a:xfrm>
            <a:off x="7522845" y="1905716"/>
            <a:ext cx="2266950" cy="2019300"/>
          </a:xfrm>
          <a:prstGeom prst="rect">
            <a:avLst/>
          </a:prstGeom>
        </p:spPr>
      </p:pic>
    </p:spTree>
    <p:extLst>
      <p:ext uri="{BB962C8B-B14F-4D97-AF65-F5344CB8AC3E}">
        <p14:creationId xmlns:p14="http://schemas.microsoft.com/office/powerpoint/2010/main" val="1018197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Çocukluk Döneminde Beslenme</a:t>
            </a:r>
          </a:p>
        </p:txBody>
      </p:sp>
      <p:sp>
        <p:nvSpPr>
          <p:cNvPr id="3" name="Metin kutusu 2">
            <a:extLst>
              <a:ext uri="{FF2B5EF4-FFF2-40B4-BE49-F238E27FC236}">
                <a16:creationId xmlns:a16="http://schemas.microsoft.com/office/drawing/2014/main" id="{49164C03-9E8E-45DD-ADF5-CC248EC22CDC}"/>
              </a:ext>
            </a:extLst>
          </p:cNvPr>
          <p:cNvSpPr txBox="1"/>
          <p:nvPr/>
        </p:nvSpPr>
        <p:spPr>
          <a:xfrm>
            <a:off x="340730" y="1055360"/>
            <a:ext cx="7466839" cy="5355312"/>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BESLENME İLE İLGİLİ SORUNLAR </a:t>
            </a:r>
          </a:p>
          <a:p>
            <a:endParaRPr lang="tr-TR" dirty="0">
              <a:latin typeface="Comic Sans MS" panose="030F0702030302020204" pitchFamily="66" charset="0"/>
            </a:endParaRPr>
          </a:p>
          <a:p>
            <a:r>
              <a:rPr lang="tr-TR" dirty="0">
                <a:latin typeface="Comic Sans MS" panose="030F0702030302020204" pitchFamily="66" charset="0"/>
              </a:rPr>
              <a:t>•</a:t>
            </a:r>
            <a:r>
              <a:rPr lang="tr-TR" b="1" dirty="0">
                <a:solidFill>
                  <a:srgbClr val="C00000"/>
                </a:solidFill>
                <a:latin typeface="Comic Sans MS" panose="030F0702030302020204" pitchFamily="66" charset="0"/>
              </a:rPr>
              <a:t>Besin Reddi:</a:t>
            </a:r>
          </a:p>
          <a:p>
            <a:r>
              <a:rPr lang="tr-TR" dirty="0">
                <a:latin typeface="Comic Sans MS" panose="030F0702030302020204" pitchFamily="66" charset="0"/>
              </a:rPr>
              <a:t>Küçük çocuklar arasında yaygındır ve çoğu zaman ebeveynleri endişelendirmektedir. </a:t>
            </a:r>
          </a:p>
          <a:p>
            <a:endParaRPr lang="tr-TR" dirty="0">
              <a:latin typeface="Comic Sans MS" panose="030F0702030302020204" pitchFamily="66" charset="0"/>
            </a:endParaRPr>
          </a:p>
          <a:p>
            <a:r>
              <a:rPr lang="tr-TR" dirty="0">
                <a:latin typeface="Comic Sans MS" panose="030F0702030302020204" pitchFamily="66" charset="0"/>
              </a:rPr>
              <a:t>Genellikle normal gelişimin bir aşamasıdır ancak ebeveyn tepkisi ile ağırlaştırılabilir. </a:t>
            </a:r>
          </a:p>
          <a:p>
            <a:endParaRPr lang="tr-TR" dirty="0">
              <a:latin typeface="Comic Sans MS" panose="030F0702030302020204" pitchFamily="66" charset="0"/>
            </a:endParaRPr>
          </a:p>
          <a:p>
            <a:r>
              <a:rPr lang="tr-TR" dirty="0">
                <a:latin typeface="Comic Sans MS" panose="030F0702030302020204" pitchFamily="66" charset="0"/>
              </a:rPr>
              <a:t>Eğer çocuk et yemeyi reddederse ve düşük protein alımı söz konusuysa kıyma, soğuk et veya kesilmiş et şeritleri servis edilmelidir. Aksi halde yumurta, kuru baklagiller, balık veya sütlü yiyecekleri denenmelidir.</a:t>
            </a:r>
          </a:p>
          <a:p>
            <a:endParaRPr lang="tr-TR" dirty="0">
              <a:latin typeface="Comic Sans MS" panose="030F0702030302020204" pitchFamily="66" charset="0"/>
            </a:endParaRPr>
          </a:p>
          <a:p>
            <a:r>
              <a:rPr lang="tr-TR" dirty="0">
                <a:latin typeface="Comic Sans MS" panose="030F0702030302020204" pitchFamily="66" charset="0"/>
              </a:rPr>
              <a:t>•</a:t>
            </a:r>
            <a:r>
              <a:rPr lang="tr-TR" b="1" dirty="0">
                <a:solidFill>
                  <a:srgbClr val="C00000"/>
                </a:solidFill>
                <a:latin typeface="Comic Sans MS" panose="030F0702030302020204" pitchFamily="66" charset="0"/>
              </a:rPr>
              <a:t>Kendi kendine karar verme: </a:t>
            </a:r>
            <a:r>
              <a:rPr lang="tr-TR" dirty="0">
                <a:latin typeface="Comic Sans MS" panose="030F0702030302020204" pitchFamily="66" charset="0"/>
              </a:rPr>
              <a:t>1-3 yaş arası çocuklar için önemlidir, bu nedenle çocuğa iki yiyecek arasında seçim yaptırmak akılcı olabilir. </a:t>
            </a:r>
          </a:p>
          <a:p>
            <a:r>
              <a:rPr lang="tr-TR" dirty="0">
                <a:latin typeface="Comic Sans MS" panose="030F0702030302020204" pitchFamily="66" charset="0"/>
              </a:rPr>
              <a:t>Çocuk yemek yememeyi seçerse onlara başka bir atıştırmalık ya da yemek hazırlanmamalıdır. </a:t>
            </a:r>
          </a:p>
        </p:txBody>
      </p:sp>
      <p:pic>
        <p:nvPicPr>
          <p:cNvPr id="2" name="Resim 1">
            <a:extLst>
              <a:ext uri="{FF2B5EF4-FFF2-40B4-BE49-F238E27FC236}">
                <a16:creationId xmlns:a16="http://schemas.microsoft.com/office/drawing/2014/main" id="{88BB09EA-C84A-4CA4-A90F-7D7FE1DF7FB5}"/>
              </a:ext>
            </a:extLst>
          </p:cNvPr>
          <p:cNvPicPr>
            <a:picLocks noChangeAspect="1"/>
          </p:cNvPicPr>
          <p:nvPr/>
        </p:nvPicPr>
        <p:blipFill>
          <a:blip r:embed="rId7"/>
          <a:stretch>
            <a:fillRect/>
          </a:stretch>
        </p:blipFill>
        <p:spPr>
          <a:xfrm>
            <a:off x="8537623" y="1675007"/>
            <a:ext cx="1847850" cy="2466975"/>
          </a:xfrm>
          <a:prstGeom prst="rect">
            <a:avLst/>
          </a:prstGeom>
        </p:spPr>
      </p:pic>
    </p:spTree>
    <p:extLst>
      <p:ext uri="{BB962C8B-B14F-4D97-AF65-F5344CB8AC3E}">
        <p14:creationId xmlns:p14="http://schemas.microsoft.com/office/powerpoint/2010/main" val="342537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447117" y="1291142"/>
            <a:ext cx="5240920" cy="3416320"/>
          </a:xfrm>
          <a:prstGeom prst="rect">
            <a:avLst/>
          </a:prstGeom>
          <a:noFill/>
        </p:spPr>
        <p:txBody>
          <a:bodyPr wrap="square" rtlCol="0">
            <a:spAutoFit/>
          </a:bodyPr>
          <a:lstStyle/>
          <a:p>
            <a:pPr algn="just"/>
            <a:r>
              <a:rPr lang="tr-TR" b="1" dirty="0">
                <a:solidFill>
                  <a:srgbClr val="C00000"/>
                </a:solidFill>
                <a:latin typeface="Comic Sans MS" panose="030F0702030302020204" pitchFamily="66" charset="0"/>
              </a:rPr>
              <a:t>•Demir Eksikliği:</a:t>
            </a:r>
          </a:p>
          <a:p>
            <a:pPr algn="just"/>
            <a:r>
              <a:rPr lang="tr-TR" dirty="0">
                <a:latin typeface="Comic Sans MS" panose="030F0702030302020204" pitchFamily="66" charset="0"/>
              </a:rPr>
              <a:t>Çocukta demir eksikliği varsa diyette hayvansal demir kaynakları ile birlikte (kırmızı et, tavuk ve balık gibi) C vitamini içeren besin ve içecekler verilmesi demir eksikliğinin ana tedavisidir. Demir emilimini engelleyebilecek gıdaların tüketiminden kaçınılmalıdır (çay, kahve veya lif gibi). </a:t>
            </a:r>
          </a:p>
          <a:p>
            <a:pPr algn="just"/>
            <a:r>
              <a:rPr lang="tr-TR" dirty="0">
                <a:latin typeface="Comic Sans MS" panose="030F0702030302020204" pitchFamily="66" charset="0"/>
              </a:rPr>
              <a:t>Türkiye’ye Özgü Beslenme Rehberi’ne göre demir için güvenilir alım düzeyi 1-3 yaş arası çocuklar için 7 mg /</a:t>
            </a:r>
            <a:r>
              <a:rPr lang="tr-TR" dirty="0" err="1">
                <a:latin typeface="Comic Sans MS" panose="030F0702030302020204" pitchFamily="66" charset="0"/>
              </a:rPr>
              <a:t>gün'dür</a:t>
            </a:r>
            <a:r>
              <a:rPr lang="tr-TR" dirty="0">
                <a:latin typeface="Comic Sans MS" panose="030F0702030302020204" pitchFamily="66" charset="0"/>
              </a:rPr>
              <a:t>.</a:t>
            </a:r>
          </a:p>
          <a:p>
            <a:endParaRPr lang="tr-TR" dirty="0"/>
          </a:p>
        </p:txBody>
      </p:sp>
      <p:sp>
        <p:nvSpPr>
          <p:cNvPr id="2" name="Metin kutusu 1">
            <a:extLst>
              <a:ext uri="{FF2B5EF4-FFF2-40B4-BE49-F238E27FC236}">
                <a16:creationId xmlns:a16="http://schemas.microsoft.com/office/drawing/2014/main" id="{5CE173B7-5AC6-4912-B1EF-A6C7EE4A451E}"/>
              </a:ext>
            </a:extLst>
          </p:cNvPr>
          <p:cNvSpPr txBox="1"/>
          <p:nvPr/>
        </p:nvSpPr>
        <p:spPr>
          <a:xfrm>
            <a:off x="4845806" y="4501661"/>
            <a:ext cx="6303498" cy="2585323"/>
          </a:xfrm>
          <a:prstGeom prst="rect">
            <a:avLst/>
          </a:prstGeom>
          <a:noFill/>
        </p:spPr>
        <p:txBody>
          <a:bodyPr wrap="square" rtlCol="0">
            <a:spAutoFit/>
          </a:bodyPr>
          <a:lstStyle/>
          <a:p>
            <a:pPr algn="just"/>
            <a:r>
              <a:rPr lang="tr-TR" b="1" dirty="0">
                <a:solidFill>
                  <a:srgbClr val="C00000"/>
                </a:solidFill>
                <a:latin typeface="Comic Sans MS" panose="030F0702030302020204" pitchFamily="66" charset="0"/>
              </a:rPr>
              <a:t>•Kalsiyum Eksikliği:</a:t>
            </a:r>
          </a:p>
          <a:p>
            <a:pPr algn="just"/>
            <a:r>
              <a:rPr lang="tr-TR" dirty="0">
                <a:latin typeface="Comic Sans MS" panose="030F0702030302020204" pitchFamily="66" charset="0"/>
              </a:rPr>
              <a:t>Bu dönemde çocuklar, kemiklerinin sürekli olarak büyümesi nedeniyle çok miktarda kalsiyum içeren besinlere ihtiyaç duyar. Kalsiyum açısından zengin süt ürünleri vermek muhtemelen yeterli kalsiyum sağlayacaktır. </a:t>
            </a:r>
          </a:p>
          <a:p>
            <a:pPr algn="just"/>
            <a:r>
              <a:rPr lang="tr-TR" dirty="0">
                <a:latin typeface="Comic Sans MS" panose="030F0702030302020204" pitchFamily="66" charset="0"/>
              </a:rPr>
              <a:t>1-3 yaş arası çocuklarda Türkiye’ye Özgü Beslenme Rehberi’ne göre günlük 800 mg güvenilir alım düzeyidir. </a:t>
            </a:r>
          </a:p>
          <a:p>
            <a:endParaRPr lang="tr-TR" dirty="0"/>
          </a:p>
        </p:txBody>
      </p:sp>
      <p:sp>
        <p:nvSpPr>
          <p:cNvPr id="4" name="Metin kutusu 3">
            <a:extLst>
              <a:ext uri="{FF2B5EF4-FFF2-40B4-BE49-F238E27FC236}">
                <a16:creationId xmlns:a16="http://schemas.microsoft.com/office/drawing/2014/main" id="{B0F39F63-3C86-453A-B488-CC207C1A47D7}"/>
              </a:ext>
            </a:extLst>
          </p:cNvPr>
          <p:cNvSpPr txBox="1"/>
          <p:nvPr/>
        </p:nvSpPr>
        <p:spPr>
          <a:xfrm>
            <a:off x="3137095" y="161295"/>
            <a:ext cx="8328074" cy="646331"/>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BESLENME İLE İLGİLİ SORUNLAR </a:t>
            </a:r>
          </a:p>
          <a:p>
            <a:endParaRPr lang="tr-TR" dirty="0"/>
          </a:p>
        </p:txBody>
      </p:sp>
      <p:pic>
        <p:nvPicPr>
          <p:cNvPr id="5" name="Resim 4">
            <a:extLst>
              <a:ext uri="{FF2B5EF4-FFF2-40B4-BE49-F238E27FC236}">
                <a16:creationId xmlns:a16="http://schemas.microsoft.com/office/drawing/2014/main" id="{39A0AAB3-7D65-4D34-ADC0-E95CEAF9CEDF}"/>
              </a:ext>
            </a:extLst>
          </p:cNvPr>
          <p:cNvPicPr>
            <a:picLocks noChangeAspect="1"/>
          </p:cNvPicPr>
          <p:nvPr/>
        </p:nvPicPr>
        <p:blipFill>
          <a:blip r:embed="rId7"/>
          <a:stretch>
            <a:fillRect/>
          </a:stretch>
        </p:blipFill>
        <p:spPr>
          <a:xfrm>
            <a:off x="6096000" y="1086734"/>
            <a:ext cx="2800350" cy="1628775"/>
          </a:xfrm>
          <a:prstGeom prst="rect">
            <a:avLst/>
          </a:prstGeom>
        </p:spPr>
      </p:pic>
      <p:pic>
        <p:nvPicPr>
          <p:cNvPr id="7" name="Resim 6">
            <a:extLst>
              <a:ext uri="{FF2B5EF4-FFF2-40B4-BE49-F238E27FC236}">
                <a16:creationId xmlns:a16="http://schemas.microsoft.com/office/drawing/2014/main" id="{F3F329CF-8444-436B-9679-02681BD32482}"/>
              </a:ext>
            </a:extLst>
          </p:cNvPr>
          <p:cNvPicPr>
            <a:picLocks noChangeAspect="1"/>
          </p:cNvPicPr>
          <p:nvPr/>
        </p:nvPicPr>
        <p:blipFill>
          <a:blip r:embed="rId8"/>
          <a:stretch>
            <a:fillRect/>
          </a:stretch>
        </p:blipFill>
        <p:spPr>
          <a:xfrm>
            <a:off x="8325433" y="2393077"/>
            <a:ext cx="2619375" cy="1743075"/>
          </a:xfrm>
          <a:prstGeom prst="rect">
            <a:avLst/>
          </a:prstGeom>
        </p:spPr>
      </p:pic>
      <p:pic>
        <p:nvPicPr>
          <p:cNvPr id="7170" name="Picture 2" descr="Çocuk gelişiminde protein ve kalsiyum - Son Dakika Haberleri">
            <a:extLst>
              <a:ext uri="{FF2B5EF4-FFF2-40B4-BE49-F238E27FC236}">
                <a16:creationId xmlns:a16="http://schemas.microsoft.com/office/drawing/2014/main" id="{FBC5398D-FA99-42AD-9CA2-BD532C694E5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8179" r="9530"/>
          <a:stretch/>
        </p:blipFill>
        <p:spPr bwMode="auto">
          <a:xfrm>
            <a:off x="447117" y="4542063"/>
            <a:ext cx="1803714" cy="1581150"/>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a:extLst>
              <a:ext uri="{FF2B5EF4-FFF2-40B4-BE49-F238E27FC236}">
                <a16:creationId xmlns:a16="http://schemas.microsoft.com/office/drawing/2014/main" id="{BE2783B4-EE21-4E77-AE98-B2153AB09A4D}"/>
              </a:ext>
            </a:extLst>
          </p:cNvPr>
          <p:cNvPicPr>
            <a:picLocks noChangeAspect="1"/>
          </p:cNvPicPr>
          <p:nvPr/>
        </p:nvPicPr>
        <p:blipFill>
          <a:blip r:embed="rId10"/>
          <a:stretch>
            <a:fillRect/>
          </a:stretch>
        </p:blipFill>
        <p:spPr>
          <a:xfrm>
            <a:off x="2083556" y="5284237"/>
            <a:ext cx="2762250" cy="1657350"/>
          </a:xfrm>
          <a:prstGeom prst="rect">
            <a:avLst/>
          </a:prstGeom>
        </p:spPr>
      </p:pic>
    </p:spTree>
    <p:extLst>
      <p:ext uri="{BB962C8B-B14F-4D97-AF65-F5344CB8AC3E}">
        <p14:creationId xmlns:p14="http://schemas.microsoft.com/office/powerpoint/2010/main" val="2128442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4309356" y="1582340"/>
            <a:ext cx="6839948" cy="3693319"/>
          </a:xfrm>
          <a:prstGeom prst="rect">
            <a:avLst/>
          </a:prstGeom>
          <a:noFill/>
        </p:spPr>
        <p:txBody>
          <a:bodyPr wrap="square" rtlCol="0">
            <a:spAutoFit/>
          </a:bodyPr>
          <a:lstStyle/>
          <a:p>
            <a:pPr algn="just"/>
            <a:r>
              <a:rPr lang="tr-TR" b="1" dirty="0">
                <a:solidFill>
                  <a:srgbClr val="C00000"/>
                </a:solidFill>
                <a:latin typeface="Comic Sans MS" panose="030F0702030302020204" pitchFamily="66" charset="0"/>
              </a:rPr>
              <a:t>•Kabızlık: </a:t>
            </a:r>
          </a:p>
          <a:p>
            <a:pPr algn="just"/>
            <a:r>
              <a:rPr lang="tr-TR" dirty="0">
                <a:latin typeface="Comic Sans MS" panose="030F0702030302020204" pitchFamily="66" charset="0"/>
              </a:rPr>
              <a:t>Kabızlık dışkı sıklığının azalmasıdır. Kabızlık genellikle dışkılama sonrası ağrı ile birlikte görülür. Çocuklar aynı zamanda karın ağrısı ve şişkinlikle de karşılaşabilirler. </a:t>
            </a:r>
          </a:p>
          <a:p>
            <a:pPr algn="just"/>
            <a:endParaRPr lang="tr-TR" dirty="0">
              <a:latin typeface="Comic Sans MS" panose="030F0702030302020204" pitchFamily="66" charset="0"/>
            </a:endParaRPr>
          </a:p>
          <a:p>
            <a:pPr algn="just"/>
            <a:r>
              <a:rPr lang="tr-TR" u="sng" dirty="0">
                <a:latin typeface="Comic Sans MS" panose="030F0702030302020204" pitchFamily="66" charset="0"/>
              </a:rPr>
              <a:t>Bu durumda önerilen</a:t>
            </a:r>
            <a:r>
              <a:rPr lang="tr-TR" dirty="0">
                <a:latin typeface="Comic Sans MS" panose="030F0702030302020204" pitchFamily="66" charset="0"/>
              </a:rPr>
              <a:t>, </a:t>
            </a:r>
          </a:p>
          <a:p>
            <a:pPr marL="285750" indent="-285750" algn="just">
              <a:buFont typeface="Arial" panose="020B0604020202020204" pitchFamily="34" charset="0"/>
              <a:buChar char="•"/>
            </a:pPr>
            <a:r>
              <a:rPr lang="tr-TR" dirty="0">
                <a:latin typeface="Comic Sans MS" panose="030F0702030302020204" pitchFamily="66" charset="0"/>
              </a:rPr>
              <a:t>beslenmede daha fazla tam tahıl veya kepekli ekmek, pirinç ve hububat, taze meyve, kuru meyve ve sebze, </a:t>
            </a:r>
          </a:p>
          <a:p>
            <a:pPr marL="285750" indent="-285750" algn="just">
              <a:buFont typeface="Arial" panose="020B0604020202020204" pitchFamily="34" charset="0"/>
              <a:buChar char="•"/>
            </a:pPr>
            <a:r>
              <a:rPr lang="tr-TR" dirty="0">
                <a:latin typeface="Comic Sans MS" panose="030F0702030302020204" pitchFamily="66" charset="0"/>
              </a:rPr>
              <a:t>ana içecek olarak su, </a:t>
            </a:r>
          </a:p>
          <a:p>
            <a:pPr marL="285750" indent="-285750" algn="just">
              <a:buFont typeface="Arial" panose="020B0604020202020204" pitchFamily="34" charset="0"/>
              <a:buChar char="•"/>
            </a:pPr>
            <a:r>
              <a:rPr lang="tr-TR" dirty="0">
                <a:latin typeface="Comic Sans MS" panose="030F0702030302020204" pitchFamily="66" charset="0"/>
              </a:rPr>
              <a:t>çocuğu her gün egzersiz yapmaya veya aktif olmaya teşvik etmek, </a:t>
            </a:r>
          </a:p>
          <a:p>
            <a:pPr marL="285750" indent="-285750" algn="just">
              <a:buFont typeface="Arial" panose="020B0604020202020204" pitchFamily="34" charset="0"/>
              <a:buChar char="•"/>
            </a:pPr>
            <a:r>
              <a:rPr lang="tr-TR" dirty="0">
                <a:latin typeface="Comic Sans MS" panose="030F0702030302020204" pitchFamily="66" charset="0"/>
              </a:rPr>
              <a:t>düzenli bir tuvalet rutini oluşturmaktır. Belirli aralıklarla tuvalete gitmek kabızlığı önlemektedir.</a:t>
            </a:r>
          </a:p>
        </p:txBody>
      </p:sp>
      <p:sp>
        <p:nvSpPr>
          <p:cNvPr id="9" name="Metin kutusu 8">
            <a:extLst>
              <a:ext uri="{FF2B5EF4-FFF2-40B4-BE49-F238E27FC236}">
                <a16:creationId xmlns:a16="http://schemas.microsoft.com/office/drawing/2014/main" id="{8D74CB20-3458-4560-8437-653354354720}"/>
              </a:ext>
            </a:extLst>
          </p:cNvPr>
          <p:cNvSpPr txBox="1"/>
          <p:nvPr/>
        </p:nvSpPr>
        <p:spPr>
          <a:xfrm>
            <a:off x="3601330" y="161295"/>
            <a:ext cx="7547974" cy="646331"/>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BESLENME İLE İLGİLİ SORUNLAR </a:t>
            </a:r>
          </a:p>
          <a:p>
            <a:endParaRPr lang="tr-TR" dirty="0"/>
          </a:p>
        </p:txBody>
      </p:sp>
      <p:pic>
        <p:nvPicPr>
          <p:cNvPr id="2" name="Resim 1">
            <a:extLst>
              <a:ext uri="{FF2B5EF4-FFF2-40B4-BE49-F238E27FC236}">
                <a16:creationId xmlns:a16="http://schemas.microsoft.com/office/drawing/2014/main" id="{39A0FF57-4867-4DCA-A927-7381586FD0E8}"/>
              </a:ext>
            </a:extLst>
          </p:cNvPr>
          <p:cNvPicPr>
            <a:picLocks noChangeAspect="1"/>
          </p:cNvPicPr>
          <p:nvPr/>
        </p:nvPicPr>
        <p:blipFill>
          <a:blip r:embed="rId7"/>
          <a:stretch>
            <a:fillRect/>
          </a:stretch>
        </p:blipFill>
        <p:spPr>
          <a:xfrm>
            <a:off x="254000" y="3108659"/>
            <a:ext cx="4034393" cy="2420636"/>
          </a:xfrm>
          <a:prstGeom prst="rect">
            <a:avLst/>
          </a:prstGeom>
        </p:spPr>
      </p:pic>
    </p:spTree>
    <p:extLst>
      <p:ext uri="{BB962C8B-B14F-4D97-AF65-F5344CB8AC3E}">
        <p14:creationId xmlns:p14="http://schemas.microsoft.com/office/powerpoint/2010/main" val="40604056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0" y="679825"/>
            <a:ext cx="7543332" cy="2062103"/>
          </a:xfrm>
          <a:prstGeom prst="rect">
            <a:avLst/>
          </a:prstGeom>
          <a:noFill/>
        </p:spPr>
        <p:txBody>
          <a:bodyPr wrap="square" rtlCol="0">
            <a:spAutoFit/>
          </a:bodyPr>
          <a:lstStyle/>
          <a:p>
            <a:r>
              <a:rPr lang="tr-TR" sz="1600" b="1" dirty="0">
                <a:solidFill>
                  <a:srgbClr val="C00000"/>
                </a:solidFill>
                <a:latin typeface="Comic Sans MS" panose="030F0702030302020204" pitchFamily="66" charset="0"/>
              </a:rPr>
              <a:t>•Besin Alerjisi:</a:t>
            </a:r>
          </a:p>
          <a:p>
            <a:r>
              <a:rPr lang="tr-TR" sz="1600" dirty="0">
                <a:latin typeface="Comic Sans MS" panose="030F0702030302020204" pitchFamily="66" charset="0"/>
              </a:rPr>
              <a:t>Beş yaşın altındaki çocuklarda besin alerjisi görülme sıklığı %4 ila %8'dir. </a:t>
            </a:r>
          </a:p>
          <a:p>
            <a:r>
              <a:rPr lang="tr-TR" sz="1600" dirty="0">
                <a:latin typeface="Comic Sans MS" panose="030F0702030302020204" pitchFamily="66" charset="0"/>
              </a:rPr>
              <a:t>Besin alerji reaksiyonlarının yaklaşık %90'ına yumurta, süt, yer fıstığı, susam, balık, kabuklular, buğday ve soya gibi alerjenler neden olur. </a:t>
            </a:r>
          </a:p>
          <a:p>
            <a:endParaRPr lang="tr-TR" sz="1600" dirty="0">
              <a:latin typeface="Comic Sans MS" panose="030F0702030302020204" pitchFamily="66" charset="0"/>
            </a:endParaRPr>
          </a:p>
          <a:p>
            <a:r>
              <a:rPr lang="tr-TR" sz="1600" b="1" dirty="0">
                <a:latin typeface="Comic Sans MS" panose="030F0702030302020204" pitchFamily="66" charset="0"/>
              </a:rPr>
              <a:t>•</a:t>
            </a:r>
            <a:r>
              <a:rPr lang="tr-TR" sz="1600" b="1" dirty="0">
                <a:solidFill>
                  <a:srgbClr val="C00000"/>
                </a:solidFill>
                <a:latin typeface="Comic Sans MS" panose="030F0702030302020204" pitchFamily="66" charset="0"/>
              </a:rPr>
              <a:t>Besin </a:t>
            </a:r>
            <a:r>
              <a:rPr lang="tr-TR" sz="1600" b="1" dirty="0" err="1">
                <a:solidFill>
                  <a:srgbClr val="C00000"/>
                </a:solidFill>
                <a:latin typeface="Comic Sans MS" panose="030F0702030302020204" pitchFamily="66" charset="0"/>
              </a:rPr>
              <a:t>İntoleransı</a:t>
            </a:r>
            <a:r>
              <a:rPr lang="tr-TR" sz="1600" b="1" dirty="0">
                <a:solidFill>
                  <a:srgbClr val="C00000"/>
                </a:solidFill>
                <a:latin typeface="Comic Sans MS" panose="030F0702030302020204" pitchFamily="66" charset="0"/>
              </a:rPr>
              <a:t>:</a:t>
            </a:r>
          </a:p>
          <a:p>
            <a:r>
              <a:rPr lang="tr-TR" sz="1600" dirty="0">
                <a:latin typeface="Comic Sans MS" panose="030F0702030302020204" pitchFamily="66" charset="0"/>
              </a:rPr>
              <a:t>Tüketilen bir gıdanın içinde yer alan bir maddeye karşı sindirim sisteminin reaksiyonu olarak tanımlanır (laktoz </a:t>
            </a:r>
            <a:r>
              <a:rPr lang="tr-TR" sz="1600" dirty="0" err="1">
                <a:latin typeface="Comic Sans MS" panose="030F0702030302020204" pitchFamily="66" charset="0"/>
              </a:rPr>
              <a:t>intoleransı</a:t>
            </a:r>
            <a:r>
              <a:rPr lang="tr-TR" sz="1600" dirty="0">
                <a:latin typeface="Comic Sans MS" panose="030F0702030302020204" pitchFamily="66" charset="0"/>
              </a:rPr>
              <a:t> gibi).</a:t>
            </a:r>
          </a:p>
        </p:txBody>
      </p:sp>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923330"/>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BESLENME İLE İLGİLİ SORUNLAR </a:t>
            </a:r>
          </a:p>
          <a:p>
            <a:endParaRPr lang="tr-TR" dirty="0"/>
          </a:p>
        </p:txBody>
      </p:sp>
      <p:sp>
        <p:nvSpPr>
          <p:cNvPr id="2" name="Metin kutusu 1">
            <a:extLst>
              <a:ext uri="{FF2B5EF4-FFF2-40B4-BE49-F238E27FC236}">
                <a16:creationId xmlns:a16="http://schemas.microsoft.com/office/drawing/2014/main" id="{A3B70EBC-BD22-4484-A126-85D8EC9EFC3F}"/>
              </a:ext>
            </a:extLst>
          </p:cNvPr>
          <p:cNvSpPr txBox="1"/>
          <p:nvPr/>
        </p:nvSpPr>
        <p:spPr>
          <a:xfrm>
            <a:off x="2550935" y="3346631"/>
            <a:ext cx="8928302" cy="2831544"/>
          </a:xfrm>
          <a:prstGeom prst="rect">
            <a:avLst/>
          </a:prstGeom>
          <a:noFill/>
        </p:spPr>
        <p:txBody>
          <a:bodyPr wrap="square" rtlCol="0">
            <a:spAutoFit/>
          </a:bodyPr>
          <a:lstStyle/>
          <a:p>
            <a:r>
              <a:rPr lang="tr-TR" sz="1600" b="1" dirty="0">
                <a:solidFill>
                  <a:srgbClr val="C00000"/>
                </a:solidFill>
                <a:latin typeface="Comic Sans MS" panose="030F0702030302020204" pitchFamily="66" charset="0"/>
              </a:rPr>
              <a:t>Besin </a:t>
            </a:r>
            <a:r>
              <a:rPr lang="tr-TR" sz="1600" b="1" dirty="0" err="1">
                <a:solidFill>
                  <a:srgbClr val="C00000"/>
                </a:solidFill>
                <a:latin typeface="Comic Sans MS" panose="030F0702030302020204" pitchFamily="66" charset="0"/>
              </a:rPr>
              <a:t>intoleransı</a:t>
            </a:r>
            <a:r>
              <a:rPr lang="tr-TR" sz="1600" b="1" dirty="0">
                <a:solidFill>
                  <a:srgbClr val="C00000"/>
                </a:solidFill>
                <a:latin typeface="Comic Sans MS" panose="030F0702030302020204" pitchFamily="66" charset="0"/>
              </a:rPr>
              <a:t> </a:t>
            </a:r>
            <a:r>
              <a:rPr lang="tr-TR" sz="1600" dirty="0">
                <a:latin typeface="Comic Sans MS" panose="030F0702030302020204" pitchFamily="66" charset="0"/>
              </a:rPr>
              <a:t>ve </a:t>
            </a:r>
            <a:r>
              <a:rPr lang="tr-TR" sz="1600" b="1" dirty="0">
                <a:solidFill>
                  <a:srgbClr val="7030A0"/>
                </a:solidFill>
                <a:latin typeface="Comic Sans MS" panose="030F0702030302020204" pitchFamily="66" charset="0"/>
              </a:rPr>
              <a:t>besin alerjisi</a:t>
            </a:r>
            <a:r>
              <a:rPr lang="tr-TR" sz="1600" dirty="0">
                <a:latin typeface="Comic Sans MS" panose="030F0702030302020204" pitchFamily="66" charset="0"/>
              </a:rPr>
              <a:t>, benzerlikten dolayı genellikle karıştırılır.</a:t>
            </a:r>
          </a:p>
          <a:p>
            <a:endParaRPr lang="tr-TR" sz="1600" dirty="0">
              <a:latin typeface="Comic Sans MS" panose="030F0702030302020204" pitchFamily="66" charset="0"/>
            </a:endParaRPr>
          </a:p>
          <a:p>
            <a:r>
              <a:rPr lang="tr-TR" sz="1600" u="sng" dirty="0">
                <a:latin typeface="Comic Sans MS" panose="030F0702030302020204" pitchFamily="66" charset="0"/>
              </a:rPr>
              <a:t>Eğer çocukta besin </a:t>
            </a:r>
            <a:r>
              <a:rPr lang="tr-TR" sz="1600" u="sng" dirty="0" err="1">
                <a:latin typeface="Comic Sans MS" panose="030F0702030302020204" pitchFamily="66" charset="0"/>
              </a:rPr>
              <a:t>intoleransı</a:t>
            </a:r>
            <a:r>
              <a:rPr lang="tr-TR" sz="1600" u="sng" dirty="0">
                <a:latin typeface="Comic Sans MS" panose="030F0702030302020204" pitchFamily="66" charset="0"/>
              </a:rPr>
              <a:t> varsa</a:t>
            </a:r>
            <a:r>
              <a:rPr lang="tr-TR" sz="1600" dirty="0">
                <a:latin typeface="Comic Sans MS" panose="030F0702030302020204" pitchFamily="66" charset="0"/>
              </a:rPr>
              <a:t>, şüphelenilen besinden belirli bir miktarda sorun yaşamadan tüketebilir ve olası belirtiler önlenebilir. Ancak</a:t>
            </a:r>
            <a:r>
              <a:rPr lang="tr-TR" sz="1600" u="sng" dirty="0">
                <a:latin typeface="Comic Sans MS" panose="030F0702030302020204" pitchFamily="66" charset="0"/>
              </a:rPr>
              <a:t> besin alerjisinde</a:t>
            </a:r>
            <a:r>
              <a:rPr lang="tr-TR" sz="1600" dirty="0">
                <a:latin typeface="Comic Sans MS" panose="030F0702030302020204" pitchFamily="66" charset="0"/>
              </a:rPr>
              <a:t>, alerjik olunan besinden, az miktarda tüketilse dahi ciddi sorunlar meydana gelebilir</a:t>
            </a:r>
          </a:p>
          <a:p>
            <a:endParaRPr lang="tr-TR" sz="1600" dirty="0">
              <a:latin typeface="Comic Sans MS" panose="030F0702030302020204" pitchFamily="66" charset="0"/>
            </a:endParaRPr>
          </a:p>
          <a:p>
            <a:r>
              <a:rPr lang="tr-TR" sz="1600" dirty="0">
                <a:highlight>
                  <a:srgbClr val="FFFF00"/>
                </a:highlight>
                <a:latin typeface="Comic Sans MS" panose="030F0702030302020204" pitchFamily="66" charset="0"/>
              </a:rPr>
              <a:t>Besin alerjisi bağışıklık sistemimizin besin proteinlerine karşı verdiği anormal yanıt sonucu meydana gelmektedir</a:t>
            </a:r>
            <a:r>
              <a:rPr lang="tr-TR" sz="1600" dirty="0">
                <a:latin typeface="Comic Sans MS" panose="030F0702030302020204" pitchFamily="66" charset="0"/>
              </a:rPr>
              <a:t>. </a:t>
            </a:r>
            <a:r>
              <a:rPr lang="tr-TR" sz="1600" dirty="0">
                <a:highlight>
                  <a:srgbClr val="FFFF00"/>
                </a:highlight>
                <a:latin typeface="Comic Sans MS" panose="030F0702030302020204" pitchFamily="66" charset="0"/>
              </a:rPr>
              <a:t>Oysa besin </a:t>
            </a:r>
            <a:r>
              <a:rPr lang="tr-TR" sz="1600" dirty="0" err="1">
                <a:highlight>
                  <a:srgbClr val="FFFF00"/>
                </a:highlight>
                <a:latin typeface="Comic Sans MS" panose="030F0702030302020204" pitchFamily="66" charset="0"/>
              </a:rPr>
              <a:t>intoleransının</a:t>
            </a:r>
            <a:r>
              <a:rPr lang="tr-TR" sz="1600" dirty="0">
                <a:highlight>
                  <a:srgbClr val="FFFF00"/>
                </a:highlight>
                <a:latin typeface="Comic Sans MS" panose="030F0702030302020204" pitchFamily="66" charset="0"/>
              </a:rPr>
              <a:t> gelişiminde besinlerin içeriklerine ya da sindirim sistemimizin daha çok </a:t>
            </a:r>
            <a:r>
              <a:rPr lang="tr-TR" sz="1600" dirty="0" err="1">
                <a:highlight>
                  <a:srgbClr val="FFFF00"/>
                </a:highlight>
                <a:latin typeface="Comic Sans MS" panose="030F0702030302020204" pitchFamily="66" charset="0"/>
              </a:rPr>
              <a:t>enzimatik</a:t>
            </a:r>
            <a:r>
              <a:rPr lang="tr-TR" sz="1600" dirty="0">
                <a:highlight>
                  <a:srgbClr val="FFFF00"/>
                </a:highlight>
                <a:latin typeface="Comic Sans MS" panose="030F0702030302020204" pitchFamily="66" charset="0"/>
              </a:rPr>
              <a:t> işlevlerine bağlı özellikler rol oynamaktadır. </a:t>
            </a:r>
            <a:r>
              <a:rPr lang="tr-TR" sz="1600" b="1" dirty="0">
                <a:solidFill>
                  <a:srgbClr val="C00000"/>
                </a:solidFill>
                <a:highlight>
                  <a:srgbClr val="FFFF00"/>
                </a:highlight>
                <a:latin typeface="Comic Sans MS" panose="030F0702030302020204" pitchFamily="66" charset="0"/>
              </a:rPr>
              <a:t>Besin </a:t>
            </a:r>
            <a:r>
              <a:rPr lang="tr-TR" sz="1600" b="1" dirty="0" err="1">
                <a:solidFill>
                  <a:srgbClr val="C00000"/>
                </a:solidFill>
                <a:highlight>
                  <a:srgbClr val="FFFF00"/>
                </a:highlight>
                <a:latin typeface="Comic Sans MS" panose="030F0702030302020204" pitchFamily="66" charset="0"/>
              </a:rPr>
              <a:t>intoleransının</a:t>
            </a:r>
            <a:r>
              <a:rPr lang="tr-TR" sz="1600" b="1" dirty="0">
                <a:solidFill>
                  <a:srgbClr val="C00000"/>
                </a:solidFill>
                <a:highlight>
                  <a:srgbClr val="FFFF00"/>
                </a:highlight>
                <a:latin typeface="Comic Sans MS" panose="030F0702030302020204" pitchFamily="66" charset="0"/>
              </a:rPr>
              <a:t> gelişiminde vücudumuzun bağışıklık sisteminin rolü yoktur. </a:t>
            </a:r>
          </a:p>
          <a:p>
            <a:endParaRPr lang="tr-TR" dirty="0"/>
          </a:p>
        </p:txBody>
      </p:sp>
      <p:pic>
        <p:nvPicPr>
          <p:cNvPr id="4" name="Resim 3">
            <a:extLst>
              <a:ext uri="{FF2B5EF4-FFF2-40B4-BE49-F238E27FC236}">
                <a16:creationId xmlns:a16="http://schemas.microsoft.com/office/drawing/2014/main" id="{D4AAABB6-5606-40FD-A5B5-77111948662D}"/>
              </a:ext>
            </a:extLst>
          </p:cNvPr>
          <p:cNvPicPr>
            <a:picLocks noChangeAspect="1"/>
          </p:cNvPicPr>
          <p:nvPr/>
        </p:nvPicPr>
        <p:blipFill>
          <a:blip r:embed="rId7"/>
          <a:stretch>
            <a:fillRect/>
          </a:stretch>
        </p:blipFill>
        <p:spPr>
          <a:xfrm>
            <a:off x="7877909" y="810763"/>
            <a:ext cx="2950332" cy="2088437"/>
          </a:xfrm>
          <a:prstGeom prst="rect">
            <a:avLst/>
          </a:prstGeom>
        </p:spPr>
      </p:pic>
      <p:pic>
        <p:nvPicPr>
          <p:cNvPr id="5" name="Resim 4">
            <a:extLst>
              <a:ext uri="{FF2B5EF4-FFF2-40B4-BE49-F238E27FC236}">
                <a16:creationId xmlns:a16="http://schemas.microsoft.com/office/drawing/2014/main" id="{C7165F73-C022-44AA-B2DD-4EA303C1DDA7}"/>
              </a:ext>
            </a:extLst>
          </p:cNvPr>
          <p:cNvPicPr>
            <a:picLocks noChangeAspect="1"/>
          </p:cNvPicPr>
          <p:nvPr/>
        </p:nvPicPr>
        <p:blipFill rotWithShape="1">
          <a:blip r:embed="rId8"/>
          <a:srcRect l="28629" r="22574"/>
          <a:stretch/>
        </p:blipFill>
        <p:spPr>
          <a:xfrm>
            <a:off x="548640" y="3346631"/>
            <a:ext cx="1547447" cy="2244754"/>
          </a:xfrm>
          <a:prstGeom prst="rect">
            <a:avLst/>
          </a:prstGeom>
        </p:spPr>
      </p:pic>
    </p:spTree>
    <p:extLst>
      <p:ext uri="{BB962C8B-B14F-4D97-AF65-F5344CB8AC3E}">
        <p14:creationId xmlns:p14="http://schemas.microsoft.com/office/powerpoint/2010/main" val="39662581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5806907" y="1339459"/>
            <a:ext cx="4406237" cy="3693319"/>
          </a:xfrm>
          <a:prstGeom prst="rect">
            <a:avLst/>
          </a:prstGeom>
          <a:noFill/>
        </p:spPr>
        <p:txBody>
          <a:bodyPr wrap="square" rtlCol="0">
            <a:spAutoFit/>
          </a:bodyPr>
          <a:lstStyle/>
          <a:p>
            <a:pPr algn="just"/>
            <a:r>
              <a:rPr lang="tr-TR" b="1" dirty="0">
                <a:solidFill>
                  <a:srgbClr val="C00000"/>
                </a:solidFill>
                <a:latin typeface="Comic Sans MS" panose="030F0702030302020204" pitchFamily="66" charset="0"/>
              </a:rPr>
              <a:t>Diş Çürümesi:</a:t>
            </a:r>
          </a:p>
          <a:p>
            <a:pPr algn="just"/>
            <a:endParaRPr lang="tr-TR" b="1" dirty="0">
              <a:solidFill>
                <a:srgbClr val="C00000"/>
              </a:solidFill>
              <a:latin typeface="Comic Sans MS" panose="030F0702030302020204" pitchFamily="66" charset="0"/>
            </a:endParaRPr>
          </a:p>
          <a:p>
            <a:pPr algn="just"/>
            <a:r>
              <a:rPr lang="tr-TR" dirty="0">
                <a:latin typeface="Comic Sans MS" panose="030F0702030302020204" pitchFamily="66" charset="0"/>
              </a:rPr>
              <a:t>Çocukların diş minesi yetişkinlerden daha yumuşaktır, bu nedenle çürüme süreci daha hızlı ve daha kolay gerçekleşmektedir. </a:t>
            </a:r>
          </a:p>
          <a:p>
            <a:pPr algn="just"/>
            <a:r>
              <a:rPr lang="tr-TR" dirty="0">
                <a:latin typeface="Comic Sans MS" panose="030F0702030302020204" pitchFamily="66" charset="0"/>
              </a:rPr>
              <a:t>Tükürük, zararlı plak asitlerinin yıkanmasında önemli bir role sahiptir.</a:t>
            </a:r>
          </a:p>
          <a:p>
            <a:pPr algn="just"/>
            <a:endParaRPr lang="tr-TR" dirty="0">
              <a:latin typeface="Comic Sans MS" panose="030F0702030302020204" pitchFamily="66" charset="0"/>
            </a:endParaRPr>
          </a:p>
          <a:p>
            <a:pPr algn="just"/>
            <a:r>
              <a:rPr lang="tr-TR" dirty="0">
                <a:latin typeface="Comic Sans MS" panose="030F0702030302020204" pitchFamily="66" charset="0"/>
              </a:rPr>
              <a:t>Bir çocuk biberon ya da emzik ile yattığında uyku sırasında daha az tükürük oluşur ve bu durum minede olası hasara yol açar.</a:t>
            </a:r>
          </a:p>
        </p:txBody>
      </p:sp>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923330"/>
          </a:xfrm>
          <a:prstGeom prst="rect">
            <a:avLst/>
          </a:prstGeom>
          <a:noFill/>
        </p:spPr>
        <p:txBody>
          <a:bodyPr wrap="square" rtlCol="0">
            <a:spAutoFit/>
          </a:bodyPr>
          <a:lstStyle/>
          <a:p>
            <a:r>
              <a:rPr lang="tr-TR" dirty="0">
                <a:highlight>
                  <a:srgbClr val="00FFFF"/>
                </a:highlight>
                <a:latin typeface="Comic Sans MS" panose="030F0702030302020204" pitchFamily="66" charset="0"/>
              </a:rPr>
              <a:t>1-3 YAŞ ARASI ÇOCUKLARDA BESLENME İLE İLGİLİ SORUNLAR </a:t>
            </a:r>
          </a:p>
          <a:p>
            <a:endParaRPr lang="tr-TR" dirty="0"/>
          </a:p>
        </p:txBody>
      </p:sp>
      <p:pic>
        <p:nvPicPr>
          <p:cNvPr id="2" name="Resim 1">
            <a:extLst>
              <a:ext uri="{FF2B5EF4-FFF2-40B4-BE49-F238E27FC236}">
                <a16:creationId xmlns:a16="http://schemas.microsoft.com/office/drawing/2014/main" id="{E0CB2B2B-6139-41E7-A10A-0CB7502FC179}"/>
              </a:ext>
            </a:extLst>
          </p:cNvPr>
          <p:cNvPicPr>
            <a:picLocks noChangeAspect="1"/>
          </p:cNvPicPr>
          <p:nvPr/>
        </p:nvPicPr>
        <p:blipFill>
          <a:blip r:embed="rId7"/>
          <a:stretch>
            <a:fillRect/>
          </a:stretch>
        </p:blipFill>
        <p:spPr>
          <a:xfrm>
            <a:off x="1066140" y="1507080"/>
            <a:ext cx="2828925" cy="1619250"/>
          </a:xfrm>
          <a:prstGeom prst="rect">
            <a:avLst/>
          </a:prstGeom>
        </p:spPr>
      </p:pic>
      <p:pic>
        <p:nvPicPr>
          <p:cNvPr id="4" name="Resim 3">
            <a:extLst>
              <a:ext uri="{FF2B5EF4-FFF2-40B4-BE49-F238E27FC236}">
                <a16:creationId xmlns:a16="http://schemas.microsoft.com/office/drawing/2014/main" id="{50A4C26E-B71D-457C-8C32-9CB12782790C}"/>
              </a:ext>
            </a:extLst>
          </p:cNvPr>
          <p:cNvPicPr>
            <a:picLocks noChangeAspect="1"/>
          </p:cNvPicPr>
          <p:nvPr/>
        </p:nvPicPr>
        <p:blipFill>
          <a:blip r:embed="rId8"/>
          <a:stretch>
            <a:fillRect/>
          </a:stretch>
        </p:blipFill>
        <p:spPr>
          <a:xfrm>
            <a:off x="1466483" y="4318403"/>
            <a:ext cx="3209925" cy="1428750"/>
          </a:xfrm>
          <a:prstGeom prst="rect">
            <a:avLst/>
          </a:prstGeom>
        </p:spPr>
      </p:pic>
    </p:spTree>
    <p:extLst>
      <p:ext uri="{BB962C8B-B14F-4D97-AF65-F5344CB8AC3E}">
        <p14:creationId xmlns:p14="http://schemas.microsoft.com/office/powerpoint/2010/main" val="41631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3018738" y="751185"/>
            <a:ext cx="5585183"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ENERJİ GEREKSİNİMİ;</a:t>
            </a:r>
          </a:p>
        </p:txBody>
      </p:sp>
      <p:sp>
        <p:nvSpPr>
          <p:cNvPr id="2" name="Metin kutusu 1">
            <a:extLst>
              <a:ext uri="{FF2B5EF4-FFF2-40B4-BE49-F238E27FC236}">
                <a16:creationId xmlns:a16="http://schemas.microsoft.com/office/drawing/2014/main" id="{45EA65B2-B240-4098-9169-1D69639B84EB}"/>
              </a:ext>
            </a:extLst>
          </p:cNvPr>
          <p:cNvSpPr txBox="1"/>
          <p:nvPr/>
        </p:nvSpPr>
        <p:spPr>
          <a:xfrm>
            <a:off x="340730" y="1519311"/>
            <a:ext cx="5585182" cy="3785652"/>
          </a:xfrm>
          <a:prstGeom prst="rect">
            <a:avLst/>
          </a:prstGeom>
          <a:noFill/>
        </p:spPr>
        <p:txBody>
          <a:bodyPr wrap="square" rtlCol="0">
            <a:spAutoFit/>
          </a:bodyPr>
          <a:lstStyle/>
          <a:p>
            <a:pPr marL="342900" indent="-342900" algn="just">
              <a:buFont typeface="Wingdings" panose="05000000000000000000" pitchFamily="2" charset="2"/>
              <a:buChar char="ü"/>
            </a:pPr>
            <a:r>
              <a:rPr lang="tr-TR" sz="2000" dirty="0">
                <a:latin typeface="Comic Sans MS" panose="030F0702030302020204" pitchFamily="66" charset="0"/>
              </a:rPr>
              <a:t>Gebelikten dolayı kadının ağırlığı ortalama olarak ayda 1 kg kadar artar. Artan ağırlığın neredeyse yarısı bebek ve </a:t>
            </a:r>
            <a:r>
              <a:rPr lang="tr-TR" sz="2000" dirty="0" err="1">
                <a:latin typeface="Comic Sans MS" panose="030F0702030302020204" pitchFamily="66" charset="0"/>
              </a:rPr>
              <a:t>plesantadan</a:t>
            </a:r>
            <a:r>
              <a:rPr lang="tr-TR" sz="2000" dirty="0">
                <a:latin typeface="Comic Sans MS" panose="030F0702030302020204" pitchFamily="66" charset="0"/>
              </a:rPr>
              <a:t> oluşur. Diğer yarısı ise emzirme döneminde kullanılmak üzere depolanır. </a:t>
            </a:r>
          </a:p>
          <a:p>
            <a:pPr marL="342900" indent="-342900" algn="just">
              <a:buFont typeface="Wingdings" panose="05000000000000000000" pitchFamily="2" charset="2"/>
              <a:buChar char="ü"/>
            </a:pPr>
            <a:r>
              <a:rPr lang="tr-TR" sz="2000" dirty="0">
                <a:latin typeface="Comic Sans MS" panose="030F0702030302020204" pitchFamily="66" charset="0"/>
              </a:rPr>
              <a:t>Gebelikte enerji gereksinimi, kişinin normal kilosuna ayda 1 kg ilave olacak şekilde ayarlanır.</a:t>
            </a:r>
          </a:p>
          <a:p>
            <a:pPr marL="342900" indent="-342900" algn="just">
              <a:buFont typeface="Wingdings" panose="05000000000000000000" pitchFamily="2" charset="2"/>
              <a:buChar char="ü"/>
            </a:pPr>
            <a:r>
              <a:rPr lang="tr-TR" sz="2000" dirty="0">
                <a:latin typeface="Comic Sans MS" panose="030F0702030302020204" pitchFamily="66" charset="0"/>
              </a:rPr>
              <a:t>Gebelikte aşırı şişmanlık da sakıncalıdır.</a:t>
            </a:r>
          </a:p>
          <a:p>
            <a:pPr marL="342900" indent="-342900" algn="just">
              <a:buFont typeface="Wingdings" panose="05000000000000000000" pitchFamily="2" charset="2"/>
              <a:buChar char="ü"/>
            </a:pPr>
            <a:r>
              <a:rPr lang="tr-TR" sz="2000" dirty="0">
                <a:latin typeface="Comic Sans MS" panose="030F0702030302020204" pitchFamily="66" charset="0"/>
              </a:rPr>
              <a:t>Gebelik süresince boya göre uygun ağırlığa 9-12 kg eklenmelidir.</a:t>
            </a:r>
          </a:p>
        </p:txBody>
      </p:sp>
      <p:pic>
        <p:nvPicPr>
          <p:cNvPr id="4" name="Resim 3">
            <a:extLst>
              <a:ext uri="{FF2B5EF4-FFF2-40B4-BE49-F238E27FC236}">
                <a16:creationId xmlns:a16="http://schemas.microsoft.com/office/drawing/2014/main" id="{81BB0A67-074C-40D4-94D4-400094EAA5C8}"/>
              </a:ext>
            </a:extLst>
          </p:cNvPr>
          <p:cNvPicPr>
            <a:picLocks noChangeAspect="1"/>
          </p:cNvPicPr>
          <p:nvPr/>
        </p:nvPicPr>
        <p:blipFill>
          <a:blip r:embed="rId7"/>
          <a:stretch>
            <a:fillRect/>
          </a:stretch>
        </p:blipFill>
        <p:spPr>
          <a:xfrm>
            <a:off x="6351140" y="2039967"/>
            <a:ext cx="4798164" cy="3593992"/>
          </a:xfrm>
          <a:prstGeom prst="rect">
            <a:avLst/>
          </a:prstGeom>
        </p:spPr>
      </p:pic>
    </p:spTree>
    <p:extLst>
      <p:ext uri="{BB962C8B-B14F-4D97-AF65-F5344CB8AC3E}">
        <p14:creationId xmlns:p14="http://schemas.microsoft.com/office/powerpoint/2010/main" val="2073008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241300" y="1187743"/>
            <a:ext cx="5985177" cy="2862322"/>
          </a:xfrm>
          <a:prstGeom prst="rect">
            <a:avLst/>
          </a:prstGeom>
          <a:noFill/>
        </p:spPr>
        <p:txBody>
          <a:bodyPr wrap="square" rtlCol="0">
            <a:spAutoFit/>
          </a:bodyPr>
          <a:lstStyle/>
          <a:p>
            <a:pPr algn="just"/>
            <a:r>
              <a:rPr lang="tr-TR" b="0" i="0" dirty="0">
                <a:effectLst/>
                <a:latin typeface="Comic Sans MS" panose="030F0702030302020204" pitchFamily="66" charset="0"/>
              </a:rPr>
              <a:t>3-6 yaşlardaki çocukların enerji ve besin öğeleri ihtiyaçları bebeklik dönemindeki kadar yüksek değildir. </a:t>
            </a:r>
          </a:p>
          <a:p>
            <a:pPr algn="just"/>
            <a:endParaRPr lang="tr-TR" dirty="0">
              <a:latin typeface="Comic Sans MS" panose="030F0702030302020204" pitchFamily="66" charset="0"/>
            </a:endParaRPr>
          </a:p>
          <a:p>
            <a:pPr algn="just"/>
            <a:r>
              <a:rPr lang="tr-TR" b="0" i="0" dirty="0">
                <a:effectLst/>
                <a:latin typeface="Comic Sans MS" panose="030F0702030302020204" pitchFamily="66" charset="0"/>
              </a:rPr>
              <a:t>Ancak bu yaş gruplarında da vücut gelişimi devam ettiği için uygun beslenme yine de çok önemlidir.</a:t>
            </a:r>
          </a:p>
          <a:p>
            <a:pPr algn="just"/>
            <a:endParaRPr lang="tr-TR" dirty="0">
              <a:latin typeface="Comic Sans MS" panose="030F0702030302020204" pitchFamily="66" charset="0"/>
            </a:endParaRPr>
          </a:p>
          <a:p>
            <a:pPr algn="just"/>
            <a:r>
              <a:rPr lang="tr-TR" b="0" i="0" dirty="0">
                <a:effectLst/>
                <a:latin typeface="Comic Sans MS" panose="030F0702030302020204" pitchFamily="66" charset="0"/>
              </a:rPr>
              <a:t>Bu dönemde alınan günlük enerjinin %45-50’sinin karbonhidrattan, %15-20’sinin proteinden, %35’inin de yağlardan gelmesi önerilir. </a:t>
            </a:r>
          </a:p>
        </p:txBody>
      </p:sp>
      <p:sp>
        <p:nvSpPr>
          <p:cNvPr id="9" name="Metin kutusu 8">
            <a:extLst>
              <a:ext uri="{FF2B5EF4-FFF2-40B4-BE49-F238E27FC236}">
                <a16:creationId xmlns:a16="http://schemas.microsoft.com/office/drawing/2014/main" id="{8D74CB20-3458-4560-8437-653354354720}"/>
              </a:ext>
            </a:extLst>
          </p:cNvPr>
          <p:cNvSpPr txBox="1"/>
          <p:nvPr/>
        </p:nvSpPr>
        <p:spPr>
          <a:xfrm>
            <a:off x="3989713" y="228084"/>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3-6 YAŞ ARASI ÇOCUKLARDA BESLENME</a:t>
            </a:r>
            <a:endParaRPr lang="tr-TR" dirty="0">
              <a:highlight>
                <a:srgbClr val="FFFF00"/>
              </a:highlight>
            </a:endParaRPr>
          </a:p>
        </p:txBody>
      </p:sp>
      <p:sp>
        <p:nvSpPr>
          <p:cNvPr id="5" name="Metin kutusu 4">
            <a:extLst>
              <a:ext uri="{FF2B5EF4-FFF2-40B4-BE49-F238E27FC236}">
                <a16:creationId xmlns:a16="http://schemas.microsoft.com/office/drawing/2014/main" id="{7FB8FCE5-A6BC-4FBD-88DF-30259EA6A694}"/>
              </a:ext>
            </a:extLst>
          </p:cNvPr>
          <p:cNvSpPr txBox="1"/>
          <p:nvPr/>
        </p:nvSpPr>
        <p:spPr>
          <a:xfrm>
            <a:off x="5697416" y="3938954"/>
            <a:ext cx="4937760" cy="1754326"/>
          </a:xfrm>
          <a:prstGeom prst="rect">
            <a:avLst/>
          </a:prstGeom>
          <a:noFill/>
        </p:spPr>
        <p:txBody>
          <a:bodyPr wrap="square" rtlCol="0">
            <a:spAutoFit/>
          </a:bodyPr>
          <a:lstStyle/>
          <a:p>
            <a:pPr algn="just"/>
            <a:endParaRPr lang="tr-TR" sz="1800" dirty="0">
              <a:latin typeface="Comic Sans MS" panose="030F0702030302020204" pitchFamily="66" charset="0"/>
            </a:endParaRPr>
          </a:p>
          <a:p>
            <a:pPr algn="just"/>
            <a:r>
              <a:rPr lang="tr-TR" sz="1800" b="0" i="0" dirty="0">
                <a:effectLst/>
                <a:latin typeface="Comic Sans MS" panose="030F0702030302020204" pitchFamily="66" charset="0"/>
              </a:rPr>
              <a:t>Çikolata, şeker, kola, cips gibi besinler tavsiye edilmez. Bu besinlerin sağlığı ve gelişimi hakkında negatif etkiler oluşturabileceği çocuğa anlatılarak ikna edilmelidir.</a:t>
            </a:r>
            <a:endParaRPr lang="tr-TR" sz="1800" dirty="0">
              <a:latin typeface="Comic Sans MS" panose="030F0702030302020204" pitchFamily="66" charset="0"/>
            </a:endParaRPr>
          </a:p>
        </p:txBody>
      </p:sp>
      <p:pic>
        <p:nvPicPr>
          <p:cNvPr id="7" name="Resim 6">
            <a:extLst>
              <a:ext uri="{FF2B5EF4-FFF2-40B4-BE49-F238E27FC236}">
                <a16:creationId xmlns:a16="http://schemas.microsoft.com/office/drawing/2014/main" id="{7C767F9E-55C5-496E-BBAA-029A8D37B537}"/>
              </a:ext>
            </a:extLst>
          </p:cNvPr>
          <p:cNvPicPr>
            <a:picLocks noChangeAspect="1"/>
          </p:cNvPicPr>
          <p:nvPr/>
        </p:nvPicPr>
        <p:blipFill>
          <a:blip r:embed="rId7"/>
          <a:stretch>
            <a:fillRect/>
          </a:stretch>
        </p:blipFill>
        <p:spPr>
          <a:xfrm>
            <a:off x="6449524" y="1404571"/>
            <a:ext cx="3754534" cy="1877267"/>
          </a:xfrm>
          <a:prstGeom prst="rect">
            <a:avLst/>
          </a:prstGeom>
        </p:spPr>
      </p:pic>
      <p:pic>
        <p:nvPicPr>
          <p:cNvPr id="8" name="Resim 7">
            <a:extLst>
              <a:ext uri="{FF2B5EF4-FFF2-40B4-BE49-F238E27FC236}">
                <a16:creationId xmlns:a16="http://schemas.microsoft.com/office/drawing/2014/main" id="{CC43158F-8889-4CE0-807B-E486EDD2BB32}"/>
              </a:ext>
            </a:extLst>
          </p:cNvPr>
          <p:cNvPicPr>
            <a:picLocks noChangeAspect="1"/>
          </p:cNvPicPr>
          <p:nvPr/>
        </p:nvPicPr>
        <p:blipFill>
          <a:blip r:embed="rId8"/>
          <a:stretch>
            <a:fillRect/>
          </a:stretch>
        </p:blipFill>
        <p:spPr>
          <a:xfrm>
            <a:off x="984884" y="4593595"/>
            <a:ext cx="3558981" cy="1762755"/>
          </a:xfrm>
          <a:prstGeom prst="rect">
            <a:avLst/>
          </a:prstGeom>
        </p:spPr>
      </p:pic>
    </p:spTree>
    <p:extLst>
      <p:ext uri="{BB962C8B-B14F-4D97-AF65-F5344CB8AC3E}">
        <p14:creationId xmlns:p14="http://schemas.microsoft.com/office/powerpoint/2010/main" val="3556907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9164C03-9E8E-45DD-ADF5-CC248EC22CDC}"/>
              </a:ext>
            </a:extLst>
          </p:cNvPr>
          <p:cNvSpPr txBox="1"/>
          <p:nvPr/>
        </p:nvSpPr>
        <p:spPr>
          <a:xfrm>
            <a:off x="1252025" y="1564542"/>
            <a:ext cx="6527410" cy="3139321"/>
          </a:xfrm>
          <a:prstGeom prst="rect">
            <a:avLst/>
          </a:prstGeom>
          <a:noFill/>
        </p:spPr>
        <p:txBody>
          <a:bodyPr wrap="square" rtlCol="0">
            <a:spAutoFit/>
          </a:bodyPr>
          <a:lstStyle/>
          <a:p>
            <a:pPr algn="l" fontAlgn="base"/>
            <a:r>
              <a:rPr lang="tr-TR" b="1" i="0" u="sng" dirty="0">
                <a:solidFill>
                  <a:srgbClr val="0A0A0A"/>
                </a:solidFill>
                <a:effectLst/>
                <a:latin typeface="Comic Sans MS" panose="030F0702030302020204" pitchFamily="66" charset="0"/>
              </a:rPr>
              <a:t>Günlük beslenme ihtiyaçlarını karşılamak için çocukların yemesi gerekenler:</a:t>
            </a:r>
          </a:p>
          <a:p>
            <a:pPr algn="l" fontAlgn="base"/>
            <a:endParaRPr lang="tr-TR" b="0" i="0" dirty="0">
              <a:solidFill>
                <a:srgbClr val="0A0A0A"/>
              </a:solidFill>
              <a:effectLst/>
              <a:latin typeface="Comic Sans MS" panose="030F0702030302020204" pitchFamily="66" charset="0"/>
            </a:endParaRPr>
          </a:p>
          <a:p>
            <a:pPr algn="l" fontAlgn="base">
              <a:buFont typeface="Arial" panose="020B0604020202020204" pitchFamily="34" charset="0"/>
              <a:buChar char="•"/>
            </a:pPr>
            <a:r>
              <a:rPr lang="tr-TR" b="0" i="0" dirty="0">
                <a:effectLst/>
                <a:latin typeface="Comic Sans MS" panose="030F0702030302020204" pitchFamily="66" charset="0"/>
              </a:rPr>
              <a:t>2 bardak süt, 1 kâse yoğurt ya da peynir</a:t>
            </a:r>
          </a:p>
          <a:p>
            <a:pPr algn="l" fontAlgn="base">
              <a:buFont typeface="Arial" panose="020B0604020202020204" pitchFamily="34" charset="0"/>
              <a:buChar char="•"/>
            </a:pPr>
            <a:r>
              <a:rPr lang="tr-TR" b="0" i="0" dirty="0">
                <a:effectLst/>
                <a:latin typeface="Comic Sans MS" panose="030F0702030302020204" pitchFamily="66" charset="0"/>
              </a:rPr>
              <a:t>1 porsiyon beyaz ya da kırmızı et ya da yumurta</a:t>
            </a:r>
          </a:p>
          <a:p>
            <a:pPr algn="l" fontAlgn="base">
              <a:buFont typeface="Arial" panose="020B0604020202020204" pitchFamily="34" charset="0"/>
              <a:buChar char="•"/>
            </a:pPr>
            <a:r>
              <a:rPr lang="tr-TR" b="0" i="0" dirty="0">
                <a:effectLst/>
                <a:latin typeface="Comic Sans MS" panose="030F0702030302020204" pitchFamily="66" charset="0"/>
              </a:rPr>
              <a:t>1 porsiyon sebze</a:t>
            </a:r>
          </a:p>
          <a:p>
            <a:pPr algn="l" fontAlgn="base">
              <a:buFont typeface="Arial" panose="020B0604020202020204" pitchFamily="34" charset="0"/>
              <a:buChar char="•"/>
            </a:pPr>
            <a:r>
              <a:rPr lang="tr-TR" b="0" i="0" dirty="0">
                <a:effectLst/>
                <a:latin typeface="Comic Sans MS" panose="030F0702030302020204" pitchFamily="66" charset="0"/>
              </a:rPr>
              <a:t>Günlük olarak C ve haftada en az 3 ya da 4 kez A vitamini (Ispanak, yumurta sarısı, havuç, biber, kabak, sarı ve yeşil sebzeler)bakımından zengin besinler</a:t>
            </a:r>
            <a:br>
              <a:rPr lang="tr-TR" b="0" i="0" dirty="0">
                <a:effectLst/>
                <a:latin typeface="Comic Sans MS" panose="030F0702030302020204" pitchFamily="66" charset="0"/>
              </a:rPr>
            </a:br>
            <a:r>
              <a:rPr lang="tr-TR" b="0" i="0" dirty="0">
                <a:effectLst/>
                <a:latin typeface="Comic Sans MS" panose="030F0702030302020204" pitchFamily="66" charset="0"/>
              </a:rPr>
              <a:t>-4 porsiyon tahıl (mısır, pirinç, arpa, kepek, makarna) verilmelidir.</a:t>
            </a:r>
          </a:p>
        </p:txBody>
      </p:sp>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00FFFF"/>
                </a:highlight>
                <a:latin typeface="Comic Sans MS" panose="030F0702030302020204" pitchFamily="66" charset="0"/>
              </a:rPr>
              <a:t>3-7 YAŞ ARASI ÇOCUKLARDA</a:t>
            </a:r>
            <a:endParaRPr lang="tr-TR" dirty="0"/>
          </a:p>
        </p:txBody>
      </p:sp>
      <p:sp>
        <p:nvSpPr>
          <p:cNvPr id="10" name="Metin kutusu 9">
            <a:extLst>
              <a:ext uri="{FF2B5EF4-FFF2-40B4-BE49-F238E27FC236}">
                <a16:creationId xmlns:a16="http://schemas.microsoft.com/office/drawing/2014/main" id="{7DB9F0B5-3079-48BC-AED3-4998944A0F8E}"/>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3-6 YAŞ ARASI ÇOCUKLARDA BESLENME</a:t>
            </a:r>
            <a:endParaRPr lang="tr-TR" dirty="0">
              <a:highlight>
                <a:srgbClr val="FFFF00"/>
              </a:highlight>
            </a:endParaRPr>
          </a:p>
        </p:txBody>
      </p:sp>
      <p:pic>
        <p:nvPicPr>
          <p:cNvPr id="2" name="Resim 1">
            <a:extLst>
              <a:ext uri="{FF2B5EF4-FFF2-40B4-BE49-F238E27FC236}">
                <a16:creationId xmlns:a16="http://schemas.microsoft.com/office/drawing/2014/main" id="{B0264CA1-F081-4370-8EDE-8A8E0BD226E3}"/>
              </a:ext>
            </a:extLst>
          </p:cNvPr>
          <p:cNvPicPr>
            <a:picLocks noChangeAspect="1"/>
          </p:cNvPicPr>
          <p:nvPr/>
        </p:nvPicPr>
        <p:blipFill>
          <a:blip r:embed="rId7"/>
          <a:stretch>
            <a:fillRect/>
          </a:stretch>
        </p:blipFill>
        <p:spPr>
          <a:xfrm>
            <a:off x="8395188" y="1534002"/>
            <a:ext cx="2857500" cy="1600200"/>
          </a:xfrm>
          <a:prstGeom prst="rect">
            <a:avLst/>
          </a:prstGeom>
        </p:spPr>
      </p:pic>
      <p:pic>
        <p:nvPicPr>
          <p:cNvPr id="4" name="Resim 3">
            <a:extLst>
              <a:ext uri="{FF2B5EF4-FFF2-40B4-BE49-F238E27FC236}">
                <a16:creationId xmlns:a16="http://schemas.microsoft.com/office/drawing/2014/main" id="{B7E80AEE-BAFD-4154-99E9-5F85467D3DA5}"/>
              </a:ext>
            </a:extLst>
          </p:cNvPr>
          <p:cNvPicPr>
            <a:picLocks noChangeAspect="1"/>
          </p:cNvPicPr>
          <p:nvPr/>
        </p:nvPicPr>
        <p:blipFill>
          <a:blip r:embed="rId8"/>
          <a:stretch>
            <a:fillRect/>
          </a:stretch>
        </p:blipFill>
        <p:spPr>
          <a:xfrm>
            <a:off x="7474634" y="4490560"/>
            <a:ext cx="3333750" cy="1666875"/>
          </a:xfrm>
          <a:prstGeom prst="rect">
            <a:avLst/>
          </a:prstGeom>
        </p:spPr>
      </p:pic>
    </p:spTree>
    <p:extLst>
      <p:ext uri="{BB962C8B-B14F-4D97-AF65-F5344CB8AC3E}">
        <p14:creationId xmlns:p14="http://schemas.microsoft.com/office/powerpoint/2010/main" val="137043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00FFFF"/>
                </a:highlight>
                <a:latin typeface="Comic Sans MS" panose="030F0702030302020204" pitchFamily="66" charset="0"/>
              </a:rPr>
              <a:t>3-7 YAŞ ARASI ÇOCUKLARDA</a:t>
            </a:r>
            <a:endParaRPr lang="tr-TR" dirty="0"/>
          </a:p>
        </p:txBody>
      </p:sp>
      <p:sp>
        <p:nvSpPr>
          <p:cNvPr id="10" name="Metin kutusu 9">
            <a:extLst>
              <a:ext uri="{FF2B5EF4-FFF2-40B4-BE49-F238E27FC236}">
                <a16:creationId xmlns:a16="http://schemas.microsoft.com/office/drawing/2014/main" id="{7DB9F0B5-3079-48BC-AED3-4998944A0F8E}"/>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5" name="Metin kutusu 4">
            <a:extLst>
              <a:ext uri="{FF2B5EF4-FFF2-40B4-BE49-F238E27FC236}">
                <a16:creationId xmlns:a16="http://schemas.microsoft.com/office/drawing/2014/main" id="{0911F3A0-68BE-42C8-8C31-1F346C50CDEF}"/>
              </a:ext>
            </a:extLst>
          </p:cNvPr>
          <p:cNvSpPr txBox="1"/>
          <p:nvPr/>
        </p:nvSpPr>
        <p:spPr>
          <a:xfrm>
            <a:off x="1125415" y="1212850"/>
            <a:ext cx="8525021" cy="400110"/>
          </a:xfrm>
          <a:prstGeom prst="rect">
            <a:avLst/>
          </a:prstGeom>
          <a:noFill/>
        </p:spPr>
        <p:txBody>
          <a:bodyPr wrap="square" rtlCol="0">
            <a:spAutoFit/>
          </a:bodyPr>
          <a:lstStyle/>
          <a:p>
            <a:r>
              <a:rPr lang="tr-TR" sz="2000" dirty="0">
                <a:latin typeface="Comic Sans MS" panose="030F0702030302020204" pitchFamily="66" charset="0"/>
                <a:cs typeface="Times New Roman" pitchFamily="18" charset="0"/>
              </a:rPr>
              <a:t>Okul çağı; 6 - 12 yaş grubu çocukları kapsar. Türkiye nüfusunun %16.5</a:t>
            </a:r>
            <a:r>
              <a:rPr lang="tr-TR" sz="1600" dirty="0"/>
              <a:t>.</a:t>
            </a:r>
            <a:endParaRPr lang="tr-TR" dirty="0"/>
          </a:p>
        </p:txBody>
      </p:sp>
      <p:sp>
        <p:nvSpPr>
          <p:cNvPr id="13" name="2 İçerik Yer Tutucusu">
            <a:extLst>
              <a:ext uri="{FF2B5EF4-FFF2-40B4-BE49-F238E27FC236}">
                <a16:creationId xmlns:a16="http://schemas.microsoft.com/office/drawing/2014/main" id="{04D55BDD-DCA8-4469-A687-C812E885D071}"/>
              </a:ext>
            </a:extLst>
          </p:cNvPr>
          <p:cNvSpPr>
            <a:spLocks noGrp="1"/>
          </p:cNvSpPr>
          <p:nvPr>
            <p:ph idx="1"/>
          </p:nvPr>
        </p:nvSpPr>
        <p:spPr>
          <a:xfrm>
            <a:off x="517455" y="2138541"/>
            <a:ext cx="6474188" cy="2968031"/>
          </a:xfrm>
        </p:spPr>
        <p:txBody>
          <a:bodyPr>
            <a:normAutofit fontScale="92500" lnSpcReduction="20000"/>
          </a:bodyPr>
          <a:lstStyle/>
          <a:p>
            <a:pPr marL="0" indent="0" algn="just">
              <a:buNone/>
            </a:pPr>
            <a:r>
              <a:rPr lang="tr-TR" sz="2400" u="sng" dirty="0">
                <a:latin typeface="Comic Sans MS" panose="030F0702030302020204" pitchFamily="66" charset="0"/>
                <a:cs typeface="Times New Roman" pitchFamily="18" charset="0"/>
              </a:rPr>
              <a:t>Okul Çağı Dönemi;</a:t>
            </a:r>
          </a:p>
          <a:p>
            <a:pPr algn="just"/>
            <a:r>
              <a:rPr lang="tr-TR" sz="2400" dirty="0">
                <a:latin typeface="Comic Sans MS" panose="030F0702030302020204" pitchFamily="66" charset="0"/>
                <a:cs typeface="Times New Roman" pitchFamily="18" charset="0"/>
              </a:rPr>
              <a:t>Çocukların beslenme alışkanlıklarının geliştiği,</a:t>
            </a:r>
          </a:p>
          <a:p>
            <a:pPr algn="just"/>
            <a:r>
              <a:rPr lang="tr-TR" sz="2400" dirty="0">
                <a:latin typeface="Comic Sans MS" panose="030F0702030302020204" pitchFamily="66" charset="0"/>
                <a:cs typeface="Times New Roman" pitchFamily="18" charset="0"/>
              </a:rPr>
              <a:t> Ev dışında arkadaşlarıyla yemek yemeye başladıkları, </a:t>
            </a:r>
          </a:p>
          <a:p>
            <a:pPr algn="just"/>
            <a:r>
              <a:rPr lang="tr-TR" sz="2400" dirty="0">
                <a:latin typeface="Comic Sans MS" panose="030F0702030302020204" pitchFamily="66" charset="0"/>
                <a:cs typeface="Times New Roman" pitchFamily="18" charset="0"/>
              </a:rPr>
              <a:t>Fiziksel, bilişsel ve sosyal büyüme ve gelişmenin hızlandığı, </a:t>
            </a:r>
          </a:p>
          <a:p>
            <a:pPr algn="just"/>
            <a:r>
              <a:rPr lang="tr-TR" sz="2400" dirty="0">
                <a:latin typeface="Comic Sans MS" panose="030F0702030302020204" pitchFamily="66" charset="0"/>
                <a:cs typeface="Times New Roman" pitchFamily="18" charset="0"/>
              </a:rPr>
              <a:t>Sorumluluklarının arttığı, </a:t>
            </a:r>
          </a:p>
          <a:p>
            <a:pPr algn="just"/>
            <a:r>
              <a:rPr lang="tr-TR" sz="2400" dirty="0">
                <a:latin typeface="Comic Sans MS" panose="030F0702030302020204" pitchFamily="66" charset="0"/>
                <a:cs typeface="Times New Roman" pitchFamily="18" charset="0"/>
              </a:rPr>
              <a:t>Yetişkin dönemde sağlıklı yaşamın temellerinin atıldığı önemli bir dönemdir.  </a:t>
            </a:r>
          </a:p>
        </p:txBody>
      </p:sp>
      <p:pic>
        <p:nvPicPr>
          <p:cNvPr id="7" name="Resim 6">
            <a:extLst>
              <a:ext uri="{FF2B5EF4-FFF2-40B4-BE49-F238E27FC236}">
                <a16:creationId xmlns:a16="http://schemas.microsoft.com/office/drawing/2014/main" id="{7C184481-A178-4FDA-8E12-7A1234D5A8E9}"/>
              </a:ext>
            </a:extLst>
          </p:cNvPr>
          <p:cNvPicPr>
            <a:picLocks noChangeAspect="1"/>
          </p:cNvPicPr>
          <p:nvPr/>
        </p:nvPicPr>
        <p:blipFill>
          <a:blip r:embed="rId7"/>
          <a:stretch>
            <a:fillRect/>
          </a:stretch>
        </p:blipFill>
        <p:spPr>
          <a:xfrm>
            <a:off x="7394937" y="2538412"/>
            <a:ext cx="3403364" cy="2357145"/>
          </a:xfrm>
          <a:prstGeom prst="rect">
            <a:avLst/>
          </a:prstGeom>
        </p:spPr>
      </p:pic>
    </p:spTree>
    <p:extLst>
      <p:ext uri="{BB962C8B-B14F-4D97-AF65-F5344CB8AC3E}">
        <p14:creationId xmlns:p14="http://schemas.microsoft.com/office/powerpoint/2010/main" val="2777378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23359" y="263926"/>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1" name="1 Başlık">
            <a:extLst>
              <a:ext uri="{FF2B5EF4-FFF2-40B4-BE49-F238E27FC236}">
                <a16:creationId xmlns:a16="http://schemas.microsoft.com/office/drawing/2014/main" id="{27A1D26F-914A-4B00-9598-49EC0ED5F36B}"/>
              </a:ext>
            </a:extLst>
          </p:cNvPr>
          <p:cNvSpPr>
            <a:spLocks noGrp="1"/>
          </p:cNvSpPr>
          <p:nvPr>
            <p:ph type="title"/>
          </p:nvPr>
        </p:nvSpPr>
        <p:spPr>
          <a:xfrm>
            <a:off x="724486" y="1119433"/>
            <a:ext cx="8229600" cy="850106"/>
          </a:xfrm>
        </p:spPr>
        <p:txBody>
          <a:bodyPr>
            <a:normAutofit/>
          </a:bodyPr>
          <a:lstStyle/>
          <a:p>
            <a:r>
              <a:rPr lang="tr-TR" sz="2800" u="sng" dirty="0">
                <a:latin typeface="Comic Sans MS" panose="030F0702030302020204" pitchFamily="66" charset="0"/>
              </a:rPr>
              <a:t>Okul Çağı Dönemi</a:t>
            </a:r>
            <a:r>
              <a:rPr lang="tr-TR" sz="2800" u="sng" dirty="0">
                <a:latin typeface="Comic Sans MS" panose="030F0702030302020204" pitchFamily="66" charset="0"/>
                <a:cs typeface="Times New Roman" pitchFamily="18" charset="0"/>
              </a:rPr>
              <a:t>;</a:t>
            </a:r>
            <a:endParaRPr lang="tr-TR" sz="2800" u="sng" dirty="0">
              <a:latin typeface="Comic Sans MS" panose="030F0702030302020204" pitchFamily="66" charset="0"/>
            </a:endParaRPr>
          </a:p>
        </p:txBody>
      </p:sp>
      <p:sp>
        <p:nvSpPr>
          <p:cNvPr id="15" name="2 İçerik Yer Tutucusu">
            <a:extLst>
              <a:ext uri="{FF2B5EF4-FFF2-40B4-BE49-F238E27FC236}">
                <a16:creationId xmlns:a16="http://schemas.microsoft.com/office/drawing/2014/main" id="{4E81CEF4-96EC-4C9A-9DB3-93D1B883E286}"/>
              </a:ext>
            </a:extLst>
          </p:cNvPr>
          <p:cNvSpPr txBox="1">
            <a:spLocks/>
          </p:cNvSpPr>
          <p:nvPr/>
        </p:nvSpPr>
        <p:spPr>
          <a:xfrm>
            <a:off x="1241267" y="2044005"/>
            <a:ext cx="8229600" cy="48139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1800" dirty="0">
                <a:latin typeface="Comic Sans MS" panose="030F0702030302020204" pitchFamily="66" charset="0"/>
                <a:cs typeface="Times New Roman" pitchFamily="18" charset="0"/>
              </a:rPr>
              <a:t>Büyüme ve gelişmenin hızlı olduğu, </a:t>
            </a:r>
          </a:p>
          <a:p>
            <a:pPr algn="just"/>
            <a:r>
              <a:rPr lang="tr-TR" sz="1800" dirty="0">
                <a:latin typeface="Comic Sans MS" panose="030F0702030302020204" pitchFamily="66" charset="0"/>
                <a:cs typeface="Times New Roman" pitchFamily="18" charset="0"/>
              </a:rPr>
              <a:t>Besin öğesi gereksinimin yüksek olduğu, </a:t>
            </a:r>
          </a:p>
          <a:p>
            <a:pPr algn="just"/>
            <a:r>
              <a:rPr lang="tr-TR" sz="1800" dirty="0">
                <a:latin typeface="Comic Sans MS" panose="030F0702030302020204" pitchFamily="66" charset="0"/>
                <a:cs typeface="Times New Roman" pitchFamily="18" charset="0"/>
              </a:rPr>
              <a:t>Duygusal gelişim hızının arttığı, </a:t>
            </a:r>
          </a:p>
          <a:p>
            <a:pPr algn="just"/>
            <a:r>
              <a:rPr lang="tr-TR" sz="1800" dirty="0">
                <a:latin typeface="Comic Sans MS" panose="030F0702030302020204" pitchFamily="66" charset="0"/>
                <a:cs typeface="Times New Roman" pitchFamily="18" charset="0"/>
              </a:rPr>
              <a:t>Yaşam boyu sürecek davranışların kazanılmaya başlandığı bir dönemdir.</a:t>
            </a:r>
          </a:p>
          <a:p>
            <a:endParaRPr lang="tr-TR" dirty="0"/>
          </a:p>
        </p:txBody>
      </p:sp>
      <p:pic>
        <p:nvPicPr>
          <p:cNvPr id="4" name="Resim 3">
            <a:extLst>
              <a:ext uri="{FF2B5EF4-FFF2-40B4-BE49-F238E27FC236}">
                <a16:creationId xmlns:a16="http://schemas.microsoft.com/office/drawing/2014/main" id="{B238A692-8610-4223-B3D2-45FC7EC68A5A}"/>
              </a:ext>
            </a:extLst>
          </p:cNvPr>
          <p:cNvPicPr>
            <a:picLocks noChangeAspect="1"/>
          </p:cNvPicPr>
          <p:nvPr/>
        </p:nvPicPr>
        <p:blipFill>
          <a:blip r:embed="rId7"/>
          <a:stretch>
            <a:fillRect/>
          </a:stretch>
        </p:blipFill>
        <p:spPr>
          <a:xfrm>
            <a:off x="5683347" y="4136971"/>
            <a:ext cx="4289181" cy="2401941"/>
          </a:xfrm>
          <a:prstGeom prst="rect">
            <a:avLst/>
          </a:prstGeom>
        </p:spPr>
      </p:pic>
      <p:sp>
        <p:nvSpPr>
          <p:cNvPr id="7" name="Metin kutusu 6">
            <a:extLst>
              <a:ext uri="{FF2B5EF4-FFF2-40B4-BE49-F238E27FC236}">
                <a16:creationId xmlns:a16="http://schemas.microsoft.com/office/drawing/2014/main" id="{01A8E367-4D04-42BB-8828-4F23ECF1A8B6}"/>
              </a:ext>
            </a:extLst>
          </p:cNvPr>
          <p:cNvSpPr txBox="1"/>
          <p:nvPr/>
        </p:nvSpPr>
        <p:spPr>
          <a:xfrm>
            <a:off x="1069145" y="3995225"/>
            <a:ext cx="3140261" cy="2031325"/>
          </a:xfrm>
          <a:prstGeom prst="rect">
            <a:avLst/>
          </a:prstGeom>
          <a:noFill/>
        </p:spPr>
        <p:txBody>
          <a:bodyPr wrap="square" rtlCol="0">
            <a:spAutoFit/>
          </a:bodyPr>
          <a:lstStyle/>
          <a:p>
            <a:pPr algn="just"/>
            <a:r>
              <a:rPr lang="tr-TR" dirty="0">
                <a:latin typeface="Comic Sans MS" panose="030F0702030302020204" pitchFamily="66" charset="0"/>
                <a:cs typeface="Times New Roman" pitchFamily="18" charset="0"/>
              </a:rPr>
              <a:t>Bu dönem bireyin hem fiziksel olarak büyüyüp geliştiği, kimlik kazandığı, hem de akademik ve mesleki birikimleri sağladığı yıllardır.</a:t>
            </a:r>
          </a:p>
          <a:p>
            <a:endParaRPr lang="tr-TR" dirty="0"/>
          </a:p>
        </p:txBody>
      </p:sp>
    </p:spTree>
    <p:extLst>
      <p:ext uri="{BB962C8B-B14F-4D97-AF65-F5344CB8AC3E}">
        <p14:creationId xmlns:p14="http://schemas.microsoft.com/office/powerpoint/2010/main" val="26549989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23359" y="263714"/>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2" name="2 İçerik Yer Tutucusu">
            <a:extLst>
              <a:ext uri="{FF2B5EF4-FFF2-40B4-BE49-F238E27FC236}">
                <a16:creationId xmlns:a16="http://schemas.microsoft.com/office/drawing/2014/main" id="{22A1EAB9-496F-4CEB-A7D4-F53BA1233983}"/>
              </a:ext>
            </a:extLst>
          </p:cNvPr>
          <p:cNvSpPr>
            <a:spLocks noGrp="1"/>
          </p:cNvSpPr>
          <p:nvPr>
            <p:ph idx="1"/>
          </p:nvPr>
        </p:nvSpPr>
        <p:spPr>
          <a:xfrm>
            <a:off x="1685778" y="1964286"/>
            <a:ext cx="8229600" cy="1707382"/>
          </a:xfrm>
        </p:spPr>
        <p:txBody>
          <a:bodyPr>
            <a:normAutofit lnSpcReduction="10000"/>
          </a:bodyPr>
          <a:lstStyle/>
          <a:p>
            <a:pPr marL="0" indent="0" algn="just">
              <a:buNone/>
            </a:pPr>
            <a:r>
              <a:rPr lang="tr-TR" sz="2400" dirty="0">
                <a:latin typeface="Comic Sans MS" panose="030F0702030302020204" pitchFamily="66" charset="0"/>
                <a:cs typeface="Times New Roman" pitchFamily="18" charset="0"/>
              </a:rPr>
              <a:t>Günümüzde okul çocuklarına yönelik toplu beslenme hizmetlerine bakıldığında, </a:t>
            </a:r>
            <a:r>
              <a:rPr lang="tr-TR" sz="2400" dirty="0">
                <a:solidFill>
                  <a:srgbClr val="FF0000"/>
                </a:solidFill>
                <a:latin typeface="Comic Sans MS" panose="030F0702030302020204" pitchFamily="66" charset="0"/>
                <a:cs typeface="Times New Roman" pitchFamily="18" charset="0"/>
              </a:rPr>
              <a:t>okul kantinlerinin </a:t>
            </a:r>
            <a:r>
              <a:rPr lang="tr-TR" sz="2400" dirty="0">
                <a:latin typeface="Comic Sans MS" panose="030F0702030302020204" pitchFamily="66" charset="0"/>
                <a:cs typeface="Times New Roman" pitchFamily="18" charset="0"/>
              </a:rPr>
              <a:t>ve </a:t>
            </a:r>
            <a:r>
              <a:rPr lang="tr-TR" sz="2400" dirty="0">
                <a:solidFill>
                  <a:srgbClr val="FF0000"/>
                </a:solidFill>
                <a:latin typeface="Comic Sans MS" panose="030F0702030302020204" pitchFamily="66" charset="0"/>
                <a:cs typeface="Times New Roman" pitchFamily="18" charset="0"/>
              </a:rPr>
              <a:t>öğrencilerine sunulan yemekhane hizmetlerinin </a:t>
            </a:r>
            <a:r>
              <a:rPr lang="tr-TR" sz="2400" u="sng" dirty="0">
                <a:latin typeface="Comic Sans MS" panose="030F0702030302020204" pitchFamily="66" charset="0"/>
                <a:cs typeface="Times New Roman" pitchFamily="18" charset="0"/>
              </a:rPr>
              <a:t>öğrencilerin beslenmesinde önemli rol oynadığı görülmektedir.</a:t>
            </a:r>
          </a:p>
        </p:txBody>
      </p:sp>
      <p:pic>
        <p:nvPicPr>
          <p:cNvPr id="4" name="Resim 3">
            <a:extLst>
              <a:ext uri="{FF2B5EF4-FFF2-40B4-BE49-F238E27FC236}">
                <a16:creationId xmlns:a16="http://schemas.microsoft.com/office/drawing/2014/main" id="{813E8E40-F23B-416D-B46E-06D254A0B522}"/>
              </a:ext>
            </a:extLst>
          </p:cNvPr>
          <p:cNvPicPr>
            <a:picLocks noChangeAspect="1"/>
          </p:cNvPicPr>
          <p:nvPr/>
        </p:nvPicPr>
        <p:blipFill>
          <a:blip r:embed="rId7"/>
          <a:stretch>
            <a:fillRect/>
          </a:stretch>
        </p:blipFill>
        <p:spPr>
          <a:xfrm>
            <a:off x="4397594" y="3671668"/>
            <a:ext cx="4108084" cy="2560320"/>
          </a:xfrm>
          <a:prstGeom prst="rect">
            <a:avLst/>
          </a:prstGeom>
        </p:spPr>
      </p:pic>
    </p:spTree>
    <p:extLst>
      <p:ext uri="{BB962C8B-B14F-4D97-AF65-F5344CB8AC3E}">
        <p14:creationId xmlns:p14="http://schemas.microsoft.com/office/powerpoint/2010/main" val="14686841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116577" y="412750"/>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1" name="2 İçerik Yer Tutucusu">
            <a:extLst>
              <a:ext uri="{FF2B5EF4-FFF2-40B4-BE49-F238E27FC236}">
                <a16:creationId xmlns:a16="http://schemas.microsoft.com/office/drawing/2014/main" id="{5872F980-7CED-45CA-A2E9-26AD0A441534}"/>
              </a:ext>
            </a:extLst>
          </p:cNvPr>
          <p:cNvSpPr txBox="1">
            <a:spLocks/>
          </p:cNvSpPr>
          <p:nvPr/>
        </p:nvSpPr>
        <p:spPr>
          <a:xfrm>
            <a:off x="524020" y="2012949"/>
            <a:ext cx="6998678"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000" dirty="0">
                <a:latin typeface="Comic Sans MS" panose="030F0702030302020204" pitchFamily="66" charset="0"/>
                <a:cs typeface="Times New Roman" pitchFamily="18" charset="0"/>
              </a:rPr>
              <a:t>En hızlı büyüme kızlarda 10-12, erkeklerde ise 11-14 yaşında başlar. </a:t>
            </a:r>
          </a:p>
          <a:p>
            <a:pPr algn="just"/>
            <a:r>
              <a:rPr lang="tr-TR" sz="2000" dirty="0">
                <a:latin typeface="Comic Sans MS" panose="030F0702030302020204" pitchFamily="66" charset="0"/>
                <a:cs typeface="Times New Roman" pitchFamily="18" charset="0"/>
              </a:rPr>
              <a:t>Büyüme sürecinde önemli miktarda enerjiye ihtiyaç vardır. Daha fazla protein, vitamin ve mineral alınması gerekir.</a:t>
            </a:r>
          </a:p>
          <a:p>
            <a:pPr algn="just"/>
            <a:r>
              <a:rPr lang="tr-TR" sz="2000" dirty="0">
                <a:latin typeface="Comic Sans MS" panose="030F0702030302020204" pitchFamily="66" charset="0"/>
                <a:cs typeface="Times New Roman" pitchFamily="18" charset="0"/>
              </a:rPr>
              <a:t>Çocuklar sağlıklı büyüme ve gelişim için zengin bir beslenme programına ihtiyaçları vardır.</a:t>
            </a:r>
          </a:p>
          <a:p>
            <a:pPr algn="just"/>
            <a:r>
              <a:rPr lang="tr-TR" sz="2000" dirty="0">
                <a:latin typeface="Comic Sans MS" panose="030F0702030302020204" pitchFamily="66" charset="0"/>
                <a:cs typeface="Times New Roman" pitchFamily="18" charset="0"/>
              </a:rPr>
              <a:t>Enerji harcamaları ise, vücut ölçüsünün birimi başına yetişkinlerden oldukça yüksektir</a:t>
            </a:r>
            <a:r>
              <a:rPr lang="tr-TR" sz="2000" dirty="0">
                <a:latin typeface="Comic Sans MS" panose="030F0702030302020204" pitchFamily="66" charset="0"/>
              </a:rPr>
              <a:t>. </a:t>
            </a:r>
          </a:p>
          <a:p>
            <a:pPr algn="just"/>
            <a:r>
              <a:rPr lang="tr-TR" sz="2000" dirty="0">
                <a:highlight>
                  <a:srgbClr val="00FF00"/>
                </a:highlight>
                <a:latin typeface="Comic Sans MS" panose="030F0702030302020204" pitchFamily="66" charset="0"/>
                <a:cs typeface="Times New Roman" pitchFamily="18" charset="0"/>
              </a:rPr>
              <a:t>Spor yapmayan yetişkinlerin günlük enerji gereksinimleri kg ağırlık başına 35-40 kalori iken</a:t>
            </a:r>
            <a:r>
              <a:rPr lang="tr-TR" sz="2000" dirty="0">
                <a:latin typeface="Comic Sans MS" panose="030F0702030302020204" pitchFamily="66" charset="0"/>
                <a:cs typeface="Times New Roman" pitchFamily="18" charset="0"/>
              </a:rPr>
              <a:t>, </a:t>
            </a:r>
            <a:r>
              <a:rPr lang="tr-TR" sz="2000" dirty="0">
                <a:highlight>
                  <a:srgbClr val="FF0000"/>
                </a:highlight>
                <a:latin typeface="Comic Sans MS" panose="030F0702030302020204" pitchFamily="66" charset="0"/>
                <a:cs typeface="Times New Roman" pitchFamily="18" charset="0"/>
              </a:rPr>
              <a:t>çocuklarda bu kg ağırlık başına 80 kaloriye ulaşır</a:t>
            </a:r>
            <a:r>
              <a:rPr lang="tr-TR" sz="2000" dirty="0">
                <a:latin typeface="Comic Sans MS" panose="030F0702030302020204" pitchFamily="66" charset="0"/>
                <a:cs typeface="Times New Roman" pitchFamily="18" charset="0"/>
              </a:rPr>
              <a:t>.</a:t>
            </a:r>
          </a:p>
          <a:p>
            <a:pPr algn="just"/>
            <a:endParaRPr lang="tr-TR" sz="2000" dirty="0">
              <a:latin typeface="Comic Sans MS" panose="030F0702030302020204" pitchFamily="66" charset="0"/>
            </a:endParaRPr>
          </a:p>
          <a:p>
            <a:pPr algn="just"/>
            <a:endParaRPr lang="tr-TR" dirty="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pic>
        <p:nvPicPr>
          <p:cNvPr id="7" name="Resim 6">
            <a:extLst>
              <a:ext uri="{FF2B5EF4-FFF2-40B4-BE49-F238E27FC236}">
                <a16:creationId xmlns:a16="http://schemas.microsoft.com/office/drawing/2014/main" id="{2CBEB7BD-8648-4F04-939D-E44A86455965}"/>
              </a:ext>
            </a:extLst>
          </p:cNvPr>
          <p:cNvPicPr>
            <a:picLocks noChangeAspect="1"/>
          </p:cNvPicPr>
          <p:nvPr/>
        </p:nvPicPr>
        <p:blipFill>
          <a:blip r:embed="rId7"/>
          <a:stretch>
            <a:fillRect/>
          </a:stretch>
        </p:blipFill>
        <p:spPr>
          <a:xfrm>
            <a:off x="7869406" y="642937"/>
            <a:ext cx="3686176" cy="2786063"/>
          </a:xfrm>
          <a:prstGeom prst="rect">
            <a:avLst/>
          </a:prstGeom>
        </p:spPr>
      </p:pic>
    </p:spTree>
    <p:extLst>
      <p:ext uri="{BB962C8B-B14F-4D97-AF65-F5344CB8AC3E}">
        <p14:creationId xmlns:p14="http://schemas.microsoft.com/office/powerpoint/2010/main" val="64844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192171" y="228084"/>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8" name="Metin kutusu 17">
            <a:extLst>
              <a:ext uri="{FF2B5EF4-FFF2-40B4-BE49-F238E27FC236}">
                <a16:creationId xmlns:a16="http://schemas.microsoft.com/office/drawing/2014/main" id="{8ED7A6AD-918B-43B5-9D81-EEE5EF57BC92}"/>
              </a:ext>
            </a:extLst>
          </p:cNvPr>
          <p:cNvSpPr txBox="1"/>
          <p:nvPr/>
        </p:nvSpPr>
        <p:spPr>
          <a:xfrm>
            <a:off x="1270868" y="1383881"/>
            <a:ext cx="6182750" cy="369332"/>
          </a:xfrm>
          <a:prstGeom prst="rect">
            <a:avLst/>
          </a:prstGeom>
          <a:noFill/>
        </p:spPr>
        <p:txBody>
          <a:bodyPr wrap="square">
            <a:spAutoFit/>
          </a:bodyPr>
          <a:lstStyle/>
          <a:p>
            <a:r>
              <a:rPr lang="tr-TR" dirty="0">
                <a:highlight>
                  <a:srgbClr val="00FFFF"/>
                </a:highlight>
                <a:latin typeface="Comic Sans MS" panose="030F0702030302020204" pitchFamily="66" charset="0"/>
              </a:rPr>
              <a:t>Okul Çağı Çocuklarda Günlük Alınması Önerilen Enerji </a:t>
            </a:r>
          </a:p>
        </p:txBody>
      </p:sp>
      <p:graphicFrame>
        <p:nvGraphicFramePr>
          <p:cNvPr id="19" name="3 Tablo">
            <a:extLst>
              <a:ext uri="{FF2B5EF4-FFF2-40B4-BE49-F238E27FC236}">
                <a16:creationId xmlns:a16="http://schemas.microsoft.com/office/drawing/2014/main" id="{D8B650D8-A704-4AF7-B0FC-B06E7214E5BA}"/>
              </a:ext>
            </a:extLst>
          </p:cNvPr>
          <p:cNvGraphicFramePr>
            <a:graphicFrameLocks noGrp="1"/>
          </p:cNvGraphicFramePr>
          <p:nvPr>
            <p:extLst>
              <p:ext uri="{D42A27DB-BD31-4B8C-83A1-F6EECF244321}">
                <p14:modId xmlns:p14="http://schemas.microsoft.com/office/powerpoint/2010/main" val="1515794268"/>
              </p:ext>
            </p:extLst>
          </p:nvPr>
        </p:nvGraphicFramePr>
        <p:xfrm>
          <a:off x="2583664" y="2138576"/>
          <a:ext cx="6360369" cy="3168888"/>
        </p:xfrm>
        <a:graphic>
          <a:graphicData uri="http://schemas.openxmlformats.org/drawingml/2006/table">
            <a:tbl>
              <a:tblPr firstRow="1" bandRow="1">
                <a:tableStyleId>{5C22544A-7EE6-4342-B048-85BDC9FD1C3A}</a:tableStyleId>
              </a:tblPr>
              <a:tblGrid>
                <a:gridCol w="2120123">
                  <a:extLst>
                    <a:ext uri="{9D8B030D-6E8A-4147-A177-3AD203B41FA5}">
                      <a16:colId xmlns:a16="http://schemas.microsoft.com/office/drawing/2014/main" val="20000"/>
                    </a:ext>
                  </a:extLst>
                </a:gridCol>
                <a:gridCol w="2120123">
                  <a:extLst>
                    <a:ext uri="{9D8B030D-6E8A-4147-A177-3AD203B41FA5}">
                      <a16:colId xmlns:a16="http://schemas.microsoft.com/office/drawing/2014/main" val="20001"/>
                    </a:ext>
                  </a:extLst>
                </a:gridCol>
                <a:gridCol w="2120123">
                  <a:extLst>
                    <a:ext uri="{9D8B030D-6E8A-4147-A177-3AD203B41FA5}">
                      <a16:colId xmlns:a16="http://schemas.microsoft.com/office/drawing/2014/main" val="20002"/>
                    </a:ext>
                  </a:extLst>
                </a:gridCol>
              </a:tblGrid>
              <a:tr h="1056296">
                <a:tc>
                  <a:txBody>
                    <a:bodyPr/>
                    <a:lstStyle/>
                    <a:p>
                      <a:endParaRPr lang="tr-TR" dirty="0"/>
                    </a:p>
                  </a:txBody>
                  <a:tcPr/>
                </a:tc>
                <a:tc>
                  <a:txBody>
                    <a:bodyPr/>
                    <a:lstStyle/>
                    <a:p>
                      <a:r>
                        <a:rPr lang="tr-TR" dirty="0"/>
                        <a:t>7-9 yaş</a:t>
                      </a:r>
                    </a:p>
                  </a:txBody>
                  <a:tcPr/>
                </a:tc>
                <a:tc>
                  <a:txBody>
                    <a:bodyPr/>
                    <a:lstStyle/>
                    <a:p>
                      <a:r>
                        <a:rPr lang="tr-TR" dirty="0"/>
                        <a:t>10-13</a:t>
                      </a:r>
                    </a:p>
                  </a:txBody>
                  <a:tcPr/>
                </a:tc>
                <a:extLst>
                  <a:ext uri="{0D108BD9-81ED-4DB2-BD59-A6C34878D82A}">
                    <a16:rowId xmlns:a16="http://schemas.microsoft.com/office/drawing/2014/main" val="10000"/>
                  </a:ext>
                </a:extLst>
              </a:tr>
              <a:tr h="1056296">
                <a:tc>
                  <a:txBody>
                    <a:bodyPr/>
                    <a:lstStyle/>
                    <a:p>
                      <a:endParaRPr lang="tr-TR" dirty="0"/>
                    </a:p>
                  </a:txBody>
                  <a:tcPr/>
                </a:tc>
                <a:tc>
                  <a:txBody>
                    <a:bodyPr/>
                    <a:lstStyle/>
                    <a:p>
                      <a:r>
                        <a:rPr lang="tr-TR" dirty="0"/>
                        <a:t>     Kız/Erkek</a:t>
                      </a:r>
                    </a:p>
                  </a:txBody>
                  <a:tcPr/>
                </a:tc>
                <a:tc>
                  <a:txBody>
                    <a:bodyPr/>
                    <a:lstStyle/>
                    <a:p>
                      <a:r>
                        <a:rPr lang="tr-TR" dirty="0"/>
                        <a:t>Kız                    Erkek</a:t>
                      </a:r>
                    </a:p>
                  </a:txBody>
                  <a:tcPr/>
                </a:tc>
                <a:extLst>
                  <a:ext uri="{0D108BD9-81ED-4DB2-BD59-A6C34878D82A}">
                    <a16:rowId xmlns:a16="http://schemas.microsoft.com/office/drawing/2014/main" val="10001"/>
                  </a:ext>
                </a:extLst>
              </a:tr>
              <a:tr h="1056296">
                <a:tc>
                  <a:txBody>
                    <a:bodyPr/>
                    <a:lstStyle/>
                    <a:p>
                      <a:r>
                        <a:rPr lang="tr-TR" dirty="0"/>
                        <a:t>Enerji </a:t>
                      </a:r>
                      <a:r>
                        <a:rPr lang="tr-TR" dirty="0" err="1"/>
                        <a:t>Kkal</a:t>
                      </a:r>
                      <a:r>
                        <a:rPr lang="tr-TR" dirty="0"/>
                        <a:t>/gün</a:t>
                      </a:r>
                    </a:p>
                  </a:txBody>
                  <a:tcPr/>
                </a:tc>
                <a:tc>
                  <a:txBody>
                    <a:bodyPr/>
                    <a:lstStyle/>
                    <a:p>
                      <a:r>
                        <a:rPr lang="tr-TR" dirty="0"/>
                        <a:t>       1742</a:t>
                      </a:r>
                    </a:p>
                  </a:txBody>
                  <a:tcPr/>
                </a:tc>
                <a:tc>
                  <a:txBody>
                    <a:bodyPr/>
                    <a:lstStyle/>
                    <a:p>
                      <a:r>
                        <a:rPr lang="tr-TR" dirty="0"/>
                        <a:t>1742                2445</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412328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61311" y="263790"/>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8" name="Metin kutusu 17">
            <a:extLst>
              <a:ext uri="{FF2B5EF4-FFF2-40B4-BE49-F238E27FC236}">
                <a16:creationId xmlns:a16="http://schemas.microsoft.com/office/drawing/2014/main" id="{8ED7A6AD-918B-43B5-9D81-EEE5EF57BC92}"/>
              </a:ext>
            </a:extLst>
          </p:cNvPr>
          <p:cNvSpPr txBox="1"/>
          <p:nvPr/>
        </p:nvSpPr>
        <p:spPr>
          <a:xfrm>
            <a:off x="1270868" y="1383881"/>
            <a:ext cx="7254154" cy="369332"/>
          </a:xfrm>
          <a:prstGeom prst="rect">
            <a:avLst/>
          </a:prstGeom>
          <a:noFill/>
        </p:spPr>
        <p:txBody>
          <a:bodyPr wrap="square">
            <a:spAutoFit/>
          </a:bodyPr>
          <a:lstStyle/>
          <a:p>
            <a:r>
              <a:rPr lang="tr-TR" u="sng" dirty="0">
                <a:highlight>
                  <a:srgbClr val="00FF00"/>
                </a:highlight>
                <a:latin typeface="Comic Sans MS" panose="030F0702030302020204" pitchFamily="66" charset="0"/>
              </a:rPr>
              <a:t>Okul Çağı Çocuklarda Görülen Başlıca Beslenme Sorunları: </a:t>
            </a:r>
          </a:p>
        </p:txBody>
      </p:sp>
      <p:sp>
        <p:nvSpPr>
          <p:cNvPr id="2" name="Metin kutusu 1">
            <a:extLst>
              <a:ext uri="{FF2B5EF4-FFF2-40B4-BE49-F238E27FC236}">
                <a16:creationId xmlns:a16="http://schemas.microsoft.com/office/drawing/2014/main" id="{9B8F4514-3C84-45FD-8704-A099F51DAE90}"/>
              </a:ext>
            </a:extLst>
          </p:cNvPr>
          <p:cNvSpPr txBox="1"/>
          <p:nvPr/>
        </p:nvSpPr>
        <p:spPr>
          <a:xfrm>
            <a:off x="1674055" y="2039815"/>
            <a:ext cx="5359791" cy="2031325"/>
          </a:xfrm>
          <a:prstGeom prst="rect">
            <a:avLst/>
          </a:prstGeom>
          <a:noFill/>
        </p:spPr>
        <p:txBody>
          <a:bodyPr wrap="square" rtlCol="0">
            <a:spAutoFit/>
          </a:bodyPr>
          <a:lstStyle/>
          <a:p>
            <a:pPr marL="285750" indent="-285750" algn="just">
              <a:buFont typeface="Wingdings" panose="05000000000000000000" pitchFamily="2" charset="2"/>
              <a:buChar char="q"/>
            </a:pPr>
            <a:r>
              <a:rPr lang="tr-TR" dirty="0">
                <a:latin typeface="Comic Sans MS" panose="030F0702030302020204" pitchFamily="66" charset="0"/>
                <a:cs typeface="Times New Roman" pitchFamily="18" charset="0"/>
              </a:rPr>
              <a:t>Zayıflık veya şişmanlık, </a:t>
            </a:r>
          </a:p>
          <a:p>
            <a:pPr marL="285750" indent="-285750" algn="just">
              <a:buFont typeface="Wingdings" panose="05000000000000000000" pitchFamily="2" charset="2"/>
              <a:buChar char="q"/>
            </a:pPr>
            <a:r>
              <a:rPr lang="tr-TR" dirty="0">
                <a:latin typeface="Comic Sans MS" panose="030F0702030302020204" pitchFamily="66" charset="0"/>
                <a:cs typeface="Times New Roman" pitchFamily="18" charset="0"/>
              </a:rPr>
              <a:t>Anemi (Kansızlık), </a:t>
            </a:r>
          </a:p>
          <a:p>
            <a:pPr marL="285750" indent="-285750" algn="just">
              <a:buFont typeface="Wingdings" panose="05000000000000000000" pitchFamily="2" charset="2"/>
              <a:buChar char="q"/>
            </a:pPr>
            <a:r>
              <a:rPr lang="tr-TR" dirty="0">
                <a:latin typeface="Comic Sans MS" panose="030F0702030302020204" pitchFamily="66" charset="0"/>
                <a:cs typeface="Times New Roman" pitchFamily="18" charset="0"/>
              </a:rPr>
              <a:t>Vitamin yetersizliği, </a:t>
            </a:r>
          </a:p>
          <a:p>
            <a:pPr marL="285750" indent="-285750" algn="just">
              <a:buFont typeface="Wingdings" panose="05000000000000000000" pitchFamily="2" charset="2"/>
              <a:buChar char="q"/>
            </a:pPr>
            <a:r>
              <a:rPr lang="tr-TR" dirty="0">
                <a:latin typeface="Comic Sans MS" panose="030F0702030302020204" pitchFamily="66" charset="0"/>
                <a:cs typeface="Times New Roman" pitchFamily="18" charset="0"/>
              </a:rPr>
              <a:t>İyot yetersizliği,           </a:t>
            </a:r>
          </a:p>
          <a:p>
            <a:pPr marL="285750" indent="-285750" algn="just">
              <a:buFont typeface="Wingdings" panose="05000000000000000000" pitchFamily="2" charset="2"/>
              <a:buChar char="q"/>
            </a:pPr>
            <a:r>
              <a:rPr lang="tr-TR" dirty="0">
                <a:latin typeface="Comic Sans MS" panose="030F0702030302020204" pitchFamily="66" charset="0"/>
                <a:cs typeface="Times New Roman" pitchFamily="18" charset="0"/>
              </a:rPr>
              <a:t>Diş çürükleri,</a:t>
            </a:r>
          </a:p>
          <a:p>
            <a:pPr marL="285750" indent="-285750" algn="just">
              <a:buFont typeface="Wingdings" panose="05000000000000000000" pitchFamily="2" charset="2"/>
              <a:buChar char="q"/>
            </a:pPr>
            <a:r>
              <a:rPr lang="tr-TR" dirty="0" err="1">
                <a:latin typeface="Comic Sans MS" panose="030F0702030302020204" pitchFamily="66" charset="0"/>
                <a:cs typeface="Times New Roman" pitchFamily="18" charset="0"/>
              </a:rPr>
              <a:t>Obezite</a:t>
            </a:r>
            <a:r>
              <a:rPr lang="tr-TR" dirty="0">
                <a:latin typeface="Comic Sans MS" panose="030F0702030302020204" pitchFamily="66" charset="0"/>
                <a:cs typeface="Times New Roman" pitchFamily="18" charset="0"/>
              </a:rPr>
              <a:t>,</a:t>
            </a:r>
          </a:p>
          <a:p>
            <a:pPr marL="285750" indent="-285750" algn="just">
              <a:buFont typeface="Wingdings" panose="05000000000000000000" pitchFamily="2" charset="2"/>
              <a:buChar char="q"/>
            </a:pPr>
            <a:r>
              <a:rPr lang="tr-TR" dirty="0" err="1">
                <a:latin typeface="Comic Sans MS" panose="030F0702030302020204" pitchFamily="66" charset="0"/>
                <a:cs typeface="Times New Roman" pitchFamily="18" charset="0"/>
              </a:rPr>
              <a:t>Metabolik</a:t>
            </a:r>
            <a:r>
              <a:rPr lang="tr-TR" dirty="0">
                <a:latin typeface="Comic Sans MS" panose="030F0702030302020204" pitchFamily="66" charset="0"/>
                <a:cs typeface="Times New Roman" pitchFamily="18" charset="0"/>
              </a:rPr>
              <a:t> sendrom</a:t>
            </a:r>
            <a:endParaRPr lang="tr-TR" dirty="0">
              <a:latin typeface="Comic Sans MS" panose="030F0702030302020204" pitchFamily="66" charset="0"/>
            </a:endParaRPr>
          </a:p>
        </p:txBody>
      </p:sp>
      <p:pic>
        <p:nvPicPr>
          <p:cNvPr id="3" name="Resim 2">
            <a:extLst>
              <a:ext uri="{FF2B5EF4-FFF2-40B4-BE49-F238E27FC236}">
                <a16:creationId xmlns:a16="http://schemas.microsoft.com/office/drawing/2014/main" id="{5188FFB0-66F4-4EF1-A820-AF8C5348D7EC}"/>
              </a:ext>
            </a:extLst>
          </p:cNvPr>
          <p:cNvPicPr>
            <a:picLocks noChangeAspect="1"/>
          </p:cNvPicPr>
          <p:nvPr/>
        </p:nvPicPr>
        <p:blipFill>
          <a:blip r:embed="rId7"/>
          <a:stretch>
            <a:fillRect/>
          </a:stretch>
        </p:blipFill>
        <p:spPr>
          <a:xfrm>
            <a:off x="6886411" y="1787199"/>
            <a:ext cx="4622133" cy="2798869"/>
          </a:xfrm>
          <a:prstGeom prst="rect">
            <a:avLst/>
          </a:prstGeom>
        </p:spPr>
      </p:pic>
      <p:sp>
        <p:nvSpPr>
          <p:cNvPr id="4" name="Metin kutusu 3">
            <a:extLst>
              <a:ext uri="{FF2B5EF4-FFF2-40B4-BE49-F238E27FC236}">
                <a16:creationId xmlns:a16="http://schemas.microsoft.com/office/drawing/2014/main" id="{A7863E80-7252-4CC3-B8BB-4406B548919C}"/>
              </a:ext>
            </a:extLst>
          </p:cNvPr>
          <p:cNvSpPr txBox="1"/>
          <p:nvPr/>
        </p:nvSpPr>
        <p:spPr>
          <a:xfrm>
            <a:off x="534572" y="5050302"/>
            <a:ext cx="5561428" cy="1200329"/>
          </a:xfrm>
          <a:prstGeom prst="rect">
            <a:avLst/>
          </a:prstGeom>
          <a:noFill/>
        </p:spPr>
        <p:txBody>
          <a:bodyPr wrap="square" rtlCol="0">
            <a:spAutoFit/>
          </a:bodyPr>
          <a:lstStyle/>
          <a:p>
            <a:r>
              <a:rPr lang="tr-TR" u="sng" dirty="0">
                <a:highlight>
                  <a:srgbClr val="C0C0C0"/>
                </a:highlight>
                <a:latin typeface="Comic Sans MS" panose="030F0702030302020204" pitchFamily="66" charset="0"/>
              </a:rPr>
              <a:t>Çocuklarda aşırı kilonun sebepleri</a:t>
            </a:r>
            <a:r>
              <a:rPr lang="tr-TR" dirty="0">
                <a:highlight>
                  <a:srgbClr val="C0C0C0"/>
                </a:highlight>
                <a:latin typeface="Comic Sans MS" panose="030F0702030302020204" pitchFamily="66" charset="0"/>
              </a:rPr>
              <a:t>:</a:t>
            </a:r>
          </a:p>
          <a:p>
            <a:pPr marL="285750" indent="-285750">
              <a:buFont typeface="Arial" panose="020B0604020202020204" pitchFamily="34" charset="0"/>
              <a:buChar char="•"/>
            </a:pPr>
            <a:r>
              <a:rPr lang="tr-TR" dirty="0">
                <a:latin typeface="Comic Sans MS" panose="030F0702030302020204" pitchFamily="66" charset="0"/>
              </a:rPr>
              <a:t>Aşırı beslenme</a:t>
            </a:r>
          </a:p>
          <a:p>
            <a:pPr marL="285750" indent="-285750">
              <a:buFont typeface="Arial" panose="020B0604020202020204" pitchFamily="34" charset="0"/>
              <a:buChar char="•"/>
            </a:pPr>
            <a:r>
              <a:rPr lang="tr-TR" dirty="0">
                <a:latin typeface="Comic Sans MS" panose="030F0702030302020204" pitchFamily="66" charset="0"/>
              </a:rPr>
              <a:t>Yanlış beslenme</a:t>
            </a:r>
          </a:p>
          <a:p>
            <a:pPr marL="285750" indent="-285750">
              <a:buFont typeface="Arial" panose="020B0604020202020204" pitchFamily="34" charset="0"/>
              <a:buChar char="•"/>
            </a:pPr>
            <a:r>
              <a:rPr lang="tr-TR" dirty="0">
                <a:latin typeface="Comic Sans MS" panose="030F0702030302020204" pitchFamily="66" charset="0"/>
              </a:rPr>
              <a:t>Tek yönlü beslenme</a:t>
            </a:r>
          </a:p>
        </p:txBody>
      </p:sp>
      <p:pic>
        <p:nvPicPr>
          <p:cNvPr id="5" name="Resim 4">
            <a:extLst>
              <a:ext uri="{FF2B5EF4-FFF2-40B4-BE49-F238E27FC236}">
                <a16:creationId xmlns:a16="http://schemas.microsoft.com/office/drawing/2014/main" id="{E56A7CE9-56FF-4FE7-B567-EBAA05FC67E9}"/>
              </a:ext>
            </a:extLst>
          </p:cNvPr>
          <p:cNvPicPr>
            <a:picLocks noChangeAspect="1"/>
          </p:cNvPicPr>
          <p:nvPr/>
        </p:nvPicPr>
        <p:blipFill>
          <a:blip r:embed="rId8"/>
          <a:stretch>
            <a:fillRect/>
          </a:stretch>
        </p:blipFill>
        <p:spPr>
          <a:xfrm>
            <a:off x="5031983" y="4485135"/>
            <a:ext cx="2143125" cy="2133600"/>
          </a:xfrm>
          <a:prstGeom prst="rect">
            <a:avLst/>
          </a:prstGeom>
        </p:spPr>
      </p:pic>
    </p:spTree>
    <p:extLst>
      <p:ext uri="{BB962C8B-B14F-4D97-AF65-F5344CB8AC3E}">
        <p14:creationId xmlns:p14="http://schemas.microsoft.com/office/powerpoint/2010/main" val="24426747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23359" y="247650"/>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5" name="Metin kutusu 4">
            <a:extLst>
              <a:ext uri="{FF2B5EF4-FFF2-40B4-BE49-F238E27FC236}">
                <a16:creationId xmlns:a16="http://schemas.microsoft.com/office/drawing/2014/main" id="{0911F3A0-68BE-42C8-8C31-1F346C50CDEF}"/>
              </a:ext>
            </a:extLst>
          </p:cNvPr>
          <p:cNvSpPr txBox="1"/>
          <p:nvPr/>
        </p:nvSpPr>
        <p:spPr>
          <a:xfrm>
            <a:off x="855080" y="1420837"/>
            <a:ext cx="6555545" cy="4247317"/>
          </a:xfrm>
          <a:prstGeom prst="rect">
            <a:avLst/>
          </a:prstGeom>
          <a:noFill/>
        </p:spPr>
        <p:txBody>
          <a:bodyPr wrap="square" rtlCol="0">
            <a:spAutoFit/>
          </a:bodyPr>
          <a:lstStyle/>
          <a:p>
            <a:pPr algn="just"/>
            <a:r>
              <a:rPr lang="tr-TR" b="0" i="0" dirty="0">
                <a:solidFill>
                  <a:srgbClr val="000000"/>
                </a:solidFill>
                <a:effectLst/>
                <a:latin typeface="Comic Sans MS" panose="030F0702030302020204" pitchFamily="66" charset="0"/>
              </a:rPr>
              <a:t>Dünya Sağlık Örgütü tarafından yapılan çalışmalarda, son 30 yılda, okul çocukları arasındaki </a:t>
            </a:r>
            <a:r>
              <a:rPr lang="tr-TR" b="1" i="0" dirty="0">
                <a:solidFill>
                  <a:srgbClr val="FF0000"/>
                </a:solidFill>
                <a:effectLst/>
                <a:latin typeface="Comic Sans MS" panose="030F0702030302020204" pitchFamily="66" charset="0"/>
              </a:rPr>
              <a:t>şişmanlığın üç kat arttığı </a:t>
            </a:r>
            <a:r>
              <a:rPr lang="tr-TR" b="0" i="0" dirty="0">
                <a:solidFill>
                  <a:srgbClr val="000000"/>
                </a:solidFill>
                <a:effectLst/>
                <a:latin typeface="Comic Sans MS" panose="030F0702030302020204" pitchFamily="66" charset="0"/>
              </a:rPr>
              <a:t>gözlenmiştir. </a:t>
            </a:r>
          </a:p>
          <a:p>
            <a:pPr algn="just"/>
            <a:endParaRPr lang="tr-TR" dirty="0">
              <a:solidFill>
                <a:srgbClr val="000000"/>
              </a:solidFill>
              <a:latin typeface="Comic Sans MS" panose="030F0702030302020204" pitchFamily="66" charset="0"/>
            </a:endParaRPr>
          </a:p>
          <a:p>
            <a:pPr algn="just"/>
            <a:r>
              <a:rPr lang="tr-TR" b="0" i="0" u="sng" dirty="0">
                <a:solidFill>
                  <a:srgbClr val="000000"/>
                </a:solidFill>
                <a:effectLst/>
                <a:latin typeface="Comic Sans MS" panose="030F0702030302020204" pitchFamily="66" charset="0"/>
              </a:rPr>
              <a:t>Bu artışın nedenleri arasında;</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fiziksel aktivite azlığı,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büyük porsiyonlar,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gazlı içecek tüketiminin artması,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okul menülerinde sebze ve meyveye az, pilav, makarna, patates ve tatlılara çok yer verilmesi,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ara öğünlerin açma, poğaça, kek, </a:t>
            </a:r>
            <a:r>
              <a:rPr lang="tr-TR" b="0" i="0" dirty="0" err="1">
                <a:solidFill>
                  <a:srgbClr val="000000"/>
                </a:solidFill>
                <a:effectLst/>
                <a:latin typeface="Comic Sans MS" panose="030F0702030302020204" pitchFamily="66" charset="0"/>
              </a:rPr>
              <a:t>sarelleli</a:t>
            </a:r>
            <a:r>
              <a:rPr lang="tr-TR" b="0" i="0" dirty="0">
                <a:solidFill>
                  <a:srgbClr val="000000"/>
                </a:solidFill>
                <a:effectLst/>
                <a:latin typeface="Comic Sans MS" panose="030F0702030302020204" pitchFamily="66" charset="0"/>
              </a:rPr>
              <a:t> ekmek, meyve suları gibi yağ, şeker içeriği zengin besinlerden oluşması,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kantinlerde de benzer özellikte besinlerin satılması ve tüketilmesi, </a:t>
            </a:r>
          </a:p>
          <a:p>
            <a:pPr marL="285750" indent="-285750" algn="just">
              <a:buFont typeface="Arial" panose="020B0604020202020204" pitchFamily="34" charset="0"/>
              <a:buChar char="•"/>
            </a:pPr>
            <a:r>
              <a:rPr lang="tr-TR" b="0" i="0" dirty="0">
                <a:solidFill>
                  <a:srgbClr val="000000"/>
                </a:solidFill>
                <a:effectLst/>
                <a:latin typeface="Comic Sans MS" panose="030F0702030302020204" pitchFamily="66" charset="0"/>
              </a:rPr>
              <a:t>‘</a:t>
            </a:r>
            <a:r>
              <a:rPr lang="tr-TR" b="0" i="0" dirty="0" err="1">
                <a:solidFill>
                  <a:srgbClr val="000000"/>
                </a:solidFill>
                <a:effectLst/>
                <a:latin typeface="Comic Sans MS" panose="030F0702030302020204" pitchFamily="66" charset="0"/>
              </a:rPr>
              <a:t>fast-food</a:t>
            </a:r>
            <a:r>
              <a:rPr lang="tr-TR" b="0" i="0" dirty="0">
                <a:solidFill>
                  <a:srgbClr val="000000"/>
                </a:solidFill>
                <a:effectLst/>
                <a:latin typeface="Comic Sans MS" panose="030F0702030302020204" pitchFamily="66" charset="0"/>
              </a:rPr>
              <a:t>’ türü beslenmenin yaygınlaşması sayılmaktadır. </a:t>
            </a:r>
          </a:p>
        </p:txBody>
      </p:sp>
      <p:pic>
        <p:nvPicPr>
          <p:cNvPr id="2" name="Resim 1">
            <a:extLst>
              <a:ext uri="{FF2B5EF4-FFF2-40B4-BE49-F238E27FC236}">
                <a16:creationId xmlns:a16="http://schemas.microsoft.com/office/drawing/2014/main" id="{92AD3698-E157-4D76-8132-23971AEDCA1F}"/>
              </a:ext>
            </a:extLst>
          </p:cNvPr>
          <p:cNvPicPr>
            <a:picLocks noChangeAspect="1"/>
          </p:cNvPicPr>
          <p:nvPr/>
        </p:nvPicPr>
        <p:blipFill>
          <a:blip r:embed="rId7"/>
          <a:stretch>
            <a:fillRect/>
          </a:stretch>
        </p:blipFill>
        <p:spPr>
          <a:xfrm>
            <a:off x="7696719" y="2117041"/>
            <a:ext cx="3657082" cy="2300214"/>
          </a:xfrm>
          <a:prstGeom prst="rect">
            <a:avLst/>
          </a:prstGeom>
        </p:spPr>
      </p:pic>
    </p:spTree>
    <p:extLst>
      <p:ext uri="{BB962C8B-B14F-4D97-AF65-F5344CB8AC3E}">
        <p14:creationId xmlns:p14="http://schemas.microsoft.com/office/powerpoint/2010/main" val="650091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39067" y="228084"/>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5" name="Metin kutusu 4">
            <a:extLst>
              <a:ext uri="{FF2B5EF4-FFF2-40B4-BE49-F238E27FC236}">
                <a16:creationId xmlns:a16="http://schemas.microsoft.com/office/drawing/2014/main" id="{0911F3A0-68BE-42C8-8C31-1F346C50CDEF}"/>
              </a:ext>
            </a:extLst>
          </p:cNvPr>
          <p:cNvSpPr txBox="1"/>
          <p:nvPr/>
        </p:nvSpPr>
        <p:spPr>
          <a:xfrm>
            <a:off x="901972" y="1420837"/>
            <a:ext cx="6555545" cy="4985980"/>
          </a:xfrm>
          <a:prstGeom prst="rect">
            <a:avLst/>
          </a:prstGeom>
          <a:noFill/>
        </p:spPr>
        <p:txBody>
          <a:bodyPr wrap="square" rtlCol="0">
            <a:spAutoFit/>
          </a:bodyPr>
          <a:lstStyle/>
          <a:p>
            <a:pPr marL="285750" indent="-285750" algn="just">
              <a:buFont typeface="Wingdings" panose="05000000000000000000" pitchFamily="2" charset="2"/>
              <a:buChar char="v"/>
            </a:pPr>
            <a:r>
              <a:rPr lang="tr-TR" sz="2000" dirty="0">
                <a:latin typeface="Comic Sans MS" panose="030F0702030302020204" pitchFamily="66" charset="0"/>
                <a:cs typeface="Times New Roman" pitchFamily="18" charset="0"/>
              </a:rPr>
              <a:t>Yapılan araştırmalar okul çağı çocukların çoğunun kahvaltı yapmadan okula gittiklerini göstermektedir. Yeni bir günün başlangıcında, bütün gece aç kalan vücudun, çalışma gücüne kavuşması için kahvaltı hayati bir öneme sahiptir. </a:t>
            </a:r>
          </a:p>
          <a:p>
            <a:pPr algn="just"/>
            <a:endParaRPr lang="tr-TR" sz="2000" dirty="0">
              <a:latin typeface="Comic Sans MS" panose="030F0702030302020204" pitchFamily="66" charset="0"/>
              <a:cs typeface="Times New Roman" pitchFamily="18" charset="0"/>
            </a:endParaRPr>
          </a:p>
          <a:p>
            <a:pPr algn="just"/>
            <a:r>
              <a:rPr lang="tr-TR" sz="2000" dirty="0">
                <a:latin typeface="Comic Sans MS" panose="030F0702030302020204" pitchFamily="66" charset="0"/>
                <a:cs typeface="Times New Roman" pitchFamily="18" charset="0"/>
              </a:rPr>
              <a:t>Uzun süren açlıktan sonra kahvaltı edilmediğinde, çocuk güçsüz kalır, başı döner, yeterli besin alınmadığı için zihinsel faaliyetler özellikle dikkat, çalışma ve öğrenme yeteneği fazlaca etkilenmektedir. Sonuçta çocuğun akademik başarısı etkilenerek okuldaki derslerde başarı düşmektedir. Çünkü, sabah kahvaltısında alınan karbonhidratlar ve protein özellikle beyin fonksiyonlarını olumlu yönde etkilemektedir. (Soykan, Ş., 2017)</a:t>
            </a:r>
          </a:p>
          <a:p>
            <a:endParaRPr lang="tr-TR" dirty="0"/>
          </a:p>
        </p:txBody>
      </p:sp>
      <p:pic>
        <p:nvPicPr>
          <p:cNvPr id="2" name="Resim 1">
            <a:extLst>
              <a:ext uri="{FF2B5EF4-FFF2-40B4-BE49-F238E27FC236}">
                <a16:creationId xmlns:a16="http://schemas.microsoft.com/office/drawing/2014/main" id="{701135FD-2045-44BF-8D82-37BD0479810A}"/>
              </a:ext>
            </a:extLst>
          </p:cNvPr>
          <p:cNvPicPr>
            <a:picLocks noChangeAspect="1"/>
          </p:cNvPicPr>
          <p:nvPr/>
        </p:nvPicPr>
        <p:blipFill>
          <a:blip r:embed="rId7"/>
          <a:stretch>
            <a:fillRect/>
          </a:stretch>
        </p:blipFill>
        <p:spPr>
          <a:xfrm>
            <a:off x="7679483" y="2488223"/>
            <a:ext cx="3469821" cy="1943100"/>
          </a:xfrm>
          <a:prstGeom prst="rect">
            <a:avLst/>
          </a:prstGeom>
        </p:spPr>
      </p:pic>
      <p:sp>
        <p:nvSpPr>
          <p:cNvPr id="3" name="Metin kutusu 2">
            <a:extLst>
              <a:ext uri="{FF2B5EF4-FFF2-40B4-BE49-F238E27FC236}">
                <a16:creationId xmlns:a16="http://schemas.microsoft.com/office/drawing/2014/main" id="{66198470-22D7-4BB4-B8B4-E57F21D5CBE7}"/>
              </a:ext>
            </a:extLst>
          </p:cNvPr>
          <p:cNvSpPr txBox="1"/>
          <p:nvPr/>
        </p:nvSpPr>
        <p:spPr>
          <a:xfrm>
            <a:off x="6096000" y="6119446"/>
            <a:ext cx="4539175" cy="677108"/>
          </a:xfrm>
          <a:prstGeom prst="rect">
            <a:avLst/>
          </a:prstGeom>
          <a:noFill/>
        </p:spPr>
        <p:txBody>
          <a:bodyPr wrap="square" rtlCol="0">
            <a:spAutoFit/>
          </a:bodyPr>
          <a:lstStyle/>
          <a:p>
            <a:r>
              <a:rPr lang="tr-TR" sz="1000" dirty="0">
                <a:latin typeface="Times New Roman" pitchFamily="18" charset="0"/>
                <a:cs typeface="Times New Roman" pitchFamily="18" charset="0"/>
              </a:rPr>
              <a:t>(Soykan, Şahin), Okul Çağı Çocuklarda </a:t>
            </a:r>
            <a:r>
              <a:rPr lang="tr-TR" sz="1000" dirty="0" err="1">
                <a:latin typeface="Times New Roman" pitchFamily="18" charset="0"/>
                <a:cs typeface="Times New Roman" pitchFamily="18" charset="0"/>
              </a:rPr>
              <a:t>Obesite</a:t>
            </a:r>
            <a:r>
              <a:rPr lang="tr-TR" sz="1000" dirty="0">
                <a:latin typeface="Times New Roman" pitchFamily="18" charset="0"/>
                <a:cs typeface="Times New Roman" pitchFamily="18" charset="0"/>
              </a:rPr>
              <a:t> ve Sağlıklı Beslenme, https://www.sabah.com.tr/saglik/2017/07/06// </a:t>
            </a:r>
          </a:p>
          <a:p>
            <a:endParaRPr lang="tr-TR" dirty="0"/>
          </a:p>
        </p:txBody>
      </p:sp>
    </p:spTree>
    <p:extLst>
      <p:ext uri="{BB962C8B-B14F-4D97-AF65-F5344CB8AC3E}">
        <p14:creationId xmlns:p14="http://schemas.microsoft.com/office/powerpoint/2010/main" val="3224557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0800" y="1047463"/>
            <a:ext cx="6909178" cy="523220"/>
          </a:xfrm>
          <a:prstGeom prst="rect">
            <a:avLst/>
          </a:prstGeom>
        </p:spPr>
        <p:txBody>
          <a:bodyPr wrap="square">
            <a:spAutoFit/>
          </a:bodyPr>
          <a:lstStyle/>
          <a:p>
            <a:r>
              <a:rPr lang="tr-TR" sz="2800" dirty="0">
                <a:highlight>
                  <a:srgbClr val="FF00FF"/>
                </a:highlight>
                <a:latin typeface="Comic Sans MS" panose="030F0702030302020204" pitchFamily="66" charset="0"/>
              </a:rPr>
              <a:t>KARBONHİDRATLAR VE YAĞLAR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042070" y="1792646"/>
            <a:ext cx="7107234" cy="4431983"/>
          </a:xfrm>
          <a:prstGeom prst="rect">
            <a:avLst/>
          </a:prstGeom>
          <a:noFill/>
        </p:spPr>
        <p:txBody>
          <a:bodyPr wrap="square" rtlCol="0">
            <a:spAutoFit/>
          </a:bodyPr>
          <a:lstStyle/>
          <a:p>
            <a:pPr marL="342900" indent="-342900" algn="just">
              <a:buFont typeface="Wingdings" panose="05000000000000000000" pitchFamily="2" charset="2"/>
              <a:buChar char="§"/>
            </a:pPr>
            <a:r>
              <a:rPr lang="tr-TR" sz="2400" dirty="0">
                <a:latin typeface="Comic Sans MS" panose="030F0702030302020204" pitchFamily="66" charset="0"/>
              </a:rPr>
              <a:t>Sağlıklı bir diyette enerjinin </a:t>
            </a:r>
            <a:r>
              <a:rPr lang="tr-TR" sz="2400" dirty="0">
                <a:highlight>
                  <a:srgbClr val="00FF00"/>
                </a:highlight>
                <a:latin typeface="Comic Sans MS" panose="030F0702030302020204" pitchFamily="66" charset="0"/>
              </a:rPr>
              <a:t>%50 </a:t>
            </a:r>
            <a:r>
              <a:rPr lang="tr-TR" sz="2400" dirty="0">
                <a:latin typeface="Comic Sans MS" panose="030F0702030302020204" pitchFamily="66" charset="0"/>
              </a:rPr>
              <a:t>sinin karbonhidratlardan, </a:t>
            </a:r>
            <a:r>
              <a:rPr lang="tr-TR" sz="2400" dirty="0">
                <a:highlight>
                  <a:srgbClr val="00FF00"/>
                </a:highlight>
                <a:latin typeface="Comic Sans MS" panose="030F0702030302020204" pitchFamily="66" charset="0"/>
              </a:rPr>
              <a:t>%30 </a:t>
            </a:r>
            <a:r>
              <a:rPr lang="tr-TR" sz="2400" dirty="0">
                <a:latin typeface="Comic Sans MS" panose="030F0702030302020204" pitchFamily="66" charset="0"/>
              </a:rPr>
              <a:t>unun yağlardan, </a:t>
            </a:r>
            <a:r>
              <a:rPr lang="tr-TR" sz="2400" dirty="0">
                <a:highlight>
                  <a:srgbClr val="00FF00"/>
                </a:highlight>
                <a:latin typeface="Comic Sans MS" panose="030F0702030302020204" pitchFamily="66" charset="0"/>
              </a:rPr>
              <a:t>%20 </a:t>
            </a:r>
            <a:r>
              <a:rPr lang="tr-TR" sz="2400" dirty="0">
                <a:latin typeface="Comic Sans MS" panose="030F0702030302020204" pitchFamily="66" charset="0"/>
              </a:rPr>
              <a:t>sinin proteinlerden olması gereksinmelerin karşılanması açısından uygundur. </a:t>
            </a:r>
          </a:p>
          <a:p>
            <a:pPr marL="342900" indent="-342900" algn="just">
              <a:buFont typeface="Arial" panose="020B0604020202020204" pitchFamily="34" charset="0"/>
              <a:buChar char="•"/>
            </a:pPr>
            <a:r>
              <a:rPr lang="tr-TR" sz="2400" dirty="0">
                <a:latin typeface="Comic Sans MS" panose="030F0702030302020204" pitchFamily="66" charset="0"/>
              </a:rPr>
              <a:t>Basit karbonhidratlar (şeker, bal vb.) yerine posa içeriği yüksek </a:t>
            </a:r>
            <a:r>
              <a:rPr lang="tr-TR" sz="2400" dirty="0" err="1">
                <a:latin typeface="Comic Sans MS" panose="030F0702030302020204" pitchFamily="66" charset="0"/>
              </a:rPr>
              <a:t>glisemik</a:t>
            </a:r>
            <a:r>
              <a:rPr lang="tr-TR" sz="2400" dirty="0">
                <a:latin typeface="Comic Sans MS" panose="030F0702030302020204" pitchFamily="66" charset="0"/>
              </a:rPr>
              <a:t> indeksi düşük (</a:t>
            </a:r>
            <a:r>
              <a:rPr lang="tr-TR" sz="2400" dirty="0" err="1">
                <a:latin typeface="Comic Sans MS" panose="030F0702030302020204" pitchFamily="66" charset="0"/>
              </a:rPr>
              <a:t>kurubaklagiller</a:t>
            </a:r>
            <a:r>
              <a:rPr lang="tr-TR" sz="2400" dirty="0">
                <a:latin typeface="Comic Sans MS" panose="030F0702030302020204" pitchFamily="66" charset="0"/>
              </a:rPr>
              <a:t>, sebze ve kabuklu meyveler vb.) tercih edilmesi gerekmektedir. </a:t>
            </a:r>
          </a:p>
          <a:p>
            <a:pPr marL="342900" indent="-342900" algn="just">
              <a:buFont typeface="Arial" panose="020B0604020202020204" pitchFamily="34" charset="0"/>
              <a:buChar char="•"/>
            </a:pPr>
            <a:r>
              <a:rPr lang="tr-TR" sz="2400" dirty="0">
                <a:latin typeface="Comic Sans MS" panose="030F0702030302020204" pitchFamily="66" charset="0"/>
              </a:rPr>
              <a:t>Yemekleri pişirmede zeytinyağlı başta olmak üzere sıvı yağlar tercih edilmeli doymuş katı yağlar kullanılmamalıdır.</a:t>
            </a:r>
          </a:p>
          <a:p>
            <a:endParaRPr lang="tr-TR" dirty="0"/>
          </a:p>
        </p:txBody>
      </p:sp>
      <p:pic>
        <p:nvPicPr>
          <p:cNvPr id="2" name="Resim 1">
            <a:extLst>
              <a:ext uri="{FF2B5EF4-FFF2-40B4-BE49-F238E27FC236}">
                <a16:creationId xmlns:a16="http://schemas.microsoft.com/office/drawing/2014/main" id="{831D21B6-E060-40E3-AE34-60EDC929D73A}"/>
              </a:ext>
            </a:extLst>
          </p:cNvPr>
          <p:cNvPicPr>
            <a:picLocks noChangeAspect="1"/>
          </p:cNvPicPr>
          <p:nvPr/>
        </p:nvPicPr>
        <p:blipFill>
          <a:blip r:embed="rId7"/>
          <a:stretch>
            <a:fillRect/>
          </a:stretch>
        </p:blipFill>
        <p:spPr>
          <a:xfrm>
            <a:off x="340730" y="2770622"/>
            <a:ext cx="3701340" cy="1928029"/>
          </a:xfrm>
          <a:prstGeom prst="rect">
            <a:avLst/>
          </a:prstGeom>
        </p:spPr>
      </p:pic>
    </p:spTree>
    <p:extLst>
      <p:ext uri="{BB962C8B-B14F-4D97-AF65-F5344CB8AC3E}">
        <p14:creationId xmlns:p14="http://schemas.microsoft.com/office/powerpoint/2010/main" val="19237152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B9F0B5-3079-48BC-AED3-4998944A0F8E}"/>
              </a:ext>
            </a:extLst>
          </p:cNvPr>
          <p:cNvSpPr txBox="1"/>
          <p:nvPr/>
        </p:nvSpPr>
        <p:spPr>
          <a:xfrm>
            <a:off x="4023359" y="247650"/>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OKUL ÇOCUKLARINDA BESLENME</a:t>
            </a:r>
            <a:endParaRPr lang="tr-TR" dirty="0">
              <a:highlight>
                <a:srgbClr val="FFFF00"/>
              </a:highlight>
            </a:endParaRPr>
          </a:p>
        </p:txBody>
      </p:sp>
      <p:sp>
        <p:nvSpPr>
          <p:cNvPr id="11" name="1 Başlık">
            <a:extLst>
              <a:ext uri="{FF2B5EF4-FFF2-40B4-BE49-F238E27FC236}">
                <a16:creationId xmlns:a16="http://schemas.microsoft.com/office/drawing/2014/main" id="{E1119A2F-F94B-4FE1-8980-7D5EF39BCA2E}"/>
              </a:ext>
            </a:extLst>
          </p:cNvPr>
          <p:cNvSpPr>
            <a:spLocks noGrp="1"/>
          </p:cNvSpPr>
          <p:nvPr>
            <p:ph type="title"/>
          </p:nvPr>
        </p:nvSpPr>
        <p:spPr>
          <a:xfrm>
            <a:off x="340730" y="921640"/>
            <a:ext cx="10744612" cy="1143000"/>
          </a:xfrm>
        </p:spPr>
        <p:txBody>
          <a:bodyPr>
            <a:normAutofit/>
          </a:bodyPr>
          <a:lstStyle/>
          <a:p>
            <a:r>
              <a:rPr lang="tr-TR" sz="2400" dirty="0">
                <a:highlight>
                  <a:srgbClr val="00FFFF"/>
                </a:highlight>
                <a:latin typeface="Comic Sans MS" panose="030F0702030302020204" pitchFamily="66" charset="0"/>
              </a:rPr>
              <a:t>Okul Çocuklarında Gün İçerisinde Alınması Önerilen Besin  Miktarları</a:t>
            </a:r>
          </a:p>
        </p:txBody>
      </p:sp>
      <p:graphicFrame>
        <p:nvGraphicFramePr>
          <p:cNvPr id="12" name="3 İçerik Yer Tutucusu">
            <a:extLst>
              <a:ext uri="{FF2B5EF4-FFF2-40B4-BE49-F238E27FC236}">
                <a16:creationId xmlns:a16="http://schemas.microsoft.com/office/drawing/2014/main" id="{6F91DE4B-3642-4EC5-B2E6-E40A4FAEA2E7}"/>
              </a:ext>
            </a:extLst>
          </p:cNvPr>
          <p:cNvGraphicFramePr>
            <a:graphicFrameLocks noGrp="1"/>
          </p:cNvGraphicFramePr>
          <p:nvPr>
            <p:ph idx="1"/>
            <p:extLst>
              <p:ext uri="{D42A27DB-BD31-4B8C-83A1-F6EECF244321}">
                <p14:modId xmlns:p14="http://schemas.microsoft.com/office/powerpoint/2010/main" val="750999661"/>
              </p:ext>
            </p:extLst>
          </p:nvPr>
        </p:nvGraphicFramePr>
        <p:xfrm>
          <a:off x="1273126" y="2064640"/>
          <a:ext cx="8229600" cy="3845560"/>
        </p:xfrm>
        <a:graphic>
          <a:graphicData uri="http://schemas.openxmlformats.org/drawingml/2006/table">
            <a:tbl>
              <a:tblPr firstRow="1" bandRow="1">
                <a:tableStyleId>{5C22544A-7EE6-4342-B048-85BDC9FD1C3A}</a:tableStyleId>
              </a:tblPr>
              <a:tblGrid>
                <a:gridCol w="5338936">
                  <a:extLst>
                    <a:ext uri="{9D8B030D-6E8A-4147-A177-3AD203B41FA5}">
                      <a16:colId xmlns:a16="http://schemas.microsoft.com/office/drawing/2014/main" val="20000"/>
                    </a:ext>
                  </a:extLst>
                </a:gridCol>
                <a:gridCol w="2890664">
                  <a:extLst>
                    <a:ext uri="{9D8B030D-6E8A-4147-A177-3AD203B41FA5}">
                      <a16:colId xmlns:a16="http://schemas.microsoft.com/office/drawing/2014/main" val="20001"/>
                    </a:ext>
                  </a:extLst>
                </a:gridCol>
              </a:tblGrid>
              <a:tr h="370840">
                <a:tc>
                  <a:txBody>
                    <a:bodyPr/>
                    <a:lstStyle/>
                    <a:p>
                      <a:r>
                        <a:rPr lang="tr-TR" dirty="0"/>
                        <a:t>Besin Grupları</a:t>
                      </a:r>
                    </a:p>
                  </a:txBody>
                  <a:tcPr/>
                </a:tc>
                <a:tc>
                  <a:txBody>
                    <a:bodyPr/>
                    <a:lstStyle/>
                    <a:p>
                      <a:r>
                        <a:rPr lang="tr-TR" dirty="0"/>
                        <a:t>Miktar (Porsiyon)/Gün</a:t>
                      </a:r>
                    </a:p>
                  </a:txBody>
                  <a:tcPr/>
                </a:tc>
                <a:extLst>
                  <a:ext uri="{0D108BD9-81ED-4DB2-BD59-A6C34878D82A}">
                    <a16:rowId xmlns:a16="http://schemas.microsoft.com/office/drawing/2014/main" val="10000"/>
                  </a:ext>
                </a:extLst>
              </a:tr>
              <a:tr h="370840">
                <a:tc>
                  <a:txBody>
                    <a:bodyPr/>
                    <a:lstStyle/>
                    <a:p>
                      <a:r>
                        <a:rPr lang="tr-TR" dirty="0"/>
                        <a:t>Süt, peynir ve yoğurt gerekli olan protein, kalsiyum ve D vitamini </a:t>
                      </a:r>
                    </a:p>
                  </a:txBody>
                  <a:tcPr/>
                </a:tc>
                <a:tc>
                  <a:txBody>
                    <a:bodyPr/>
                    <a:lstStyle/>
                    <a:p>
                      <a:r>
                        <a:rPr lang="tr-TR" dirty="0"/>
                        <a:t>2-3 porsiyon </a:t>
                      </a:r>
                    </a:p>
                  </a:txBody>
                  <a:tcPr/>
                </a:tc>
                <a:extLst>
                  <a:ext uri="{0D108BD9-81ED-4DB2-BD59-A6C34878D82A}">
                    <a16:rowId xmlns:a16="http://schemas.microsoft.com/office/drawing/2014/main" val="10001"/>
                  </a:ext>
                </a:extLst>
              </a:tr>
              <a:tr h="370840">
                <a:tc>
                  <a:txBody>
                    <a:bodyPr/>
                    <a:lstStyle/>
                    <a:p>
                      <a:r>
                        <a:rPr lang="tr-TR" dirty="0"/>
                        <a:t>Et, tavuk, balık, yumurta ve kuru fasulye  (gerekli olan protein, demir, B vitaminleri ve bazı mineralleri sağlar)</a:t>
                      </a:r>
                    </a:p>
                  </a:txBody>
                  <a:tcPr/>
                </a:tc>
                <a:tc>
                  <a:txBody>
                    <a:bodyPr/>
                    <a:lstStyle/>
                    <a:p>
                      <a:r>
                        <a:rPr lang="tr-TR" dirty="0"/>
                        <a:t>2-3 porsiyon </a:t>
                      </a:r>
                    </a:p>
                  </a:txBody>
                  <a:tcPr/>
                </a:tc>
                <a:extLst>
                  <a:ext uri="{0D108BD9-81ED-4DB2-BD59-A6C34878D82A}">
                    <a16:rowId xmlns:a16="http://schemas.microsoft.com/office/drawing/2014/main" val="10002"/>
                  </a:ext>
                </a:extLst>
              </a:tr>
              <a:tr h="370840">
                <a:tc>
                  <a:txBody>
                    <a:bodyPr/>
                    <a:lstStyle/>
                    <a:p>
                      <a:r>
                        <a:rPr lang="tr-TR" dirty="0"/>
                        <a:t>Ekmek, tahıl ve makarna</a:t>
                      </a:r>
                    </a:p>
                    <a:p>
                      <a:r>
                        <a:rPr lang="tr-TR" dirty="0"/>
                        <a:t>(içeriğinde B </a:t>
                      </a:r>
                      <a:r>
                        <a:rPr lang="tr-TR" dirty="0">
                          <a:latin typeface="Times New Roman" pitchFamily="18" charset="0"/>
                          <a:cs typeface="Times New Roman" pitchFamily="18" charset="0"/>
                        </a:rPr>
                        <a:t>vitamini</a:t>
                      </a:r>
                      <a:r>
                        <a:rPr lang="tr-TR" dirty="0"/>
                        <a:t>, demir, mineral ve posa içerir)</a:t>
                      </a:r>
                    </a:p>
                  </a:txBody>
                  <a:tcPr/>
                </a:tc>
                <a:tc>
                  <a:txBody>
                    <a:bodyPr/>
                    <a:lstStyle/>
                    <a:p>
                      <a:r>
                        <a:rPr lang="tr-TR" dirty="0"/>
                        <a:t>5-6 porsiyon </a:t>
                      </a:r>
                    </a:p>
                  </a:txBody>
                  <a:tcPr/>
                </a:tc>
                <a:extLst>
                  <a:ext uri="{0D108BD9-81ED-4DB2-BD59-A6C34878D82A}">
                    <a16:rowId xmlns:a16="http://schemas.microsoft.com/office/drawing/2014/main" val="10003"/>
                  </a:ext>
                </a:extLst>
              </a:tr>
              <a:tr h="370840">
                <a:tc>
                  <a:txBody>
                    <a:bodyPr/>
                    <a:lstStyle/>
                    <a:p>
                      <a:r>
                        <a:rPr lang="tr-TR" dirty="0"/>
                        <a:t>Sebzeler A vitamini, C vitamini, kompleks karbonhidratlar ve posa içerir </a:t>
                      </a:r>
                    </a:p>
                  </a:txBody>
                  <a:tcPr/>
                </a:tc>
                <a:tc>
                  <a:txBody>
                    <a:bodyPr/>
                    <a:lstStyle/>
                    <a:p>
                      <a:r>
                        <a:rPr lang="tr-TR" dirty="0"/>
                        <a:t>3-4 porsiyon</a:t>
                      </a:r>
                    </a:p>
                  </a:txBody>
                  <a:tcPr/>
                </a:tc>
                <a:extLst>
                  <a:ext uri="{0D108BD9-81ED-4DB2-BD59-A6C34878D82A}">
                    <a16:rowId xmlns:a16="http://schemas.microsoft.com/office/drawing/2014/main" val="10004"/>
                  </a:ext>
                </a:extLst>
              </a:tr>
              <a:tr h="370840">
                <a:tc>
                  <a:txBody>
                    <a:bodyPr/>
                    <a:lstStyle/>
                    <a:p>
                      <a:r>
                        <a:rPr lang="tr-TR" dirty="0"/>
                        <a:t>Meyveler ise gerekli olan A, C vitamini, potasyum ve diğer mineralleri içerir. (Meyveler ayrıca karbonhidrat ve posa da içerir)</a:t>
                      </a:r>
                    </a:p>
                  </a:txBody>
                  <a:tcPr/>
                </a:tc>
                <a:tc>
                  <a:txBody>
                    <a:bodyPr/>
                    <a:lstStyle/>
                    <a:p>
                      <a:r>
                        <a:rPr lang="tr-TR" dirty="0"/>
                        <a:t>2-3 porsiyon </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927041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p:txBody>
          <a:bodyPr>
            <a:normAutofit fontScale="92500"/>
          </a:bodyPr>
          <a:lstStyle/>
          <a:p>
            <a:pPr algn="just"/>
            <a:r>
              <a:rPr lang="tr-TR" sz="2600" b="0" i="0" dirty="0">
                <a:solidFill>
                  <a:srgbClr val="252525"/>
                </a:solidFill>
                <a:effectLst/>
                <a:latin typeface="Comic Sans MS" panose="030F0702030302020204" pitchFamily="66" charset="0"/>
              </a:rPr>
              <a:t>Ergenlik; fiziksel, biyokimyasal, ruhsal ve sosyal yönden hızlı büyüme, gelişme ve olgunlaşma süreçleriyle çocukluktan yetişkinliğe geçiş dönemidir.</a:t>
            </a:r>
          </a:p>
          <a:p>
            <a:pPr algn="just"/>
            <a:endParaRPr lang="tr-TR" sz="2600" b="0" i="0" dirty="0">
              <a:solidFill>
                <a:srgbClr val="252525"/>
              </a:solidFill>
              <a:effectLst/>
              <a:latin typeface="Comic Sans MS" panose="030F0702030302020204" pitchFamily="66" charset="0"/>
            </a:endParaRPr>
          </a:p>
          <a:p>
            <a:pPr algn="just"/>
            <a:r>
              <a:rPr lang="tr-TR" sz="2600" b="0" i="0" dirty="0">
                <a:solidFill>
                  <a:srgbClr val="252525"/>
                </a:solidFill>
                <a:effectLst/>
                <a:latin typeface="Comic Sans MS" panose="030F0702030302020204" pitchFamily="66" charset="0"/>
              </a:rPr>
              <a:t>Ergenlik çağı 12-18 yaş grubunu içerir. Ergenlik çağının genellikle kızlarda 10-12, erkeklerde ise 11-14 yaşlar arasında başladığı kabul edilmektedir.</a:t>
            </a:r>
          </a:p>
          <a:p>
            <a:endParaRPr lang="tr-TR" dirty="0"/>
          </a:p>
        </p:txBody>
      </p:sp>
      <p:pic>
        <p:nvPicPr>
          <p:cNvPr id="8" name="Resim 7">
            <a:extLst>
              <a:ext uri="{FF2B5EF4-FFF2-40B4-BE49-F238E27FC236}">
                <a16:creationId xmlns:a16="http://schemas.microsoft.com/office/drawing/2014/main" id="{BE07C789-0A67-4FF5-9235-A9AFDE932384}"/>
              </a:ext>
            </a:extLst>
          </p:cNvPr>
          <p:cNvPicPr>
            <a:picLocks noChangeAspect="1"/>
          </p:cNvPicPr>
          <p:nvPr/>
        </p:nvPicPr>
        <p:blipFill>
          <a:blip r:embed="rId7"/>
          <a:stretch>
            <a:fillRect/>
          </a:stretch>
        </p:blipFill>
        <p:spPr>
          <a:xfrm>
            <a:off x="7067401" y="2571749"/>
            <a:ext cx="3877407" cy="2492619"/>
          </a:xfrm>
          <a:prstGeom prst="rect">
            <a:avLst/>
          </a:prstGeom>
        </p:spPr>
      </p:pic>
    </p:spTree>
    <p:extLst>
      <p:ext uri="{BB962C8B-B14F-4D97-AF65-F5344CB8AC3E}">
        <p14:creationId xmlns:p14="http://schemas.microsoft.com/office/powerpoint/2010/main" val="3052741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5283591" y="1686576"/>
            <a:ext cx="5181600" cy="4351338"/>
          </a:xfrm>
        </p:spPr>
        <p:txBody>
          <a:bodyPr>
            <a:normAutofit/>
          </a:bodyPr>
          <a:lstStyle/>
          <a:p>
            <a:pPr algn="just"/>
            <a:r>
              <a:rPr lang="tr-TR" sz="1800" b="0" i="0" dirty="0">
                <a:solidFill>
                  <a:srgbClr val="252525"/>
                </a:solidFill>
                <a:effectLst/>
                <a:latin typeface="Comic Sans MS" panose="030F0702030302020204" pitchFamily="66" charset="0"/>
              </a:rPr>
              <a:t>Ergenlik çağında büyüme hızlıdır. Hızlı büyüme ve gelişme ise enerji ve besin öğelerine ihtiyacı arttırır. </a:t>
            </a:r>
          </a:p>
          <a:p>
            <a:pPr algn="just"/>
            <a:r>
              <a:rPr lang="tr-TR" sz="1800" b="0" i="0" dirty="0">
                <a:solidFill>
                  <a:srgbClr val="252525"/>
                </a:solidFill>
                <a:effectLst/>
                <a:latin typeface="Comic Sans MS" panose="030F0702030302020204" pitchFamily="66" charset="0"/>
              </a:rPr>
              <a:t>Gencin artan ihtiyaçlarının karşılanmasında çeşitli sorunlar ortaya çıkabilir. </a:t>
            </a:r>
          </a:p>
          <a:p>
            <a:pPr algn="just"/>
            <a:r>
              <a:rPr lang="tr-TR" sz="1800" b="0" i="0" dirty="0">
                <a:solidFill>
                  <a:srgbClr val="252525"/>
                </a:solidFill>
                <a:effectLst/>
                <a:latin typeface="Comic Sans MS" panose="030F0702030302020204" pitchFamily="66" charset="0"/>
              </a:rPr>
              <a:t>Bu sorunların bir bölümü gencin yaşam şekliyle, bir bölümü ise bilinçsizlik nedeniyle kazanılan hatalı alışkanlıklarla ilgili olabilir. </a:t>
            </a:r>
          </a:p>
          <a:p>
            <a:pPr algn="just"/>
            <a:r>
              <a:rPr lang="tr-TR" sz="1800" b="0" i="0" dirty="0">
                <a:solidFill>
                  <a:srgbClr val="252525"/>
                </a:solidFill>
                <a:effectLst/>
                <a:latin typeface="Comic Sans MS" panose="030F0702030302020204" pitchFamily="66" charset="0"/>
              </a:rPr>
              <a:t>Sorunların giderilip, gencin sağlıklı büyüme ve gelişmesini sağlayacak beslenme koşullarına kavuşturulmasında ve ileriki yaşamında sağlığını olumlu etkileyecek alışkanlıkların kazandırılmasında aileye, okula ve toplumun diğer kurumlarına önemli görevler düşmektedir.</a:t>
            </a:r>
            <a:endParaRPr lang="tr-TR" sz="1800" dirty="0">
              <a:latin typeface="Comic Sans MS" panose="030F0702030302020204" pitchFamily="66" charset="0"/>
            </a:endParaRPr>
          </a:p>
        </p:txBody>
      </p:sp>
      <p:sp>
        <p:nvSpPr>
          <p:cNvPr id="2" name="Metin kutusu 1">
            <a:extLst>
              <a:ext uri="{FF2B5EF4-FFF2-40B4-BE49-F238E27FC236}">
                <a16:creationId xmlns:a16="http://schemas.microsoft.com/office/drawing/2014/main" id="{CD2A090A-5CF5-40DC-8DAA-8F47F1D9D1C8}"/>
              </a:ext>
            </a:extLst>
          </p:cNvPr>
          <p:cNvSpPr txBox="1"/>
          <p:nvPr/>
        </p:nvSpPr>
        <p:spPr>
          <a:xfrm>
            <a:off x="5989787" y="1121685"/>
            <a:ext cx="6569612" cy="369332"/>
          </a:xfrm>
          <a:prstGeom prst="rect">
            <a:avLst/>
          </a:prstGeom>
          <a:noFill/>
        </p:spPr>
        <p:txBody>
          <a:bodyPr wrap="square" rtlCol="0">
            <a:spAutoFit/>
          </a:bodyPr>
          <a:lstStyle/>
          <a:p>
            <a:r>
              <a:rPr lang="tr-TR" b="1" i="0" dirty="0">
                <a:solidFill>
                  <a:srgbClr val="252525"/>
                </a:solidFill>
                <a:effectLst/>
                <a:highlight>
                  <a:srgbClr val="00FFFF"/>
                </a:highlight>
                <a:latin typeface="Comic Sans MS" panose="030F0702030302020204" pitchFamily="66" charset="0"/>
              </a:rPr>
              <a:t>Ergende beslenmenin önemi</a:t>
            </a:r>
            <a:endParaRPr lang="tr-TR" dirty="0">
              <a:highlight>
                <a:srgbClr val="00FFFF"/>
              </a:highlight>
              <a:latin typeface="Comic Sans MS" panose="030F0702030302020204" pitchFamily="66" charset="0"/>
            </a:endParaRPr>
          </a:p>
        </p:txBody>
      </p:sp>
      <p:pic>
        <p:nvPicPr>
          <p:cNvPr id="4" name="Resim 3">
            <a:extLst>
              <a:ext uri="{FF2B5EF4-FFF2-40B4-BE49-F238E27FC236}">
                <a16:creationId xmlns:a16="http://schemas.microsoft.com/office/drawing/2014/main" id="{16A5832E-B394-41F1-9258-7F156FDE1C58}"/>
              </a:ext>
            </a:extLst>
          </p:cNvPr>
          <p:cNvPicPr>
            <a:picLocks noChangeAspect="1"/>
          </p:cNvPicPr>
          <p:nvPr/>
        </p:nvPicPr>
        <p:blipFill>
          <a:blip r:embed="rId7"/>
          <a:stretch>
            <a:fillRect/>
          </a:stretch>
        </p:blipFill>
        <p:spPr>
          <a:xfrm>
            <a:off x="645497" y="2617493"/>
            <a:ext cx="4445543" cy="2489504"/>
          </a:xfrm>
          <a:prstGeom prst="rect">
            <a:avLst/>
          </a:prstGeom>
        </p:spPr>
      </p:pic>
    </p:spTree>
    <p:extLst>
      <p:ext uri="{BB962C8B-B14F-4D97-AF65-F5344CB8AC3E}">
        <p14:creationId xmlns:p14="http://schemas.microsoft.com/office/powerpoint/2010/main" val="31708747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855080" y="1455371"/>
            <a:ext cx="5181600" cy="4351338"/>
          </a:xfrm>
        </p:spPr>
        <p:txBody>
          <a:bodyPr>
            <a:noAutofit/>
          </a:bodyPr>
          <a:lstStyle/>
          <a:p>
            <a:pPr algn="just"/>
            <a:r>
              <a:rPr lang="tr-TR" sz="2000" b="1" i="0" dirty="0">
                <a:solidFill>
                  <a:srgbClr val="252525"/>
                </a:solidFill>
                <a:effectLst/>
                <a:highlight>
                  <a:srgbClr val="00FF00"/>
                </a:highlight>
                <a:latin typeface="Comic Sans MS" panose="030F0702030302020204" pitchFamily="66" charset="0"/>
              </a:rPr>
              <a:t>Ergenlik çağında gözlenen başlıca değişiklikler şunlardır:</a:t>
            </a:r>
            <a:endParaRPr lang="tr-TR" sz="2000" b="0" i="0" dirty="0">
              <a:solidFill>
                <a:srgbClr val="252525"/>
              </a:solidFill>
              <a:effectLst/>
              <a:highlight>
                <a:srgbClr val="00FF00"/>
              </a:highlight>
              <a:latin typeface="Comic Sans MS" panose="030F0702030302020204" pitchFamily="66" charset="0"/>
            </a:endParaRPr>
          </a:p>
          <a:p>
            <a:pPr algn="just">
              <a:buFont typeface="+mj-lt"/>
              <a:buAutoNum type="arabicPeriod"/>
            </a:pPr>
            <a:r>
              <a:rPr lang="tr-TR" sz="2000" b="0" i="0" dirty="0">
                <a:solidFill>
                  <a:srgbClr val="252525"/>
                </a:solidFill>
                <a:effectLst/>
                <a:latin typeface="Comic Sans MS" panose="030F0702030302020204" pitchFamily="66" charset="0"/>
              </a:rPr>
              <a:t>Vücut şeklinde cinsiyet hormonlarına bağlı değişiklikler görülür. Özellikle vücuttaki yağ dokusunda, kas ve kemik yapısında değişiklikler olur. </a:t>
            </a:r>
          </a:p>
          <a:p>
            <a:pPr algn="just">
              <a:buFont typeface="+mj-lt"/>
              <a:buAutoNum type="arabicPeriod"/>
            </a:pPr>
            <a:r>
              <a:rPr lang="tr-TR" sz="2000" b="0" i="0" dirty="0">
                <a:solidFill>
                  <a:srgbClr val="252525"/>
                </a:solidFill>
                <a:effectLst/>
                <a:latin typeface="Comic Sans MS" panose="030F0702030302020204" pitchFamily="66" charset="0"/>
              </a:rPr>
              <a:t>Psikolojik değişiklikler nedeniyle çocuk aile ile bağımlılığını yitirebilir ve etrafını umursamaz bir davranışa girebilir. Bunun sonucu olarak çocuk ailesinden çok arkadaşlarına yönelir; onlarla birlikte olmak ister. Yemek zamanlarında arkadaşları ile birlikte olmaktan hoşlanır.</a:t>
            </a:r>
          </a:p>
        </p:txBody>
      </p:sp>
      <p:pic>
        <p:nvPicPr>
          <p:cNvPr id="4" name="Resim 3">
            <a:extLst>
              <a:ext uri="{FF2B5EF4-FFF2-40B4-BE49-F238E27FC236}">
                <a16:creationId xmlns:a16="http://schemas.microsoft.com/office/drawing/2014/main" id="{CBD60CB6-ACC9-4C6A-8FF7-4921D8640C4C}"/>
              </a:ext>
            </a:extLst>
          </p:cNvPr>
          <p:cNvPicPr>
            <a:picLocks noChangeAspect="1"/>
          </p:cNvPicPr>
          <p:nvPr/>
        </p:nvPicPr>
        <p:blipFill>
          <a:blip r:embed="rId7"/>
          <a:stretch>
            <a:fillRect/>
          </a:stretch>
        </p:blipFill>
        <p:spPr>
          <a:xfrm>
            <a:off x="7985952" y="1212850"/>
            <a:ext cx="2958855" cy="1656959"/>
          </a:xfrm>
          <a:prstGeom prst="rect">
            <a:avLst/>
          </a:prstGeom>
        </p:spPr>
      </p:pic>
      <p:pic>
        <p:nvPicPr>
          <p:cNvPr id="5" name="Resim 4">
            <a:extLst>
              <a:ext uri="{FF2B5EF4-FFF2-40B4-BE49-F238E27FC236}">
                <a16:creationId xmlns:a16="http://schemas.microsoft.com/office/drawing/2014/main" id="{CF36E6F8-1C77-433F-9A6C-B30039E400DD}"/>
              </a:ext>
            </a:extLst>
          </p:cNvPr>
          <p:cNvPicPr>
            <a:picLocks noChangeAspect="1"/>
          </p:cNvPicPr>
          <p:nvPr/>
        </p:nvPicPr>
        <p:blipFill>
          <a:blip r:embed="rId8"/>
          <a:stretch>
            <a:fillRect/>
          </a:stretch>
        </p:blipFill>
        <p:spPr>
          <a:xfrm>
            <a:off x="6765851" y="3429000"/>
            <a:ext cx="3897604" cy="2210386"/>
          </a:xfrm>
          <a:prstGeom prst="rect">
            <a:avLst/>
          </a:prstGeom>
        </p:spPr>
      </p:pic>
    </p:spTree>
    <p:extLst>
      <p:ext uri="{BB962C8B-B14F-4D97-AF65-F5344CB8AC3E}">
        <p14:creationId xmlns:p14="http://schemas.microsoft.com/office/powerpoint/2010/main" val="6416908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5145257" y="1094104"/>
            <a:ext cx="5181600" cy="5262245"/>
          </a:xfrm>
        </p:spPr>
        <p:txBody>
          <a:bodyPr>
            <a:noAutofit/>
          </a:bodyPr>
          <a:lstStyle/>
          <a:p>
            <a:pPr algn="just"/>
            <a:r>
              <a:rPr lang="tr-TR" sz="2000" b="0" i="0" dirty="0">
                <a:solidFill>
                  <a:srgbClr val="252525"/>
                </a:solidFill>
                <a:effectLst/>
                <a:latin typeface="Comic Sans MS" panose="030F0702030302020204" pitchFamily="66" charset="0"/>
              </a:rPr>
              <a:t>Hızlı büyümeye ek olarak gencin sporla uğraşması enerji ve besin öğelerinde artışa neden olur. Çeşitli spor dallarının ne miktarda ek enerji gerektirdiği ve bunu karşılamak için diyetin özelliği konusunda gençlere yeterli bilginin verilmesi ve bilinçlendirilmeleri gerekir.</a:t>
            </a:r>
          </a:p>
          <a:p>
            <a:pPr algn="just"/>
            <a:r>
              <a:rPr lang="tr-TR" sz="2000" b="0" i="0" dirty="0">
                <a:solidFill>
                  <a:srgbClr val="252525"/>
                </a:solidFill>
                <a:effectLst/>
                <a:latin typeface="Comic Sans MS" panose="030F0702030302020204" pitchFamily="66" charset="0"/>
              </a:rPr>
              <a:t>Bu dönemde yanlış uygulanan zayıflama diyetleri yetersiz ve dengesiz beslenme nedenidir. Genç kendisini filmlerde, gazete ve dergilerde gördüğü kişilere benzetme özlemi içinde onların öğütlerini uygulama hevesine kapılabilir. </a:t>
            </a:r>
          </a:p>
          <a:p>
            <a:pPr algn="just"/>
            <a:r>
              <a:rPr lang="tr-TR" sz="2000" b="0" i="0" dirty="0">
                <a:solidFill>
                  <a:srgbClr val="252525"/>
                </a:solidFill>
                <a:effectLst/>
                <a:latin typeface="Comic Sans MS" panose="030F0702030302020204" pitchFamily="66" charset="0"/>
              </a:rPr>
              <a:t>Bedensel hareketler arttırıldığı, yeterli ve dengeli beslenmeye dikkat edildiği sürece kasların gücü artar ve şişmanlık önlenir, kemik mineral yoğunluğu artar.</a:t>
            </a:r>
          </a:p>
        </p:txBody>
      </p:sp>
      <p:pic>
        <p:nvPicPr>
          <p:cNvPr id="4" name="Resim 3">
            <a:extLst>
              <a:ext uri="{FF2B5EF4-FFF2-40B4-BE49-F238E27FC236}">
                <a16:creationId xmlns:a16="http://schemas.microsoft.com/office/drawing/2014/main" id="{25276F5B-AE48-4A6B-AC24-3EE72D128BD5}"/>
              </a:ext>
            </a:extLst>
          </p:cNvPr>
          <p:cNvPicPr>
            <a:picLocks noChangeAspect="1"/>
          </p:cNvPicPr>
          <p:nvPr/>
        </p:nvPicPr>
        <p:blipFill>
          <a:blip r:embed="rId7"/>
          <a:stretch>
            <a:fillRect/>
          </a:stretch>
        </p:blipFill>
        <p:spPr>
          <a:xfrm>
            <a:off x="1969478" y="1236198"/>
            <a:ext cx="2654470" cy="1962884"/>
          </a:xfrm>
          <a:prstGeom prst="rect">
            <a:avLst/>
          </a:prstGeom>
        </p:spPr>
      </p:pic>
      <p:pic>
        <p:nvPicPr>
          <p:cNvPr id="5" name="Resim 4">
            <a:extLst>
              <a:ext uri="{FF2B5EF4-FFF2-40B4-BE49-F238E27FC236}">
                <a16:creationId xmlns:a16="http://schemas.microsoft.com/office/drawing/2014/main" id="{432B6FA4-4D7C-42F5-8672-0D8F3C045C48}"/>
              </a:ext>
            </a:extLst>
          </p:cNvPr>
          <p:cNvPicPr>
            <a:picLocks noChangeAspect="1"/>
          </p:cNvPicPr>
          <p:nvPr/>
        </p:nvPicPr>
        <p:blipFill>
          <a:blip r:embed="rId8"/>
          <a:stretch>
            <a:fillRect/>
          </a:stretch>
        </p:blipFill>
        <p:spPr>
          <a:xfrm>
            <a:off x="1029579" y="3904653"/>
            <a:ext cx="2705100" cy="1685925"/>
          </a:xfrm>
          <a:prstGeom prst="rect">
            <a:avLst/>
          </a:prstGeom>
        </p:spPr>
      </p:pic>
    </p:spTree>
    <p:extLst>
      <p:ext uri="{BB962C8B-B14F-4D97-AF65-F5344CB8AC3E}">
        <p14:creationId xmlns:p14="http://schemas.microsoft.com/office/powerpoint/2010/main" val="9553228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838200" y="925292"/>
            <a:ext cx="5181600" cy="5932708"/>
          </a:xfrm>
        </p:spPr>
        <p:txBody>
          <a:bodyPr>
            <a:noAutofit/>
          </a:bodyPr>
          <a:lstStyle/>
          <a:p>
            <a:pPr algn="just"/>
            <a:r>
              <a:rPr lang="tr-TR" sz="2000" b="0" i="0" dirty="0">
                <a:solidFill>
                  <a:srgbClr val="252525"/>
                </a:solidFill>
                <a:effectLst/>
                <a:latin typeface="Comic Sans MS" panose="030F0702030302020204" pitchFamily="66" charset="0"/>
              </a:rPr>
              <a:t>Yetersiz beslenme sonucu gençlerde artan besin öğeleri ihtiyaçlarının karşılanamaması, sağlık kurallarına uyulmaması sonucu barsak parazitlerinin varlığı, diyette C vitamininin yetersiz düzeyde alınması, kızlarda </a:t>
            </a:r>
            <a:r>
              <a:rPr lang="tr-TR" sz="2000" b="0" i="0" dirty="0" err="1">
                <a:solidFill>
                  <a:srgbClr val="252525"/>
                </a:solidFill>
                <a:effectLst/>
                <a:latin typeface="Comic Sans MS" panose="030F0702030302020204" pitchFamily="66" charset="0"/>
              </a:rPr>
              <a:t>menstürasyon</a:t>
            </a:r>
            <a:r>
              <a:rPr lang="tr-TR" sz="2000" b="0" i="0" dirty="0">
                <a:solidFill>
                  <a:srgbClr val="252525"/>
                </a:solidFill>
                <a:effectLst/>
                <a:latin typeface="Comic Sans MS" panose="030F0702030302020204" pitchFamily="66" charset="0"/>
              </a:rPr>
              <a:t> </a:t>
            </a:r>
            <a:r>
              <a:rPr lang="tr-TR" sz="2000" b="0" i="0" dirty="0">
                <a:solidFill>
                  <a:srgbClr val="C00000"/>
                </a:solidFill>
                <a:effectLst/>
                <a:latin typeface="Comic Sans MS" panose="030F0702030302020204" pitchFamily="66" charset="0"/>
              </a:rPr>
              <a:t>kansızlığın nedenleri arasındadır</a:t>
            </a:r>
            <a:r>
              <a:rPr lang="tr-TR" sz="2000" b="0" i="0" dirty="0">
                <a:solidFill>
                  <a:srgbClr val="252525"/>
                </a:solidFill>
                <a:effectLst/>
                <a:latin typeface="Comic Sans MS" panose="030F0702030302020204" pitchFamily="66" charset="0"/>
              </a:rPr>
              <a:t>.</a:t>
            </a:r>
          </a:p>
          <a:p>
            <a:pPr algn="just"/>
            <a:r>
              <a:rPr lang="tr-TR" sz="2000" b="0" i="0" dirty="0">
                <a:solidFill>
                  <a:srgbClr val="7030A0"/>
                </a:solidFill>
                <a:effectLst/>
                <a:latin typeface="Comic Sans MS" panose="030F0702030302020204" pitchFamily="66" charset="0"/>
              </a:rPr>
              <a:t>Diş çürükleri </a:t>
            </a:r>
            <a:r>
              <a:rPr lang="tr-TR" sz="2000" b="0" i="0" dirty="0">
                <a:solidFill>
                  <a:srgbClr val="252525"/>
                </a:solidFill>
                <a:effectLst/>
                <a:latin typeface="Comic Sans MS" panose="030F0702030302020204" pitchFamily="66" charset="0"/>
              </a:rPr>
              <a:t>gençlerde önemli sağlık sorunlarındandır. Aşırı şeker tüketimi, sularda flor azlığı, yetersiz beslenme, diş bakımı ve temizliğinin yeterince yapılmaması sonucu görülür.</a:t>
            </a:r>
          </a:p>
          <a:p>
            <a:pPr algn="just"/>
            <a:r>
              <a:rPr lang="tr-TR" sz="2000" b="0" i="0" dirty="0">
                <a:solidFill>
                  <a:srgbClr val="C00000"/>
                </a:solidFill>
                <a:effectLst/>
                <a:latin typeface="Comic Sans MS" panose="030F0702030302020204" pitchFamily="66" charset="0"/>
              </a:rPr>
              <a:t>Basit guatr </a:t>
            </a:r>
            <a:r>
              <a:rPr lang="tr-TR" sz="2000" b="0" i="0" dirty="0">
                <a:solidFill>
                  <a:srgbClr val="252525"/>
                </a:solidFill>
                <a:effectLst/>
                <a:latin typeface="Comic Sans MS" panose="030F0702030302020204" pitchFamily="66" charset="0"/>
              </a:rPr>
              <a:t>besinler ve su ile iyodun yetersiz alınması sonucu çocuklarda ve gençlerde önemli bir sağlık sorunudur. Bu nedenle iyotlu tuz kullanılmalıdır.</a:t>
            </a:r>
          </a:p>
        </p:txBody>
      </p:sp>
      <p:pic>
        <p:nvPicPr>
          <p:cNvPr id="2" name="Resim 1">
            <a:extLst>
              <a:ext uri="{FF2B5EF4-FFF2-40B4-BE49-F238E27FC236}">
                <a16:creationId xmlns:a16="http://schemas.microsoft.com/office/drawing/2014/main" id="{7731274F-A972-4FAC-838E-776F97CC906E}"/>
              </a:ext>
            </a:extLst>
          </p:cNvPr>
          <p:cNvPicPr>
            <a:picLocks noChangeAspect="1"/>
          </p:cNvPicPr>
          <p:nvPr/>
        </p:nvPicPr>
        <p:blipFill>
          <a:blip r:embed="rId7"/>
          <a:stretch>
            <a:fillRect/>
          </a:stretch>
        </p:blipFill>
        <p:spPr>
          <a:xfrm>
            <a:off x="7053554" y="2910254"/>
            <a:ext cx="2857500" cy="1600200"/>
          </a:xfrm>
          <a:prstGeom prst="rect">
            <a:avLst/>
          </a:prstGeom>
        </p:spPr>
      </p:pic>
      <p:pic>
        <p:nvPicPr>
          <p:cNvPr id="4" name="Resim 3">
            <a:extLst>
              <a:ext uri="{FF2B5EF4-FFF2-40B4-BE49-F238E27FC236}">
                <a16:creationId xmlns:a16="http://schemas.microsoft.com/office/drawing/2014/main" id="{DB5E528C-866A-4044-8FDA-24B2752244EB}"/>
              </a:ext>
            </a:extLst>
          </p:cNvPr>
          <p:cNvPicPr>
            <a:picLocks noChangeAspect="1"/>
          </p:cNvPicPr>
          <p:nvPr/>
        </p:nvPicPr>
        <p:blipFill>
          <a:blip r:embed="rId8"/>
          <a:stretch>
            <a:fillRect/>
          </a:stretch>
        </p:blipFill>
        <p:spPr>
          <a:xfrm>
            <a:off x="8292389" y="1069145"/>
            <a:ext cx="2857500" cy="1600200"/>
          </a:xfrm>
          <a:prstGeom prst="rect">
            <a:avLst/>
          </a:prstGeom>
        </p:spPr>
      </p:pic>
      <p:pic>
        <p:nvPicPr>
          <p:cNvPr id="5" name="Resim 4">
            <a:extLst>
              <a:ext uri="{FF2B5EF4-FFF2-40B4-BE49-F238E27FC236}">
                <a16:creationId xmlns:a16="http://schemas.microsoft.com/office/drawing/2014/main" id="{2A2856C8-A811-4468-8587-AC28B87AF655}"/>
              </a:ext>
            </a:extLst>
          </p:cNvPr>
          <p:cNvPicPr>
            <a:picLocks noChangeAspect="1"/>
          </p:cNvPicPr>
          <p:nvPr/>
        </p:nvPicPr>
        <p:blipFill>
          <a:blip r:embed="rId9"/>
          <a:stretch>
            <a:fillRect/>
          </a:stretch>
        </p:blipFill>
        <p:spPr>
          <a:xfrm>
            <a:off x="8064085" y="4622238"/>
            <a:ext cx="2619375" cy="1743075"/>
          </a:xfrm>
          <a:prstGeom prst="rect">
            <a:avLst/>
          </a:prstGeom>
        </p:spPr>
      </p:pic>
    </p:spTree>
    <p:extLst>
      <p:ext uri="{BB962C8B-B14F-4D97-AF65-F5344CB8AC3E}">
        <p14:creationId xmlns:p14="http://schemas.microsoft.com/office/powerpoint/2010/main" val="12657390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50800" y="604147"/>
            <a:ext cx="6303498" cy="5649706"/>
          </a:xfrm>
        </p:spPr>
        <p:txBody>
          <a:bodyPr>
            <a:noAutofit/>
          </a:bodyPr>
          <a:lstStyle/>
          <a:p>
            <a:pPr algn="just"/>
            <a:r>
              <a:rPr lang="tr-TR" sz="2000" b="1" i="0" dirty="0">
                <a:solidFill>
                  <a:srgbClr val="252525"/>
                </a:solidFill>
                <a:effectLst/>
                <a:highlight>
                  <a:srgbClr val="00FF00"/>
                </a:highlight>
                <a:latin typeface="Comic Sans MS" panose="030F0702030302020204" pitchFamily="66" charset="0"/>
              </a:rPr>
              <a:t>Ergenin beslenme özellikleri</a:t>
            </a:r>
            <a:endParaRPr lang="tr-TR" sz="2000" b="0" i="0" dirty="0">
              <a:solidFill>
                <a:srgbClr val="252525"/>
              </a:solidFill>
              <a:effectLst/>
              <a:highlight>
                <a:srgbClr val="00FF00"/>
              </a:highlight>
              <a:latin typeface="Comic Sans MS" panose="030F0702030302020204" pitchFamily="66" charset="0"/>
            </a:endParaRPr>
          </a:p>
          <a:p>
            <a:pPr algn="just"/>
            <a:endParaRPr lang="tr-TR" sz="2000" b="0" i="0" dirty="0">
              <a:solidFill>
                <a:srgbClr val="252525"/>
              </a:solidFill>
              <a:effectLst/>
              <a:latin typeface="Comic Sans MS" panose="030F0702030302020204" pitchFamily="66" charset="0"/>
            </a:endParaRPr>
          </a:p>
          <a:p>
            <a:pPr algn="just"/>
            <a:r>
              <a:rPr lang="tr-TR" sz="2000" b="0" i="0" dirty="0">
                <a:solidFill>
                  <a:srgbClr val="252525"/>
                </a:solidFill>
                <a:effectLst/>
                <a:latin typeface="Comic Sans MS" panose="030F0702030302020204" pitchFamily="66" charset="0"/>
              </a:rPr>
              <a:t>Ergenlik çağı gençlerin yeterli ve dengeli beslenmeleri büyüme ve gelişme hızlandığı için daha da önemlidir. Beslenme gencin yaşına göre boy uzunluğu ve vücut ağırlığının saptanması ile değerlendirilir. </a:t>
            </a:r>
          </a:p>
          <a:p>
            <a:pPr algn="just"/>
            <a:r>
              <a:rPr lang="tr-TR" sz="2000" b="0" i="0" dirty="0">
                <a:solidFill>
                  <a:srgbClr val="252525"/>
                </a:solidFill>
                <a:effectLst/>
                <a:highlight>
                  <a:srgbClr val="FF00FF"/>
                </a:highlight>
                <a:latin typeface="Comic Sans MS" panose="030F0702030302020204" pitchFamily="66" charset="0"/>
              </a:rPr>
              <a:t>Ayak üstü beslenme (</a:t>
            </a:r>
            <a:r>
              <a:rPr lang="tr-TR" sz="2000" b="0" i="0" dirty="0" err="1">
                <a:solidFill>
                  <a:srgbClr val="252525"/>
                </a:solidFill>
                <a:effectLst/>
                <a:highlight>
                  <a:srgbClr val="FF00FF"/>
                </a:highlight>
                <a:latin typeface="Comic Sans MS" panose="030F0702030302020204" pitchFamily="66" charset="0"/>
              </a:rPr>
              <a:t>fast</a:t>
            </a:r>
            <a:r>
              <a:rPr lang="tr-TR" sz="2000" b="0" i="0" dirty="0">
                <a:solidFill>
                  <a:srgbClr val="252525"/>
                </a:solidFill>
                <a:effectLst/>
                <a:highlight>
                  <a:srgbClr val="FF00FF"/>
                </a:highlight>
                <a:latin typeface="Comic Sans MS" panose="030F0702030302020204" pitchFamily="66" charset="0"/>
              </a:rPr>
              <a:t> </a:t>
            </a:r>
            <a:r>
              <a:rPr lang="tr-TR" sz="2000" b="0" i="0" dirty="0" err="1">
                <a:solidFill>
                  <a:srgbClr val="252525"/>
                </a:solidFill>
                <a:effectLst/>
                <a:highlight>
                  <a:srgbClr val="FF00FF"/>
                </a:highlight>
                <a:latin typeface="Comic Sans MS" panose="030F0702030302020204" pitchFamily="66" charset="0"/>
              </a:rPr>
              <a:t>food</a:t>
            </a:r>
            <a:r>
              <a:rPr lang="tr-TR" sz="2000" b="0" i="0" dirty="0">
                <a:solidFill>
                  <a:srgbClr val="252525"/>
                </a:solidFill>
                <a:effectLst/>
                <a:highlight>
                  <a:srgbClr val="FF00FF"/>
                </a:highlight>
                <a:latin typeface="Comic Sans MS" panose="030F0702030302020204" pitchFamily="66" charset="0"/>
              </a:rPr>
              <a:t>) veya abur-cubur beslenme alışkanlığı </a:t>
            </a:r>
            <a:r>
              <a:rPr lang="tr-TR" sz="2000" b="0" i="0" dirty="0">
                <a:solidFill>
                  <a:srgbClr val="252525"/>
                </a:solidFill>
                <a:effectLst/>
                <a:latin typeface="Comic Sans MS" panose="030F0702030302020204" pitchFamily="66" charset="0"/>
              </a:rPr>
              <a:t>çocuk ve gençler arasında yaygın olarak görülmektedir. Aslında bu tip beslenme günümüzde insanın hızlı yaşam temposu nedeniyle oluşmuştur. Bu tür beslenme ile enerjinin %50'si yağdan gelmektedir. Bu yağın çoğunluğu doymuş yağlardan oluşmaktadır.</a:t>
            </a:r>
          </a:p>
        </p:txBody>
      </p:sp>
      <p:sp>
        <p:nvSpPr>
          <p:cNvPr id="10" name="Metin kutusu 9">
            <a:extLst>
              <a:ext uri="{FF2B5EF4-FFF2-40B4-BE49-F238E27FC236}">
                <a16:creationId xmlns:a16="http://schemas.microsoft.com/office/drawing/2014/main" id="{B194CAA3-6F07-4290-B175-6AB4B6C65340}"/>
              </a:ext>
            </a:extLst>
          </p:cNvPr>
          <p:cNvSpPr txBox="1"/>
          <p:nvPr/>
        </p:nvSpPr>
        <p:spPr>
          <a:xfrm>
            <a:off x="4768948" y="6215746"/>
            <a:ext cx="6866205" cy="646331"/>
          </a:xfrm>
          <a:prstGeom prst="rect">
            <a:avLst/>
          </a:prstGeom>
          <a:noFill/>
        </p:spPr>
        <p:txBody>
          <a:bodyPr wrap="square" rtlCol="0">
            <a:spAutoFit/>
          </a:bodyPr>
          <a:lstStyle/>
          <a:p>
            <a:r>
              <a:rPr lang="tr-TR" dirty="0"/>
              <a:t>Kaynak: https://hsgm.saglik.gov.tr/tr/beslenme/ergenlik-doneminde-beslenme.html</a:t>
            </a:r>
          </a:p>
        </p:txBody>
      </p:sp>
      <p:pic>
        <p:nvPicPr>
          <p:cNvPr id="2" name="Resim 1">
            <a:extLst>
              <a:ext uri="{FF2B5EF4-FFF2-40B4-BE49-F238E27FC236}">
                <a16:creationId xmlns:a16="http://schemas.microsoft.com/office/drawing/2014/main" id="{8219C7AE-B354-40B4-B9B4-116024293D2D}"/>
              </a:ext>
            </a:extLst>
          </p:cNvPr>
          <p:cNvPicPr>
            <a:picLocks noChangeAspect="1"/>
          </p:cNvPicPr>
          <p:nvPr/>
        </p:nvPicPr>
        <p:blipFill>
          <a:blip r:embed="rId7"/>
          <a:stretch>
            <a:fillRect/>
          </a:stretch>
        </p:blipFill>
        <p:spPr>
          <a:xfrm>
            <a:off x="7238457" y="1651928"/>
            <a:ext cx="3910847" cy="2793462"/>
          </a:xfrm>
          <a:prstGeom prst="rect">
            <a:avLst/>
          </a:prstGeom>
        </p:spPr>
      </p:pic>
    </p:spTree>
    <p:extLst>
      <p:ext uri="{BB962C8B-B14F-4D97-AF65-F5344CB8AC3E}">
        <p14:creationId xmlns:p14="http://schemas.microsoft.com/office/powerpoint/2010/main" val="34930493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282134" y="1514321"/>
            <a:ext cx="6303498" cy="3717730"/>
          </a:xfrm>
        </p:spPr>
        <p:txBody>
          <a:bodyPr>
            <a:noAutofit/>
          </a:bodyPr>
          <a:lstStyle/>
          <a:p>
            <a:pPr algn="just"/>
            <a:r>
              <a:rPr lang="tr-TR" sz="2000" b="1" i="0" dirty="0">
                <a:solidFill>
                  <a:srgbClr val="252525"/>
                </a:solidFill>
                <a:effectLst/>
                <a:highlight>
                  <a:srgbClr val="00FF00"/>
                </a:highlight>
                <a:latin typeface="Comic Sans MS" panose="030F0702030302020204" pitchFamily="66" charset="0"/>
              </a:rPr>
              <a:t>Ergenin beslenme özellikleri</a:t>
            </a:r>
            <a:endParaRPr lang="tr-TR" sz="2000" b="0" i="0" dirty="0">
              <a:solidFill>
                <a:srgbClr val="252525"/>
              </a:solidFill>
              <a:effectLst/>
              <a:highlight>
                <a:srgbClr val="00FF00"/>
              </a:highlight>
              <a:latin typeface="Comic Sans MS" panose="030F0702030302020204" pitchFamily="66" charset="0"/>
            </a:endParaRPr>
          </a:p>
          <a:p>
            <a:pPr algn="just"/>
            <a:r>
              <a:rPr lang="tr-TR" sz="2000" b="0" i="0" dirty="0">
                <a:solidFill>
                  <a:srgbClr val="252525"/>
                </a:solidFill>
                <a:effectLst/>
                <a:latin typeface="Comic Sans MS" panose="030F0702030302020204" pitchFamily="66" charset="0"/>
              </a:rPr>
              <a:t>Diyetteki doymuş yağ miktarı ve serum kolesterol düzeyi ile kalp-damar hastalıkları arasında ilişki olduğu bilinmektedir. Bu hastalıklar yetişkinlerde görülmesine karşın temelleri çocukluk çağında atılmaktadır. </a:t>
            </a:r>
            <a:r>
              <a:rPr lang="tr-TR" sz="2000" b="0" i="0" dirty="0">
                <a:solidFill>
                  <a:srgbClr val="FF0000"/>
                </a:solidFill>
                <a:effectLst/>
                <a:latin typeface="Comic Sans MS" panose="030F0702030302020204" pitchFamily="66" charset="0"/>
              </a:rPr>
              <a:t>Genellikle ayak üstü beslenmede A ve C vitaminleri, kalsiyum, posa tüketimi yetersizdir, yağ ve tuz tüketimi ise yüksektir</a:t>
            </a:r>
            <a:r>
              <a:rPr lang="tr-TR" sz="2000" b="0" i="0" dirty="0">
                <a:solidFill>
                  <a:srgbClr val="252525"/>
                </a:solidFill>
                <a:effectLst/>
                <a:latin typeface="Comic Sans MS" panose="030F0702030302020204" pitchFamily="66" charset="0"/>
              </a:rPr>
              <a:t>.</a:t>
            </a:r>
          </a:p>
          <a:p>
            <a:pPr algn="just"/>
            <a:r>
              <a:rPr lang="tr-TR" sz="2000" b="0" i="0" dirty="0">
                <a:solidFill>
                  <a:srgbClr val="252525"/>
                </a:solidFill>
                <a:effectLst/>
                <a:latin typeface="Comic Sans MS" panose="030F0702030302020204" pitchFamily="66" charset="0"/>
              </a:rPr>
              <a:t>Bu yaş grubunun diğer bir yanlış alışkanlığı da </a:t>
            </a:r>
            <a:r>
              <a:rPr lang="tr-TR" sz="2000" b="0" i="0" dirty="0">
                <a:solidFill>
                  <a:srgbClr val="FF0000"/>
                </a:solidFill>
                <a:effectLst/>
                <a:latin typeface="Comic Sans MS" panose="030F0702030302020204" pitchFamily="66" charset="0"/>
              </a:rPr>
              <a:t>öğün atlamadır</a:t>
            </a:r>
            <a:r>
              <a:rPr lang="tr-TR" sz="2000" b="0" i="0" dirty="0">
                <a:solidFill>
                  <a:srgbClr val="252525"/>
                </a:solidFill>
                <a:effectLst/>
                <a:latin typeface="Comic Sans MS" panose="030F0702030302020204" pitchFamily="66" charset="0"/>
              </a:rPr>
              <a:t>. En çok atlanan öğün ise sabah kahvaltısıdır. Sabah kahvaltısı insanlar için önemli bir öğündür.</a:t>
            </a:r>
          </a:p>
        </p:txBody>
      </p:sp>
      <p:sp>
        <p:nvSpPr>
          <p:cNvPr id="10" name="Metin kutusu 9">
            <a:extLst>
              <a:ext uri="{FF2B5EF4-FFF2-40B4-BE49-F238E27FC236}">
                <a16:creationId xmlns:a16="http://schemas.microsoft.com/office/drawing/2014/main" id="{B194CAA3-6F07-4290-B175-6AB4B6C65340}"/>
              </a:ext>
            </a:extLst>
          </p:cNvPr>
          <p:cNvSpPr txBox="1"/>
          <p:nvPr/>
        </p:nvSpPr>
        <p:spPr>
          <a:xfrm>
            <a:off x="4768948" y="6215746"/>
            <a:ext cx="6866205" cy="646331"/>
          </a:xfrm>
          <a:prstGeom prst="rect">
            <a:avLst/>
          </a:prstGeom>
          <a:noFill/>
        </p:spPr>
        <p:txBody>
          <a:bodyPr wrap="square" rtlCol="0">
            <a:spAutoFit/>
          </a:bodyPr>
          <a:lstStyle/>
          <a:p>
            <a:r>
              <a:rPr lang="tr-TR" dirty="0"/>
              <a:t>Kaynak: https://hsgm.saglik.gov.tr/tr/beslenme/ergenlik-doneminde-beslenme.html</a:t>
            </a:r>
          </a:p>
        </p:txBody>
      </p:sp>
      <p:pic>
        <p:nvPicPr>
          <p:cNvPr id="2" name="Resim 1">
            <a:extLst>
              <a:ext uri="{FF2B5EF4-FFF2-40B4-BE49-F238E27FC236}">
                <a16:creationId xmlns:a16="http://schemas.microsoft.com/office/drawing/2014/main" id="{22456144-A5BB-4972-9B23-F77FEA69C44B}"/>
              </a:ext>
            </a:extLst>
          </p:cNvPr>
          <p:cNvPicPr>
            <a:picLocks noChangeAspect="1"/>
          </p:cNvPicPr>
          <p:nvPr/>
        </p:nvPicPr>
        <p:blipFill>
          <a:blip r:embed="rId7"/>
          <a:stretch>
            <a:fillRect/>
          </a:stretch>
        </p:blipFill>
        <p:spPr>
          <a:xfrm>
            <a:off x="6915506" y="2408359"/>
            <a:ext cx="3411351" cy="1952625"/>
          </a:xfrm>
          <a:prstGeom prst="rect">
            <a:avLst/>
          </a:prstGeom>
        </p:spPr>
      </p:pic>
    </p:spTree>
    <p:extLst>
      <p:ext uri="{BB962C8B-B14F-4D97-AF65-F5344CB8AC3E}">
        <p14:creationId xmlns:p14="http://schemas.microsoft.com/office/powerpoint/2010/main" val="5492223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D74CB20-3458-4560-8437-653354354720}"/>
              </a:ext>
            </a:extLst>
          </p:cNvPr>
          <p:cNvSpPr txBox="1"/>
          <p:nvPr/>
        </p:nvSpPr>
        <p:spPr>
          <a:xfrm>
            <a:off x="4023359" y="161295"/>
            <a:ext cx="6303498" cy="369332"/>
          </a:xfrm>
          <a:prstGeom prst="rect">
            <a:avLst/>
          </a:prstGeom>
          <a:noFill/>
        </p:spPr>
        <p:txBody>
          <a:bodyPr wrap="square" rtlCol="0">
            <a:spAutoFit/>
          </a:bodyPr>
          <a:lstStyle/>
          <a:p>
            <a:r>
              <a:rPr lang="tr-TR" dirty="0">
                <a:highlight>
                  <a:srgbClr val="FFFF00"/>
                </a:highlight>
                <a:latin typeface="Comic Sans MS" panose="030F0702030302020204" pitchFamily="66" charset="0"/>
              </a:rPr>
              <a:t>ERGENLİKTE (ADÖLESAN) ÇAĞINDA BESLENME</a:t>
            </a:r>
            <a:endParaRPr lang="tr-TR" dirty="0"/>
          </a:p>
        </p:txBody>
      </p:sp>
      <p:sp>
        <p:nvSpPr>
          <p:cNvPr id="3" name="İçerik Yer Tutucusu 2">
            <a:extLst>
              <a:ext uri="{FF2B5EF4-FFF2-40B4-BE49-F238E27FC236}">
                <a16:creationId xmlns:a16="http://schemas.microsoft.com/office/drawing/2014/main" id="{B0230654-CF3B-4B6A-97B8-39DA76890502}"/>
              </a:ext>
            </a:extLst>
          </p:cNvPr>
          <p:cNvSpPr>
            <a:spLocks noGrp="1"/>
          </p:cNvSpPr>
          <p:nvPr>
            <p:ph sz="half" idx="1"/>
          </p:nvPr>
        </p:nvSpPr>
        <p:spPr>
          <a:xfrm>
            <a:off x="0" y="1378829"/>
            <a:ext cx="6303498" cy="3717730"/>
          </a:xfrm>
        </p:spPr>
        <p:txBody>
          <a:bodyPr>
            <a:noAutofit/>
          </a:bodyPr>
          <a:lstStyle/>
          <a:p>
            <a:pPr algn="just"/>
            <a:r>
              <a:rPr lang="tr-TR" sz="2000" b="1" i="0" dirty="0">
                <a:solidFill>
                  <a:srgbClr val="252525"/>
                </a:solidFill>
                <a:effectLst/>
                <a:highlight>
                  <a:srgbClr val="00FF00"/>
                </a:highlight>
                <a:latin typeface="Comic Sans MS" panose="030F0702030302020204" pitchFamily="66" charset="0"/>
              </a:rPr>
              <a:t>Ergenin beslenme özellikleri</a:t>
            </a:r>
            <a:endParaRPr lang="tr-TR" sz="2000" b="0" i="0" dirty="0">
              <a:solidFill>
                <a:srgbClr val="252525"/>
              </a:solidFill>
              <a:effectLst/>
              <a:highlight>
                <a:srgbClr val="00FF00"/>
              </a:highlight>
              <a:latin typeface="Comic Sans MS" panose="030F0702030302020204" pitchFamily="66" charset="0"/>
            </a:endParaRPr>
          </a:p>
          <a:p>
            <a:pPr algn="just"/>
            <a:r>
              <a:rPr lang="tr-TR" sz="2000" b="0" i="0" dirty="0">
                <a:solidFill>
                  <a:srgbClr val="252525"/>
                </a:solidFill>
                <a:effectLst/>
                <a:latin typeface="Comic Sans MS" panose="030F0702030302020204" pitchFamily="66" charset="0"/>
              </a:rPr>
              <a:t>Ergenlik çağında özellikle </a:t>
            </a:r>
            <a:r>
              <a:rPr lang="tr-TR" sz="2000" b="0" i="0" dirty="0">
                <a:solidFill>
                  <a:srgbClr val="FF0000"/>
                </a:solidFill>
                <a:effectLst/>
                <a:latin typeface="Comic Sans MS" panose="030F0702030302020204" pitchFamily="66" charset="0"/>
              </a:rPr>
              <a:t>kızlarda yemek yeme </a:t>
            </a:r>
            <a:r>
              <a:rPr lang="tr-TR" sz="2000" b="0" i="0" dirty="0">
                <a:solidFill>
                  <a:srgbClr val="252525"/>
                </a:solidFill>
                <a:effectLst/>
                <a:latin typeface="Comic Sans MS" panose="030F0702030302020204" pitchFamily="66" charset="0"/>
              </a:rPr>
              <a:t>ile ilgili bozukluklar olarak </a:t>
            </a:r>
            <a:r>
              <a:rPr lang="tr-TR" sz="2000" b="0" i="0" u="sng" dirty="0" err="1">
                <a:solidFill>
                  <a:srgbClr val="252525"/>
                </a:solidFill>
                <a:effectLst/>
                <a:latin typeface="Comic Sans MS" panose="030F0702030302020204" pitchFamily="66" charset="0"/>
              </a:rPr>
              <a:t>anoreksiya</a:t>
            </a:r>
            <a:r>
              <a:rPr lang="tr-TR" sz="2000" b="0" i="0" u="sng" dirty="0">
                <a:solidFill>
                  <a:srgbClr val="252525"/>
                </a:solidFill>
                <a:effectLst/>
                <a:latin typeface="Comic Sans MS" panose="030F0702030302020204" pitchFamily="66" charset="0"/>
              </a:rPr>
              <a:t> </a:t>
            </a:r>
            <a:r>
              <a:rPr lang="tr-TR" sz="2000" b="0" i="0" u="sng" dirty="0" err="1">
                <a:solidFill>
                  <a:srgbClr val="252525"/>
                </a:solidFill>
                <a:effectLst/>
                <a:latin typeface="Comic Sans MS" panose="030F0702030302020204" pitchFamily="66" charset="0"/>
              </a:rPr>
              <a:t>nervosa</a:t>
            </a:r>
            <a:r>
              <a:rPr lang="tr-TR" sz="2000" b="0" i="0" u="sng" dirty="0">
                <a:solidFill>
                  <a:srgbClr val="252525"/>
                </a:solidFill>
                <a:effectLst/>
                <a:latin typeface="Comic Sans MS" panose="030F0702030302020204" pitchFamily="66" charset="0"/>
              </a:rPr>
              <a:t> ve </a:t>
            </a:r>
            <a:r>
              <a:rPr lang="tr-TR" sz="2000" b="0" i="0" u="sng" dirty="0" err="1">
                <a:solidFill>
                  <a:srgbClr val="252525"/>
                </a:solidFill>
                <a:effectLst/>
                <a:latin typeface="Comic Sans MS" panose="030F0702030302020204" pitchFamily="66" charset="0"/>
              </a:rPr>
              <a:t>bulimia</a:t>
            </a:r>
            <a:r>
              <a:rPr lang="tr-TR" sz="2000" b="0" i="0" u="sng" dirty="0">
                <a:solidFill>
                  <a:srgbClr val="252525"/>
                </a:solidFill>
                <a:effectLst/>
                <a:latin typeface="Comic Sans MS" panose="030F0702030302020204" pitchFamily="66" charset="0"/>
              </a:rPr>
              <a:t> </a:t>
            </a:r>
            <a:r>
              <a:rPr lang="tr-TR" sz="2000" b="0" i="0" u="sng" dirty="0" err="1">
                <a:solidFill>
                  <a:srgbClr val="252525"/>
                </a:solidFill>
                <a:effectLst/>
                <a:latin typeface="Comic Sans MS" panose="030F0702030302020204" pitchFamily="66" charset="0"/>
              </a:rPr>
              <a:t>nervosa</a:t>
            </a:r>
            <a:r>
              <a:rPr lang="tr-TR" sz="2000" b="0" i="0" u="sng" dirty="0">
                <a:solidFill>
                  <a:srgbClr val="252525"/>
                </a:solidFill>
                <a:effectLst/>
                <a:latin typeface="Comic Sans MS" panose="030F0702030302020204" pitchFamily="66" charset="0"/>
              </a:rPr>
              <a:t> </a:t>
            </a:r>
            <a:r>
              <a:rPr lang="tr-TR" sz="2000" b="0" i="0" dirty="0">
                <a:solidFill>
                  <a:srgbClr val="252525"/>
                </a:solidFill>
                <a:effectLst/>
                <a:latin typeface="Comic Sans MS" panose="030F0702030302020204" pitchFamily="66" charset="0"/>
              </a:rPr>
              <a:t>görülmektedir. Genç kendi kendini kusturmakta, </a:t>
            </a:r>
            <a:r>
              <a:rPr lang="tr-TR" sz="2000" b="0" i="0" dirty="0" err="1">
                <a:solidFill>
                  <a:srgbClr val="252525"/>
                </a:solidFill>
                <a:effectLst/>
                <a:latin typeface="Comic Sans MS" panose="030F0702030302020204" pitchFamily="66" charset="0"/>
              </a:rPr>
              <a:t>laksatif</a:t>
            </a:r>
            <a:r>
              <a:rPr lang="tr-TR" sz="2000" b="0" i="0" dirty="0">
                <a:solidFill>
                  <a:srgbClr val="252525"/>
                </a:solidFill>
                <a:effectLst/>
                <a:latin typeface="Comic Sans MS" panose="030F0702030302020204" pitchFamily="66" charset="0"/>
              </a:rPr>
              <a:t> ve </a:t>
            </a:r>
            <a:r>
              <a:rPr lang="tr-TR" sz="2000" b="0" i="0" dirty="0" err="1">
                <a:solidFill>
                  <a:srgbClr val="252525"/>
                </a:solidFill>
                <a:effectLst/>
                <a:latin typeface="Comic Sans MS" panose="030F0702030302020204" pitchFamily="66" charset="0"/>
              </a:rPr>
              <a:t>diüretik</a:t>
            </a:r>
            <a:r>
              <a:rPr lang="tr-TR" sz="2000" b="0" i="0" dirty="0">
                <a:solidFill>
                  <a:srgbClr val="252525"/>
                </a:solidFill>
                <a:effectLst/>
                <a:latin typeface="Comic Sans MS" panose="030F0702030302020204" pitchFamily="66" charset="0"/>
              </a:rPr>
              <a:t> ilaçlar kullanmakta ve sağlığı bozulmaktadır. Genç, bir deri bir kemik görünümünü almaktadır ve bu durumlarda gencin psikiyatrik tedavi görmesi gerekmektedir. Sorunların nedenlerinin araştırılması gerekmektedir.</a:t>
            </a:r>
          </a:p>
        </p:txBody>
      </p:sp>
      <p:sp>
        <p:nvSpPr>
          <p:cNvPr id="10" name="Metin kutusu 9">
            <a:extLst>
              <a:ext uri="{FF2B5EF4-FFF2-40B4-BE49-F238E27FC236}">
                <a16:creationId xmlns:a16="http://schemas.microsoft.com/office/drawing/2014/main" id="{B194CAA3-6F07-4290-B175-6AB4B6C65340}"/>
              </a:ext>
            </a:extLst>
          </p:cNvPr>
          <p:cNvSpPr txBox="1"/>
          <p:nvPr/>
        </p:nvSpPr>
        <p:spPr>
          <a:xfrm>
            <a:off x="4768948" y="6215746"/>
            <a:ext cx="6866205" cy="646331"/>
          </a:xfrm>
          <a:prstGeom prst="rect">
            <a:avLst/>
          </a:prstGeom>
          <a:noFill/>
        </p:spPr>
        <p:txBody>
          <a:bodyPr wrap="square" rtlCol="0">
            <a:spAutoFit/>
          </a:bodyPr>
          <a:lstStyle/>
          <a:p>
            <a:r>
              <a:rPr lang="tr-TR" dirty="0"/>
              <a:t>Kaynak: https://hsgm.saglik.gov.tr/tr/beslenme/ergenlik-doneminde-beslenme.html</a:t>
            </a:r>
          </a:p>
        </p:txBody>
      </p:sp>
      <p:pic>
        <p:nvPicPr>
          <p:cNvPr id="2" name="Resim 1">
            <a:extLst>
              <a:ext uri="{FF2B5EF4-FFF2-40B4-BE49-F238E27FC236}">
                <a16:creationId xmlns:a16="http://schemas.microsoft.com/office/drawing/2014/main" id="{F2AE9CC8-B413-475E-89CF-3F2BC96607B0}"/>
              </a:ext>
            </a:extLst>
          </p:cNvPr>
          <p:cNvPicPr>
            <a:picLocks noChangeAspect="1"/>
          </p:cNvPicPr>
          <p:nvPr/>
        </p:nvPicPr>
        <p:blipFill>
          <a:blip r:embed="rId7"/>
          <a:stretch>
            <a:fillRect/>
          </a:stretch>
        </p:blipFill>
        <p:spPr>
          <a:xfrm>
            <a:off x="8432627" y="825500"/>
            <a:ext cx="2619375" cy="1743075"/>
          </a:xfrm>
          <a:prstGeom prst="rect">
            <a:avLst/>
          </a:prstGeom>
        </p:spPr>
      </p:pic>
      <p:pic>
        <p:nvPicPr>
          <p:cNvPr id="4" name="Resim 3">
            <a:extLst>
              <a:ext uri="{FF2B5EF4-FFF2-40B4-BE49-F238E27FC236}">
                <a16:creationId xmlns:a16="http://schemas.microsoft.com/office/drawing/2014/main" id="{9D432855-72A1-47C9-B714-2FC9096278C7}"/>
              </a:ext>
            </a:extLst>
          </p:cNvPr>
          <p:cNvPicPr>
            <a:picLocks noChangeAspect="1"/>
          </p:cNvPicPr>
          <p:nvPr/>
        </p:nvPicPr>
        <p:blipFill>
          <a:blip r:embed="rId8"/>
          <a:stretch>
            <a:fillRect/>
          </a:stretch>
        </p:blipFill>
        <p:spPr>
          <a:xfrm>
            <a:off x="7361064" y="2730499"/>
            <a:ext cx="2381250" cy="1914525"/>
          </a:xfrm>
          <a:prstGeom prst="rect">
            <a:avLst/>
          </a:prstGeom>
        </p:spPr>
      </p:pic>
      <p:pic>
        <p:nvPicPr>
          <p:cNvPr id="5" name="Resim 4">
            <a:extLst>
              <a:ext uri="{FF2B5EF4-FFF2-40B4-BE49-F238E27FC236}">
                <a16:creationId xmlns:a16="http://schemas.microsoft.com/office/drawing/2014/main" id="{E5832EC0-65E5-40D8-89E4-2C95E2F176C7}"/>
              </a:ext>
            </a:extLst>
          </p:cNvPr>
          <p:cNvPicPr>
            <a:picLocks noChangeAspect="1"/>
          </p:cNvPicPr>
          <p:nvPr/>
        </p:nvPicPr>
        <p:blipFill>
          <a:blip r:embed="rId9"/>
          <a:stretch>
            <a:fillRect/>
          </a:stretch>
        </p:blipFill>
        <p:spPr>
          <a:xfrm>
            <a:off x="4555733" y="4391000"/>
            <a:ext cx="2619375" cy="1743075"/>
          </a:xfrm>
          <a:prstGeom prst="rect">
            <a:avLst/>
          </a:prstGeom>
        </p:spPr>
      </p:pic>
    </p:spTree>
    <p:extLst>
      <p:ext uri="{BB962C8B-B14F-4D97-AF65-F5344CB8AC3E}">
        <p14:creationId xmlns:p14="http://schemas.microsoft.com/office/powerpoint/2010/main" val="212991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32631" y="1212850"/>
            <a:ext cx="6307026" cy="584775"/>
          </a:xfrm>
          <a:prstGeom prst="rect">
            <a:avLst/>
          </a:prstGeom>
        </p:spPr>
        <p:txBody>
          <a:bodyPr wrap="square">
            <a:spAutoFit/>
          </a:bodyPr>
          <a:lstStyle/>
          <a:p>
            <a:r>
              <a:rPr lang="tr-TR" sz="3200" dirty="0">
                <a:highlight>
                  <a:srgbClr val="FF00FF"/>
                </a:highlight>
                <a:latin typeface="Comic Sans MS" panose="030F0702030302020204" pitchFamily="66" charset="0"/>
              </a:rPr>
              <a:t>PROTEİN</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246566" y="1663064"/>
            <a:ext cx="7107234" cy="3754874"/>
          </a:xfrm>
          <a:prstGeom prst="rect">
            <a:avLst/>
          </a:prstGeom>
          <a:noFill/>
        </p:spPr>
        <p:txBody>
          <a:bodyPr wrap="square" rtlCol="0">
            <a:spAutoFit/>
          </a:bodyPr>
          <a:lstStyle/>
          <a:p>
            <a:pPr algn="just"/>
            <a:r>
              <a:rPr lang="tr-TR" sz="2000" dirty="0">
                <a:latin typeface="Comic Sans MS" panose="030F0702030302020204" pitchFamily="66" charset="0"/>
              </a:rPr>
              <a:t>Protein alımı bebeğin gelişimi, anne vücudundaki değişiklikler, özellikle de plasenta için gereklidir.</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Protein,  günlük gebe diyetinin %20’sini oluşturmalıdır.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Gebelikten önce önerilen protein alımı 0,8-1,0 g protein/kg/gün iken hamilelikle 1.0-1.2 g protein/kg/gündür. </a:t>
            </a:r>
          </a:p>
          <a:p>
            <a:pPr algn="just">
              <a:buFont typeface="Arial" panose="020B0604020202020204" pitchFamily="34" charset="0"/>
              <a:buChar char="•"/>
            </a:pPr>
            <a:r>
              <a:rPr lang="tr-TR" sz="2000" dirty="0">
                <a:latin typeface="Comic Sans MS" panose="030F0702030302020204" pitchFamily="66" charset="0"/>
              </a:rPr>
              <a:t>Alınan proteinlerin kalitesi de en az miktarı kadar önemlidir.</a:t>
            </a:r>
          </a:p>
          <a:p>
            <a:pPr marL="0" indent="0">
              <a:buNone/>
            </a:pPr>
            <a:endParaRPr lang="tr-TR" sz="2000" dirty="0">
              <a:latin typeface="Comic Sans MS" panose="030F0702030302020204" pitchFamily="66" charset="0"/>
            </a:endParaRPr>
          </a:p>
          <a:p>
            <a:endParaRPr lang="tr-TR" dirty="0"/>
          </a:p>
        </p:txBody>
      </p:sp>
      <p:pic>
        <p:nvPicPr>
          <p:cNvPr id="10" name="Resim 9">
            <a:extLst>
              <a:ext uri="{FF2B5EF4-FFF2-40B4-BE49-F238E27FC236}">
                <a16:creationId xmlns:a16="http://schemas.microsoft.com/office/drawing/2014/main" id="{4D210681-D523-43E7-B332-A68B033437C3}"/>
              </a:ext>
            </a:extLst>
          </p:cNvPr>
          <p:cNvPicPr>
            <a:picLocks noChangeAspect="1"/>
          </p:cNvPicPr>
          <p:nvPr/>
        </p:nvPicPr>
        <p:blipFill>
          <a:blip r:embed="rId7"/>
          <a:stretch>
            <a:fillRect/>
          </a:stretch>
        </p:blipFill>
        <p:spPr>
          <a:xfrm>
            <a:off x="241300" y="2647950"/>
            <a:ext cx="3310671" cy="2416916"/>
          </a:xfrm>
          <a:prstGeom prst="rect">
            <a:avLst/>
          </a:prstGeom>
        </p:spPr>
      </p:pic>
    </p:spTree>
    <p:extLst>
      <p:ext uri="{BB962C8B-B14F-4D97-AF65-F5344CB8AC3E}">
        <p14:creationId xmlns:p14="http://schemas.microsoft.com/office/powerpoint/2010/main" val="1654712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FF00FF"/>
                </a:highlight>
                <a:latin typeface="Comic Sans MS" panose="030F0702030302020204" pitchFamily="66" charset="0"/>
              </a:rPr>
              <a:t>VİTAMİN VE MİNERALLER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667976" y="1968722"/>
            <a:ext cx="7107234" cy="2031325"/>
          </a:xfrm>
          <a:prstGeom prst="rect">
            <a:avLst/>
          </a:prstGeom>
          <a:noFill/>
        </p:spPr>
        <p:txBody>
          <a:bodyPr wrap="square" rtlCol="0">
            <a:spAutoFit/>
          </a:bodyPr>
          <a:lstStyle/>
          <a:p>
            <a:pPr marL="342900" indent="-342900">
              <a:buFont typeface="Wingdings" panose="05000000000000000000" pitchFamily="2" charset="2"/>
              <a:buChar char="v"/>
            </a:pPr>
            <a:r>
              <a:rPr lang="tr-TR" b="0" i="0" dirty="0">
                <a:effectLst/>
                <a:latin typeface="Comic Sans MS" panose="030F0702030302020204" pitchFamily="66" charset="0"/>
              </a:rPr>
              <a:t>Vitamin ve mineraller vücut fonksiyonlarının yerine getirilmesinde, büyüme ve gelişmede önemli rol oynamaktadır. </a:t>
            </a:r>
          </a:p>
          <a:p>
            <a:pPr marL="342900" indent="-342900">
              <a:buFont typeface="Wingdings" panose="05000000000000000000" pitchFamily="2" charset="2"/>
              <a:buChar char="v"/>
            </a:pPr>
            <a:r>
              <a:rPr lang="tr-TR" b="0" i="0" dirty="0">
                <a:effectLst/>
                <a:latin typeface="Comic Sans MS" panose="030F0702030302020204" pitchFamily="66" charset="0"/>
              </a:rPr>
              <a:t>Gebelikte bebeğin gereksinimleri nedeniyle, annenin alması gereken vitamin ve mineral miktarı artmaktadır. </a:t>
            </a:r>
          </a:p>
          <a:p>
            <a:pPr marL="342900" indent="-342900">
              <a:buFont typeface="Wingdings" panose="05000000000000000000" pitchFamily="2" charset="2"/>
              <a:buChar char="v"/>
            </a:pPr>
            <a:r>
              <a:rPr lang="tr-TR" b="0" i="0" dirty="0">
                <a:effectLst/>
                <a:latin typeface="Comic Sans MS" panose="030F0702030302020204" pitchFamily="66" charset="0"/>
              </a:rPr>
              <a:t>Gereksinimler yeterli oranda karşılanmadığı durumda hem anne ve hem bebeğin sağlığı olumsuz etkilenmektedir.</a:t>
            </a:r>
          </a:p>
          <a:p>
            <a:pPr marL="0" indent="0">
              <a:buNone/>
            </a:pPr>
            <a:endParaRPr lang="tr-TR" dirty="0">
              <a:latin typeface="Comic Sans MS" panose="030F0702030302020204" pitchFamily="66" charset="0"/>
            </a:endParaRPr>
          </a:p>
        </p:txBody>
      </p:sp>
      <p:pic>
        <p:nvPicPr>
          <p:cNvPr id="2" name="Resim 1">
            <a:extLst>
              <a:ext uri="{FF2B5EF4-FFF2-40B4-BE49-F238E27FC236}">
                <a16:creationId xmlns:a16="http://schemas.microsoft.com/office/drawing/2014/main" id="{FB619F90-A131-4BAB-8A22-DE63E0489ADF}"/>
              </a:ext>
            </a:extLst>
          </p:cNvPr>
          <p:cNvPicPr>
            <a:picLocks noChangeAspect="1"/>
          </p:cNvPicPr>
          <p:nvPr/>
        </p:nvPicPr>
        <p:blipFill>
          <a:blip r:embed="rId7"/>
          <a:stretch>
            <a:fillRect/>
          </a:stretch>
        </p:blipFill>
        <p:spPr>
          <a:xfrm>
            <a:off x="101600" y="1848784"/>
            <a:ext cx="4409666" cy="2477672"/>
          </a:xfrm>
          <a:prstGeom prst="rect">
            <a:avLst/>
          </a:prstGeom>
        </p:spPr>
      </p:pic>
      <p:sp>
        <p:nvSpPr>
          <p:cNvPr id="4" name="Metin kutusu 3">
            <a:extLst>
              <a:ext uri="{FF2B5EF4-FFF2-40B4-BE49-F238E27FC236}">
                <a16:creationId xmlns:a16="http://schemas.microsoft.com/office/drawing/2014/main" id="{74A8DBF4-E748-47A2-AB7C-8BCCCD893206}"/>
              </a:ext>
            </a:extLst>
          </p:cNvPr>
          <p:cNvSpPr txBox="1"/>
          <p:nvPr/>
        </p:nvSpPr>
        <p:spPr>
          <a:xfrm>
            <a:off x="1659988" y="4413151"/>
            <a:ext cx="9101940" cy="2308324"/>
          </a:xfrm>
          <a:prstGeom prst="rect">
            <a:avLst/>
          </a:prstGeom>
          <a:noFill/>
        </p:spPr>
        <p:txBody>
          <a:bodyPr wrap="square" rtlCol="0">
            <a:spAutoFit/>
          </a:bodyPr>
          <a:lstStyle/>
          <a:p>
            <a:pPr marL="285750" indent="-285750">
              <a:buFont typeface="Wingdings" panose="05000000000000000000" pitchFamily="2" charset="2"/>
              <a:buChar char="ü"/>
            </a:pPr>
            <a:r>
              <a:rPr lang="tr-TR" dirty="0">
                <a:latin typeface="Comic Sans MS" panose="030F0702030302020204" pitchFamily="66" charset="0"/>
              </a:rPr>
              <a:t>Gebelik süresince serumda </a:t>
            </a:r>
            <a:r>
              <a:rPr lang="tr-TR" dirty="0">
                <a:solidFill>
                  <a:srgbClr val="C00000"/>
                </a:solidFill>
                <a:latin typeface="Comic Sans MS" panose="030F0702030302020204" pitchFamily="66" charset="0"/>
              </a:rPr>
              <a:t>demir, total ve iyonize kalsiyum, magnezyum ve çinko düzeylerinde bir miktar azalma gözlenirken; </a:t>
            </a:r>
            <a:r>
              <a:rPr lang="tr-TR" dirty="0" err="1">
                <a:solidFill>
                  <a:srgbClr val="C00000"/>
                </a:solidFill>
                <a:latin typeface="Comic Sans MS" panose="030F0702030302020204" pitchFamily="66" charset="0"/>
              </a:rPr>
              <a:t>folat</a:t>
            </a:r>
            <a:r>
              <a:rPr lang="tr-TR" dirty="0">
                <a:solidFill>
                  <a:srgbClr val="C00000"/>
                </a:solidFill>
                <a:latin typeface="Comic Sans MS" panose="030F0702030302020204" pitchFamily="66" charset="0"/>
              </a:rPr>
              <a:t>, vitamin B6 ve vitamin B12 de ise yarıya yakın azalma rapor edilmiştir.</a:t>
            </a:r>
          </a:p>
          <a:p>
            <a:r>
              <a:rPr lang="tr-TR" dirty="0">
                <a:latin typeface="Comic Sans MS" panose="030F0702030302020204" pitchFamily="66" charset="0"/>
              </a:rPr>
              <a:t> </a:t>
            </a:r>
          </a:p>
          <a:p>
            <a:pPr marL="285750" indent="-285750">
              <a:buFont typeface="Wingdings" panose="05000000000000000000" pitchFamily="2" charset="2"/>
              <a:buChar char="ü"/>
            </a:pPr>
            <a:r>
              <a:rPr lang="tr-TR" u="sng" dirty="0">
                <a:latin typeface="Comic Sans MS" panose="030F0702030302020204" pitchFamily="66" charset="0"/>
              </a:rPr>
              <a:t>Gebelik esnasında artan enerji ve proteinin gereksinimi gibi </a:t>
            </a:r>
            <a:r>
              <a:rPr lang="tr-TR" u="sng" dirty="0" err="1">
                <a:latin typeface="Comic Sans MS" panose="030F0702030302020204" pitchFamily="66" charset="0"/>
              </a:rPr>
              <a:t>tiamin</a:t>
            </a:r>
            <a:r>
              <a:rPr lang="tr-TR" u="sng" dirty="0">
                <a:latin typeface="Comic Sans MS" panose="030F0702030302020204" pitchFamily="66" charset="0"/>
              </a:rPr>
              <a:t>, </a:t>
            </a:r>
            <a:r>
              <a:rPr lang="tr-TR" u="sng" dirty="0" err="1">
                <a:latin typeface="Comic Sans MS" panose="030F0702030302020204" pitchFamily="66" charset="0"/>
              </a:rPr>
              <a:t>riboflavin</a:t>
            </a:r>
            <a:r>
              <a:rPr lang="tr-TR" u="sng" dirty="0">
                <a:latin typeface="Comic Sans MS" panose="030F0702030302020204" pitchFamily="66" charset="0"/>
              </a:rPr>
              <a:t>, </a:t>
            </a:r>
            <a:r>
              <a:rPr lang="tr-TR" u="sng" dirty="0" err="1">
                <a:latin typeface="Comic Sans MS" panose="030F0702030302020204" pitchFamily="66" charset="0"/>
              </a:rPr>
              <a:t>folat</a:t>
            </a:r>
            <a:r>
              <a:rPr lang="tr-TR" u="sng" dirty="0">
                <a:latin typeface="Comic Sans MS" panose="030F0702030302020204" pitchFamily="66" charset="0"/>
              </a:rPr>
              <a:t>, vitamin A, vitamin C ve vitamin D gibi vitaminlerde ve yine demir, kalsiyum gibi minerallerde artan gereksinim vardır.</a:t>
            </a:r>
          </a:p>
          <a:p>
            <a:endParaRPr lang="tr-TR" dirty="0"/>
          </a:p>
        </p:txBody>
      </p:sp>
    </p:spTree>
    <p:extLst>
      <p:ext uri="{BB962C8B-B14F-4D97-AF65-F5344CB8AC3E}">
        <p14:creationId xmlns:p14="http://schemas.microsoft.com/office/powerpoint/2010/main" val="1251078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127000" y="1131234"/>
            <a:ext cx="6307026" cy="523220"/>
          </a:xfrm>
          <a:prstGeom prst="rect">
            <a:avLst/>
          </a:prstGeom>
        </p:spPr>
        <p:txBody>
          <a:bodyPr wrap="square">
            <a:spAutoFit/>
          </a:bodyPr>
          <a:lstStyle/>
          <a:p>
            <a:r>
              <a:rPr lang="tr-TR" sz="2800" dirty="0">
                <a:highlight>
                  <a:srgbClr val="FF00FF"/>
                </a:highlight>
                <a:latin typeface="Comic Sans MS" panose="030F0702030302020204" pitchFamily="66" charset="0"/>
              </a:rPr>
              <a:t>VİTAMİN VE MİNERALLER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3018739" y="391779"/>
            <a:ext cx="7641836" cy="461665"/>
          </a:xfrm>
          <a:prstGeom prst="rect">
            <a:avLst/>
          </a:prstGeom>
          <a:noFill/>
        </p:spPr>
        <p:txBody>
          <a:bodyPr wrap="none" rtlCol="0">
            <a:spAutoFit/>
          </a:bodyPr>
          <a:lstStyle/>
          <a:p>
            <a:r>
              <a:rPr lang="tr-TR" sz="2400" u="sng" dirty="0">
                <a:highlight>
                  <a:srgbClr val="FFFF00"/>
                </a:highlight>
                <a:latin typeface="Comic Sans MS" panose="030F0702030302020204" pitchFamily="66" charset="0"/>
              </a:rPr>
              <a:t>GEBELİKTE İHTİYAÇ DUYULAN BESİN ÖGELERİ;</a:t>
            </a:r>
          </a:p>
        </p:txBody>
      </p:sp>
      <p:sp>
        <p:nvSpPr>
          <p:cNvPr id="7" name="Metin kutusu 6">
            <a:extLst>
              <a:ext uri="{FF2B5EF4-FFF2-40B4-BE49-F238E27FC236}">
                <a16:creationId xmlns:a16="http://schemas.microsoft.com/office/drawing/2014/main" id="{653BE245-588A-4248-9AB8-8E500BD4B78C}"/>
              </a:ext>
            </a:extLst>
          </p:cNvPr>
          <p:cNvSpPr txBox="1"/>
          <p:nvPr/>
        </p:nvSpPr>
        <p:spPr>
          <a:xfrm>
            <a:off x="4667976" y="2629903"/>
            <a:ext cx="7107234" cy="2585323"/>
          </a:xfrm>
          <a:prstGeom prst="rect">
            <a:avLst/>
          </a:prstGeom>
          <a:noFill/>
        </p:spPr>
        <p:txBody>
          <a:bodyPr wrap="square" rtlCol="0">
            <a:spAutoFit/>
          </a:bodyPr>
          <a:lstStyle/>
          <a:p>
            <a:pPr marL="342900" indent="-342900" algn="just">
              <a:buFont typeface="Wingdings" panose="05000000000000000000" pitchFamily="2" charset="2"/>
              <a:buChar char="v"/>
            </a:pPr>
            <a:r>
              <a:rPr lang="tr-TR" sz="1800" dirty="0">
                <a:latin typeface="Comic Sans MS" panose="030F0702030302020204" pitchFamily="66" charset="0"/>
              </a:rPr>
              <a:t>Bazı prenatal (doğum öncesi) mineral ve vitaminlerin (demir, çinko, selenyum, vitamin A, C, D, B6) desteğinin önerilen dozun üstünde alınması (</a:t>
            </a:r>
            <a:r>
              <a:rPr lang="tr-TR" sz="1800" dirty="0">
                <a:highlight>
                  <a:srgbClr val="FF0000"/>
                </a:highlight>
                <a:latin typeface="Comic Sans MS" panose="030F0702030302020204" pitchFamily="66" charset="0"/>
              </a:rPr>
              <a:t>10 katı gibi</a:t>
            </a:r>
            <a:r>
              <a:rPr lang="tr-TR" sz="1800" dirty="0">
                <a:latin typeface="Comic Sans MS" panose="030F0702030302020204" pitchFamily="66" charset="0"/>
              </a:rPr>
              <a:t>) </a:t>
            </a:r>
            <a:r>
              <a:rPr lang="tr-TR" sz="1800" b="1" dirty="0">
                <a:solidFill>
                  <a:srgbClr val="C00000"/>
                </a:solidFill>
                <a:latin typeface="Comic Sans MS" panose="030F0702030302020204" pitchFamily="66" charset="0"/>
              </a:rPr>
              <a:t>gebelik sırasında </a:t>
            </a:r>
            <a:r>
              <a:rPr lang="tr-TR" sz="1800" b="1" dirty="0" err="1">
                <a:solidFill>
                  <a:srgbClr val="C00000"/>
                </a:solidFill>
                <a:latin typeface="Comic Sans MS" panose="030F0702030302020204" pitchFamily="66" charset="0"/>
              </a:rPr>
              <a:t>toksik</a:t>
            </a:r>
            <a:r>
              <a:rPr lang="tr-TR" sz="1800" b="1" dirty="0">
                <a:solidFill>
                  <a:srgbClr val="C00000"/>
                </a:solidFill>
                <a:latin typeface="Comic Sans MS" panose="030F0702030302020204" pitchFamily="66" charset="0"/>
              </a:rPr>
              <a:t> etkiye sebep olabilir</a:t>
            </a:r>
            <a:r>
              <a:rPr lang="tr-TR" sz="1800" dirty="0">
                <a:latin typeface="Comic Sans MS" panose="030F0702030302020204" pitchFamily="66" charset="0"/>
              </a:rPr>
              <a:t>. Bu nedenle önerilen dozun 2 katından fazlasından sakınılmalıdır.</a:t>
            </a:r>
          </a:p>
          <a:p>
            <a:pPr marL="342900" indent="-342900" algn="just">
              <a:buFont typeface="Wingdings" panose="05000000000000000000" pitchFamily="2" charset="2"/>
              <a:buChar char="v"/>
            </a:pPr>
            <a:endParaRPr lang="tr-TR" dirty="0">
              <a:latin typeface="Comic Sans MS" panose="030F0702030302020204" pitchFamily="66" charset="0"/>
            </a:endParaRPr>
          </a:p>
          <a:p>
            <a:pPr marL="342900" indent="-342900" algn="just">
              <a:buFont typeface="Wingdings" panose="05000000000000000000" pitchFamily="2" charset="2"/>
              <a:buChar char="v"/>
            </a:pPr>
            <a:r>
              <a:rPr lang="tr-TR" sz="1800" dirty="0">
                <a:latin typeface="Comic Sans MS" panose="030F0702030302020204" pitchFamily="66" charset="0"/>
              </a:rPr>
              <a:t> Gebelikte beslenme için yeterli kalori ve protein içeren, uygun kilo artışını sağlayacak tüm dengeli diyetler, genellikle demir hariç tüm mineral ve vitaminleri içerir</a:t>
            </a:r>
            <a:endParaRPr lang="tr-TR" dirty="0">
              <a:latin typeface="Comic Sans MS" panose="030F0702030302020204" pitchFamily="66" charset="0"/>
            </a:endParaRPr>
          </a:p>
        </p:txBody>
      </p:sp>
      <p:pic>
        <p:nvPicPr>
          <p:cNvPr id="1026" name="Picture 2" descr="Vitamins and minerals Types Sources and their Functions">
            <a:extLst>
              <a:ext uri="{FF2B5EF4-FFF2-40B4-BE49-F238E27FC236}">
                <a16:creationId xmlns:a16="http://schemas.microsoft.com/office/drawing/2014/main" id="{D498E42F-85AB-4855-AE17-D4A3087BEE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709" y="2206928"/>
            <a:ext cx="4052267" cy="219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7139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14575</TotalTime>
  <Words>5413</Words>
  <Application>Microsoft Office PowerPoint</Application>
  <PresentationFormat>Geniş ekran</PresentationFormat>
  <Paragraphs>641</Paragraphs>
  <Slides>68</Slides>
  <Notes>68</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68</vt:i4>
      </vt:variant>
    </vt:vector>
  </HeadingPairs>
  <TitlesOfParts>
    <vt:vector size="78" baseType="lpstr">
      <vt:lpstr>Arial</vt:lpstr>
      <vt:lpstr>Calibri</vt:lpstr>
      <vt:lpstr>Calibri Light</vt:lpstr>
      <vt:lpstr>Comic Sans MS</vt:lpstr>
      <vt:lpstr>Courier New</vt:lpstr>
      <vt:lpstr>Google Sans</vt:lpstr>
      <vt:lpstr>Open Sans</vt:lpstr>
      <vt:lpstr>Times New Roman</vt:lpstr>
      <vt:lpstr>Wingdings</vt:lpstr>
      <vt:lpstr>Office Teması</vt:lpstr>
      <vt:lpstr>HME103-Principles of Nutrition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Okul Çağı Dönemi;</vt:lpstr>
      <vt:lpstr>PowerPoint Sunusu</vt:lpstr>
      <vt:lpstr>PowerPoint Sunusu</vt:lpstr>
      <vt:lpstr>PowerPoint Sunusu</vt:lpstr>
      <vt:lpstr>PowerPoint Sunusu</vt:lpstr>
      <vt:lpstr>PowerPoint Sunusu</vt:lpstr>
      <vt:lpstr>PowerPoint Sunusu</vt:lpstr>
      <vt:lpstr>Okul Çocuklarında Gün İçerisinde Alınması Önerilen Besin  Miktarları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245</cp:revision>
  <dcterms:created xsi:type="dcterms:W3CDTF">2020-09-28T06:36:33Z</dcterms:created>
  <dcterms:modified xsi:type="dcterms:W3CDTF">2023-11-30T07:11:20Z</dcterms:modified>
</cp:coreProperties>
</file>