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90" r:id="rId3"/>
    <p:sldId id="309" r:id="rId4"/>
    <p:sldId id="310" r:id="rId5"/>
    <p:sldId id="311" r:id="rId6"/>
    <p:sldId id="314" r:id="rId7"/>
    <p:sldId id="312" r:id="rId8"/>
    <p:sldId id="317" r:id="rId9"/>
    <p:sldId id="315" r:id="rId10"/>
    <p:sldId id="276" r:id="rId11"/>
    <p:sldId id="262" r:id="rId12"/>
    <p:sldId id="263" r:id="rId13"/>
    <p:sldId id="266" r:id="rId14"/>
    <p:sldId id="267" r:id="rId15"/>
    <p:sldId id="277" r:id="rId16"/>
    <p:sldId id="322" r:id="rId17"/>
    <p:sldId id="323" r:id="rId18"/>
    <p:sldId id="324" r:id="rId19"/>
    <p:sldId id="318" r:id="rId20"/>
    <p:sldId id="319" r:id="rId21"/>
    <p:sldId id="320" r:id="rId22"/>
    <p:sldId id="268" r:id="rId23"/>
    <p:sldId id="269" r:id="rId24"/>
    <p:sldId id="270" r:id="rId25"/>
    <p:sldId id="271" r:id="rId26"/>
    <p:sldId id="272" r:id="rId27"/>
    <p:sldId id="325" r:id="rId28"/>
    <p:sldId id="273" r:id="rId29"/>
    <p:sldId id="274" r:id="rId30"/>
    <p:sldId id="275" r:id="rId31"/>
    <p:sldId id="278" r:id="rId32"/>
    <p:sldId id="291" r:id="rId33"/>
    <p:sldId id="292" r:id="rId34"/>
    <p:sldId id="293" r:id="rId35"/>
    <p:sldId id="294" r:id="rId36"/>
    <p:sldId id="301" r:id="rId37"/>
    <p:sldId id="297" r:id="rId38"/>
    <p:sldId id="302" r:id="rId39"/>
    <p:sldId id="303" r:id="rId40"/>
    <p:sldId id="321" r:id="rId41"/>
    <p:sldId id="304" r:id="rId42"/>
    <p:sldId id="306" r:id="rId43"/>
    <p:sldId id="307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Yazar" initials="Yazar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Açık Stil 3 - Vurgu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995" autoAdjust="0"/>
  </p:normalViewPr>
  <p:slideViewPr>
    <p:cSldViewPr>
      <p:cViewPr varScale="1">
        <p:scale>
          <a:sx n="102" d="100"/>
          <a:sy n="102" d="100"/>
        </p:scale>
        <p:origin x="180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tr-TR" sz="1800" b="0" dirty="0" smtClean="0"/>
              <a:t>Yaş</a:t>
            </a:r>
            <a:endParaRPr lang="en-US" sz="1800" b="0" dirty="0"/>
          </a:p>
        </c:rich>
      </c:tx>
      <c:layout>
        <c:manualLayout>
          <c:xMode val="edge"/>
          <c:yMode val="edge"/>
          <c:x val="0.79688830870644001"/>
          <c:y val="0.87411177669601337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Frekans</c:v>
                </c:pt>
              </c:strCache>
            </c:strRef>
          </c:tx>
          <c:invertIfNegative val="0"/>
          <c:cat>
            <c:numRef>
              <c:f>Sayfa1!$A$2:$A$7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20</c:v>
                </c:pt>
                <c:pt idx="3">
                  <c:v>24</c:v>
                </c:pt>
                <c:pt idx="4">
                  <c:v>28</c:v>
                </c:pt>
                <c:pt idx="5">
                  <c:v>48</c:v>
                </c:pt>
              </c:numCache>
            </c:numRef>
          </c:cat>
          <c:val>
            <c:numRef>
              <c:f>Sayfa1!$B$2:$B$7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486832"/>
        <c:axId val="182497712"/>
      </c:barChart>
      <c:catAx>
        <c:axId val="18248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2497712"/>
        <c:crosses val="autoZero"/>
        <c:auto val="1"/>
        <c:lblAlgn val="ctr"/>
        <c:lblOffset val="100"/>
        <c:noMultiLvlLbl val="0"/>
      </c:catAx>
      <c:valAx>
        <c:axId val="1824977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4868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tr-T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2T16:15:20.729" idx="1">
    <p:pos x="10" y="10"/>
    <p:text>yAŞLI GENÇ RESİMLERİ EKLENSİN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2T16:15:20.729" idx="3">
    <p:pos x="10" y="10"/>
    <p:text>yAŞLI GENÇ RESİMLERİ EKLENSİN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2T16:15:20.729" idx="4">
    <p:pos x="10" y="10"/>
    <p:text>yAŞLI GENÇ RESİMLERİ EKLENSİN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2T16:15:20.729" idx="5">
    <p:pos x="10" y="10"/>
    <p:text>yAŞLI GENÇ RESİMLERİ EKLENSİN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9-12T16:35:03.005" idx="2">
    <p:pos x="1374" y="1369"/>
    <p:text>alpah kares değişecek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6338B-5088-4153-97D4-02E292D1CEE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CE2A0-DCCD-458D-9409-FBB0C91B133E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08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Siz ve</a:t>
            </a:r>
            <a:r>
              <a:rPr lang="tr-TR" baseline="0" dirty="0" smtClean="0"/>
              <a:t> arkadaşlarınız köpekleriniz boylarını omuz hizasından ölçtünüz.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E2A0-DCCD-458D-9409-FBB0C91B133E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1822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600mm, 470mm, 170mm, 430mm </a:t>
            </a:r>
            <a:r>
              <a:rPr lang="tr-TR" dirty="0" err="1" smtClean="0"/>
              <a:t>and</a:t>
            </a:r>
            <a:r>
              <a:rPr lang="tr-TR" dirty="0" smtClean="0"/>
              <a:t> 300mm.</a:t>
            </a:r>
            <a:endParaRPr lang="en-US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E2A0-DCCD-458D-9409-FBB0C91B133E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70732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Evet</a:t>
            </a:r>
            <a:r>
              <a:rPr lang="tr-TR" baseline="0" dirty="0" smtClean="0"/>
              <a:t> artık standart sapma sayesinde bizler normal olanın ne olduğuna yönelik standart bir bilgimiz var. Ve çok büyük çok küçük ün ne olduğunu bilebiliyoruz.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E2A0-DCCD-458D-9409-FBB0C91B133E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41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Evet görüldüğü gibi değerler bir</a:t>
            </a:r>
            <a:r>
              <a:rPr lang="tr-TR" baseline="0" dirty="0" smtClean="0"/>
              <a:t> birinden ne kadar farklı dağılmışsa standart sapma değeri de büyüyor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4CE2A0-DCCD-458D-9409-FBB0C91B133E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5618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http://www.kristalkalp.com/tag/bebek-gelisim-tablosu</a:t>
            </a:r>
          </a:p>
          <a:p>
            <a:r>
              <a:rPr lang="tr-TR" dirty="0" smtClean="0"/>
              <a:t>http://www.milupa.com.tr/gelisim-rehberi/gelisim-tablosu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C48CC4-ED30-4DDF-918B-7577696DF312}" type="slidenum">
              <a:rPr lang="tr-TR" smtClean="0"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407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611560" y="1412776"/>
            <a:ext cx="7772400" cy="1470025"/>
          </a:xfrm>
        </p:spPr>
        <p:txBody>
          <a:bodyPr/>
          <a:lstStyle>
            <a:lvl1pPr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Dersin adını yazmak için tıklayınız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0" y="4221088"/>
            <a:ext cx="5076056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Ünitenin adını yazmak için tıklayınız.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616" y="6381328"/>
            <a:ext cx="2133600" cy="365125"/>
          </a:xfrm>
        </p:spPr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309634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2133600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8833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616" y="6381328"/>
            <a:ext cx="2133600" cy="365125"/>
          </a:xfrm>
        </p:spPr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1763216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680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6" y="-27384"/>
            <a:ext cx="648822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79"/>
            <a:ext cx="1621985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4789422"/>
          </a:xfrm>
        </p:spPr>
        <p:txBody>
          <a:bodyPr anchor="t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457843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421680" y="6356350"/>
            <a:ext cx="2133600" cy="365125"/>
          </a:xfrm>
        </p:spPr>
        <p:txBody>
          <a:bodyPr/>
          <a:lstStyle/>
          <a:p>
            <a:fld id="{4F22AAA8-A16A-4981-80BF-D7C7361EB216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680" y="1019175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5288" y="1019175"/>
            <a:ext cx="4751512" cy="457199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6209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616" y="6381328"/>
            <a:ext cx="2133600" cy="365125"/>
          </a:xfrm>
        </p:spPr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309634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1763216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680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6" y="-27384"/>
            <a:ext cx="648822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79"/>
            <a:ext cx="1621985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246088" y="1024880"/>
            <a:ext cx="87184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46088" y="4215965"/>
            <a:ext cx="8718400" cy="173331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7" name="Başlık 1"/>
          <p:cNvSpPr>
            <a:spLocks noGrp="1"/>
          </p:cNvSpPr>
          <p:nvPr>
            <p:ph type="title" hasCustomPrompt="1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09401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616" y="6381328"/>
            <a:ext cx="2133600" cy="365125"/>
          </a:xfrm>
        </p:spPr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347864" y="6381328"/>
            <a:ext cx="309634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81328"/>
            <a:ext cx="1763216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1691680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06" y="-27384"/>
            <a:ext cx="648822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79"/>
            <a:ext cx="1621985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63276" y="1384852"/>
            <a:ext cx="2530794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2652" y="2634709"/>
            <a:ext cx="251403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17289" y="1384852"/>
            <a:ext cx="2525193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6734" y="2634709"/>
            <a:ext cx="2525193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58506" y="1384852"/>
            <a:ext cx="2617950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58506" y="2634709"/>
            <a:ext cx="261795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Başlık 1"/>
          <p:cNvSpPr>
            <a:spLocks noGrp="1"/>
          </p:cNvSpPr>
          <p:nvPr>
            <p:ph type="title" hasCustomPrompt="1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7142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683568" y="2797094"/>
            <a:ext cx="3528392" cy="8533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3568" y="1175354"/>
            <a:ext cx="352839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3568" y="3748170"/>
            <a:ext cx="3528392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4048" y="2797094"/>
            <a:ext cx="3521532" cy="84841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5004048" y="1175354"/>
            <a:ext cx="352153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5004048" y="3743252"/>
            <a:ext cx="3525589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5" name="Başlık 1"/>
          <p:cNvSpPr>
            <a:spLocks noGrp="1"/>
          </p:cNvSpPr>
          <p:nvPr>
            <p:ph type="title" hasCustomPrompt="1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2770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114800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196752"/>
            <a:ext cx="3826768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1979712" y="0"/>
            <a:ext cx="7164288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3720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0"/>
          </p:nvPr>
        </p:nvSpPr>
        <p:spPr>
          <a:xfrm>
            <a:off x="250825" y="1340768"/>
            <a:ext cx="8785225" cy="518385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7961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677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979712" y="-31452"/>
            <a:ext cx="7164288" cy="79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AAA8-A16A-4981-80BF-D7C7361EB216}" type="datetime1">
              <a:rPr lang="tr-TR" smtClean="0"/>
              <a:t>12.11.2019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F077-2050-4B2F-B099-BDA257F781E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9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image" Target="../media/image23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derslioyunlu.blogcu.com/saglikli-cocuk/9371089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Temel İstatistik (504)</a:t>
            </a:r>
            <a:br>
              <a:rPr lang="tr-TR" dirty="0" smtClean="0"/>
            </a:br>
            <a:r>
              <a:rPr lang="tr-TR" dirty="0" smtClean="0"/>
              <a:t>2. Hafta: Merkezi Eğilim ve Dağılım Ölçüleri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</a:t>
            </a:r>
            <a:r>
              <a:rPr lang="tr-TR" dirty="0" smtClean="0"/>
              <a:t>Dr. Selçuk Karaman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115616" y="6356350"/>
            <a:ext cx="1656184" cy="365125"/>
          </a:xfrm>
        </p:spPr>
        <p:txBody>
          <a:bodyPr/>
          <a:lstStyle/>
          <a:p>
            <a:fld id="{932AC797-1BFF-4BE6-8480-163A8836E3B5}" type="datetime1">
              <a:rPr lang="tr-TR" smtClean="0"/>
              <a:t>12.11.2019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383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Merkezi Eğilim Ölçüleri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10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Aşağıdaki sorulara tek bir sayıyla cevap verseydiniz ne derdiniz?</a:t>
            </a:r>
          </a:p>
          <a:p>
            <a:pPr marL="0" indent="0">
              <a:buNone/>
            </a:pPr>
            <a:endParaRPr lang="tr-TR" sz="28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400" dirty="0" smtClean="0"/>
              <a:t>Sizin kurumdaki çalışanlar kaç yaşında?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tr-TR" sz="24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400" dirty="0" smtClean="0"/>
              <a:t>Yarışmalarda kaçıncı oluyorsun?</a:t>
            </a:r>
          </a:p>
          <a:p>
            <a:pPr marL="800100" lvl="1" indent="-342900">
              <a:buFont typeface="Wingdings" pitchFamily="2" charset="2"/>
              <a:buChar char="ü"/>
            </a:pPr>
            <a:endParaRPr lang="tr-TR" sz="2400" dirty="0" smtClean="0"/>
          </a:p>
          <a:p>
            <a:pPr marL="800100" lvl="1" indent="-342900">
              <a:buFont typeface="Wingdings" pitchFamily="2" charset="2"/>
              <a:buChar char="ü"/>
            </a:pPr>
            <a:r>
              <a:rPr lang="tr-TR" sz="2400" dirty="0" smtClean="0"/>
              <a:t>Sizin orda çalışanların kan grupları nedir?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5294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Merkezi Eğilim Ölçüleri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4294967295"/>
          </p:nvPr>
        </p:nvSpPr>
        <p:spPr>
          <a:xfrm>
            <a:off x="3347864" y="6381328"/>
            <a:ext cx="3096344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11</a:t>
            </a:fld>
            <a:endParaRPr lang="tr-TR"/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1837094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/>
              <a:t>Eğer elinizde 2 ya da 3 sayı varsa bunların ortalamasını bulmak zor olmasa gerek.</a:t>
            </a:r>
          </a:p>
          <a:p>
            <a:endParaRPr lang="tr-TR" sz="2800" dirty="0" smtClean="0"/>
          </a:p>
          <a:p>
            <a:r>
              <a:rPr lang="tr-TR" sz="2800" dirty="0" smtClean="0"/>
              <a:t>Örneğin 3 ve 7’nin ortalaması</a:t>
            </a:r>
            <a:endParaRPr lang="tr-TR" sz="2800" dirty="0"/>
          </a:p>
        </p:txBody>
      </p:sp>
      <p:pic>
        <p:nvPicPr>
          <p:cNvPr id="8" name="Resim 7" descr="Mean of 3 and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14" y="1916832"/>
            <a:ext cx="2664296" cy="136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Resim 8" descr="Mean of 3, 7 and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781445"/>
            <a:ext cx="2621831" cy="13757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etin Yer Tutucusu 5"/>
          <p:cNvSpPr txBox="1">
            <a:spLocks/>
          </p:cNvSpPr>
          <p:nvPr/>
        </p:nvSpPr>
        <p:spPr>
          <a:xfrm>
            <a:off x="395536" y="4256202"/>
            <a:ext cx="8424936" cy="18370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Ya da 3, 7 ve 8’in ortalaması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9625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err="1" smtClean="0"/>
              <a:t>Mean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12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5365486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Mean</a:t>
            </a:r>
            <a:r>
              <a:rPr lang="tr-TR" sz="2800" dirty="0"/>
              <a:t> </a:t>
            </a:r>
            <a:r>
              <a:rPr lang="tr-TR" sz="2800" dirty="0" smtClean="0"/>
              <a:t>(aritmetik ortalama) hesaplanırken sayılar toplanır ve eldeki sayıların sayısına bölünerek hesaplanır.</a:t>
            </a:r>
          </a:p>
          <a:p>
            <a:endParaRPr lang="tr-TR" sz="2800" dirty="0" smtClean="0"/>
          </a:p>
          <a:p>
            <a:r>
              <a:rPr lang="tr-TR" sz="2800" dirty="0" err="1" smtClean="0"/>
              <a:t>Mean</a:t>
            </a:r>
            <a:r>
              <a:rPr lang="tr-TR" sz="2800" dirty="0" smtClean="0"/>
              <a:t> </a:t>
            </a:r>
            <a:r>
              <a:rPr lang="tr-TR" sz="2800" dirty="0"/>
              <a:t>her zaman işe </a:t>
            </a:r>
            <a:r>
              <a:rPr lang="tr-TR" sz="2800" dirty="0" smtClean="0"/>
              <a:t>yaramayabilir.</a:t>
            </a:r>
          </a:p>
          <a:p>
            <a:r>
              <a:rPr lang="tr-TR" sz="2400" dirty="0" smtClean="0"/>
              <a:t>Örneğin; 50 yaşında 5 kişi ve 20 yaşında 6 kişinin olduğu bir uzaktan eğitim programında ki öğrencilerin yaş ortalamasına göre etkinlik düzenlenecektir. </a:t>
            </a:r>
          </a:p>
          <a:p>
            <a:pPr lvl="2"/>
            <a:r>
              <a:rPr lang="tr-TR" dirty="0" smtClean="0"/>
              <a:t>Bu kişilerin yaş ortalaması:</a:t>
            </a:r>
          </a:p>
          <a:p>
            <a:pPr lvl="2"/>
            <a:r>
              <a:rPr lang="tr-TR" dirty="0" smtClean="0"/>
              <a:t>(</a:t>
            </a:r>
            <a:r>
              <a:rPr lang="tr-TR" dirty="0"/>
              <a:t>50+50+50+50+50+20+20+20+20+20)=350/10=35</a:t>
            </a:r>
          </a:p>
          <a:p>
            <a:pPr lvl="2"/>
            <a:r>
              <a:rPr lang="tr-TR" dirty="0"/>
              <a:t>Bu durumda </a:t>
            </a:r>
            <a:r>
              <a:rPr lang="tr-TR" dirty="0" err="1"/>
              <a:t>mean</a:t>
            </a:r>
            <a:r>
              <a:rPr lang="tr-TR" dirty="0"/>
              <a:t> değeri işe </a:t>
            </a:r>
            <a:r>
              <a:rPr lang="tr-TR" dirty="0" smtClean="0"/>
              <a:t>yaramayacaktır.</a:t>
            </a:r>
            <a:endParaRPr lang="tr-TR" dirty="0"/>
          </a:p>
          <a:p>
            <a:endParaRPr lang="tr-TR" sz="2800" dirty="0" smtClean="0"/>
          </a:p>
          <a:p>
            <a:endParaRPr lang="tr-TR" sz="2800" dirty="0" smtClean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472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Medyan</a:t>
            </a:r>
            <a:endParaRPr lang="tr-TR" sz="320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Medyan hesaplanırken tüm sayılar sıralanır ve ortadaki değer </a:t>
            </a:r>
            <a:r>
              <a:rPr lang="tr-TR" sz="2800" b="1" dirty="0" smtClean="0"/>
              <a:t>medyan</a:t>
            </a:r>
            <a:r>
              <a:rPr lang="tr-TR" sz="2800" dirty="0" smtClean="0"/>
              <a:t> değeridir.</a:t>
            </a:r>
          </a:p>
          <a:p>
            <a:r>
              <a:rPr lang="tr-TR" sz="2800" dirty="0" smtClean="0"/>
              <a:t>Medyan hesaplamak için kaç tane sayı olduğu belirlenir ve bu sayıya 1 eklenerek 2’ye bölünür.</a:t>
            </a:r>
          </a:p>
          <a:p>
            <a:r>
              <a:rPr lang="tr-TR" sz="2800" dirty="0" smtClean="0"/>
              <a:t>Örneğin 45 sayımız var.</a:t>
            </a:r>
          </a:p>
          <a:p>
            <a:pPr lvl="1"/>
            <a:r>
              <a:rPr lang="tr-TR" dirty="0" smtClean="0"/>
              <a:t>(45+1)/2=23 Medyan sıralanmış listedeki 23. sayıdır.</a:t>
            </a:r>
          </a:p>
          <a:p>
            <a:pPr lvl="1"/>
            <a:endParaRPr lang="tr-TR" dirty="0" smtClean="0"/>
          </a:p>
        </p:txBody>
      </p:sp>
      <p:sp>
        <p:nvSpPr>
          <p:cNvPr id="2" name="Bulut Belirtme Çizgisi 1"/>
          <p:cNvSpPr/>
          <p:nvPr/>
        </p:nvSpPr>
        <p:spPr>
          <a:xfrm>
            <a:off x="2555776" y="4437112"/>
            <a:ext cx="4536504" cy="18722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tr-TR" sz="2800" b="1" dirty="0" smtClean="0"/>
          </a:p>
          <a:p>
            <a:pPr marL="0" lvl="1" algn="ctr"/>
            <a:r>
              <a:rPr lang="tr-TR" sz="2800" b="1" dirty="0" smtClean="0"/>
              <a:t>Peki </a:t>
            </a:r>
            <a:r>
              <a:rPr lang="tr-TR" sz="2800" b="1" dirty="0"/>
              <a:t>ya 66 sayınız varsa bunun medyanı kaçtır?</a:t>
            </a: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669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Mod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14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124744"/>
            <a:ext cx="8424936" cy="5184576"/>
          </a:xfrm>
        </p:spPr>
        <p:txBody>
          <a:bodyPr>
            <a:normAutofit lnSpcReduction="10000"/>
          </a:bodyPr>
          <a:lstStyle/>
          <a:p>
            <a:r>
              <a:rPr lang="tr-TR" sz="2400" dirty="0" err="1" smtClean="0"/>
              <a:t>Mod</a:t>
            </a:r>
            <a:r>
              <a:rPr lang="tr-TR" sz="2400" dirty="0" smtClean="0"/>
              <a:t> en fazla tekrar eden değerdir.</a:t>
            </a:r>
          </a:p>
          <a:p>
            <a:pPr lvl="2" indent="-457200">
              <a:buFont typeface="Arial" pitchFamily="34" charset="0"/>
              <a:buChar char="•"/>
            </a:pPr>
            <a:r>
              <a:rPr lang="tr-TR" dirty="0" smtClean="0"/>
              <a:t>Örneğin; 3, 4, 4, 5, 6, 6, 6, 7 sayı listesindeki </a:t>
            </a:r>
            <a:r>
              <a:rPr lang="tr-TR" dirty="0" err="1" smtClean="0"/>
              <a:t>Mod</a:t>
            </a:r>
            <a:r>
              <a:rPr lang="tr-TR" dirty="0" smtClean="0"/>
              <a:t>= 6’dır. </a:t>
            </a:r>
          </a:p>
          <a:p>
            <a:pPr marL="457200" lvl="2"/>
            <a:endParaRPr lang="tr-TR" dirty="0"/>
          </a:p>
          <a:p>
            <a:r>
              <a:rPr lang="tr-TR" sz="2400" dirty="0" err="1"/>
              <a:t>Bimodal</a:t>
            </a:r>
            <a:r>
              <a:rPr lang="tr-TR" sz="2400" dirty="0"/>
              <a:t>, </a:t>
            </a:r>
            <a:r>
              <a:rPr lang="tr-TR" sz="2400" dirty="0" err="1"/>
              <a:t>multimodal</a:t>
            </a:r>
            <a:endParaRPr lang="tr-TR" sz="2400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/>
              <a:t>«3, 4, 4, 5, 6, 6, 7» dizininde olduğu gibi iki tane </a:t>
            </a:r>
            <a:r>
              <a:rPr lang="tr-TR" sz="2400" dirty="0" err="1"/>
              <a:t>mod</a:t>
            </a:r>
            <a:r>
              <a:rPr lang="tr-TR" sz="2400" dirty="0"/>
              <a:t> değeri varsa «</a:t>
            </a:r>
            <a:r>
              <a:rPr lang="tr-TR" sz="2400" dirty="0" err="1"/>
              <a:t>bimodal</a:t>
            </a:r>
            <a:r>
              <a:rPr lang="tr-TR" sz="2400" dirty="0"/>
              <a:t>» olarak adlandırılır.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tr-TR" sz="2400" dirty="0"/>
              <a:t>İkiden fazla </a:t>
            </a:r>
            <a:r>
              <a:rPr lang="tr-TR" sz="2400" dirty="0" err="1"/>
              <a:t>mod</a:t>
            </a:r>
            <a:r>
              <a:rPr lang="tr-TR" sz="2400" dirty="0"/>
              <a:t> değeri varsa «</a:t>
            </a:r>
            <a:r>
              <a:rPr lang="tr-TR" sz="2400" dirty="0" err="1"/>
              <a:t>multimodal</a:t>
            </a:r>
            <a:r>
              <a:rPr lang="tr-TR" sz="2400" dirty="0"/>
              <a:t>» olarak adlandırılır</a:t>
            </a:r>
            <a:r>
              <a:rPr lang="tr-TR" sz="2400" dirty="0" smtClean="0"/>
              <a:t>.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tr-TR" sz="2400" dirty="0"/>
          </a:p>
          <a:p>
            <a:r>
              <a:rPr lang="tr-TR" sz="2400" dirty="0" smtClean="0"/>
              <a:t>Öğrencilerin memleket dağılımını tek bir değerle nasıl ifade edersiniz?</a:t>
            </a:r>
          </a:p>
          <a:p>
            <a:r>
              <a:rPr lang="tr-TR" sz="2400" dirty="0"/>
              <a:t>Öğrencilerin </a:t>
            </a:r>
            <a:r>
              <a:rPr lang="tr-TR" sz="2400" dirty="0" smtClean="0"/>
              <a:t>kan grubu </a:t>
            </a:r>
            <a:r>
              <a:rPr lang="tr-TR" sz="2400" dirty="0"/>
              <a:t>dağılımını tek bir değerle nasıl ifade edersiniz?</a:t>
            </a:r>
          </a:p>
          <a:p>
            <a:endParaRPr lang="tr-TR" sz="2800" dirty="0" smtClean="0"/>
          </a:p>
          <a:p>
            <a:endParaRPr lang="tr-TR" sz="2800" dirty="0" smtClean="0"/>
          </a:p>
          <a:p>
            <a:pPr marL="800100" lvl="1" indent="-342900">
              <a:buFont typeface="Arial" pitchFamily="34" charset="0"/>
              <a:buChar char="•"/>
            </a:pPr>
            <a:endParaRPr lang="tr-TR" sz="2400" i="1" dirty="0"/>
          </a:p>
        </p:txBody>
      </p:sp>
    </p:spTree>
    <p:extLst>
      <p:ext uri="{BB962C8B-B14F-4D97-AF65-F5344CB8AC3E}">
        <p14:creationId xmlns:p14="http://schemas.microsoft.com/office/powerpoint/2010/main" val="42504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Düşünelim!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15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800" dirty="0" smtClean="0"/>
              <a:t>Kurumda çalışanların yaş ortalaması=35</a:t>
            </a:r>
          </a:p>
          <a:p>
            <a:endParaRPr lang="tr-TR" dirty="0" smtClean="0"/>
          </a:p>
          <a:p>
            <a:r>
              <a:rPr lang="tr-TR" sz="2800" dirty="0" smtClean="0"/>
              <a:t>(50+50+50+50+50+20+20+20+20+20</a:t>
            </a:r>
            <a:r>
              <a:rPr lang="tr-TR" sz="2800" dirty="0"/>
              <a:t>)=</a:t>
            </a:r>
            <a:r>
              <a:rPr lang="tr-TR" sz="2800" dirty="0" smtClean="0"/>
              <a:t>350/10=35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30+40+36+34+31+39+35+35+34+36=350/10=35 </a:t>
            </a:r>
          </a:p>
          <a:p>
            <a:endParaRPr lang="tr-TR" sz="2800" dirty="0" smtClean="0"/>
          </a:p>
        </p:txBody>
      </p:sp>
      <p:sp>
        <p:nvSpPr>
          <p:cNvPr id="6" name="Bulut Belirtme Çizgisi 5"/>
          <p:cNvSpPr/>
          <p:nvPr/>
        </p:nvSpPr>
        <p:spPr>
          <a:xfrm>
            <a:off x="2267744" y="4149080"/>
            <a:ext cx="4536504" cy="18722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tr-TR" sz="2800" b="1" dirty="0" smtClean="0"/>
          </a:p>
          <a:p>
            <a:pPr algn="ctr"/>
            <a:r>
              <a:rPr lang="tr-TR" sz="2800" b="1" dirty="0"/>
              <a:t>Ortalamalar aynı fakat dağılımlar da aynı mı?</a:t>
            </a:r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2932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 yapalım…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16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800" dirty="0" smtClean="0"/>
              <a:t>Yaş ortalaması </a:t>
            </a:r>
            <a:r>
              <a:rPr lang="tr-TR" sz="2800" dirty="0"/>
              <a:t>24 olan bir grubumuz için bir etkinlik yapacağız, sizce ne </a:t>
            </a:r>
            <a:r>
              <a:rPr lang="tr-TR" sz="2800" dirty="0" smtClean="0"/>
              <a:t>yapalım?</a:t>
            </a:r>
          </a:p>
        </p:txBody>
      </p:sp>
      <p:pic>
        <p:nvPicPr>
          <p:cNvPr id="4098" name="Picture 2" descr="C:\Users\Mevab\Desktop\Soru isareti ad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808312" cy="280021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8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 yapalım…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17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800" dirty="0" smtClean="0"/>
              <a:t>A grubu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1337099"/>
              </p:ext>
            </p:extLst>
          </p:nvPr>
        </p:nvGraphicFramePr>
        <p:xfrm>
          <a:off x="899592" y="1916832"/>
          <a:ext cx="3600400" cy="2520279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51444"/>
                <a:gridCol w="1748956"/>
              </a:tblGrid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tr-TR" sz="1100" b="1" dirty="0">
                          <a:effectLst/>
                        </a:rPr>
                        <a:t>50	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68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52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65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49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60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28( 8 çocuk)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Toplam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344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003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Ortalama (344/14) 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24 yaş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Resim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49641"/>
            <a:ext cx="3665220" cy="2243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Etkinlik yapalım…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18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tr-TR" sz="2800" dirty="0"/>
              <a:t>B</a:t>
            </a:r>
            <a:r>
              <a:rPr lang="tr-TR" sz="2800" dirty="0" smtClean="0"/>
              <a:t> grubu</a:t>
            </a:r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744936"/>
              </p:ext>
            </p:extLst>
          </p:nvPr>
        </p:nvGraphicFramePr>
        <p:xfrm>
          <a:off x="578634" y="2049641"/>
          <a:ext cx="3921358" cy="2808315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944216"/>
                <a:gridCol w="1977142"/>
              </a:tblGrid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16255" algn="ctr"/>
                        </a:tabLst>
                      </a:pPr>
                      <a:r>
                        <a:rPr lang="tr-TR" sz="1100" b="1">
                          <a:effectLst/>
                        </a:rPr>
                        <a:t>22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22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24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22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22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 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26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 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28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Toplam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162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203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>
                          <a:effectLst/>
                        </a:rPr>
                        <a:t>Ortalama </a:t>
                      </a:r>
                      <a:endParaRPr lang="tr-TR" sz="11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b="1" dirty="0">
                          <a:effectLst/>
                        </a:rPr>
                        <a:t>23</a:t>
                      </a:r>
                      <a:endParaRPr lang="tr-T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Resim 8" descr="C:\Users\Selçuk KARAMAN\Downloads\IMG-20150101-WA0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05341"/>
            <a:ext cx="3529965" cy="26473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50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467544" y="1052736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Bir nehrin ortalama derinliğinin 60 cm olduğunu söylesem, karşıdan karşıya geçer misiniz? Hem de derinlik normal dağılıyor desem. </a:t>
            </a:r>
            <a:endParaRPr lang="tr-TR" dirty="0"/>
          </a:p>
        </p:txBody>
      </p:sp>
      <p:pic>
        <p:nvPicPr>
          <p:cNvPr id="1026" name="Picture 2" descr="Artvin, Çoruh neh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93842"/>
            <a:ext cx="5152325" cy="32519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tr-TR" dirty="0" smtClean="0"/>
              <a:t>Düşünelim!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9560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İçindekiler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4294967295"/>
          </p:nvPr>
        </p:nvSpPr>
        <p:spPr>
          <a:xfrm>
            <a:off x="628650" y="1453926"/>
            <a:ext cx="7886700" cy="471137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Merkezi Eğilim Ölçüleri</a:t>
            </a:r>
          </a:p>
          <a:p>
            <a:pPr lvl="1"/>
            <a:r>
              <a:rPr lang="tr-TR" sz="2400" dirty="0" err="1" smtClean="0"/>
              <a:t>Mean</a:t>
            </a:r>
            <a:endParaRPr lang="tr-TR" sz="2400" dirty="0" smtClean="0"/>
          </a:p>
          <a:p>
            <a:pPr lvl="1"/>
            <a:r>
              <a:rPr lang="tr-TR" sz="2400" dirty="0" smtClean="0"/>
              <a:t>Medyan</a:t>
            </a:r>
          </a:p>
          <a:p>
            <a:pPr lvl="1"/>
            <a:r>
              <a:rPr lang="tr-TR" sz="2400" dirty="0" err="1" smtClean="0"/>
              <a:t>Mod</a:t>
            </a:r>
            <a:endParaRPr lang="tr-TR" sz="2400" dirty="0" smtClean="0"/>
          </a:p>
          <a:p>
            <a:r>
              <a:rPr lang="tr-TR" sz="2800" dirty="0" smtClean="0"/>
              <a:t>Merkezi Dağılım Ölçüleri</a:t>
            </a:r>
          </a:p>
          <a:p>
            <a:pPr lvl="1"/>
            <a:r>
              <a:rPr lang="tr-TR" sz="2400" dirty="0" err="1" smtClean="0"/>
              <a:t>Varyans</a:t>
            </a:r>
            <a:r>
              <a:rPr lang="tr-TR" sz="2400" dirty="0" smtClean="0"/>
              <a:t> </a:t>
            </a:r>
          </a:p>
          <a:p>
            <a:pPr lvl="1"/>
            <a:r>
              <a:rPr lang="tr-TR" sz="2400" dirty="0" smtClean="0"/>
              <a:t>Standart sapma</a:t>
            </a:r>
          </a:p>
          <a:p>
            <a:pPr lvl="1"/>
            <a:r>
              <a:rPr lang="tr-TR" sz="2400" dirty="0" err="1"/>
              <a:t>Range</a:t>
            </a:r>
            <a:endParaRPr lang="tr-TR" sz="2400" dirty="0"/>
          </a:p>
          <a:p>
            <a:pPr lvl="1"/>
            <a:r>
              <a:rPr lang="tr-TR" sz="2400" dirty="0" err="1"/>
              <a:t>Interquartil</a:t>
            </a:r>
            <a:r>
              <a:rPr lang="tr-TR" sz="2400" dirty="0"/>
              <a:t> </a:t>
            </a:r>
            <a:r>
              <a:rPr lang="tr-TR" sz="2400" dirty="0" err="1" smtClean="0"/>
              <a:t>Range</a:t>
            </a:r>
            <a:endParaRPr lang="tr-TR" sz="2400" dirty="0" smtClean="0"/>
          </a:p>
          <a:p>
            <a:pPr lvl="1"/>
            <a:r>
              <a:rPr lang="tr-TR" sz="2400" dirty="0" err="1" smtClean="0"/>
              <a:t>Percentile</a:t>
            </a:r>
            <a:r>
              <a:rPr lang="tr-TR" sz="2400" dirty="0" smtClean="0"/>
              <a:t> </a:t>
            </a:r>
            <a:endParaRPr lang="tr-TR" sz="2400" dirty="0"/>
          </a:p>
          <a:p>
            <a:pPr lvl="1"/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67534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Hangi  nehir? M=60 cm </a:t>
            </a:r>
            <a:endParaRPr lang="tr-TR" dirty="0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4716016" y="1161200"/>
            <a:ext cx="4133446" cy="2328874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3"/>
            <a:ext cx="4132030" cy="2257768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08" y="3717033"/>
            <a:ext cx="4127350" cy="2322777"/>
          </a:xfrm>
          <a:prstGeom prst="rect">
            <a:avLst/>
          </a:prstGeom>
        </p:spPr>
      </p:pic>
      <p:pic>
        <p:nvPicPr>
          <p:cNvPr id="11" name="Resim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016" y="3717032"/>
            <a:ext cx="4133446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141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Hep aynı derinlikte mi?</a:t>
            </a:r>
          </a:p>
          <a:p>
            <a:r>
              <a:rPr lang="tr-TR" dirty="0" smtClean="0"/>
              <a:t>Derinliklerin değişkenliği nasıl?</a:t>
            </a:r>
          </a:p>
          <a:p>
            <a:r>
              <a:rPr lang="tr-TR" dirty="0" smtClean="0"/>
              <a:t>En derin yeri kaç cm?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1979712" y="0"/>
            <a:ext cx="7164288" cy="764704"/>
          </a:xfrm>
        </p:spPr>
        <p:txBody>
          <a:bodyPr/>
          <a:lstStyle/>
          <a:p>
            <a:r>
              <a:rPr lang="tr-TR" dirty="0" smtClean="0"/>
              <a:t>Düşünelim!</a:t>
            </a:r>
            <a:endParaRPr lang="tr-TR" dirty="0"/>
          </a:p>
        </p:txBody>
      </p:sp>
      <p:sp>
        <p:nvSpPr>
          <p:cNvPr id="5" name="Bulut Belirtme Çizgisi 4"/>
          <p:cNvSpPr/>
          <p:nvPr/>
        </p:nvSpPr>
        <p:spPr>
          <a:xfrm>
            <a:off x="2267744" y="4149080"/>
            <a:ext cx="4536504" cy="1872208"/>
          </a:xfrm>
          <a:prstGeom prst="cloud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tr-TR" sz="2800" b="1" dirty="0" smtClean="0"/>
          </a:p>
          <a:p>
            <a:pPr algn="ctr"/>
            <a:r>
              <a:rPr lang="tr-TR" sz="2800" b="1" dirty="0" smtClean="0"/>
              <a:t>Peki değişkenliği nasıl ifade ederiz?</a:t>
            </a:r>
            <a:endParaRPr lang="tr-TR" sz="2800" b="1" dirty="0"/>
          </a:p>
          <a:p>
            <a:pPr algn="ctr"/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205308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Merkezi Dağılım Ölçüleri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22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4869160"/>
            <a:ext cx="8424936" cy="1008112"/>
          </a:xfrm>
        </p:spPr>
        <p:txBody>
          <a:bodyPr>
            <a:normAutofit/>
          </a:bodyPr>
          <a:lstStyle/>
          <a:p>
            <a:r>
              <a:rPr lang="tr-TR" sz="2800" dirty="0" smtClean="0"/>
              <a:t>Boylar (Omuz hizasından)= </a:t>
            </a:r>
            <a:r>
              <a:rPr lang="tr-TR" sz="2800" dirty="0"/>
              <a:t>600mm, 470mm, 170mm, 430mm </a:t>
            </a:r>
            <a:r>
              <a:rPr lang="tr-TR" sz="2800" dirty="0" err="1" smtClean="0"/>
              <a:t>and</a:t>
            </a:r>
            <a:r>
              <a:rPr lang="tr-TR" sz="2800" dirty="0" smtClean="0"/>
              <a:t> </a:t>
            </a:r>
            <a:r>
              <a:rPr lang="tr-TR" sz="2800" dirty="0"/>
              <a:t>300mm.</a:t>
            </a:r>
            <a:endParaRPr lang="en-US" sz="2800" dirty="0"/>
          </a:p>
          <a:p>
            <a:endParaRPr lang="tr-TR" dirty="0"/>
          </a:p>
        </p:txBody>
      </p:sp>
      <p:pic>
        <p:nvPicPr>
          <p:cNvPr id="6" name="Resim 5" descr="http://www.mathsisfun.com/data/images/statistics-dogs-graph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8424936" cy="34908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2195736" y="4463534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http://mustafaakca.com/wp-content/uploads/2014/12/standart-sapma-300x160.jpg</a:t>
            </a:r>
          </a:p>
        </p:txBody>
      </p:sp>
    </p:spTree>
    <p:extLst>
      <p:ext uri="{BB962C8B-B14F-4D97-AF65-F5344CB8AC3E}">
        <p14:creationId xmlns:p14="http://schemas.microsoft.com/office/powerpoint/2010/main" val="357478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Merkezi </a:t>
            </a:r>
            <a:r>
              <a:rPr lang="tr-TR" dirty="0" smtClean="0"/>
              <a:t>Dağılım </a:t>
            </a:r>
            <a:r>
              <a:rPr lang="tr-TR" dirty="0"/>
              <a:t>Ölçüleri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23</a:t>
            </a:fld>
            <a:endParaRPr lang="tr-TR"/>
          </a:p>
        </p:txBody>
      </p:sp>
      <p:pic>
        <p:nvPicPr>
          <p:cNvPr id="6" name="Resim 5" descr="http://www.mathsisfun.com/data/images/statistics-dogs-mea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73697"/>
            <a:ext cx="8424000" cy="349200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1547664" y="5157192"/>
                <a:ext cx="612068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2800" b="0" i="1" smtClean="0">
                        <a:latin typeface="Cambria Math"/>
                      </a:rPr>
                      <m:t>𝑀𝑒𝑎𝑛</m:t>
                    </m:r>
                    <m:r>
                      <a:rPr lang="tr-TR" sz="280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tr-TR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800" b="0" i="1" smtClean="0">
                            <a:latin typeface="Cambria Math"/>
                          </a:rPr>
                          <m:t>600+</m:t>
                        </m:r>
                        <m:r>
                          <a:rPr lang="tr-TR" sz="2800" b="0" i="1" dirty="0" smtClean="0">
                            <a:latin typeface="Cambria Math"/>
                          </a:rPr>
                          <m:t>470+170+430+300</m:t>
                        </m:r>
                      </m:num>
                      <m:den>
                        <m:r>
                          <a:rPr lang="tr-TR" sz="2800" b="0" i="1" smtClean="0">
                            <a:latin typeface="Cambria Math"/>
                          </a:rPr>
                          <m:t>5</m:t>
                        </m:r>
                      </m:den>
                    </m:f>
                  </m:oMath>
                </a14:m>
                <a:r>
                  <a:rPr lang="tr-TR" sz="2800" dirty="0" smtClean="0"/>
                  <a:t> =394 mm</a:t>
                </a:r>
                <a:endParaRPr lang="tr-TR" sz="2800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157192"/>
                <a:ext cx="6120680" cy="704295"/>
              </a:xfrm>
              <a:prstGeom prst="rect">
                <a:avLst/>
              </a:prstGeom>
              <a:blipFill rotWithShape="1">
                <a:blip r:embed="rId4"/>
                <a:stretch>
                  <a:fillRect b="-1120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etin kutusu 4"/>
          <p:cNvSpPr txBox="1"/>
          <p:nvPr/>
        </p:nvSpPr>
        <p:spPr>
          <a:xfrm>
            <a:off x="2195736" y="4463534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http://mustafaakca.com/wp-content/uploads/2014/12/standart-sapma-300x160.jpg</a:t>
            </a:r>
          </a:p>
        </p:txBody>
      </p:sp>
    </p:spTree>
    <p:extLst>
      <p:ext uri="{BB962C8B-B14F-4D97-AF65-F5344CB8AC3E}">
        <p14:creationId xmlns:p14="http://schemas.microsoft.com/office/powerpoint/2010/main" val="392503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Mean</a:t>
            </a:r>
            <a:r>
              <a:rPr lang="tr-TR" dirty="0"/>
              <a:t>, </a:t>
            </a:r>
            <a:r>
              <a:rPr lang="tr-TR" dirty="0" err="1"/>
              <a:t>Varyans</a:t>
            </a:r>
            <a:r>
              <a:rPr lang="tr-TR" dirty="0"/>
              <a:t>, Standart Sapma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24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4725144"/>
            <a:ext cx="8424936" cy="1152128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Mean’in</a:t>
            </a:r>
            <a:r>
              <a:rPr lang="tr-TR" sz="2800" dirty="0" smtClean="0"/>
              <a:t> her bir değerden farkını hesapladığımızda</a:t>
            </a:r>
            <a:endParaRPr lang="tr-TR" sz="2800" dirty="0"/>
          </a:p>
        </p:txBody>
      </p:sp>
      <p:pic>
        <p:nvPicPr>
          <p:cNvPr id="6" name="Resim 5" descr="http://www.mathsisfun.com/data/images/statistics-dogs-deviation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4" y="908720"/>
            <a:ext cx="8424000" cy="34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2051720" y="4197841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http://mustafaakca.com/wp-content/uploads/2014/12/standart-sapma-300x160.jpg</a:t>
            </a:r>
          </a:p>
        </p:txBody>
      </p:sp>
    </p:spTree>
    <p:extLst>
      <p:ext uri="{BB962C8B-B14F-4D97-AF65-F5344CB8AC3E}">
        <p14:creationId xmlns:p14="http://schemas.microsoft.com/office/powerpoint/2010/main" val="29803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Varyans</a:t>
            </a:r>
            <a:r>
              <a:rPr lang="tr-TR" dirty="0" smtClean="0"/>
              <a:t>, </a:t>
            </a:r>
            <a:r>
              <a:rPr lang="tr-TR" dirty="0"/>
              <a:t>Standart Sapma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25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4869160"/>
            <a:ext cx="8424936" cy="1008112"/>
          </a:xfrm>
        </p:spPr>
        <p:txBody>
          <a:bodyPr>
            <a:noAutofit/>
          </a:bodyPr>
          <a:lstStyle/>
          <a:p>
            <a:r>
              <a:rPr lang="tr-TR" sz="2800" b="1" dirty="0"/>
              <a:t>s</a:t>
            </a:r>
            <a:r>
              <a:rPr lang="tr-TR" sz="2800" b="1" baseline="30000" dirty="0"/>
              <a:t>2 </a:t>
            </a:r>
            <a:r>
              <a:rPr lang="tr-TR" sz="2800" dirty="0" smtClean="0"/>
              <a:t>=21.704 mm</a:t>
            </a:r>
          </a:p>
          <a:p>
            <a:r>
              <a:rPr lang="tr-TR" sz="2800" dirty="0" smtClean="0"/>
              <a:t>Standart Sapma: </a:t>
            </a:r>
            <a:r>
              <a:rPr lang="tr-TR" sz="2800" b="1" dirty="0"/>
              <a:t>s</a:t>
            </a:r>
            <a:r>
              <a:rPr lang="tr-TR" sz="2800" b="1" dirty="0" smtClean="0"/>
              <a:t> </a:t>
            </a:r>
            <a:r>
              <a:rPr lang="tr-TR" sz="2800" b="1" dirty="0"/>
              <a:t>= √</a:t>
            </a:r>
            <a:r>
              <a:rPr lang="tr-TR" sz="2800" b="1" dirty="0" smtClean="0"/>
              <a:t>21,704 </a:t>
            </a:r>
            <a:r>
              <a:rPr lang="tr-TR" sz="2800" b="1" dirty="0"/>
              <a:t>= 147,32...</a:t>
            </a:r>
            <a:r>
              <a:rPr lang="tr-TR" sz="2800" dirty="0"/>
              <a:t> = </a:t>
            </a:r>
            <a:r>
              <a:rPr lang="tr-TR" sz="2800" b="1" dirty="0"/>
              <a:t>147</a:t>
            </a:r>
            <a:r>
              <a:rPr lang="tr-TR" sz="2800" dirty="0"/>
              <a:t> </a:t>
            </a:r>
            <a:r>
              <a:rPr lang="tr-TR" sz="2800" dirty="0" smtClean="0"/>
              <a:t>mm</a:t>
            </a:r>
            <a:endParaRPr lang="tr-TR" sz="2800" dirty="0"/>
          </a:p>
        </p:txBody>
      </p:sp>
      <p:pic>
        <p:nvPicPr>
          <p:cNvPr id="6" name="Resim 5" descr="http://www.mathsisfun.com/data/images/variance-calc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7620371" cy="2643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573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Sapma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26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23528" y="4581128"/>
            <a:ext cx="8424936" cy="1800200"/>
          </a:xfrm>
        </p:spPr>
        <p:txBody>
          <a:bodyPr>
            <a:noAutofit/>
          </a:bodyPr>
          <a:lstStyle/>
          <a:p>
            <a:r>
              <a:rPr lang="tr-TR" sz="2800" dirty="0" smtClean="0"/>
              <a:t>Standart sapmanın güzel tarafı kullanışlı olmasıdır.</a:t>
            </a:r>
          </a:p>
          <a:p>
            <a:r>
              <a:rPr lang="tr-TR" sz="2800" dirty="0" smtClean="0"/>
              <a:t>Hangi boy değerinin </a:t>
            </a:r>
            <a:r>
              <a:rPr lang="tr-TR" sz="2800" dirty="0" err="1" smtClean="0"/>
              <a:t>mean’den</a:t>
            </a:r>
            <a:r>
              <a:rPr lang="tr-TR" sz="2800" dirty="0" smtClean="0"/>
              <a:t> uzaklığının 1 standart sapma seviyesinde olduğunu görebiliriz.</a:t>
            </a:r>
            <a:endParaRPr lang="tr-TR" sz="2800" dirty="0"/>
          </a:p>
        </p:txBody>
      </p:sp>
      <p:pic>
        <p:nvPicPr>
          <p:cNvPr id="6" name="Resim 5" descr="http://www.mathsisfun.com/data/images/statistics-standard-deviatio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54038"/>
            <a:ext cx="7530782" cy="36564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Metin kutusu 6"/>
          <p:cNvSpPr txBox="1"/>
          <p:nvPr/>
        </p:nvSpPr>
        <p:spPr>
          <a:xfrm>
            <a:off x="2051720" y="4319518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dirty="0"/>
              <a:t>http://mustafaakca.com/wp-content/uploads/2014/12/standart-sapma-300x160.jpg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956376" y="1916832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+1</a:t>
            </a:r>
            <a:endParaRPr lang="tr-TR" sz="2000" b="1" dirty="0"/>
          </a:p>
        </p:txBody>
      </p:sp>
      <p:sp>
        <p:nvSpPr>
          <p:cNvPr id="9" name="Metin kutusu 8"/>
          <p:cNvSpPr txBox="1"/>
          <p:nvPr/>
        </p:nvSpPr>
        <p:spPr>
          <a:xfrm>
            <a:off x="7956376" y="3068960"/>
            <a:ext cx="64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/>
              <a:t>-1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296314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Standart Sapma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27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2627784" y="5805264"/>
            <a:ext cx="4248472" cy="273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800" dirty="0"/>
              <a:t>http://www.vias.org/tmdatanaleng/cc_standarddev.html</a:t>
            </a:r>
          </a:p>
        </p:txBody>
      </p:sp>
      <p:pic>
        <p:nvPicPr>
          <p:cNvPr id="5122" name="Picture 2" descr="C:\Users\Mevab\Desktop\gm_varianc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516260" cy="3891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33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Standart Sapma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28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Standart Sapma hesaplanırken neden farkların karesi alınır?</a:t>
            </a:r>
            <a:endParaRPr lang="tr-TR" sz="2800" dirty="0"/>
          </a:p>
        </p:txBody>
      </p:sp>
      <p:pic>
        <p:nvPicPr>
          <p:cNvPr id="8" name="Resim 7" descr="http://www.mathsisfun.com/data/images/standard-deviation-why-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76" y="2488064"/>
            <a:ext cx="3367747" cy="216507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etin kutusu 6"/>
              <p:cNvSpPr txBox="1"/>
              <p:nvPr/>
            </p:nvSpPr>
            <p:spPr>
              <a:xfrm>
                <a:off x="3707904" y="2852936"/>
                <a:ext cx="5582202" cy="12425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4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4000" b="0" i="1" smtClean="0">
                              <a:latin typeface="Cambria Math"/>
                            </a:rPr>
                            <m:t>4+4−4−4</m:t>
                          </m:r>
                        </m:num>
                        <m:den>
                          <m:r>
                            <a:rPr lang="tr-TR" sz="4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tr-TR" sz="40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tr-TR" sz="4000" dirty="0"/>
              </a:p>
            </p:txBody>
          </p:sp>
        </mc:Choice>
        <mc:Fallback xmlns="">
          <p:sp>
            <p:nvSpPr>
              <p:cNvPr id="7" name="Metin kutusu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2852936"/>
                <a:ext cx="5582202" cy="12425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581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Sapma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29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97299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Mutlak değerleri alınsaydı ne olurdu?</a:t>
            </a:r>
            <a:endParaRPr lang="tr-TR" sz="2800" dirty="0"/>
          </a:p>
        </p:txBody>
      </p:sp>
      <p:pic>
        <p:nvPicPr>
          <p:cNvPr id="7" name="Resim 6" descr="http://www.mathsisfun.com/data/images/standard-deviation-why-a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63691" cy="173302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4067944" y="2054872"/>
                <a:ext cx="4809715" cy="10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r-TR" sz="3200"/>
                            <m:t>|4| + |4| + |−4| + |−4|</m:t>
                          </m:r>
                        </m:num>
                        <m:den>
                          <m:r>
                            <a:rPr lang="tr-TR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tr-TR" sz="32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054872"/>
                <a:ext cx="4809715" cy="102489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Resim 8" descr="http://www.mathsisfun.com/data/images/standard-deviation-why-b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65" y="4419450"/>
            <a:ext cx="2448272" cy="1817862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4034408" y="4815933"/>
                <a:ext cx="4809715" cy="10248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tr-TR" sz="3200"/>
                            <m:t>|</m:t>
                          </m:r>
                          <m:r>
                            <m:rPr>
                              <m:nor/>
                            </m:rPr>
                            <a:rPr lang="tr-TR" sz="3200" b="0" i="0" smtClean="0"/>
                            <m:t>7</m:t>
                          </m:r>
                          <m:r>
                            <m:rPr>
                              <m:nor/>
                            </m:rPr>
                            <a:rPr lang="tr-TR" sz="3200"/>
                            <m:t>| + |</m:t>
                          </m:r>
                          <m:r>
                            <m:rPr>
                              <m:nor/>
                            </m:rPr>
                            <a:rPr lang="tr-TR" sz="3200" b="0" i="0" smtClean="0"/>
                            <m:t>1</m:t>
                          </m:r>
                          <m:r>
                            <m:rPr>
                              <m:nor/>
                            </m:rPr>
                            <a:rPr lang="tr-TR" sz="3200"/>
                            <m:t>| + |−</m:t>
                          </m:r>
                          <m:r>
                            <m:rPr>
                              <m:nor/>
                            </m:rPr>
                            <a:rPr lang="tr-TR" sz="3200" b="0" i="0" smtClean="0"/>
                            <m:t>6</m:t>
                          </m:r>
                          <m:r>
                            <m:rPr>
                              <m:nor/>
                            </m:rPr>
                            <a:rPr lang="tr-TR" sz="3200"/>
                            <m:t>| + |−</m:t>
                          </m:r>
                          <m:r>
                            <m:rPr>
                              <m:nor/>
                            </m:rPr>
                            <a:rPr lang="tr-TR" sz="3200" b="0" i="0" smtClean="0"/>
                            <m:t>2</m:t>
                          </m:r>
                          <m:r>
                            <m:rPr>
                              <m:nor/>
                            </m:rPr>
                            <a:rPr lang="tr-TR" sz="3200"/>
                            <m:t>|</m:t>
                          </m:r>
                        </m:num>
                        <m:den>
                          <m:r>
                            <a:rPr lang="tr-TR" sz="3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tr-TR" sz="32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408" y="4815933"/>
                <a:ext cx="4809715" cy="102489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Metin Yer Tutucusu 4"/>
          <p:cNvSpPr txBox="1">
            <a:spLocks/>
          </p:cNvSpPr>
          <p:nvPr/>
        </p:nvSpPr>
        <p:spPr>
          <a:xfrm>
            <a:off x="419187" y="3433832"/>
            <a:ext cx="8424936" cy="97299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800" dirty="0" smtClean="0"/>
              <a:t>Değerler çok dağınık olsa dahi, sonuç=4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0993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95936" y="1775564"/>
            <a:ext cx="4824536" cy="3237612"/>
          </a:xfrm>
        </p:spPr>
        <p:txBody>
          <a:bodyPr>
            <a:normAutofit/>
          </a:bodyPr>
          <a:lstStyle/>
          <a:p>
            <a:r>
              <a:rPr lang="tr-TR" sz="2400" dirty="0" smtClean="0"/>
              <a:t>200 sayıdan oluşan bir veri setini birkaç sayıyla ifade edebilir misiniz?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91213" y="1844824"/>
            <a:ext cx="3240360" cy="30243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251520" y="1322321"/>
            <a:ext cx="1432742" cy="52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Sınıf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22276" y="19856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19919" y="261782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15863" y="3342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068318" y="2335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786372" y="318044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587824" y="29803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67891" y="412540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2335796" y="408389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203848" y="338049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2839852" y="218174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Metin Yer Tutucusu 4"/>
          <p:cNvSpPr txBox="1">
            <a:spLocks/>
          </p:cNvSpPr>
          <p:nvPr/>
        </p:nvSpPr>
        <p:spPr>
          <a:xfrm>
            <a:off x="107504" y="5307239"/>
            <a:ext cx="7983997" cy="157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/>
            <a:r>
              <a:rPr lang="tr-TR" sz="2400" dirty="0" smtClean="0"/>
              <a:t>Temel seviyedeki istatistik bu grubu iyi tanımayı hedefler.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  <p:cxnSp>
        <p:nvCxnSpPr>
          <p:cNvPr id="20" name="Düz Ok Bağlayıcısı 19"/>
          <p:cNvCxnSpPr>
            <a:stCxn id="6" idx="0"/>
          </p:cNvCxnSpPr>
          <p:nvPr/>
        </p:nvCxnSpPr>
        <p:spPr>
          <a:xfrm flipV="1">
            <a:off x="2011393" y="1583572"/>
            <a:ext cx="279035" cy="2612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etin kutusu 20"/>
          <p:cNvSpPr txBox="1"/>
          <p:nvPr/>
        </p:nvSpPr>
        <p:spPr>
          <a:xfrm>
            <a:off x="2263788" y="1403484"/>
            <a:ext cx="65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200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0600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Standart Sapma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>
          <a:xfrm>
            <a:off x="6588224" y="5535047"/>
            <a:ext cx="1763216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30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1030510"/>
          </a:xfrm>
        </p:spPr>
        <p:txBody>
          <a:bodyPr>
            <a:noAutofit/>
          </a:bodyPr>
          <a:lstStyle/>
          <a:p>
            <a:r>
              <a:rPr lang="tr-TR" sz="2800" dirty="0" smtClean="0"/>
              <a:t>Şimdi her bir değerin karesini alıp, karekök değerini hesaplayıp bakalım sonuç değişiyor mu?</a:t>
            </a:r>
            <a:endParaRPr lang="tr-TR" sz="2800" dirty="0"/>
          </a:p>
        </p:txBody>
      </p:sp>
      <p:pic>
        <p:nvPicPr>
          <p:cNvPr id="13" name="Resim 12" descr="http://www.mathsisfun.com/data/images/standard-deviation-why-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8360"/>
            <a:ext cx="2592288" cy="1814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Resim 13" descr="http://www.mathsisfun.com/data/images/standard-deviation-why-b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933056"/>
            <a:ext cx="2791683" cy="194421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4932040" y="2697701"/>
                <a:ext cx="3888432" cy="9700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+4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+4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+4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64</m:t>
                            </m:r>
                          </m:num>
                          <m:den>
                            <m:r>
                              <a:rPr lang="tr-TR" sz="28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sz="2800" dirty="0" smtClean="0"/>
                  <a:t> = 4</a:t>
                </a:r>
                <a:endParaRPr lang="tr-TR" sz="2800" dirty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697701"/>
                <a:ext cx="3888432" cy="97007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4932040" y="4420576"/>
                <a:ext cx="4464496" cy="988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80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7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+6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+2</m:t>
                            </m:r>
                            <m:r>
                              <a:rPr lang="tr-TR" sz="2800" b="0" i="1" baseline="30000" smtClean="0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  <m:r>
                      <a:rPr lang="tr-TR" sz="28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sz="280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tr-TR" sz="28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tr-TR" sz="2800" b="0" i="1" smtClean="0">
                                <a:latin typeface="Cambria Math"/>
                                <a:ea typeface="Cambria Math"/>
                              </a:rPr>
                              <m:t>90</m:t>
                            </m:r>
                          </m:num>
                          <m:den>
                            <m:r>
                              <a:rPr lang="tr-TR" sz="2800" i="1">
                                <a:latin typeface="Cambria Math"/>
                                <a:ea typeface="Cambria Math"/>
                              </a:rPr>
                              <m:t>4</m:t>
                            </m:r>
                          </m:den>
                        </m:f>
                      </m:e>
                    </m:rad>
                  </m:oMath>
                </a14:m>
                <a:r>
                  <a:rPr lang="tr-TR" sz="2800" dirty="0" smtClean="0"/>
                  <a:t> = 4,74…</a:t>
                </a:r>
                <a:endParaRPr lang="tr-TR" sz="2800" dirty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4420576"/>
                <a:ext cx="4464496" cy="98828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41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Düşünelim!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375882"/>
            <a:ext cx="8424936" cy="4789422"/>
          </a:xfrm>
        </p:spPr>
        <p:txBody>
          <a:bodyPr/>
          <a:lstStyle/>
          <a:p>
            <a:r>
              <a:rPr lang="tr-TR" sz="2800" dirty="0" smtClean="0"/>
              <a:t>Standart sapma aşağıdaki durumlarda değişir mi?</a:t>
            </a:r>
          </a:p>
          <a:p>
            <a:endParaRPr lang="tr-TR" sz="2800" dirty="0" smtClean="0"/>
          </a:p>
          <a:p>
            <a:pPr marL="971550" lvl="1" indent="-514350">
              <a:buFont typeface="Wingdings" pitchFamily="2" charset="2"/>
              <a:buChar char="ü"/>
            </a:pPr>
            <a:r>
              <a:rPr lang="tr-TR" sz="2400" dirty="0" smtClean="0"/>
              <a:t>Tüm </a:t>
            </a:r>
            <a:r>
              <a:rPr lang="tr-TR" sz="2400" dirty="0"/>
              <a:t>değerlere 10 puan eklenirse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tr-TR" sz="2400" dirty="0"/>
              <a:t>Tüm değerler 10 ile çarpılırsa s, s</a:t>
            </a:r>
            <a:r>
              <a:rPr lang="tr-TR" sz="2400" baseline="30000" dirty="0"/>
              <a:t>2</a:t>
            </a:r>
          </a:p>
          <a:p>
            <a:pPr marL="971550" lvl="1" indent="-514350">
              <a:buFont typeface="Wingdings" pitchFamily="2" charset="2"/>
              <a:buChar char="ü"/>
            </a:pPr>
            <a:r>
              <a:rPr lang="tr-TR" sz="2400" dirty="0"/>
              <a:t>Aynı veri setinden bir tane daha eklenirse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58223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Range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32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375882"/>
            <a:ext cx="8424936" cy="4789422"/>
          </a:xfrm>
        </p:spPr>
        <p:txBody>
          <a:bodyPr>
            <a:normAutofit/>
          </a:bodyPr>
          <a:lstStyle/>
          <a:p>
            <a:r>
              <a:rPr lang="tr-TR" sz="2800" dirty="0" err="1" smtClean="0"/>
              <a:t>Range</a:t>
            </a:r>
            <a:r>
              <a:rPr lang="tr-TR" sz="2800" dirty="0" smtClean="0"/>
              <a:t> dağılımın basit bir ölçüsüdür. Daha açık bir ifadeyle en yüksek değer ile en düşük değer arasındaki farktır.</a:t>
            </a:r>
          </a:p>
          <a:p>
            <a:endParaRPr lang="tr-TR" sz="2800" dirty="0"/>
          </a:p>
          <a:p>
            <a:r>
              <a:rPr lang="tr-TR" sz="2800" dirty="0" err="1" smtClean="0"/>
              <a:t>Range</a:t>
            </a:r>
            <a:r>
              <a:rPr lang="tr-TR" sz="2800" dirty="0" smtClean="0"/>
              <a:t>= En yüksek değer – En düşük değer</a:t>
            </a:r>
          </a:p>
          <a:p>
            <a:endParaRPr lang="tr-TR" sz="2800" dirty="0"/>
          </a:p>
          <a:p>
            <a:endParaRPr lang="tr-TR" sz="2800" dirty="0" smtClean="0"/>
          </a:p>
          <a:p>
            <a:r>
              <a:rPr lang="tr-TR" sz="2800" dirty="0" err="1"/>
              <a:t>Range</a:t>
            </a:r>
            <a:r>
              <a:rPr lang="tr-TR" sz="2800" dirty="0"/>
              <a:t>= </a:t>
            </a:r>
            <a:r>
              <a:rPr lang="tr-TR" sz="2800" dirty="0" smtClean="0"/>
              <a:t>17-2=15</a:t>
            </a:r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926878"/>
              </p:ext>
            </p:extLst>
          </p:nvPr>
        </p:nvGraphicFramePr>
        <p:xfrm>
          <a:off x="1403648" y="4077072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tr-TR" dirty="0" smtClean="0"/>
                        <a:t>X=       4        11        17        12        3        15        10        2        8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167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Range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33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Range</a:t>
            </a:r>
            <a:r>
              <a:rPr lang="tr-TR" sz="2800" dirty="0" smtClean="0"/>
              <a:t>; 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r-TR" dirty="0" smtClean="0"/>
              <a:t>Dağılımda yer alan değerlerden oldukça fazla etkilenmektedir.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r-TR" dirty="0" smtClean="0"/>
              <a:t>Dağılımdaki istisnai bir durum (genele oranla aşırı yüksek veya düşük bir puan) </a:t>
            </a:r>
            <a:r>
              <a:rPr lang="tr-TR" dirty="0" err="1" smtClean="0"/>
              <a:t>range</a:t>
            </a:r>
            <a:r>
              <a:rPr lang="tr-TR" dirty="0" smtClean="0"/>
              <a:t> değerini beklenenden fazla değiştirmektedir.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tr-TR" dirty="0" smtClean="0"/>
              <a:t>Genellikle belirli durumların özetlenmesinde kullanılmaktadır (Öğrencilerin yaşları 18 ile 28 arasında değişmektedir).</a:t>
            </a:r>
          </a:p>
          <a:p>
            <a:endParaRPr lang="tr-TR" sz="2800" dirty="0"/>
          </a:p>
          <a:p>
            <a:endParaRPr lang="tr-TR" sz="2800" dirty="0" smtClean="0"/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65336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Interquartil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34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/>
              <a:t>Interquartil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range</a:t>
            </a:r>
            <a:r>
              <a:rPr lang="tr-TR" sz="2800" b="1" dirty="0" smtClean="0"/>
              <a:t>;</a:t>
            </a:r>
            <a:r>
              <a:rPr lang="tr-TR" sz="2800" dirty="0" smtClean="0"/>
              <a:t> çeyrekler arası aralık olarak ifade edilmektedir.</a:t>
            </a:r>
          </a:p>
          <a:p>
            <a:endParaRPr lang="tr-TR" sz="2800" dirty="0" smtClean="0"/>
          </a:p>
          <a:p>
            <a:r>
              <a:rPr lang="tr-TR" sz="2800" dirty="0" smtClean="0"/>
              <a:t>Sıralı verilerde ve normal olmayan dağılımlarda kullanılır. </a:t>
            </a:r>
          </a:p>
          <a:p>
            <a:endParaRPr lang="tr-TR" sz="2800" dirty="0" smtClean="0"/>
          </a:p>
          <a:p>
            <a:r>
              <a:rPr lang="tr-TR" sz="2800" dirty="0" smtClean="0"/>
              <a:t>Bir çalışmada merkezi eğilimi görmek için </a:t>
            </a:r>
            <a:r>
              <a:rPr lang="tr-TR" sz="2800" b="1" dirty="0" smtClean="0"/>
              <a:t>medyan</a:t>
            </a:r>
            <a:r>
              <a:rPr lang="tr-TR" sz="2800" dirty="0" smtClean="0"/>
              <a:t> kullanılırsa, dağılımı görmek için de </a:t>
            </a:r>
            <a:r>
              <a:rPr lang="tr-TR" sz="2800" b="1" dirty="0" err="1" smtClean="0"/>
              <a:t>interquartil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range</a:t>
            </a:r>
            <a:r>
              <a:rPr lang="tr-TR" sz="2800" dirty="0" smtClean="0"/>
              <a:t> kullanılır.</a:t>
            </a:r>
          </a:p>
          <a:p>
            <a:endParaRPr lang="tr-TR" sz="2800" dirty="0" smtClean="0"/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17608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Interquartil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35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tr-TR" sz="2800" b="1" dirty="0" err="1" smtClean="0"/>
              <a:t>Interquartil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range</a:t>
            </a:r>
            <a:r>
              <a:rPr lang="tr-TR" sz="2800" b="1" dirty="0" smtClean="0"/>
              <a:t>; </a:t>
            </a:r>
            <a:r>
              <a:rPr lang="tr-TR" sz="2800" dirty="0" smtClean="0"/>
              <a:t>en yüksek çeyrek ile en düşük çeyrek arasındaki aralıktır.</a:t>
            </a:r>
          </a:p>
          <a:p>
            <a:endParaRPr lang="tr-TR" sz="2800" dirty="0" smtClean="0"/>
          </a:p>
          <a:p>
            <a:r>
              <a:rPr lang="tr-TR" sz="2800" dirty="0" smtClean="0"/>
              <a:t>Bir değişkeni dörde bölen 3 çeyrek değeri vardır.</a:t>
            </a:r>
          </a:p>
          <a:p>
            <a:endParaRPr lang="tr-TR" sz="2800" dirty="0" smtClean="0"/>
          </a:p>
          <a:p>
            <a:endParaRPr lang="tr-TR" sz="2800" dirty="0"/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İlk çeyrek %25’lik dilimi ve en düşük çeyreği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İkinci çeyrek %50’lik dilimi ve medyanı</a:t>
            </a:r>
          </a:p>
          <a:p>
            <a:pPr lvl="1">
              <a:buFont typeface="Wingdings" pitchFamily="2" charset="2"/>
              <a:buChar char="§"/>
            </a:pPr>
            <a:r>
              <a:rPr lang="tr-TR" dirty="0" smtClean="0"/>
              <a:t>Üçüncü çeyrek ise %75’lik dilimi ve en yüksek çeyreği ifade eder.</a:t>
            </a:r>
          </a:p>
          <a:p>
            <a:endParaRPr lang="tr-TR" sz="2800" dirty="0" smtClean="0"/>
          </a:p>
          <a:p>
            <a:endParaRPr lang="tr-TR" sz="2800" dirty="0" smtClean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961788"/>
              </p:ext>
            </p:extLst>
          </p:nvPr>
        </p:nvGraphicFramePr>
        <p:xfrm>
          <a:off x="1619672" y="3140968"/>
          <a:ext cx="6096000" cy="370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%25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%25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%25</a:t>
                      </a:r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4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Interquartil</a:t>
            </a:r>
            <a:r>
              <a:rPr lang="tr-TR" dirty="0" smtClean="0"/>
              <a:t> </a:t>
            </a:r>
            <a:r>
              <a:rPr lang="tr-TR" dirty="0" err="1" smtClean="0"/>
              <a:t>Range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36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err="1" smtClean="0"/>
              <a:t>Interquartil</a:t>
            </a:r>
            <a:r>
              <a:rPr lang="tr-TR" sz="2800" dirty="0" smtClean="0"/>
              <a:t> </a:t>
            </a:r>
            <a:r>
              <a:rPr lang="tr-TR" sz="2800" dirty="0" err="1" smtClean="0"/>
              <a:t>range</a:t>
            </a:r>
            <a:r>
              <a:rPr lang="tr-TR" sz="2800" dirty="0" smtClean="0"/>
              <a:t> hesaplama:</a:t>
            </a:r>
          </a:p>
          <a:p>
            <a:endParaRPr lang="tr-TR" sz="2800" dirty="0" smtClean="0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-3" r="59224" b="11918"/>
          <a:stretch/>
        </p:blipFill>
        <p:spPr bwMode="auto">
          <a:xfrm>
            <a:off x="2195736" y="1988840"/>
            <a:ext cx="4325664" cy="4067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Percentile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37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b="1" dirty="0" err="1" smtClean="0"/>
              <a:t>Percentile</a:t>
            </a:r>
            <a:r>
              <a:rPr lang="tr-TR" sz="2800" b="1" dirty="0" smtClean="0"/>
              <a:t>; </a:t>
            </a:r>
            <a:r>
              <a:rPr lang="tr-TR" sz="2800" dirty="0" smtClean="0"/>
              <a:t>yüzde aralık olarak ifade edilmektedir.</a:t>
            </a:r>
          </a:p>
          <a:p>
            <a:endParaRPr lang="tr-TR" sz="2800" dirty="0" smtClean="0"/>
          </a:p>
          <a:p>
            <a:pPr lvl="1">
              <a:buFont typeface="Wingdings" pitchFamily="2" charset="2"/>
              <a:buChar char="ü"/>
            </a:pPr>
            <a:r>
              <a:rPr lang="tr-TR" sz="2400" dirty="0"/>
              <a:t>Kardeşim ÖSS sınavında </a:t>
            </a:r>
            <a:r>
              <a:rPr lang="tr-TR" sz="2400" b="1" dirty="0"/>
              <a:t>ilk</a:t>
            </a:r>
            <a:r>
              <a:rPr lang="tr-TR" sz="2400" dirty="0"/>
              <a:t> yüzde </a:t>
            </a:r>
            <a:r>
              <a:rPr lang="tr-TR" sz="2400" dirty="0" smtClean="0"/>
              <a:t>90’lık </a:t>
            </a:r>
            <a:r>
              <a:rPr lang="tr-TR" sz="2400" dirty="0"/>
              <a:t>dilimde. Bunun yorumu nedir</a:t>
            </a:r>
            <a:r>
              <a:rPr lang="tr-TR" sz="2400" dirty="0" smtClean="0"/>
              <a:t>?</a:t>
            </a:r>
          </a:p>
          <a:p>
            <a:pPr lvl="1">
              <a:buFont typeface="Wingdings" pitchFamily="2" charset="2"/>
              <a:buChar char="ü"/>
            </a:pPr>
            <a:endParaRPr lang="tr-TR" sz="2400" dirty="0"/>
          </a:p>
          <a:p>
            <a:pPr lvl="1">
              <a:buFont typeface="Wingdings" pitchFamily="2" charset="2"/>
              <a:buChar char="ü"/>
            </a:pPr>
            <a:r>
              <a:rPr lang="tr-TR" sz="2400" dirty="0"/>
              <a:t>Aynı sınava girenlerin yüzde </a:t>
            </a:r>
            <a:r>
              <a:rPr lang="tr-TR" sz="2400" dirty="0" smtClean="0"/>
              <a:t>90’ı </a:t>
            </a:r>
            <a:r>
              <a:rPr lang="tr-TR" sz="2400" dirty="0"/>
              <a:t>kardeşimden daha az puan aldı.</a:t>
            </a:r>
            <a:endParaRPr lang="tr-TR" sz="2400" dirty="0" smtClean="0"/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0893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Percentile</a:t>
            </a:r>
            <a:r>
              <a:rPr lang="tr-TR" dirty="0" smtClean="0"/>
              <a:t> Nasıl Hesaplanır?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38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Gözlem </a:t>
            </a:r>
            <a:r>
              <a:rPr lang="tr-TR" sz="2800" dirty="0"/>
              <a:t>değerleri büyüklüklerine göre </a:t>
            </a:r>
            <a:r>
              <a:rPr lang="tr-TR" sz="2800" dirty="0" smtClean="0"/>
              <a:t>sıralanır.</a:t>
            </a:r>
          </a:p>
          <a:p>
            <a:endParaRPr lang="tr-TR" sz="2800" dirty="0"/>
          </a:p>
          <a:p>
            <a:r>
              <a:rPr lang="tr-TR" sz="2800" dirty="0" smtClean="0"/>
              <a:t>Yapılan </a:t>
            </a:r>
            <a:r>
              <a:rPr lang="tr-TR" sz="2800" dirty="0"/>
              <a:t>sıralama içerisinde </a:t>
            </a:r>
            <a:r>
              <a:rPr lang="tr-TR" sz="2800" dirty="0" err="1" smtClean="0"/>
              <a:t>P</a:t>
            </a:r>
            <a:r>
              <a:rPr lang="tr-TR" sz="2800" baseline="30000" dirty="0" err="1" smtClean="0"/>
              <a:t>th</a:t>
            </a:r>
            <a:r>
              <a:rPr lang="tr-TR" sz="2800" dirty="0" smtClean="0"/>
              <a:t> </a:t>
            </a:r>
            <a:r>
              <a:rPr lang="tr-TR" sz="2800" dirty="0"/>
              <a:t>yüzdelik </a:t>
            </a:r>
            <a:r>
              <a:rPr lang="tr-TR" sz="2800" dirty="0" smtClean="0"/>
              <a:t>dilim </a:t>
            </a:r>
            <a:r>
              <a:rPr lang="tr-TR" sz="2800" dirty="0"/>
              <a:t>sıralaması demek, bu </a:t>
            </a:r>
            <a:r>
              <a:rPr lang="tr-TR" sz="2800" dirty="0" smtClean="0"/>
              <a:t>sıralamadaki değerlerin </a:t>
            </a:r>
            <a:r>
              <a:rPr lang="tr-TR" sz="2800" dirty="0"/>
              <a:t>yüzde P </a:t>
            </a:r>
            <a:r>
              <a:rPr lang="tr-TR" sz="2800" dirty="0" smtClean="0"/>
              <a:t>değerinin altında kaldığını göstermektedir.</a:t>
            </a:r>
          </a:p>
          <a:p>
            <a:endParaRPr lang="tr-TR" sz="2800" dirty="0"/>
          </a:p>
          <a:p>
            <a:r>
              <a:rPr lang="tr-TR" sz="2800" dirty="0" err="1" smtClean="0"/>
              <a:t>P</a:t>
            </a:r>
            <a:r>
              <a:rPr lang="tr-TR" sz="2800" baseline="30000" dirty="0" err="1" smtClean="0"/>
              <a:t>th</a:t>
            </a:r>
            <a:r>
              <a:rPr lang="tr-TR" sz="2800" dirty="0" smtClean="0"/>
              <a:t> </a:t>
            </a:r>
            <a:r>
              <a:rPr lang="tr-TR" sz="2800" dirty="0"/>
              <a:t>yüzdelik değer hesabında </a:t>
            </a:r>
            <a:r>
              <a:rPr lang="tr-TR" sz="2800" dirty="0" smtClean="0"/>
              <a:t>kullanılacak değer </a:t>
            </a:r>
            <a:r>
              <a:rPr lang="tr-TR" sz="2800" dirty="0"/>
              <a:t>(</a:t>
            </a:r>
            <a:r>
              <a:rPr lang="tr-TR" sz="2800" dirty="0" smtClean="0"/>
              <a:t>n+1)P/100</a:t>
            </a:r>
            <a:r>
              <a:rPr lang="tr-TR" sz="2800" dirty="0"/>
              <a:t>, buradaki n </a:t>
            </a:r>
            <a:r>
              <a:rPr lang="tr-TR" sz="2800" dirty="0" smtClean="0"/>
              <a:t>toplam gözlem </a:t>
            </a:r>
            <a:r>
              <a:rPr lang="tr-TR" sz="2800" dirty="0"/>
              <a:t>data setinin büyüklüğüdür.</a:t>
            </a:r>
            <a:endParaRPr lang="tr-TR" sz="2800" dirty="0" smtClean="0"/>
          </a:p>
          <a:p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250805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Percentile</a:t>
            </a:r>
            <a:r>
              <a:rPr lang="tr-TR" dirty="0" smtClean="0"/>
              <a:t> 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39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543749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Lüks bir giyim mağazasında elemanların yapmış olduğu satış sayısı küçükten büyüğe doğru sıralanarak rakamlarla belirtilmiştir. </a:t>
            </a:r>
          </a:p>
          <a:p>
            <a:endParaRPr lang="tr-TR" sz="2800" dirty="0"/>
          </a:p>
          <a:p>
            <a:endParaRPr lang="tr-TR" sz="2800" dirty="0" smtClean="0"/>
          </a:p>
          <a:p>
            <a:r>
              <a:rPr lang="tr-TR" sz="2800" dirty="0" smtClean="0"/>
              <a:t>Satışların %80</a:t>
            </a:r>
            <a:r>
              <a:rPr lang="tr-TR" sz="2800" baseline="30000" dirty="0" smtClean="0"/>
              <a:t>th</a:t>
            </a:r>
            <a:r>
              <a:rPr lang="tr-TR" sz="2800" dirty="0" smtClean="0"/>
              <a:t> yüzdelik rakamını bulalım.</a:t>
            </a:r>
          </a:p>
          <a:p>
            <a:pPr lvl="1"/>
            <a:r>
              <a:rPr lang="tr-TR" sz="2400" dirty="0" smtClean="0"/>
              <a:t>(20+1).80/100=16.8</a:t>
            </a:r>
          </a:p>
          <a:p>
            <a:pPr lvl="1"/>
            <a:r>
              <a:rPr lang="tr-TR" sz="2400" dirty="0" smtClean="0"/>
              <a:t>Bulunan değer 17’ye yuvarlanarak bu değere karşılık gelen datanın </a:t>
            </a:r>
            <a:r>
              <a:rPr lang="tr-TR" sz="2400" b="1" dirty="0" smtClean="0"/>
              <a:t>20 </a:t>
            </a:r>
            <a:r>
              <a:rPr lang="tr-TR" sz="2400" dirty="0" smtClean="0"/>
              <a:t>olduğu görülmektedir.</a:t>
            </a:r>
          </a:p>
          <a:p>
            <a:pPr lvl="1"/>
            <a:r>
              <a:rPr lang="tr-TR" sz="2400" b="1" dirty="0"/>
              <a:t>Yorum: </a:t>
            </a:r>
            <a:r>
              <a:rPr lang="tr-TR" sz="2400" dirty="0" smtClean="0"/>
              <a:t>Satışların %80’i 20’den azdır </a:t>
            </a:r>
            <a:r>
              <a:rPr lang="tr-TR" sz="2400" dirty="0"/>
              <a:t>ve </a:t>
            </a:r>
            <a:r>
              <a:rPr lang="tr-TR" sz="2400" dirty="0" smtClean="0"/>
              <a:t>%20’si de 20’den </a:t>
            </a:r>
            <a:r>
              <a:rPr lang="tr-TR" sz="2400" dirty="0"/>
              <a:t>fazladır.</a:t>
            </a:r>
            <a:endParaRPr lang="tr-TR" sz="2400" dirty="0" smtClean="0"/>
          </a:p>
          <a:p>
            <a:pPr lvl="1"/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1367271"/>
              </p:ext>
            </p:extLst>
          </p:nvPr>
        </p:nvGraphicFramePr>
        <p:xfrm>
          <a:off x="899592" y="2543304"/>
          <a:ext cx="741682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  <a:gridCol w="370841"/>
              </a:tblGrid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20</a:t>
                      </a:r>
                      <a:endParaRPr lang="tr-TR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13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14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15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16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17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18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19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20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21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22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24</a:t>
                      </a:r>
                      <a:endParaRPr lang="tr-TR" sz="14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673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4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95936" y="1772816"/>
            <a:ext cx="4824536" cy="4789422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tr-TR" sz="2400" dirty="0" smtClean="0"/>
              <a:t>Bu öğrencilerin yaş aralığı nedir?</a:t>
            </a:r>
          </a:p>
          <a:p>
            <a:pPr>
              <a:buFont typeface="Arial" pitchFamily="34" charset="0"/>
              <a:buAutoNum type="arabicPeriod"/>
            </a:pPr>
            <a:r>
              <a:rPr lang="tr-TR" sz="2400" dirty="0" smtClean="0"/>
              <a:t>Öğrencilerin yaşlarının ortalamaya göre dağılımı nedir?</a:t>
            </a:r>
          </a:p>
          <a:p>
            <a:pPr>
              <a:buFont typeface="Arial" pitchFamily="34" charset="0"/>
              <a:buAutoNum type="arabicPeriod"/>
            </a:pPr>
            <a:r>
              <a:rPr lang="tr-TR" sz="2400" dirty="0" smtClean="0"/>
              <a:t>Öğrencilerin %30’u ortalamanın ne kadar üzerindedir?</a:t>
            </a:r>
          </a:p>
          <a:p>
            <a:endParaRPr lang="tr-TR" sz="2400" dirty="0"/>
          </a:p>
          <a:p>
            <a:endParaRPr lang="tr-TR" sz="2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91213" y="1844824"/>
            <a:ext cx="3240360" cy="30243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251520" y="1322321"/>
            <a:ext cx="1432742" cy="52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Sınıf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22276" y="19856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Metin kutusu 9"/>
          <p:cNvSpPr txBox="1"/>
          <p:nvPr/>
        </p:nvSpPr>
        <p:spPr>
          <a:xfrm>
            <a:off x="1219919" y="261782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715863" y="3342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bg2">
                    <a:lumMod val="25000"/>
                  </a:schemeClr>
                </a:solidFill>
              </a:rPr>
              <a:t>?</a:t>
            </a:r>
          </a:p>
        </p:txBody>
      </p:sp>
      <p:sp>
        <p:nvSpPr>
          <p:cNvPr id="12" name="Metin kutusu 11"/>
          <p:cNvSpPr txBox="1"/>
          <p:nvPr/>
        </p:nvSpPr>
        <p:spPr>
          <a:xfrm>
            <a:off x="2068318" y="2335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3" name="Metin kutusu 12"/>
          <p:cNvSpPr txBox="1"/>
          <p:nvPr/>
        </p:nvSpPr>
        <p:spPr>
          <a:xfrm>
            <a:off x="1786372" y="3180443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Metin kutusu 13"/>
          <p:cNvSpPr txBox="1"/>
          <p:nvPr/>
        </p:nvSpPr>
        <p:spPr>
          <a:xfrm>
            <a:off x="2587824" y="29803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7030A0"/>
                </a:solidFill>
              </a:rPr>
              <a:t>?</a:t>
            </a:r>
          </a:p>
        </p:txBody>
      </p:sp>
      <p:sp>
        <p:nvSpPr>
          <p:cNvPr id="15" name="Metin kutusu 14"/>
          <p:cNvSpPr txBox="1"/>
          <p:nvPr/>
        </p:nvSpPr>
        <p:spPr>
          <a:xfrm>
            <a:off x="967891" y="412540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2335796" y="408389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</a:p>
        </p:txBody>
      </p:sp>
      <p:sp>
        <p:nvSpPr>
          <p:cNvPr id="17" name="Metin kutusu 16"/>
          <p:cNvSpPr txBox="1"/>
          <p:nvPr/>
        </p:nvSpPr>
        <p:spPr>
          <a:xfrm>
            <a:off x="3203848" y="338049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Metin kutusu 17"/>
          <p:cNvSpPr txBox="1"/>
          <p:nvPr/>
        </p:nvSpPr>
        <p:spPr>
          <a:xfrm>
            <a:off x="2839852" y="218174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9" name="Metin Yer Tutucusu 4"/>
          <p:cNvSpPr txBox="1">
            <a:spLocks/>
          </p:cNvSpPr>
          <p:nvPr/>
        </p:nvSpPr>
        <p:spPr>
          <a:xfrm>
            <a:off x="107504" y="5307239"/>
            <a:ext cx="7983997" cy="15781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85738"/>
            <a:r>
              <a:rPr lang="tr-TR" sz="2400" dirty="0" smtClean="0"/>
              <a:t>Temel seviyedeki istatistik bu grubu iyi tanımayı hedefler.</a:t>
            </a:r>
          </a:p>
          <a:p>
            <a:endParaRPr lang="tr-TR" sz="2400" dirty="0" smtClean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6551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Percentile</a:t>
            </a:r>
            <a:r>
              <a:rPr lang="tr-TR" dirty="0" smtClean="0"/>
              <a:t> Örnek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40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395536" y="1087850"/>
            <a:ext cx="8424936" cy="5437494"/>
          </a:xfrm>
        </p:spPr>
        <p:txBody>
          <a:bodyPr>
            <a:normAutofit/>
          </a:bodyPr>
          <a:lstStyle/>
          <a:p>
            <a:r>
              <a:rPr lang="tr-TR" sz="2800" dirty="0" smtClean="0"/>
              <a:t>P</a:t>
            </a:r>
            <a:r>
              <a:rPr lang="tr-TR" sz="2800" baseline="-25000" dirty="0" smtClean="0"/>
              <a:t>65</a:t>
            </a:r>
            <a:r>
              <a:rPr lang="tr-TR" sz="2800" dirty="0" smtClean="0"/>
              <a:t>’lik değeri </a:t>
            </a:r>
            <a:r>
              <a:rPr lang="tr-TR" sz="2800" dirty="0"/>
              <a:t>72’ye </a:t>
            </a:r>
            <a:r>
              <a:rPr lang="tr-TR" sz="2800" dirty="0" smtClean="0"/>
              <a:t>karşılık gelen bir dağılımda değerlerin %35’inin 72’den fazla olduğu söylenebilir mi?</a:t>
            </a:r>
          </a:p>
          <a:p>
            <a:endParaRPr lang="tr-TR" sz="2800" dirty="0"/>
          </a:p>
          <a:p>
            <a:r>
              <a:rPr lang="tr-TR" sz="2800" dirty="0" smtClean="0"/>
              <a:t>Bir dağılımda Q</a:t>
            </a:r>
            <a:r>
              <a:rPr lang="tr-TR" sz="2800" baseline="-25000" dirty="0"/>
              <a:t>2</a:t>
            </a:r>
            <a:r>
              <a:rPr lang="tr-TR" sz="2800" dirty="0" smtClean="0"/>
              <a:t>=60 ise, bu dağılımın P</a:t>
            </a:r>
            <a:r>
              <a:rPr lang="tr-TR" sz="2800" baseline="-25000" dirty="0" smtClean="0"/>
              <a:t>50 </a:t>
            </a:r>
            <a:r>
              <a:rPr lang="tr-TR" sz="2800" dirty="0" smtClean="0"/>
              <a:t>değeri kaçtır? (Q</a:t>
            </a:r>
            <a:r>
              <a:rPr lang="tr-TR" sz="2800" baseline="-25000" dirty="0" smtClean="0"/>
              <a:t>2</a:t>
            </a:r>
            <a:r>
              <a:rPr lang="tr-TR" sz="2800" dirty="0" smtClean="0"/>
              <a:t>=2. çeyrek)</a:t>
            </a:r>
          </a:p>
          <a:p>
            <a:endParaRPr lang="tr-TR" sz="2800" dirty="0"/>
          </a:p>
          <a:p>
            <a:endParaRPr lang="tr-TR" sz="2800" dirty="0" smtClean="0"/>
          </a:p>
          <a:p>
            <a:pPr lvl="1"/>
            <a:endParaRPr lang="tr-TR" sz="2400" dirty="0" smtClean="0"/>
          </a:p>
          <a:p>
            <a:pPr marL="0" indent="0">
              <a:buNone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10704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etin Yer Tutucusu 5"/>
          <p:cNvSpPr>
            <a:spLocks noGrp="1"/>
          </p:cNvSpPr>
          <p:nvPr>
            <p:ph type="body" sz="quarter" idx="14"/>
          </p:nvPr>
        </p:nvSpPr>
        <p:spPr>
          <a:xfrm>
            <a:off x="382952" y="1280796"/>
            <a:ext cx="8424936" cy="478942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tr-TR" dirty="0"/>
              <a:t>Sağlıklı Çocuk (</a:t>
            </a:r>
            <a:r>
              <a:rPr lang="tr-TR" dirty="0">
                <a:hlinkClick r:id="rId2"/>
              </a:rPr>
              <a:t>http://derslioyunlu.blogcu.com/saglikli-cocuk/9371089</a:t>
            </a:r>
            <a:r>
              <a:rPr lang="tr-TR" dirty="0"/>
              <a:t> </a:t>
            </a:r>
            <a:r>
              <a:rPr lang="tr-TR" dirty="0" smtClean="0"/>
              <a:t>)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Sağlıklı çocuk kontrollerinde, bebeğinizin aşı günü geldiğinde veya ne nedenle olursa çocuk doktoruyla görüştüğünüzde, bebeğinizin / çocuğunuzun kilo ve boyu ölçülecek ve size yaşıtlarına göre kilo ve boyunun nerede olduğu ( kaç </a:t>
            </a:r>
            <a:r>
              <a:rPr lang="tr-TR" dirty="0" err="1"/>
              <a:t>persentilde</a:t>
            </a:r>
            <a:r>
              <a:rPr lang="tr-TR" dirty="0"/>
              <a:t> olduğu) söylenecektir. Zaten, bu anne baba olarak sizin de en merak ettiğiniz konulardan biridir. Anne babalar, ellerinde olmadan çocuklarını yaşıtlarıyla kıyaslar, daha zayıf veya kısa gördüklerinde üzülür, çocuğun normal büyüyüp büyümediğinden endişe ederler. Peki, o zaman bu </a:t>
            </a:r>
            <a:r>
              <a:rPr lang="tr-TR" dirty="0" err="1"/>
              <a:t>persentiller</a:t>
            </a:r>
            <a:r>
              <a:rPr lang="tr-TR" dirty="0"/>
              <a:t>, büyüme çizelgeleri ne anlama gelmektedir</a:t>
            </a:r>
            <a:r>
              <a:rPr lang="tr-TR" dirty="0" smtClean="0"/>
              <a:t>?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Persentiller</a:t>
            </a:r>
            <a:r>
              <a:rPr lang="tr-TR" dirty="0"/>
              <a:t>, belli bir yaş grubundaki kız ve erkek çocukların kilo ve boy dağılımını gösterir. Örneğin; eğer 3 yaşındaki kızınız kiloda 25 </a:t>
            </a:r>
            <a:r>
              <a:rPr lang="tr-TR" dirty="0" err="1"/>
              <a:t>persentildeyse</a:t>
            </a:r>
            <a:r>
              <a:rPr lang="tr-TR" dirty="0"/>
              <a:t>, kilosu o yaştaki kız çocuklarının % 25'iyle aynı veya daha fazla , % 75 'inden ise daha azdır. Yaş için normal dağılım, 3 </a:t>
            </a:r>
            <a:r>
              <a:rPr lang="tr-TR" dirty="0" err="1"/>
              <a:t>persentilden</a:t>
            </a:r>
            <a:r>
              <a:rPr lang="tr-TR" dirty="0"/>
              <a:t> 97 </a:t>
            </a:r>
            <a:r>
              <a:rPr lang="tr-TR" dirty="0" err="1"/>
              <a:t>persentile</a:t>
            </a:r>
            <a:r>
              <a:rPr lang="tr-TR" dirty="0"/>
              <a:t> kadar geniş bir aralıktadır. Aslında tek bir değer, pek de anlamlı değildir. Çocuk doktorunuz, çocuğun büyümesini zaman içindeki değişimiyle değerlendirecek, kendi normallerinden sapmalar olursa bunun sebebini araştıracaktır. Yoksa , elbette bütün çocukların birbiriyle aynı boy veya kiloda olmasını beklemiyoruz.</a:t>
            </a:r>
          </a:p>
          <a:p>
            <a:pPr algn="just"/>
            <a:endParaRPr lang="tr-TR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1835696" y="0"/>
            <a:ext cx="7344816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Percentile</a:t>
            </a:r>
            <a:r>
              <a:rPr lang="tr-TR" dirty="0" smtClean="0"/>
              <a:t> Örnek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61449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4" descr="https://encrypted-tbn2.gstatic.com/images?q=tbn:ANd9GcQXh0Hvz8LzuwLX1tT85UaKVBHkrrWjCwxZ_iadyzmV_yD3FU2z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790" y="1386880"/>
            <a:ext cx="1607344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Gelişim Tablo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07" y="997306"/>
            <a:ext cx="5061040" cy="5300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4306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 smtClean="0"/>
              <a:t>Alıştırma</a:t>
            </a:r>
            <a:endParaRPr lang="tr-TR" sz="3200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43</a:t>
            </a:fld>
            <a:endParaRPr lang="tr-TR"/>
          </a:p>
        </p:txBody>
      </p:sp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058127"/>
              </p:ext>
            </p:extLst>
          </p:nvPr>
        </p:nvGraphicFramePr>
        <p:xfrm>
          <a:off x="539552" y="1772816"/>
          <a:ext cx="8136904" cy="266429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3300820"/>
                <a:gridCol w="921159"/>
                <a:gridCol w="921159"/>
                <a:gridCol w="921159"/>
                <a:gridCol w="1074685"/>
                <a:gridCol w="997922"/>
              </a:tblGrid>
              <a:tr h="608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Özellik/Ölçü 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Mean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Mod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Medyan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Range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 err="1">
                          <a:effectLst/>
                        </a:rPr>
                        <a:t>Percentile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Üst ve alt değerlerden en çok etkilenir.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Tüm değerleri dikkate alır.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4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En çok iki verinin değerini alır.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28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Bütün veriler birbirinden farklı ise hesaplanamaz.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</a:rPr>
                        <a:t> </a:t>
                      </a:r>
                      <a:endParaRPr lang="tr-T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</a:rPr>
                        <a:t> </a:t>
                      </a:r>
                      <a:endParaRPr lang="tr-T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467544" y="119675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Aşağıdaki özellikleri taşıyan ölçekleri </a:t>
            </a:r>
            <a:r>
              <a:rPr lang="tr-TR" b="1" dirty="0" smtClean="0"/>
              <a:t>işaretleyelim: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65475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5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4283968" y="1955740"/>
            <a:ext cx="2232248" cy="275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15-X</a:t>
            </a:r>
          </a:p>
          <a:p>
            <a:pPr marL="0" indent="0">
              <a:buNone/>
            </a:pPr>
            <a:r>
              <a:rPr lang="tr-TR" sz="2400" dirty="0" smtClean="0"/>
              <a:t>30-XX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50-XXX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18-XXXXXX</a:t>
            </a:r>
          </a:p>
          <a:p>
            <a:pPr marL="0" indent="0">
              <a:buNone/>
            </a:pPr>
            <a:r>
              <a:rPr lang="tr-TR" sz="2400" dirty="0" smtClean="0"/>
              <a:t>40-XXX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20-X</a:t>
            </a:r>
          </a:p>
          <a:p>
            <a:endParaRPr lang="tr-TR" sz="2400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391213" y="1844824"/>
            <a:ext cx="3240360" cy="3024336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251520" y="1322321"/>
            <a:ext cx="1432742" cy="52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Sınıf</a:t>
            </a:r>
            <a:endParaRPr lang="tr-TR" dirty="0"/>
          </a:p>
        </p:txBody>
      </p:sp>
      <p:sp>
        <p:nvSpPr>
          <p:cNvPr id="8" name="Metin kutusu 7"/>
          <p:cNvSpPr txBox="1"/>
          <p:nvPr/>
        </p:nvSpPr>
        <p:spPr>
          <a:xfrm>
            <a:off x="922276" y="1985664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18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219919" y="261782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00B050"/>
                </a:solidFill>
              </a:rPr>
              <a:t>20</a:t>
            </a:r>
            <a:endParaRPr lang="tr-TR" sz="2000" b="1" dirty="0">
              <a:solidFill>
                <a:srgbClr val="00B050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715863" y="33427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2">
                    <a:lumMod val="25000"/>
                  </a:schemeClr>
                </a:solidFill>
              </a:rPr>
              <a:t>18</a:t>
            </a:r>
            <a:endParaRPr lang="tr-T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068318" y="233571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344147" y="332130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40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587824" y="298038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7030A0"/>
                </a:solidFill>
              </a:rPr>
              <a:t>50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967891" y="412540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endParaRPr lang="tr-TR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Metin kutusu 15"/>
          <p:cNvSpPr txBox="1"/>
          <p:nvPr/>
        </p:nvSpPr>
        <p:spPr>
          <a:xfrm>
            <a:off x="2335796" y="408389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40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Metin kutusu 16"/>
          <p:cNvSpPr txBox="1"/>
          <p:nvPr/>
        </p:nvSpPr>
        <p:spPr>
          <a:xfrm>
            <a:off x="3203848" y="338049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15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2839852" y="2181745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40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0" name="Metin kutusu 19"/>
          <p:cNvSpPr txBox="1"/>
          <p:nvPr/>
        </p:nvSpPr>
        <p:spPr>
          <a:xfrm>
            <a:off x="2839852" y="4083899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18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507337" y="378060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18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1723975" y="273582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18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2336515" y="3542847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FF0000"/>
                </a:solidFill>
              </a:rPr>
              <a:t>18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507337" y="1990181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7030A0"/>
                </a:solidFill>
              </a:rPr>
              <a:t>50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25" name="Metin kutusu 24"/>
          <p:cNvSpPr txBox="1"/>
          <p:nvPr/>
        </p:nvSpPr>
        <p:spPr>
          <a:xfrm>
            <a:off x="648349" y="2732678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rgbClr val="7030A0"/>
                </a:solidFill>
              </a:rPr>
              <a:t>50</a:t>
            </a:r>
            <a:endParaRPr lang="tr-TR" sz="2000" b="1" dirty="0">
              <a:solidFill>
                <a:srgbClr val="7030A0"/>
              </a:solidFill>
            </a:endParaRPr>
          </a:p>
        </p:txBody>
      </p:sp>
      <p:sp>
        <p:nvSpPr>
          <p:cNvPr id="26" name="Metin kutusu 25"/>
          <p:cNvSpPr txBox="1"/>
          <p:nvPr/>
        </p:nvSpPr>
        <p:spPr>
          <a:xfrm>
            <a:off x="2068318" y="313203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30</a:t>
            </a:r>
            <a:endParaRPr lang="tr-TR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6</a:t>
            </a:fld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755576" y="1196752"/>
            <a:ext cx="7560840" cy="49685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Bu veriler grubu tanımlamaya yeterli mi?</a:t>
            </a:r>
          </a:p>
          <a:p>
            <a:pPr>
              <a:buFontTx/>
              <a:buChar char="-"/>
            </a:pPr>
            <a:r>
              <a:rPr lang="tr-TR" dirty="0" smtClean="0"/>
              <a:t>200 kişi var</a:t>
            </a:r>
          </a:p>
          <a:p>
            <a:pPr>
              <a:buFontTx/>
              <a:buChar char="-"/>
            </a:pPr>
            <a:r>
              <a:rPr lang="tr-TR" dirty="0" smtClean="0"/>
              <a:t>Yaş ortalamaları=20</a:t>
            </a:r>
          </a:p>
          <a:p>
            <a:pPr>
              <a:buFontTx/>
              <a:buChar char="-"/>
            </a:pPr>
            <a:r>
              <a:rPr lang="tr-TR" dirty="0" smtClean="0"/>
              <a:t>%68’i ortalamanın 5 altında ve 5 üzerinde</a:t>
            </a:r>
          </a:p>
          <a:p>
            <a:pPr>
              <a:buFontTx/>
              <a:buChar char="-"/>
            </a:pPr>
            <a:r>
              <a:rPr lang="tr-TR" dirty="0" smtClean="0"/>
              <a:t>En büyük yaş 48</a:t>
            </a:r>
          </a:p>
          <a:p>
            <a:pPr>
              <a:buFontTx/>
              <a:buChar char="-"/>
            </a:pPr>
            <a:r>
              <a:rPr lang="tr-TR" dirty="0" smtClean="0"/>
              <a:t>En küçük yaş 12</a:t>
            </a:r>
          </a:p>
          <a:p>
            <a:pPr>
              <a:buFontTx/>
              <a:buChar char="-"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075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7</a:t>
            </a:fld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14"/>
          </p:nvPr>
        </p:nvSpPr>
        <p:spPr>
          <a:xfrm>
            <a:off x="755576" y="2116459"/>
            <a:ext cx="2232248" cy="2752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/>
              <a:t>12-X</a:t>
            </a:r>
          </a:p>
          <a:p>
            <a:pPr marL="0" indent="0">
              <a:buNone/>
            </a:pPr>
            <a:r>
              <a:rPr lang="tr-TR" sz="2400" dirty="0" smtClean="0"/>
              <a:t>17-XX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20-XXX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24-XXXXXX</a:t>
            </a:r>
          </a:p>
          <a:p>
            <a:pPr marL="0" indent="0">
              <a:buNone/>
            </a:pPr>
            <a:r>
              <a:rPr lang="tr-TR" sz="2400" dirty="0" smtClean="0"/>
              <a:t>28-XXX</a:t>
            </a:r>
            <a:endParaRPr lang="tr-TR" sz="2400" dirty="0"/>
          </a:p>
          <a:p>
            <a:pPr marL="0" indent="0">
              <a:buNone/>
            </a:pPr>
            <a:r>
              <a:rPr lang="tr-TR" sz="2400" dirty="0" smtClean="0"/>
              <a:t>48-X</a:t>
            </a:r>
          </a:p>
          <a:p>
            <a:endParaRPr lang="tr-TR" sz="2400" dirty="0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755576" y="1196752"/>
            <a:ext cx="7632848" cy="52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Biraz daha görselleştirelim…</a:t>
            </a:r>
            <a:endParaRPr lang="tr-TR" dirty="0"/>
          </a:p>
        </p:txBody>
      </p:sp>
      <p:sp>
        <p:nvSpPr>
          <p:cNvPr id="27" name="Dikdörtgen 26"/>
          <p:cNvSpPr/>
          <p:nvPr/>
        </p:nvSpPr>
        <p:spPr>
          <a:xfrm>
            <a:off x="3991609" y="1982151"/>
            <a:ext cx="1208405" cy="28936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sp>
        <p:nvSpPr>
          <p:cNvPr id="28" name="Dikdörtgen 27"/>
          <p:cNvSpPr/>
          <p:nvPr/>
        </p:nvSpPr>
        <p:spPr>
          <a:xfrm>
            <a:off x="4333239" y="2887077"/>
            <a:ext cx="572135" cy="108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r-TR"/>
          </a:p>
        </p:txBody>
      </p:sp>
      <p:cxnSp>
        <p:nvCxnSpPr>
          <p:cNvPr id="29" name="Düz Bağlayıcı 28"/>
          <p:cNvCxnSpPr/>
          <p:nvPr/>
        </p:nvCxnSpPr>
        <p:spPr>
          <a:xfrm>
            <a:off x="4333874" y="3436352"/>
            <a:ext cx="5715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Düz Bağlayıcı 29"/>
          <p:cNvCxnSpPr/>
          <p:nvPr/>
        </p:nvCxnSpPr>
        <p:spPr>
          <a:xfrm flipV="1">
            <a:off x="4619624" y="2426067"/>
            <a:ext cx="0" cy="4610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Düz Bağlayıcı 30"/>
          <p:cNvCxnSpPr/>
          <p:nvPr/>
        </p:nvCxnSpPr>
        <p:spPr>
          <a:xfrm>
            <a:off x="4476749" y="2426067"/>
            <a:ext cx="27813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Düz Bağlayıcı 31"/>
          <p:cNvCxnSpPr/>
          <p:nvPr/>
        </p:nvCxnSpPr>
        <p:spPr>
          <a:xfrm flipV="1">
            <a:off x="4619624" y="3976102"/>
            <a:ext cx="0" cy="4603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Düz Bağlayıcı 32"/>
          <p:cNvCxnSpPr/>
          <p:nvPr/>
        </p:nvCxnSpPr>
        <p:spPr>
          <a:xfrm>
            <a:off x="4476749" y="4437112"/>
            <a:ext cx="27749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6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8</a:t>
            </a:fld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755576" y="1196752"/>
            <a:ext cx="7632848" cy="52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Biraz daha görselleştirelim…</a:t>
            </a:r>
            <a:endParaRPr lang="tr-TR" dirty="0"/>
          </a:p>
        </p:txBody>
      </p:sp>
      <p:grpSp>
        <p:nvGrpSpPr>
          <p:cNvPr id="13" name="Grup 12"/>
          <p:cNvGrpSpPr/>
          <p:nvPr/>
        </p:nvGrpSpPr>
        <p:grpSpPr>
          <a:xfrm rot="16200000">
            <a:off x="4029129" y="3016255"/>
            <a:ext cx="1171640" cy="5702521"/>
            <a:chOff x="3991609" y="1982151"/>
            <a:chExt cx="1208405" cy="2893695"/>
          </a:xfrm>
        </p:grpSpPr>
        <p:sp>
          <p:nvSpPr>
            <p:cNvPr id="27" name="Dikdörtgen 26"/>
            <p:cNvSpPr/>
            <p:nvPr/>
          </p:nvSpPr>
          <p:spPr>
            <a:xfrm>
              <a:off x="3991609" y="1982151"/>
              <a:ext cx="1208405" cy="28936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28" name="Dikdörtgen 27"/>
            <p:cNvSpPr/>
            <p:nvPr/>
          </p:nvSpPr>
          <p:spPr>
            <a:xfrm>
              <a:off x="4333239" y="2887077"/>
              <a:ext cx="572135" cy="1089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29" name="Düz Bağlayıcı 28"/>
            <p:cNvCxnSpPr/>
            <p:nvPr/>
          </p:nvCxnSpPr>
          <p:spPr>
            <a:xfrm>
              <a:off x="4333874" y="3436352"/>
              <a:ext cx="5715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/>
            <p:nvPr/>
          </p:nvCxnSpPr>
          <p:spPr>
            <a:xfrm flipV="1">
              <a:off x="4619624" y="2426067"/>
              <a:ext cx="0" cy="4610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Düz Bağlayıcı 30"/>
            <p:cNvCxnSpPr/>
            <p:nvPr/>
          </p:nvCxnSpPr>
          <p:spPr>
            <a:xfrm>
              <a:off x="4476749" y="2426067"/>
              <a:ext cx="27813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Düz Bağlayıcı 31"/>
            <p:cNvCxnSpPr/>
            <p:nvPr/>
          </p:nvCxnSpPr>
          <p:spPr>
            <a:xfrm rot="5400000" flipH="1">
              <a:off x="4465595" y="4130130"/>
              <a:ext cx="308059" cy="2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Düz Bağlayıcı 32"/>
            <p:cNvCxnSpPr/>
            <p:nvPr/>
          </p:nvCxnSpPr>
          <p:spPr>
            <a:xfrm>
              <a:off x="4476753" y="4284160"/>
              <a:ext cx="27749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5" name="Grafik 14"/>
          <p:cNvGraphicFramePr/>
          <p:nvPr>
            <p:extLst>
              <p:ext uri="{D42A27DB-BD31-4B8C-83A1-F6EECF244321}">
                <p14:modId xmlns:p14="http://schemas.microsoft.com/office/powerpoint/2010/main" val="2659471479"/>
              </p:ext>
            </p:extLst>
          </p:nvPr>
        </p:nvGraphicFramePr>
        <p:xfrm>
          <a:off x="1979712" y="1719255"/>
          <a:ext cx="604867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9075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Bir sınıf düşünelim…</a:t>
            </a:r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34FEB-3E2C-40C3-81AC-ABC4E86157A2}" type="datetime1">
              <a:rPr lang="tr-TR" smtClean="0"/>
              <a:t>12.11.2019</a:t>
            </a:fld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/>
              <a:t>9</a:t>
            </a:fld>
            <a:endParaRPr lang="tr-TR"/>
          </a:p>
        </p:txBody>
      </p:sp>
      <p:sp>
        <p:nvSpPr>
          <p:cNvPr id="7" name="Metin Yer Tutucusu 4"/>
          <p:cNvSpPr txBox="1">
            <a:spLocks/>
          </p:cNvSpPr>
          <p:nvPr/>
        </p:nvSpPr>
        <p:spPr>
          <a:xfrm>
            <a:off x="755576" y="1196752"/>
            <a:ext cx="7632848" cy="52250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smtClean="0"/>
              <a:t>Biraz daha görselleştirelim…</a:t>
            </a:r>
            <a:endParaRPr lang="tr-TR" dirty="0"/>
          </a:p>
        </p:txBody>
      </p:sp>
      <p:grpSp>
        <p:nvGrpSpPr>
          <p:cNvPr id="13" name="Grup 12"/>
          <p:cNvGrpSpPr/>
          <p:nvPr/>
        </p:nvGrpSpPr>
        <p:grpSpPr>
          <a:xfrm rot="16200000">
            <a:off x="4101137" y="2506222"/>
            <a:ext cx="1171640" cy="5702521"/>
            <a:chOff x="3991609" y="1982151"/>
            <a:chExt cx="1208405" cy="2893695"/>
          </a:xfrm>
        </p:grpSpPr>
        <p:sp>
          <p:nvSpPr>
            <p:cNvPr id="27" name="Dikdörtgen 26"/>
            <p:cNvSpPr/>
            <p:nvPr/>
          </p:nvSpPr>
          <p:spPr>
            <a:xfrm>
              <a:off x="3991609" y="1982151"/>
              <a:ext cx="1208405" cy="289369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sp>
          <p:nvSpPr>
            <p:cNvPr id="28" name="Dikdörtgen 27"/>
            <p:cNvSpPr/>
            <p:nvPr/>
          </p:nvSpPr>
          <p:spPr>
            <a:xfrm>
              <a:off x="4333239" y="2887077"/>
              <a:ext cx="572135" cy="10890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tr-TR"/>
            </a:p>
          </p:txBody>
        </p:sp>
        <p:cxnSp>
          <p:nvCxnSpPr>
            <p:cNvPr id="29" name="Düz Bağlayıcı 28"/>
            <p:cNvCxnSpPr/>
            <p:nvPr/>
          </p:nvCxnSpPr>
          <p:spPr>
            <a:xfrm>
              <a:off x="4333874" y="3436352"/>
              <a:ext cx="5715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Düz Bağlayıcı 29"/>
            <p:cNvCxnSpPr/>
            <p:nvPr/>
          </p:nvCxnSpPr>
          <p:spPr>
            <a:xfrm flipV="1">
              <a:off x="4619624" y="2426067"/>
              <a:ext cx="0" cy="46101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Düz Bağlayıcı 30"/>
            <p:cNvCxnSpPr/>
            <p:nvPr/>
          </p:nvCxnSpPr>
          <p:spPr>
            <a:xfrm>
              <a:off x="4476749" y="2426067"/>
              <a:ext cx="278130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Düz Bağlayıcı 31"/>
            <p:cNvCxnSpPr/>
            <p:nvPr/>
          </p:nvCxnSpPr>
          <p:spPr>
            <a:xfrm flipV="1">
              <a:off x="4619624" y="3976102"/>
              <a:ext cx="0" cy="46037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Düz Bağlayıcı 32"/>
            <p:cNvCxnSpPr/>
            <p:nvPr/>
          </p:nvCxnSpPr>
          <p:spPr>
            <a:xfrm>
              <a:off x="4476749" y="4437112"/>
              <a:ext cx="277495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aphicFrame>
        <p:nvGraphicFramePr>
          <p:cNvPr id="14" name="Nesne 1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19974806"/>
              </p:ext>
            </p:extLst>
          </p:nvPr>
        </p:nvGraphicFramePr>
        <p:xfrm>
          <a:off x="1160797" y="2204864"/>
          <a:ext cx="7155619" cy="25018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Bitmap Image" r:id="rId3" imgW="6485714" imgH="2553056" progId="PBrush">
                  <p:embed/>
                </p:oleObj>
              </mc:Choice>
              <mc:Fallback>
                <p:oleObj name="Bitmap Image" r:id="rId3" imgW="6485714" imgH="2553056" progId="PBrush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0797" y="2204864"/>
                        <a:ext cx="7155619" cy="25018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664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4307</TotalTime>
  <Words>1562</Words>
  <Application>Microsoft Office PowerPoint</Application>
  <PresentationFormat>Ekran Gösterisi (4:3)</PresentationFormat>
  <Paragraphs>450</Paragraphs>
  <Slides>43</Slides>
  <Notes>5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50" baseType="lpstr">
      <vt:lpstr>Arial</vt:lpstr>
      <vt:lpstr>Calibri</vt:lpstr>
      <vt:lpstr>Cambria Math</vt:lpstr>
      <vt:lpstr>Times New Roman</vt:lpstr>
      <vt:lpstr>Wingdings</vt:lpstr>
      <vt:lpstr>Ofis Teması</vt:lpstr>
      <vt:lpstr>Bitmap Image</vt:lpstr>
      <vt:lpstr>Temel İstatistik (504) 2. Hafta: Merkezi Eğilim ve Dağılım Ölçüleri</vt:lpstr>
      <vt:lpstr>İçindekiler</vt:lpstr>
      <vt:lpstr> Bir sınıf düşünelim…</vt:lpstr>
      <vt:lpstr> Bir sınıf düşünelim…</vt:lpstr>
      <vt:lpstr> Bir sınıf düşünelim…</vt:lpstr>
      <vt:lpstr> Bir sınıf düşünelim…</vt:lpstr>
      <vt:lpstr> Bir sınıf düşünelim…</vt:lpstr>
      <vt:lpstr> Bir sınıf düşünelim…</vt:lpstr>
      <vt:lpstr> Bir sınıf düşünelim…</vt:lpstr>
      <vt:lpstr>Merkezi Eğilim Ölçüleri</vt:lpstr>
      <vt:lpstr>Merkezi Eğilim Ölçüleri</vt:lpstr>
      <vt:lpstr>Mean</vt:lpstr>
      <vt:lpstr>Medyan</vt:lpstr>
      <vt:lpstr>Mod</vt:lpstr>
      <vt:lpstr>Düşünelim!</vt:lpstr>
      <vt:lpstr>Etkinlik yapalım…</vt:lpstr>
      <vt:lpstr>Etkinlik yapalım…</vt:lpstr>
      <vt:lpstr>Etkinlik yapalım…</vt:lpstr>
      <vt:lpstr>Düşünelim!</vt:lpstr>
      <vt:lpstr>Hangi  nehir? M=60 cm </vt:lpstr>
      <vt:lpstr>Düşünelim!</vt:lpstr>
      <vt:lpstr>Merkezi Dağılım Ölçüleri</vt:lpstr>
      <vt:lpstr>Merkezi Dağılım Ölçüleri</vt:lpstr>
      <vt:lpstr>Mean, Varyans, Standart Sapma</vt:lpstr>
      <vt:lpstr>Varyans, Standart Sapma</vt:lpstr>
      <vt:lpstr>Standart Sapma</vt:lpstr>
      <vt:lpstr>Standart Sapma</vt:lpstr>
      <vt:lpstr>Standart Sapma</vt:lpstr>
      <vt:lpstr>Standart Sapma</vt:lpstr>
      <vt:lpstr>Standart Sapma</vt:lpstr>
      <vt:lpstr>Düşünelim!</vt:lpstr>
      <vt:lpstr>Range</vt:lpstr>
      <vt:lpstr>Range</vt:lpstr>
      <vt:lpstr>Interquartil Range</vt:lpstr>
      <vt:lpstr>Interquartil Range</vt:lpstr>
      <vt:lpstr>Interquartil Range</vt:lpstr>
      <vt:lpstr>Percentile</vt:lpstr>
      <vt:lpstr>Percentile Nasıl Hesaplanır?</vt:lpstr>
      <vt:lpstr>Percentile Örnek</vt:lpstr>
      <vt:lpstr>Percentile Örnek</vt:lpstr>
      <vt:lpstr>Percentile Örnek</vt:lpstr>
      <vt:lpstr>PowerPoint Sunusu</vt:lpstr>
      <vt:lpstr>Alıştırma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A.Daş</dc:creator>
  <cp:lastModifiedBy>User</cp:lastModifiedBy>
  <cp:revision>161</cp:revision>
  <dcterms:created xsi:type="dcterms:W3CDTF">2013-02-13T14:44:05Z</dcterms:created>
  <dcterms:modified xsi:type="dcterms:W3CDTF">2019-11-12T11:00:15Z</dcterms:modified>
</cp:coreProperties>
</file>