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27"/>
  </p:notesMasterIdLst>
  <p:handoutMasterIdLst>
    <p:handoutMasterId r:id="rId28"/>
  </p:handoutMasterIdLst>
  <p:sldIdLst>
    <p:sldId id="606" r:id="rId2"/>
    <p:sldId id="616" r:id="rId3"/>
    <p:sldId id="645" r:id="rId4"/>
    <p:sldId id="646" r:id="rId5"/>
    <p:sldId id="647" r:id="rId6"/>
    <p:sldId id="648" r:id="rId7"/>
    <p:sldId id="649" r:id="rId8"/>
    <p:sldId id="655" r:id="rId9"/>
    <p:sldId id="650" r:id="rId10"/>
    <p:sldId id="652" r:id="rId11"/>
    <p:sldId id="653" r:id="rId12"/>
    <p:sldId id="617" r:id="rId13"/>
    <p:sldId id="626" r:id="rId14"/>
    <p:sldId id="635" r:id="rId15"/>
    <p:sldId id="636" r:id="rId16"/>
    <p:sldId id="627" r:id="rId17"/>
    <p:sldId id="640" r:id="rId18"/>
    <p:sldId id="637" r:id="rId19"/>
    <p:sldId id="639" r:id="rId20"/>
    <p:sldId id="641" r:id="rId21"/>
    <p:sldId id="620" r:id="rId22"/>
    <p:sldId id="643" r:id="rId23"/>
    <p:sldId id="642" r:id="rId24"/>
    <p:sldId id="656" r:id="rId25"/>
    <p:sldId id="623" r:id="rId26"/>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5613" indent="1588" algn="l" rtl="0" fontAlgn="base">
      <a:spcBef>
        <a:spcPct val="0"/>
      </a:spcBef>
      <a:spcAft>
        <a:spcPct val="0"/>
      </a:spcAft>
      <a:defRPr sz="1600" b="1" kern="1200">
        <a:solidFill>
          <a:schemeClr val="tx1"/>
        </a:solidFill>
        <a:latin typeface="Arial" charset="0"/>
        <a:ea typeface="+mn-ea"/>
        <a:cs typeface="+mn-cs"/>
      </a:defRPr>
    </a:lvl2pPr>
    <a:lvl3pPr marL="912813" indent="1588" algn="l" rtl="0" fontAlgn="base">
      <a:spcBef>
        <a:spcPct val="0"/>
      </a:spcBef>
      <a:spcAft>
        <a:spcPct val="0"/>
      </a:spcAft>
      <a:defRPr sz="1600" b="1" kern="1200">
        <a:solidFill>
          <a:schemeClr val="tx1"/>
        </a:solidFill>
        <a:latin typeface="Arial" charset="0"/>
        <a:ea typeface="+mn-ea"/>
        <a:cs typeface="+mn-cs"/>
      </a:defRPr>
    </a:lvl3pPr>
    <a:lvl4pPr marL="1370013" indent="1588" algn="l" rtl="0" fontAlgn="base">
      <a:spcBef>
        <a:spcPct val="0"/>
      </a:spcBef>
      <a:spcAft>
        <a:spcPct val="0"/>
      </a:spcAft>
      <a:defRPr sz="1600" b="1" kern="1200">
        <a:solidFill>
          <a:schemeClr val="tx1"/>
        </a:solidFill>
        <a:latin typeface="Arial" charset="0"/>
        <a:ea typeface="+mn-ea"/>
        <a:cs typeface="+mn-cs"/>
      </a:defRPr>
    </a:lvl4pPr>
    <a:lvl5pPr marL="1827213" indent="1588"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00"/>
    <a:srgbClr val="FFFF66"/>
    <a:srgbClr val="7CBCE3"/>
    <a:srgbClr val="77A9D9"/>
    <a:srgbClr val="7CB0DC"/>
    <a:srgbClr val="E9E1D4"/>
    <a:srgbClr val="006666"/>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948" autoAdjust="0"/>
    <p:restoredTop sz="96571" autoAdjust="0"/>
  </p:normalViewPr>
  <p:slideViewPr>
    <p:cSldViewPr snapToGrid="0">
      <p:cViewPr varScale="1">
        <p:scale>
          <a:sx n="116" d="100"/>
          <a:sy n="116" d="100"/>
        </p:scale>
        <p:origin x="-1782" y="-114"/>
      </p:cViewPr>
      <p:guideLst>
        <p:guide orient="horz" pos="4209"/>
        <p:guide pos="54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8"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86989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4146550" y="0"/>
            <a:ext cx="3168650" cy="481013"/>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lvl1pPr algn="r" defTabSz="963465" eaLnBrk="0" hangingPunct="0">
              <a:defRPr sz="1200" b="0">
                <a:latin typeface="Times New Roman" pitchFamily="18"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60475" y="719138"/>
            <a:ext cx="4800600"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2475"/>
            <a:ext cx="5365750" cy="4319588"/>
          </a:xfrm>
          <a:prstGeom prst="rect">
            <a:avLst/>
          </a:prstGeom>
          <a:noFill/>
          <a:ln w="9525">
            <a:noFill/>
            <a:miter lim="800000"/>
            <a:headEnd/>
            <a:tailEnd/>
          </a:ln>
          <a:effectLst/>
        </p:spPr>
        <p:txBody>
          <a:bodyPr vert="horz" wrap="square" lIns="96499" tIns="48252" rIns="96499" bIns="482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l" defTabSz="963465" eaLnBrk="0" hangingPunct="0">
              <a:defRPr sz="1200" b="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4146550" y="9120188"/>
            <a:ext cx="3168650" cy="481012"/>
          </a:xfrm>
          <a:prstGeom prst="rect">
            <a:avLst/>
          </a:prstGeom>
          <a:noFill/>
          <a:ln w="9525">
            <a:noFill/>
            <a:miter lim="800000"/>
            <a:headEnd/>
            <a:tailEnd/>
          </a:ln>
          <a:effectLst/>
        </p:spPr>
        <p:txBody>
          <a:bodyPr vert="horz" wrap="square" lIns="96499" tIns="48252" rIns="96499" bIns="48252" numCol="1" anchor="b" anchorCtr="0" compatLnSpc="1">
            <a:prstTxWarp prst="textNoShape">
              <a:avLst/>
            </a:prstTxWarp>
          </a:bodyPr>
          <a:lstStyle>
            <a:lvl1pPr algn="r" defTabSz="963465" eaLnBrk="0" hangingPunct="0">
              <a:defRPr sz="1200" b="0">
                <a:latin typeface="Times New Roman" pitchFamily="18" charset="0"/>
              </a:defRPr>
            </a:lvl1pPr>
          </a:lstStyle>
          <a:p>
            <a:pPr>
              <a:defRPr/>
            </a:pPr>
            <a:fld id="{9548441F-D37E-473E-B7D9-419AC6F850C3}" type="slidenum">
              <a:rPr lang="en-US"/>
              <a:pPr>
                <a:defRPr/>
              </a:pPr>
              <a:t>‹#›</a:t>
            </a:fld>
            <a:endParaRPr lang="en-US"/>
          </a:p>
        </p:txBody>
      </p:sp>
    </p:spTree>
    <p:extLst>
      <p:ext uri="{BB962C8B-B14F-4D97-AF65-F5344CB8AC3E}">
        <p14:creationId xmlns="" xmlns:p14="http://schemas.microsoft.com/office/powerpoint/2010/main" val="1421210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_Title">
    <p:spTree>
      <p:nvGrpSpPr>
        <p:cNvPr id="1" name=""/>
        <p:cNvGrpSpPr/>
        <p:nvPr/>
      </p:nvGrpSpPr>
      <p:grpSpPr>
        <a:xfrm>
          <a:off x="0" y="0"/>
          <a:ext cx="0" cy="0"/>
          <a:chOff x="0" y="0"/>
          <a:chExt cx="0" cy="0"/>
        </a:xfrm>
      </p:grpSpPr>
      <p:pic>
        <p:nvPicPr>
          <p:cNvPr id="6" name="Picture 5" descr="Title slide bkg.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 name="TextBox 6"/>
          <p:cNvSpPr txBox="1"/>
          <p:nvPr userDrawn="1"/>
        </p:nvSpPr>
        <p:spPr bwMode="auto">
          <a:xfrm>
            <a:off x="6478623" y="2033080"/>
            <a:ext cx="2276272" cy="400110"/>
          </a:xfrm>
          <a:prstGeom prst="rect">
            <a:avLst/>
          </a:prstGeom>
          <a:noFill/>
          <a:ln w="12700" cap="sq" algn="ctr">
            <a:noFill/>
            <a:miter lim="800000"/>
            <a:headEnd/>
            <a:tailEnd/>
          </a:ln>
          <a:effectLst/>
        </p:spPr>
        <p:txBody>
          <a:bodyPr wrap="square" rtlCol="0">
            <a:spAutoFit/>
          </a:bodyPr>
          <a:lstStyle/>
          <a:p>
            <a:pPr algn="r"/>
            <a:r>
              <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14. 5</a:t>
            </a:r>
            <a:r>
              <a:rPr lang="en-US" sz="2000" b="0" baseline="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rPr>
              <a:t> Release</a:t>
            </a:r>
            <a:endParaRPr lang="en-US" sz="2000" b="0" dirty="0" smtClean="0">
              <a:solidFill>
                <a:schemeClr val="tx1">
                  <a:lumMod val="75000"/>
                  <a:lumOff val="25000"/>
                </a:schemeClr>
              </a:solidFill>
              <a:effectLst>
                <a:outerShdw blurRad="38100" dist="38100" dir="2700000" algn="tl">
                  <a:srgbClr val="000000">
                    <a:alpha val="43137"/>
                  </a:srgbClr>
                </a:outerShdw>
              </a:effectLst>
              <a:latin typeface="+mj-lt"/>
              <a:cs typeface="Calibri" pitchFamily="34" charset="0"/>
            </a:endParaRPr>
          </a:p>
        </p:txBody>
      </p:sp>
      <p:sp>
        <p:nvSpPr>
          <p:cNvPr id="9" name="TextBox 8"/>
          <p:cNvSpPr txBox="1"/>
          <p:nvPr userDrawn="1"/>
        </p:nvSpPr>
        <p:spPr bwMode="auto">
          <a:xfrm>
            <a:off x="3657600" y="5212080"/>
            <a:ext cx="3961918" cy="1077218"/>
          </a:xfrm>
          <a:prstGeom prst="rect">
            <a:avLst/>
          </a:prstGeom>
          <a:noFill/>
          <a:ln w="12700" cap="sq" algn="ctr">
            <a:noFill/>
            <a:miter lim="800000"/>
            <a:headEnd/>
            <a:tailEnd/>
          </a:ln>
          <a:effectLst/>
        </p:spPr>
        <p:txBody>
          <a:bodyPr wrap="none" rtlCol="0">
            <a:spAutoFit/>
          </a:bodyPr>
          <a:lstStyle/>
          <a:p>
            <a:r>
              <a:rPr lang="en-US" sz="3200" b="1" dirty="0" smtClean="0">
                <a:latin typeface="Calibri" pitchFamily="34" charset="0"/>
                <a:cs typeface="Calibri" pitchFamily="34" charset="0"/>
              </a:rPr>
              <a:t>Introduction to ANSYS</a:t>
            </a:r>
          </a:p>
          <a:p>
            <a:r>
              <a:rPr lang="en-US" sz="3200" b="1" dirty="0" smtClean="0">
                <a:latin typeface="Calibri" pitchFamily="34" charset="0"/>
                <a:cs typeface="Calibri" pitchFamily="34" charset="0"/>
              </a:rPr>
              <a:t>Meshing</a:t>
            </a: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ext Placeholder 4"/>
          <p:cNvSpPr>
            <a:spLocks noGrp="1"/>
          </p:cNvSpPr>
          <p:nvPr>
            <p:ph type="body" sz="quarter" idx="10"/>
          </p:nvPr>
        </p:nvSpPr>
        <p:spPr>
          <a:xfrm>
            <a:off x="1447800" y="1752600"/>
            <a:ext cx="6096000" cy="3733800"/>
          </a:xfrm>
        </p:spPr>
        <p:txBody>
          <a:bodyPr/>
          <a:lstStyle>
            <a:lvl1pPr>
              <a:defRPr sz="2000" b="1">
                <a:latin typeface="Calibri" pitchFamily="34" charset="0"/>
                <a:cs typeface="Calibri" pitchFamily="34" charset="0"/>
              </a:defRPr>
            </a:lvl1pPr>
            <a:lvl2pPr marL="228600" indent="-228600">
              <a:buClrTx/>
              <a:buFont typeface="Arial" pitchFamily="34" charset="0"/>
              <a:buChar char="•"/>
              <a:defRPr b="1">
                <a:latin typeface="Calibri" pitchFamily="34" charset="0"/>
                <a:cs typeface="Calibri" pitchFamily="34" charset="0"/>
              </a:defRPr>
            </a:lvl2pPr>
            <a:lvl3pPr marL="457200" indent="-228600">
              <a:buFont typeface="Arial Narrow" pitchFamily="34" charset="0"/>
              <a:buChar char="–"/>
              <a:tabLst/>
              <a:defRPr b="1">
                <a:latin typeface="Calibri" pitchFamily="34" charset="0"/>
                <a:cs typeface="Calibri" pitchFamily="34" charset="0"/>
              </a:defRPr>
            </a:lvl3pPr>
            <a:lvl4pPr marL="685800" indent="-228600">
              <a:buClrTx/>
              <a:buFont typeface="Arial" pitchFamily="34" charset="0"/>
              <a:buChar char="•"/>
              <a:defRPr b="1">
                <a:latin typeface="Calibri" pitchFamily="34" charset="0"/>
                <a:cs typeface="Calibri" pitchFamily="34" charset="0"/>
              </a:defRPr>
            </a:lvl4pPr>
            <a:lvl5pPr marL="914400" indent="-228600">
              <a:buClrTx/>
              <a:buFont typeface="Arial Narrow" pitchFamily="34" charset="0"/>
              <a:buChar char="–"/>
              <a:defRPr b="1">
                <a:solidFill>
                  <a:schemeClr val="tx1"/>
                </a:solidFill>
                <a:latin typeface="Calibri" pitchFamily="34" charset="0"/>
                <a:cs typeface="Calibri" pitchFamily="34" charset="0"/>
              </a:defRPr>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Title 1"/>
          <p:cNvSpPr>
            <a:spLocks noGrp="1"/>
          </p:cNvSpPr>
          <p:nvPr>
            <p:ph type="title"/>
          </p:nvPr>
        </p:nvSpPr>
        <p:spPr>
          <a:xfrm>
            <a:off x="1447800" y="457201"/>
            <a:ext cx="7126287" cy="609600"/>
          </a:xfrm>
        </p:spPr>
        <p:txBody>
          <a:bodyPr/>
          <a:lstStyle>
            <a:lvl1pPr>
              <a:defRPr>
                <a:latin typeface="+mj-lt"/>
              </a:defRPr>
            </a:lvl1pPr>
          </a:lstStyle>
          <a:p>
            <a:r>
              <a:rPr lang="en-US" dirty="0" smtClean="0"/>
              <a:t>Click to edit Master title style</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smtClean="0">
                <a:latin typeface="Calibri" pitchFamily="34" charset="0"/>
                <a:cs typeface="Calibri" pitchFamily="34" charset="0"/>
              </a:defRPr>
            </a:lvl1pPr>
            <a:lvl2pPr marL="228600" indent="-228600">
              <a:buClrTx/>
              <a:buFont typeface="Arial" pitchFamily="34" charset="0"/>
              <a:buChar char="•"/>
              <a:defRPr lang="en-US" sz="1800" smtClean="0">
                <a:latin typeface="Calibri" pitchFamily="34" charset="0"/>
                <a:cs typeface="Calibri" pitchFamily="34" charset="0"/>
              </a:defRPr>
            </a:lvl2pPr>
            <a:lvl3pPr>
              <a:defRPr/>
            </a:lvl3pPr>
            <a:lvl5pPr>
              <a:defRPr/>
            </a:lvl5pPr>
            <a:lvl6pPr>
              <a:defRPr/>
            </a:lvl6pPr>
          </a:lstStyle>
          <a:p>
            <a:pPr lvl="0"/>
            <a:r>
              <a:rPr lang="en-US" smtClean="0"/>
              <a:t>Click to edit Master text styles</a:t>
            </a:r>
          </a:p>
          <a:p>
            <a:pPr lvl="1"/>
            <a:r>
              <a:rPr lang="en-US" smtClean="0"/>
              <a:t>Second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0"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5"/>
          <p:cNvSpPr/>
          <p:nvPr/>
        </p:nvSpPr>
        <p:spPr bwMode="auto">
          <a:xfrm>
            <a:off x="3638550" y="2937932"/>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61932"/>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10" name="Rectangle 9"/>
          <p:cNvSpPr/>
          <p:nvPr/>
        </p:nvSpPr>
        <p:spPr bwMode="auto">
          <a:xfrm>
            <a:off x="1109663" y="2937932"/>
            <a:ext cx="2528887" cy="1862138"/>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a:lnSpc>
                <a:spcPct val="90000"/>
              </a:lnSpc>
              <a:spcBef>
                <a:spcPct val="50000"/>
              </a:spcBef>
              <a:defRPr/>
            </a:pPr>
            <a:r>
              <a:rPr lang="en-US" dirty="0">
                <a:solidFill>
                  <a:schemeClr val="accent5">
                    <a:lumMod val="75000"/>
                  </a:schemeClr>
                </a:solidFill>
                <a:cs typeface="+mn-cs"/>
              </a:rPr>
              <a:t>Insert</a:t>
            </a:r>
            <a:br>
              <a:rPr lang="en-US" dirty="0">
                <a:solidFill>
                  <a:schemeClr val="accent5">
                    <a:lumMod val="75000"/>
                  </a:schemeClr>
                </a:solidFill>
                <a:cs typeface="+mn-cs"/>
              </a:rPr>
            </a:br>
            <a:r>
              <a:rPr lang="en-US" dirty="0">
                <a:solidFill>
                  <a:schemeClr val="accent5">
                    <a:lumMod val="75000"/>
                  </a:schemeClr>
                </a:solidFill>
                <a:cs typeface="+mn-cs"/>
              </a:rPr>
              <a:t>image</a:t>
            </a:r>
            <a:br>
              <a:rPr lang="en-US" dirty="0">
                <a:solidFill>
                  <a:schemeClr val="accent5">
                    <a:lumMod val="75000"/>
                  </a:schemeClr>
                </a:solidFill>
                <a:cs typeface="+mn-cs"/>
              </a:rPr>
            </a:br>
            <a:r>
              <a:rPr lang="en-US" dirty="0">
                <a:solidFill>
                  <a:schemeClr val="accent5">
                    <a:lumMod val="75000"/>
                  </a:schemeClr>
                </a:solidFill>
                <a:cs typeface="+mn-cs"/>
              </a:rPr>
              <a:t>here</a:t>
            </a:r>
          </a:p>
        </p:txBody>
      </p:sp>
      <p:sp>
        <p:nvSpPr>
          <p:cNvPr id="43" name="Content Placeholder 2"/>
          <p:cNvSpPr>
            <a:spLocks noGrp="1"/>
          </p:cNvSpPr>
          <p:nvPr>
            <p:ph idx="10"/>
          </p:nvPr>
        </p:nvSpPr>
        <p:spPr>
          <a:xfrm>
            <a:off x="3638550" y="2937932"/>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dirty="0" smtClean="0">
                <a:latin typeface="Calibri" pitchFamily="34" charset="0"/>
                <a:cs typeface="Calibri" pitchFamily="34" charset="0"/>
              </a:defRPr>
            </a:lvl1pPr>
            <a:lvl2pPr marL="228600" indent="-228600">
              <a:buClrTx/>
              <a:buFont typeface="Arial" pitchFamily="34" charset="0"/>
              <a:buChar char="•"/>
              <a:defRPr lang="en-US" sz="1800" b="1" dirty="0" smtClean="0">
                <a:latin typeface="Calibri" pitchFamily="34" charset="0"/>
                <a:cs typeface="Calibri" pitchFamily="34" charset="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2"/>
          <p:cNvSpPr>
            <a:spLocks noGrp="1"/>
          </p:cNvSpPr>
          <p:nvPr>
            <p:ph idx="11"/>
          </p:nvPr>
        </p:nvSpPr>
        <p:spPr>
          <a:xfrm>
            <a:off x="6076950" y="4461932"/>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3" name="Title 1"/>
          <p:cNvSpPr>
            <a:spLocks noGrp="1"/>
          </p:cNvSpPr>
          <p:nvPr>
            <p:ph type="title"/>
          </p:nvPr>
        </p:nvSpPr>
        <p:spPr>
          <a:xfrm>
            <a:off x="1447800" y="457201"/>
            <a:ext cx="7126287" cy="5334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Rectangle 5"/>
          <p:cNvSpPr/>
          <p:nvPr/>
        </p:nvSpPr>
        <p:spPr bwMode="auto">
          <a:xfrm>
            <a:off x="3638550" y="2974975"/>
            <a:ext cx="5505450" cy="18621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7" name="Rectangle 6"/>
          <p:cNvSpPr/>
          <p:nvPr/>
        </p:nvSpPr>
        <p:spPr bwMode="auto">
          <a:xfrm>
            <a:off x="6076950" y="4498975"/>
            <a:ext cx="3067050" cy="1023938"/>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8"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9" name="Rectangle 8"/>
          <p:cNvSpPr/>
          <p:nvPr/>
        </p:nvSpPr>
        <p:spPr bwMode="auto">
          <a:xfrm>
            <a:off x="0" y="2989263"/>
            <a:ext cx="3638550" cy="2533650"/>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0" name="Rectangle 9"/>
          <p:cNvSpPr/>
          <p:nvPr/>
        </p:nvSpPr>
        <p:spPr bwMode="auto">
          <a:xfrm>
            <a:off x="3638550" y="4498975"/>
            <a:ext cx="2438400" cy="1825625"/>
          </a:xfrm>
          <a:prstGeom prst="rect">
            <a:avLst/>
          </a:prstGeom>
          <a:solidFill>
            <a:schemeClr val="accent5">
              <a:lumMod val="60000"/>
              <a:lumOff val="40000"/>
            </a:schemeClr>
          </a:solidFill>
          <a:ln w="12700" cap="sq" algn="ctr">
            <a:solidFill>
              <a:schemeClr val="accent6">
                <a:lumMod val="60000"/>
                <a:lumOff val="40000"/>
              </a:schemeClr>
            </a:solidFill>
            <a:miter lim="800000"/>
            <a:headEnd/>
            <a:tailEnd/>
          </a:ln>
          <a:effectLst/>
        </p:spPr>
        <p:txBody>
          <a:bodyPr anchor="ctr"/>
          <a:lstStyle/>
          <a:p>
            <a:pPr algn="ctr" fontAlgn="auto">
              <a:spcBef>
                <a:spcPts val="0"/>
              </a:spcBef>
              <a:spcAft>
                <a:spcPts val="0"/>
              </a:spcAft>
              <a:defRPr/>
            </a:pPr>
            <a:r>
              <a:rPr lang="en-US" dirty="0">
                <a:solidFill>
                  <a:schemeClr val="accent5">
                    <a:lumMod val="75000"/>
                  </a:schemeClr>
                </a:solidFill>
                <a:latin typeface="+mn-lt"/>
                <a:cs typeface="+mn-cs"/>
              </a:rPr>
              <a:t>Insert</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image</a:t>
            </a:r>
            <a:br>
              <a:rPr lang="en-US" dirty="0">
                <a:solidFill>
                  <a:schemeClr val="accent5">
                    <a:lumMod val="75000"/>
                  </a:schemeClr>
                </a:solidFill>
                <a:latin typeface="+mn-lt"/>
                <a:cs typeface="+mn-cs"/>
              </a:rPr>
            </a:br>
            <a:r>
              <a:rPr lang="en-US" dirty="0">
                <a:solidFill>
                  <a:schemeClr val="accent5">
                    <a:lumMod val="75000"/>
                  </a:schemeClr>
                </a:solidFill>
                <a:latin typeface="+mn-lt"/>
                <a:cs typeface="+mn-cs"/>
              </a:rPr>
              <a:t>here</a:t>
            </a:r>
          </a:p>
        </p:txBody>
      </p:sp>
      <p:sp>
        <p:nvSpPr>
          <p:cNvPr id="13" name="Content Placeholder 2"/>
          <p:cNvSpPr>
            <a:spLocks noGrp="1"/>
          </p:cNvSpPr>
          <p:nvPr>
            <p:ph idx="10"/>
          </p:nvPr>
        </p:nvSpPr>
        <p:spPr>
          <a:xfrm>
            <a:off x="3638550" y="2974975"/>
            <a:ext cx="5505450" cy="1524000"/>
          </a:xfrm>
          <a:noFill/>
        </p:spPr>
        <p:txBody>
          <a:bodyPr lIns="182880" tIns="182880"/>
          <a:lstStyle>
            <a:lvl1pPr marL="0" indent="0">
              <a:lnSpc>
                <a:spcPct val="100000"/>
              </a:lnSpc>
              <a:spcBef>
                <a:spcPts val="0"/>
              </a:spcBef>
              <a:buNone/>
              <a:defRPr sz="1400" b="1">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14" name="Content Placeholder 2"/>
          <p:cNvSpPr>
            <a:spLocks noGrp="1"/>
          </p:cNvSpPr>
          <p:nvPr>
            <p:ph idx="11"/>
          </p:nvPr>
        </p:nvSpPr>
        <p:spPr>
          <a:xfrm>
            <a:off x="6076950" y="4498975"/>
            <a:ext cx="3067050" cy="1024468"/>
          </a:xfrm>
          <a:noFill/>
        </p:spPr>
        <p:txBody>
          <a:bodyPr lIns="274320" tIns="91440"/>
          <a:lstStyle>
            <a:lvl1pPr marL="0" indent="0">
              <a:buNone/>
              <a:defRPr sz="1400" b="0">
                <a:solidFill>
                  <a:schemeClr val="bg1"/>
                </a:solidFill>
              </a:defRPr>
            </a:lvl1pPr>
            <a:lvl2pPr marL="0" indent="0">
              <a:spcBef>
                <a:spcPts val="0"/>
              </a:spcBef>
              <a:buFont typeface="Arial" pitchFamily="34" charset="0"/>
              <a:buNone/>
              <a:defRPr sz="1400" b="1">
                <a:solidFill>
                  <a:schemeClr val="tx1"/>
                </a:solidFill>
              </a:defRPr>
            </a:lvl2pPr>
          </a:lstStyle>
          <a:p>
            <a:pPr lvl="0"/>
            <a:r>
              <a:rPr lang="en-US" smtClean="0"/>
              <a:t>Click to edit Master text styles</a:t>
            </a:r>
          </a:p>
        </p:txBody>
      </p:sp>
      <p:sp>
        <p:nvSpPr>
          <p:cNvPr id="2" name="Title 1"/>
          <p:cNvSpPr>
            <a:spLocks noGrp="1"/>
          </p:cNvSpPr>
          <p:nvPr>
            <p:ph type="title"/>
          </p:nvPr>
        </p:nvSpPr>
        <p:spPr>
          <a:xfrm>
            <a:off x="1447800" y="457201"/>
            <a:ext cx="7126287" cy="609599"/>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447800" y="1752600"/>
            <a:ext cx="7696200" cy="1238250"/>
          </a:xfrm>
          <a:noFill/>
          <a:ln w="9525">
            <a:noFill/>
            <a:miter lim="800000"/>
            <a:headEnd/>
            <a:tailEnd/>
          </a:ln>
          <a:effectLst/>
        </p:spPr>
        <p:txBody>
          <a:bodyPr/>
          <a:lstStyle>
            <a:lvl1pPr>
              <a:defRPr lang="en-US" sz="2000" b="1" smtClean="0">
                <a:latin typeface="Calibri" pitchFamily="34" charset="0"/>
                <a:cs typeface="Calibri" pitchFamily="34" charset="0"/>
              </a:defRPr>
            </a:lvl1pPr>
            <a:lvl2pPr marL="228600" indent="-228600">
              <a:buClrTx/>
              <a:buFont typeface="Arial" pitchFamily="34" charset="0"/>
              <a:buChar char="•"/>
              <a:defRPr lang="en-US" sz="1800" b="1" smtClean="0">
                <a:latin typeface="Calibri" pitchFamily="34" charset="0"/>
                <a:cs typeface="Calibri" pitchFamily="34" charset="0"/>
              </a:defRPr>
            </a:lvl2pPr>
          </a:lstStyle>
          <a:p>
            <a:pPr lvl="0"/>
            <a:r>
              <a:rPr lang="en-US" smtClean="0"/>
              <a:t>Click to edit Master text styles</a:t>
            </a:r>
          </a:p>
          <a:p>
            <a:pPr lvl="1"/>
            <a:r>
              <a:rPr lang="en-US" smtClean="0"/>
              <a:t>Second level</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Rectangle 2"/>
          <p:cNvSpPr/>
          <p:nvPr/>
        </p:nvSpPr>
        <p:spPr bwMode="auto">
          <a:xfrm>
            <a:off x="1922463" y="4800600"/>
            <a:ext cx="7221537" cy="1430338"/>
          </a:xfrm>
          <a:prstGeom prst="rect">
            <a:avLst/>
          </a:prstGeom>
          <a:solidFill>
            <a:schemeClr val="accent6"/>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sp>
        <p:nvSpPr>
          <p:cNvPr id="4" name="Rectangle 3"/>
          <p:cNvSpPr/>
          <p:nvPr/>
        </p:nvSpPr>
        <p:spPr bwMode="auto">
          <a:xfrm>
            <a:off x="6172200" y="5888038"/>
            <a:ext cx="2971800" cy="968375"/>
          </a:xfrm>
          <a:prstGeom prst="rect">
            <a:avLst/>
          </a:prstGeom>
          <a:solidFill>
            <a:schemeClr val="accent6">
              <a:lumMod val="50000"/>
            </a:schemeClr>
          </a:solidFill>
          <a:ln w="12700" cap="sq" algn="ctr">
            <a:noFill/>
            <a:miter lim="800000"/>
            <a:headEnd/>
            <a:tailEnd/>
          </a:ln>
          <a:effectLst/>
        </p:spPr>
        <p:txBody>
          <a:bodyPr wrap="none" anchor="ctr"/>
          <a:lstStyle/>
          <a:p>
            <a:pPr algn="ctr" fontAlgn="auto">
              <a:spcBef>
                <a:spcPts val="0"/>
              </a:spcBef>
              <a:spcAft>
                <a:spcPts val="0"/>
              </a:spcAft>
              <a:defRPr/>
            </a:pPr>
            <a:endParaRPr lang="en-US" b="1" dirty="0">
              <a:solidFill>
                <a:schemeClr val="bg1"/>
              </a:solidFill>
              <a:latin typeface="+mn-lt"/>
              <a:cs typeface="+mn-cs"/>
            </a:endParaRPr>
          </a:p>
        </p:txBody>
      </p:sp>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l="2" t="-5" r="86995" b="88000"/>
          <a:stretch>
            <a:fillRect/>
          </a:stretch>
        </p:blipFill>
        <p:spPr bwMode="auto">
          <a:xfrm>
            <a:off x="0" y="476250"/>
            <a:ext cx="1189038" cy="381000"/>
          </a:xfrm>
          <a:prstGeom prst="rect">
            <a:avLst/>
          </a:prstGeom>
          <a:noFill/>
          <a:ln w="9525">
            <a:noFill/>
            <a:miter lim="800000"/>
            <a:headEnd/>
            <a:tailEnd/>
          </a:ln>
        </p:spPr>
      </p:pic>
      <p:pic>
        <p:nvPicPr>
          <p:cNvPr id="4" name="Picture 29"/>
          <p:cNvPicPr>
            <a:picLocks noChangeAspect="1" noChangeArrowheads="1"/>
          </p:cNvPicPr>
          <p:nvPr/>
        </p:nvPicPr>
        <p:blipFill>
          <a:blip r:embed="rId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13"/>
          <p:cNvPicPr>
            <a:picLocks noChangeAspect="1" noChangeArrowheads="1"/>
          </p:cNvPicPr>
          <p:nvPr/>
        </p:nvPicPr>
        <p:blipFill>
          <a:blip r:embed="rId4" cstate="print"/>
          <a:srcRect/>
          <a:stretch>
            <a:fillRect/>
          </a:stretch>
        </p:blipFill>
        <p:spPr bwMode="auto">
          <a:xfrm>
            <a:off x="1809750" y="0"/>
            <a:ext cx="7334250" cy="58738"/>
          </a:xfrm>
          <a:prstGeom prst="rect">
            <a:avLst/>
          </a:prstGeom>
          <a:noFill/>
          <a:ln w="9525">
            <a:noFill/>
            <a:miter lim="800000"/>
            <a:headEnd/>
            <a:tailEnd/>
          </a:ln>
        </p:spPr>
      </p:pic>
      <p:sp>
        <p:nvSpPr>
          <p:cNvPr id="2" name="Title 1"/>
          <p:cNvSpPr>
            <a:spLocks noGrp="1"/>
          </p:cNvSpPr>
          <p:nvPr>
            <p:ph type="title"/>
          </p:nvPr>
        </p:nvSpPr>
        <p:spPr>
          <a:xfrm>
            <a:off x="0" y="2209800"/>
            <a:ext cx="9144000" cy="685800"/>
          </a:xfrm>
        </p:spPr>
        <p:txBody>
          <a:bodyPr/>
          <a:lstStyle>
            <a:lvl1pPr algn="ctr">
              <a:defRPr sz="3600" b="1" cap="none">
                <a:solidFill>
                  <a:schemeClr val="tx1"/>
                </a:solidFill>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7" name="Content Placeholder 2"/>
          <p:cNvSpPr>
            <a:spLocks noGrp="1"/>
          </p:cNvSpPr>
          <p:nvPr>
            <p:ph idx="1"/>
          </p:nvPr>
        </p:nvSpPr>
        <p:spPr>
          <a:xfrm>
            <a:off x="1600199" y="5390002"/>
            <a:ext cx="7554915" cy="1071758"/>
          </a:xfrm>
        </p:spPr>
        <p:txBody>
          <a:bodyPr/>
          <a:lstStyle>
            <a:lvl1pPr marL="457200" indent="-457200">
              <a:buFontTx/>
              <a:buBlip>
                <a:blip r:embed="rId3"/>
              </a:buBlip>
              <a:defRPr sz="1600" b="1">
                <a:solidFill>
                  <a:schemeClr val="tx1"/>
                </a:solidFill>
              </a:defRPr>
            </a:lvl1pPr>
            <a:lvl2pPr marL="457200" indent="0">
              <a:spcBef>
                <a:spcPts val="0"/>
              </a:spcBef>
              <a:buFont typeface="Arial" pitchFamily="34" charset="0"/>
              <a:buNone/>
              <a:defRPr sz="1600">
                <a:solidFill>
                  <a:schemeClr val="tx1"/>
                </a:solidFill>
              </a:defRPr>
            </a:lvl2pPr>
          </a:lstStyle>
          <a:p>
            <a:pPr lvl="0"/>
            <a:r>
              <a:rPr lang="en-US" smtClean="0"/>
              <a:t>Click to edit Master text styles</a:t>
            </a:r>
          </a:p>
          <a:p>
            <a:pPr lvl="1"/>
            <a:r>
              <a:rPr lang="en-US" smtClean="0"/>
              <a:t>Second level</a:t>
            </a:r>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3"/>
          <p:cNvPicPr>
            <a:picLocks noChangeAspect="1" noChangeArrowheads="1"/>
          </p:cNvPicPr>
          <p:nvPr/>
        </p:nvPicPr>
        <p:blipFill>
          <a:blip r:embed="rId2" cstate="print"/>
          <a:srcRect/>
          <a:stretch>
            <a:fillRect/>
          </a:stretch>
        </p:blipFill>
        <p:spPr bwMode="auto">
          <a:xfrm>
            <a:off x="1809750" y="0"/>
            <a:ext cx="7334250" cy="58738"/>
          </a:xfrm>
          <a:prstGeom prst="rect">
            <a:avLst/>
          </a:prstGeom>
          <a:noFill/>
          <a:ln w="9525">
            <a:noFill/>
            <a:miter lim="800000"/>
            <a:headEnd/>
            <a:tailEnd/>
          </a:ln>
        </p:spPr>
      </p:pic>
      <p:sp>
        <p:nvSpPr>
          <p:cNvPr id="3" name="Content Placeholder 2"/>
          <p:cNvSpPr>
            <a:spLocks noGrp="1"/>
          </p:cNvSpPr>
          <p:nvPr>
            <p:ph sz="half" idx="1"/>
          </p:nvPr>
        </p:nvSpPr>
        <p:spPr>
          <a:xfrm>
            <a:off x="59055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0090" y="1751012"/>
            <a:ext cx="3813048" cy="4573588"/>
          </a:xfrm>
          <a:noFill/>
          <a:ln w="9525">
            <a:noFill/>
            <a:miter lim="800000"/>
            <a:headEnd/>
            <a:tailEnd/>
          </a:ln>
          <a:effectLst/>
        </p:spPr>
        <p:txBody>
          <a:bodyPr/>
          <a:lstStyle>
            <a:lvl1pPr>
              <a:defRPr lang="en-US" smtClean="0"/>
            </a:lvl1pPr>
            <a:lvl2pPr>
              <a:buClrTx/>
              <a:defRPr lang="en-US" smtClean="0">
                <a:solidFill>
                  <a:schemeClr val="tx1"/>
                </a:solidFill>
              </a:defRPr>
            </a:lvl2pPr>
            <a:lvl3pPr>
              <a:buClrTx/>
              <a:defRPr lang="en-US" smtClean="0">
                <a:solidFill>
                  <a:schemeClr val="tx1"/>
                </a:solidFill>
              </a:defRPr>
            </a:lvl3pPr>
            <a:lvl4pPr>
              <a:buClrTx/>
              <a:defRPr lang="en-US" smtClean="0">
                <a:solidFill>
                  <a:schemeClr val="tx1"/>
                </a:solidFill>
              </a:defRPr>
            </a:lvl4pPr>
            <a:lvl5pPr>
              <a:buClrTx/>
              <a:defRPr lang="en-US" b="1" dirty="0">
                <a:solidFill>
                  <a:schemeClr val="tx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title"/>
          </p:nvPr>
        </p:nvSpPr>
        <p:spPr>
          <a:xfrm>
            <a:off x="1447800" y="457201"/>
            <a:ext cx="7126287" cy="609600"/>
          </a:xfrm>
        </p:spPr>
        <p:txBody>
          <a:bodyPr/>
          <a:lstStyle>
            <a:lvl1pPr>
              <a:defRPr>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gradFill flip="none" rotWithShape="1">
            <a:gsLst>
              <a:gs pos="0">
                <a:schemeClr val="accent6">
                  <a:lumMod val="60000"/>
                  <a:lumOff val="40000"/>
                </a:schemeClr>
              </a:gs>
              <a:gs pos="53000">
                <a:schemeClr val="accent6">
                  <a:lumMod val="60000"/>
                  <a:lumOff val="40000"/>
                  <a:alpha val="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buFont typeface="Arial" pitchFamily="34" charset="0"/>
              <a:buNone/>
              <a:defRPr/>
            </a:pPr>
            <a:endParaRPr lang="en-US" dirty="0"/>
          </a:p>
        </p:txBody>
      </p:sp>
      <p:sp>
        <p:nvSpPr>
          <p:cNvPr id="1027" name="Rectangle 2"/>
          <p:cNvSpPr>
            <a:spLocks noGrp="1" noChangeArrowheads="1"/>
          </p:cNvSpPr>
          <p:nvPr>
            <p:ph type="title"/>
          </p:nvPr>
        </p:nvSpPr>
        <p:spPr bwMode="auto">
          <a:xfrm>
            <a:off x="1447800" y="457200"/>
            <a:ext cx="7126288" cy="484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447800" y="1752600"/>
            <a:ext cx="7162800" cy="3124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3996" name="Text Box 12"/>
          <p:cNvSpPr txBox="1">
            <a:spLocks noChangeArrowheads="1"/>
          </p:cNvSpPr>
          <p:nvPr/>
        </p:nvSpPr>
        <p:spPr bwMode="auto">
          <a:xfrm>
            <a:off x="590550" y="6557963"/>
            <a:ext cx="1479550" cy="153987"/>
          </a:xfrm>
          <a:prstGeom prst="rect">
            <a:avLst/>
          </a:prstGeom>
          <a:noFill/>
          <a:ln w="9525" algn="ctr">
            <a:noFill/>
            <a:miter lim="800000"/>
            <a:headEnd/>
            <a:tailEnd/>
          </a:ln>
          <a:effectLst/>
        </p:spPr>
        <p:txBody>
          <a:bodyPr lIns="0" tIns="0" rIns="0" bIns="0">
            <a:spAutoFit/>
          </a:bodyPr>
          <a:lstStyle/>
          <a:p>
            <a:pPr eaLnBrk="0" fontAlgn="auto" hangingPunct="0">
              <a:spcAft>
                <a:spcPts val="0"/>
              </a:spcAft>
              <a:defRPr/>
            </a:pPr>
            <a:r>
              <a:rPr lang="en-US" sz="1000" dirty="0">
                <a:latin typeface="+mn-lt"/>
              </a:rPr>
              <a:t>© </a:t>
            </a:r>
            <a:r>
              <a:rPr lang="en-US" sz="1000" dirty="0" smtClean="0">
                <a:latin typeface="+mn-lt"/>
              </a:rPr>
              <a:t>2012 </a:t>
            </a:r>
            <a:r>
              <a:rPr lang="en-US" sz="1000" dirty="0">
                <a:latin typeface="+mn-lt"/>
              </a:rPr>
              <a:t>ANSYS, Inc.</a:t>
            </a:r>
            <a:endParaRPr lang="en-US" sz="1000" dirty="0">
              <a:latin typeface="+mn-lt"/>
              <a:cs typeface="+mn-cs"/>
            </a:endParaRPr>
          </a:p>
        </p:txBody>
      </p:sp>
      <p:sp>
        <p:nvSpPr>
          <p:cNvPr id="553997" name="Text Box 13"/>
          <p:cNvSpPr txBox="1">
            <a:spLocks noChangeArrowheads="1"/>
          </p:cNvSpPr>
          <p:nvPr/>
        </p:nvSpPr>
        <p:spPr bwMode="auto">
          <a:xfrm>
            <a:off x="2070100" y="6557963"/>
            <a:ext cx="1587500" cy="153888"/>
          </a:xfrm>
          <a:prstGeom prst="rect">
            <a:avLst/>
          </a:prstGeom>
          <a:noFill/>
          <a:ln w="9525" algn="ctr">
            <a:noFill/>
            <a:miter lim="800000"/>
            <a:headEnd/>
            <a:tailEnd/>
          </a:ln>
          <a:effectLst/>
        </p:spPr>
        <p:txBody>
          <a:bodyPr wrap="square" lIns="0" tIns="0" rIns="0" bIns="0">
            <a:spAutoFit/>
          </a:bodyPr>
          <a:lstStyle/>
          <a:p>
            <a:pPr eaLnBrk="0" fontAlgn="auto" hangingPunct="0">
              <a:spcAft>
                <a:spcPts val="0"/>
              </a:spcAft>
              <a:defRPr/>
            </a:pPr>
            <a:fld id="{F4674F3A-4F60-4857-91A6-E62E4CF56F4B}" type="datetime4">
              <a:rPr lang="en-US" sz="1000">
                <a:latin typeface="+mn-lt"/>
                <a:cs typeface="+mn-cs"/>
              </a:rPr>
              <a:pPr eaLnBrk="0" fontAlgn="auto" hangingPunct="0">
                <a:spcAft>
                  <a:spcPts val="0"/>
                </a:spcAft>
                <a:defRPr/>
              </a:pPr>
              <a:t>November 20, 2012</a:t>
            </a:fld>
            <a:endParaRPr lang="en-US" sz="1000" dirty="0">
              <a:latin typeface="+mn-lt"/>
              <a:cs typeface="+mn-cs"/>
            </a:endParaRPr>
          </a:p>
        </p:txBody>
      </p:sp>
      <p:sp>
        <p:nvSpPr>
          <p:cNvPr id="7" name="Rectangle 5"/>
          <p:cNvSpPr txBox="1">
            <a:spLocks noChangeArrowheads="1"/>
          </p:cNvSpPr>
          <p:nvPr/>
        </p:nvSpPr>
        <p:spPr bwMode="auto">
          <a:xfrm>
            <a:off x="4749800" y="6557963"/>
            <a:ext cx="279400" cy="153987"/>
          </a:xfrm>
          <a:prstGeom prst="rect">
            <a:avLst/>
          </a:prstGeom>
          <a:noFill/>
          <a:ln w="9525">
            <a:noFill/>
            <a:miter lim="800000"/>
            <a:headEnd/>
            <a:tailEnd/>
          </a:ln>
          <a:effectLst/>
        </p:spPr>
        <p:txBody>
          <a:bodyPr lIns="0" tIns="0" rIns="0" bIns="0">
            <a:spAutoFit/>
          </a:bodyPr>
          <a:lstStyle>
            <a:lvl1pPr algn="r" eaLnBrk="0" hangingPunct="0">
              <a:lnSpc>
                <a:spcPct val="100000"/>
              </a:lnSpc>
              <a:spcBef>
                <a:spcPct val="0"/>
              </a:spcBef>
              <a:defRPr sz="1000">
                <a:solidFill>
                  <a:schemeClr val="tx2"/>
                </a:solidFill>
              </a:defRPr>
            </a:lvl1pPr>
          </a:lstStyle>
          <a:p>
            <a:pPr algn="l">
              <a:defRPr/>
            </a:pPr>
            <a:fld id="{0EB639C4-AAB0-4043-B0CD-42F410298AB6}" type="slidenum">
              <a:rPr lang="en-US" smtClean="0">
                <a:solidFill>
                  <a:schemeClr val="tx1"/>
                </a:solidFill>
                <a:cs typeface="+mn-cs"/>
              </a:rPr>
              <a:pPr algn="l">
                <a:defRPr/>
              </a:pPr>
              <a:t>‹#›</a:t>
            </a:fld>
            <a:endParaRPr lang="en-US" dirty="0">
              <a:solidFill>
                <a:schemeClr val="tx1"/>
              </a:solidFill>
              <a:cs typeface="+mn-cs"/>
            </a:endParaRPr>
          </a:p>
        </p:txBody>
      </p:sp>
      <p:pic>
        <p:nvPicPr>
          <p:cNvPr id="8" name="Picture 29"/>
          <p:cNvPicPr>
            <a:picLocks noChangeAspect="1" noChangeArrowheads="1"/>
          </p:cNvPicPr>
          <p:nvPr/>
        </p:nvPicPr>
        <p:blipFill>
          <a:blip r:embed="rId13" cstate="print"/>
          <a:srcRect/>
          <a:stretch>
            <a:fillRect/>
          </a:stretch>
        </p:blipFill>
        <p:spPr bwMode="auto">
          <a:xfrm>
            <a:off x="0" y="477838"/>
            <a:ext cx="1185863" cy="3746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13"/>
          <p:cNvPicPr>
            <a:picLocks noChangeAspect="1" noChangeArrowheads="1"/>
          </p:cNvPicPr>
          <p:nvPr/>
        </p:nvPicPr>
        <p:blipFill>
          <a:blip r:embed="rId14" cstate="print"/>
          <a:srcRect/>
          <a:stretch>
            <a:fillRect/>
          </a:stretch>
        </p:blipFill>
        <p:spPr bwMode="auto">
          <a:xfrm>
            <a:off x="1809750" y="0"/>
            <a:ext cx="7334250" cy="58738"/>
          </a:xfrm>
          <a:prstGeom prst="rect">
            <a:avLst/>
          </a:prstGeom>
          <a:noFill/>
          <a:ln w="9525">
            <a:noFill/>
            <a:miter lim="800000"/>
            <a:headEnd/>
            <a:tailEnd/>
          </a:ln>
        </p:spPr>
      </p:pic>
      <p:sp>
        <p:nvSpPr>
          <p:cNvPr id="10" name="TextBox 9"/>
          <p:cNvSpPr txBox="1"/>
          <p:nvPr/>
        </p:nvSpPr>
        <p:spPr bwMode="auto">
          <a:xfrm>
            <a:off x="8015063" y="6556248"/>
            <a:ext cx="658835" cy="153888"/>
          </a:xfrm>
          <a:prstGeom prst="rect">
            <a:avLst/>
          </a:prstGeom>
          <a:noFill/>
          <a:ln w="12700" cap="sq" algn="ctr">
            <a:noFill/>
            <a:miter lim="800000"/>
            <a:headEnd/>
            <a:tailEnd/>
          </a:ln>
          <a:effectLst/>
        </p:spPr>
        <p:txBody>
          <a:bodyPr wrap="none" lIns="0" tIns="0" rIns="0" bIns="0" rtlCol="0">
            <a:spAutoFit/>
          </a:bodyPr>
          <a:lstStyle/>
          <a:p>
            <a:pPr algn="r"/>
            <a:r>
              <a:rPr lang="en-US" sz="1000" b="0" dirty="0" smtClean="0">
                <a:latin typeface="Calibri" pitchFamily="34" charset="0"/>
                <a:cs typeface="Calibri" pitchFamily="34" charset="0"/>
              </a:rPr>
              <a:t>Release 14.5</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1" r:id="rId11"/>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b="1">
          <a:solidFill>
            <a:schemeClr val="tx1"/>
          </a:solidFill>
          <a:latin typeface="Calibri" pitchFamily="34" charset="0"/>
          <a:ea typeface="+mj-ea"/>
          <a:cs typeface="Calibri" pitchFamily="34" charset="0"/>
        </a:defRPr>
      </a:lvl1pPr>
      <a:lvl2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2pPr>
      <a:lvl3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3pPr>
      <a:lvl4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4pPr>
      <a:lvl5pPr algn="l" rtl="0" eaLnBrk="1" fontAlgn="base" hangingPunct="1">
        <a:lnSpc>
          <a:spcPct val="90000"/>
        </a:lnSpc>
        <a:spcBef>
          <a:spcPct val="0"/>
        </a:spcBef>
        <a:spcAft>
          <a:spcPct val="0"/>
        </a:spcAft>
        <a:defRPr sz="3200" b="1">
          <a:solidFill>
            <a:schemeClr val="tx1"/>
          </a:solidFill>
          <a:latin typeface="Calibri" pitchFamily="34" charset="0"/>
          <a:cs typeface="Calibri" pitchFamily="34" charset="0"/>
        </a:defRPr>
      </a:lvl5pPr>
      <a:lvl6pPr marL="457200" algn="l" rtl="0" eaLnBrk="1" fontAlgn="base" hangingPunct="1">
        <a:lnSpc>
          <a:spcPct val="90000"/>
        </a:lnSpc>
        <a:spcBef>
          <a:spcPct val="0"/>
        </a:spcBef>
        <a:spcAft>
          <a:spcPct val="0"/>
        </a:spcAft>
        <a:defRPr sz="3200" b="1">
          <a:solidFill>
            <a:schemeClr val="tx2"/>
          </a:solidFill>
          <a:latin typeface="Arial" charset="0"/>
        </a:defRPr>
      </a:lvl6pPr>
      <a:lvl7pPr marL="914400" algn="l" rtl="0" eaLnBrk="1" fontAlgn="base" hangingPunct="1">
        <a:lnSpc>
          <a:spcPct val="90000"/>
        </a:lnSpc>
        <a:spcBef>
          <a:spcPct val="0"/>
        </a:spcBef>
        <a:spcAft>
          <a:spcPct val="0"/>
        </a:spcAft>
        <a:defRPr sz="3200" b="1">
          <a:solidFill>
            <a:schemeClr val="tx2"/>
          </a:solidFill>
          <a:latin typeface="Arial" charset="0"/>
        </a:defRPr>
      </a:lvl7pPr>
      <a:lvl8pPr marL="1371600" algn="l" rtl="0" eaLnBrk="1" fontAlgn="base" hangingPunct="1">
        <a:lnSpc>
          <a:spcPct val="90000"/>
        </a:lnSpc>
        <a:spcBef>
          <a:spcPct val="0"/>
        </a:spcBef>
        <a:spcAft>
          <a:spcPct val="0"/>
        </a:spcAft>
        <a:defRPr sz="3200" b="1">
          <a:solidFill>
            <a:schemeClr val="tx2"/>
          </a:solidFill>
          <a:latin typeface="Arial" charset="0"/>
        </a:defRPr>
      </a:lvl8pPr>
      <a:lvl9pPr marL="1828800" algn="l" rtl="0" eaLnBrk="1" fontAlgn="base" hangingPunct="1">
        <a:lnSpc>
          <a:spcPct val="90000"/>
        </a:lnSpc>
        <a:spcBef>
          <a:spcPct val="0"/>
        </a:spcBef>
        <a:spcAft>
          <a:spcPct val="0"/>
        </a:spcAft>
        <a:defRPr sz="3200" b="1">
          <a:solidFill>
            <a:schemeClr val="tx2"/>
          </a:solidFill>
          <a:latin typeface="Arial" charset="0"/>
        </a:defRPr>
      </a:lvl9pPr>
    </p:titleStyle>
    <p:bodyStyle>
      <a:lvl1pPr marL="457200" indent="-457200" algn="l" rtl="0" eaLnBrk="1" fontAlgn="base" hangingPunct="1">
        <a:lnSpc>
          <a:spcPct val="95000"/>
        </a:lnSpc>
        <a:spcBef>
          <a:spcPts val="1200"/>
        </a:spcBef>
        <a:spcAft>
          <a:spcPct val="0"/>
        </a:spcAft>
        <a:buClr>
          <a:schemeClr val="tx1"/>
        </a:buClr>
        <a:defRPr sz="2000" b="1">
          <a:solidFill>
            <a:schemeClr val="tx1"/>
          </a:solidFill>
          <a:latin typeface="Calibri" pitchFamily="34" charset="0"/>
          <a:ea typeface="+mn-ea"/>
          <a:cs typeface="Calibri" pitchFamily="34" charset="0"/>
        </a:defRPr>
      </a:lvl1pPr>
      <a:lvl2pPr marL="228600" indent="-228600" algn="l" rtl="0" eaLnBrk="1" fontAlgn="base" hangingPunct="1">
        <a:lnSpc>
          <a:spcPct val="95000"/>
        </a:lnSpc>
        <a:spcBef>
          <a:spcPct val="25000"/>
        </a:spcBef>
        <a:spcAft>
          <a:spcPct val="0"/>
        </a:spcAft>
        <a:buClrTx/>
        <a:buSzPct val="120000"/>
        <a:buFont typeface="Arial" charset="0"/>
        <a:buChar char="•"/>
        <a:defRPr b="1">
          <a:solidFill>
            <a:schemeClr val="tx1"/>
          </a:solidFill>
          <a:latin typeface="Calibri" pitchFamily="34" charset="0"/>
          <a:cs typeface="Calibri" pitchFamily="34" charset="0"/>
        </a:defRPr>
      </a:lvl2pPr>
      <a:lvl3pPr marL="457200" indent="-228600" algn="l" rtl="0" eaLnBrk="1" fontAlgn="base" hangingPunct="1">
        <a:lnSpc>
          <a:spcPct val="95000"/>
        </a:lnSpc>
        <a:spcBef>
          <a:spcPct val="25000"/>
        </a:spcBef>
        <a:spcAft>
          <a:spcPct val="0"/>
        </a:spcAft>
        <a:buClrTx/>
        <a:buFont typeface="Calibri" pitchFamily="34" charset="0"/>
        <a:buChar char="–"/>
        <a:defRPr b="1">
          <a:solidFill>
            <a:schemeClr val="tx1"/>
          </a:solidFill>
          <a:latin typeface="Calibri" pitchFamily="34" charset="0"/>
          <a:cs typeface="Calibri" pitchFamily="34" charset="0"/>
        </a:defRPr>
      </a:lvl3pPr>
      <a:lvl4pPr marL="687388" indent="-225425" algn="l" rtl="0" eaLnBrk="1" fontAlgn="base" hangingPunct="1">
        <a:lnSpc>
          <a:spcPct val="95000"/>
        </a:lnSpc>
        <a:spcBef>
          <a:spcPct val="25000"/>
        </a:spcBef>
        <a:spcAft>
          <a:spcPct val="0"/>
        </a:spcAft>
        <a:buClrTx/>
        <a:buFont typeface="Arial" pitchFamily="34" charset="0"/>
        <a:buChar char="•"/>
        <a:defRPr b="1">
          <a:solidFill>
            <a:schemeClr val="tx1"/>
          </a:solidFill>
          <a:latin typeface="Calibri" pitchFamily="34" charset="0"/>
          <a:cs typeface="Calibri" pitchFamily="34" charset="0"/>
        </a:defRPr>
      </a:lvl4pPr>
      <a:lvl5pPr marL="914400" indent="-227013" algn="l" rtl="0" eaLnBrk="1" fontAlgn="base" hangingPunct="1">
        <a:lnSpc>
          <a:spcPct val="95000"/>
        </a:lnSpc>
        <a:spcBef>
          <a:spcPct val="25000"/>
        </a:spcBef>
        <a:spcAft>
          <a:spcPct val="0"/>
        </a:spcAft>
        <a:buClr>
          <a:schemeClr val="accent1"/>
        </a:buClr>
        <a:buFont typeface="Calibri" pitchFamily="34" charset="0"/>
        <a:buChar char="–"/>
        <a:defRPr sz="1600" b="1">
          <a:solidFill>
            <a:schemeClr val="tx1"/>
          </a:solidFill>
          <a:latin typeface="Calibri" pitchFamily="34" charset="0"/>
          <a:cs typeface="Calibri" pitchFamily="34" charset="0"/>
        </a:defRPr>
      </a:lvl5pPr>
      <a:lvl6pPr marL="22288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6pPr>
      <a:lvl7pPr marL="26860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7pPr>
      <a:lvl8pPr marL="31432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8pPr>
      <a:lvl9pPr marL="3600450" indent="-228600" algn="l" rtl="0" eaLnBrk="1" fontAlgn="base" hangingPunct="1">
        <a:lnSpc>
          <a:spcPct val="95000"/>
        </a:lnSpc>
        <a:spcBef>
          <a:spcPct val="25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idx="4294967295"/>
          </p:nvPr>
        </p:nvSpPr>
        <p:spPr>
          <a:xfrm>
            <a:off x="3657600" y="1090530"/>
            <a:ext cx="5486400" cy="1163395"/>
          </a:xfrm>
        </p:spPr>
        <p:txBody>
          <a:bodyPr/>
          <a:lstStyle/>
          <a:p>
            <a:r>
              <a:rPr lang="en-US" sz="2800" dirty="0" smtClean="0">
                <a:solidFill>
                  <a:schemeClr val="tx1">
                    <a:lumMod val="95000"/>
                    <a:lumOff val="5000"/>
                  </a:schemeClr>
                </a:solidFill>
              </a:rPr>
              <a:t>Workshop 5e </a:t>
            </a:r>
            <a:r>
              <a:rPr lang="en-US" sz="2800" dirty="0">
                <a:solidFill>
                  <a:schemeClr val="tx1">
                    <a:lumMod val="95000"/>
                    <a:lumOff val="5000"/>
                  </a:schemeClr>
                </a:solidFill>
              </a:rPr>
              <a:t>Applications – Manifold</a:t>
            </a:r>
            <a:r>
              <a:rPr lang="en-US" sz="2800" dirty="0" smtClean="0">
                <a:solidFill>
                  <a:schemeClr val="bg1"/>
                </a:solidFill>
              </a:rPr>
              <a:t/>
            </a:r>
            <a:br>
              <a:rPr lang="en-US" sz="2800" dirty="0" smtClean="0">
                <a:solidFill>
                  <a:schemeClr val="bg1"/>
                </a:solidFill>
              </a:rPr>
            </a:br>
            <a:endParaRPr lang="en-US" sz="2800" dirty="0">
              <a:solidFill>
                <a:schemeClr val="tx1">
                  <a:lumMod val="95000"/>
                  <a:lumOff val="5000"/>
                </a:schemeClr>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 Decomposition</a:t>
            </a:r>
            <a:endParaRPr lang="en-GB" dirty="0"/>
          </a:p>
        </p:txBody>
      </p:sp>
      <p:sp>
        <p:nvSpPr>
          <p:cNvPr id="11" name="Content Placeholder 2"/>
          <p:cNvSpPr txBox="1">
            <a:spLocks/>
          </p:cNvSpPr>
          <p:nvPr/>
        </p:nvSpPr>
        <p:spPr>
          <a:xfrm>
            <a:off x="389861" y="1538361"/>
            <a:ext cx="8264282" cy="4912058"/>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Finally, to delete the two unwanted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bodies as highlighted in image here, </a:t>
            </a:r>
          </a:p>
          <a:p>
            <a:pPr marL="228600" marR="0" lvl="1" indent="-228600" algn="l" defTabSz="914400" rtl="0" eaLnBrk="1" fontAlgn="base" latinLnBrk="0" hangingPunct="1">
              <a:lnSpc>
                <a:spcPct val="95000"/>
              </a:lnSpc>
              <a:spcBef>
                <a:spcPct val="25000"/>
              </a:spcBef>
              <a:spcAft>
                <a:spcPct val="0"/>
              </a:spcAft>
              <a:buClrTx/>
              <a:buSzPct val="120000"/>
              <a:tabLst/>
              <a:defRPr/>
            </a:pPr>
            <a:r>
              <a:rPr lang="en-GB" sz="1800" kern="0" dirty="0" smtClean="0">
                <a:latin typeface="Calibri" pitchFamily="34" charset="0"/>
                <a:cs typeface="Calibri" pitchFamily="34" charset="0"/>
              </a:rPr>
              <a:t> </a:t>
            </a:r>
            <a:r>
              <a:rPr lang="en-GB" sz="1800" kern="0" dirty="0" smtClean="0">
                <a:latin typeface="Calibri" pitchFamily="34" charset="0"/>
                <a:cs typeface="Calibri" pitchFamily="34" charset="0"/>
              </a:rPr>
              <a:t>    </a:t>
            </a:r>
            <a:r>
              <a:rPr lang="en-GB" sz="1800" kern="0" dirty="0" smtClean="0">
                <a:latin typeface="Calibri" pitchFamily="34" charset="0"/>
                <a:cs typeface="Calibri" pitchFamily="34" charset="0"/>
              </a:rPr>
              <a:t>select </a:t>
            </a:r>
            <a:r>
              <a:rPr lang="en-GB" sz="1800" kern="0" dirty="0" smtClean="0">
                <a:latin typeface="Calibri" pitchFamily="34" charset="0"/>
                <a:cs typeface="Calibri" pitchFamily="34" charset="0"/>
              </a:rPr>
              <a:t>them and go to </a:t>
            </a:r>
            <a:r>
              <a:rPr lang="en-GB" sz="1800" kern="0" dirty="0" smtClean="0">
                <a:latin typeface="Calibri" pitchFamily="34" charset="0"/>
                <a:cs typeface="Calibri" pitchFamily="34" charset="0"/>
              </a:rPr>
              <a:t>Create </a:t>
            </a:r>
            <a:r>
              <a:rPr lang="en-GB" sz="1800" kern="0" dirty="0" smtClean="0">
                <a:latin typeface="Calibri" pitchFamily="34" charset="0"/>
                <a:cs typeface="Calibri" pitchFamily="34" charset="0"/>
                <a:sym typeface="Wingdings" pitchFamily="2" charset="2"/>
              </a:rPr>
              <a:t> </a:t>
            </a:r>
          </a:p>
          <a:p>
            <a:pPr marL="228600" marR="0" lvl="1" indent="-228600" algn="l" defTabSz="914400" rtl="0" eaLnBrk="1" fontAlgn="base" latinLnBrk="0" hangingPunct="1">
              <a:lnSpc>
                <a:spcPct val="95000"/>
              </a:lnSpc>
              <a:spcBef>
                <a:spcPct val="25000"/>
              </a:spcBef>
              <a:spcAft>
                <a:spcPct val="0"/>
              </a:spcAft>
              <a:buClrTx/>
              <a:buSzPct val="120000"/>
              <a:tabLst/>
              <a:defRPr/>
            </a:pPr>
            <a:r>
              <a:rPr lang="en-GB" sz="1800" kern="0" dirty="0" smtClean="0">
                <a:latin typeface="Calibri" pitchFamily="34" charset="0"/>
                <a:cs typeface="Calibri" pitchFamily="34" charset="0"/>
                <a:sym typeface="Wingdings" pitchFamily="2" charset="2"/>
              </a:rPr>
              <a:t>	</a:t>
            </a:r>
            <a:r>
              <a:rPr lang="en-GB" sz="1800" kern="0" dirty="0" smtClean="0">
                <a:latin typeface="Calibri" pitchFamily="34" charset="0"/>
                <a:cs typeface="Calibri" pitchFamily="34" charset="0"/>
              </a:rPr>
              <a:t>Body </a:t>
            </a:r>
            <a:r>
              <a:rPr lang="en-GB" sz="1800" kern="0" dirty="0" smtClean="0">
                <a:latin typeface="Calibri" pitchFamily="34" charset="0"/>
                <a:cs typeface="Calibri" pitchFamily="34" charset="0"/>
              </a:rPr>
              <a:t>Operation. Set Type as </a:t>
            </a:r>
            <a:r>
              <a:rPr lang="en-GB" sz="1800" kern="0" dirty="0" smtClean="0">
                <a:latin typeface="Calibri" pitchFamily="34" charset="0"/>
                <a:cs typeface="Calibri" pitchFamily="34" charset="0"/>
              </a:rPr>
              <a:t>‘</a:t>
            </a:r>
            <a:r>
              <a:rPr lang="en-GB" sz="1800" kern="0" dirty="0" smtClean="0">
                <a:latin typeface="Calibri" pitchFamily="34" charset="0"/>
                <a:cs typeface="Calibri" pitchFamily="34" charset="0"/>
              </a:rPr>
              <a:t>Delete’ </a:t>
            </a: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tabLst/>
              <a:defRPr/>
            </a:pPr>
            <a:r>
              <a:rPr lang="en-GB" sz="1800" kern="0" dirty="0" smtClean="0">
                <a:latin typeface="Calibri" pitchFamily="34" charset="0"/>
                <a:cs typeface="Calibri" pitchFamily="34" charset="0"/>
              </a:rPr>
              <a:t>	</a:t>
            </a:r>
            <a:r>
              <a:rPr lang="en-GB" sz="1800" kern="0" dirty="0" smtClean="0">
                <a:latin typeface="Calibri" pitchFamily="34" charset="0"/>
                <a:cs typeface="Calibri" pitchFamily="34" charset="0"/>
              </a:rPr>
              <a:t>and press </a:t>
            </a:r>
            <a:r>
              <a:rPr lang="en-GB" sz="1800" kern="0" dirty="0" smtClean="0">
                <a:latin typeface="Calibri" pitchFamily="34" charset="0"/>
                <a:cs typeface="Calibri" pitchFamily="34" charset="0"/>
              </a:rPr>
              <a:t>Generate. </a:t>
            </a:r>
          </a:p>
          <a:p>
            <a:pPr marL="228600" marR="0" lvl="1" indent="-228600" algn="l" defTabSz="914400" rtl="0" eaLnBrk="1" fontAlgn="base" latinLnBrk="0" hangingPunct="1">
              <a:lnSpc>
                <a:spcPct val="95000"/>
              </a:lnSpc>
              <a:spcBef>
                <a:spcPct val="25000"/>
              </a:spcBef>
              <a:spcAft>
                <a:spcPct val="0"/>
              </a:spcAft>
              <a:buClrTx/>
              <a:buSzPct val="120000"/>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We </a:t>
            </a:r>
            <a:r>
              <a:rPr lang="en-GB" sz="1800" kern="0" dirty="0" smtClean="0">
                <a:latin typeface="Calibri" pitchFamily="34" charset="0"/>
                <a:cs typeface="Calibri" pitchFamily="34" charset="0"/>
              </a:rPr>
              <a:t>now have a fully decomposed fluid domain, with 4 bodies. </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lvl="1" indent="-228600">
              <a:lnSpc>
                <a:spcPct val="95000"/>
              </a:lnSpc>
              <a:spcBef>
                <a:spcPct val="25000"/>
              </a:spcBef>
              <a:buSzPct val="120000"/>
              <a:buFont typeface="Arial" charset="0"/>
              <a:buChar char="•"/>
            </a:pPr>
            <a:endParaRPr lang="en-US" sz="1800" i="1" dirty="0" smtClean="0">
              <a:latin typeface="+mn-lt"/>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921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99412" y="989868"/>
            <a:ext cx="3537855" cy="2437417"/>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50846" y="3829313"/>
            <a:ext cx="5158363" cy="2528052"/>
          </a:xfrm>
          <a:prstGeom prst="rect">
            <a:avLst/>
          </a:prstGeom>
          <a:noFill/>
          <a:ln w="9525">
            <a:noFill/>
            <a:miter lim="800000"/>
            <a:headEnd/>
            <a:tailEnd/>
          </a:ln>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Pre-mesh Geometry Preparation</a:t>
            </a:r>
            <a:endParaRPr lang="en-GB" dirty="0"/>
          </a:p>
        </p:txBody>
      </p:sp>
      <p:sp>
        <p:nvSpPr>
          <p:cNvPr id="11" name="Content Placeholder 2"/>
          <p:cNvSpPr txBox="1">
            <a:spLocks/>
          </p:cNvSpPr>
          <p:nvPr/>
        </p:nvSpPr>
        <p:spPr>
          <a:xfrm>
            <a:off x="389860" y="1538361"/>
            <a:ext cx="5280838" cy="4912058"/>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Some geometric entities may lead to meshing issues. DM provides a certain number of repair tools to “clean” the geometries. For instance, we will use here a hard edge correction.</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Go to Tools </a:t>
            </a:r>
            <a:r>
              <a:rPr lang="en-GB" sz="1800" kern="0" dirty="0" smtClean="0">
                <a:latin typeface="Calibri" pitchFamily="34" charset="0"/>
                <a:cs typeface="Calibri" pitchFamily="34" charset="0"/>
                <a:sym typeface="Wingdings" pitchFamily="2" charset="2"/>
              </a:rPr>
              <a:t></a:t>
            </a:r>
            <a:r>
              <a:rPr lang="en-GB" sz="1800" kern="0" dirty="0" smtClean="0">
                <a:latin typeface="Calibri" pitchFamily="34" charset="0"/>
                <a:cs typeface="Calibri" pitchFamily="34" charset="0"/>
              </a:rPr>
              <a:t> Repair </a:t>
            </a:r>
            <a:r>
              <a:rPr lang="en-GB" sz="1800" kern="0" dirty="0" smtClean="0">
                <a:latin typeface="Calibri" pitchFamily="34" charset="0"/>
                <a:cs typeface="Calibri" pitchFamily="34" charset="0"/>
                <a:sym typeface="Wingdings" pitchFamily="2" charset="2"/>
              </a:rPr>
              <a:t></a:t>
            </a:r>
            <a:r>
              <a:rPr lang="en-GB" sz="1800" kern="0" dirty="0" smtClean="0">
                <a:latin typeface="Calibri" pitchFamily="34" charset="0"/>
                <a:cs typeface="Calibri" pitchFamily="34" charset="0"/>
              </a:rPr>
              <a:t> Repair Hard Edges and change ‘Find Faults Now’ to ‘Yes’. Check the two hard edges on the porous body and </a:t>
            </a:r>
            <a:r>
              <a:rPr lang="en-GB" sz="1800" kern="0" dirty="0" smtClean="0">
                <a:latin typeface="Calibri" pitchFamily="34" charset="0"/>
                <a:cs typeface="Calibri" pitchFamily="34" charset="0"/>
              </a:rPr>
              <a:t>Generate </a:t>
            </a:r>
            <a:r>
              <a:rPr lang="en-GB" sz="1800" kern="0" dirty="0" smtClean="0">
                <a:latin typeface="Calibri" pitchFamily="34" charset="0"/>
                <a:cs typeface="Calibri" pitchFamily="34" charset="0"/>
              </a:rPr>
              <a:t>: both edges will be deleted.</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As we are looking for conformal mesh, we need to create a multi-body part gathering the 4 bodies. </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Select the 4 bodies in the tree, RMB and ‘Form New Part’ and check that the part is recognized as a fluid one in the detail view.</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lvl="1" indent="-228600">
              <a:lnSpc>
                <a:spcPct val="95000"/>
              </a:lnSpc>
              <a:spcBef>
                <a:spcPct val="25000"/>
              </a:spcBef>
              <a:buSzPct val="120000"/>
              <a:buFont typeface="Arial" charset="0"/>
              <a:buChar char="•"/>
            </a:pPr>
            <a:endParaRPr lang="en-US" sz="1800" i="1" dirty="0" smtClean="0">
              <a:latin typeface="+mn-lt"/>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1024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66757" y="1305121"/>
            <a:ext cx="2859793" cy="2161796"/>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6225054" y="3698771"/>
            <a:ext cx="2497704" cy="2780000"/>
          </a:xfrm>
          <a:prstGeom prst="rect">
            <a:avLst/>
          </a:prstGeom>
          <a:noFill/>
          <a:ln w="9525">
            <a:noFill/>
            <a:miter lim="800000"/>
            <a:headEnd/>
            <a:tailEnd/>
          </a:ln>
        </p:spPr>
      </p:pic>
      <p:sp>
        <p:nvSpPr>
          <p:cNvPr id="8" name="Ellipse 7"/>
          <p:cNvSpPr/>
          <p:nvPr/>
        </p:nvSpPr>
        <p:spPr bwMode="auto">
          <a:xfrm>
            <a:off x="6811927" y="4451498"/>
            <a:ext cx="1254641" cy="311888"/>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9" name="Ellipse 8"/>
          <p:cNvSpPr/>
          <p:nvPr/>
        </p:nvSpPr>
        <p:spPr bwMode="auto">
          <a:xfrm>
            <a:off x="6220048" y="6078279"/>
            <a:ext cx="1254641" cy="311888"/>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660991" y="1745512"/>
            <a:ext cx="4251251" cy="3733800"/>
          </a:xfrm>
        </p:spPr>
        <p:txBody>
          <a:bodyPr/>
          <a:lstStyle/>
          <a:p>
            <a:pPr lvl="1"/>
            <a:r>
              <a:rPr lang="en-GB" dirty="0" smtClean="0"/>
              <a:t>Close DM. Then, in the Workbench project page, double-click on the ‘Mesh’ box to open ANSYS Meshing. </a:t>
            </a:r>
          </a:p>
          <a:p>
            <a:pPr lvl="1"/>
            <a:endParaRPr lang="en-GB" dirty="0" smtClean="0"/>
          </a:p>
          <a:p>
            <a:pPr lvl="1"/>
            <a:r>
              <a:rPr lang="en-GB" dirty="0" smtClean="0"/>
              <a:t>Set the units to </a:t>
            </a:r>
            <a:r>
              <a:rPr lang="en-GB" dirty="0" err="1" smtClean="0"/>
              <a:t>millimeters</a:t>
            </a:r>
            <a:r>
              <a:rPr lang="en-GB" dirty="0" smtClean="0"/>
              <a:t> and </a:t>
            </a:r>
            <a:r>
              <a:rPr lang="en-GB" dirty="0" err="1" smtClean="0"/>
              <a:t>color</a:t>
            </a:r>
            <a:r>
              <a:rPr lang="en-GB" dirty="0" smtClean="0"/>
              <a:t> the edges by Connection.</a:t>
            </a:r>
          </a:p>
          <a:p>
            <a:pPr lvl="1"/>
            <a:endParaRPr lang="en-GB" dirty="0" smtClean="0"/>
          </a:p>
          <a:p>
            <a:pPr lvl="1"/>
            <a:r>
              <a:rPr lang="en-GB" dirty="0" smtClean="0"/>
              <a:t>‘Model (B3)’ being selected, click on Virtual Topology to add it in the Outline.</a:t>
            </a:r>
            <a:endParaRPr lang="en-GB" dirty="0"/>
          </a:p>
        </p:txBody>
      </p:sp>
      <p:sp>
        <p:nvSpPr>
          <p:cNvPr id="2" name="Title 1"/>
          <p:cNvSpPr>
            <a:spLocks noGrp="1"/>
          </p:cNvSpPr>
          <p:nvPr>
            <p:ph type="title"/>
          </p:nvPr>
        </p:nvSpPr>
        <p:spPr/>
        <p:txBody>
          <a:bodyPr/>
          <a:lstStyle/>
          <a:p>
            <a:r>
              <a:rPr lang="en-GB" dirty="0" smtClean="0"/>
              <a:t>Mesh Initialisation</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5605851" y="2008430"/>
            <a:ext cx="2778972" cy="1783849"/>
          </a:xfrm>
          <a:prstGeom prst="rect">
            <a:avLst/>
          </a:prstGeom>
          <a:noFill/>
          <a:ln w="9525">
            <a:noFill/>
            <a:miter lim="800000"/>
            <a:headEnd/>
            <a:tailEnd/>
          </a:ln>
        </p:spPr>
      </p:pic>
      <p:sp>
        <p:nvSpPr>
          <p:cNvPr id="10" name="Ellipse 9"/>
          <p:cNvSpPr/>
          <p:nvPr/>
        </p:nvSpPr>
        <p:spPr bwMode="auto">
          <a:xfrm>
            <a:off x="7015388" y="2894417"/>
            <a:ext cx="1143328" cy="25281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1693630" y="4458846"/>
            <a:ext cx="2513189" cy="182076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427700" y="4420266"/>
            <a:ext cx="2426217" cy="1855342"/>
          </a:xfrm>
          <a:prstGeom prst="rect">
            <a:avLst/>
          </a:prstGeom>
          <a:noFill/>
          <a:ln w="9525">
            <a:noFill/>
            <a:miter lim="800000"/>
            <a:headEnd/>
            <a:tailEnd/>
          </a:ln>
        </p:spPr>
      </p:pic>
      <p:cxnSp>
        <p:nvCxnSpPr>
          <p:cNvPr id="14" name="Connecteur droit avec flèche 13"/>
          <p:cNvCxnSpPr/>
          <p:nvPr/>
        </p:nvCxnSpPr>
        <p:spPr bwMode="auto">
          <a:xfrm flipV="1">
            <a:off x="4472763" y="5351721"/>
            <a:ext cx="808074" cy="7088"/>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5" name="Ellipse 14"/>
          <p:cNvSpPr/>
          <p:nvPr/>
        </p:nvSpPr>
        <p:spPr bwMode="auto">
          <a:xfrm>
            <a:off x="5728850" y="5634073"/>
            <a:ext cx="920043" cy="19256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7" name="Ellipse 16"/>
          <p:cNvSpPr/>
          <p:nvPr/>
        </p:nvSpPr>
        <p:spPr bwMode="auto">
          <a:xfrm>
            <a:off x="1918850" y="5127254"/>
            <a:ext cx="920043" cy="19256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5047" y="1228060"/>
            <a:ext cx="8383772" cy="5186917"/>
          </a:xfrm>
        </p:spPr>
        <p:txBody>
          <a:bodyPr/>
          <a:lstStyle/>
          <a:p>
            <a:pPr lvl="1"/>
            <a:r>
              <a:rPr lang="en-GB" dirty="0" smtClean="0"/>
              <a:t>We are now going to create two kinds of virtual entities (VE) : </a:t>
            </a:r>
            <a:br>
              <a:rPr lang="en-GB" dirty="0" smtClean="0"/>
            </a:br>
            <a:r>
              <a:rPr lang="en-GB" dirty="0" smtClean="0"/>
              <a:t>	- split VEs : splitting a cylindrical face to help the automatic block decomposition used by the </a:t>
            </a:r>
            <a:r>
              <a:rPr lang="en-GB" dirty="0" err="1" smtClean="0"/>
              <a:t>MultiZone</a:t>
            </a:r>
            <a:r>
              <a:rPr lang="en-GB" dirty="0" smtClean="0"/>
              <a:t> method.</a:t>
            </a:r>
            <a:br>
              <a:rPr lang="en-GB" dirty="0" smtClean="0"/>
            </a:br>
            <a:r>
              <a:rPr lang="en-GB" dirty="0" smtClean="0"/>
              <a:t>	- merge VEs : gathering small </a:t>
            </a:r>
            <a:r>
              <a:rPr lang="en-GB" dirty="0" err="1" smtClean="0"/>
              <a:t>neighboring</a:t>
            </a:r>
            <a:r>
              <a:rPr lang="en-GB" dirty="0" smtClean="0"/>
              <a:t> cells to avoid skewed features.</a:t>
            </a:r>
          </a:p>
          <a:p>
            <a:pPr lvl="1"/>
            <a:endParaRPr lang="en-GB" dirty="0" smtClean="0"/>
          </a:p>
          <a:p>
            <a:pPr lvl="1"/>
            <a:r>
              <a:rPr lang="en-GB" dirty="0" smtClean="0"/>
              <a:t>For the split VE operation : with ‘Virtual Topology’ selected in the Outline, choose the vertex selection filter and select the two points next to the cylindrical porous body (press Ctrl for multiple selection). Select ‘Split Face at Vertices’ in the toolbar. </a:t>
            </a:r>
          </a:p>
          <a:p>
            <a:pPr lvl="1"/>
            <a:endParaRPr lang="en-GB" dirty="0" smtClean="0"/>
          </a:p>
          <a:p>
            <a:pPr lvl="1"/>
            <a:r>
              <a:rPr lang="en-GB" dirty="0" smtClean="0"/>
              <a:t>Repeat the operation for the two corresponding points on the other side : two virtual faces will be created on the initial lateral face, providing two edges to base the mesh creation on.</a:t>
            </a:r>
          </a:p>
        </p:txBody>
      </p:sp>
      <p:sp>
        <p:nvSpPr>
          <p:cNvPr id="2" name="Title 1"/>
          <p:cNvSpPr>
            <a:spLocks noGrp="1"/>
          </p:cNvSpPr>
          <p:nvPr>
            <p:ph type="title"/>
          </p:nvPr>
        </p:nvSpPr>
        <p:spPr/>
        <p:txBody>
          <a:bodyPr/>
          <a:lstStyle/>
          <a:p>
            <a:r>
              <a:rPr lang="en-GB" dirty="0" smtClean="0"/>
              <a:t>Defining Virtual </a:t>
            </a:r>
            <a:r>
              <a:rPr lang="en-GB" dirty="0"/>
              <a:t>E</a:t>
            </a:r>
            <a:r>
              <a:rPr lang="en-GB" dirty="0" smtClean="0"/>
              <a:t>ntities</a:t>
            </a:r>
            <a:endParaRPr lang="en-GB" dirty="0"/>
          </a:p>
        </p:txBody>
      </p:sp>
      <p:pic>
        <p:nvPicPr>
          <p:cNvPr id="3076" name="Picture 4"/>
          <p:cNvPicPr>
            <a:picLocks noChangeAspect="1" noChangeArrowheads="1"/>
          </p:cNvPicPr>
          <p:nvPr/>
        </p:nvPicPr>
        <p:blipFill>
          <a:blip r:embed="rId2" cstate="print">
            <a:clrChange>
              <a:clrFrom>
                <a:srgbClr val="FFFFFF"/>
              </a:clrFrom>
              <a:clrTo>
                <a:srgbClr val="FFFFFF">
                  <a:alpha val="0"/>
                </a:srgbClr>
              </a:clrTo>
            </a:clrChange>
          </a:blip>
          <a:srcRect t="23743"/>
          <a:stretch>
            <a:fillRect/>
          </a:stretch>
        </p:blipFill>
        <p:spPr bwMode="auto">
          <a:xfrm>
            <a:off x="612814" y="4579088"/>
            <a:ext cx="3746536" cy="1994227"/>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49321" y="4274731"/>
            <a:ext cx="3797602" cy="2147335"/>
          </a:xfrm>
          <a:prstGeom prst="rect">
            <a:avLst/>
          </a:prstGeom>
          <a:noFill/>
          <a:ln w="9525">
            <a:noFill/>
            <a:miter lim="800000"/>
            <a:headEnd/>
            <a:tailEnd/>
          </a:ln>
        </p:spPr>
      </p:pic>
      <p:cxnSp>
        <p:nvCxnSpPr>
          <p:cNvPr id="13" name="Connecteur droit avec flèche 12"/>
          <p:cNvCxnSpPr/>
          <p:nvPr/>
        </p:nvCxnSpPr>
        <p:spPr bwMode="auto">
          <a:xfrm>
            <a:off x="4189228" y="5550196"/>
            <a:ext cx="680484" cy="1588"/>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15" name="Ellipse 14"/>
          <p:cNvSpPr/>
          <p:nvPr/>
        </p:nvSpPr>
        <p:spPr bwMode="auto">
          <a:xfrm>
            <a:off x="2565991" y="5096540"/>
            <a:ext cx="141767" cy="148856"/>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6" name="Ellipse 15"/>
          <p:cNvSpPr/>
          <p:nvPr/>
        </p:nvSpPr>
        <p:spPr bwMode="auto">
          <a:xfrm>
            <a:off x="3079897" y="4901610"/>
            <a:ext cx="131135" cy="138223"/>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2771554" y="5878254"/>
            <a:ext cx="2410990" cy="565076"/>
          </a:xfrm>
          <a:prstGeom prst="rect">
            <a:avLst/>
          </a:prstGeom>
          <a:noFill/>
          <a:ln w="9525">
            <a:noFill/>
            <a:miter lim="800000"/>
            <a:headEnd/>
            <a:tailEnd/>
          </a:ln>
        </p:spPr>
      </p:pic>
      <p:sp>
        <p:nvSpPr>
          <p:cNvPr id="11" name="Ellipse 10"/>
          <p:cNvSpPr/>
          <p:nvPr/>
        </p:nvSpPr>
        <p:spPr bwMode="auto">
          <a:xfrm>
            <a:off x="3639880" y="6156251"/>
            <a:ext cx="839972" cy="180753"/>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5046" y="1228060"/>
            <a:ext cx="8256181" cy="5186917"/>
          </a:xfrm>
        </p:spPr>
        <p:txBody>
          <a:bodyPr/>
          <a:lstStyle/>
          <a:p>
            <a:pPr lvl="1"/>
            <a:r>
              <a:rPr lang="en-GB" dirty="0" smtClean="0"/>
              <a:t>For the merge VE operation : zoom in to the inlet as shown below. Select all the faces highlighted (7 faces) and click ‘Merge Cells’ in the toolbar : one single virtual cell will created on the existing 7 faces enabling the mesh to be unconstrained by the original small faces.</a:t>
            </a:r>
          </a:p>
        </p:txBody>
      </p:sp>
      <p:sp>
        <p:nvSpPr>
          <p:cNvPr id="2" name="Title 1"/>
          <p:cNvSpPr>
            <a:spLocks noGrp="1"/>
          </p:cNvSpPr>
          <p:nvPr>
            <p:ph type="title"/>
          </p:nvPr>
        </p:nvSpPr>
        <p:spPr/>
        <p:txBody>
          <a:bodyPr/>
          <a:lstStyle/>
          <a:p>
            <a:r>
              <a:rPr lang="en-GB" dirty="0" smtClean="0"/>
              <a:t>Defining Virtual Entities</a:t>
            </a:r>
            <a:endParaRPr lang="en-GB"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6234" y="1912551"/>
            <a:ext cx="3898553" cy="2124407"/>
          </a:xfrm>
          <a:prstGeom prst="rect">
            <a:avLst/>
          </a:prstGeom>
          <a:noFill/>
          <a:ln w="9525">
            <a:noFill/>
            <a:miter lim="800000"/>
            <a:headEnd/>
            <a:tailEnd/>
          </a:ln>
        </p:spPr>
      </p:pic>
      <p:sp>
        <p:nvSpPr>
          <p:cNvPr id="11" name="Ellipse 10"/>
          <p:cNvSpPr/>
          <p:nvPr/>
        </p:nvSpPr>
        <p:spPr bwMode="auto">
          <a:xfrm>
            <a:off x="614325" y="2911221"/>
            <a:ext cx="559981" cy="531628"/>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409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92865" y="2404181"/>
            <a:ext cx="3462514" cy="1736860"/>
          </a:xfrm>
          <a:prstGeom prst="rect">
            <a:avLst/>
          </a:prstGeom>
          <a:noFill/>
          <a:ln w="9525">
            <a:noFill/>
            <a:miter lim="800000"/>
            <a:headEnd/>
            <a:tailEnd/>
          </a:ln>
        </p:spPr>
      </p:pic>
      <p:sp>
        <p:nvSpPr>
          <p:cNvPr id="17" name="ZoneTexte 16"/>
          <p:cNvSpPr txBox="1"/>
          <p:nvPr/>
        </p:nvSpPr>
        <p:spPr bwMode="auto">
          <a:xfrm>
            <a:off x="5181601" y="3160888"/>
            <a:ext cx="327377" cy="338554"/>
          </a:xfrm>
          <a:prstGeom prst="rect">
            <a:avLst/>
          </a:prstGeom>
          <a:noFill/>
          <a:ln w="12700" cap="sq" algn="ctr">
            <a:noFill/>
            <a:miter lim="800000"/>
            <a:headEnd/>
            <a:tailEnd/>
          </a:ln>
          <a:effectLst/>
        </p:spPr>
        <p:txBody>
          <a:bodyPr wrap="square" rtlCol="0">
            <a:spAutoFit/>
          </a:bodyPr>
          <a:lstStyle/>
          <a:p>
            <a:r>
              <a:rPr lang="fr-FR" b="1" dirty="0" smtClean="0">
                <a:solidFill>
                  <a:srgbClr val="FF0000"/>
                </a:solidFill>
                <a:latin typeface="Calibri" pitchFamily="34" charset="0"/>
                <a:cs typeface="Calibri" pitchFamily="34" charset="0"/>
              </a:rPr>
              <a:t>1</a:t>
            </a:r>
          </a:p>
        </p:txBody>
      </p:sp>
      <p:sp>
        <p:nvSpPr>
          <p:cNvPr id="18" name="ZoneTexte 17"/>
          <p:cNvSpPr txBox="1"/>
          <p:nvPr/>
        </p:nvSpPr>
        <p:spPr bwMode="auto">
          <a:xfrm>
            <a:off x="6338712" y="3448754"/>
            <a:ext cx="327377" cy="338554"/>
          </a:xfrm>
          <a:prstGeom prst="rect">
            <a:avLst/>
          </a:prstGeom>
          <a:noFill/>
          <a:ln w="12700" cap="sq" algn="ctr">
            <a:noFill/>
            <a:miter lim="800000"/>
            <a:headEnd/>
            <a:tailEnd/>
          </a:ln>
          <a:effectLst/>
        </p:spPr>
        <p:txBody>
          <a:bodyPr wrap="square" rtlCol="0">
            <a:spAutoFit/>
          </a:bodyPr>
          <a:lstStyle/>
          <a:p>
            <a:r>
              <a:rPr lang="fr-FR" dirty="0" smtClean="0">
                <a:solidFill>
                  <a:srgbClr val="FF0000"/>
                </a:solidFill>
                <a:latin typeface="Calibri" pitchFamily="34" charset="0"/>
                <a:cs typeface="Calibri" pitchFamily="34" charset="0"/>
              </a:rPr>
              <a:t>2</a:t>
            </a:r>
            <a:endParaRPr lang="fr-FR" b="1" dirty="0" smtClean="0">
              <a:solidFill>
                <a:srgbClr val="FF0000"/>
              </a:solidFill>
              <a:latin typeface="Calibri" pitchFamily="34" charset="0"/>
              <a:cs typeface="Calibri" pitchFamily="34" charset="0"/>
            </a:endParaRPr>
          </a:p>
        </p:txBody>
      </p:sp>
      <p:sp>
        <p:nvSpPr>
          <p:cNvPr id="19" name="ZoneTexte 18"/>
          <p:cNvSpPr txBox="1"/>
          <p:nvPr/>
        </p:nvSpPr>
        <p:spPr bwMode="auto">
          <a:xfrm>
            <a:off x="7704668" y="3516488"/>
            <a:ext cx="327377" cy="338554"/>
          </a:xfrm>
          <a:prstGeom prst="rect">
            <a:avLst/>
          </a:prstGeom>
          <a:noFill/>
          <a:ln w="12700" cap="sq" algn="ctr">
            <a:noFill/>
            <a:miter lim="800000"/>
            <a:headEnd/>
            <a:tailEnd/>
          </a:ln>
          <a:effectLst/>
        </p:spPr>
        <p:txBody>
          <a:bodyPr wrap="square" rtlCol="0">
            <a:spAutoFit/>
          </a:bodyPr>
          <a:lstStyle/>
          <a:p>
            <a:r>
              <a:rPr lang="fr-FR" dirty="0" smtClean="0">
                <a:solidFill>
                  <a:srgbClr val="FF0000"/>
                </a:solidFill>
                <a:latin typeface="Calibri" pitchFamily="34" charset="0"/>
                <a:cs typeface="Calibri" pitchFamily="34" charset="0"/>
              </a:rPr>
              <a:t>4</a:t>
            </a:r>
            <a:endParaRPr lang="fr-FR" b="1" dirty="0" smtClean="0">
              <a:solidFill>
                <a:srgbClr val="FF0000"/>
              </a:solidFill>
              <a:latin typeface="Calibri" pitchFamily="34" charset="0"/>
              <a:cs typeface="Calibri" pitchFamily="34" charset="0"/>
            </a:endParaRPr>
          </a:p>
        </p:txBody>
      </p:sp>
      <p:sp>
        <p:nvSpPr>
          <p:cNvPr id="20" name="ZoneTexte 19"/>
          <p:cNvSpPr txBox="1"/>
          <p:nvPr/>
        </p:nvSpPr>
        <p:spPr bwMode="auto">
          <a:xfrm>
            <a:off x="6937023" y="2726266"/>
            <a:ext cx="327377" cy="338554"/>
          </a:xfrm>
          <a:prstGeom prst="rect">
            <a:avLst/>
          </a:prstGeom>
          <a:noFill/>
          <a:ln w="12700" cap="sq" algn="ctr">
            <a:noFill/>
            <a:miter lim="800000"/>
            <a:headEnd/>
            <a:tailEnd/>
          </a:ln>
          <a:effectLst/>
        </p:spPr>
        <p:txBody>
          <a:bodyPr wrap="square" rtlCol="0">
            <a:spAutoFit/>
          </a:bodyPr>
          <a:lstStyle/>
          <a:p>
            <a:r>
              <a:rPr lang="fr-FR" b="1" dirty="0" smtClean="0">
                <a:solidFill>
                  <a:srgbClr val="FF0000"/>
                </a:solidFill>
                <a:latin typeface="Calibri" pitchFamily="34" charset="0"/>
                <a:cs typeface="Calibri" pitchFamily="34" charset="0"/>
              </a:rPr>
              <a:t>3</a:t>
            </a:r>
          </a:p>
        </p:txBody>
      </p:sp>
      <p:sp>
        <p:nvSpPr>
          <p:cNvPr id="21" name="ZoneTexte 20"/>
          <p:cNvSpPr txBox="1"/>
          <p:nvPr/>
        </p:nvSpPr>
        <p:spPr bwMode="auto">
          <a:xfrm>
            <a:off x="6316135" y="2602088"/>
            <a:ext cx="327377" cy="338554"/>
          </a:xfrm>
          <a:prstGeom prst="rect">
            <a:avLst/>
          </a:prstGeom>
          <a:noFill/>
          <a:ln w="12700" cap="sq" algn="ctr">
            <a:noFill/>
            <a:miter lim="800000"/>
            <a:headEnd/>
            <a:tailEnd/>
          </a:ln>
          <a:effectLst/>
        </p:spPr>
        <p:txBody>
          <a:bodyPr wrap="square" rtlCol="0">
            <a:spAutoFit/>
          </a:bodyPr>
          <a:lstStyle/>
          <a:p>
            <a:r>
              <a:rPr lang="fr-FR" b="1" dirty="0" smtClean="0">
                <a:solidFill>
                  <a:srgbClr val="FF0000"/>
                </a:solidFill>
                <a:latin typeface="Calibri" pitchFamily="34" charset="0"/>
                <a:cs typeface="Calibri" pitchFamily="34" charset="0"/>
              </a:rPr>
              <a:t>7</a:t>
            </a:r>
          </a:p>
        </p:txBody>
      </p:sp>
      <p:sp>
        <p:nvSpPr>
          <p:cNvPr id="22" name="ZoneTexte 21"/>
          <p:cNvSpPr txBox="1"/>
          <p:nvPr/>
        </p:nvSpPr>
        <p:spPr bwMode="auto">
          <a:xfrm>
            <a:off x="7636934" y="2895599"/>
            <a:ext cx="327377" cy="338554"/>
          </a:xfrm>
          <a:prstGeom prst="rect">
            <a:avLst/>
          </a:prstGeom>
          <a:noFill/>
          <a:ln w="12700" cap="sq" algn="ctr">
            <a:noFill/>
            <a:miter lim="800000"/>
            <a:headEnd/>
            <a:tailEnd/>
          </a:ln>
          <a:effectLst/>
        </p:spPr>
        <p:txBody>
          <a:bodyPr wrap="square" rtlCol="0">
            <a:spAutoFit/>
          </a:bodyPr>
          <a:lstStyle/>
          <a:p>
            <a:r>
              <a:rPr lang="fr-FR" b="1" dirty="0" smtClean="0">
                <a:solidFill>
                  <a:srgbClr val="FF0000"/>
                </a:solidFill>
                <a:latin typeface="Calibri" pitchFamily="34" charset="0"/>
                <a:cs typeface="Calibri" pitchFamily="34" charset="0"/>
              </a:rPr>
              <a:t>5</a:t>
            </a:r>
          </a:p>
        </p:txBody>
      </p:sp>
      <p:sp>
        <p:nvSpPr>
          <p:cNvPr id="23" name="ZoneTexte 22"/>
          <p:cNvSpPr txBox="1"/>
          <p:nvPr/>
        </p:nvSpPr>
        <p:spPr bwMode="auto">
          <a:xfrm>
            <a:off x="7862712" y="2545644"/>
            <a:ext cx="327377" cy="338554"/>
          </a:xfrm>
          <a:prstGeom prst="rect">
            <a:avLst/>
          </a:prstGeom>
          <a:noFill/>
          <a:ln w="12700" cap="sq" algn="ctr">
            <a:noFill/>
            <a:miter lim="800000"/>
            <a:headEnd/>
            <a:tailEnd/>
          </a:ln>
          <a:effectLst/>
        </p:spPr>
        <p:txBody>
          <a:bodyPr wrap="square" rtlCol="0">
            <a:spAutoFit/>
          </a:bodyPr>
          <a:lstStyle/>
          <a:p>
            <a:r>
              <a:rPr lang="fr-FR" b="1" dirty="0" smtClean="0">
                <a:solidFill>
                  <a:srgbClr val="FF0000"/>
                </a:solidFill>
                <a:latin typeface="Calibri" pitchFamily="34" charset="0"/>
                <a:cs typeface="Calibri" pitchFamily="34" charset="0"/>
              </a:rPr>
              <a:t>6</a:t>
            </a:r>
          </a:p>
        </p:txBody>
      </p:sp>
      <p:cxnSp>
        <p:nvCxnSpPr>
          <p:cNvPr id="27" name="Connecteur droit avec flèche 26"/>
          <p:cNvCxnSpPr/>
          <p:nvPr/>
        </p:nvCxnSpPr>
        <p:spPr bwMode="auto">
          <a:xfrm rot="16200000" flipH="1">
            <a:off x="6310488" y="3070577"/>
            <a:ext cx="395112" cy="56445"/>
          </a:xfrm>
          <a:prstGeom prst="straightConnector1">
            <a:avLst/>
          </a:prstGeom>
          <a:solidFill>
            <a:schemeClr val="accent2"/>
          </a:solidFill>
          <a:ln w="25400" cap="sq" cmpd="sng" algn="ctr">
            <a:solidFill>
              <a:srgbClr val="FF0000"/>
            </a:solidFill>
            <a:prstDash val="solid"/>
            <a:round/>
            <a:headEnd type="none" w="med" len="med"/>
            <a:tailEnd type="none"/>
          </a:ln>
          <a:effectLst/>
        </p:spPr>
      </p:cxnSp>
      <p:cxnSp>
        <p:nvCxnSpPr>
          <p:cNvPr id="28" name="Connecteur droit avec flèche 27"/>
          <p:cNvCxnSpPr/>
          <p:nvPr/>
        </p:nvCxnSpPr>
        <p:spPr bwMode="auto">
          <a:xfrm rot="16200000" flipH="1">
            <a:off x="7066844" y="3093155"/>
            <a:ext cx="626534" cy="502356"/>
          </a:xfrm>
          <a:prstGeom prst="straightConnector1">
            <a:avLst/>
          </a:prstGeom>
          <a:solidFill>
            <a:schemeClr val="accent2"/>
          </a:solidFill>
          <a:ln w="25400" cap="sq" cmpd="sng" algn="ctr">
            <a:solidFill>
              <a:srgbClr val="FF0000"/>
            </a:solidFill>
            <a:prstDash val="solid"/>
            <a:round/>
            <a:headEnd type="none" w="med" len="med"/>
            <a:tailEnd type="none"/>
          </a:ln>
          <a:effectLst/>
        </p:spPr>
      </p:cxnSp>
      <p:cxnSp>
        <p:nvCxnSpPr>
          <p:cNvPr id="30" name="Connecteur droit avec flèche 29"/>
          <p:cNvCxnSpPr/>
          <p:nvPr/>
        </p:nvCxnSpPr>
        <p:spPr bwMode="auto">
          <a:xfrm rot="16200000" flipH="1">
            <a:off x="7755466" y="3251199"/>
            <a:ext cx="423335" cy="276577"/>
          </a:xfrm>
          <a:prstGeom prst="straightConnector1">
            <a:avLst/>
          </a:prstGeom>
          <a:solidFill>
            <a:schemeClr val="accent2"/>
          </a:solidFill>
          <a:ln w="25400" cap="sq" cmpd="sng" algn="ctr">
            <a:solidFill>
              <a:srgbClr val="FF0000"/>
            </a:solidFill>
            <a:prstDash val="solid"/>
            <a:round/>
            <a:headEnd type="none" w="med" len="med"/>
            <a:tailEnd type="none"/>
          </a:ln>
          <a:effectLst/>
        </p:spPr>
      </p:cxnSp>
      <p:cxnSp>
        <p:nvCxnSpPr>
          <p:cNvPr id="32" name="Connecteur droit avec flèche 31"/>
          <p:cNvCxnSpPr/>
          <p:nvPr/>
        </p:nvCxnSpPr>
        <p:spPr bwMode="auto">
          <a:xfrm rot="16200000" flipH="1">
            <a:off x="7857066" y="3070577"/>
            <a:ext cx="660401" cy="197556"/>
          </a:xfrm>
          <a:prstGeom prst="straightConnector1">
            <a:avLst/>
          </a:prstGeom>
          <a:solidFill>
            <a:schemeClr val="accent2"/>
          </a:solidFill>
          <a:ln w="25400" cap="sq" cmpd="sng" algn="ctr">
            <a:solidFill>
              <a:srgbClr val="FF0000"/>
            </a:solidFill>
            <a:prstDash val="solid"/>
            <a:round/>
            <a:headEnd type="none" w="med" len="med"/>
            <a:tailEnd type="none"/>
          </a:ln>
          <a:effectLst/>
        </p:spPr>
      </p:cxnSp>
      <p:pic>
        <p:nvPicPr>
          <p:cNvPr id="4100" name="Picture 4"/>
          <p:cNvPicPr>
            <a:picLocks noChangeAspect="1" noChangeArrowheads="1"/>
          </p:cNvPicPr>
          <p:nvPr/>
        </p:nvPicPr>
        <p:blipFill>
          <a:blip r:embed="rId4" cstate="print"/>
          <a:srcRect/>
          <a:stretch>
            <a:fillRect/>
          </a:stretch>
        </p:blipFill>
        <p:spPr bwMode="auto">
          <a:xfrm>
            <a:off x="5419725" y="4603927"/>
            <a:ext cx="2571750" cy="1533525"/>
          </a:xfrm>
          <a:prstGeom prst="rect">
            <a:avLst/>
          </a:prstGeom>
          <a:noFill/>
          <a:ln w="9525">
            <a:noFill/>
            <a:miter lim="800000"/>
            <a:headEnd/>
            <a:tailEnd/>
          </a:ln>
        </p:spPr>
      </p:pic>
      <p:sp>
        <p:nvSpPr>
          <p:cNvPr id="35" name="Ellipse 34"/>
          <p:cNvSpPr/>
          <p:nvPr/>
        </p:nvSpPr>
        <p:spPr bwMode="auto">
          <a:xfrm>
            <a:off x="6242756" y="4515556"/>
            <a:ext cx="891822" cy="395111"/>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410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58580" y="4470328"/>
            <a:ext cx="3493681" cy="1554008"/>
          </a:xfrm>
          <a:prstGeom prst="rect">
            <a:avLst/>
          </a:prstGeom>
          <a:noFill/>
          <a:ln w="9525">
            <a:noFill/>
            <a:miter lim="800000"/>
            <a:headEnd/>
            <a:tailEnd/>
          </a:ln>
        </p:spPr>
      </p:pic>
      <p:cxnSp>
        <p:nvCxnSpPr>
          <p:cNvPr id="37" name="Connecteur droit avec flèche 36"/>
          <p:cNvCxnSpPr/>
          <p:nvPr/>
        </p:nvCxnSpPr>
        <p:spPr bwMode="auto">
          <a:xfrm>
            <a:off x="3714307" y="3501656"/>
            <a:ext cx="1027814" cy="1588"/>
          </a:xfrm>
          <a:prstGeom prst="straightConnector1">
            <a:avLst/>
          </a:prstGeom>
          <a:solidFill>
            <a:schemeClr val="accent2"/>
          </a:solidFill>
          <a:ln w="25400" cap="sq" cmpd="sng" algn="ctr">
            <a:solidFill>
              <a:schemeClr val="bg2"/>
            </a:solidFill>
            <a:prstDash val="solid"/>
            <a:round/>
            <a:headEnd type="none" w="med" len="med"/>
            <a:tailEnd type="arrow"/>
          </a:ln>
          <a:effectLst/>
        </p:spPr>
      </p:cxnSp>
      <p:cxnSp>
        <p:nvCxnSpPr>
          <p:cNvPr id="39" name="Connecteur droit avec flèche 38"/>
          <p:cNvCxnSpPr/>
          <p:nvPr/>
        </p:nvCxnSpPr>
        <p:spPr bwMode="auto">
          <a:xfrm rot="10800000">
            <a:off x="4323908" y="5443870"/>
            <a:ext cx="1006555" cy="1588"/>
          </a:xfrm>
          <a:prstGeom prst="straightConnector1">
            <a:avLst/>
          </a:prstGeom>
          <a:solidFill>
            <a:schemeClr val="accent2"/>
          </a:solidFill>
          <a:ln w="25400" cap="sq" cmpd="sng" algn="ctr">
            <a:solidFill>
              <a:schemeClr val="bg2"/>
            </a:solidFill>
            <a:prstDash val="solid"/>
            <a:round/>
            <a:headEnd type="none" w="med" len="med"/>
            <a:tailEnd type="arrow"/>
          </a:ln>
          <a:effectLst/>
        </p:spPr>
      </p:cxnSp>
      <p:cxnSp>
        <p:nvCxnSpPr>
          <p:cNvPr id="44" name="Connecteur droit avec flèche 43"/>
          <p:cNvCxnSpPr/>
          <p:nvPr/>
        </p:nvCxnSpPr>
        <p:spPr bwMode="auto">
          <a:xfrm rot="16200000" flipH="1">
            <a:off x="7169889" y="4391246"/>
            <a:ext cx="357963" cy="3544"/>
          </a:xfrm>
          <a:prstGeom prst="straightConnector1">
            <a:avLst/>
          </a:prstGeom>
          <a:solidFill>
            <a:schemeClr val="accent2"/>
          </a:solidFill>
          <a:ln w="25400" cap="sq" cmpd="sng" algn="ctr">
            <a:solidFill>
              <a:schemeClr val="bg2"/>
            </a:solidFill>
            <a:prstDash val="solid"/>
            <a:round/>
            <a:headEnd type="none" w="med" len="med"/>
            <a:tailEnd type="arrow"/>
          </a:ln>
          <a:effectLst/>
        </p:spPr>
      </p:cxn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5046" y="1637414"/>
            <a:ext cx="8050619" cy="4777563"/>
          </a:xfrm>
        </p:spPr>
        <p:txBody>
          <a:bodyPr/>
          <a:lstStyle/>
          <a:p>
            <a:pPr lvl="1"/>
            <a:r>
              <a:rPr lang="en-GB" dirty="0" smtClean="0"/>
              <a:t>The final stage of the virtual cell creation is to make sure that the virtual cell matches the “real” geometry. </a:t>
            </a:r>
          </a:p>
          <a:p>
            <a:pPr lvl="1"/>
            <a:endParaRPr lang="en-GB" dirty="0" smtClean="0"/>
          </a:p>
          <a:p>
            <a:pPr lvl="1"/>
            <a:r>
              <a:rPr lang="en-GB" dirty="0" smtClean="0"/>
              <a:t>Select the virtual cell, and click ‘Edit’ in the toolbar. In the Virtual Topology Properties box, select ‘Yes’ for the ‘Project to underlying geometry’ option.</a:t>
            </a:r>
          </a:p>
          <a:p>
            <a:pPr lvl="1"/>
            <a:endParaRPr lang="en-GB" dirty="0" smtClean="0"/>
          </a:p>
        </p:txBody>
      </p:sp>
      <p:sp>
        <p:nvSpPr>
          <p:cNvPr id="2" name="Title 1"/>
          <p:cNvSpPr>
            <a:spLocks noGrp="1"/>
          </p:cNvSpPr>
          <p:nvPr>
            <p:ph type="title"/>
          </p:nvPr>
        </p:nvSpPr>
        <p:spPr/>
        <p:txBody>
          <a:bodyPr/>
          <a:lstStyle/>
          <a:p>
            <a:r>
              <a:rPr lang="en-GB" dirty="0" smtClean="0"/>
              <a:t>Defining Virtual Entities</a:t>
            </a:r>
            <a:endParaRPr lang="en-GB" dirty="0"/>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4981" y="3299305"/>
            <a:ext cx="2860711" cy="2918503"/>
          </a:xfrm>
          <a:prstGeom prst="rect">
            <a:avLst/>
          </a:prstGeom>
          <a:noFill/>
          <a:ln w="9525">
            <a:noFill/>
            <a:miter lim="800000"/>
            <a:headEnd/>
            <a:tailEnd/>
          </a:ln>
        </p:spPr>
      </p:pic>
      <p:sp>
        <p:nvSpPr>
          <p:cNvPr id="25" name="Ellipse 24"/>
          <p:cNvSpPr/>
          <p:nvPr/>
        </p:nvSpPr>
        <p:spPr bwMode="auto">
          <a:xfrm>
            <a:off x="3189768" y="3232298"/>
            <a:ext cx="389860" cy="255181"/>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5123" name="Picture 3"/>
          <p:cNvPicPr>
            <a:picLocks noChangeAspect="1" noChangeArrowheads="1"/>
          </p:cNvPicPr>
          <p:nvPr/>
        </p:nvPicPr>
        <p:blipFill>
          <a:blip r:embed="rId3" cstate="print"/>
          <a:srcRect/>
          <a:stretch>
            <a:fillRect/>
          </a:stretch>
        </p:blipFill>
        <p:spPr bwMode="auto">
          <a:xfrm>
            <a:off x="5534468" y="4437099"/>
            <a:ext cx="1674406" cy="1073337"/>
          </a:xfrm>
          <a:prstGeom prst="rect">
            <a:avLst/>
          </a:prstGeom>
          <a:noFill/>
          <a:ln w="9525">
            <a:noFill/>
            <a:miter lim="800000"/>
            <a:headEnd/>
            <a:tailEnd/>
          </a:ln>
        </p:spPr>
      </p:pic>
      <p:sp>
        <p:nvSpPr>
          <p:cNvPr id="29" name="Ellipse 28"/>
          <p:cNvSpPr/>
          <p:nvPr/>
        </p:nvSpPr>
        <p:spPr bwMode="auto">
          <a:xfrm>
            <a:off x="5560828" y="5135526"/>
            <a:ext cx="1562985" cy="255181"/>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m-ws5e-1.png"/>
          <p:cNvPicPr>
            <a:picLocks noChangeAspect="1"/>
          </p:cNvPicPr>
          <p:nvPr/>
        </p:nvPicPr>
        <p:blipFill>
          <a:blip r:embed="rId2"/>
          <a:srcRect l="908" r="2487"/>
          <a:stretch>
            <a:fillRect/>
          </a:stretch>
        </p:blipFill>
        <p:spPr>
          <a:xfrm>
            <a:off x="7092778" y="1428878"/>
            <a:ext cx="1911714" cy="1783878"/>
          </a:xfrm>
          <a:prstGeom prst="rect">
            <a:avLst/>
          </a:prstGeom>
          <a:ln>
            <a:solidFill>
              <a:schemeClr val="tx1"/>
            </a:solidFill>
          </a:ln>
        </p:spPr>
      </p:pic>
      <p:sp>
        <p:nvSpPr>
          <p:cNvPr id="3" name="Content Placeholder 2"/>
          <p:cNvSpPr>
            <a:spLocks noGrp="1"/>
          </p:cNvSpPr>
          <p:nvPr>
            <p:ph type="body" sz="quarter" idx="10"/>
          </p:nvPr>
        </p:nvSpPr>
        <p:spPr>
          <a:xfrm>
            <a:off x="365002" y="1088016"/>
            <a:ext cx="4091667" cy="5186917"/>
          </a:xfrm>
        </p:spPr>
        <p:txBody>
          <a:bodyPr/>
          <a:lstStyle/>
          <a:p>
            <a:pPr lvl="1"/>
            <a:r>
              <a:rPr lang="en-GB" dirty="0" smtClean="0"/>
              <a:t>The first step is to define a </a:t>
            </a:r>
            <a:r>
              <a:rPr lang="en-GB" dirty="0" err="1" smtClean="0"/>
              <a:t>MultiZone</a:t>
            </a:r>
            <a:r>
              <a:rPr lang="en-GB" dirty="0" smtClean="0"/>
              <a:t> method for the two cylindrical bodies. With ‘Mesh’ selected in the Outline, select both of them, right click, Insert </a:t>
            </a:r>
            <a:r>
              <a:rPr lang="en-GB" dirty="0" smtClean="0">
                <a:sym typeface="Wingdings" pitchFamily="2" charset="2"/>
              </a:rPr>
              <a:t></a:t>
            </a:r>
            <a:r>
              <a:rPr lang="en-GB" dirty="0" smtClean="0"/>
              <a:t> Method and choose MultiZone. </a:t>
            </a:r>
            <a:endParaRPr lang="en-GB" dirty="0" smtClean="0"/>
          </a:p>
          <a:p>
            <a:pPr lvl="2"/>
            <a:r>
              <a:rPr lang="en-GB" dirty="0" smtClean="0"/>
              <a:t>Set Surface Mesh Method to ‘Uniform’</a:t>
            </a:r>
            <a:endParaRPr lang="en-GB" dirty="0" smtClean="0"/>
          </a:p>
          <a:p>
            <a:pPr lvl="2"/>
            <a:r>
              <a:rPr lang="en-GB" dirty="0" smtClean="0"/>
              <a:t>Keep</a:t>
            </a:r>
            <a:r>
              <a:rPr lang="en-GB" dirty="0" smtClean="0"/>
              <a:t> </a:t>
            </a:r>
            <a:r>
              <a:rPr lang="en-GB" dirty="0" smtClean="0"/>
              <a:t>Source/Target selection to ‘Automatic</a:t>
            </a:r>
            <a:r>
              <a:rPr lang="en-GB" dirty="0" smtClean="0"/>
              <a:t>’</a:t>
            </a:r>
            <a:endParaRPr lang="en-GB" dirty="0" smtClean="0"/>
          </a:p>
          <a:p>
            <a:pPr lvl="1"/>
            <a:endParaRPr lang="en-GB" dirty="0" smtClean="0"/>
          </a:p>
          <a:p>
            <a:pPr lvl="1"/>
            <a:r>
              <a:rPr lang="en-GB" dirty="0" smtClean="0"/>
              <a:t>The two other bodies will be meshed using the default Patch Conforming Tetrahedron algorithm. Therefore no further method definition is needed here. </a:t>
            </a:r>
            <a:endParaRPr lang="en-GB" dirty="0" smtClean="0"/>
          </a:p>
          <a:p>
            <a:pPr lvl="2"/>
            <a:r>
              <a:rPr lang="en-GB" dirty="0" smtClean="0"/>
              <a:t>However</a:t>
            </a:r>
            <a:r>
              <a:rPr lang="en-GB" dirty="0" smtClean="0"/>
              <a:t>, in the ‘Mesh’ details view, switch the ‘Triangle Surface </a:t>
            </a:r>
            <a:r>
              <a:rPr lang="en-GB" dirty="0" err="1" smtClean="0"/>
              <a:t>Mesher</a:t>
            </a:r>
            <a:r>
              <a:rPr lang="en-GB" dirty="0" smtClean="0"/>
              <a:t>’ option to ‘Advancing Front’. This algorithm generally provides a smoother surface mesh. </a:t>
            </a:r>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a:p>
            <a:pPr lvl="1"/>
            <a:endParaRPr lang="en-GB" dirty="0" smtClean="0"/>
          </a:p>
        </p:txBody>
      </p:sp>
      <p:sp>
        <p:nvSpPr>
          <p:cNvPr id="2" name="Title 1"/>
          <p:cNvSpPr>
            <a:spLocks noGrp="1"/>
          </p:cNvSpPr>
          <p:nvPr>
            <p:ph type="title"/>
          </p:nvPr>
        </p:nvSpPr>
        <p:spPr/>
        <p:txBody>
          <a:bodyPr/>
          <a:lstStyle/>
          <a:p>
            <a:r>
              <a:rPr lang="en-GB" dirty="0" smtClean="0"/>
              <a:t>Defining Meshing Methods</a:t>
            </a:r>
            <a:endParaRPr lang="en-GB" dirty="0"/>
          </a:p>
        </p:txBody>
      </p:sp>
      <p:pic>
        <p:nvPicPr>
          <p:cNvPr id="6148" name="Picture 4"/>
          <p:cNvPicPr>
            <a:picLocks noChangeAspect="1" noChangeArrowheads="1"/>
          </p:cNvPicPr>
          <p:nvPr/>
        </p:nvPicPr>
        <p:blipFill>
          <a:blip r:embed="rId3" cstate="print">
            <a:clrChange>
              <a:clrFrom>
                <a:srgbClr val="FFFFFF"/>
              </a:clrFrom>
              <a:clrTo>
                <a:srgbClr val="FFFFFF">
                  <a:alpha val="0"/>
                </a:srgbClr>
              </a:clrTo>
            </a:clrChange>
          </a:blip>
          <a:srcRect r="39477"/>
          <a:stretch>
            <a:fillRect/>
          </a:stretch>
        </p:blipFill>
        <p:spPr bwMode="auto">
          <a:xfrm>
            <a:off x="4422373" y="1329291"/>
            <a:ext cx="2612737" cy="2016421"/>
          </a:xfrm>
          <a:prstGeom prst="rect">
            <a:avLst/>
          </a:prstGeom>
          <a:noFill/>
          <a:ln w="9525">
            <a:solidFill>
              <a:schemeClr val="tx1"/>
            </a:solidFill>
            <a:miter lim="800000"/>
            <a:headEnd/>
            <a:tailEnd/>
          </a:ln>
        </p:spPr>
      </p:pic>
      <p:sp>
        <p:nvSpPr>
          <p:cNvPr id="14" name="Rectangle 13"/>
          <p:cNvSpPr/>
          <p:nvPr/>
        </p:nvSpPr>
        <p:spPr bwMode="auto">
          <a:xfrm>
            <a:off x="7152742" y="2079384"/>
            <a:ext cx="1481470" cy="113414"/>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5" name="Rectangle 14"/>
          <p:cNvSpPr/>
          <p:nvPr/>
        </p:nvSpPr>
        <p:spPr bwMode="auto">
          <a:xfrm>
            <a:off x="7164524" y="2273931"/>
            <a:ext cx="1481470" cy="113414"/>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6149" name="Picture 5"/>
          <p:cNvPicPr>
            <a:picLocks noChangeAspect="1" noChangeArrowheads="1"/>
          </p:cNvPicPr>
          <p:nvPr/>
        </p:nvPicPr>
        <p:blipFill>
          <a:blip r:embed="rId4" cstate="print"/>
          <a:srcRect/>
          <a:stretch>
            <a:fillRect/>
          </a:stretch>
        </p:blipFill>
        <p:spPr bwMode="auto">
          <a:xfrm>
            <a:off x="5702375" y="3953097"/>
            <a:ext cx="2101924" cy="1458477"/>
          </a:xfrm>
          <a:prstGeom prst="rect">
            <a:avLst/>
          </a:prstGeom>
          <a:noFill/>
          <a:ln w="9525">
            <a:noFill/>
            <a:miter lim="800000"/>
            <a:headEnd/>
            <a:tailEnd/>
          </a:ln>
        </p:spPr>
      </p:pic>
      <p:sp>
        <p:nvSpPr>
          <p:cNvPr id="17" name="Rectangle 16"/>
          <p:cNvSpPr/>
          <p:nvPr/>
        </p:nvSpPr>
        <p:spPr bwMode="auto">
          <a:xfrm>
            <a:off x="5784112" y="4742121"/>
            <a:ext cx="2020186" cy="248093"/>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0" name="Rectangle 9"/>
          <p:cNvSpPr/>
          <p:nvPr/>
        </p:nvSpPr>
        <p:spPr bwMode="auto">
          <a:xfrm>
            <a:off x="7168640" y="2582853"/>
            <a:ext cx="1481470" cy="113414"/>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227530" y="1921328"/>
            <a:ext cx="2427531" cy="2334986"/>
          </a:xfrm>
          <a:prstGeom prst="rect">
            <a:avLst/>
          </a:prstGeom>
          <a:noFill/>
          <a:ln w="9525">
            <a:solidFill>
              <a:schemeClr val="tx1"/>
            </a:solidFill>
            <a:miter lim="800000"/>
            <a:headEnd/>
            <a:tailEnd/>
          </a:ln>
        </p:spPr>
      </p:pic>
      <p:sp>
        <p:nvSpPr>
          <p:cNvPr id="3" name="Content Placeholder 2"/>
          <p:cNvSpPr>
            <a:spLocks noGrp="1"/>
          </p:cNvSpPr>
          <p:nvPr>
            <p:ph type="body" sz="quarter" idx="10"/>
          </p:nvPr>
        </p:nvSpPr>
        <p:spPr>
          <a:xfrm>
            <a:off x="505047" y="1228060"/>
            <a:ext cx="5477539" cy="5186917"/>
          </a:xfrm>
        </p:spPr>
        <p:txBody>
          <a:bodyPr/>
          <a:lstStyle/>
          <a:p>
            <a:pPr lvl="1"/>
            <a:r>
              <a:rPr lang="en-GB" dirty="0" smtClean="0"/>
              <a:t>In the details view of ‘Mesh’ in the Outline : make sure that ‘CFD’ and ‘Fluent’ are selected for the Physics and Solver Preferences respectively.</a:t>
            </a:r>
          </a:p>
          <a:p>
            <a:pPr lvl="1"/>
            <a:endParaRPr lang="en-GB" dirty="0" smtClean="0"/>
          </a:p>
          <a:p>
            <a:pPr lvl="1"/>
            <a:r>
              <a:rPr lang="en-GB" dirty="0" smtClean="0"/>
              <a:t>Expand the Sizing box. Make sure ‘Curvature’ is selected as Advanced Size Function and set the following global sizing values :</a:t>
            </a:r>
            <a:br>
              <a:rPr lang="en-GB" dirty="0" smtClean="0"/>
            </a:br>
            <a:r>
              <a:rPr lang="en-GB" dirty="0" smtClean="0"/>
              <a:t>  - Curvature Normal Angle : 12°</a:t>
            </a:r>
            <a:br>
              <a:rPr lang="en-GB" dirty="0" smtClean="0"/>
            </a:br>
            <a:r>
              <a:rPr lang="en-GB" dirty="0" smtClean="0"/>
              <a:t>  - Min Size : 2 mm</a:t>
            </a:r>
            <a:br>
              <a:rPr lang="en-GB" dirty="0" smtClean="0"/>
            </a:br>
            <a:r>
              <a:rPr lang="en-GB" dirty="0" smtClean="0"/>
              <a:t>  - Max Face Size : 8 mm</a:t>
            </a:r>
            <a:br>
              <a:rPr lang="en-GB" dirty="0" smtClean="0"/>
            </a:br>
            <a:r>
              <a:rPr lang="en-GB" dirty="0" smtClean="0"/>
              <a:t>  - Max Size : 16 mm</a:t>
            </a:r>
            <a:br>
              <a:rPr lang="en-GB" dirty="0" smtClean="0"/>
            </a:br>
            <a:r>
              <a:rPr lang="en-GB" dirty="0" smtClean="0"/>
              <a:t>  - Growth Rate : 1.2</a:t>
            </a:r>
          </a:p>
          <a:p>
            <a:pPr lvl="1"/>
            <a:endParaRPr lang="en-GB" dirty="0" smtClean="0"/>
          </a:p>
          <a:p>
            <a:pPr lvl="1"/>
            <a:r>
              <a:rPr lang="en-GB" dirty="0" smtClean="0"/>
              <a:t>Expand ‘</a:t>
            </a:r>
            <a:r>
              <a:rPr lang="en-GB" dirty="0" err="1" smtClean="0"/>
              <a:t>Defeaturing</a:t>
            </a:r>
            <a:r>
              <a:rPr lang="en-GB" dirty="0" smtClean="0"/>
              <a:t>’ in the ‘Mesh’ details view. Make sure the values are set as shown (right). Activation of automatic </a:t>
            </a:r>
            <a:r>
              <a:rPr lang="en-GB" dirty="0" err="1" smtClean="0"/>
              <a:t>defeaturing</a:t>
            </a:r>
            <a:r>
              <a:rPr lang="en-GB" dirty="0" smtClean="0"/>
              <a:t> enables the </a:t>
            </a:r>
            <a:r>
              <a:rPr lang="en-GB" dirty="0"/>
              <a:t>Meshing application </a:t>
            </a:r>
            <a:r>
              <a:rPr lang="en-GB" dirty="0" smtClean="0"/>
              <a:t>to automatically </a:t>
            </a:r>
            <a:r>
              <a:rPr lang="en-GB" dirty="0" err="1" smtClean="0"/>
              <a:t>defeature</a:t>
            </a:r>
            <a:r>
              <a:rPr lang="en-GB" dirty="0" smtClean="0"/>
              <a:t> </a:t>
            </a:r>
            <a:r>
              <a:rPr lang="en-GB" dirty="0"/>
              <a:t>small features and dirty geometry according to the </a:t>
            </a:r>
            <a:r>
              <a:rPr lang="en-GB" dirty="0" err="1"/>
              <a:t>Defeaturing</a:t>
            </a:r>
            <a:r>
              <a:rPr lang="en-GB" dirty="0"/>
              <a:t> </a:t>
            </a:r>
            <a:r>
              <a:rPr lang="en-GB" dirty="0" smtClean="0"/>
              <a:t>Tolerance specified </a:t>
            </a:r>
            <a:r>
              <a:rPr lang="en-GB" dirty="0"/>
              <a:t>here.</a:t>
            </a:r>
            <a:endParaRPr lang="en-GB" dirty="0" smtClean="0"/>
          </a:p>
        </p:txBody>
      </p:sp>
      <p:sp>
        <p:nvSpPr>
          <p:cNvPr id="2" name="Title 1"/>
          <p:cNvSpPr>
            <a:spLocks noGrp="1"/>
          </p:cNvSpPr>
          <p:nvPr>
            <p:ph type="title"/>
          </p:nvPr>
        </p:nvSpPr>
        <p:spPr/>
        <p:txBody>
          <a:bodyPr/>
          <a:lstStyle/>
          <a:p>
            <a:r>
              <a:rPr lang="en-GB" dirty="0" smtClean="0"/>
              <a:t>Defining Mesh Global Sizing Controls</a:t>
            </a:r>
            <a:endParaRPr lang="en-GB" dirty="0"/>
          </a:p>
        </p:txBody>
      </p:sp>
      <p:sp>
        <p:nvSpPr>
          <p:cNvPr id="9" name="Rectangle 8"/>
          <p:cNvSpPr/>
          <p:nvPr/>
        </p:nvSpPr>
        <p:spPr bwMode="auto">
          <a:xfrm>
            <a:off x="6308651" y="2197396"/>
            <a:ext cx="2332075" cy="230455"/>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0" name="Rectangle 9"/>
          <p:cNvSpPr/>
          <p:nvPr/>
        </p:nvSpPr>
        <p:spPr bwMode="auto">
          <a:xfrm>
            <a:off x="6315739" y="3481932"/>
            <a:ext cx="2317898" cy="623674"/>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1" name="Rectangle 10"/>
          <p:cNvSpPr/>
          <p:nvPr/>
        </p:nvSpPr>
        <p:spPr bwMode="auto">
          <a:xfrm>
            <a:off x="6301562" y="2705757"/>
            <a:ext cx="2339164" cy="122503"/>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6436906" y="4576652"/>
            <a:ext cx="2076228" cy="1883730"/>
          </a:xfrm>
          <a:prstGeom prst="rect">
            <a:avLst/>
          </a:prstGeom>
          <a:noFill/>
          <a:ln w="9525">
            <a:solidFill>
              <a:schemeClr val="tx1"/>
            </a:solidFill>
            <a:miter lim="800000"/>
            <a:headEnd/>
            <a:tailEnd/>
          </a:ln>
        </p:spPr>
      </p:pic>
      <p:sp>
        <p:nvSpPr>
          <p:cNvPr id="12" name="Rectangle 11"/>
          <p:cNvSpPr/>
          <p:nvPr/>
        </p:nvSpPr>
        <p:spPr bwMode="auto">
          <a:xfrm>
            <a:off x="6521302" y="5699051"/>
            <a:ext cx="1991832" cy="616689"/>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5047" y="1228060"/>
            <a:ext cx="8199474" cy="5186917"/>
          </a:xfrm>
        </p:spPr>
        <p:txBody>
          <a:bodyPr/>
          <a:lstStyle/>
          <a:p>
            <a:pPr lvl="1"/>
            <a:r>
              <a:rPr lang="en-GB" dirty="0" smtClean="0"/>
              <a:t>To properly refine the zones of interest, we need to define local sizing on them. These will locally over-rule global sizing values.</a:t>
            </a:r>
          </a:p>
          <a:p>
            <a:pPr lvl="1"/>
            <a:endParaRPr lang="en-GB" dirty="0" smtClean="0"/>
          </a:p>
          <a:p>
            <a:pPr lvl="1"/>
            <a:r>
              <a:rPr lang="en-GB" dirty="0" smtClean="0"/>
              <a:t>With ‘Mesh’ selected in the Outline, select the cross face as shown highlighted. Right  click, Insert </a:t>
            </a:r>
            <a:r>
              <a:rPr lang="en-GB" dirty="0" smtClean="0">
                <a:sym typeface="Wingdings" pitchFamily="2" charset="2"/>
              </a:rPr>
              <a:t></a:t>
            </a:r>
            <a:r>
              <a:rPr lang="en-GB" dirty="0" smtClean="0"/>
              <a:t> Sizing. Define a 1 mm sizing on this face, selecting ‘Hard’ as behaviour since this size is smaller than the global min size and will be ignored otherwise.</a:t>
            </a:r>
            <a:br>
              <a:rPr lang="en-GB" dirty="0" smtClean="0"/>
            </a:br>
            <a:endParaRPr lang="en-GB" dirty="0" smtClean="0"/>
          </a:p>
        </p:txBody>
      </p:sp>
      <p:sp>
        <p:nvSpPr>
          <p:cNvPr id="2" name="Title 1"/>
          <p:cNvSpPr>
            <a:spLocks noGrp="1"/>
          </p:cNvSpPr>
          <p:nvPr>
            <p:ph type="title"/>
          </p:nvPr>
        </p:nvSpPr>
        <p:spPr/>
        <p:txBody>
          <a:bodyPr/>
          <a:lstStyle/>
          <a:p>
            <a:r>
              <a:rPr lang="en-GB" dirty="0" smtClean="0"/>
              <a:t>Defining Mesh Local Sizing Controls</a:t>
            </a:r>
            <a:endParaRPr lang="en-GB" dirty="0"/>
          </a:p>
        </p:txBody>
      </p:sp>
      <p:pic>
        <p:nvPicPr>
          <p:cNvPr id="717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2009" y="3537874"/>
            <a:ext cx="5514535" cy="2416359"/>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727308" y="4096304"/>
            <a:ext cx="1828357" cy="1236389"/>
          </a:xfrm>
          <a:prstGeom prst="rect">
            <a:avLst/>
          </a:prstGeom>
          <a:noFill/>
          <a:ln w="9525">
            <a:noFill/>
            <a:miter lim="800000"/>
            <a:headEnd/>
            <a:tailEnd/>
          </a:ln>
        </p:spPr>
      </p:pic>
      <p:sp>
        <p:nvSpPr>
          <p:cNvPr id="11" name="Rectangle 10"/>
          <p:cNvSpPr/>
          <p:nvPr/>
        </p:nvSpPr>
        <p:spPr bwMode="auto">
          <a:xfrm>
            <a:off x="6833191" y="5039833"/>
            <a:ext cx="1722474" cy="276446"/>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7" name="Ellipse 10"/>
          <p:cNvSpPr/>
          <p:nvPr/>
        </p:nvSpPr>
        <p:spPr bwMode="auto">
          <a:xfrm>
            <a:off x="2774430" y="3951516"/>
            <a:ext cx="929554" cy="918657"/>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4155891" y="1092163"/>
            <a:ext cx="3154905" cy="2083428"/>
          </a:xfrm>
          <a:prstGeom prst="rect">
            <a:avLst/>
          </a:prstGeom>
          <a:noFill/>
          <a:ln w="9525">
            <a:noFill/>
            <a:miter lim="800000"/>
            <a:headEnd/>
            <a:tailEnd/>
          </a:ln>
        </p:spPr>
      </p:pic>
      <p:sp>
        <p:nvSpPr>
          <p:cNvPr id="3" name="Content Placeholder 2"/>
          <p:cNvSpPr>
            <a:spLocks noGrp="1"/>
          </p:cNvSpPr>
          <p:nvPr>
            <p:ph type="body" sz="quarter" idx="10"/>
          </p:nvPr>
        </p:nvSpPr>
        <p:spPr>
          <a:xfrm>
            <a:off x="505048" y="1228060"/>
            <a:ext cx="3556590" cy="5186917"/>
          </a:xfrm>
        </p:spPr>
        <p:txBody>
          <a:bodyPr/>
          <a:lstStyle/>
          <a:p>
            <a:pPr lvl="1"/>
            <a:r>
              <a:rPr lang="en-GB" dirty="0" smtClean="0"/>
              <a:t>Select the two edges created with the virtual face split. Define a 6 mm sizing on them, with a symmetric bias (refined close to the cylinder ends) and a bias factor of 2</a:t>
            </a:r>
          </a:p>
          <a:p>
            <a:pPr lvl="1"/>
            <a:endParaRPr lang="en-GB" dirty="0" smtClean="0"/>
          </a:p>
          <a:p>
            <a:pPr lvl="1"/>
            <a:endParaRPr lang="en-GB" dirty="0" smtClean="0"/>
          </a:p>
          <a:p>
            <a:pPr lvl="1"/>
            <a:endParaRPr lang="en-GB" dirty="0" smtClean="0"/>
          </a:p>
          <a:p>
            <a:pPr lvl="1"/>
            <a:r>
              <a:rPr lang="en-GB" dirty="0" smtClean="0"/>
              <a:t>Select the second cylindrical body near the outlet, and define a 4 mm body sizing on it.</a:t>
            </a:r>
          </a:p>
          <a:p>
            <a:pPr lvl="1"/>
            <a:endParaRPr lang="en-GB" dirty="0" smtClean="0"/>
          </a:p>
        </p:txBody>
      </p:sp>
      <p:sp>
        <p:nvSpPr>
          <p:cNvPr id="2" name="Title 1"/>
          <p:cNvSpPr>
            <a:spLocks noGrp="1"/>
          </p:cNvSpPr>
          <p:nvPr>
            <p:ph type="title"/>
          </p:nvPr>
        </p:nvSpPr>
        <p:spPr/>
        <p:txBody>
          <a:bodyPr/>
          <a:lstStyle/>
          <a:p>
            <a:r>
              <a:rPr lang="en-GB" dirty="0" smtClean="0"/>
              <a:t>Defining Mesh Local Sizing Controls</a:t>
            </a:r>
            <a:endParaRPr lang="en-GB" dirty="0"/>
          </a:p>
        </p:txBody>
      </p:sp>
      <p:pic>
        <p:nvPicPr>
          <p:cNvPr id="8195" name="Picture 3"/>
          <p:cNvPicPr>
            <a:picLocks noChangeAspect="1" noChangeArrowheads="1"/>
          </p:cNvPicPr>
          <p:nvPr/>
        </p:nvPicPr>
        <p:blipFill>
          <a:blip r:embed="rId3" cstate="print"/>
          <a:srcRect/>
          <a:stretch>
            <a:fillRect/>
          </a:stretch>
        </p:blipFill>
        <p:spPr bwMode="auto">
          <a:xfrm>
            <a:off x="6748906" y="1251098"/>
            <a:ext cx="1998145" cy="1603862"/>
          </a:xfrm>
          <a:prstGeom prst="rect">
            <a:avLst/>
          </a:prstGeom>
          <a:noFill/>
          <a:ln w="9525">
            <a:noFill/>
            <a:miter lim="800000"/>
            <a:headEnd/>
            <a:tailEnd/>
          </a:ln>
        </p:spPr>
      </p:pic>
      <p:sp>
        <p:nvSpPr>
          <p:cNvPr id="9" name="Rectangle 8"/>
          <p:cNvSpPr/>
          <p:nvPr/>
        </p:nvSpPr>
        <p:spPr bwMode="auto">
          <a:xfrm>
            <a:off x="6833191" y="2573079"/>
            <a:ext cx="1899684" cy="248093"/>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0" name="Rectangle 9"/>
          <p:cNvSpPr/>
          <p:nvPr/>
        </p:nvSpPr>
        <p:spPr bwMode="auto">
          <a:xfrm>
            <a:off x="6833191" y="1984744"/>
            <a:ext cx="1913860" cy="233917"/>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8197"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74510" y="4063963"/>
            <a:ext cx="4444188" cy="1913665"/>
          </a:xfrm>
          <a:prstGeom prst="rect">
            <a:avLst/>
          </a:prstGeom>
          <a:noFill/>
          <a:ln w="9525">
            <a:noFill/>
            <a:miter lim="800000"/>
            <a:headEnd/>
            <a:tailEnd/>
          </a:ln>
        </p:spPr>
      </p:pic>
      <p:sp>
        <p:nvSpPr>
          <p:cNvPr id="13" name="Rectangle 12"/>
          <p:cNvSpPr/>
          <p:nvPr/>
        </p:nvSpPr>
        <p:spPr bwMode="auto">
          <a:xfrm>
            <a:off x="6677247" y="5046921"/>
            <a:ext cx="1857153" cy="255181"/>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Introduction</a:t>
            </a:r>
            <a:endParaRPr lang="en-GB" dirty="0"/>
          </a:p>
        </p:txBody>
      </p:sp>
      <p:sp>
        <p:nvSpPr>
          <p:cNvPr id="8" name="Content Placeholder 7"/>
          <p:cNvSpPr>
            <a:spLocks noGrp="1"/>
          </p:cNvSpPr>
          <p:nvPr>
            <p:ph sz="half" idx="1"/>
          </p:nvPr>
        </p:nvSpPr>
        <p:spPr>
          <a:xfrm>
            <a:off x="590550" y="1266092"/>
            <a:ext cx="8141468" cy="5058508"/>
          </a:xfrm>
        </p:spPr>
        <p:txBody>
          <a:bodyPr/>
          <a:lstStyle/>
          <a:p>
            <a:r>
              <a:rPr lang="en-GB" dirty="0" smtClean="0"/>
              <a:t>Background</a:t>
            </a:r>
          </a:p>
          <a:p>
            <a:pPr lvl="1"/>
            <a:r>
              <a:rPr lang="en-GB" dirty="0" smtClean="0"/>
              <a:t>This workshop illustrates how to use DM to create fluid domain from imported complex solid geometry, and mesh the model with acceptable quality using </a:t>
            </a:r>
            <a:r>
              <a:rPr lang="en-GB" dirty="0" err="1" smtClean="0"/>
              <a:t>defeaturing</a:t>
            </a:r>
            <a:r>
              <a:rPr lang="en-GB" dirty="0" smtClean="0"/>
              <a:t> tools. </a:t>
            </a:r>
          </a:p>
          <a:p>
            <a:pPr lvl="1"/>
            <a:endParaRPr lang="en-GB" dirty="0" smtClean="0"/>
          </a:p>
          <a:p>
            <a:r>
              <a:rPr lang="en-GB" dirty="0" smtClean="0"/>
              <a:t>Objectives</a:t>
            </a:r>
          </a:p>
          <a:p>
            <a:pPr lvl="1"/>
            <a:r>
              <a:rPr lang="en-GB" dirty="0" smtClean="0"/>
              <a:t>Creating fluid domain</a:t>
            </a:r>
          </a:p>
          <a:p>
            <a:pPr lvl="1"/>
            <a:r>
              <a:rPr lang="en-GB" dirty="0" smtClean="0"/>
              <a:t>Cleaning and decomposing geometry </a:t>
            </a:r>
            <a:br>
              <a:rPr lang="en-GB" dirty="0" smtClean="0"/>
            </a:br>
            <a:r>
              <a:rPr lang="en-GB" dirty="0" smtClean="0"/>
              <a:t>to match physical analysis</a:t>
            </a:r>
          </a:p>
          <a:p>
            <a:pPr lvl="1"/>
            <a:r>
              <a:rPr lang="en-GB" dirty="0" smtClean="0"/>
              <a:t>Creating virtual entities</a:t>
            </a:r>
          </a:p>
          <a:p>
            <a:pPr lvl="1"/>
            <a:r>
              <a:rPr lang="en-GB" dirty="0" smtClean="0"/>
              <a:t>Setting local refinements on surfaces </a:t>
            </a:r>
            <a:br>
              <a:rPr lang="en-GB" dirty="0" smtClean="0"/>
            </a:br>
            <a:r>
              <a:rPr lang="en-GB" dirty="0" smtClean="0"/>
              <a:t>of interest </a:t>
            </a:r>
          </a:p>
          <a:p>
            <a:pPr lvl="1"/>
            <a:r>
              <a:rPr lang="en-GB" dirty="0" smtClean="0"/>
              <a:t>Defining program controlled inflation</a:t>
            </a:r>
            <a:endParaRPr lang="en-GB" dirty="0"/>
          </a:p>
          <a:p>
            <a:pPr lvl="1"/>
            <a:r>
              <a:rPr lang="en-GB" dirty="0" smtClean="0"/>
              <a:t>Checking mesh quality / influence of </a:t>
            </a:r>
            <a:br>
              <a:rPr lang="en-GB" dirty="0" smtClean="0"/>
            </a:br>
            <a:r>
              <a:rPr lang="en-GB" dirty="0" err="1" smtClean="0"/>
              <a:t>defeaturing</a:t>
            </a:r>
            <a:r>
              <a:rPr lang="en-GB" dirty="0" smtClean="0"/>
              <a:t> / pinch settings</a:t>
            </a:r>
          </a:p>
          <a:p>
            <a:r>
              <a:rPr lang="en-GB" dirty="0"/>
              <a:t>	</a:t>
            </a:r>
          </a:p>
        </p:txBody>
      </p:sp>
      <p:pic>
        <p:nvPicPr>
          <p:cNvPr id="1028"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99738" y="2771934"/>
            <a:ext cx="4021747" cy="2742100"/>
          </a:xfrm>
          <a:prstGeom prst="rect">
            <a:avLst/>
          </a:prstGeom>
          <a:noFill/>
          <a:ln w="9525">
            <a:noFill/>
            <a:miter lim="800000"/>
            <a:headEnd/>
            <a:tailEnd/>
          </a:ln>
        </p:spPr>
      </p:pic>
      <p:cxnSp>
        <p:nvCxnSpPr>
          <p:cNvPr id="10" name="Connecteur droit avec flèche 9"/>
          <p:cNvCxnSpPr/>
          <p:nvPr/>
        </p:nvCxnSpPr>
        <p:spPr bwMode="auto">
          <a:xfrm rot="5400000">
            <a:off x="7139354" y="4004268"/>
            <a:ext cx="612950" cy="341644"/>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11" name="Connecteur droit avec flèche 10"/>
          <p:cNvCxnSpPr/>
          <p:nvPr/>
        </p:nvCxnSpPr>
        <p:spPr bwMode="auto">
          <a:xfrm rot="16200000" flipV="1">
            <a:off x="8130792" y="5327302"/>
            <a:ext cx="550985" cy="209340"/>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13" name="Connecteur droit avec flèche 12"/>
          <p:cNvCxnSpPr/>
          <p:nvPr/>
        </p:nvCxnSpPr>
        <p:spPr bwMode="auto">
          <a:xfrm rot="5400000">
            <a:off x="4793064" y="2775020"/>
            <a:ext cx="604576" cy="44045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15" name="Connecteur droit avec flèche 14"/>
          <p:cNvCxnSpPr/>
          <p:nvPr/>
        </p:nvCxnSpPr>
        <p:spPr bwMode="auto">
          <a:xfrm rot="5400000">
            <a:off x="5144757" y="2945843"/>
            <a:ext cx="483996" cy="58615"/>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17" name="Connecteur droit avec flèche 16"/>
          <p:cNvCxnSpPr/>
          <p:nvPr/>
        </p:nvCxnSpPr>
        <p:spPr bwMode="auto">
          <a:xfrm rot="16200000" flipH="1">
            <a:off x="5571811" y="2708030"/>
            <a:ext cx="293077" cy="262931"/>
          </a:xfrm>
          <a:prstGeom prst="straightConnector1">
            <a:avLst/>
          </a:prstGeom>
          <a:solidFill>
            <a:schemeClr val="accent2"/>
          </a:solidFill>
          <a:ln w="25400" cap="sq" cmpd="sng" algn="ctr">
            <a:solidFill>
              <a:srgbClr val="FF0000"/>
            </a:solidFill>
            <a:prstDash val="solid"/>
            <a:round/>
            <a:headEnd type="none" w="med" len="med"/>
            <a:tailEnd type="arrow"/>
          </a:ln>
          <a:effectLst/>
        </p:spPr>
      </p:cxnSp>
      <p:cxnSp>
        <p:nvCxnSpPr>
          <p:cNvPr id="19" name="Connecteur droit avec flèche 18"/>
          <p:cNvCxnSpPr/>
          <p:nvPr/>
        </p:nvCxnSpPr>
        <p:spPr bwMode="auto">
          <a:xfrm>
            <a:off x="5747657" y="2602523"/>
            <a:ext cx="644769" cy="383512"/>
          </a:xfrm>
          <a:prstGeom prst="straightConnector1">
            <a:avLst/>
          </a:prstGeom>
          <a:solidFill>
            <a:schemeClr val="accent2"/>
          </a:solidFill>
          <a:ln w="25400" cap="sq" cmpd="sng" algn="ctr">
            <a:solidFill>
              <a:srgbClr val="FF0000"/>
            </a:solidFill>
            <a:prstDash val="solid"/>
            <a:round/>
            <a:headEnd type="none" w="med" len="med"/>
            <a:tailEnd type="arrow"/>
          </a:ln>
          <a:effectLst/>
        </p:spPr>
      </p:cxnSp>
      <p:sp>
        <p:nvSpPr>
          <p:cNvPr id="21" name="ZoneTexte 20"/>
          <p:cNvSpPr txBox="1"/>
          <p:nvPr/>
        </p:nvSpPr>
        <p:spPr bwMode="auto">
          <a:xfrm>
            <a:off x="7586504" y="3577213"/>
            <a:ext cx="1045029" cy="584775"/>
          </a:xfrm>
          <a:prstGeom prst="rect">
            <a:avLst/>
          </a:prstGeom>
          <a:noFill/>
          <a:ln w="12700" cap="sq" algn="ctr">
            <a:noFill/>
            <a:miter lim="800000"/>
            <a:headEnd/>
            <a:tailEnd/>
          </a:ln>
          <a:effectLst/>
        </p:spPr>
        <p:txBody>
          <a:bodyPr wrap="square" rtlCol="0">
            <a:spAutoFit/>
          </a:bodyPr>
          <a:lstStyle/>
          <a:p>
            <a:r>
              <a:rPr lang="fr-FR" b="1" dirty="0" err="1" smtClean="0">
                <a:solidFill>
                  <a:srgbClr val="FF0000"/>
                </a:solidFill>
                <a:latin typeface="Calibri" pitchFamily="34" charset="0"/>
                <a:cs typeface="Calibri" pitchFamily="34" charset="0"/>
              </a:rPr>
              <a:t>Porous</a:t>
            </a:r>
            <a:r>
              <a:rPr lang="fr-FR" b="1" dirty="0" smtClean="0">
                <a:solidFill>
                  <a:srgbClr val="FF0000"/>
                </a:solidFill>
                <a:latin typeface="Calibri" pitchFamily="34" charset="0"/>
                <a:cs typeface="Calibri" pitchFamily="34" charset="0"/>
              </a:rPr>
              <a:t> media</a:t>
            </a:r>
          </a:p>
        </p:txBody>
      </p:sp>
      <p:sp>
        <p:nvSpPr>
          <p:cNvPr id="22" name="ZoneTexte 21"/>
          <p:cNvSpPr txBox="1"/>
          <p:nvPr/>
        </p:nvSpPr>
        <p:spPr bwMode="auto">
          <a:xfrm>
            <a:off x="5015801" y="2342940"/>
            <a:ext cx="701711" cy="338554"/>
          </a:xfrm>
          <a:prstGeom prst="rect">
            <a:avLst/>
          </a:prstGeom>
          <a:noFill/>
          <a:ln w="12700" cap="sq" algn="ctr">
            <a:noFill/>
            <a:miter lim="800000"/>
            <a:headEnd/>
            <a:tailEnd/>
          </a:ln>
          <a:effectLst/>
        </p:spPr>
        <p:txBody>
          <a:bodyPr wrap="square" rtlCol="0">
            <a:spAutoFit/>
          </a:bodyPr>
          <a:lstStyle/>
          <a:p>
            <a:r>
              <a:rPr lang="fr-FR" b="1" dirty="0" err="1" smtClean="0">
                <a:solidFill>
                  <a:srgbClr val="FF0000"/>
                </a:solidFill>
                <a:latin typeface="Calibri" pitchFamily="34" charset="0"/>
                <a:cs typeface="Calibri" pitchFamily="34" charset="0"/>
              </a:rPr>
              <a:t>Inlets</a:t>
            </a:r>
            <a:r>
              <a:rPr lang="fr-FR" b="1" dirty="0" smtClean="0">
                <a:solidFill>
                  <a:srgbClr val="FF0000"/>
                </a:solidFill>
                <a:latin typeface="Calibri" pitchFamily="34" charset="0"/>
                <a:cs typeface="Calibri" pitchFamily="34" charset="0"/>
              </a:rPr>
              <a:t> </a:t>
            </a:r>
          </a:p>
        </p:txBody>
      </p:sp>
      <p:sp>
        <p:nvSpPr>
          <p:cNvPr id="23" name="ZoneTexte 22"/>
          <p:cNvSpPr txBox="1"/>
          <p:nvPr/>
        </p:nvSpPr>
        <p:spPr bwMode="auto">
          <a:xfrm>
            <a:off x="8100644" y="5729235"/>
            <a:ext cx="782099" cy="338554"/>
          </a:xfrm>
          <a:prstGeom prst="rect">
            <a:avLst/>
          </a:prstGeom>
          <a:noFill/>
          <a:ln w="12700" cap="sq" algn="ctr">
            <a:noFill/>
            <a:miter lim="800000"/>
            <a:headEnd/>
            <a:tailEnd/>
          </a:ln>
          <a:effectLst/>
        </p:spPr>
        <p:txBody>
          <a:bodyPr wrap="square" rtlCol="0">
            <a:spAutoFit/>
          </a:bodyPr>
          <a:lstStyle/>
          <a:p>
            <a:r>
              <a:rPr lang="fr-FR" b="1" dirty="0" err="1" smtClean="0">
                <a:solidFill>
                  <a:srgbClr val="FF0000"/>
                </a:solidFill>
                <a:latin typeface="Calibri" pitchFamily="34" charset="0"/>
                <a:cs typeface="Calibri" pitchFamily="34" charset="0"/>
              </a:rPr>
              <a:t>Outlet</a:t>
            </a:r>
            <a:endParaRPr lang="fr-FR" b="1" dirty="0" smtClean="0">
              <a:solidFill>
                <a:srgbClr val="FF0000"/>
              </a:solidFill>
              <a:latin typeface="Calibri" pitchFamily="34" charset="0"/>
              <a:cs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5047" y="1228060"/>
            <a:ext cx="5052237" cy="5186917"/>
          </a:xfrm>
        </p:spPr>
        <p:txBody>
          <a:bodyPr/>
          <a:lstStyle/>
          <a:p>
            <a:pPr lvl="1"/>
            <a:r>
              <a:rPr lang="en-GB" dirty="0" smtClean="0"/>
              <a:t>For this workshop, we will activate automatic program controlled inflation. This will inflate the mesh on every surface, except those linked to extra properties (Named Selections, Mechanical load, ...).</a:t>
            </a:r>
          </a:p>
          <a:p>
            <a:pPr lvl="1"/>
            <a:endParaRPr lang="en-GB" dirty="0" smtClean="0"/>
          </a:p>
          <a:p>
            <a:pPr lvl="1"/>
            <a:r>
              <a:rPr lang="en-GB" dirty="0" smtClean="0"/>
              <a:t>In the ‘Mesh’ detail view, expand the Inflation box and set the ‘Use Automatic Inflation’ option to ‘Program Controlled’. Set Maximum Layers to 3 leaving other parameters to default values.</a:t>
            </a:r>
          </a:p>
          <a:p>
            <a:pPr lvl="1"/>
            <a:endParaRPr lang="en-GB" dirty="0" smtClean="0"/>
          </a:p>
          <a:p>
            <a:pPr lvl="1"/>
            <a:r>
              <a:rPr lang="en-GB" dirty="0" smtClean="0"/>
              <a:t>Select the four inlet surfaces, </a:t>
            </a:r>
            <a:br>
              <a:rPr lang="en-GB" dirty="0" smtClean="0"/>
            </a:br>
            <a:r>
              <a:rPr lang="en-GB" dirty="0" smtClean="0"/>
              <a:t>RMB </a:t>
            </a:r>
            <a:r>
              <a:rPr lang="en-GB" dirty="0" smtClean="0">
                <a:sym typeface="Wingdings" pitchFamily="2" charset="2"/>
              </a:rPr>
              <a:t></a:t>
            </a:r>
            <a:r>
              <a:rPr lang="en-GB" dirty="0" smtClean="0"/>
              <a:t> Create Named Selection </a:t>
            </a:r>
            <a:br>
              <a:rPr lang="en-GB" dirty="0" smtClean="0"/>
            </a:br>
            <a:r>
              <a:rPr lang="en-GB" dirty="0" smtClean="0"/>
              <a:t>and name it “inlets”. Repeat the </a:t>
            </a:r>
            <a:br>
              <a:rPr lang="en-GB" dirty="0" smtClean="0"/>
            </a:br>
            <a:r>
              <a:rPr lang="en-GB" dirty="0" smtClean="0"/>
              <a:t>operation by naming the outlet </a:t>
            </a:r>
            <a:br>
              <a:rPr lang="en-GB" dirty="0" smtClean="0"/>
            </a:br>
            <a:r>
              <a:rPr lang="en-GB" dirty="0" smtClean="0"/>
              <a:t>surface “outlet”.</a:t>
            </a:r>
          </a:p>
          <a:p>
            <a:pPr lvl="1"/>
            <a:endParaRPr lang="en-GB" dirty="0" smtClean="0"/>
          </a:p>
          <a:p>
            <a:pPr lvl="1"/>
            <a:r>
              <a:rPr lang="en-GB" dirty="0" smtClean="0"/>
              <a:t>Generate the mesh.</a:t>
            </a:r>
          </a:p>
        </p:txBody>
      </p:sp>
      <p:sp>
        <p:nvSpPr>
          <p:cNvPr id="2" name="Title 1"/>
          <p:cNvSpPr>
            <a:spLocks noGrp="1"/>
          </p:cNvSpPr>
          <p:nvPr>
            <p:ph type="title"/>
          </p:nvPr>
        </p:nvSpPr>
        <p:spPr/>
        <p:txBody>
          <a:bodyPr/>
          <a:lstStyle/>
          <a:p>
            <a:r>
              <a:rPr lang="en-GB" dirty="0" smtClean="0"/>
              <a:t>Defining Inflation Controls</a:t>
            </a:r>
            <a:endParaRPr lang="en-GB" dirty="0"/>
          </a:p>
        </p:txBody>
      </p:sp>
      <p:pic>
        <p:nvPicPr>
          <p:cNvPr id="10242" name="Picture 2"/>
          <p:cNvPicPr>
            <a:picLocks noChangeAspect="1" noChangeArrowheads="1"/>
          </p:cNvPicPr>
          <p:nvPr/>
        </p:nvPicPr>
        <p:blipFill>
          <a:blip r:embed="rId2" cstate="print"/>
          <a:srcRect/>
          <a:stretch>
            <a:fillRect/>
          </a:stretch>
        </p:blipFill>
        <p:spPr bwMode="auto">
          <a:xfrm>
            <a:off x="5696726" y="1396741"/>
            <a:ext cx="2554140" cy="1593335"/>
          </a:xfrm>
          <a:prstGeom prst="rect">
            <a:avLst/>
          </a:prstGeom>
          <a:noFill/>
          <a:ln w="9525">
            <a:noFill/>
            <a:miter lim="800000"/>
            <a:headEnd/>
            <a:tailEnd/>
          </a:ln>
        </p:spPr>
      </p:pic>
      <p:sp>
        <p:nvSpPr>
          <p:cNvPr id="11" name="Rectangle 10"/>
          <p:cNvSpPr/>
          <p:nvPr/>
        </p:nvSpPr>
        <p:spPr bwMode="auto">
          <a:xfrm>
            <a:off x="5784112" y="1935126"/>
            <a:ext cx="2480930" cy="184297"/>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2" name="Rectangle 11"/>
          <p:cNvSpPr/>
          <p:nvPr/>
        </p:nvSpPr>
        <p:spPr bwMode="auto">
          <a:xfrm>
            <a:off x="5816010" y="2371062"/>
            <a:ext cx="2480930" cy="184297"/>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1024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4706" y="4051339"/>
            <a:ext cx="4860087" cy="2186430"/>
          </a:xfrm>
          <a:prstGeom prst="rect">
            <a:avLst/>
          </a:prstGeom>
          <a:noFill/>
          <a:ln w="9525">
            <a:noFill/>
            <a:miter lim="800000"/>
            <a:headEnd/>
            <a:tailEnd/>
          </a:ln>
        </p:spPr>
      </p:pic>
      <p:sp>
        <p:nvSpPr>
          <p:cNvPr id="14" name="ZoneTexte 13"/>
          <p:cNvSpPr txBox="1"/>
          <p:nvPr/>
        </p:nvSpPr>
        <p:spPr bwMode="auto">
          <a:xfrm>
            <a:off x="4295552" y="4260111"/>
            <a:ext cx="878958" cy="338554"/>
          </a:xfrm>
          <a:prstGeom prst="rect">
            <a:avLst/>
          </a:prstGeom>
          <a:noFill/>
          <a:ln w="12700" cap="sq" algn="ctr">
            <a:noFill/>
            <a:miter lim="800000"/>
            <a:headEnd/>
            <a:tailEnd/>
          </a:ln>
          <a:effectLst/>
        </p:spPr>
        <p:txBody>
          <a:bodyPr wrap="square" rtlCol="0">
            <a:spAutoFit/>
          </a:bodyPr>
          <a:lstStyle/>
          <a:p>
            <a:r>
              <a:rPr lang="fr-FR" dirty="0" err="1" smtClean="0">
                <a:solidFill>
                  <a:srgbClr val="FF0000"/>
                </a:solidFill>
                <a:latin typeface="Calibri" pitchFamily="34" charset="0"/>
                <a:cs typeface="Calibri" pitchFamily="34" charset="0"/>
              </a:rPr>
              <a:t>in</a:t>
            </a:r>
            <a:r>
              <a:rPr lang="fr-FR" b="1" dirty="0" err="1" smtClean="0">
                <a:solidFill>
                  <a:srgbClr val="FF0000"/>
                </a:solidFill>
                <a:latin typeface="Calibri" pitchFamily="34" charset="0"/>
                <a:cs typeface="Calibri" pitchFamily="34" charset="0"/>
              </a:rPr>
              <a:t>lets</a:t>
            </a:r>
            <a:endParaRPr lang="fr-FR" b="1" dirty="0" smtClean="0">
              <a:solidFill>
                <a:srgbClr val="FF0000"/>
              </a:solidFill>
              <a:latin typeface="Calibri" pitchFamily="34" charset="0"/>
              <a:cs typeface="Calibri" pitchFamily="34" charset="0"/>
            </a:endParaRPr>
          </a:p>
        </p:txBody>
      </p:sp>
      <p:sp>
        <p:nvSpPr>
          <p:cNvPr id="17" name="ZoneTexte 16"/>
          <p:cNvSpPr txBox="1"/>
          <p:nvPr/>
        </p:nvSpPr>
        <p:spPr bwMode="auto">
          <a:xfrm>
            <a:off x="7800753" y="4944139"/>
            <a:ext cx="878958" cy="338554"/>
          </a:xfrm>
          <a:prstGeom prst="rect">
            <a:avLst/>
          </a:prstGeom>
          <a:noFill/>
          <a:ln w="12700" cap="sq" algn="ctr">
            <a:noFill/>
            <a:miter lim="800000"/>
            <a:headEnd/>
            <a:tailEnd/>
          </a:ln>
          <a:effectLst/>
        </p:spPr>
        <p:txBody>
          <a:bodyPr wrap="square" rtlCol="0">
            <a:spAutoFit/>
          </a:bodyPr>
          <a:lstStyle/>
          <a:p>
            <a:r>
              <a:rPr lang="fr-FR" b="1" dirty="0" err="1" smtClean="0">
                <a:solidFill>
                  <a:srgbClr val="FF0000"/>
                </a:solidFill>
                <a:latin typeface="Calibri" pitchFamily="34" charset="0"/>
                <a:cs typeface="Calibri" pitchFamily="34" charset="0"/>
              </a:rPr>
              <a:t>outlet</a:t>
            </a:r>
            <a:endParaRPr lang="fr-FR" b="1" dirty="0" smtClean="0">
              <a:solidFill>
                <a:srgbClr val="FF0000"/>
              </a:solidFill>
              <a:latin typeface="Calibri" pitchFamily="34" charset="0"/>
              <a:cs typeface="Calibri" pitchFamily="34" charset="0"/>
            </a:endParaRPr>
          </a:p>
        </p:txBody>
      </p:sp>
      <p:cxnSp>
        <p:nvCxnSpPr>
          <p:cNvPr id="19" name="Connecteur droit avec flèche 18"/>
          <p:cNvCxnSpPr/>
          <p:nvPr/>
        </p:nvCxnSpPr>
        <p:spPr bwMode="auto">
          <a:xfrm rot="16200000" flipH="1">
            <a:off x="4228213" y="4986669"/>
            <a:ext cx="793898" cy="92149"/>
          </a:xfrm>
          <a:prstGeom prst="straightConnector1">
            <a:avLst/>
          </a:prstGeom>
          <a:solidFill>
            <a:schemeClr val="accent2"/>
          </a:solidFill>
          <a:ln w="19050" cap="sq" cmpd="sng" algn="ctr">
            <a:solidFill>
              <a:srgbClr val="FF0000"/>
            </a:solidFill>
            <a:prstDash val="solid"/>
            <a:round/>
            <a:headEnd type="none" w="med" len="med"/>
            <a:tailEnd type="arrow"/>
          </a:ln>
          <a:effectLst/>
        </p:spPr>
      </p:cxnSp>
      <p:cxnSp>
        <p:nvCxnSpPr>
          <p:cNvPr id="20" name="Connecteur droit avec flèche 19"/>
          <p:cNvCxnSpPr/>
          <p:nvPr/>
        </p:nvCxnSpPr>
        <p:spPr bwMode="auto">
          <a:xfrm rot="16200000" flipH="1">
            <a:off x="4635796" y="4671237"/>
            <a:ext cx="535175" cy="315436"/>
          </a:xfrm>
          <a:prstGeom prst="straightConnector1">
            <a:avLst/>
          </a:prstGeom>
          <a:solidFill>
            <a:schemeClr val="accent2"/>
          </a:solidFill>
          <a:ln w="19050" cap="sq" cmpd="sng" algn="ctr">
            <a:solidFill>
              <a:srgbClr val="FF0000"/>
            </a:solidFill>
            <a:prstDash val="solid"/>
            <a:round/>
            <a:headEnd type="none" w="med" len="med"/>
            <a:tailEnd type="arrow"/>
          </a:ln>
          <a:effectLst/>
        </p:spPr>
      </p:cxnSp>
      <p:cxnSp>
        <p:nvCxnSpPr>
          <p:cNvPr id="22" name="Connecteur droit avec flèche 21"/>
          <p:cNvCxnSpPr/>
          <p:nvPr/>
        </p:nvCxnSpPr>
        <p:spPr bwMode="auto">
          <a:xfrm>
            <a:off x="4937051" y="4511749"/>
            <a:ext cx="528087" cy="223287"/>
          </a:xfrm>
          <a:prstGeom prst="straightConnector1">
            <a:avLst/>
          </a:prstGeom>
          <a:solidFill>
            <a:schemeClr val="accent2"/>
          </a:solidFill>
          <a:ln w="19050" cap="sq" cmpd="sng" algn="ctr">
            <a:solidFill>
              <a:srgbClr val="FF0000"/>
            </a:solidFill>
            <a:prstDash val="solid"/>
            <a:round/>
            <a:headEnd type="none" w="med" len="med"/>
            <a:tailEnd type="arrow"/>
          </a:ln>
          <a:effectLst/>
        </p:spPr>
      </p:cxnSp>
      <p:cxnSp>
        <p:nvCxnSpPr>
          <p:cNvPr id="24" name="Connecteur droit avec flèche 23"/>
          <p:cNvCxnSpPr/>
          <p:nvPr/>
        </p:nvCxnSpPr>
        <p:spPr bwMode="auto">
          <a:xfrm flipV="1">
            <a:off x="4908697" y="4359352"/>
            <a:ext cx="953390" cy="60249"/>
          </a:xfrm>
          <a:prstGeom prst="straightConnector1">
            <a:avLst/>
          </a:prstGeom>
          <a:solidFill>
            <a:schemeClr val="accent2"/>
          </a:solidFill>
          <a:ln w="19050" cap="sq" cmpd="sng" algn="ctr">
            <a:solidFill>
              <a:srgbClr val="FF0000"/>
            </a:solidFill>
            <a:prstDash val="solid"/>
            <a:round/>
            <a:headEnd type="none" w="med" len="med"/>
            <a:tailEnd type="arrow"/>
          </a:ln>
          <a:effectLst/>
        </p:spPr>
      </p:cxnSp>
      <p:cxnSp>
        <p:nvCxnSpPr>
          <p:cNvPr id="26" name="Connecteur droit avec flèche 25"/>
          <p:cNvCxnSpPr/>
          <p:nvPr/>
        </p:nvCxnSpPr>
        <p:spPr bwMode="auto">
          <a:xfrm rot="16200000" flipH="1">
            <a:off x="8314660" y="5380074"/>
            <a:ext cx="485556" cy="308347"/>
          </a:xfrm>
          <a:prstGeom prst="straightConnector1">
            <a:avLst/>
          </a:prstGeom>
          <a:solidFill>
            <a:schemeClr val="accent2"/>
          </a:solidFill>
          <a:ln w="19050" cap="sq" cmpd="sng" algn="ctr">
            <a:solidFill>
              <a:srgbClr val="FF0000"/>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_ws5e-2.png"/>
          <p:cNvPicPr>
            <a:picLocks noChangeAspect="1"/>
          </p:cNvPicPr>
          <p:nvPr/>
        </p:nvPicPr>
        <p:blipFill>
          <a:blip r:embed="rId2"/>
          <a:stretch>
            <a:fillRect/>
          </a:stretch>
        </p:blipFill>
        <p:spPr>
          <a:xfrm>
            <a:off x="5141440" y="2936661"/>
            <a:ext cx="3276600" cy="3324225"/>
          </a:xfrm>
          <a:prstGeom prst="rect">
            <a:avLst/>
          </a:prstGeom>
        </p:spPr>
      </p:pic>
      <p:sp>
        <p:nvSpPr>
          <p:cNvPr id="2" name="Title 1"/>
          <p:cNvSpPr>
            <a:spLocks noGrp="1"/>
          </p:cNvSpPr>
          <p:nvPr>
            <p:ph type="title"/>
          </p:nvPr>
        </p:nvSpPr>
        <p:spPr/>
        <p:txBody>
          <a:bodyPr/>
          <a:lstStyle/>
          <a:p>
            <a:r>
              <a:rPr lang="en-GB" dirty="0" smtClean="0"/>
              <a:t>Mesh Statistics</a:t>
            </a:r>
            <a:endParaRPr lang="en-GB" dirty="0"/>
          </a:p>
        </p:txBody>
      </p:sp>
      <p:sp>
        <p:nvSpPr>
          <p:cNvPr id="3" name="Content Placeholder 2"/>
          <p:cNvSpPr>
            <a:spLocks noGrp="1"/>
          </p:cNvSpPr>
          <p:nvPr>
            <p:ph sz="half" idx="1"/>
          </p:nvPr>
        </p:nvSpPr>
        <p:spPr/>
        <p:txBody>
          <a:bodyPr/>
          <a:lstStyle/>
          <a:p>
            <a:r>
              <a:rPr lang="en-GB" dirty="0" smtClean="0"/>
              <a:t>Check Quality</a:t>
            </a:r>
          </a:p>
          <a:p>
            <a:pPr lvl="1"/>
            <a:r>
              <a:rPr lang="en-GB" dirty="0" smtClean="0"/>
              <a:t>Before using a mesh in any solver it is important to check the mesh quality.</a:t>
            </a:r>
          </a:p>
          <a:p>
            <a:pPr lvl="1"/>
            <a:r>
              <a:rPr lang="en-GB" dirty="0" smtClean="0"/>
              <a:t>Quality is defined through various metrics which measure the degree to which each mesh cell varies from an ideal shape.</a:t>
            </a:r>
          </a:p>
          <a:p>
            <a:pPr lvl="1"/>
            <a:r>
              <a:rPr lang="en-GB" dirty="0" smtClean="0"/>
              <a:t>In the Details of Mesh panel expand Statistics. </a:t>
            </a:r>
            <a:r>
              <a:rPr lang="en-GB" dirty="0"/>
              <a:t>C</a:t>
            </a:r>
            <a:r>
              <a:rPr lang="en-GB" dirty="0" smtClean="0"/>
              <a:t>lick in the box to the right of Mesh Metric and select Orthogonal Quality.</a:t>
            </a:r>
          </a:p>
          <a:p>
            <a:pPr lvl="1"/>
            <a:r>
              <a:rPr lang="en-GB" dirty="0" smtClean="0"/>
              <a:t>The minimum value for Orthogonal Quality is important and should not fall below 0.05. The minimum for this mesh is approximately </a:t>
            </a:r>
            <a:r>
              <a:rPr lang="en-GB" dirty="0" smtClean="0"/>
              <a:t>0.14 </a:t>
            </a:r>
            <a:r>
              <a:rPr lang="en-GB" dirty="0" smtClean="0"/>
              <a:t>which is acceptable</a:t>
            </a:r>
            <a:r>
              <a:rPr lang="en-GB" dirty="0" smtClean="0"/>
              <a:t>. (Quality in your case may vary slightly)</a:t>
            </a:r>
            <a:endParaRPr lang="en-GB" dirty="0"/>
          </a:p>
        </p:txBody>
      </p:sp>
      <p:sp>
        <p:nvSpPr>
          <p:cNvPr id="7" name="Rectangle 6"/>
          <p:cNvSpPr/>
          <p:nvPr/>
        </p:nvSpPr>
        <p:spPr bwMode="auto">
          <a:xfrm>
            <a:off x="5289949" y="5529943"/>
            <a:ext cx="3096170" cy="360111"/>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1126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29248" y="597860"/>
            <a:ext cx="4494249" cy="2310996"/>
          </a:xfrm>
          <a:prstGeom prst="rect">
            <a:avLst/>
          </a:prstGeom>
          <a:noFill/>
          <a:ln w="9525">
            <a:noFill/>
            <a:miter lim="800000"/>
            <a:headEnd/>
            <a:tailEnd/>
          </a:ln>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79" y="3016103"/>
            <a:ext cx="7126287" cy="609600"/>
          </a:xfrm>
        </p:spPr>
        <p:txBody>
          <a:bodyPr/>
          <a:lstStyle/>
          <a:p>
            <a:pPr algn="ctr"/>
            <a:r>
              <a:rPr lang="en-GB" dirty="0" smtClean="0"/>
              <a:t>Optional tasks</a:t>
            </a:r>
            <a:endParaRPr lang="en-GB" dirty="0"/>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m_ws5e-3.png"/>
          <p:cNvPicPr>
            <a:picLocks noChangeAspect="1"/>
          </p:cNvPicPr>
          <p:nvPr/>
        </p:nvPicPr>
        <p:blipFill>
          <a:blip r:embed="rId2"/>
          <a:stretch>
            <a:fillRect/>
          </a:stretch>
        </p:blipFill>
        <p:spPr>
          <a:xfrm>
            <a:off x="5683852" y="904877"/>
            <a:ext cx="2418892" cy="2810389"/>
          </a:xfrm>
          <a:prstGeom prst="rect">
            <a:avLst/>
          </a:prstGeom>
          <a:ln>
            <a:solidFill>
              <a:schemeClr val="tx1"/>
            </a:solidFill>
          </a:ln>
        </p:spPr>
      </p:pic>
      <p:sp>
        <p:nvSpPr>
          <p:cNvPr id="2" name="Title 1"/>
          <p:cNvSpPr>
            <a:spLocks noGrp="1"/>
          </p:cNvSpPr>
          <p:nvPr>
            <p:ph type="title"/>
          </p:nvPr>
        </p:nvSpPr>
        <p:spPr/>
        <p:txBody>
          <a:bodyPr/>
          <a:lstStyle/>
          <a:p>
            <a:r>
              <a:rPr lang="en-GB" dirty="0" smtClean="0"/>
              <a:t>Influence of </a:t>
            </a:r>
            <a:r>
              <a:rPr lang="en-GB" dirty="0" err="1" smtClean="0"/>
              <a:t>Defeaturing</a:t>
            </a:r>
            <a:endParaRPr lang="en-GB" dirty="0"/>
          </a:p>
        </p:txBody>
      </p:sp>
      <p:sp>
        <p:nvSpPr>
          <p:cNvPr id="9" name="Content Placeholder 2"/>
          <p:cNvSpPr txBox="1">
            <a:spLocks/>
          </p:cNvSpPr>
          <p:nvPr/>
        </p:nvSpPr>
        <p:spPr>
          <a:xfrm>
            <a:off x="505047" y="1228060"/>
            <a:ext cx="4102395" cy="5186917"/>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rPr>
              <a:t>Expand the </a:t>
            </a:r>
            <a:r>
              <a:rPr kumimoji="0" lang="en-GB" sz="1800" b="1" i="0" u="none" strike="noStrike" kern="0" cap="none" spc="0" normalizeH="0" baseline="0" noProof="0" dirty="0" err="1" smtClean="0">
                <a:ln>
                  <a:noFill/>
                </a:ln>
                <a:solidFill>
                  <a:schemeClr val="tx1"/>
                </a:solidFill>
                <a:effectLst/>
                <a:uLnTx/>
                <a:uFillTx/>
                <a:latin typeface="Calibri" pitchFamily="34" charset="0"/>
                <a:cs typeface="Calibri" pitchFamily="34" charset="0"/>
              </a:rPr>
              <a:t>Defeaturing</a:t>
            </a:r>
            <a:r>
              <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rPr>
              <a:t> box in the ‘Mesh’ detail view, turn off the Automatic Mesh Based </a:t>
            </a:r>
            <a:r>
              <a:rPr kumimoji="0" lang="en-GB" sz="1800" b="1" i="0" u="none" strike="noStrike" kern="0" cap="none" spc="0" normalizeH="0" baseline="0" noProof="0" dirty="0" err="1" smtClean="0">
                <a:ln>
                  <a:noFill/>
                </a:ln>
                <a:solidFill>
                  <a:schemeClr val="tx1"/>
                </a:solidFill>
                <a:effectLst/>
                <a:uLnTx/>
                <a:uFillTx/>
                <a:latin typeface="Calibri" pitchFamily="34" charset="0"/>
                <a:cs typeface="Calibri" pitchFamily="34" charset="0"/>
              </a:rPr>
              <a:t>Defeaturing</a:t>
            </a:r>
            <a:r>
              <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rPr>
              <a:t>.</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rPr>
              <a:t>Generate again the mesh</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 and check the quality of the mesh. </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The quality has decreased to about </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0.09, </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which would still be acceptable. However, we can see several skewed cells near the inlets as a result of the deactivation of automatic </a:t>
            </a:r>
            <a:r>
              <a:rPr kumimoji="0" lang="en-GB" sz="1800" b="1" i="0" u="none" strike="noStrike" kern="0" cap="none" spc="0" normalizeH="0" noProof="0" dirty="0" err="1" smtClean="0">
                <a:ln>
                  <a:noFill/>
                </a:ln>
                <a:solidFill>
                  <a:schemeClr val="tx1"/>
                </a:solidFill>
                <a:effectLst/>
                <a:uLnTx/>
                <a:uFillTx/>
                <a:latin typeface="Calibri" pitchFamily="34" charset="0"/>
                <a:cs typeface="Calibri" pitchFamily="34" charset="0"/>
              </a:rPr>
              <a:t>defeaturing</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 These can alternatively be fixed using Pinch controls (see next slide</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endParaRPr>
          </a:p>
          <a:p>
            <a:pPr marL="228600" lvl="1" indent="-228600">
              <a:lnSpc>
                <a:spcPct val="95000"/>
              </a:lnSpc>
              <a:spcBef>
                <a:spcPct val="25000"/>
              </a:spcBef>
              <a:buSzPct val="120000"/>
              <a:defRPr/>
            </a:pPr>
            <a:r>
              <a:rPr lang="en-GB" dirty="0" smtClean="0"/>
              <a:t>(Quality in your case may vary slightly)</a:t>
            </a:r>
            <a:endParaRPr kumimoji="0" lang="en-GB" b="1" i="0" u="none" strike="noStrike" kern="0" cap="none" spc="0" normalizeH="0" noProof="0" dirty="0" smtClean="0">
              <a:ln>
                <a:noFill/>
              </a:ln>
              <a:solidFill>
                <a:schemeClr val="tx1"/>
              </a:solidFill>
              <a:effectLst/>
              <a:uLnTx/>
              <a:uFillTx/>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baseline="0" dirty="0" smtClean="0">
              <a:latin typeface="Calibri" pitchFamily="34" charset="0"/>
              <a:cs typeface="Calibri" pitchFamily="34" charset="0"/>
            </a:endParaRPr>
          </a:p>
        </p:txBody>
      </p:sp>
      <p:sp>
        <p:nvSpPr>
          <p:cNvPr id="7" name="Rectangle 6"/>
          <p:cNvSpPr/>
          <p:nvPr/>
        </p:nvSpPr>
        <p:spPr bwMode="auto">
          <a:xfrm>
            <a:off x="5791197" y="2580171"/>
            <a:ext cx="2303724" cy="120499"/>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0" name="Rectangle 9"/>
          <p:cNvSpPr/>
          <p:nvPr/>
        </p:nvSpPr>
        <p:spPr bwMode="auto">
          <a:xfrm>
            <a:off x="5801832" y="3094075"/>
            <a:ext cx="2286002" cy="227745"/>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1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15515" y="3883765"/>
            <a:ext cx="3156293" cy="2181438"/>
          </a:xfrm>
          <a:prstGeom prst="rect">
            <a:avLst/>
          </a:prstGeom>
          <a:noFill/>
          <a:ln w="9525">
            <a:noFill/>
            <a:miter lim="800000"/>
            <a:headEnd/>
            <a:tailEnd/>
          </a:ln>
        </p:spPr>
      </p:pic>
      <p:sp>
        <p:nvSpPr>
          <p:cNvPr id="13" name="Ellipse 12"/>
          <p:cNvSpPr/>
          <p:nvPr/>
        </p:nvSpPr>
        <p:spPr bwMode="auto">
          <a:xfrm rot="4000556">
            <a:off x="5657411" y="4808819"/>
            <a:ext cx="2052802" cy="265570"/>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_ws5e-5.png"/>
          <p:cNvPicPr>
            <a:picLocks noChangeAspect="1"/>
          </p:cNvPicPr>
          <p:nvPr/>
        </p:nvPicPr>
        <p:blipFill>
          <a:blip r:embed="rId2">
            <a:clrChange>
              <a:clrFrom>
                <a:srgbClr val="FFFFFF"/>
              </a:clrFrom>
              <a:clrTo>
                <a:srgbClr val="FFFFFF">
                  <a:alpha val="0"/>
                </a:srgbClr>
              </a:clrTo>
            </a:clrChange>
          </a:blip>
          <a:stretch>
            <a:fillRect/>
          </a:stretch>
        </p:blipFill>
        <p:spPr>
          <a:xfrm>
            <a:off x="5453449" y="3457243"/>
            <a:ext cx="3303374" cy="2942436"/>
          </a:xfrm>
          <a:prstGeom prst="rect">
            <a:avLst/>
          </a:prstGeom>
        </p:spPr>
      </p:pic>
      <p:sp>
        <p:nvSpPr>
          <p:cNvPr id="2" name="Title 1"/>
          <p:cNvSpPr>
            <a:spLocks noGrp="1"/>
          </p:cNvSpPr>
          <p:nvPr>
            <p:ph type="title"/>
          </p:nvPr>
        </p:nvSpPr>
        <p:spPr/>
        <p:txBody>
          <a:bodyPr/>
          <a:lstStyle/>
          <a:p>
            <a:r>
              <a:rPr lang="en-GB" dirty="0" smtClean="0"/>
              <a:t>Pinch Controls </a:t>
            </a:r>
            <a:r>
              <a:rPr lang="en-GB" dirty="0"/>
              <a:t>C</a:t>
            </a:r>
            <a:r>
              <a:rPr lang="en-GB" dirty="0" smtClean="0"/>
              <a:t>reation</a:t>
            </a:r>
            <a:endParaRPr lang="en-GB" dirty="0"/>
          </a:p>
        </p:txBody>
      </p:sp>
      <p:sp>
        <p:nvSpPr>
          <p:cNvPr id="9" name="Content Placeholder 2"/>
          <p:cNvSpPr txBox="1">
            <a:spLocks/>
          </p:cNvSpPr>
          <p:nvPr/>
        </p:nvSpPr>
        <p:spPr>
          <a:xfrm>
            <a:off x="505048" y="1228060"/>
            <a:ext cx="4804144" cy="5186917"/>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We will now create automatic Pinch controls to fix the mesh issues shown on the previous slide. The idea is to measure the width of the skewed cells and to define a greater global pinch tolerance to make sure the mesh issues are addressed.</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baseline="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As we have a 0.31 mm width (values can vary according to the chosen cell), we will input 0.35 for the Pinch tolerance of the </a:t>
            </a:r>
            <a:r>
              <a:rPr lang="en-GB" sz="1800" kern="0" dirty="0" err="1" smtClean="0">
                <a:latin typeface="Calibri" pitchFamily="34" charset="0"/>
                <a:cs typeface="Calibri" pitchFamily="34" charset="0"/>
              </a:rPr>
              <a:t>Defeaturing</a:t>
            </a:r>
            <a:r>
              <a:rPr lang="en-GB" sz="1800" kern="0" dirty="0" smtClean="0">
                <a:latin typeface="Calibri" pitchFamily="34" charset="0"/>
                <a:cs typeface="Calibri" pitchFamily="34" charset="0"/>
              </a:rPr>
              <a:t> box. Right click on Mesh in the Outline and click ‘Create Pinch Controls’ : the Pinch controls will be added to the tree, and you can click on each one to locate them.</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baseline="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Generate the mesh. The min orthogonal quality has been improved (about </a:t>
            </a:r>
            <a:r>
              <a:rPr lang="en-GB" sz="1800" kern="0" dirty="0" smtClean="0">
                <a:latin typeface="Calibri" pitchFamily="34" charset="0"/>
                <a:cs typeface="Calibri" pitchFamily="34" charset="0"/>
              </a:rPr>
              <a:t>0.22) </a:t>
            </a:r>
            <a:r>
              <a:rPr lang="en-GB" sz="1800" kern="0" dirty="0" smtClean="0">
                <a:latin typeface="Calibri" pitchFamily="34" charset="0"/>
                <a:cs typeface="Calibri" pitchFamily="34" charset="0"/>
              </a:rPr>
              <a:t>and we have now a much cleaner mesh.</a:t>
            </a:r>
            <a:endParaRPr lang="en-GB" sz="1800" kern="0" baseline="0" dirty="0" smtClean="0">
              <a:latin typeface="Calibri" pitchFamily="34" charset="0"/>
              <a:cs typeface="Calibri" pitchFamily="34" charset="0"/>
            </a:endParaRPr>
          </a:p>
        </p:txBody>
      </p:sp>
      <p:pic>
        <p:nvPicPr>
          <p:cNvPr id="13315" name="Picture 3"/>
          <p:cNvPicPr>
            <a:picLocks noChangeAspect="1" noChangeArrowheads="1"/>
          </p:cNvPicPr>
          <p:nvPr/>
        </p:nvPicPr>
        <p:blipFill>
          <a:blip r:embed="rId3" cstate="print"/>
          <a:srcRect/>
          <a:stretch>
            <a:fillRect/>
          </a:stretch>
        </p:blipFill>
        <p:spPr bwMode="auto">
          <a:xfrm>
            <a:off x="5847907" y="1212777"/>
            <a:ext cx="2652619" cy="2118758"/>
          </a:xfrm>
          <a:prstGeom prst="rect">
            <a:avLst/>
          </a:prstGeom>
          <a:noFill/>
          <a:ln w="9525">
            <a:noFill/>
            <a:miter lim="800000"/>
            <a:headEnd/>
            <a:tailEnd/>
          </a:ln>
        </p:spPr>
      </p:pic>
      <p:sp>
        <p:nvSpPr>
          <p:cNvPr id="11" name="Rectangle 10"/>
          <p:cNvSpPr/>
          <p:nvPr/>
        </p:nvSpPr>
        <p:spPr bwMode="auto">
          <a:xfrm>
            <a:off x="5971878" y="2863702"/>
            <a:ext cx="2519991" cy="141768"/>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4" name="Rectangle 13"/>
          <p:cNvSpPr/>
          <p:nvPr/>
        </p:nvSpPr>
        <p:spPr bwMode="auto">
          <a:xfrm>
            <a:off x="5632956" y="5967530"/>
            <a:ext cx="1781097" cy="227324"/>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1447800" y="1752600"/>
            <a:ext cx="6668386" cy="3733800"/>
          </a:xfrm>
        </p:spPr>
        <p:txBody>
          <a:bodyPr/>
          <a:lstStyle/>
          <a:p>
            <a:pPr lvl="1"/>
            <a:r>
              <a:rPr lang="en-GB" dirty="0" smtClean="0"/>
              <a:t>This completes the workshop.</a:t>
            </a:r>
          </a:p>
          <a:p>
            <a:pPr lvl="1"/>
            <a:r>
              <a:rPr lang="en-GB" dirty="0" smtClean="0"/>
              <a:t>From the main menu select File </a:t>
            </a:r>
            <a:r>
              <a:rPr lang="en-GB" dirty="0" smtClean="0">
                <a:sym typeface="Wingdings" pitchFamily="2" charset="2"/>
              </a:rPr>
              <a:t> </a:t>
            </a:r>
            <a:r>
              <a:rPr lang="en-GB" dirty="0" smtClean="0"/>
              <a:t>Close Meshing</a:t>
            </a:r>
          </a:p>
          <a:p>
            <a:pPr lvl="2"/>
            <a:r>
              <a:rPr lang="en-GB" dirty="0" smtClean="0"/>
              <a:t>Workbench will save any application data.</a:t>
            </a:r>
          </a:p>
          <a:p>
            <a:pPr lvl="2"/>
            <a:endParaRPr lang="en-GB" dirty="0" smtClean="0"/>
          </a:p>
          <a:p>
            <a:pPr lvl="1"/>
            <a:r>
              <a:rPr lang="en-GB" dirty="0" smtClean="0"/>
              <a:t>From the Workbench Project Page use the file menu and save the project as </a:t>
            </a:r>
            <a:r>
              <a:rPr lang="en-GB" dirty="0"/>
              <a:t>“AMWS5e.wbpj” </a:t>
            </a:r>
            <a:r>
              <a:rPr lang="en-GB" dirty="0" smtClean="0"/>
              <a:t>to your working folder.</a:t>
            </a:r>
          </a:p>
        </p:txBody>
      </p:sp>
      <p:sp>
        <p:nvSpPr>
          <p:cNvPr id="2" name="Title 1"/>
          <p:cNvSpPr>
            <a:spLocks noGrp="1"/>
          </p:cNvSpPr>
          <p:nvPr>
            <p:ph type="title"/>
          </p:nvPr>
        </p:nvSpPr>
        <p:spPr/>
        <p:txBody>
          <a:bodyPr/>
          <a:lstStyle/>
          <a:p>
            <a:r>
              <a:rPr lang="en-GB" smtClean="0"/>
              <a:t>Save the Project</a:t>
            </a:r>
            <a:endParaRPr lang="en-GB"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t>
            </a:r>
            <a:r>
              <a:rPr lang="en-GB" dirty="0" err="1" smtClean="0"/>
              <a:t>Startup</a:t>
            </a:r>
            <a:endParaRPr lang="en-GB" dirty="0"/>
          </a:p>
        </p:txBody>
      </p:sp>
      <p:sp>
        <p:nvSpPr>
          <p:cNvPr id="3" name="Content Placeholder 2"/>
          <p:cNvSpPr>
            <a:spLocks noGrp="1"/>
          </p:cNvSpPr>
          <p:nvPr>
            <p:ph sz="half" idx="1"/>
          </p:nvPr>
        </p:nvSpPr>
        <p:spPr>
          <a:xfrm>
            <a:off x="524648" y="1479163"/>
            <a:ext cx="3038696" cy="4573588"/>
          </a:xfrm>
        </p:spPr>
        <p:txBody>
          <a:bodyPr/>
          <a:lstStyle/>
          <a:p>
            <a:pPr lvl="1"/>
            <a:r>
              <a:rPr lang="en-GB" dirty="0" smtClean="0"/>
              <a:t>Launch Workbench 14.5</a:t>
            </a:r>
          </a:p>
          <a:p>
            <a:pPr lvl="1"/>
            <a:endParaRPr lang="en-GB" dirty="0"/>
          </a:p>
          <a:p>
            <a:pPr lvl="1"/>
            <a:r>
              <a:rPr lang="en-GB" dirty="0" smtClean="0"/>
              <a:t>In the project page, drag a ‘Mesh’ component</a:t>
            </a:r>
          </a:p>
          <a:p>
            <a:pPr lvl="1"/>
            <a:endParaRPr lang="en-GB" dirty="0"/>
          </a:p>
          <a:p>
            <a:pPr lvl="1"/>
            <a:r>
              <a:rPr lang="en-GB" dirty="0" smtClean="0"/>
              <a:t>RMB on the ‘Geometry’ box and open </a:t>
            </a:r>
            <a:r>
              <a:rPr lang="en-GB" dirty="0" err="1" smtClean="0"/>
              <a:t>parasolid</a:t>
            </a:r>
            <a:r>
              <a:rPr lang="en-GB" dirty="0" smtClean="0"/>
              <a:t> file </a:t>
            </a:r>
            <a:r>
              <a:rPr lang="en-GB" i="1" dirty="0" err="1" smtClean="0"/>
              <a:t>exhaust_man.x_t</a:t>
            </a:r>
            <a:endParaRPr lang="en-GB" i="1" dirty="0" smtClean="0"/>
          </a:p>
          <a:p>
            <a:pPr lvl="1"/>
            <a:endParaRPr lang="en-GB" i="1" dirty="0"/>
          </a:p>
          <a:p>
            <a:pPr lvl="1"/>
            <a:r>
              <a:rPr lang="en-GB" dirty="0" smtClean="0"/>
              <a:t>Double-click on ‘Geometry’ to open Design </a:t>
            </a:r>
            <a:r>
              <a:rPr lang="en-GB" dirty="0" err="1" smtClean="0"/>
              <a:t>Modeler</a:t>
            </a:r>
            <a:r>
              <a:rPr lang="en-GB" dirty="0" smtClean="0"/>
              <a:t>,  choose </a:t>
            </a:r>
            <a:r>
              <a:rPr lang="en-GB" dirty="0" err="1" smtClean="0"/>
              <a:t>millimeters</a:t>
            </a:r>
            <a:r>
              <a:rPr lang="en-GB" dirty="0" smtClean="0"/>
              <a:t> as </a:t>
            </a:r>
            <a:r>
              <a:rPr lang="en-GB" dirty="0" smtClean="0"/>
              <a:t>unit.</a:t>
            </a:r>
          </a:p>
          <a:p>
            <a:pPr lvl="1"/>
            <a:r>
              <a:rPr lang="en-GB" dirty="0" smtClean="0"/>
              <a:t>Click on Import1  </a:t>
            </a:r>
            <a:r>
              <a:rPr lang="en-GB" dirty="0" smtClean="0"/>
              <a:t>and in</a:t>
            </a:r>
            <a:r>
              <a:rPr lang="en-GB" dirty="0" smtClean="0"/>
              <a:t> Details View </a:t>
            </a:r>
            <a:r>
              <a:rPr lang="en-GB" dirty="0" smtClean="0">
                <a:sym typeface="Wingdings" pitchFamily="2" charset="2"/>
              </a:rPr>
              <a:t> Operation select “Add Material” and </a:t>
            </a:r>
            <a:r>
              <a:rPr lang="en-GB" dirty="0" smtClean="0"/>
              <a:t>then </a:t>
            </a:r>
            <a:r>
              <a:rPr lang="en-GB" dirty="0" smtClean="0"/>
              <a:t>click ‘Generate’ to import the geometry</a:t>
            </a:r>
            <a:endParaRPr lang="en-GB" dirty="0"/>
          </a:p>
        </p:txBody>
      </p:sp>
      <p:pic>
        <p:nvPicPr>
          <p:cNvPr id="2050"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13568" y="1149470"/>
            <a:ext cx="4072739" cy="2573067"/>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49744" y="3953700"/>
            <a:ext cx="2889232" cy="2174775"/>
          </a:xfrm>
          <a:prstGeom prst="rect">
            <a:avLst/>
          </a:prstGeom>
          <a:noFill/>
          <a:ln w="9525">
            <a:noFill/>
            <a:miter lim="800000"/>
            <a:headEnd/>
            <a:tailEnd/>
          </a:ln>
        </p:spPr>
      </p:pic>
      <p:sp>
        <p:nvSpPr>
          <p:cNvPr id="11" name="Ellipse 10"/>
          <p:cNvSpPr/>
          <p:nvPr/>
        </p:nvSpPr>
        <p:spPr bwMode="auto">
          <a:xfrm>
            <a:off x="7187609" y="4706679"/>
            <a:ext cx="949842" cy="318977"/>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3" name="Ellipse 12"/>
          <p:cNvSpPr/>
          <p:nvPr/>
        </p:nvSpPr>
        <p:spPr bwMode="auto">
          <a:xfrm>
            <a:off x="5383618" y="5716772"/>
            <a:ext cx="949842" cy="318977"/>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4" name="Ellipse 13"/>
          <p:cNvSpPr/>
          <p:nvPr/>
        </p:nvSpPr>
        <p:spPr bwMode="auto">
          <a:xfrm>
            <a:off x="6085366" y="2250558"/>
            <a:ext cx="1718931" cy="318977"/>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Geometry Cleanup</a:t>
            </a:r>
            <a:endParaRPr lang="en-GB" dirty="0"/>
          </a:p>
        </p:txBody>
      </p:sp>
      <p:sp>
        <p:nvSpPr>
          <p:cNvPr id="11" name="Content Placeholder 2"/>
          <p:cNvSpPr txBox="1">
            <a:spLocks/>
          </p:cNvSpPr>
          <p:nvPr/>
        </p:nvSpPr>
        <p:spPr>
          <a:xfrm>
            <a:off x="590551" y="1751012"/>
            <a:ext cx="4021642" cy="4573588"/>
          </a:xfrm>
          <a:prstGeom prst="rect">
            <a:avLst/>
          </a:prstGeom>
        </p:spPr>
        <p:txBody>
          <a:bodyPr/>
          <a:lstStyle/>
          <a:p>
            <a:pPr marL="228600" lvl="1" indent="-228600">
              <a:lnSpc>
                <a:spcPct val="95000"/>
              </a:lnSpc>
              <a:spcBef>
                <a:spcPct val="25000"/>
              </a:spcBef>
              <a:buSzPct val="120000"/>
              <a:buFont typeface="Arial" charset="0"/>
              <a:buChar char="•"/>
            </a:pPr>
            <a:r>
              <a:rPr lang="en-GB" sz="1800" dirty="0" smtClean="0">
                <a:latin typeface="+mn-lt"/>
              </a:rPr>
              <a:t>To prepare the fluid volume extraction, we need to remove the unnecessary details from the original solid body. On this geometry, the chamfer at the outlet can be removed.</a:t>
            </a:r>
          </a:p>
          <a:p>
            <a:pPr marL="228600" lvl="1" indent="-228600">
              <a:lnSpc>
                <a:spcPct val="95000"/>
              </a:lnSpc>
              <a:spcBef>
                <a:spcPct val="25000"/>
              </a:spcBef>
              <a:buSzPct val="120000"/>
              <a:buFont typeface="Arial" charset="0"/>
              <a:buChar char="•"/>
            </a:pPr>
            <a:endParaRPr lang="en-GB" sz="1800" dirty="0" smtClean="0">
              <a:latin typeface="+mn-lt"/>
            </a:endParaRPr>
          </a:p>
          <a:p>
            <a:pPr marL="228600" lvl="1" indent="-228600">
              <a:lnSpc>
                <a:spcPct val="95000"/>
              </a:lnSpc>
              <a:spcBef>
                <a:spcPct val="25000"/>
              </a:spcBef>
              <a:buSzPct val="120000"/>
              <a:buFont typeface="Arial" charset="0"/>
              <a:buChar char="•"/>
            </a:pPr>
            <a:r>
              <a:rPr lang="en-GB" sz="1800" kern="0" dirty="0" smtClean="0">
                <a:solidFill>
                  <a:prstClr val="black"/>
                </a:solidFill>
                <a:latin typeface="Calibri"/>
                <a:cs typeface="Calibri" pitchFamily="34" charset="0"/>
              </a:rPr>
              <a:t>Select one of the chamfer surfaces, then click on ‘Extend to Limits’</a:t>
            </a:r>
          </a:p>
          <a:p>
            <a:pPr marL="228600" lvl="1" indent="-228600">
              <a:lnSpc>
                <a:spcPct val="95000"/>
              </a:lnSpc>
              <a:spcBef>
                <a:spcPct val="25000"/>
              </a:spcBef>
              <a:buSzPct val="120000"/>
              <a:buFont typeface="Arial" charset="0"/>
              <a:buChar char="•"/>
            </a:pPr>
            <a:endParaRPr lang="en-GB" sz="1800" kern="0" baseline="0" dirty="0" smtClean="0">
              <a:latin typeface="+mn-lt"/>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mn-lt"/>
                <a:cs typeface="Calibri" pitchFamily="34" charset="0"/>
              </a:rPr>
              <a:t>Go to Create </a:t>
            </a:r>
            <a:r>
              <a:rPr kumimoji="0" lang="en-GB" sz="1800" b="1" i="0" u="none" strike="noStrike" kern="0" cap="none" spc="0" normalizeH="0" noProof="0" dirty="0" smtClean="0">
                <a:ln>
                  <a:noFill/>
                </a:ln>
                <a:solidFill>
                  <a:schemeClr val="tx1"/>
                </a:solidFill>
                <a:effectLst/>
                <a:uLnTx/>
                <a:uFillTx/>
                <a:latin typeface="+mn-lt"/>
                <a:cs typeface="Calibri" pitchFamily="34" charset="0"/>
                <a:sym typeface="Wingdings" pitchFamily="2" charset="2"/>
              </a:rPr>
              <a:t></a:t>
            </a:r>
            <a:r>
              <a:rPr kumimoji="0" lang="en-GB" sz="1800" b="1" i="0" u="none" strike="noStrike" kern="0" cap="none" spc="0" normalizeH="0" noProof="0" dirty="0" smtClean="0">
                <a:ln>
                  <a:noFill/>
                </a:ln>
                <a:solidFill>
                  <a:schemeClr val="tx1"/>
                </a:solidFill>
                <a:effectLst/>
                <a:uLnTx/>
                <a:uFillTx/>
                <a:latin typeface="+mn-lt"/>
                <a:cs typeface="Calibri" pitchFamily="34" charset="0"/>
              </a:rPr>
              <a:t> Face Delete, click ‘Apply’ to validate the selection </a:t>
            </a:r>
            <a:br>
              <a:rPr kumimoji="0" lang="en-GB" sz="1800" b="1" i="0" u="none" strike="noStrike" kern="0" cap="none" spc="0" normalizeH="0" noProof="0" dirty="0" smtClean="0">
                <a:ln>
                  <a:noFill/>
                </a:ln>
                <a:solidFill>
                  <a:schemeClr val="tx1"/>
                </a:solidFill>
                <a:effectLst/>
                <a:uLnTx/>
                <a:uFillTx/>
                <a:latin typeface="+mn-lt"/>
                <a:cs typeface="Calibri" pitchFamily="34" charset="0"/>
              </a:rPr>
            </a:br>
            <a:r>
              <a:rPr kumimoji="0" lang="en-GB" sz="1800" b="1" i="0" u="none" strike="noStrike" kern="0" cap="none" spc="0" normalizeH="0" noProof="0" dirty="0" smtClean="0">
                <a:ln>
                  <a:noFill/>
                </a:ln>
                <a:solidFill>
                  <a:schemeClr val="tx1"/>
                </a:solidFill>
                <a:effectLst/>
                <a:uLnTx/>
                <a:uFillTx/>
                <a:latin typeface="+mn-lt"/>
                <a:cs typeface="Calibri" pitchFamily="34" charset="0"/>
              </a:rPr>
              <a:t>(7 faces should have been selected).</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mn-lt"/>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mn-lt"/>
                <a:cs typeface="Calibri" pitchFamily="34" charset="0"/>
              </a:rPr>
              <a:t>Generate.</a:t>
            </a:r>
            <a:endParaRPr kumimoji="0" lang="en-GB" sz="1800" b="1" i="0" u="none" strike="noStrike" kern="0" cap="none" spc="0" normalizeH="0" baseline="0" noProof="0" dirty="0" smtClean="0">
              <a:ln>
                <a:noFill/>
              </a:ln>
              <a:solidFill>
                <a:schemeClr val="tx1"/>
              </a:solidFill>
              <a:effectLst/>
              <a:uLnTx/>
              <a:uFillTx/>
              <a:latin typeface="+mn-lt"/>
              <a:cs typeface="Calibri"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5364723" y="1217387"/>
            <a:ext cx="2773362" cy="2078706"/>
          </a:xfrm>
          <a:prstGeom prst="rect">
            <a:avLst/>
          </a:prstGeom>
          <a:noFill/>
          <a:ln w="9525">
            <a:noFill/>
            <a:miter lim="800000"/>
            <a:headEnd/>
            <a:tailEnd/>
          </a:ln>
        </p:spPr>
      </p:pic>
      <p:pic>
        <p:nvPicPr>
          <p:cNvPr id="3077" name="Picture 5"/>
          <p:cNvPicPr>
            <a:picLocks noChangeAspect="1" noChangeArrowheads="1"/>
          </p:cNvPicPr>
          <p:nvPr/>
        </p:nvPicPr>
        <p:blipFill>
          <a:blip r:embed="rId3" cstate="print"/>
          <a:srcRect/>
          <a:stretch>
            <a:fillRect/>
          </a:stretch>
        </p:blipFill>
        <p:spPr bwMode="auto">
          <a:xfrm>
            <a:off x="4761244" y="3439887"/>
            <a:ext cx="1448810" cy="3001107"/>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6663785" y="3664300"/>
            <a:ext cx="2110831" cy="2535533"/>
          </a:xfrm>
          <a:prstGeom prst="rect">
            <a:avLst/>
          </a:prstGeom>
          <a:noFill/>
          <a:ln w="9525">
            <a:noFill/>
            <a:miter lim="800000"/>
            <a:headEnd/>
            <a:tailEnd/>
          </a:ln>
        </p:spPr>
      </p:pic>
      <p:sp>
        <p:nvSpPr>
          <p:cNvPr id="18" name="Ellipse 17"/>
          <p:cNvSpPr/>
          <p:nvPr/>
        </p:nvSpPr>
        <p:spPr bwMode="auto">
          <a:xfrm>
            <a:off x="7364819" y="1644502"/>
            <a:ext cx="850604" cy="226828"/>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9" name="Ellipse 18"/>
          <p:cNvSpPr/>
          <p:nvPr/>
        </p:nvSpPr>
        <p:spPr bwMode="auto">
          <a:xfrm>
            <a:off x="4859079" y="5702595"/>
            <a:ext cx="1336158" cy="226828"/>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20" name="Ellipse 19"/>
          <p:cNvSpPr/>
          <p:nvPr/>
        </p:nvSpPr>
        <p:spPr bwMode="auto">
          <a:xfrm>
            <a:off x="4954771" y="3576083"/>
            <a:ext cx="382773" cy="226828"/>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Fluid Extraction</a:t>
            </a:r>
            <a:endParaRPr lang="en-GB" dirty="0"/>
          </a:p>
        </p:txBody>
      </p:sp>
      <p:sp>
        <p:nvSpPr>
          <p:cNvPr id="11" name="Content Placeholder 2"/>
          <p:cNvSpPr txBox="1">
            <a:spLocks/>
          </p:cNvSpPr>
          <p:nvPr/>
        </p:nvSpPr>
        <p:spPr>
          <a:xfrm>
            <a:off x="590551" y="1212296"/>
            <a:ext cx="4172835" cy="4573588"/>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rPr>
              <a:t>The</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 definition of an internal fluid domain is typically done by filling the existing solid body. </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This can be done either by selecting the wetted surfaces, either by defining capping surfaces. In this case the latter solution is easier and will be chosen.</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Select one inner edge on each inlet/outlet surfaces and click on ‘Extend to Limits’ to get edges loops.</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Select Concept </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sym typeface="Wingdings" pitchFamily="2" charset="2"/>
              </a:rPr>
              <a:t></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 Surfaces from Edges. Click apply to validate the selection </a:t>
            </a:r>
            <a:b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b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(47 edges) and generate to create the 5 surface capping bodies (added in the tree under the solid body).</a:t>
            </a: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4784" y="1285823"/>
            <a:ext cx="3991666" cy="270337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95052" y="4227949"/>
            <a:ext cx="1766521" cy="185559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964502" y="4226901"/>
            <a:ext cx="1677080" cy="1918892"/>
          </a:xfrm>
          <a:prstGeom prst="rect">
            <a:avLst/>
          </a:prstGeom>
          <a:noFill/>
          <a:ln w="9525">
            <a:noFill/>
            <a:miter lim="800000"/>
            <a:headEnd/>
            <a:tailEnd/>
          </a:ln>
        </p:spPr>
      </p:pic>
      <p:sp>
        <p:nvSpPr>
          <p:cNvPr id="18" name="Ellipse 17"/>
          <p:cNvSpPr/>
          <p:nvPr/>
        </p:nvSpPr>
        <p:spPr bwMode="auto">
          <a:xfrm>
            <a:off x="8391464" y="3483350"/>
            <a:ext cx="542612" cy="515894"/>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3" name="Ellipse 12"/>
          <p:cNvSpPr/>
          <p:nvPr/>
        </p:nvSpPr>
        <p:spPr bwMode="auto">
          <a:xfrm>
            <a:off x="4926457" y="1445209"/>
            <a:ext cx="542612" cy="515894"/>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4" name="Ellipse 13"/>
          <p:cNvSpPr/>
          <p:nvPr/>
        </p:nvSpPr>
        <p:spPr bwMode="auto">
          <a:xfrm>
            <a:off x="5539406" y="1344726"/>
            <a:ext cx="542612" cy="515894"/>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5" name="Ellipse 14"/>
          <p:cNvSpPr/>
          <p:nvPr/>
        </p:nvSpPr>
        <p:spPr bwMode="auto">
          <a:xfrm>
            <a:off x="6102114" y="1234194"/>
            <a:ext cx="542612" cy="515894"/>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6" name="Ellipse 15"/>
          <p:cNvSpPr/>
          <p:nvPr/>
        </p:nvSpPr>
        <p:spPr bwMode="auto">
          <a:xfrm>
            <a:off x="6684919" y="1093517"/>
            <a:ext cx="542612" cy="515894"/>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Fluid Extraction</a:t>
            </a:r>
            <a:endParaRPr lang="en-GB" dirty="0"/>
          </a:p>
        </p:txBody>
      </p:sp>
      <p:sp>
        <p:nvSpPr>
          <p:cNvPr id="11" name="Content Placeholder 2"/>
          <p:cNvSpPr txBox="1">
            <a:spLocks/>
          </p:cNvSpPr>
          <p:nvPr/>
        </p:nvSpPr>
        <p:spPr>
          <a:xfrm>
            <a:off x="590550" y="1751012"/>
            <a:ext cx="4021643" cy="4573588"/>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Go to Tools </a:t>
            </a:r>
            <a:r>
              <a:rPr lang="en-GB" sz="1800" kern="0" dirty="0" smtClean="0">
                <a:latin typeface="Calibri" pitchFamily="34" charset="0"/>
                <a:cs typeface="Calibri" pitchFamily="34" charset="0"/>
                <a:sym typeface="Wingdings" pitchFamily="2" charset="2"/>
              </a:rPr>
              <a:t></a:t>
            </a:r>
            <a:r>
              <a:rPr lang="en-GB" sz="1800" kern="0" dirty="0" smtClean="0">
                <a:latin typeface="Calibri" pitchFamily="34" charset="0"/>
                <a:cs typeface="Calibri" pitchFamily="34" charset="0"/>
              </a:rPr>
              <a:t> </a:t>
            </a:r>
            <a:r>
              <a:rPr lang="en-GB" sz="1800" kern="0" dirty="0" smtClean="0">
                <a:latin typeface="Calibri" pitchFamily="34" charset="0"/>
                <a:cs typeface="Calibri" pitchFamily="34" charset="0"/>
              </a:rPr>
              <a:t>Fill and select ‘By Caps’.</a:t>
            </a: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 Let the Target to ‘All Bodies’ and set both ‘Preserve Capping Bodies’ and ‘Preserve Solids’ to ‘No’.</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Generate. </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kumimoji="0" lang="en-GB" sz="1800" b="1" i="0" u="none" strike="noStrike" kern="0" cap="none" spc="0" normalizeH="0" noProof="0" dirty="0" smtClean="0">
                <a:ln>
                  <a:noFill/>
                </a:ln>
                <a:solidFill>
                  <a:schemeClr val="tx1"/>
                </a:solidFill>
                <a:effectLst/>
                <a:uLnTx/>
                <a:uFillTx/>
                <a:latin typeface="Calibri" pitchFamily="34" charset="0"/>
                <a:cs typeface="Calibri" pitchFamily="34" charset="0"/>
              </a:rPr>
              <a:t>The extracted body has been created and </a:t>
            </a:r>
            <a:r>
              <a:rPr lang="en-GB" sz="1800" kern="0" dirty="0" smtClean="0">
                <a:latin typeface="Calibri" pitchFamily="34" charset="0"/>
                <a:cs typeface="Calibri" pitchFamily="34" charset="0"/>
              </a:rPr>
              <a:t>the other bodies have been deleted. Check that the new body is recognized as a fluid zone.</a:t>
            </a: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5122" name="Picture 2"/>
          <p:cNvPicPr>
            <a:picLocks noChangeAspect="1" noChangeArrowheads="1"/>
          </p:cNvPicPr>
          <p:nvPr/>
        </p:nvPicPr>
        <p:blipFill>
          <a:blip r:embed="rId2" cstate="print">
            <a:clrChange>
              <a:clrFrom>
                <a:srgbClr val="FFFFFF"/>
              </a:clrFrom>
              <a:clrTo>
                <a:srgbClr val="FFFFFF">
                  <a:alpha val="0"/>
                </a:srgbClr>
              </a:clrTo>
            </a:clrChange>
          </a:blip>
          <a:srcRect l="21" b="31376"/>
          <a:stretch>
            <a:fillRect/>
          </a:stretch>
        </p:blipFill>
        <p:spPr bwMode="auto">
          <a:xfrm>
            <a:off x="4913644" y="1176024"/>
            <a:ext cx="1701831" cy="2109787"/>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6891917" y="1775539"/>
            <a:ext cx="1736271" cy="974749"/>
          </a:xfrm>
          <a:prstGeom prst="rect">
            <a:avLst/>
          </a:prstGeom>
          <a:noFill/>
          <a:ln w="9525">
            <a:noFill/>
            <a:miter lim="800000"/>
            <a:headEnd/>
            <a:tailEnd/>
          </a:ln>
        </p:spPr>
      </p:pic>
      <p:pic>
        <p:nvPicPr>
          <p:cNvPr id="512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48767" y="3608424"/>
            <a:ext cx="4027939" cy="2792375"/>
          </a:xfrm>
          <a:prstGeom prst="rect">
            <a:avLst/>
          </a:prstGeom>
          <a:noFill/>
          <a:ln w="9525">
            <a:noFill/>
            <a:miter lim="800000"/>
            <a:headEnd/>
            <a:tailEnd/>
          </a:ln>
        </p:spPr>
      </p:pic>
      <p:sp>
        <p:nvSpPr>
          <p:cNvPr id="13" name="Ellipse 12"/>
          <p:cNvSpPr/>
          <p:nvPr/>
        </p:nvSpPr>
        <p:spPr bwMode="auto">
          <a:xfrm>
            <a:off x="5522658" y="2353338"/>
            <a:ext cx="1112058"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9" name="Ellipse 18"/>
          <p:cNvSpPr/>
          <p:nvPr/>
        </p:nvSpPr>
        <p:spPr bwMode="auto">
          <a:xfrm>
            <a:off x="7482593" y="4660603"/>
            <a:ext cx="1112058"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22" name="Rectangle 21"/>
          <p:cNvSpPr/>
          <p:nvPr/>
        </p:nvSpPr>
        <p:spPr bwMode="auto">
          <a:xfrm>
            <a:off x="7003312" y="2176130"/>
            <a:ext cx="1630325" cy="559982"/>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 Extension</a:t>
            </a:r>
            <a:endParaRPr lang="en-GB" dirty="0"/>
          </a:p>
        </p:txBody>
      </p:sp>
      <p:sp>
        <p:nvSpPr>
          <p:cNvPr id="11" name="Content Placeholder 2"/>
          <p:cNvSpPr txBox="1">
            <a:spLocks/>
          </p:cNvSpPr>
          <p:nvPr/>
        </p:nvSpPr>
        <p:spPr>
          <a:xfrm>
            <a:off x="590549" y="1751012"/>
            <a:ext cx="4307515" cy="4573588"/>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We are going to extrude the outlet to prevent the backflow issues.</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Select the outlet surface, click Create </a:t>
            </a:r>
            <a:r>
              <a:rPr lang="en-GB" sz="1800" kern="0" dirty="0" smtClean="0">
                <a:latin typeface="Calibri" pitchFamily="34" charset="0"/>
                <a:cs typeface="Calibri" pitchFamily="34" charset="0"/>
                <a:sym typeface="Wingdings" pitchFamily="2" charset="2"/>
              </a:rPr>
              <a:t></a:t>
            </a:r>
            <a:r>
              <a:rPr lang="en-GB" sz="1800" kern="0" dirty="0" smtClean="0">
                <a:latin typeface="Calibri" pitchFamily="34" charset="0"/>
                <a:cs typeface="Calibri" pitchFamily="34" charset="0"/>
              </a:rPr>
              <a:t> Extrude, and create a 50mm–long frozen body (set values as shown on the right). The ‘Direction Vector’ is set to ‘Face Normal’ by clicking again on the outlet face (check extrusion preview)</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Generate. The outlet cylindrical body has been added to the tree. Define it as a fluid body in the detail view.</a:t>
            </a: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5225911" y="3304982"/>
            <a:ext cx="3462847" cy="2964683"/>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5194338" y="864007"/>
            <a:ext cx="3210919" cy="2453352"/>
          </a:xfrm>
          <a:prstGeom prst="rect">
            <a:avLst/>
          </a:prstGeom>
          <a:noFill/>
          <a:ln w="9525">
            <a:noFill/>
            <a:miter lim="800000"/>
            <a:headEnd/>
            <a:tailEnd/>
          </a:ln>
        </p:spPr>
      </p:pic>
      <p:sp>
        <p:nvSpPr>
          <p:cNvPr id="13" name="Ellipse 12"/>
          <p:cNvSpPr/>
          <p:nvPr/>
        </p:nvSpPr>
        <p:spPr bwMode="auto">
          <a:xfrm>
            <a:off x="7804257" y="1568788"/>
            <a:ext cx="255221"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6150" name="Picture 6"/>
          <p:cNvPicPr>
            <a:picLocks noChangeAspect="1" noChangeArrowheads="1"/>
          </p:cNvPicPr>
          <p:nvPr/>
        </p:nvPicPr>
        <p:blipFill>
          <a:blip r:embed="rId4" cstate="print"/>
          <a:srcRect/>
          <a:stretch>
            <a:fillRect/>
          </a:stretch>
        </p:blipFill>
        <p:spPr bwMode="auto">
          <a:xfrm>
            <a:off x="5156679" y="5600257"/>
            <a:ext cx="1593730" cy="1151417"/>
          </a:xfrm>
          <a:prstGeom prst="rect">
            <a:avLst/>
          </a:prstGeom>
          <a:noFill/>
          <a:ln w="9525">
            <a:noFill/>
            <a:miter lim="800000"/>
            <a:headEnd/>
            <a:tailEnd/>
          </a:ln>
        </p:spPr>
      </p:pic>
      <p:sp>
        <p:nvSpPr>
          <p:cNvPr id="15" name="Ellipse 14"/>
          <p:cNvSpPr/>
          <p:nvPr/>
        </p:nvSpPr>
        <p:spPr bwMode="auto">
          <a:xfrm>
            <a:off x="5185103" y="6498751"/>
            <a:ext cx="875455"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7379770" y="3335191"/>
            <a:ext cx="1530312" cy="1543336"/>
          </a:xfrm>
          <a:prstGeom prst="rect">
            <a:avLst/>
          </a:prstGeom>
          <a:noFill/>
          <a:ln w="9525">
            <a:noFill/>
            <a:miter lim="800000"/>
            <a:headEnd/>
            <a:tailEnd/>
          </a:ln>
        </p:spPr>
      </p:pic>
      <p:sp>
        <p:nvSpPr>
          <p:cNvPr id="17" name="Rectangle 16"/>
          <p:cNvSpPr/>
          <p:nvPr/>
        </p:nvSpPr>
        <p:spPr bwMode="auto">
          <a:xfrm>
            <a:off x="7471144" y="3700129"/>
            <a:ext cx="1438940" cy="701749"/>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 Decomposition</a:t>
            </a:r>
            <a:endParaRPr lang="en-GB" dirty="0"/>
          </a:p>
        </p:txBody>
      </p:sp>
      <p:sp>
        <p:nvSpPr>
          <p:cNvPr id="11" name="Content Placeholder 2"/>
          <p:cNvSpPr txBox="1">
            <a:spLocks/>
          </p:cNvSpPr>
          <p:nvPr/>
        </p:nvSpPr>
        <p:spPr>
          <a:xfrm>
            <a:off x="389860" y="904035"/>
            <a:ext cx="8087833" cy="4912058"/>
          </a:xfrm>
          <a:prstGeom prst="rect">
            <a:avLst/>
          </a:prstGeom>
        </p:spPr>
        <p:txBody>
          <a:bodyPr/>
          <a:lstStyle/>
          <a:p>
            <a:pPr marL="228600" lvl="1" indent="-228600">
              <a:lnSpc>
                <a:spcPct val="95000"/>
              </a:lnSpc>
              <a:spcBef>
                <a:spcPct val="25000"/>
              </a:spcBef>
              <a:buSzPct val="120000"/>
              <a:buFont typeface="Arial" charset="0"/>
              <a:buChar char="•"/>
            </a:pPr>
            <a:r>
              <a:rPr lang="en-GB" sz="1800" kern="0" dirty="0" smtClean="0">
                <a:latin typeface="Calibri" pitchFamily="34" charset="0"/>
                <a:cs typeface="Calibri" pitchFamily="34" charset="0"/>
              </a:rPr>
              <a:t>We aim now to simplify the topology around the porous zone so as to create a separated, cylindrical porous body. We will use</a:t>
            </a:r>
            <a:r>
              <a:rPr lang="en-US" sz="1800" dirty="0" smtClean="0">
                <a:solidFill>
                  <a:prstClr val="black"/>
                </a:solidFill>
                <a:latin typeface="Calibri"/>
              </a:rPr>
              <a:t> a cylinder based on an existing face to slice the original main fluid. </a:t>
            </a:r>
          </a:p>
          <a:p>
            <a:pPr marL="228600" lvl="1" indent="-228600">
              <a:lnSpc>
                <a:spcPct val="95000"/>
              </a:lnSpc>
              <a:spcBef>
                <a:spcPct val="25000"/>
              </a:spcBef>
              <a:buSzPct val="120000"/>
              <a:buFont typeface="Arial" charset="0"/>
              <a:buChar char="•"/>
            </a:pPr>
            <a:endParaRPr lang="en-US" sz="1800" dirty="0" smtClean="0">
              <a:solidFill>
                <a:prstClr val="black"/>
              </a:solidFill>
              <a:latin typeface="Calibri"/>
            </a:endParaRPr>
          </a:p>
          <a:p>
            <a:pPr marL="228600" lvl="1" indent="-228600">
              <a:lnSpc>
                <a:spcPct val="95000"/>
              </a:lnSpc>
              <a:spcBef>
                <a:spcPct val="25000"/>
              </a:spcBef>
              <a:buSzPct val="120000"/>
              <a:buFont typeface="Arial" charset="0"/>
              <a:buChar char="•"/>
            </a:pPr>
            <a:r>
              <a:rPr lang="en-US" sz="1800" dirty="0" smtClean="0">
                <a:solidFill>
                  <a:prstClr val="black"/>
                </a:solidFill>
                <a:latin typeface="Calibri"/>
              </a:rPr>
              <a:t>In one operation we will separate the unwanted volumes near the porous zone (they will be deleted afterwards) and create the porous volume (to be able to set porous in the solver).</a:t>
            </a:r>
          </a:p>
          <a:p>
            <a:pPr marL="228600" lvl="1" indent="-228600">
              <a:lnSpc>
                <a:spcPct val="95000"/>
              </a:lnSpc>
              <a:spcBef>
                <a:spcPct val="25000"/>
              </a:spcBef>
              <a:buSzPct val="120000"/>
              <a:buFont typeface="Arial" charset="0"/>
              <a:buChar cha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Click on the </a:t>
            </a:r>
            <a:r>
              <a:rPr lang="en-GB" sz="1800" kern="0" dirty="0" smtClean="0">
                <a:latin typeface="Calibri" pitchFamily="34" charset="0"/>
                <a:cs typeface="Calibri" pitchFamily="34" charset="0"/>
              </a:rPr>
              <a:t>surface</a:t>
            </a:r>
            <a:r>
              <a:rPr lang="en-GB" sz="1800" kern="0" dirty="0" smtClean="0">
                <a:latin typeface="Calibri" pitchFamily="34" charset="0"/>
                <a:cs typeface="Calibri" pitchFamily="34" charset="0"/>
              </a:rPr>
              <a:t> highlighted in </a:t>
            </a:r>
            <a:r>
              <a:rPr lang="en-GB" sz="1800" kern="0" dirty="0" smtClean="0">
                <a:latin typeface="Calibri" pitchFamily="34" charset="0"/>
                <a:cs typeface="Calibri" pitchFamily="34" charset="0"/>
              </a:rPr>
              <a:t>the </a:t>
            </a:r>
            <a:r>
              <a:rPr lang="en-GB" sz="1800" kern="0" dirty="0" smtClean="0">
                <a:latin typeface="Calibri" pitchFamily="34" charset="0"/>
                <a:cs typeface="Calibri" pitchFamily="34" charset="0"/>
              </a:rPr>
              <a:t>image here, then </a:t>
            </a:r>
            <a:r>
              <a:rPr lang="en-GB" sz="1800" kern="0" dirty="0" smtClean="0">
                <a:latin typeface="Calibri" pitchFamily="34" charset="0"/>
                <a:cs typeface="Calibri" pitchFamily="34" charset="0"/>
              </a:rPr>
              <a:t>Click </a:t>
            </a:r>
            <a:r>
              <a:rPr lang="en-GB" sz="1800" kern="0" dirty="0" smtClean="0">
                <a:latin typeface="Calibri" pitchFamily="34" charset="0"/>
                <a:cs typeface="Calibri" pitchFamily="34" charset="0"/>
              </a:rPr>
              <a:t>on </a:t>
            </a:r>
            <a:r>
              <a:rPr lang="en-GB" sz="1800" kern="0" dirty="0" smtClean="0">
                <a:latin typeface="Calibri" pitchFamily="34" charset="0"/>
                <a:cs typeface="Calibri" pitchFamily="34" charset="0"/>
              </a:rPr>
              <a:t>‘New Plane’ and </a:t>
            </a:r>
            <a:r>
              <a:rPr lang="en-GB" sz="1800" kern="0" dirty="0" smtClean="0">
                <a:latin typeface="Calibri" pitchFamily="34" charset="0"/>
                <a:cs typeface="Calibri" pitchFamily="34" charset="0"/>
              </a:rPr>
              <a:t>press Generate.</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Select the newly created plane, </a:t>
            </a:r>
            <a:r>
              <a:rPr lang="en-GB" sz="1800" kern="0" dirty="0" smtClean="0">
                <a:latin typeface="Calibri" pitchFamily="34" charset="0"/>
                <a:cs typeface="Calibri" pitchFamily="34" charset="0"/>
              </a:rPr>
              <a:t>add a </a:t>
            </a: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tabLst/>
              <a:defRPr/>
            </a:pPr>
            <a:r>
              <a:rPr lang="en-GB" sz="1800" kern="0" dirty="0" smtClean="0">
                <a:latin typeface="Calibri" pitchFamily="34" charset="0"/>
                <a:cs typeface="Calibri" pitchFamily="34" charset="0"/>
              </a:rPr>
              <a:t>new </a:t>
            </a:r>
            <a:r>
              <a:rPr lang="en-GB" sz="1800" kern="0" dirty="0" smtClean="0">
                <a:latin typeface="Calibri" pitchFamily="34" charset="0"/>
                <a:cs typeface="Calibri" pitchFamily="34" charset="0"/>
              </a:rPr>
              <a:t>sketch.</a:t>
            </a: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12" name="Picture 3"/>
          <p:cNvPicPr>
            <a:picLocks noChangeAspect="1" noChangeArrowheads="1"/>
          </p:cNvPicPr>
          <p:nvPr/>
        </p:nvPicPr>
        <p:blipFill>
          <a:blip r:embed="rId2" cstate="print"/>
          <a:srcRect/>
          <a:stretch>
            <a:fillRect/>
          </a:stretch>
        </p:blipFill>
        <p:spPr bwMode="auto">
          <a:xfrm>
            <a:off x="5197896" y="3642187"/>
            <a:ext cx="3145117" cy="2725146"/>
          </a:xfrm>
          <a:prstGeom prst="rect">
            <a:avLst/>
          </a:prstGeom>
          <a:noFill/>
          <a:ln w="9525">
            <a:noFill/>
            <a:miter lim="800000"/>
            <a:headEnd/>
            <a:tailEnd/>
          </a:ln>
        </p:spPr>
      </p:pic>
      <p:sp>
        <p:nvSpPr>
          <p:cNvPr id="17" name="Ellipse 16"/>
          <p:cNvSpPr/>
          <p:nvPr/>
        </p:nvSpPr>
        <p:spPr bwMode="auto">
          <a:xfrm>
            <a:off x="5741655" y="5943599"/>
            <a:ext cx="269283"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21" name="Ellipse 20"/>
          <p:cNvSpPr/>
          <p:nvPr/>
        </p:nvSpPr>
        <p:spPr bwMode="auto">
          <a:xfrm>
            <a:off x="6383153" y="5947143"/>
            <a:ext cx="269283"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 Decomposition</a:t>
            </a:r>
            <a:endParaRPr lang="en-GB" dirty="0"/>
          </a:p>
        </p:txBody>
      </p:sp>
      <p:sp>
        <p:nvSpPr>
          <p:cNvPr id="11" name="Content Placeholder 2"/>
          <p:cNvSpPr txBox="1">
            <a:spLocks/>
          </p:cNvSpPr>
          <p:nvPr/>
        </p:nvSpPr>
        <p:spPr>
          <a:xfrm>
            <a:off x="389861" y="1538361"/>
            <a:ext cx="3976578" cy="4912058"/>
          </a:xfrm>
          <a:prstGeom prst="rect">
            <a:avLst/>
          </a:prstGeom>
        </p:spPr>
        <p:txBody>
          <a:bodyPr/>
          <a:lstStyle/>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Switch to the Sketching tab, go to ‘Modify’ panel and select ‘Duplicate’</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r>
              <a:rPr lang="en-GB" sz="1800" kern="0" dirty="0" smtClean="0">
                <a:latin typeface="Calibri" pitchFamily="34" charset="0"/>
                <a:cs typeface="Calibri" pitchFamily="34" charset="0"/>
              </a:rPr>
              <a:t>Select the inner dotted circle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(2 edges). RMB and ‘Duplicate Selection’.</a:t>
            </a: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a:p>
            <a:pPr marL="228600" lvl="1" indent="-228600">
              <a:lnSpc>
                <a:spcPct val="95000"/>
              </a:lnSpc>
              <a:spcBef>
                <a:spcPct val="25000"/>
              </a:spcBef>
              <a:buSzPct val="120000"/>
              <a:buFont typeface="Arial" charset="0"/>
              <a:buChar char="•"/>
              <a:defRPr/>
            </a:pPr>
            <a:r>
              <a:rPr lang="en-GB" sz="1800" kern="0" dirty="0" smtClean="0">
                <a:latin typeface="Calibri" pitchFamily="34" charset="0"/>
                <a:cs typeface="Calibri" pitchFamily="34" charset="0"/>
              </a:rPr>
              <a:t>Go to the </a:t>
            </a:r>
            <a:r>
              <a:rPr lang="en-GB" sz="1800" kern="0" dirty="0" err="1" smtClean="0">
                <a:latin typeface="Calibri" pitchFamily="34" charset="0"/>
                <a:cs typeface="Calibri" pitchFamily="34" charset="0"/>
              </a:rPr>
              <a:t>Modeling</a:t>
            </a:r>
            <a:r>
              <a:rPr lang="en-GB" sz="1800" kern="0" dirty="0" smtClean="0">
                <a:latin typeface="Calibri" pitchFamily="34" charset="0"/>
                <a:cs typeface="Calibri" pitchFamily="34" charset="0"/>
              </a:rPr>
              <a:t> tab and select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the sketch in the tree. </a:t>
            </a:r>
          </a:p>
          <a:p>
            <a:pPr marL="228600" lvl="1" indent="-228600">
              <a:lnSpc>
                <a:spcPct val="95000"/>
              </a:lnSpc>
              <a:spcBef>
                <a:spcPct val="25000"/>
              </a:spcBef>
              <a:buSzPct val="120000"/>
              <a:buFont typeface="Arial" charset="0"/>
              <a:buChar char="•"/>
              <a:defRPr/>
            </a:pPr>
            <a:endParaRPr lang="en-GB" sz="1800" kern="0" dirty="0" smtClean="0">
              <a:latin typeface="Calibri" pitchFamily="34" charset="0"/>
              <a:cs typeface="Calibri" pitchFamily="34" charset="0"/>
            </a:endParaRPr>
          </a:p>
          <a:p>
            <a:pPr marL="228600" lvl="1" indent="-228600">
              <a:lnSpc>
                <a:spcPct val="95000"/>
              </a:lnSpc>
              <a:spcBef>
                <a:spcPct val="25000"/>
              </a:spcBef>
              <a:buSzPct val="120000"/>
              <a:buFont typeface="Arial" charset="0"/>
              <a:buChar char="•"/>
              <a:defRPr/>
            </a:pPr>
            <a:r>
              <a:rPr lang="en-GB" sz="1800" kern="0" dirty="0" smtClean="0">
                <a:latin typeface="Calibri" pitchFamily="34" charset="0"/>
                <a:cs typeface="Calibri" pitchFamily="34" charset="0"/>
              </a:rPr>
              <a:t>Select Create </a:t>
            </a:r>
            <a:r>
              <a:rPr lang="en-GB" sz="1800" kern="0" dirty="0" smtClean="0">
                <a:latin typeface="Calibri" pitchFamily="34" charset="0"/>
                <a:cs typeface="Calibri" pitchFamily="34" charset="0"/>
                <a:sym typeface="Wingdings" pitchFamily="2" charset="2"/>
              </a:rPr>
              <a:t></a:t>
            </a:r>
            <a:r>
              <a:rPr lang="en-GB" sz="1800" kern="0" dirty="0" smtClean="0">
                <a:latin typeface="Calibri" pitchFamily="34" charset="0"/>
                <a:cs typeface="Calibri" pitchFamily="34" charset="0"/>
              </a:rPr>
              <a:t> Extrude with the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following settings :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  - Operation : Slice Material</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  - Direction : Reversed</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  - Extend Type : To Surface, with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selection of the surface shown on </a:t>
            </a:r>
            <a:br>
              <a:rPr lang="en-GB" sz="1800" kern="0" dirty="0" smtClean="0">
                <a:latin typeface="Calibri" pitchFamily="34" charset="0"/>
                <a:cs typeface="Calibri" pitchFamily="34" charset="0"/>
              </a:rPr>
            </a:br>
            <a:r>
              <a:rPr lang="en-GB" sz="1800" kern="0" dirty="0" smtClean="0">
                <a:latin typeface="Calibri" pitchFamily="34" charset="0"/>
                <a:cs typeface="Calibri" pitchFamily="34" charset="0"/>
              </a:rPr>
              <a:t>the right.</a:t>
            </a:r>
            <a:endParaRPr lang="en-US" sz="1800" i="1" dirty="0" smtClean="0"/>
          </a:p>
          <a:p>
            <a:pPr marL="228600" lvl="1" indent="-228600">
              <a:lnSpc>
                <a:spcPct val="95000"/>
              </a:lnSpc>
              <a:spcBef>
                <a:spcPct val="25000"/>
              </a:spcBef>
              <a:buSzPct val="120000"/>
              <a:buFont typeface="Arial" charset="0"/>
              <a:buChar char="•"/>
              <a:defRPr/>
            </a:pPr>
            <a:endParaRPr lang="en-GB" sz="1800" kern="0" dirty="0" smtClean="0">
              <a:latin typeface="Calibri" pitchFamily="34" charset="0"/>
              <a:cs typeface="Calibri" pitchFamily="34" charset="0"/>
            </a:endParaRPr>
          </a:p>
          <a:p>
            <a:pPr marL="228600" marR="0" lvl="1" indent="-228600" algn="l" defTabSz="914400" rtl="0" eaLnBrk="1" fontAlgn="base" latinLnBrk="0" hangingPunct="1">
              <a:lnSpc>
                <a:spcPct val="95000"/>
              </a:lnSpc>
              <a:spcBef>
                <a:spcPct val="25000"/>
              </a:spcBef>
              <a:spcAft>
                <a:spcPct val="0"/>
              </a:spcAft>
              <a:buClrTx/>
              <a:buSzPct val="120000"/>
              <a:buFont typeface="Arial" charset="0"/>
              <a:buChar char="•"/>
              <a:tabLst/>
              <a:defRPr/>
            </a:pPr>
            <a:endParaRPr kumimoji="0" lang="en-GB" sz="1800" b="1" i="0" u="none" strike="noStrike" kern="0" cap="none" spc="0" normalizeH="0" baseline="0" noProof="0" dirty="0" smtClean="0">
              <a:ln>
                <a:noFill/>
              </a:ln>
              <a:solidFill>
                <a:schemeClr val="tx1"/>
              </a:solidFill>
              <a:effectLst/>
              <a:uLnTx/>
              <a:uFillTx/>
              <a:latin typeface="Calibri" pitchFamily="34" charset="0"/>
              <a:cs typeface="Calibri" pitchFamily="34" charset="0"/>
            </a:endParaRPr>
          </a:p>
        </p:txBody>
      </p:sp>
      <p:pic>
        <p:nvPicPr>
          <p:cNvPr id="7172" name="Picture 4"/>
          <p:cNvPicPr>
            <a:picLocks noChangeAspect="1" noChangeArrowheads="1"/>
          </p:cNvPicPr>
          <p:nvPr/>
        </p:nvPicPr>
        <p:blipFill>
          <a:blip r:embed="rId2" cstate="print"/>
          <a:srcRect/>
          <a:stretch>
            <a:fillRect/>
          </a:stretch>
        </p:blipFill>
        <p:spPr bwMode="auto">
          <a:xfrm>
            <a:off x="4346276" y="1121598"/>
            <a:ext cx="4521278" cy="2772934"/>
          </a:xfrm>
          <a:prstGeom prst="rect">
            <a:avLst/>
          </a:prstGeom>
          <a:noFill/>
          <a:ln w="9525">
            <a:noFill/>
            <a:miter lim="800000"/>
            <a:headEnd/>
            <a:tailEnd/>
          </a:ln>
        </p:spPr>
      </p:pic>
      <p:sp>
        <p:nvSpPr>
          <p:cNvPr id="16" name="Ellipse 15"/>
          <p:cNvSpPr/>
          <p:nvPr/>
        </p:nvSpPr>
        <p:spPr bwMode="auto">
          <a:xfrm>
            <a:off x="4292084" y="2239924"/>
            <a:ext cx="471302"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8" name="Ellipse 17"/>
          <p:cNvSpPr/>
          <p:nvPr/>
        </p:nvSpPr>
        <p:spPr bwMode="auto">
          <a:xfrm>
            <a:off x="4238922" y="3696585"/>
            <a:ext cx="471302"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19" name="Ellipse 18"/>
          <p:cNvSpPr/>
          <p:nvPr/>
        </p:nvSpPr>
        <p:spPr bwMode="auto">
          <a:xfrm>
            <a:off x="4908773" y="1247552"/>
            <a:ext cx="471302"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
        <p:nvSpPr>
          <p:cNvPr id="20" name="Ellipse 19"/>
          <p:cNvSpPr/>
          <p:nvPr/>
        </p:nvSpPr>
        <p:spPr bwMode="auto">
          <a:xfrm>
            <a:off x="7871712" y="1580706"/>
            <a:ext cx="896603" cy="259659"/>
          </a:xfrm>
          <a:prstGeom prst="ellipse">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pic>
        <p:nvPicPr>
          <p:cNvPr id="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00857" y="3951545"/>
            <a:ext cx="4617077" cy="2616145"/>
          </a:xfrm>
          <a:prstGeom prst="rect">
            <a:avLst/>
          </a:prstGeom>
          <a:noFill/>
          <a:ln w="9525">
            <a:noFill/>
            <a:miter lim="800000"/>
            <a:headEnd/>
            <a:tailEnd/>
          </a:ln>
        </p:spPr>
      </p:pic>
      <p:sp>
        <p:nvSpPr>
          <p:cNvPr id="13" name="Rectangle 12"/>
          <p:cNvSpPr/>
          <p:nvPr/>
        </p:nvSpPr>
        <p:spPr bwMode="auto">
          <a:xfrm>
            <a:off x="7648353" y="5160334"/>
            <a:ext cx="1162494" cy="432390"/>
          </a:xfrm>
          <a:prstGeom prst="rect">
            <a:avLst/>
          </a:prstGeom>
          <a:noFill/>
          <a:ln w="25400" cap="sq" algn="ctr">
            <a:solidFill>
              <a:srgbClr val="FF0000"/>
            </a:solidFill>
            <a:miter lim="800000"/>
            <a:headEnd/>
            <a:tailEnd/>
          </a:ln>
          <a:effectLst/>
        </p:spPr>
        <p:txBody>
          <a:bodyPr wrap="none" rtlCol="0" anchor="ctr"/>
          <a:lstStyle/>
          <a:p>
            <a:pPr algn="ctr"/>
            <a:endParaRPr lang="fr-FR" b="1" dirty="0" smtClean="0">
              <a:solidFill>
                <a:schemeClr val="bg1"/>
              </a:solidFill>
              <a:latin typeface="Arial Narrow" pitchFamily="34" charset="0"/>
            </a:endParaRPr>
          </a:p>
        </p:txBody>
      </p:sp>
    </p:spTree>
  </p:cSld>
  <p:clrMapOvr>
    <a:masterClrMapping/>
  </p:clrMapOvr>
  <p:transition>
    <p:wipe dir="r"/>
  </p:transition>
</p:sld>
</file>

<file path=ppt/theme/theme1.xml><?xml version="1.0" encoding="utf-8"?>
<a:theme xmlns:a="http://schemas.openxmlformats.org/drawingml/2006/main" name="1_ANSYS-2011-powerpoint-template">
  <a:themeElements>
    <a:clrScheme name="Custom 1">
      <a:dk1>
        <a:sysClr val="windowText" lastClr="000000"/>
      </a:dk1>
      <a:lt1>
        <a:sysClr val="window" lastClr="FFFFFF"/>
      </a:lt1>
      <a:dk2>
        <a:srgbClr val="FFDD00"/>
      </a:dk2>
      <a:lt2>
        <a:srgbClr val="0079C1"/>
      </a:lt2>
      <a:accent1>
        <a:srgbClr val="000000"/>
      </a:accent1>
      <a:accent2>
        <a:srgbClr val="F2F2F2"/>
      </a:accent2>
      <a:accent3>
        <a:srgbClr val="BFBFBF"/>
      </a:accent3>
      <a:accent4>
        <a:srgbClr val="6D6E71"/>
      </a:accent4>
      <a:accent5>
        <a:srgbClr val="939598"/>
      </a:accent5>
      <a:accent6>
        <a:srgbClr val="BCBEC0"/>
      </a:accent6>
      <a:hlink>
        <a:srgbClr val="414042"/>
      </a:hlink>
      <a:folHlink>
        <a:srgbClr val="008C99"/>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12700" cap="sq" algn="ctr">
          <a:noFill/>
          <a:miter lim="800000"/>
          <a:headEnd/>
          <a:tailEnd/>
        </a:ln>
        <a:effectLst/>
      </a:spPr>
      <a:bodyPr wrap="none" rtlCol="0" anchor="ctr"/>
      <a:lstStyle>
        <a:defPPr algn="ctr">
          <a:defRPr b="1" dirty="0" smtClean="0">
            <a:solidFill>
              <a:schemeClr val="bg1"/>
            </a:solidFill>
            <a:latin typeface="Arial Narrow" pitchFamily="34" charset="0"/>
          </a:defRPr>
        </a:defPPr>
      </a:lstStyle>
    </a:spDef>
    <a:lnDef>
      <a:spPr bwMode="auto">
        <a:solidFill>
          <a:schemeClr val="accent2"/>
        </a:solidFill>
        <a:ln w="19050" cap="sq" cmpd="sng" algn="ctr">
          <a:solidFill>
            <a:schemeClr val="bg2"/>
          </a:solidFill>
          <a:prstDash val="solid"/>
          <a:round/>
          <a:headEnd type="triangle" w="med" len="med"/>
          <a:tailEnd type="triangle" w="med" len="med"/>
        </a:ln>
        <a:effectLst/>
      </a:spPr>
      <a:bodyPr/>
      <a:lstStyle/>
    </a:lnDef>
    <a:txDef>
      <a:spPr bwMode="auto">
        <a:noFill/>
        <a:ln w="12700" cap="sq" algn="ctr">
          <a:noFill/>
          <a:miter lim="800000"/>
          <a:headEnd/>
          <a:tailEnd/>
        </a:ln>
        <a:effectLst/>
      </a:spPr>
      <a:bodyPr wrap="square" rtlCol="0">
        <a:spAutoFit/>
      </a:bodyPr>
      <a:lstStyle>
        <a:defPPr>
          <a:defRPr b="1" dirty="0" smtClean="0">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39084</TotalTime>
  <Words>1672</Words>
  <Application>Microsoft Office PowerPoint</Application>
  <PresentationFormat>On-screen Show (4:3)</PresentationFormat>
  <Paragraphs>181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1_ANSYS-2011-powerpoint-template</vt:lpstr>
      <vt:lpstr>Workshop 5e Applications – Manifold </vt:lpstr>
      <vt:lpstr>Introduction</vt:lpstr>
      <vt:lpstr>Project Startup</vt:lpstr>
      <vt:lpstr>Geometry Cleanup</vt:lpstr>
      <vt:lpstr>Fluid Extraction</vt:lpstr>
      <vt:lpstr>Fluid Extraction</vt:lpstr>
      <vt:lpstr>Domain Extension</vt:lpstr>
      <vt:lpstr>Domain Decomposition</vt:lpstr>
      <vt:lpstr>Domain Decomposition</vt:lpstr>
      <vt:lpstr>Domain Decomposition</vt:lpstr>
      <vt:lpstr>Pre-mesh Geometry Preparation</vt:lpstr>
      <vt:lpstr>Mesh Initialisation</vt:lpstr>
      <vt:lpstr>Defining Virtual Entities</vt:lpstr>
      <vt:lpstr>Defining Virtual Entities</vt:lpstr>
      <vt:lpstr>Defining Virtual Entities</vt:lpstr>
      <vt:lpstr>Defining Meshing Methods</vt:lpstr>
      <vt:lpstr>Defining Mesh Global Sizing Controls</vt:lpstr>
      <vt:lpstr>Defining Mesh Local Sizing Controls</vt:lpstr>
      <vt:lpstr>Defining Mesh Local Sizing Controls</vt:lpstr>
      <vt:lpstr>Defining Inflation Controls</vt:lpstr>
      <vt:lpstr>Mesh Statistics</vt:lpstr>
      <vt:lpstr>Optional tasks</vt:lpstr>
      <vt:lpstr>Influence of Defeaturing</vt:lpstr>
      <vt:lpstr>Pinch Controls Creation</vt:lpstr>
      <vt:lpstr>Save the Project</vt:lpstr>
    </vt:vector>
  </TitlesOfParts>
  <Company>ANSYS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pcdimier</dc:creator>
  <cp:lastModifiedBy>mkhan</cp:lastModifiedBy>
  <cp:revision>1541</cp:revision>
  <dcterms:created xsi:type="dcterms:W3CDTF">2003-01-22T19:16:29Z</dcterms:created>
  <dcterms:modified xsi:type="dcterms:W3CDTF">2012-11-20T10:09:47Z</dcterms:modified>
</cp:coreProperties>
</file>