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16"/>
  </p:notesMasterIdLst>
  <p:handoutMasterIdLst>
    <p:handoutMasterId r:id="rId17"/>
  </p:handoutMasterIdLst>
  <p:sldIdLst>
    <p:sldId id="564" r:id="rId2"/>
    <p:sldId id="575" r:id="rId3"/>
    <p:sldId id="577" r:id="rId4"/>
    <p:sldId id="578" r:id="rId5"/>
    <p:sldId id="576" r:id="rId6"/>
    <p:sldId id="579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581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FF5050"/>
    <a:srgbClr val="FFFF00"/>
    <a:srgbClr val="FFFF66"/>
    <a:srgbClr val="7CBCE3"/>
    <a:srgbClr val="77A9D9"/>
    <a:srgbClr val="7CB0DC"/>
    <a:srgbClr val="E9E1D4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2" autoAdjust="0"/>
    <p:restoredTop sz="96543" autoAdjust="0"/>
  </p:normalViewPr>
  <p:slideViewPr>
    <p:cSldViewPr snapToGrid="0">
      <p:cViewPr varScale="1">
        <p:scale>
          <a:sx n="112" d="100"/>
          <a:sy n="112" d="100"/>
        </p:scale>
        <p:origin x="-1800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328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8C9B8D53-2185-4DD0-956B-AFC4C21DB133}" type="slidenum">
              <a:rPr lang="en-US" smtClean="0"/>
              <a:pPr defTabSz="962025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9E76C36-D6E7-4FE8-BED3-F2A44DD451D2}" type="slidenum">
              <a:rPr lang="en-US" smtClean="0"/>
              <a:pPr defTabSz="96202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E611771-F9DB-4E15-856A-FA35BAD487B9}" type="slidenum">
              <a:rPr lang="en-US" smtClean="0"/>
              <a:pPr defTabSz="962025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DF68326-9986-4D20-8BF3-19F1208F1630}" type="slidenum">
              <a:rPr lang="en-US" smtClean="0"/>
              <a:pPr defTabSz="962025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C9C9FA6-9347-466E-875F-FBC4F1DF0723}" type="slidenum">
              <a:rPr lang="en-US" smtClean="0"/>
              <a:pPr defTabSz="962025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1B7FBE3-9B6A-4902-B891-B7D2AE57AA1F}" type="slidenum">
              <a:rPr lang="en-US" smtClean="0"/>
              <a:pPr defTabSz="962025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CAC4BEB6-C05E-41E5-941F-F60911D81F1E}" type="slidenum">
              <a:rPr lang="en-US" smtClean="0"/>
              <a:pPr defTabSz="962025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384E0A83-6C7E-45FF-8BFC-B25A1FEFCA91}" type="slidenum">
              <a:rPr lang="en-US" smtClean="0"/>
              <a:pPr defTabSz="962025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384E0A83-6C7E-45FF-8BFC-B25A1FEFCA91}" type="slidenum">
              <a:rPr lang="en-US" smtClean="0"/>
              <a:pPr defTabSz="962025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1343DD0F-FDAA-4492-9C40-D17EA551BEC1}" type="slidenum">
              <a:rPr lang="en-US" smtClean="0"/>
              <a:pPr defTabSz="962025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5C78261-A2E5-4669-B69A-20046B94FB27}" type="slidenum">
              <a:rPr lang="en-US" smtClean="0"/>
              <a:pPr defTabSz="96202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7EBE1DB4-8313-4009-AEE8-3CA846D9D337}" type="slidenum">
              <a:rPr lang="en-US" smtClean="0"/>
              <a:pPr defTabSz="96202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DesignModeler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6707C"/>
              </a:buClr>
              <a:defRPr/>
            </a:lvl1pPr>
            <a:lvl2pPr>
              <a:buClr>
                <a:srgbClr val="16707C"/>
              </a:buClr>
              <a:defRPr/>
            </a:lvl2pPr>
            <a:lvl3pPr>
              <a:buClr>
                <a:srgbClr val="16707C"/>
              </a:buClr>
              <a:defRPr/>
            </a:lvl3pPr>
            <a:lvl4pPr>
              <a:buClr>
                <a:srgbClr val="16707C"/>
              </a:buClr>
              <a:defRPr/>
            </a:lvl4pPr>
            <a:lvl5pPr>
              <a:buClr>
                <a:srgbClr val="16707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7,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085033" y="1097280"/>
            <a:ext cx="6058968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Lecture 8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/>
              <a:t>Parameterization</a:t>
            </a: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87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7900988" cy="4638675"/>
          </a:xfrm>
        </p:spPr>
        <p:txBody>
          <a:bodyPr/>
          <a:lstStyle/>
          <a:p>
            <a:pPr marL="514350" lvl="1" indent="-171450">
              <a:lnSpc>
                <a:spcPct val="90000"/>
              </a:lnSpc>
              <a:buClrTx/>
            </a:pPr>
            <a:r>
              <a:rPr lang="en-US" b="0" dirty="0" smtClean="0"/>
              <a:t>At this </a:t>
            </a:r>
            <a:r>
              <a:rPr lang="en-US" b="0" dirty="0" smtClean="0"/>
              <a:t>point, </a:t>
            </a:r>
            <a:r>
              <a:rPr lang="en-US" b="0" dirty="0" smtClean="0"/>
              <a:t>we could verify our formula by simply changing values for S1, re-generating the model, and checking to make sure the width is always equal to 2*S1.</a:t>
            </a:r>
          </a:p>
          <a:p>
            <a:pPr marL="857250" lvl="2">
              <a:lnSpc>
                <a:spcPct val="90000"/>
              </a:lnSpc>
              <a:buClrTx/>
            </a:pPr>
            <a:r>
              <a:rPr lang="en-US" sz="1600" b="0" dirty="0" smtClean="0"/>
              <a:t>If </a:t>
            </a:r>
            <a:r>
              <a:rPr lang="en-US" sz="1600" b="0" dirty="0" smtClean="0"/>
              <a:t>the regeneration of the model fails due to a mistake in our formula, we could encounter problems trying to undo the operation</a:t>
            </a:r>
            <a:r>
              <a:rPr lang="en-US" sz="1600" b="0" dirty="0" smtClean="0"/>
              <a:t>.</a:t>
            </a:r>
          </a:p>
          <a:p>
            <a:pPr marL="857250" lvl="2">
              <a:lnSpc>
                <a:spcPct val="90000"/>
              </a:lnSpc>
              <a:buClrTx/>
            </a:pPr>
            <a:endParaRPr lang="en-US" sz="1600" b="0" dirty="0" smtClean="0"/>
          </a:p>
          <a:p>
            <a:pPr marL="514350" lvl="1" indent="-171450">
              <a:lnSpc>
                <a:spcPct val="90000"/>
              </a:lnSpc>
              <a:buClrTx/>
            </a:pPr>
            <a:r>
              <a:rPr lang="en-US" b="0" dirty="0" smtClean="0"/>
              <a:t>DesignModeler </a:t>
            </a:r>
            <a:r>
              <a:rPr lang="en-US" b="0" dirty="0" smtClean="0"/>
              <a:t>contains a more elegant solution to validating parametric formulae:</a:t>
            </a:r>
          </a:p>
          <a:p>
            <a:pPr marL="857250" lvl="2">
              <a:lnSpc>
                <a:spcPct val="90000"/>
              </a:lnSpc>
              <a:buClrTx/>
            </a:pPr>
            <a:r>
              <a:rPr lang="en-US" b="0" dirty="0" smtClean="0"/>
              <a:t>By moving to the “Check” tab, parametric assignments are evaluated and the result displayed. </a:t>
            </a:r>
          </a:p>
          <a:p>
            <a:pPr marL="857250" lvl="2">
              <a:lnSpc>
                <a:spcPct val="90000"/>
              </a:lnSpc>
              <a:buClrTx/>
            </a:pPr>
            <a:endParaRPr lang="en-US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  <a:p>
            <a:pPr marL="857250" lvl="2">
              <a:lnSpc>
                <a:spcPct val="90000"/>
              </a:lnSpc>
              <a:buClrTx/>
            </a:pPr>
            <a:endParaRPr lang="en-US" sz="12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62213" y="4292549"/>
            <a:ext cx="4295775" cy="1407126"/>
            <a:chOff x="1440" y="2801"/>
            <a:chExt cx="2880" cy="991"/>
          </a:xfrm>
        </p:grpSpPr>
        <p:pic>
          <p:nvPicPr>
            <p:cNvPr id="15365" name="Picture 5" descr="dim8"/>
            <p:cNvPicPr>
              <a:picLocks noChangeAspect="1" noChangeArrowheads="1"/>
            </p:cNvPicPr>
            <p:nvPr/>
          </p:nvPicPr>
          <p:blipFill>
            <a:blip r:embed="rId3"/>
            <a:srcRect t="3202"/>
            <a:stretch>
              <a:fillRect/>
            </a:stretch>
          </p:blipFill>
          <p:spPr bwMode="auto">
            <a:xfrm>
              <a:off x="1440" y="2801"/>
              <a:ext cx="2880" cy="9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438" y="3570"/>
              <a:ext cx="336" cy="22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370542" y="381000"/>
            <a:ext cx="6113991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Driven/Dependent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Parameters (3)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6696075" cy="457200"/>
          </a:xfrm>
        </p:spPr>
        <p:txBody>
          <a:bodyPr/>
          <a:lstStyle/>
          <a:p>
            <a:r>
              <a:rPr lang="en-US" b="0" dirty="0" smtClean="0"/>
              <a:t>The check window is split into two output sections: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02100" y="2091494"/>
            <a:ext cx="4295775" cy="1478795"/>
            <a:chOff x="1440" y="2793"/>
            <a:chExt cx="2880" cy="1041"/>
          </a:xfrm>
        </p:grpSpPr>
        <p:pic>
          <p:nvPicPr>
            <p:cNvPr id="16394" name="Picture 5" descr="dim8"/>
            <p:cNvPicPr>
              <a:picLocks noChangeAspect="1" noChangeArrowheads="1"/>
            </p:cNvPicPr>
            <p:nvPr/>
          </p:nvPicPr>
          <p:blipFill>
            <a:blip r:embed="rId3"/>
            <a:srcRect t="2382"/>
            <a:stretch>
              <a:fillRect/>
            </a:stretch>
          </p:blipFill>
          <p:spPr bwMode="auto">
            <a:xfrm>
              <a:off x="1440" y="2793"/>
              <a:ext cx="2880" cy="9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5" name="Rectangle 6"/>
            <p:cNvSpPr>
              <a:spLocks noChangeArrowheads="1"/>
            </p:cNvSpPr>
            <p:nvPr/>
          </p:nvSpPr>
          <p:spPr bwMode="auto">
            <a:xfrm>
              <a:off x="3438" y="3612"/>
              <a:ext cx="336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42913" y="2265363"/>
            <a:ext cx="3743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indent="-114300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en-US" sz="1600" b="0" dirty="0"/>
              <a:t>Parameter/Dimension Assignments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41325" y="2674938"/>
            <a:ext cx="34766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indent="-114300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en-US" sz="1600" b="0"/>
              <a:t>Design Parameter Assignments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722313" y="36703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14350" lvl="1" indent="-17145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</a:pPr>
            <a:endParaRPr lang="en-US" sz="1200" b="0" dirty="0"/>
          </a:p>
          <a:p>
            <a:pPr marL="514350" lvl="1" indent="-17145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</a:pPr>
            <a:r>
              <a:rPr lang="en-US" sz="1800" b="0" dirty="0"/>
              <a:t>The sections are listed as “output” since each definition is displayed according to its definition as well as its output value.</a:t>
            </a:r>
          </a:p>
          <a:p>
            <a:pPr marL="514350" lvl="1" indent="-17145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</a:pPr>
            <a:r>
              <a:rPr lang="en-US" sz="1800" b="0" dirty="0"/>
              <a:t>In the above case, it can be seen that our parameter “S1” is assigned a value of 35.000 (design parameter section).</a:t>
            </a:r>
          </a:p>
          <a:p>
            <a:pPr marL="514350" lvl="1" indent="-17145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</a:pPr>
            <a:r>
              <a:rPr lang="en-US" sz="1800" b="0" dirty="0"/>
              <a:t>Similarly, </a:t>
            </a:r>
            <a:r>
              <a:rPr lang="en-US" sz="1800" b="0" dirty="0" smtClean="0"/>
              <a:t>driven </a:t>
            </a:r>
            <a:r>
              <a:rPr lang="en-US" sz="1800" b="0" dirty="0"/>
              <a:t>parameter “XYPlane.H1” evaluates to 70.000.</a:t>
            </a:r>
          </a:p>
          <a:p>
            <a:pPr marL="514350" lvl="1" indent="-17145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</a:pPr>
            <a:r>
              <a:rPr lang="en-US" sz="1800" b="0" dirty="0"/>
              <a:t>Since we wish to drive XYPlane.H1 to the value 2*S1 we verify the value of 70.000 makes sense.  </a:t>
            </a: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V="1">
            <a:off x="3754438" y="2408238"/>
            <a:ext cx="481012" cy="46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>
            <a:off x="3427413" y="2852738"/>
            <a:ext cx="844550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370542" y="381000"/>
            <a:ext cx="6113991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Driven/Dependent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Parameters (4)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142" y="465667"/>
            <a:ext cx="3717925" cy="651933"/>
          </a:xfrm>
        </p:spPr>
        <p:txBody>
          <a:bodyPr/>
          <a:lstStyle/>
          <a:p>
            <a:r>
              <a:rPr lang="en-US" dirty="0" smtClean="0"/>
              <a:t>Auxiliary </a:t>
            </a:r>
            <a:r>
              <a:rPr lang="en-US" dirty="0" smtClean="0">
                <a:cs typeface="Times New Roman" pitchFamily="18" charset="0"/>
              </a:rPr>
              <a:t>Variables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7829550" cy="5229225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b="0" dirty="0" smtClean="0"/>
              <a:t>Auxiliary variables are parameters that do not </a:t>
            </a:r>
            <a:r>
              <a:rPr lang="en-US" b="0" i="1" dirty="0" smtClean="0"/>
              <a:t>directly </a:t>
            </a:r>
            <a:r>
              <a:rPr lang="en-US" b="0" dirty="0" smtClean="0"/>
              <a:t>define a sketch or feature dimension.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b="0" dirty="0" smtClean="0"/>
              <a:t>Typically used as a constant value or factor.</a:t>
            </a:r>
          </a:p>
          <a:p>
            <a:r>
              <a:rPr lang="en-US" sz="1600" dirty="0" smtClean="0"/>
              <a:t>Example: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514350" lvl="1" indent="-171450"/>
            <a:endParaRPr lang="en-US" sz="1400" dirty="0" smtClean="0"/>
          </a:p>
          <a:p>
            <a:pPr marL="514350" lvl="1" indent="-171450"/>
            <a:endParaRPr lang="en-US" sz="1400" dirty="0" smtClean="0"/>
          </a:p>
          <a:p>
            <a:pPr marL="514350" lvl="1" indent="-171450"/>
            <a:endParaRPr lang="en-US" sz="1400" dirty="0" smtClean="0"/>
          </a:p>
          <a:p>
            <a:pPr marL="514350" lvl="1" indent="-171450"/>
            <a:endParaRPr lang="en-US" sz="1400" dirty="0" smtClean="0"/>
          </a:p>
          <a:p>
            <a:pPr marL="514350" lvl="1" indent="-171450"/>
            <a:endParaRPr lang="en-US" sz="1400" dirty="0" smtClean="0"/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Here, </a:t>
            </a:r>
            <a:r>
              <a:rPr lang="en-US" b="0" dirty="0" smtClean="0"/>
              <a:t>we have defined 2 design parameters (@Height and @Length).</a:t>
            </a:r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We now create a variable named “factor” using the formula shown.</a:t>
            </a:r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Finally, we set the radius dimension “R5” equal to our variable.</a:t>
            </a:r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Note, this example is for demonstration only.  We could have simply directly defined R5 with the formula used to define the variable.</a:t>
            </a:r>
          </a:p>
          <a:p>
            <a:pPr marL="514350" lvl="1" indent="-171450"/>
            <a:endParaRPr lang="en-US" sz="1600" dirty="0" smtClean="0"/>
          </a:p>
        </p:txBody>
      </p:sp>
      <p:pic>
        <p:nvPicPr>
          <p:cNvPr id="17412" name="Picture 4" descr="dim9"/>
          <p:cNvPicPr>
            <a:picLocks noChangeAspect="1" noChangeArrowheads="1"/>
          </p:cNvPicPr>
          <p:nvPr/>
        </p:nvPicPr>
        <p:blipFill>
          <a:blip r:embed="rId3"/>
          <a:srcRect t="3409"/>
          <a:stretch>
            <a:fillRect/>
          </a:stretch>
        </p:blipFill>
        <p:spPr bwMode="auto">
          <a:xfrm>
            <a:off x="1069446" y="2929477"/>
            <a:ext cx="2997200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 descr="dim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763" y="2665426"/>
            <a:ext cx="4122737" cy="192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8" y="465667"/>
            <a:ext cx="6934200" cy="1065213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Parameter Functions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79525"/>
            <a:ext cx="8477250" cy="4724400"/>
          </a:xfrm>
        </p:spPr>
        <p:txBody>
          <a:bodyPr/>
          <a:lstStyle/>
          <a:p>
            <a:r>
              <a:rPr lang="en-US" sz="1800" b="0" dirty="0" smtClean="0"/>
              <a:t>Functions can be utilized to capture </a:t>
            </a:r>
            <a:r>
              <a:rPr lang="en-US" sz="1800" b="0" dirty="0" smtClean="0"/>
              <a:t>design intent </a:t>
            </a:r>
            <a:r>
              <a:rPr lang="en-US" sz="1800" b="0" dirty="0" smtClean="0"/>
              <a:t>and other relationships among parameters. </a:t>
            </a:r>
            <a:endParaRPr lang="en-US" sz="1600" b="0" dirty="0" smtClean="0"/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Functions are operations that return a single value 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ABS(X)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EXP(X)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LN(X)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SQRT(X)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SIN(X)    (in degrees)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COS(X)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TAN(X)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For X between –1 and +1: </a:t>
            </a:r>
          </a:p>
          <a:p>
            <a:pPr marL="1200150" lvl="3">
              <a:buClr>
                <a:schemeClr val="tx1"/>
              </a:buClr>
            </a:pPr>
            <a:r>
              <a:rPr lang="en-US" sz="1600" b="0" dirty="0" smtClean="0"/>
              <a:t>ASIN(X) &amp; ATAN(X) 	(return value between -90 &amp; 90 degrees)  </a:t>
            </a:r>
          </a:p>
          <a:p>
            <a:pPr marL="1200150" lvl="3">
              <a:buClr>
                <a:schemeClr val="tx1"/>
              </a:buClr>
            </a:pPr>
            <a:r>
              <a:rPr lang="en-US" sz="1600" b="0" dirty="0" smtClean="0"/>
              <a:t>ACOS(X)  	           	(returns value between zero &amp; 180 degrees)</a:t>
            </a:r>
          </a:p>
          <a:p>
            <a:pPr>
              <a:lnSpc>
                <a:spcPct val="6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/>
              <a:t>Examples…</a:t>
            </a:r>
          </a:p>
          <a:p>
            <a:pPr marL="514350" lvl="1" indent="-171450">
              <a:buClr>
                <a:schemeClr val="tx1"/>
              </a:buClr>
            </a:pPr>
            <a:r>
              <a:rPr lang="en-US" sz="1600" b="0" dirty="0" smtClean="0"/>
              <a:t>A=</a:t>
            </a:r>
            <a:r>
              <a:rPr lang="en-US" sz="1600" b="0" dirty="0" err="1" smtClean="0"/>
              <a:t>acos</a:t>
            </a:r>
            <a:r>
              <a:rPr lang="en-US" sz="1600" b="0" dirty="0" smtClean="0"/>
              <a:t>(-1)     </a:t>
            </a:r>
            <a:r>
              <a:rPr lang="en-US" sz="1600" b="0" dirty="0" smtClean="0"/>
              <a:t>	# </a:t>
            </a:r>
            <a:r>
              <a:rPr lang="en-US" sz="1600" b="0" dirty="0" smtClean="0"/>
              <a:t>	evaluates to –90</a:t>
            </a:r>
          </a:p>
          <a:p>
            <a:pPr marL="514350" lvl="1" indent="-171450">
              <a:buClr>
                <a:schemeClr val="tx1"/>
              </a:buClr>
            </a:pPr>
            <a:r>
              <a:rPr lang="en-US" sz="1600" b="0" dirty="0" smtClean="0"/>
              <a:t>B=abs(X)     	# 	evaluates to |X|</a:t>
            </a:r>
          </a:p>
          <a:p>
            <a:pPr marL="514350" lvl="1" indent="-171450"/>
            <a:endParaRPr lang="en-US" sz="1600" dirty="0" smtClean="0"/>
          </a:p>
          <a:p>
            <a:pPr marL="514350" lvl="1" indent="-171450"/>
            <a:endParaRPr lang="en-US" sz="1400" dirty="0" smtClean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458694" cy="609600"/>
          </a:xfrm>
        </p:spPr>
        <p:txBody>
          <a:bodyPr/>
          <a:lstStyle/>
          <a:p>
            <a:r>
              <a:rPr lang="en-GB" dirty="0" smtClean="0"/>
              <a:t>Workshops 5 (Applications Choice)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61" y="1740851"/>
            <a:ext cx="2450000" cy="20766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561" y="4046093"/>
            <a:ext cx="2483334" cy="21266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282" y="1728975"/>
            <a:ext cx="2485247" cy="207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657" y="4048593"/>
            <a:ext cx="2313036" cy="207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4829" y="1728976"/>
            <a:ext cx="2340000" cy="207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612561" y="1740851"/>
            <a:ext cx="1250023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/>
              <a:t>5a </a:t>
            </a:r>
            <a:r>
              <a:rPr lang="en-GB" dirty="0" smtClean="0"/>
              <a:t>Mixing Tank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43281" y="1740851"/>
            <a:ext cx="1700667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/>
              <a:t>5c Combustion Chamber (2d)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812538" y="4030294"/>
            <a:ext cx="1370049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/>
              <a:t>5b Automotive Aero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04829" y="1728975"/>
            <a:ext cx="1370049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/>
              <a:t>5e Pulley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820657" y="4030294"/>
            <a:ext cx="1370049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/>
              <a:t>5d Bracket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381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is Parameterization?</a:t>
            </a:r>
          </a:p>
          <a:p>
            <a:pPr lvl="1"/>
            <a:r>
              <a:rPr lang="en-GB" dirty="0"/>
              <a:t>Parameterization helps </a:t>
            </a:r>
            <a:r>
              <a:rPr lang="en-GB" dirty="0" smtClean="0"/>
              <a:t>execute </a:t>
            </a:r>
            <a:r>
              <a:rPr lang="en-GB" dirty="0"/>
              <a:t>a set of operations repeatedly with different </a:t>
            </a:r>
            <a:r>
              <a:rPr lang="en-GB" dirty="0" smtClean="0"/>
              <a:t>input values</a:t>
            </a:r>
          </a:p>
          <a:p>
            <a:pPr lvl="1"/>
            <a:r>
              <a:rPr lang="en-GB" dirty="0"/>
              <a:t>Useful for analyzing multiple design points by modifying geometry/topology parameters</a:t>
            </a:r>
          </a:p>
          <a:p>
            <a:pPr lvl="1"/>
            <a:r>
              <a:rPr lang="en-GB" dirty="0" smtClean="0"/>
              <a:t>Sketch </a:t>
            </a:r>
            <a:r>
              <a:rPr lang="en-GB" dirty="0"/>
              <a:t>dimensions</a:t>
            </a:r>
            <a:r>
              <a:rPr lang="en-GB" dirty="0" smtClean="0"/>
              <a:t>, </a:t>
            </a:r>
            <a:r>
              <a:rPr lang="en-GB" dirty="0"/>
              <a:t>Plane creation inputs,</a:t>
            </a:r>
            <a:r>
              <a:rPr lang="en-GB" dirty="0" smtClean="0"/>
              <a:t> </a:t>
            </a:r>
            <a:r>
              <a:rPr lang="en-GB" dirty="0"/>
              <a:t>3D </a:t>
            </a:r>
            <a:r>
              <a:rPr lang="en-GB" dirty="0" smtClean="0"/>
              <a:t>operation values etc. </a:t>
            </a:r>
            <a:r>
              <a:rPr lang="en-GB" dirty="0"/>
              <a:t>can </a:t>
            </a:r>
            <a:r>
              <a:rPr lang="en-GB" dirty="0" smtClean="0"/>
              <a:t>all be </a:t>
            </a:r>
            <a:r>
              <a:rPr lang="en-GB" dirty="0"/>
              <a:t>treated as parameters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arameters </a:t>
            </a:r>
            <a:r>
              <a:rPr lang="en-GB" dirty="0"/>
              <a:t>can be linked with each other through </a:t>
            </a:r>
            <a:r>
              <a:rPr lang="en-GB" dirty="0" smtClean="0"/>
              <a:t>expressions (defined in DesignModeler or Workbench)</a:t>
            </a:r>
            <a:endParaRPr lang="en-GB" dirty="0"/>
          </a:p>
          <a:p>
            <a:pPr lvl="1"/>
            <a:r>
              <a:rPr lang="en-GB" dirty="0" smtClean="0"/>
              <a:t>Parameters can be controlled from Workbench (no need for DesignModeler to be open)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027243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8" t="15681" r="23113" b="14087"/>
          <a:stretch/>
        </p:blipFill>
        <p:spPr bwMode="auto">
          <a:xfrm>
            <a:off x="4139880" y="2481300"/>
            <a:ext cx="2322066" cy="2565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470910" cy="4573588"/>
          </a:xfrm>
        </p:spPr>
        <p:txBody>
          <a:bodyPr/>
          <a:lstStyle/>
          <a:p>
            <a:r>
              <a:rPr lang="en-GB" dirty="0" smtClean="0"/>
              <a:t>Geometric Parameters</a:t>
            </a:r>
          </a:p>
          <a:p>
            <a:pPr lvl="1"/>
            <a:r>
              <a:rPr lang="en-GB" dirty="0" smtClean="0"/>
              <a:t>Changes </a:t>
            </a:r>
            <a:r>
              <a:rPr lang="en-GB" dirty="0"/>
              <a:t>the </a:t>
            </a:r>
            <a:r>
              <a:rPr lang="en-GB" dirty="0" smtClean="0"/>
              <a:t>dimensions or locations </a:t>
            </a:r>
            <a:r>
              <a:rPr lang="en-GB" dirty="0"/>
              <a:t>of a given feature</a:t>
            </a:r>
          </a:p>
          <a:p>
            <a:pPr lvl="2"/>
            <a:r>
              <a:rPr lang="en-GB" b="0" dirty="0"/>
              <a:t>Does not </a:t>
            </a:r>
            <a:r>
              <a:rPr lang="en-GB" b="0" dirty="0" smtClean="0"/>
              <a:t>necessarily </a:t>
            </a:r>
            <a:r>
              <a:rPr lang="en-GB" b="0" dirty="0"/>
              <a:t>change </a:t>
            </a:r>
            <a:r>
              <a:rPr lang="en-GB" b="0" dirty="0" smtClean="0"/>
              <a:t>the </a:t>
            </a:r>
            <a:r>
              <a:rPr lang="en-GB" b="0" dirty="0"/>
              <a:t>total  number of entities in the </a:t>
            </a:r>
            <a:r>
              <a:rPr lang="en-GB" b="0" dirty="0" smtClean="0"/>
              <a:t>model</a:t>
            </a:r>
          </a:p>
          <a:p>
            <a:pPr lvl="3"/>
            <a:r>
              <a:rPr lang="en-GB" b="0" dirty="0" smtClean="0"/>
              <a:t>Example, parameterized dimension</a:t>
            </a:r>
          </a:p>
          <a:p>
            <a:r>
              <a:rPr lang="en-GB" dirty="0" smtClean="0"/>
              <a:t>Topological Parameters</a:t>
            </a:r>
            <a:endParaRPr lang="en-GB" dirty="0"/>
          </a:p>
          <a:p>
            <a:pPr lvl="1"/>
            <a:r>
              <a:rPr lang="en-GB" dirty="0"/>
              <a:t>Modifying the feature itself by adding </a:t>
            </a:r>
            <a:r>
              <a:rPr lang="en-GB" dirty="0" smtClean="0"/>
              <a:t> or removing geometry</a:t>
            </a:r>
            <a:endParaRPr lang="en-GB" dirty="0"/>
          </a:p>
          <a:p>
            <a:pPr lvl="2"/>
            <a:r>
              <a:rPr lang="en-GB" b="0" dirty="0"/>
              <a:t>Can </a:t>
            </a:r>
            <a:r>
              <a:rPr lang="en-GB" b="0" dirty="0" smtClean="0"/>
              <a:t>change </a:t>
            </a:r>
            <a:r>
              <a:rPr lang="en-GB" b="0" dirty="0"/>
              <a:t>total number of entities in the </a:t>
            </a:r>
            <a:r>
              <a:rPr lang="en-GB" b="0" dirty="0" smtClean="0"/>
              <a:t>model</a:t>
            </a:r>
          </a:p>
          <a:p>
            <a:pPr lvl="3"/>
            <a:r>
              <a:rPr lang="en-GB" b="0" dirty="0" smtClean="0"/>
              <a:t>Example, parameterized number of copies in a Pattern Feature.</a:t>
            </a:r>
          </a:p>
          <a:p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Parameters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1" t="15674" r="23110" b="14095"/>
          <a:stretch/>
        </p:blipFill>
        <p:spPr bwMode="auto">
          <a:xfrm>
            <a:off x="6657273" y="1132560"/>
            <a:ext cx="2322066" cy="256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8" t="15681" r="23113" b="14088"/>
          <a:stretch/>
        </p:blipFill>
        <p:spPr bwMode="auto">
          <a:xfrm>
            <a:off x="6657273" y="3852900"/>
            <a:ext cx="2322066" cy="256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5100584" y="1132560"/>
            <a:ext cx="1361362" cy="557076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 smtClean="0"/>
              <a:t>Parameterized Dimension</a:t>
            </a:r>
            <a:endParaRPr lang="en-US" sz="1400" b="0" dirty="0"/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5100584" y="5889972"/>
            <a:ext cx="1361362" cy="530594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 smtClean="0"/>
              <a:t>Parameterized Topology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1325436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Current_projects\snaps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4358935"/>
            <a:ext cx="2651760" cy="1987472"/>
          </a:xfrm>
          <a:prstGeom prst="rect">
            <a:avLst/>
          </a:prstGeom>
          <a:noFill/>
        </p:spPr>
      </p:pic>
      <p:pic>
        <p:nvPicPr>
          <p:cNvPr id="1026" name="Picture 2" descr="E:\Current_projects\snaps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51" y="4413320"/>
            <a:ext cx="2834640" cy="1988015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0550" y="1438592"/>
            <a:ext cx="3813048" cy="4573588"/>
          </a:xfrm>
        </p:spPr>
        <p:txBody>
          <a:bodyPr/>
          <a:lstStyle/>
          <a:p>
            <a:pPr lvl="1"/>
            <a:r>
              <a:rPr lang="en-GB" dirty="0"/>
              <a:t>Parameters from CAD packages can be transferred to DM </a:t>
            </a:r>
          </a:p>
          <a:p>
            <a:pPr lvl="1"/>
            <a:r>
              <a:rPr lang="en-GB" dirty="0"/>
              <a:t>Filtering option for User Defined Parameters only</a:t>
            </a:r>
          </a:p>
          <a:p>
            <a:pPr lvl="1"/>
            <a:r>
              <a:rPr lang="en-GB" dirty="0"/>
              <a:t>Can maintain Bi-Directional CAD connectivity</a:t>
            </a:r>
          </a:p>
          <a:p>
            <a:pPr lvl="1"/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from CAD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697" y="5818910"/>
            <a:ext cx="1201567" cy="3098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53448" y="6105524"/>
            <a:ext cx="726122" cy="170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01497" y="1063266"/>
            <a:ext cx="4306017" cy="2827337"/>
            <a:chOff x="4601497" y="1063266"/>
            <a:chExt cx="4306017" cy="2827337"/>
          </a:xfrm>
        </p:grpSpPr>
        <p:pic>
          <p:nvPicPr>
            <p:cNvPr id="1028" name="Picture 4" descr="E:\Current_projects\snaps\25.jpg"/>
            <p:cNvPicPr>
              <a:picLocks noChangeAspect="1" noChangeArrowheads="1"/>
            </p:cNvPicPr>
            <p:nvPr/>
          </p:nvPicPr>
          <p:blipFill>
            <a:blip r:embed="rId5" cstate="print"/>
            <a:srcRect l="1042"/>
            <a:stretch>
              <a:fillRect/>
            </a:stretch>
          </p:blipFill>
          <p:spPr bwMode="auto">
            <a:xfrm>
              <a:off x="4601497" y="1063266"/>
              <a:ext cx="4306017" cy="28273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6297613" y="3005138"/>
              <a:ext cx="2592387" cy="3595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627024" y="3031869"/>
              <a:ext cx="648416" cy="274637"/>
            </a:xfrm>
            <a:prstGeom prst="right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41610" y="2926325"/>
              <a:ext cx="878760" cy="461665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rgbClr val="16707C"/>
                </a:buClr>
                <a:defRPr/>
              </a:pPr>
              <a:r>
                <a:rPr lang="en-US" sz="1200" b="0" kern="0" dirty="0">
                  <a:latin typeface="+mn-lt"/>
                </a:rPr>
                <a:t>Geometry Property</a:t>
              </a: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768600" y="4740275"/>
            <a:ext cx="823913" cy="292100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0800000">
            <a:off x="2732088" y="5564188"/>
            <a:ext cx="823912" cy="292100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640" name="TextBox 29"/>
          <p:cNvSpPr txBox="1">
            <a:spLocks noChangeArrowheads="1"/>
          </p:cNvSpPr>
          <p:nvPr/>
        </p:nvSpPr>
        <p:spPr bwMode="auto">
          <a:xfrm>
            <a:off x="2574925" y="5033963"/>
            <a:ext cx="1243013" cy="479425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200" b="0" dirty="0"/>
              <a:t>Bi-Directional</a:t>
            </a:r>
          </a:p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200" b="0" dirty="0"/>
              <a:t>Associativity </a:t>
            </a:r>
          </a:p>
        </p:txBody>
      </p:sp>
      <p:sp>
        <p:nvSpPr>
          <p:cNvPr id="26641" name="TextBox 30"/>
          <p:cNvSpPr txBox="1">
            <a:spLocks noChangeArrowheads="1"/>
          </p:cNvSpPr>
          <p:nvPr/>
        </p:nvSpPr>
        <p:spPr bwMode="auto">
          <a:xfrm>
            <a:off x="153988" y="3302000"/>
            <a:ext cx="1576387" cy="287338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CAD Parameters</a:t>
            </a:r>
          </a:p>
        </p:txBody>
      </p:sp>
      <p:sp>
        <p:nvSpPr>
          <p:cNvPr id="26642" name="TextBox 31"/>
          <p:cNvSpPr txBox="1">
            <a:spLocks noChangeArrowheads="1"/>
          </p:cNvSpPr>
          <p:nvPr/>
        </p:nvSpPr>
        <p:spPr bwMode="auto">
          <a:xfrm>
            <a:off x="6507983" y="5049377"/>
            <a:ext cx="1468437" cy="287338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DM Parameters</a:t>
            </a:r>
          </a:p>
        </p:txBody>
      </p:sp>
      <p:pic>
        <p:nvPicPr>
          <p:cNvPr id="20" name="Picture 2" descr="E:\Current_projects\snaps\22.jpg"/>
          <p:cNvPicPr>
            <a:picLocks noChangeAspect="1" noChangeArrowheads="1"/>
          </p:cNvPicPr>
          <p:nvPr/>
        </p:nvPicPr>
        <p:blipFill>
          <a:blip r:embed="rId6" cstate="print"/>
          <a:srcRect l="1432" t="71216" r="57473" b="11703"/>
          <a:stretch>
            <a:fillRect/>
          </a:stretch>
        </p:blipFill>
        <p:spPr bwMode="auto">
          <a:xfrm>
            <a:off x="141084" y="3619081"/>
            <a:ext cx="2560320" cy="7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22" name="Picture 3" descr="E:\Current_projects\snaps\24.jpg"/>
          <p:cNvPicPr>
            <a:picLocks noChangeAspect="1" noChangeArrowheads="1"/>
          </p:cNvPicPr>
          <p:nvPr/>
        </p:nvPicPr>
        <p:blipFill>
          <a:blip r:embed="rId7" cstate="print"/>
          <a:srcRect l="1617" t="88590" r="70573" b="3113"/>
          <a:stretch>
            <a:fillRect/>
          </a:stretch>
        </p:blipFill>
        <p:spPr bwMode="auto">
          <a:xfrm>
            <a:off x="6459794" y="5658383"/>
            <a:ext cx="2165758" cy="48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32" name="Straight Connector 31"/>
          <p:cNvCxnSpPr/>
          <p:nvPr/>
        </p:nvCxnSpPr>
        <p:spPr>
          <a:xfrm flipV="1">
            <a:off x="4203290" y="5641258"/>
            <a:ext cx="2234381" cy="420329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5916" y="6142703"/>
            <a:ext cx="2241755" cy="125361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1308920" y="4428204"/>
            <a:ext cx="1430593" cy="134947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-556751" y="5091881"/>
            <a:ext cx="1408471" cy="1474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4810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0549" y="1751012"/>
            <a:ext cx="3912871" cy="4573588"/>
          </a:xfrm>
        </p:spPr>
        <p:txBody>
          <a:bodyPr/>
          <a:lstStyle/>
          <a:p>
            <a:r>
              <a:rPr lang="en-GB" dirty="0" smtClean="0"/>
              <a:t>Procedure &amp; Examples</a:t>
            </a:r>
            <a:endParaRPr lang="en-GB" dirty="0"/>
          </a:p>
          <a:p>
            <a:pPr lvl="1"/>
            <a:r>
              <a:rPr lang="en-GB" dirty="0"/>
              <a:t>Any input </a:t>
            </a:r>
            <a:r>
              <a:rPr lang="en-GB" dirty="0" smtClean="0"/>
              <a:t>prefixed with the “</a:t>
            </a:r>
            <a:r>
              <a:rPr lang="en-GB" dirty="0"/>
              <a:t>□” </a:t>
            </a:r>
            <a:r>
              <a:rPr lang="en-GB" dirty="0" smtClean="0"/>
              <a:t>symbol </a:t>
            </a:r>
            <a:r>
              <a:rPr lang="en-GB" dirty="0"/>
              <a:t>can be parameterized</a:t>
            </a:r>
          </a:p>
          <a:p>
            <a:pPr lvl="2"/>
            <a:r>
              <a:rPr lang="en-GB" b="0" dirty="0"/>
              <a:t>Toggle “□</a:t>
            </a:r>
            <a:r>
              <a:rPr lang="en-GB" b="0" dirty="0" smtClean="0"/>
              <a:t>” </a:t>
            </a:r>
            <a:r>
              <a:rPr lang="en-GB" b="0" dirty="0"/>
              <a:t>to “</a:t>
            </a:r>
            <a:r>
              <a:rPr lang="en-GB" b="0" dirty="0">
                <a:solidFill>
                  <a:srgbClr val="0000FF"/>
                </a:solidFill>
              </a:rPr>
              <a:t>D</a:t>
            </a:r>
            <a:r>
              <a:rPr lang="en-GB" b="0" dirty="0"/>
              <a:t>” to parameterize that particular input</a:t>
            </a:r>
          </a:p>
          <a:p>
            <a:pPr lvl="1"/>
            <a:r>
              <a:rPr lang="en-GB" dirty="0" smtClean="0"/>
              <a:t>Default </a:t>
            </a:r>
            <a:r>
              <a:rPr lang="en-GB" dirty="0"/>
              <a:t>Parameter Name Pattern:</a:t>
            </a:r>
          </a:p>
          <a:p>
            <a:pPr lvl="2"/>
            <a:r>
              <a:rPr lang="en-GB" b="0" dirty="0" smtClean="0"/>
              <a:t>Feature </a:t>
            </a:r>
            <a:r>
              <a:rPr lang="en-GB" b="0" dirty="0" err="1" smtClean="0"/>
              <a:t>Name.Dimension</a:t>
            </a:r>
            <a:r>
              <a:rPr lang="en-GB" b="0" dirty="0" smtClean="0"/>
              <a:t> Reference</a:t>
            </a:r>
            <a:endParaRPr lang="en-GB" b="0" dirty="0"/>
          </a:p>
          <a:p>
            <a:pPr lvl="1"/>
            <a:r>
              <a:rPr lang="en-GB" dirty="0"/>
              <a:t>For </a:t>
            </a:r>
            <a:r>
              <a:rPr lang="en-GB" dirty="0" smtClean="0"/>
              <a:t>example;</a:t>
            </a:r>
            <a:endParaRPr lang="en-GB" dirty="0"/>
          </a:p>
          <a:p>
            <a:pPr lvl="2"/>
            <a:r>
              <a:rPr lang="en-GB" b="0" dirty="0"/>
              <a:t>A dimension reference </a:t>
            </a:r>
            <a:r>
              <a:rPr lang="en-GB" b="0" dirty="0" smtClean="0"/>
              <a:t>(</a:t>
            </a:r>
            <a:r>
              <a:rPr lang="en-GB" b="0" dirty="0"/>
              <a:t>H</a:t>
            </a:r>
            <a:r>
              <a:rPr lang="en-GB" b="0" dirty="0" smtClean="0"/>
              <a:t>1</a:t>
            </a:r>
            <a:r>
              <a:rPr lang="en-GB" b="0" dirty="0"/>
              <a:t>) for a sketch created on </a:t>
            </a:r>
            <a:r>
              <a:rPr lang="en-GB" b="0" dirty="0" smtClean="0"/>
              <a:t>the </a:t>
            </a:r>
            <a:r>
              <a:rPr lang="en-GB" b="0" dirty="0" err="1" smtClean="0"/>
              <a:t>XYPlane</a:t>
            </a:r>
            <a:r>
              <a:rPr lang="en-GB" b="0" dirty="0" smtClean="0"/>
              <a:t> </a:t>
            </a:r>
            <a:r>
              <a:rPr lang="en-GB" b="0" dirty="0"/>
              <a:t>= </a:t>
            </a:r>
            <a:r>
              <a:rPr lang="en-GB" dirty="0" smtClean="0"/>
              <a:t>XYPlane.H1</a:t>
            </a:r>
            <a:endParaRPr lang="en-GB" dirty="0"/>
          </a:p>
          <a:p>
            <a:pPr lvl="2"/>
            <a:r>
              <a:rPr lang="en-GB" b="0" dirty="0"/>
              <a:t>A dimension reference (FD1) for </a:t>
            </a:r>
            <a:r>
              <a:rPr lang="en-GB" b="0" dirty="0" smtClean="0"/>
              <a:t>Extrude1 </a:t>
            </a:r>
            <a:r>
              <a:rPr lang="en-GB" b="0" dirty="0"/>
              <a:t>= </a:t>
            </a:r>
            <a:r>
              <a:rPr lang="en-GB" dirty="0" smtClean="0"/>
              <a:t>Extrude1.FD1</a:t>
            </a:r>
          </a:p>
          <a:p>
            <a:pPr lvl="1"/>
            <a:r>
              <a:rPr lang="en-GB" dirty="0" smtClean="0"/>
              <a:t>Parameter name can be changed.</a:t>
            </a:r>
          </a:p>
          <a:p>
            <a:pPr lvl="1"/>
            <a:r>
              <a:rPr lang="en-GB" dirty="0" smtClean="0"/>
              <a:t>Expressions created in the Parameter Manager.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Parameters in </a:t>
            </a:r>
            <a:r>
              <a:rPr lang="en-US" dirty="0" err="1" smtClean="0"/>
              <a:t>DesignModeler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457541" y="1176192"/>
            <a:ext cx="2823455" cy="1565852"/>
            <a:chOff x="333375" y="2648060"/>
            <a:chExt cx="2823455" cy="15658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" b="46486"/>
            <a:stretch/>
          </p:blipFill>
          <p:spPr bwMode="auto">
            <a:xfrm>
              <a:off x="333375" y="2648060"/>
              <a:ext cx="2823455" cy="15658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0223" y="3991980"/>
              <a:ext cx="1387157" cy="2143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27660" name="TextBox 12"/>
          <p:cNvSpPr txBox="1">
            <a:spLocks noChangeArrowheads="1"/>
          </p:cNvSpPr>
          <p:nvPr/>
        </p:nvSpPr>
        <p:spPr bwMode="auto">
          <a:xfrm>
            <a:off x="7371159" y="1692755"/>
            <a:ext cx="1134428" cy="557076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/>
              <a:t>Sketch </a:t>
            </a:r>
            <a:r>
              <a:rPr lang="en-US" sz="1400" b="0" dirty="0" smtClean="0"/>
              <a:t>Dimension</a:t>
            </a:r>
            <a:endParaRPr lang="en-US" sz="1400" b="0" dirty="0"/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7362666" y="4274964"/>
            <a:ext cx="1095534" cy="557076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lnSpc>
                <a:spcPct val="125000"/>
              </a:lnSpc>
              <a:buClr>
                <a:srgbClr val="16707C"/>
              </a:buClr>
            </a:pPr>
            <a:r>
              <a:rPr lang="en-US" sz="1400" b="0" dirty="0" smtClean="0"/>
              <a:t>Extrude Dimension </a:t>
            </a:r>
            <a:endParaRPr lang="en-US" sz="1400" b="0" dirty="0"/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6111689" y="2879154"/>
            <a:ext cx="312615" cy="18756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4457541" y="3796057"/>
            <a:ext cx="2823455" cy="1970856"/>
            <a:chOff x="333375" y="4351338"/>
            <a:chExt cx="2823455" cy="197085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32650"/>
            <a:stretch/>
          </p:blipFill>
          <p:spPr bwMode="auto">
            <a:xfrm>
              <a:off x="333375" y="4351338"/>
              <a:ext cx="2823455" cy="1970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10222" y="6101557"/>
              <a:ext cx="1463358" cy="2143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502034" y="4915860"/>
            <a:ext cx="2589610" cy="1551979"/>
            <a:chOff x="4903312" y="2971801"/>
            <a:chExt cx="2301875" cy="137953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312" y="2971801"/>
              <a:ext cx="2301875" cy="1379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988560" y="3728403"/>
              <a:ext cx="1301115" cy="172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30" name="Flèche vers le bas 18"/>
          <p:cNvSpPr/>
          <p:nvPr/>
        </p:nvSpPr>
        <p:spPr>
          <a:xfrm rot="16200000">
            <a:off x="6129277" y="5899057"/>
            <a:ext cx="312615" cy="18756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70808" y="2322861"/>
            <a:ext cx="2589610" cy="1551979"/>
            <a:chOff x="4884103" y="1458278"/>
            <a:chExt cx="2301875" cy="13795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103" y="1458278"/>
              <a:ext cx="2301875" cy="1379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973319" y="2216180"/>
              <a:ext cx="1301115" cy="172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58084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248" y="1618412"/>
            <a:ext cx="4111042" cy="148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623" y="3284717"/>
            <a:ext cx="4111042" cy="148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623" y="4937865"/>
            <a:ext cx="4099667" cy="1484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088130" cy="4573588"/>
          </a:xfrm>
        </p:spPr>
        <p:txBody>
          <a:bodyPr/>
          <a:lstStyle/>
          <a:p>
            <a:r>
              <a:rPr lang="en-GB" dirty="0" smtClean="0"/>
              <a:t>Using the Parameter Manager</a:t>
            </a:r>
          </a:p>
          <a:p>
            <a:pPr lvl="1"/>
            <a:r>
              <a:rPr lang="en-GB" dirty="0" smtClean="0"/>
              <a:t>Access using Toolbar button or from Tools Menu.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There are four tabs, the first “Design Parameters” lists all the existing parameters and assigned values.</a:t>
            </a:r>
          </a:p>
          <a:p>
            <a:pPr lvl="2"/>
            <a:r>
              <a:rPr lang="en-GB" b="0" dirty="0" smtClean="0"/>
              <a:t>Parameter name is either default or user defined name. </a:t>
            </a:r>
          </a:p>
          <a:p>
            <a:pPr lvl="1"/>
            <a:r>
              <a:rPr lang="en-GB" dirty="0" smtClean="0"/>
              <a:t>The Second tab, “Parameter/Dimension Assignments”, contains expressions relating the original dimension reference to the value set in the Design Parameters tab.</a:t>
            </a:r>
          </a:p>
          <a:p>
            <a:pPr lvl="1"/>
            <a:r>
              <a:rPr lang="en-GB" dirty="0" smtClean="0"/>
              <a:t>Third tab, “Check”, evaluates expressions.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3" y="2676525"/>
            <a:ext cx="1242857" cy="3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901623" y="2838266"/>
            <a:ext cx="1123090" cy="268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87845" y="4504571"/>
            <a:ext cx="1946787" cy="268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75639" y="6153824"/>
            <a:ext cx="587477" cy="268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485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622" y="3306814"/>
            <a:ext cx="4099667" cy="1225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248" y="1618412"/>
            <a:ext cx="4111042" cy="148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088130" cy="4573588"/>
          </a:xfrm>
        </p:spPr>
        <p:txBody>
          <a:bodyPr/>
          <a:lstStyle/>
          <a:p>
            <a:r>
              <a:rPr lang="en-GB" dirty="0" smtClean="0"/>
              <a:t>Parameters in Workbench</a:t>
            </a:r>
          </a:p>
          <a:p>
            <a:pPr lvl="1"/>
            <a:r>
              <a:rPr lang="en-GB" dirty="0" smtClean="0"/>
              <a:t>Parameters listed in the Design Parameters Tab are exposed in the Workbench Interface.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Multiple Design Points can be created using different values of the parameterized independent variable.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Dependent variables referenced in the </a:t>
            </a:r>
            <a:r>
              <a:rPr lang="en-GB" dirty="0" err="1" smtClean="0"/>
              <a:t>DesignModeler</a:t>
            </a:r>
            <a:r>
              <a:rPr lang="en-GB" dirty="0"/>
              <a:t> </a:t>
            </a:r>
            <a:r>
              <a:rPr lang="en-GB" dirty="0" smtClean="0"/>
              <a:t>Parameter Manager (Parameter/Dimension Assignments) will be updated for each Design Point.</a:t>
            </a:r>
          </a:p>
          <a:p>
            <a:pPr lvl="2"/>
            <a:r>
              <a:rPr lang="en-GB" dirty="0" smtClean="0"/>
              <a:t>Updates will be performed in the background.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1623" y="2838266"/>
            <a:ext cx="1123090" cy="268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05832" y="3785244"/>
            <a:ext cx="1408471" cy="4991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27118" y="1862415"/>
            <a:ext cx="1178713" cy="2023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" name="Arc 1"/>
          <p:cNvSpPr/>
          <p:nvPr/>
        </p:nvSpPr>
        <p:spPr bwMode="auto">
          <a:xfrm>
            <a:off x="5633884" y="1963594"/>
            <a:ext cx="1054510" cy="3404819"/>
          </a:xfrm>
          <a:prstGeom prst="arc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227" y="4724450"/>
            <a:ext cx="4098063" cy="1661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349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m5"/>
          <p:cNvPicPr>
            <a:picLocks noChangeAspect="1" noChangeArrowheads="1"/>
          </p:cNvPicPr>
          <p:nvPr/>
        </p:nvPicPr>
        <p:blipFill>
          <a:blip r:embed="rId3"/>
          <a:srcRect b="625"/>
          <a:stretch>
            <a:fillRect/>
          </a:stretch>
        </p:blipFill>
        <p:spPr bwMode="auto">
          <a:xfrm>
            <a:off x="5591175" y="4640263"/>
            <a:ext cx="3067050" cy="159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3" descr="dim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1388" y="2652713"/>
            <a:ext cx="2035175" cy="130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542" y="381000"/>
            <a:ext cx="6113991" cy="584199"/>
          </a:xfrm>
        </p:spPr>
        <p:txBody>
          <a:bodyPr/>
          <a:lstStyle/>
          <a:p>
            <a:r>
              <a:rPr lang="en-US" dirty="0" smtClean="0"/>
              <a:t>Driven/Dependent </a:t>
            </a:r>
            <a:r>
              <a:rPr lang="en-US" dirty="0" smtClean="0">
                <a:cs typeface="Times New Roman" pitchFamily="18" charset="0"/>
              </a:rPr>
              <a:t>Parameters (1)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9" y="1257300"/>
            <a:ext cx="7357533" cy="1457325"/>
          </a:xfrm>
        </p:spPr>
        <p:txBody>
          <a:bodyPr/>
          <a:lstStyle/>
          <a:p>
            <a:r>
              <a:rPr lang="en-US" dirty="0" smtClean="0"/>
              <a:t>Driven P</a:t>
            </a:r>
            <a:r>
              <a:rPr lang="en-US" dirty="0" smtClean="0"/>
              <a:t>arameters: </a:t>
            </a:r>
            <a:r>
              <a:rPr lang="en-US" b="0" dirty="0" smtClean="0"/>
              <a:t>are parameters which take on values based on the </a:t>
            </a:r>
            <a:r>
              <a:rPr lang="en-US" b="0" dirty="0" smtClean="0"/>
              <a:t>value of </a:t>
            </a:r>
            <a:r>
              <a:rPr lang="en-US" b="0" dirty="0" smtClean="0"/>
              <a:t>a “driving” design parameter.</a:t>
            </a:r>
          </a:p>
          <a:p>
            <a:pPr marL="514350" lvl="1" indent="-171450">
              <a:buClrTx/>
            </a:pPr>
            <a:r>
              <a:rPr lang="en-US" dirty="0" smtClean="0"/>
              <a:t>Example:</a:t>
            </a:r>
            <a:r>
              <a:rPr lang="en-US" b="0" dirty="0" smtClean="0"/>
              <a:t>  </a:t>
            </a:r>
            <a:r>
              <a:rPr lang="en-US" b="0" dirty="0" smtClean="0"/>
              <a:t>given the rectangular section shown here, with dimensions S1 for height and S2 for width, drive the value of the width according to the formula, S2 = 2*S1.</a:t>
            </a:r>
          </a:p>
          <a:p>
            <a:endParaRPr lang="en-US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112963" y="3263900"/>
            <a:ext cx="2149475" cy="1138238"/>
          </a:xfrm>
          <a:prstGeom prst="rect">
            <a:avLst/>
          </a:prstGeom>
          <a:noFill/>
          <a:ln w="25400">
            <a:solidFill>
              <a:srgbClr val="0066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105025" y="3092450"/>
            <a:ext cx="21986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25963" y="3254375"/>
            <a:ext cx="0" cy="1171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92438" y="2755900"/>
            <a:ext cx="568325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S2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94225" y="3636963"/>
            <a:ext cx="596900" cy="3667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S1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47133" y="4621213"/>
            <a:ext cx="50673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1450" indent="-1714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b="0" dirty="0"/>
              <a:t>In DesignModeler we would proceed as follows:</a:t>
            </a:r>
          </a:p>
          <a:p>
            <a:pPr marL="571500" lvl="1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/>
              <a:t>Dimension the sketch height and width.</a:t>
            </a:r>
          </a:p>
          <a:p>
            <a:pPr marL="571500" lvl="1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/>
              <a:t>Create a design parameter called S1.</a:t>
            </a:r>
          </a:p>
          <a:p>
            <a:pPr marL="571500" lvl="1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/>
              <a:t>S1 will be our “driving” parameter. </a:t>
            </a:r>
          </a:p>
          <a:p>
            <a:pPr marL="571500" lvl="1" indent="-2286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/>
              <a:t>Continued . . . 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5781675" y="3905250"/>
            <a:ext cx="419100" cy="1076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7900988" cy="5229225"/>
          </a:xfrm>
        </p:spPr>
        <p:txBody>
          <a:bodyPr/>
          <a:lstStyle/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By inspecting the details for our sketch (previous page</a:t>
            </a:r>
            <a:r>
              <a:rPr lang="en-US" b="0" dirty="0" smtClean="0"/>
              <a:t>), </a:t>
            </a:r>
            <a:r>
              <a:rPr lang="en-US" b="0" dirty="0" smtClean="0"/>
              <a:t>we can see the width dimension assignment is called H1.</a:t>
            </a:r>
          </a:p>
          <a:p>
            <a:pPr marL="857250" lvl="2">
              <a:buClr>
                <a:schemeClr val="tx1"/>
              </a:buClr>
            </a:pPr>
            <a:r>
              <a:rPr lang="en-US" sz="1600" b="0" dirty="0" smtClean="0"/>
              <a:t>The </a:t>
            </a:r>
            <a:r>
              <a:rPr lang="en-US" sz="1600" b="0" dirty="0" smtClean="0"/>
              <a:t>“H” in H1 indicates a horizontal </a:t>
            </a:r>
            <a:r>
              <a:rPr lang="en-US" sz="1600" b="0" dirty="0" smtClean="0"/>
              <a:t>dimension, </a:t>
            </a:r>
            <a:r>
              <a:rPr lang="en-US" sz="1600" b="0" dirty="0" smtClean="0"/>
              <a:t>while the “V” in V2 indicates a vertical dimension</a:t>
            </a:r>
            <a:r>
              <a:rPr lang="en-US" sz="1600" b="0" dirty="0" smtClean="0"/>
              <a:t>.</a:t>
            </a:r>
          </a:p>
          <a:p>
            <a:pPr marL="857250" lvl="2">
              <a:buClr>
                <a:schemeClr val="tx1"/>
              </a:buClr>
            </a:pPr>
            <a:endParaRPr lang="en-US" sz="1600" b="0" dirty="0" smtClean="0"/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From the Parameter/Dimension </a:t>
            </a:r>
            <a:r>
              <a:rPr lang="en-US" b="0" dirty="0" smtClean="0"/>
              <a:t>Assignments, </a:t>
            </a:r>
            <a:r>
              <a:rPr lang="en-US" b="0" dirty="0" smtClean="0"/>
              <a:t>notice the dimension assignment for S1 is: </a:t>
            </a:r>
          </a:p>
          <a:p>
            <a:pPr marL="514350" lvl="1" indent="-171450">
              <a:buClr>
                <a:schemeClr val="tx1"/>
              </a:buClr>
            </a:pPr>
            <a:endParaRPr lang="en-US" sz="1600" b="0" dirty="0" smtClean="0"/>
          </a:p>
          <a:p>
            <a:pPr marL="514350" lvl="1" indent="-171450">
              <a:buClr>
                <a:schemeClr val="tx1"/>
              </a:buClr>
            </a:pPr>
            <a:endParaRPr lang="en-US" sz="1600" b="0" dirty="0" smtClean="0"/>
          </a:p>
          <a:p>
            <a:pPr marL="514350" lvl="1" indent="-171450">
              <a:buClr>
                <a:schemeClr val="tx1"/>
              </a:buClr>
            </a:pPr>
            <a:endParaRPr lang="en-US" sz="1600" b="0" dirty="0" smtClean="0"/>
          </a:p>
          <a:p>
            <a:pPr marL="514350" lvl="1" indent="-171450">
              <a:buClr>
                <a:schemeClr val="tx1"/>
              </a:buClr>
            </a:pPr>
            <a:endParaRPr lang="en-US" sz="1400" b="0" dirty="0" smtClean="0"/>
          </a:p>
          <a:p>
            <a:pPr marL="514350" lvl="1" indent="-171450">
              <a:buClr>
                <a:schemeClr val="tx1"/>
              </a:buClr>
            </a:pPr>
            <a:endParaRPr lang="en-US" sz="1400" b="0" dirty="0" smtClean="0"/>
          </a:p>
          <a:p>
            <a:pPr marL="514350" lvl="1" indent="-171450">
              <a:buClr>
                <a:schemeClr val="tx1"/>
              </a:buClr>
            </a:pPr>
            <a:r>
              <a:rPr lang="en-US" b="0" dirty="0" smtClean="0"/>
              <a:t>Knowing the “internal” parameter name for our driven parameter will be “XYPlane.H1</a:t>
            </a:r>
            <a:r>
              <a:rPr lang="en-US" b="0" dirty="0" smtClean="0"/>
              <a:t>”, </a:t>
            </a:r>
            <a:r>
              <a:rPr lang="en-US" b="0" dirty="0" smtClean="0"/>
              <a:t>we can type the following formula in the Parameter/Dimension Assignment </a:t>
            </a:r>
            <a:r>
              <a:rPr lang="en-US" b="0" dirty="0" smtClean="0"/>
              <a:t>tab.</a:t>
            </a:r>
            <a:endParaRPr lang="en-US" b="0" dirty="0" smtClean="0"/>
          </a:p>
        </p:txBody>
      </p:sp>
      <p:pic>
        <p:nvPicPr>
          <p:cNvPr id="14340" name="Picture 4" descr="dim6"/>
          <p:cNvPicPr>
            <a:picLocks noChangeAspect="1" noChangeArrowheads="1"/>
          </p:cNvPicPr>
          <p:nvPr/>
        </p:nvPicPr>
        <p:blipFill>
          <a:blip r:embed="rId3"/>
          <a:srcRect t="5239"/>
          <a:stretch>
            <a:fillRect/>
          </a:stretch>
        </p:blipFill>
        <p:spPr bwMode="auto">
          <a:xfrm>
            <a:off x="3070225" y="3208867"/>
            <a:ext cx="3200400" cy="899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73400" y="5350939"/>
            <a:ext cx="3240088" cy="919163"/>
            <a:chOff x="2358" y="3042"/>
            <a:chExt cx="2041" cy="579"/>
          </a:xfrm>
        </p:grpSpPr>
        <p:pic>
          <p:nvPicPr>
            <p:cNvPr id="14342" name="Picture 6" descr="dim7"/>
            <p:cNvPicPr>
              <a:picLocks noChangeAspect="1" noChangeArrowheads="1"/>
            </p:cNvPicPr>
            <p:nvPr/>
          </p:nvPicPr>
          <p:blipFill>
            <a:blip r:embed="rId4"/>
            <a:srcRect t="6462"/>
            <a:stretch>
              <a:fillRect/>
            </a:stretch>
          </p:blipFill>
          <p:spPr bwMode="auto">
            <a:xfrm>
              <a:off x="2369" y="3042"/>
              <a:ext cx="2030" cy="5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358" y="3168"/>
              <a:ext cx="1044" cy="1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370542" y="381000"/>
            <a:ext cx="6113991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Driven/Dependent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Parameters (2)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35566</TotalTime>
  <Words>967</Words>
  <Application>Microsoft Office PowerPoint</Application>
  <PresentationFormat>On-screen Show (4:3)</PresentationFormat>
  <Paragraphs>160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1_ANSYS-2011-powerpoint-template</vt:lpstr>
      <vt:lpstr>Lecture 8  Parameterization   </vt:lpstr>
      <vt:lpstr>Parameterization</vt:lpstr>
      <vt:lpstr>Types of Parameters</vt:lpstr>
      <vt:lpstr>Parameters from CAD</vt:lpstr>
      <vt:lpstr>Creating Parameters in DesignModeler</vt:lpstr>
      <vt:lpstr>Parameter Manager</vt:lpstr>
      <vt:lpstr>Parameter Manager</vt:lpstr>
      <vt:lpstr>Driven/Dependent Parameters (1)</vt:lpstr>
      <vt:lpstr>Slide 9</vt:lpstr>
      <vt:lpstr>Slide 10</vt:lpstr>
      <vt:lpstr>Slide 11</vt:lpstr>
      <vt:lpstr>Auxiliary Variables</vt:lpstr>
      <vt:lpstr>Parameter Functions</vt:lpstr>
      <vt:lpstr>Workshops 5 (Applications Choice)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843</cp:revision>
  <dcterms:created xsi:type="dcterms:W3CDTF">2003-01-22T19:16:29Z</dcterms:created>
  <dcterms:modified xsi:type="dcterms:W3CDTF">2012-11-07T10:16:56Z</dcterms:modified>
</cp:coreProperties>
</file>