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53" d="100"/>
          <a:sy n="53" d="100"/>
        </p:scale>
        <p:origin x="782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4826B-6D46-4C9D-8B65-52F96576690C}" type="datetimeFigureOut">
              <a:rPr lang="tr-TR" smtClean="0"/>
              <a:t>29.08.2024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C8860-42C3-4563-82FF-D7AAE8F4BD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368191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4826B-6D46-4C9D-8B65-52F96576690C}" type="datetimeFigureOut">
              <a:rPr lang="tr-TR" smtClean="0"/>
              <a:t>29.08.2024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C8860-42C3-4563-82FF-D7AAE8F4BD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350717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4826B-6D46-4C9D-8B65-52F96576690C}" type="datetimeFigureOut">
              <a:rPr lang="tr-TR" smtClean="0"/>
              <a:t>29.08.2024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C8860-42C3-4563-82FF-D7AAE8F4BD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210172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4826B-6D46-4C9D-8B65-52F96576690C}" type="datetimeFigureOut">
              <a:rPr lang="tr-TR" smtClean="0"/>
              <a:t>29.08.2024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C8860-42C3-4563-82FF-D7AAE8F4BD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558755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4826B-6D46-4C9D-8B65-52F96576690C}" type="datetimeFigureOut">
              <a:rPr lang="tr-TR" smtClean="0"/>
              <a:t>29.08.2024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C8860-42C3-4563-82FF-D7AAE8F4BD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570996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4826B-6D46-4C9D-8B65-52F96576690C}" type="datetimeFigureOut">
              <a:rPr lang="tr-TR" smtClean="0"/>
              <a:t>29.08.2024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C8860-42C3-4563-82FF-D7AAE8F4BD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82656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4826B-6D46-4C9D-8B65-52F96576690C}" type="datetimeFigureOut">
              <a:rPr lang="tr-TR" smtClean="0"/>
              <a:t>29.08.2024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C8860-42C3-4563-82FF-D7AAE8F4BD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85705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4826B-6D46-4C9D-8B65-52F96576690C}" type="datetimeFigureOut">
              <a:rPr lang="tr-TR" smtClean="0"/>
              <a:t>29.08.2024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C8860-42C3-4563-82FF-D7AAE8F4BD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044902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4826B-6D46-4C9D-8B65-52F96576690C}" type="datetimeFigureOut">
              <a:rPr lang="tr-TR" smtClean="0"/>
              <a:t>29.08.2024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C8860-42C3-4563-82FF-D7AAE8F4BD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12964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4826B-6D46-4C9D-8B65-52F96576690C}" type="datetimeFigureOut">
              <a:rPr lang="tr-TR" smtClean="0"/>
              <a:t>29.08.2024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C8860-42C3-4563-82FF-D7AAE8F4BD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3455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4826B-6D46-4C9D-8B65-52F96576690C}" type="datetimeFigureOut">
              <a:rPr lang="tr-TR" smtClean="0"/>
              <a:t>29.08.2024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C8860-42C3-4563-82FF-D7AAE8F4BD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79236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04826B-6D46-4C9D-8B65-52F96576690C}" type="datetimeFigureOut">
              <a:rPr lang="tr-TR" smtClean="0"/>
              <a:t>29.08.2024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0C8860-42C3-4563-82FF-D7AAE8F4BD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77697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798285" y="802562"/>
            <a:ext cx="1074057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b="1" kern="1800" cap="all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NAZIM HESAPLAR VE DÖNEM SONU İŞLEMLERİ</a:t>
            </a:r>
            <a:endParaRPr lang="tr-TR" sz="2800" b="1" dirty="0"/>
          </a:p>
        </p:txBody>
      </p:sp>
      <p:sp>
        <p:nvSpPr>
          <p:cNvPr id="5" name="Dikdörtgen 4"/>
          <p:cNvSpPr/>
          <p:nvPr/>
        </p:nvSpPr>
        <p:spPr>
          <a:xfrm>
            <a:off x="798285" y="3148150"/>
            <a:ext cx="103632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dirty="0" smtClean="0"/>
              <a:t>Nazım Hesaplarda izlenmesi gereken işlemleri sınırlı olan bir işletme sadece; </a:t>
            </a:r>
          </a:p>
          <a:p>
            <a:r>
              <a:rPr lang="tr-TR" sz="2400" dirty="0" smtClean="0"/>
              <a:t>900 BORÇLU NAZIM HESAPLAR </a:t>
            </a:r>
          </a:p>
          <a:p>
            <a:r>
              <a:rPr lang="tr-TR" sz="2400" dirty="0" smtClean="0"/>
              <a:t>901 ALACAKLI NAZIM HESAPLAR</a:t>
            </a:r>
            <a:endParaRPr lang="tr-TR" sz="2400" dirty="0"/>
          </a:p>
        </p:txBody>
      </p:sp>
      <p:sp>
        <p:nvSpPr>
          <p:cNvPr id="6" name="Dikdörtgen 5"/>
          <p:cNvSpPr/>
          <p:nvPr/>
        </p:nvSpPr>
        <p:spPr>
          <a:xfrm>
            <a:off x="1175657" y="1656239"/>
            <a:ext cx="463005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AutoNum type="arabicPeriod"/>
            </a:pPr>
            <a:r>
              <a:rPr lang="tr-TR" sz="2400" dirty="0" smtClean="0"/>
              <a:t>Nazım Hesaplar</a:t>
            </a:r>
          </a:p>
          <a:p>
            <a:pPr marL="457200" indent="-457200">
              <a:buAutoNum type="arabicPeriod"/>
            </a:pPr>
            <a:r>
              <a:rPr lang="tr-TR" sz="2400" dirty="0" smtClean="0"/>
              <a:t>Nazım Hesapların İşleyişi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27694352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843333" y="428562"/>
            <a:ext cx="1047781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3200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Envanter Kavramı</a:t>
            </a:r>
            <a:endParaRPr lang="tr-TR" sz="3200" b="1" dirty="0"/>
          </a:p>
        </p:txBody>
      </p:sp>
      <p:sp>
        <p:nvSpPr>
          <p:cNvPr id="5" name="Dikdörtgen 4"/>
          <p:cNvSpPr/>
          <p:nvPr/>
        </p:nvSpPr>
        <p:spPr>
          <a:xfrm>
            <a:off x="843333" y="1477794"/>
            <a:ext cx="1047781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2400" dirty="0" smtClean="0"/>
              <a:t>1. Dönem Başı İşlemleri: Dönem Başı Bilançosunun(Açılış Bilançosu) düzenlenmesi, Açılış Yevmiye Kaydının Yapılması</a:t>
            </a:r>
          </a:p>
          <a:p>
            <a:pPr algn="just"/>
            <a:r>
              <a:rPr lang="tr-TR" sz="2400" dirty="0" smtClean="0"/>
              <a:t>2. Günlük Ticari İşlemler: Yevmiye Defterine(Günlük Defter) Kayıt, Defter-i Kebire(Büyük Defter) Kayıt, Yardımcı Defter-i Kebirlere Kayıt</a:t>
            </a:r>
          </a:p>
          <a:p>
            <a:pPr algn="just"/>
            <a:r>
              <a:rPr lang="tr-TR" sz="2400" dirty="0" smtClean="0"/>
              <a:t>3. Genel Geçici Mizan Düzenlenmesi: Aylık-Üç Aylık Mizanların düzenlenmesi, 31 Aralık Genel Geçici Mizan Düzenlenmesi</a:t>
            </a:r>
          </a:p>
          <a:p>
            <a:pPr algn="just"/>
            <a:r>
              <a:rPr lang="tr-TR" sz="2400" dirty="0" smtClean="0"/>
              <a:t>4. Dönem Sonu İşlemleri: Dönem Sonunda Muhasebe İçi ve Muhasebe Dışı Envanter İşlemleri</a:t>
            </a:r>
          </a:p>
          <a:p>
            <a:pPr algn="just"/>
            <a:r>
              <a:rPr lang="tr-TR" sz="2400" dirty="0" smtClean="0"/>
              <a:t>5. Yansıtma Hesapları, Gelir Tablosunun ve Kesin Mizanın Düzenlenmesi</a:t>
            </a:r>
          </a:p>
          <a:p>
            <a:pPr algn="just"/>
            <a:r>
              <a:rPr lang="tr-TR" sz="2400" dirty="0" smtClean="0"/>
              <a:t>6. Dönem Sonu Bilançosunun(Kapanış Bilançosu) Düzenlenmesi</a:t>
            </a:r>
          </a:p>
          <a:p>
            <a:pPr algn="just"/>
            <a:r>
              <a:rPr lang="tr-TR" sz="2400" dirty="0" smtClean="0"/>
              <a:t>7. Kapanış Yevmiye Kaydının Yapılması ve Tüm Hesapların Kapatılması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1507715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965140" y="2054161"/>
            <a:ext cx="10312459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Muhasebe Dışı Envanter İşlemleri (Fiili Envanter</a:t>
            </a:r>
            <a:r>
              <a:rPr lang="tr-TR" sz="2800" b="1" dirty="0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</a:p>
          <a:p>
            <a:endParaRPr lang="tr-TR" sz="2800" b="1" dirty="0" smtClean="0">
              <a:solidFill>
                <a:srgbClr val="333333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r>
              <a:rPr lang="tr-TR" sz="2800" dirty="0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Miktar Olarak Belirleme</a:t>
            </a:r>
          </a:p>
          <a:p>
            <a:pPr marL="514350" indent="-514350">
              <a:buAutoNum type="arabicPeriod"/>
            </a:pPr>
            <a:r>
              <a:rPr lang="tr-TR" sz="2800" dirty="0" smtClean="0"/>
              <a:t>Değer Olarak Belirleme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38095861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960418" y="646277"/>
            <a:ext cx="1054941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3200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Muhasebe İçi Envanter İşlemleri (</a:t>
            </a:r>
            <a:r>
              <a:rPr lang="tr-TR" sz="3200" b="1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Kaydi</a:t>
            </a:r>
            <a:r>
              <a:rPr lang="tr-TR" sz="3200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Envanter)</a:t>
            </a:r>
            <a:endParaRPr lang="tr-TR" sz="3200" b="1" dirty="0"/>
          </a:p>
        </p:txBody>
      </p:sp>
      <p:sp>
        <p:nvSpPr>
          <p:cNvPr id="5" name="Dikdörtgen 4"/>
          <p:cNvSpPr/>
          <p:nvPr/>
        </p:nvSpPr>
        <p:spPr>
          <a:xfrm>
            <a:off x="960417" y="1378857"/>
            <a:ext cx="10651011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dirty="0" smtClean="0"/>
              <a:t>Muhasebe uygulamasında envanter işlemleri şu sırayı takip eder.</a:t>
            </a:r>
          </a:p>
          <a:p>
            <a:r>
              <a:rPr lang="tr-TR" sz="2800" dirty="0" smtClean="0"/>
              <a:t>•</a:t>
            </a:r>
            <a:r>
              <a:rPr lang="tr-TR" sz="2800" dirty="0"/>
              <a:t> </a:t>
            </a:r>
            <a:r>
              <a:rPr lang="tr-TR" sz="2800" dirty="0" smtClean="0"/>
              <a:t>Hesap dönemi sonunda muhasebe kayıtlarına göre genel geçici mizan düzenlenir.</a:t>
            </a:r>
          </a:p>
          <a:p>
            <a:r>
              <a:rPr lang="tr-TR" sz="2800" dirty="0" smtClean="0"/>
              <a:t>•</a:t>
            </a:r>
            <a:r>
              <a:rPr lang="tr-TR" sz="2800" dirty="0"/>
              <a:t> </a:t>
            </a:r>
            <a:r>
              <a:rPr lang="tr-TR" sz="2800" dirty="0" smtClean="0"/>
              <a:t>İşletmenin sahip olduğu iktisadi kıymetlerin gerçek durumu muhasebe dışı envanter işlemleri yapılarak </a:t>
            </a:r>
            <a:r>
              <a:rPr lang="tr-TR" sz="2800" dirty="0" err="1" smtClean="0"/>
              <a:t>tesbit</a:t>
            </a:r>
            <a:r>
              <a:rPr lang="tr-TR" sz="2800" dirty="0" smtClean="0"/>
              <a:t> edilir.</a:t>
            </a:r>
          </a:p>
          <a:p>
            <a:r>
              <a:rPr lang="tr-TR" sz="2800" dirty="0" smtClean="0"/>
              <a:t>• Genel geçici mizan ile muhasebe dışı envanter sonuçları karşılaştırılır, varsa farklar bulunur.</a:t>
            </a:r>
          </a:p>
          <a:p>
            <a:r>
              <a:rPr lang="tr-TR" sz="2800" dirty="0" smtClean="0"/>
              <a:t>• Bulunan farkların sebeplerine göre gerekli düzenleyici muhasebe kayıtları yapılarak muhasebe içi envanter işlemi gerçekleştirilir.</a:t>
            </a:r>
          </a:p>
          <a:p>
            <a:r>
              <a:rPr lang="tr-TR" sz="2800" dirty="0" smtClean="0"/>
              <a:t>• Kesin mizan düzenlenir.</a:t>
            </a:r>
          </a:p>
          <a:p>
            <a:r>
              <a:rPr lang="tr-TR" sz="2800" dirty="0" smtClean="0"/>
              <a:t>• Gerekli mali tablolar (Bilanço ve Gelir Tablosu) düzenlenir.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12920402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240</Words>
  <Application>Microsoft Office PowerPoint</Application>
  <PresentationFormat>Geniş ekran</PresentationFormat>
  <Paragraphs>26</Paragraphs>
  <Slides>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Office Teması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pc</dc:creator>
  <cp:lastModifiedBy>pc</cp:lastModifiedBy>
  <cp:revision>3</cp:revision>
  <dcterms:created xsi:type="dcterms:W3CDTF">2024-08-29T08:55:25Z</dcterms:created>
  <dcterms:modified xsi:type="dcterms:W3CDTF">2024-08-29T09:10:56Z</dcterms:modified>
</cp:coreProperties>
</file>