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9" r:id="rId1"/>
  </p:sldMasterIdLst>
  <p:notesMasterIdLst>
    <p:notesMasterId r:id="rId41"/>
  </p:notesMasterIdLst>
  <p:handoutMasterIdLst>
    <p:handoutMasterId r:id="rId42"/>
  </p:handoutMasterIdLst>
  <p:sldIdLst>
    <p:sldId id="563" r:id="rId2"/>
    <p:sldId id="694" r:id="rId3"/>
    <p:sldId id="607" r:id="rId4"/>
    <p:sldId id="697" r:id="rId5"/>
    <p:sldId id="698" r:id="rId6"/>
    <p:sldId id="606" r:id="rId7"/>
    <p:sldId id="608" r:id="rId8"/>
    <p:sldId id="609" r:id="rId9"/>
    <p:sldId id="610" r:id="rId10"/>
    <p:sldId id="611" r:id="rId11"/>
    <p:sldId id="612" r:id="rId12"/>
    <p:sldId id="613" r:id="rId13"/>
    <p:sldId id="614" r:id="rId14"/>
    <p:sldId id="616" r:id="rId15"/>
    <p:sldId id="618" r:id="rId16"/>
    <p:sldId id="615" r:id="rId17"/>
    <p:sldId id="619" r:id="rId18"/>
    <p:sldId id="621" r:id="rId19"/>
    <p:sldId id="651" r:id="rId20"/>
    <p:sldId id="702" r:id="rId21"/>
    <p:sldId id="652" r:id="rId22"/>
    <p:sldId id="653" r:id="rId23"/>
    <p:sldId id="654" r:id="rId24"/>
    <p:sldId id="705" r:id="rId25"/>
    <p:sldId id="624" r:id="rId26"/>
    <p:sldId id="626" r:id="rId27"/>
    <p:sldId id="700" r:id="rId28"/>
    <p:sldId id="634" r:id="rId29"/>
    <p:sldId id="658" r:id="rId30"/>
    <p:sldId id="635" r:id="rId31"/>
    <p:sldId id="704" r:id="rId32"/>
    <p:sldId id="637" r:id="rId33"/>
    <p:sldId id="699" r:id="rId34"/>
    <p:sldId id="655" r:id="rId35"/>
    <p:sldId id="656" r:id="rId36"/>
    <p:sldId id="701" r:id="rId37"/>
    <p:sldId id="703" r:id="rId38"/>
    <p:sldId id="650" r:id="rId39"/>
    <p:sldId id="691" r:id="rId4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5050"/>
    <a:srgbClr val="FFFF00"/>
    <a:srgbClr val="FFFF66"/>
    <a:srgbClr val="7CBCE3"/>
    <a:srgbClr val="77A9D9"/>
    <a:srgbClr val="7CB0DC"/>
    <a:srgbClr val="E9E1D4"/>
    <a:srgbClr val="006666"/>
    <a:srgbClr val="33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392" autoAdjust="0"/>
    <p:restoredTop sz="96543" autoAdjust="0"/>
  </p:normalViewPr>
  <p:slideViewPr>
    <p:cSldViewPr snapToGrid="0">
      <p:cViewPr varScale="1">
        <p:scale>
          <a:sx n="112" d="100"/>
          <a:sy n="112" d="100"/>
        </p:scale>
        <p:origin x="-1800" y="-90"/>
      </p:cViewPr>
      <p:guideLst>
        <p:guide orient="horz" pos="4209"/>
        <p:guide pos="547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168" y="-96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14008D-F24F-4C7D-ACA2-1143D8E764EA}" type="doc">
      <dgm:prSet loTypeId="urn:microsoft.com/office/officeart/2005/8/layout/chevron1" loCatId="process" qsTypeId="urn:microsoft.com/office/officeart/2005/8/quickstyle/simple3" qsCatId="simple" csTypeId="urn:microsoft.com/office/officeart/2005/8/colors/accent6_5" csCatId="accent6" phldr="1"/>
      <dgm:spPr/>
    </dgm:pt>
    <dgm:pt modelId="{536C7F82-E4AB-4C57-9F96-AB066EF6C828}">
      <dgm:prSet phldrT="[Text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0"/>
            </a:spcAft>
          </a:pPr>
          <a:r>
            <a:rPr lang="en-US" sz="1200" b="1" dirty="0" smtClean="0"/>
            <a:t>Geometry Creation </a:t>
          </a:r>
        </a:p>
        <a:p>
          <a:pPr>
            <a:spcAft>
              <a:spcPts val="0"/>
            </a:spcAft>
          </a:pPr>
          <a:r>
            <a:rPr lang="en-US" sz="1200" b="1" dirty="0" smtClean="0"/>
            <a:t>OR </a:t>
          </a:r>
        </a:p>
        <a:p>
          <a:pPr>
            <a:spcAft>
              <a:spcPts val="0"/>
            </a:spcAft>
          </a:pPr>
          <a:r>
            <a:rPr lang="en-US" sz="1200" b="1" dirty="0" smtClean="0"/>
            <a:t>Geometry Import</a:t>
          </a:r>
          <a:endParaRPr lang="en-US" sz="1200" b="1" dirty="0"/>
        </a:p>
      </dgm:t>
    </dgm:pt>
    <dgm:pt modelId="{44C7D4EE-BB91-4CC4-8DA5-FAA70F6FAB89}" type="parTrans" cxnId="{844FD072-5DA3-4EF2-84EC-A5EA59A33976}">
      <dgm:prSet/>
      <dgm:spPr/>
      <dgm:t>
        <a:bodyPr/>
        <a:lstStyle/>
        <a:p>
          <a:endParaRPr lang="en-US"/>
        </a:p>
      </dgm:t>
    </dgm:pt>
    <dgm:pt modelId="{0AEE0D43-3114-4919-8499-7D66A5FD6835}" type="sibTrans" cxnId="{844FD072-5DA3-4EF2-84EC-A5EA59A33976}">
      <dgm:prSet/>
      <dgm:spPr/>
      <dgm:t>
        <a:bodyPr/>
        <a:lstStyle/>
        <a:p>
          <a:endParaRPr lang="en-US"/>
        </a:p>
      </dgm:t>
    </dgm:pt>
    <dgm:pt modelId="{66A56599-162D-44FD-928E-3D46C04CCA13}">
      <dgm:prSet phldrT="[Text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1" dirty="0" smtClean="0"/>
            <a:t>Meshing</a:t>
          </a:r>
          <a:endParaRPr lang="en-US" sz="1200" b="1" dirty="0"/>
        </a:p>
      </dgm:t>
    </dgm:pt>
    <dgm:pt modelId="{C07A029E-C8D7-4F09-9905-BF42BD1F7F1E}" type="parTrans" cxnId="{4A0FA4BB-4994-4585-9F22-D9D263BB30E3}">
      <dgm:prSet/>
      <dgm:spPr/>
      <dgm:t>
        <a:bodyPr/>
        <a:lstStyle/>
        <a:p>
          <a:endParaRPr lang="en-US"/>
        </a:p>
      </dgm:t>
    </dgm:pt>
    <dgm:pt modelId="{0BCD6312-02F8-4B06-9D63-F266BEE67CFC}" type="sibTrans" cxnId="{4A0FA4BB-4994-4585-9F22-D9D263BB30E3}">
      <dgm:prSet/>
      <dgm:spPr/>
      <dgm:t>
        <a:bodyPr/>
        <a:lstStyle/>
        <a:p>
          <a:endParaRPr lang="en-US"/>
        </a:p>
      </dgm:t>
    </dgm:pt>
    <dgm:pt modelId="{C5E652E5-429C-418B-9899-9BA8A82A7786}">
      <dgm:prSet phldrT="[Text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1" dirty="0" smtClean="0"/>
            <a:t>Solver</a:t>
          </a:r>
          <a:endParaRPr lang="en-US" sz="1200" b="1" dirty="0"/>
        </a:p>
      </dgm:t>
    </dgm:pt>
    <dgm:pt modelId="{3F5F7DDF-552E-4EDE-950A-68A4C3D291D8}" type="parTrans" cxnId="{DFA61565-9DA3-44B7-B688-3E7A6FF1D8FF}">
      <dgm:prSet/>
      <dgm:spPr/>
      <dgm:t>
        <a:bodyPr/>
        <a:lstStyle/>
        <a:p>
          <a:endParaRPr lang="en-US"/>
        </a:p>
      </dgm:t>
    </dgm:pt>
    <dgm:pt modelId="{12714E38-C01B-49C6-9A88-B2B61C169EDD}" type="sibTrans" cxnId="{DFA61565-9DA3-44B7-B688-3E7A6FF1D8FF}">
      <dgm:prSet/>
      <dgm:spPr/>
      <dgm:t>
        <a:bodyPr/>
        <a:lstStyle/>
        <a:p>
          <a:endParaRPr lang="en-US"/>
        </a:p>
      </dgm:t>
    </dgm:pt>
    <dgm:pt modelId="{9A99B217-08D4-4330-BC31-A2C9C0E4B476}">
      <dgm:prSet phldrT="[Text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1" dirty="0" smtClean="0"/>
            <a:t>Geometry Operations</a:t>
          </a:r>
        </a:p>
      </dgm:t>
    </dgm:pt>
    <dgm:pt modelId="{CDA09F4C-B37E-4DE7-98E2-DE739E88F925}" type="parTrans" cxnId="{4DB852E1-64B2-4D59-BD61-05E7BC88FAB8}">
      <dgm:prSet/>
      <dgm:spPr/>
      <dgm:t>
        <a:bodyPr/>
        <a:lstStyle/>
        <a:p>
          <a:endParaRPr lang="en-US"/>
        </a:p>
      </dgm:t>
    </dgm:pt>
    <dgm:pt modelId="{A3D4EF01-36B1-4A07-8750-335F182E30B2}" type="sibTrans" cxnId="{4DB852E1-64B2-4D59-BD61-05E7BC88FAB8}">
      <dgm:prSet/>
      <dgm:spPr/>
      <dgm:t>
        <a:bodyPr/>
        <a:lstStyle/>
        <a:p>
          <a:endParaRPr lang="en-US"/>
        </a:p>
      </dgm:t>
    </dgm:pt>
    <dgm:pt modelId="{C08A86F6-D1AE-47CA-822F-DCC33A826337}" type="pres">
      <dgm:prSet presAssocID="{EF14008D-F24F-4C7D-ACA2-1143D8E764EA}" presName="Name0" presStyleCnt="0">
        <dgm:presLayoutVars>
          <dgm:dir/>
          <dgm:animLvl val="lvl"/>
          <dgm:resizeHandles val="exact"/>
        </dgm:presLayoutVars>
      </dgm:prSet>
      <dgm:spPr/>
    </dgm:pt>
    <dgm:pt modelId="{EDD5D16F-CBC1-400C-B2D3-F81ED937DAB6}" type="pres">
      <dgm:prSet presAssocID="{536C7F82-E4AB-4C57-9F96-AB066EF6C828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2CF91-66F8-4DC2-8CDC-B1C63B971043}" type="pres">
      <dgm:prSet presAssocID="{0AEE0D43-3114-4919-8499-7D66A5FD6835}" presName="parTxOnlySpace" presStyleCnt="0"/>
      <dgm:spPr/>
    </dgm:pt>
    <dgm:pt modelId="{131F5272-4FE6-4D9C-99E1-F4721454DD92}" type="pres">
      <dgm:prSet presAssocID="{9A99B217-08D4-4330-BC31-A2C9C0E4B47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10C25E-D581-4EED-B3F5-3D146D8FD9BA}" type="pres">
      <dgm:prSet presAssocID="{A3D4EF01-36B1-4A07-8750-335F182E30B2}" presName="parTxOnlySpace" presStyleCnt="0"/>
      <dgm:spPr/>
    </dgm:pt>
    <dgm:pt modelId="{C53B2050-681C-4069-B84A-7A9EC9A5D580}" type="pres">
      <dgm:prSet presAssocID="{66A56599-162D-44FD-928E-3D46C04CCA1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506A5-D1E3-4292-A51A-F827E12987D3}" type="pres">
      <dgm:prSet presAssocID="{0BCD6312-02F8-4B06-9D63-F266BEE67CFC}" presName="parTxOnlySpace" presStyleCnt="0"/>
      <dgm:spPr/>
    </dgm:pt>
    <dgm:pt modelId="{D55A475E-931B-4DC5-ABC7-4BE5B7EBA682}" type="pres">
      <dgm:prSet presAssocID="{C5E652E5-429C-418B-9899-9BA8A82A778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0FA4BB-4994-4585-9F22-D9D263BB30E3}" srcId="{EF14008D-F24F-4C7D-ACA2-1143D8E764EA}" destId="{66A56599-162D-44FD-928E-3D46C04CCA13}" srcOrd="2" destOrd="0" parTransId="{C07A029E-C8D7-4F09-9905-BF42BD1F7F1E}" sibTransId="{0BCD6312-02F8-4B06-9D63-F266BEE67CFC}"/>
    <dgm:cxn modelId="{0F6597F9-8036-41AC-A8B8-FAC5E4BEF8FE}" type="presOf" srcId="{66A56599-162D-44FD-928E-3D46C04CCA13}" destId="{C53B2050-681C-4069-B84A-7A9EC9A5D580}" srcOrd="0" destOrd="0" presId="urn:microsoft.com/office/officeart/2005/8/layout/chevron1"/>
    <dgm:cxn modelId="{4E4A83E8-3019-4E7E-B11D-0ED659C45B14}" type="presOf" srcId="{9A99B217-08D4-4330-BC31-A2C9C0E4B476}" destId="{131F5272-4FE6-4D9C-99E1-F4721454DD92}" srcOrd="0" destOrd="0" presId="urn:microsoft.com/office/officeart/2005/8/layout/chevron1"/>
    <dgm:cxn modelId="{103DC143-B841-48B1-A6DA-1ADA22EBBDE0}" type="presOf" srcId="{536C7F82-E4AB-4C57-9F96-AB066EF6C828}" destId="{EDD5D16F-CBC1-400C-B2D3-F81ED937DAB6}" srcOrd="0" destOrd="0" presId="urn:microsoft.com/office/officeart/2005/8/layout/chevron1"/>
    <dgm:cxn modelId="{4DB852E1-64B2-4D59-BD61-05E7BC88FAB8}" srcId="{EF14008D-F24F-4C7D-ACA2-1143D8E764EA}" destId="{9A99B217-08D4-4330-BC31-A2C9C0E4B476}" srcOrd="1" destOrd="0" parTransId="{CDA09F4C-B37E-4DE7-98E2-DE739E88F925}" sibTransId="{A3D4EF01-36B1-4A07-8750-335F182E30B2}"/>
    <dgm:cxn modelId="{DFA61565-9DA3-44B7-B688-3E7A6FF1D8FF}" srcId="{EF14008D-F24F-4C7D-ACA2-1143D8E764EA}" destId="{C5E652E5-429C-418B-9899-9BA8A82A7786}" srcOrd="3" destOrd="0" parTransId="{3F5F7DDF-552E-4EDE-950A-68A4C3D291D8}" sibTransId="{12714E38-C01B-49C6-9A88-B2B61C169EDD}"/>
    <dgm:cxn modelId="{6991DECE-8473-48F4-814B-C37FF0C53764}" type="presOf" srcId="{EF14008D-F24F-4C7D-ACA2-1143D8E764EA}" destId="{C08A86F6-D1AE-47CA-822F-DCC33A826337}" srcOrd="0" destOrd="0" presId="urn:microsoft.com/office/officeart/2005/8/layout/chevron1"/>
    <dgm:cxn modelId="{844FD072-5DA3-4EF2-84EC-A5EA59A33976}" srcId="{EF14008D-F24F-4C7D-ACA2-1143D8E764EA}" destId="{536C7F82-E4AB-4C57-9F96-AB066EF6C828}" srcOrd="0" destOrd="0" parTransId="{44C7D4EE-BB91-4CC4-8DA5-FAA70F6FAB89}" sibTransId="{0AEE0D43-3114-4919-8499-7D66A5FD6835}"/>
    <dgm:cxn modelId="{3EEEAEC0-530D-4A17-9505-A98C63D3851B}" type="presOf" srcId="{C5E652E5-429C-418B-9899-9BA8A82A7786}" destId="{D55A475E-931B-4DC5-ABC7-4BE5B7EBA682}" srcOrd="0" destOrd="0" presId="urn:microsoft.com/office/officeart/2005/8/layout/chevron1"/>
    <dgm:cxn modelId="{08D84C7B-501D-486A-BFB9-4D686DC9A577}" type="presParOf" srcId="{C08A86F6-D1AE-47CA-822F-DCC33A826337}" destId="{EDD5D16F-CBC1-400C-B2D3-F81ED937DAB6}" srcOrd="0" destOrd="0" presId="urn:microsoft.com/office/officeart/2005/8/layout/chevron1"/>
    <dgm:cxn modelId="{281FE42F-108E-45D1-A07A-90D6337DB311}" type="presParOf" srcId="{C08A86F6-D1AE-47CA-822F-DCC33A826337}" destId="{D762CF91-66F8-4DC2-8CDC-B1C63B971043}" srcOrd="1" destOrd="0" presId="urn:microsoft.com/office/officeart/2005/8/layout/chevron1"/>
    <dgm:cxn modelId="{437B2F8F-2EFA-429F-BA5F-73590508F437}" type="presParOf" srcId="{C08A86F6-D1AE-47CA-822F-DCC33A826337}" destId="{131F5272-4FE6-4D9C-99E1-F4721454DD92}" srcOrd="2" destOrd="0" presId="urn:microsoft.com/office/officeart/2005/8/layout/chevron1"/>
    <dgm:cxn modelId="{E97F077C-AECD-493E-99F1-EC0D6DD1516B}" type="presParOf" srcId="{C08A86F6-D1AE-47CA-822F-DCC33A826337}" destId="{F710C25E-D581-4EED-B3F5-3D146D8FD9BA}" srcOrd="3" destOrd="0" presId="urn:microsoft.com/office/officeart/2005/8/layout/chevron1"/>
    <dgm:cxn modelId="{752DC639-0CFA-4970-AD1F-FEB2CAEFA4F1}" type="presParOf" srcId="{C08A86F6-D1AE-47CA-822F-DCC33A826337}" destId="{C53B2050-681C-4069-B84A-7A9EC9A5D580}" srcOrd="4" destOrd="0" presId="urn:microsoft.com/office/officeart/2005/8/layout/chevron1"/>
    <dgm:cxn modelId="{CDA5CE39-E879-4602-BF21-ABFC72AAF5DD}" type="presParOf" srcId="{C08A86F6-D1AE-47CA-822F-DCC33A826337}" destId="{1A4506A5-D1E3-4292-A51A-F827E12987D3}" srcOrd="5" destOrd="0" presId="urn:microsoft.com/office/officeart/2005/8/layout/chevron1"/>
    <dgm:cxn modelId="{B62B530F-64DF-4786-A845-2B3204043C10}" type="presParOf" srcId="{C08A86F6-D1AE-47CA-822F-DCC33A826337}" destId="{D55A475E-931B-4DC5-ABC7-4BE5B7EBA682}" srcOrd="6" destOrd="0" presId="urn:microsoft.com/office/officeart/2005/8/layout/chevron1"/>
  </dgm:cxnLst>
  <dgm:bg>
    <a:noFill/>
  </dgm:bg>
  <dgm:whole>
    <a:ln w="25400"/>
  </dgm:whole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5D16F-CBC1-400C-B2D3-F81ED937DAB6}">
      <dsp:nvSpPr>
        <dsp:cNvPr id="0" name=""/>
        <dsp:cNvSpPr/>
      </dsp:nvSpPr>
      <dsp:spPr>
        <a:xfrm>
          <a:off x="4073" y="302691"/>
          <a:ext cx="2371325" cy="948530"/>
        </a:xfrm>
        <a:prstGeom prst="chevron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 dirty="0" smtClean="0"/>
            <a:t>Geometry Creation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 dirty="0" smtClean="0"/>
            <a:t>OR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 dirty="0" smtClean="0"/>
            <a:t>Geometry Import</a:t>
          </a:r>
          <a:endParaRPr lang="en-US" sz="1200" b="1" kern="1200" dirty="0"/>
        </a:p>
      </dsp:txBody>
      <dsp:txXfrm>
        <a:off x="478338" y="302691"/>
        <a:ext cx="1422795" cy="948530"/>
      </dsp:txXfrm>
    </dsp:sp>
    <dsp:sp modelId="{131F5272-4FE6-4D9C-99E1-F4721454DD92}">
      <dsp:nvSpPr>
        <dsp:cNvPr id="0" name=""/>
        <dsp:cNvSpPr/>
      </dsp:nvSpPr>
      <dsp:spPr>
        <a:xfrm>
          <a:off x="2138266" y="302691"/>
          <a:ext cx="2371325" cy="948530"/>
        </a:xfrm>
        <a:prstGeom prst="chevron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Geometry Operations</a:t>
          </a:r>
        </a:p>
      </dsp:txBody>
      <dsp:txXfrm>
        <a:off x="2612531" y="302691"/>
        <a:ext cx="1422795" cy="948530"/>
      </dsp:txXfrm>
    </dsp:sp>
    <dsp:sp modelId="{C53B2050-681C-4069-B84A-7A9EC9A5D580}">
      <dsp:nvSpPr>
        <dsp:cNvPr id="0" name=""/>
        <dsp:cNvSpPr/>
      </dsp:nvSpPr>
      <dsp:spPr>
        <a:xfrm>
          <a:off x="4272458" y="302691"/>
          <a:ext cx="2371325" cy="948530"/>
        </a:xfrm>
        <a:prstGeom prst="chevron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Meshing</a:t>
          </a:r>
          <a:endParaRPr lang="en-US" sz="1200" b="1" kern="1200" dirty="0"/>
        </a:p>
      </dsp:txBody>
      <dsp:txXfrm>
        <a:off x="4746723" y="302691"/>
        <a:ext cx="1422795" cy="948530"/>
      </dsp:txXfrm>
    </dsp:sp>
    <dsp:sp modelId="{D55A475E-931B-4DC5-ABC7-4BE5B7EBA682}">
      <dsp:nvSpPr>
        <dsp:cNvPr id="0" name=""/>
        <dsp:cNvSpPr/>
      </dsp:nvSpPr>
      <dsp:spPr>
        <a:xfrm>
          <a:off x="6406651" y="302691"/>
          <a:ext cx="2371325" cy="948530"/>
        </a:xfrm>
        <a:prstGeom prst="chevron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Solver</a:t>
          </a:r>
          <a:endParaRPr lang="en-US" sz="1200" b="1" kern="1200" dirty="0"/>
        </a:p>
      </dsp:txBody>
      <dsp:txXfrm>
        <a:off x="6880916" y="302691"/>
        <a:ext cx="1422795" cy="948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33284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9" tIns="48252" rIns="96499" bIns="48252" numCol="1" anchor="t" anchorCtr="0" compatLnSpc="1">
            <a:prstTxWarp prst="textNoShape">
              <a:avLst/>
            </a:prstTxWarp>
          </a:bodyPr>
          <a:lstStyle>
            <a:lvl1pPr algn="l" defTabSz="963465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9" tIns="48252" rIns="96499" bIns="48252" numCol="1" anchor="t" anchorCtr="0" compatLnSpc="1">
            <a:prstTxWarp prst="textNoShape">
              <a:avLst/>
            </a:prstTxWarp>
          </a:bodyPr>
          <a:lstStyle>
            <a:lvl1pPr algn="r" defTabSz="963465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2475"/>
            <a:ext cx="53657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9" tIns="48252" rIns="96499" bIns="482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9" tIns="48252" rIns="96499" bIns="48252" numCol="1" anchor="b" anchorCtr="0" compatLnSpc="1">
            <a:prstTxWarp prst="textNoShape">
              <a:avLst/>
            </a:prstTxWarp>
          </a:bodyPr>
          <a:lstStyle>
            <a:lvl1pPr algn="l" defTabSz="963465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9" tIns="48252" rIns="96499" bIns="48252" numCol="1" anchor="b" anchorCtr="0" compatLnSpc="1">
            <a:prstTxWarp prst="textNoShape">
              <a:avLst/>
            </a:prstTxWarp>
          </a:bodyPr>
          <a:lstStyle>
            <a:lvl1pPr algn="r" defTabSz="963465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9548441F-D37E-473E-B7D9-419AC6F85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676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20ED20D1-74E8-4614-A8F8-820617EBF2BE}" type="slidenum">
              <a:rPr lang="en-US" smtClean="0"/>
              <a:pPr defTabSz="962025"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9E3A3F98-3D6B-4440-8FE6-7F0D48A6E0A5}" type="slidenum">
              <a:rPr lang="en-US" smtClean="0"/>
              <a:pPr defTabSz="962025"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181AD563-480E-4B3C-8374-890EE66F1E88}" type="slidenum">
              <a:rPr lang="en-US" smtClean="0"/>
              <a:pPr defTabSz="962025"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5F62C917-6D97-43B7-B2B5-D198E40CEE51}" type="slidenum">
              <a:rPr lang="en-US" smtClean="0"/>
              <a:pPr defTabSz="962025"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23872BC0-364D-4E2F-AA93-114064E162D9}" type="slidenum">
              <a:rPr lang="en-US" smtClean="0"/>
              <a:pPr defTabSz="962025"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9BADED8A-DAEF-432F-8545-91C3704AA173}" type="slidenum">
              <a:rPr lang="en-US" smtClean="0"/>
              <a:pPr defTabSz="962025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9D4CFB68-9AF6-4556-BDDB-421004A48458}" type="slidenum">
              <a:rPr lang="en-US" smtClean="0"/>
              <a:pPr defTabSz="962025"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C4F6B18A-5FFB-4449-9E0D-841C243CAF43}" type="slidenum">
              <a:rPr lang="en-US" smtClean="0"/>
              <a:pPr defTabSz="962025"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5C8FB897-6156-4015-8FEF-0E0B7173C6A3}" type="slidenum">
              <a:rPr lang="en-US" smtClean="0"/>
              <a:pPr defTabSz="962025"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B50E0693-5F39-41DF-A435-D8E263D0733C}" type="slidenum">
              <a:rPr lang="en-US" smtClean="0"/>
              <a:pPr defTabSz="962025"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8246EF55-11A7-451E-869B-FC287E1BB7A7}" type="slidenum">
              <a:rPr lang="en-US" smtClean="0"/>
              <a:pPr defTabSz="962025"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F290EF0D-BCBB-4615-8C56-A39097152603}" type="slidenum">
              <a:rPr lang="en-US" smtClean="0"/>
              <a:pPr defTabSz="962025"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70AD8BDC-68A7-4F9B-9DCE-309667D0989C}" type="slidenum">
              <a:rPr lang="en-US" smtClean="0"/>
              <a:pPr defTabSz="962025"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562D25BD-5206-4732-9302-31CD2C371989}" type="slidenum">
              <a:rPr lang="en-US" smtClean="0"/>
              <a:pPr defTabSz="962025"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77CC3A26-B6BD-4A62-8B22-4FA8D9379173}" type="slidenum">
              <a:rPr lang="en-US" smtClean="0"/>
              <a:pPr defTabSz="962025"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3F6C4DB1-2357-4F68-A166-939EEC424833}" type="slidenum">
              <a:rPr lang="en-US" smtClean="0"/>
              <a:pPr defTabSz="962025"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531937F0-642C-4CDD-8FBC-B5C4AFAA5F23}" type="slidenum">
              <a:rPr lang="en-US" smtClean="0"/>
              <a:pPr defTabSz="962025"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C3AE99B7-8DE0-4F31-A0E5-C3466BB5A16B}" type="slidenum">
              <a:rPr lang="en-US" smtClean="0"/>
              <a:pPr defTabSz="962025"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2EF6E4A1-0F99-4A38-AD44-35FF970C6A6D}" type="slidenum">
              <a:rPr lang="en-US" smtClean="0"/>
              <a:pPr defTabSz="962025"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9502B044-5E5F-4A07-9316-DC3399F87827}" type="slidenum">
              <a:rPr lang="en-US" smtClean="0"/>
              <a:pPr defTabSz="962025"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A0A33066-A12B-4BF3-A1F6-4C080042EB0C}" type="slidenum">
              <a:rPr lang="en-US" smtClean="0"/>
              <a:pPr defTabSz="962025"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6DD794A0-A164-4A04-9AF9-114F15D9A9D8}" type="slidenum">
              <a:rPr lang="en-US" smtClean="0"/>
              <a:pPr defTabSz="962025"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Workbench option just brings in the B-Rep, DM brings</a:t>
            </a:r>
            <a:r>
              <a:rPr lang="en-US" baseline="0" dirty="0" smtClean="0"/>
              <a:t> in the </a:t>
            </a:r>
            <a:r>
              <a:rPr lang="en-US" baseline="0" dirty="0" err="1" smtClean="0"/>
              <a:t>parasolid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A785D39E-648A-49D9-B337-EEC259997559}" type="slidenum">
              <a:rPr lang="en-US" smtClean="0"/>
              <a:pPr defTabSz="962025"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904FCA73-4E5B-45B6-994A-7D9114816CBA}" type="slidenum">
              <a:rPr lang="en-US" smtClean="0"/>
              <a:pPr defTabSz="962025"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904FCA73-4E5B-45B6-994A-7D9114816CBA}" type="slidenum">
              <a:rPr lang="en-US" smtClean="0"/>
              <a:pPr defTabSz="962025"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FFC4AE17-618A-4798-B437-F3797C73AD80}" type="slidenum">
              <a:rPr lang="en-US" smtClean="0"/>
              <a:pPr defTabSz="962025"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C7839F28-0C15-4017-9821-77BDAB26A62D}" type="slidenum">
              <a:rPr lang="en-US" smtClean="0"/>
              <a:pPr defTabSz="962025"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06ADFE28-86C8-47B4-BFEF-3964A028944A}" type="slidenum">
              <a:rPr lang="en-US" smtClean="0"/>
              <a:pPr defTabSz="962025"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B537B536-FC8D-4006-8720-82D55A612A43}" type="slidenum">
              <a:rPr lang="en-US" smtClean="0"/>
              <a:pPr defTabSz="962025"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560B1813-380F-4B99-909C-D14080C4E404}" type="slidenum">
              <a:rPr lang="en-US" smtClean="0"/>
              <a:pPr defTabSz="962025"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D0E23B1C-55C4-4D62-9E06-AAD7EB7A2182}" type="slidenum">
              <a:rPr lang="en-US" smtClean="0"/>
              <a:pPr defTabSz="962025"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025"/>
            <a:fld id="{3AE4BC62-DD93-43A8-A3E6-2DD3DB1186CC}" type="slidenum">
              <a:rPr lang="en-US" smtClean="0"/>
              <a:pPr defTabSz="962025"/>
              <a:t>12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 slide bk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7838"/>
            <a:ext cx="118586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 userDrawn="1"/>
        </p:nvSpPr>
        <p:spPr bwMode="auto">
          <a:xfrm>
            <a:off x="6478623" y="2033080"/>
            <a:ext cx="2276272" cy="40011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14. 5</a:t>
            </a:r>
            <a:r>
              <a:rPr lang="en-US" sz="200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Release</a:t>
            </a:r>
            <a:endParaRPr lang="en-US" sz="2000" b="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3657600" y="5212080"/>
            <a:ext cx="3961918" cy="1077218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Introduction to ANSYS</a:t>
            </a:r>
          </a:p>
          <a:p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DesignModeler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 left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530352" y="1298448"/>
            <a:ext cx="4041648" cy="5184648"/>
          </a:xfrm>
        </p:spPr>
        <p:txBody>
          <a:bodyPr>
            <a:normAutofit/>
          </a:bodyPr>
          <a:lstStyle>
            <a:lvl1pPr>
              <a:defRPr sz="2800" b="1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sz="2400" b="1">
                <a:latin typeface="Calibri" pitchFamily="34" charset="0"/>
                <a:cs typeface="Calibri" pitchFamily="34" charset="0"/>
              </a:defRPr>
            </a:lvl2pPr>
            <a:lvl3pPr marL="457200" indent="-228600">
              <a:buFont typeface="Arial Narrow" pitchFamily="34" charset="0"/>
              <a:buChar char="–"/>
              <a:tabLst/>
              <a:defRPr sz="2000" b="1">
                <a:latin typeface="Calibri" pitchFamily="34" charset="0"/>
                <a:cs typeface="Calibri" pitchFamily="34" charset="0"/>
              </a:defRPr>
            </a:lvl3pPr>
            <a:lvl4pPr marL="685800" indent="-228600">
              <a:buClrTx/>
              <a:buFont typeface="Arial" pitchFamily="34" charset="0"/>
              <a:buChar char="•"/>
              <a:defRPr sz="1800" b="1">
                <a:latin typeface="Calibri" pitchFamily="34" charset="0"/>
                <a:cs typeface="Calibri" pitchFamily="34" charset="0"/>
              </a:defRPr>
            </a:lvl4pPr>
            <a:lvl5pPr marL="914400" indent="-228600">
              <a:buClrTx/>
              <a:buFont typeface="Arial Narrow" pitchFamily="34" charset="0"/>
              <a:buChar char="–"/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95400" y="457201"/>
            <a:ext cx="7278687" cy="6858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47800" y="1752600"/>
            <a:ext cx="6096000" cy="3733800"/>
          </a:xfrm>
        </p:spPr>
        <p:txBody>
          <a:bodyPr/>
          <a:lstStyle>
            <a:lvl1pPr>
              <a:defRPr sz="2000" b="1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b="1">
                <a:latin typeface="Calibri" pitchFamily="34" charset="0"/>
                <a:cs typeface="Calibri" pitchFamily="34" charset="0"/>
              </a:defRPr>
            </a:lvl2pPr>
            <a:lvl3pPr marL="457200" indent="-228600">
              <a:buFont typeface="Arial Narrow" pitchFamily="34" charset="0"/>
              <a:buChar char="–"/>
              <a:tabLst/>
              <a:defRPr b="1">
                <a:latin typeface="Calibri" pitchFamily="34" charset="0"/>
                <a:cs typeface="Calibri" pitchFamily="34" charset="0"/>
              </a:defRPr>
            </a:lvl3pPr>
            <a:lvl4pPr marL="685800" indent="-228600">
              <a:buClrTx/>
              <a:buFont typeface="Arial" pitchFamily="34" charset="0"/>
              <a:buChar char="•"/>
              <a:defRPr b="1">
                <a:latin typeface="Calibri" pitchFamily="34" charset="0"/>
                <a:cs typeface="Calibri" pitchFamily="34" charset="0"/>
              </a:defRPr>
            </a:lvl4pPr>
            <a:lvl5pPr marL="914400" indent="-228600">
              <a:buClrTx/>
              <a:buFont typeface="Arial Narrow" pitchFamily="34" charset="0"/>
              <a:buChar char="–"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638550" y="2937932"/>
            <a:ext cx="5505450" cy="1862138"/>
          </a:xfrm>
          <a:prstGeom prst="rect">
            <a:avLst/>
          </a:prstGeom>
          <a:solidFill>
            <a:schemeClr val="accent6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76950" y="4461932"/>
            <a:ext cx="3067050" cy="10239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Content Placeholder 2"/>
          <p:cNvSpPr>
            <a:spLocks noGrp="1"/>
          </p:cNvSpPr>
          <p:nvPr>
            <p:ph idx="10"/>
          </p:nvPr>
        </p:nvSpPr>
        <p:spPr>
          <a:xfrm>
            <a:off x="3638550" y="2937932"/>
            <a:ext cx="5505450" cy="1524000"/>
          </a:xfrm>
          <a:noFill/>
        </p:spPr>
        <p:txBody>
          <a:bodyPr lIns="182880" tIns="18288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752600"/>
            <a:ext cx="7696200" cy="1238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2000" smtClean="0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lang="en-US" sz="1800" smtClean="0">
                <a:latin typeface="Calibri" pitchFamily="34" charset="0"/>
                <a:cs typeface="Calibri" pitchFamily="34" charset="0"/>
              </a:defRPr>
            </a:lvl2pPr>
            <a:lvl3pPr>
              <a:defRPr/>
            </a:lvl3pPr>
            <a:lvl5pPr>
              <a:defRPr/>
            </a:lvl5pPr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6076950" y="4461932"/>
            <a:ext cx="3067050" cy="1024468"/>
          </a:xfrm>
          <a:noFill/>
        </p:spPr>
        <p:txBody>
          <a:bodyPr lIns="274320" tIns="9144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638550" y="2937932"/>
            <a:ext cx="5505450" cy="1862138"/>
          </a:xfrm>
          <a:prstGeom prst="rect">
            <a:avLst/>
          </a:prstGeom>
          <a:solidFill>
            <a:schemeClr val="accent6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76950" y="4461932"/>
            <a:ext cx="3067050" cy="10239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1109663" y="2937932"/>
            <a:ext cx="2528887" cy="18621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Insert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cs typeface="+mn-cs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image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cs typeface="+mn-cs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here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10"/>
          </p:nvPr>
        </p:nvSpPr>
        <p:spPr>
          <a:xfrm>
            <a:off x="3638550" y="2937932"/>
            <a:ext cx="5505450" cy="1524000"/>
          </a:xfrm>
          <a:noFill/>
        </p:spPr>
        <p:txBody>
          <a:bodyPr lIns="182880" tIns="18288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752600"/>
            <a:ext cx="7696200" cy="1238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2000" b="1" dirty="0" smtClean="0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lang="en-US" sz="1800" b="1" dirty="0" smtClean="0">
                <a:latin typeface="Calibri" pitchFamily="34" charset="0"/>
                <a:cs typeface="Calibri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6076950" y="4461932"/>
            <a:ext cx="3067050" cy="1024468"/>
          </a:xfrm>
          <a:noFill/>
        </p:spPr>
        <p:txBody>
          <a:bodyPr lIns="274320" tIns="9144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5334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638550" y="2974975"/>
            <a:ext cx="5505450" cy="1862138"/>
          </a:xfrm>
          <a:prstGeom prst="rect">
            <a:avLst/>
          </a:prstGeom>
          <a:solidFill>
            <a:schemeClr val="accent6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76950" y="4498975"/>
            <a:ext cx="3067050" cy="10239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0" y="2989263"/>
            <a:ext cx="3638550" cy="25336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Insert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image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here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638550" y="4498975"/>
            <a:ext cx="2438400" cy="18256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Insert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image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here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3638550" y="2974975"/>
            <a:ext cx="5505450" cy="1524000"/>
          </a:xfrm>
          <a:noFill/>
        </p:spPr>
        <p:txBody>
          <a:bodyPr lIns="182880" tIns="18288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6076950" y="4498975"/>
            <a:ext cx="3067050" cy="1024468"/>
          </a:xfrm>
          <a:noFill/>
        </p:spPr>
        <p:txBody>
          <a:bodyPr lIns="274320" tIns="9144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60959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752600"/>
            <a:ext cx="7696200" cy="1238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2000" b="1" smtClean="0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lang="en-US" sz="1800" b="1" smtClean="0">
                <a:latin typeface="Calibri" pitchFamily="34" charset="0"/>
                <a:cs typeface="Calibri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922463" y="4800600"/>
            <a:ext cx="7221537" cy="1430338"/>
          </a:xfrm>
          <a:prstGeom prst="rect">
            <a:avLst/>
          </a:prstGeom>
          <a:solidFill>
            <a:schemeClr val="accent6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172200" y="5888038"/>
            <a:ext cx="2971800" cy="9683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2" t="-5" r="86995" b="88000"/>
          <a:stretch>
            <a:fillRect/>
          </a:stretch>
        </p:blipFill>
        <p:spPr bwMode="auto">
          <a:xfrm>
            <a:off x="0" y="476250"/>
            <a:ext cx="11890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7838"/>
            <a:ext cx="118586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685800"/>
          </a:xfrm>
        </p:spPr>
        <p:txBody>
          <a:bodyPr/>
          <a:lstStyle>
            <a:lvl1pPr algn="ctr">
              <a:defRPr sz="3600" b="1" cap="none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00199" y="5390002"/>
            <a:ext cx="7554915" cy="1071758"/>
          </a:xfrm>
        </p:spPr>
        <p:txBody>
          <a:bodyPr/>
          <a:lstStyle>
            <a:lvl1pPr marL="457200" indent="-457200">
              <a:buFontTx/>
              <a:buBlip>
                <a:blip r:embed="rId3"/>
              </a:buBlip>
              <a:defRPr sz="1600" b="1">
                <a:solidFill>
                  <a:schemeClr val="tx1"/>
                </a:solidFill>
              </a:defRPr>
            </a:lvl1pPr>
            <a:lvl2pPr marL="45720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550" y="1751012"/>
            <a:ext cx="3813048" cy="457358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mtClean="0"/>
            </a:lvl1pPr>
            <a:lvl2pPr>
              <a:buClrTx/>
              <a:defRPr lang="en-US" smtClean="0">
                <a:solidFill>
                  <a:schemeClr val="tx1"/>
                </a:solidFill>
              </a:defRPr>
            </a:lvl2pPr>
            <a:lvl3pPr>
              <a:buClrTx/>
              <a:defRPr lang="en-US" smtClean="0">
                <a:solidFill>
                  <a:schemeClr val="tx1"/>
                </a:solidFill>
              </a:defRPr>
            </a:lvl3pPr>
            <a:lvl4pPr>
              <a:buClrTx/>
              <a:defRPr lang="en-US" smtClean="0">
                <a:solidFill>
                  <a:schemeClr val="tx1"/>
                </a:solidFill>
              </a:defRPr>
            </a:lvl4pPr>
            <a:lvl5pPr>
              <a:buClrTx/>
              <a:defRPr lang="en-US" b="1" dirty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0090" y="1751012"/>
            <a:ext cx="3813048" cy="457358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mtClean="0"/>
            </a:lvl1pPr>
            <a:lvl2pPr>
              <a:buClrTx/>
              <a:defRPr lang="en-US" smtClean="0">
                <a:solidFill>
                  <a:schemeClr val="tx1"/>
                </a:solidFill>
              </a:defRPr>
            </a:lvl2pPr>
            <a:lvl3pPr>
              <a:buClrTx/>
              <a:defRPr lang="en-US" smtClean="0">
                <a:solidFill>
                  <a:schemeClr val="tx1"/>
                </a:solidFill>
              </a:defRPr>
            </a:lvl3pPr>
            <a:lvl4pPr>
              <a:buClrTx/>
              <a:defRPr lang="en-US" smtClean="0">
                <a:solidFill>
                  <a:schemeClr val="tx1"/>
                </a:solidFill>
              </a:defRPr>
            </a:lvl4pPr>
            <a:lvl5pPr>
              <a:buClrTx/>
              <a:defRPr lang="en-US" b="1" dirty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3000">
                <a:schemeClr val="accent6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457200"/>
            <a:ext cx="7126288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752600"/>
            <a:ext cx="7162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53996" name="Text Box 12"/>
          <p:cNvSpPr txBox="1">
            <a:spLocks noChangeArrowheads="1"/>
          </p:cNvSpPr>
          <p:nvPr/>
        </p:nvSpPr>
        <p:spPr bwMode="auto">
          <a:xfrm>
            <a:off x="590550" y="6557963"/>
            <a:ext cx="1479550" cy="153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en-US" sz="1000" dirty="0">
                <a:latin typeface="+mn-lt"/>
              </a:rPr>
              <a:t>© </a:t>
            </a:r>
            <a:r>
              <a:rPr lang="en-US" sz="1000" dirty="0" smtClean="0">
                <a:latin typeface="+mn-lt"/>
              </a:rPr>
              <a:t>2012 </a:t>
            </a:r>
            <a:r>
              <a:rPr lang="en-US" sz="1000" dirty="0">
                <a:latin typeface="+mn-lt"/>
              </a:rPr>
              <a:t>ANSYS, Inc.</a:t>
            </a:r>
            <a:endParaRPr lang="en-US" sz="1000" dirty="0">
              <a:latin typeface="+mn-lt"/>
              <a:cs typeface="+mn-cs"/>
            </a:endParaRPr>
          </a:p>
        </p:txBody>
      </p:sp>
      <p:sp>
        <p:nvSpPr>
          <p:cNvPr id="553997" name="Text Box 13"/>
          <p:cNvSpPr txBox="1">
            <a:spLocks noChangeArrowheads="1"/>
          </p:cNvSpPr>
          <p:nvPr/>
        </p:nvSpPr>
        <p:spPr bwMode="auto">
          <a:xfrm>
            <a:off x="2070100" y="6557963"/>
            <a:ext cx="1587500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fontAlgn="auto" hangingPunct="0">
              <a:spcAft>
                <a:spcPts val="0"/>
              </a:spcAft>
              <a:defRPr/>
            </a:pPr>
            <a:fld id="{F4674F3A-4F60-4857-91A6-E62E4CF56F4B}" type="datetime4">
              <a:rPr lang="en-US" sz="1000">
                <a:latin typeface="+mn-lt"/>
                <a:cs typeface="+mn-cs"/>
              </a:rPr>
              <a:pPr eaLnBrk="0" fontAlgn="auto" hangingPunct="0">
                <a:spcAft>
                  <a:spcPts val="0"/>
                </a:spcAft>
                <a:defRPr/>
              </a:pPr>
              <a:t>November 7, 2012</a:t>
            </a:fld>
            <a:endParaRPr lang="en-US" sz="1000" dirty="0">
              <a:latin typeface="+mn-lt"/>
              <a:cs typeface="+mn-cs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749800" y="6557963"/>
            <a:ext cx="27940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algn="l">
              <a:defRPr/>
            </a:pPr>
            <a:fld id="{0EB639C4-AAB0-4043-B0CD-42F410298AB6}" type="slidenum">
              <a:rPr lang="en-US" smtClean="0">
                <a:solidFill>
                  <a:schemeClr val="tx1"/>
                </a:solidFill>
                <a:cs typeface="+mn-cs"/>
              </a:rPr>
              <a:pPr algn="l">
                <a:defRPr/>
              </a:pPr>
              <a:t>‹#›</a:t>
            </a:fld>
            <a:endParaRPr lang="en-US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477838"/>
            <a:ext cx="118586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 bwMode="auto">
          <a:xfrm>
            <a:off x="8015063" y="6556248"/>
            <a:ext cx="658835" cy="153888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dirty="0" smtClean="0">
                <a:latin typeface="Calibri" pitchFamily="34" charset="0"/>
                <a:cs typeface="Calibri" pitchFamily="34" charset="0"/>
              </a:rPr>
              <a:t>Release 14.5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1" r:id="rId11"/>
    <p:sldLayoutId id="2147483782" r:id="rId12"/>
    <p:sldLayoutId id="2147483783" r:id="rId13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1" fontAlgn="base" hangingPunct="1">
        <a:lnSpc>
          <a:spcPct val="95000"/>
        </a:lnSpc>
        <a:spcBef>
          <a:spcPts val="1200"/>
        </a:spcBef>
        <a:spcAft>
          <a:spcPct val="0"/>
        </a:spcAft>
        <a:buClr>
          <a:schemeClr val="tx1"/>
        </a:buClr>
        <a:defRPr sz="20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22860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Tx/>
        <a:buSzPct val="120000"/>
        <a:buFont typeface="Arial" charset="0"/>
        <a:buChar char="•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45720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Tx/>
        <a:buFont typeface="Calibri" pitchFamily="34" charset="0"/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687388" indent="-225425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Tx/>
        <a:buFont typeface="Arial" pitchFamily="34" charset="0"/>
        <a:buChar char="•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914400" indent="-227013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Font typeface="Calibri" pitchFamily="34" charset="0"/>
        <a:buChar char="–"/>
        <a:defRPr sz="1600" b="1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22885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6pPr>
      <a:lvl7pPr marL="268605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7pPr>
      <a:lvl8pPr marL="314325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8pPr>
      <a:lvl9pPr marL="360045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53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79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hyperlink" Target="movies/fill_by_cavity.sw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8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jpeg"/><Relationship Id="rId5" Type="http://schemas.openxmlformats.org/officeDocument/2006/relationships/image" Target="../media/image149.png"/><Relationship Id="rId4" Type="http://schemas.openxmlformats.org/officeDocument/2006/relationships/hyperlink" Target="movies/surface_extension_natural.swf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5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1.png"/><Relationship Id="rId5" Type="http://schemas.openxmlformats.org/officeDocument/2006/relationships/tags" Target="../tags/tag7.xml"/><Relationship Id="rId10" Type="http://schemas.openxmlformats.org/officeDocument/2006/relationships/image" Target="../media/image10.png"/><Relationship Id="rId4" Type="http://schemas.openxmlformats.org/officeDocument/2006/relationships/tags" Target="../tags/tag6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sz="quarter" idx="4294967295"/>
          </p:nvPr>
        </p:nvSpPr>
        <p:spPr>
          <a:xfrm>
            <a:off x="3657600" y="1097280"/>
            <a:ext cx="5486400" cy="1551194"/>
          </a:xfrm>
        </p:spPr>
        <p:txBody>
          <a:bodyPr/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Lecture 6 </a:t>
            </a:r>
            <a:b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Geometry Simplification and Repair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 cstate="print"/>
          <a:srcRect l="11299" t="11646" r="78751" b="42065"/>
          <a:stretch>
            <a:fillRect/>
          </a:stretch>
        </p:blipFill>
        <p:spPr bwMode="auto">
          <a:xfrm>
            <a:off x="5335588" y="936625"/>
            <a:ext cx="1890712" cy="549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Repair Tools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316" name="Content Placeholder 2"/>
          <p:cNvSpPr>
            <a:spLocks noGrp="1"/>
          </p:cNvSpPr>
          <p:nvPr>
            <p:ph idx="1"/>
          </p:nvPr>
        </p:nvSpPr>
        <p:spPr>
          <a:xfrm>
            <a:off x="180975" y="1045109"/>
            <a:ext cx="5492750" cy="5553075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Easy search and fix of unwanted geometrical features or geometric errors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Can be executed on both frozen and active bodies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Repair Types</a:t>
            </a:r>
          </a:p>
          <a:p>
            <a:pPr lvl="2"/>
            <a:r>
              <a:rPr lang="en-US" b="0" dirty="0" smtClean="0"/>
              <a:t>Repair Hard Edges </a:t>
            </a:r>
          </a:p>
          <a:p>
            <a:pPr lvl="2"/>
            <a:r>
              <a:rPr lang="en-US" b="0" dirty="0" smtClean="0"/>
              <a:t>Repair Edges </a:t>
            </a:r>
          </a:p>
          <a:p>
            <a:pPr lvl="2"/>
            <a:r>
              <a:rPr lang="en-US" b="0" dirty="0" smtClean="0"/>
              <a:t>Repair Seams </a:t>
            </a:r>
          </a:p>
          <a:p>
            <a:pPr lvl="2"/>
            <a:r>
              <a:rPr lang="en-US" b="0" dirty="0" smtClean="0"/>
              <a:t>Repair Holes </a:t>
            </a:r>
          </a:p>
          <a:p>
            <a:pPr lvl="2"/>
            <a:r>
              <a:rPr lang="en-US" b="0" dirty="0" smtClean="0"/>
              <a:t>Repair Sharp Angles </a:t>
            </a:r>
          </a:p>
          <a:p>
            <a:pPr lvl="2"/>
            <a:r>
              <a:rPr lang="en-US" b="0" dirty="0" smtClean="0"/>
              <a:t>Repair Slivers </a:t>
            </a:r>
          </a:p>
          <a:p>
            <a:pPr lvl="2"/>
            <a:r>
              <a:rPr lang="en-US" b="0" dirty="0" smtClean="0"/>
              <a:t>Repair Spikes </a:t>
            </a:r>
          </a:p>
          <a:p>
            <a:pPr lvl="2"/>
            <a:r>
              <a:rPr lang="en-US" b="0" dirty="0" smtClean="0"/>
              <a:t>Repair Faces </a:t>
            </a:r>
          </a:p>
          <a:p>
            <a:pPr eaLnBrk="1" hangingPunct="1"/>
            <a:endParaRPr lang="en-US" b="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5368925" y="966788"/>
            <a:ext cx="352425" cy="212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10200" y="4743450"/>
            <a:ext cx="1754188" cy="185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319" name="Picture 8"/>
          <p:cNvPicPr>
            <a:picLocks noChangeAspect="1" noChangeArrowheads="1"/>
          </p:cNvPicPr>
          <p:nvPr/>
        </p:nvPicPr>
        <p:blipFill>
          <a:blip r:embed="rId4" cstate="print"/>
          <a:srcRect l="18237" t="35297" r="73514" b="51082"/>
          <a:stretch>
            <a:fillRect/>
          </a:stretch>
        </p:blipFill>
        <p:spPr bwMode="auto">
          <a:xfrm>
            <a:off x="7272338" y="4679950"/>
            <a:ext cx="16986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Repair: Automation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73038" y="1201738"/>
            <a:ext cx="3684587" cy="4459287"/>
          </a:xfrm>
        </p:spPr>
        <p:txBody>
          <a:bodyPr/>
          <a:lstStyle/>
          <a:p>
            <a:pPr>
              <a:buClrTx/>
              <a:buFont typeface="Arial" pitchFamily="34" charset="0"/>
              <a:buChar char="•"/>
            </a:pPr>
            <a:r>
              <a:rPr lang="en-US" sz="1800" b="0" dirty="0" smtClean="0"/>
              <a:t>Automatically detects and lists out geometrical issues</a:t>
            </a:r>
          </a:p>
          <a:p>
            <a:pPr>
              <a:spcBef>
                <a:spcPts val="1800"/>
              </a:spcBef>
              <a:buClrTx/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969696"/>
                </a:solidFill>
              </a:rPr>
              <a:t>Highlights the location of fault in the geometry</a:t>
            </a:r>
          </a:p>
          <a:p>
            <a:pPr lvl="2"/>
            <a:r>
              <a:rPr lang="en-US" sz="1600" b="0" dirty="0" smtClean="0">
                <a:solidFill>
                  <a:srgbClr val="969696"/>
                </a:solidFill>
              </a:rPr>
              <a:t>Zooms into the location, when clicked on the items in the list</a:t>
            </a:r>
          </a:p>
          <a:p>
            <a:pPr>
              <a:spcBef>
                <a:spcPts val="1800"/>
              </a:spcBef>
              <a:buClrTx/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969696"/>
                </a:solidFill>
              </a:rPr>
              <a:t>Proposes fixes to the issues</a:t>
            </a:r>
          </a:p>
          <a:p>
            <a:pPr lvl="2"/>
            <a:r>
              <a:rPr lang="en-US" sz="1600" b="0" dirty="0" smtClean="0">
                <a:solidFill>
                  <a:srgbClr val="969696"/>
                </a:solidFill>
              </a:rPr>
              <a:t>Choose a different method to fix, if needed</a:t>
            </a:r>
          </a:p>
          <a:p>
            <a:pPr>
              <a:spcBef>
                <a:spcPts val="1800"/>
              </a:spcBef>
              <a:buClrTx/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969696"/>
                </a:solidFill>
              </a:rPr>
              <a:t>Analyze the list</a:t>
            </a:r>
          </a:p>
          <a:p>
            <a:pPr>
              <a:spcBef>
                <a:spcPts val="1800"/>
              </a:spcBef>
              <a:buClrTx/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969696"/>
                </a:solidFill>
              </a:rPr>
              <a:t>Fix issues all at once</a:t>
            </a:r>
          </a:p>
          <a:p>
            <a:pPr lvl="2"/>
            <a:r>
              <a:rPr lang="en-US" sz="1600" b="0" dirty="0" smtClean="0">
                <a:solidFill>
                  <a:srgbClr val="969696"/>
                </a:solidFill>
              </a:rPr>
              <a:t>Upon clicking “Generate”</a:t>
            </a:r>
          </a:p>
          <a:p>
            <a:pPr lvl="2"/>
            <a:r>
              <a:rPr lang="en-US" sz="1600" b="0" dirty="0" smtClean="0">
                <a:solidFill>
                  <a:srgbClr val="969696"/>
                </a:solidFill>
              </a:rPr>
              <a:t>Can’t be done one after the other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 l="504" t="13248" r="19331" b="5128"/>
          <a:stretch>
            <a:fillRect/>
          </a:stretch>
        </p:blipFill>
        <p:spPr bwMode="auto">
          <a:xfrm>
            <a:off x="3844925" y="984250"/>
            <a:ext cx="5299075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57625" y="3395663"/>
            <a:ext cx="1846263" cy="20558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32250" y="2251075"/>
            <a:ext cx="996950" cy="139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Repair: Automation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73038" y="1201738"/>
            <a:ext cx="3684587" cy="4459287"/>
          </a:xfrm>
        </p:spPr>
        <p:txBody>
          <a:bodyPr/>
          <a:lstStyle/>
          <a:p>
            <a:pPr>
              <a:buClrTx/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969696"/>
                </a:solidFill>
              </a:rPr>
              <a:t>Automatically detects and lists out geometrical issues</a:t>
            </a:r>
          </a:p>
          <a:p>
            <a:pPr>
              <a:spcBef>
                <a:spcPts val="1800"/>
              </a:spcBef>
              <a:buClrTx/>
              <a:buFont typeface="Arial" pitchFamily="34" charset="0"/>
              <a:buChar char="•"/>
            </a:pPr>
            <a:r>
              <a:rPr lang="en-US" sz="1800" b="0" dirty="0" smtClean="0"/>
              <a:t>Highlights the location of fault in the geometry</a:t>
            </a:r>
          </a:p>
          <a:p>
            <a:pPr lvl="2"/>
            <a:r>
              <a:rPr lang="en-US" sz="1600" b="0" dirty="0" smtClean="0"/>
              <a:t>Zooms into the location, when clicked on the items in the list</a:t>
            </a:r>
          </a:p>
          <a:p>
            <a:pPr>
              <a:spcBef>
                <a:spcPts val="1800"/>
              </a:spcBef>
              <a:buClrTx/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969696"/>
                </a:solidFill>
              </a:rPr>
              <a:t>Proposes fixes to the issues</a:t>
            </a:r>
          </a:p>
          <a:p>
            <a:pPr lvl="2"/>
            <a:r>
              <a:rPr lang="en-US" sz="1600" b="0" dirty="0" smtClean="0">
                <a:solidFill>
                  <a:srgbClr val="969696"/>
                </a:solidFill>
              </a:rPr>
              <a:t>Choose a different method to fix, if needed</a:t>
            </a:r>
          </a:p>
          <a:p>
            <a:pPr>
              <a:spcBef>
                <a:spcPts val="1800"/>
              </a:spcBef>
              <a:buClrTx/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969696"/>
                </a:solidFill>
              </a:rPr>
              <a:t>Analyze the list</a:t>
            </a:r>
          </a:p>
          <a:p>
            <a:pPr>
              <a:spcBef>
                <a:spcPts val="1800"/>
              </a:spcBef>
              <a:buClrTx/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969696"/>
                </a:solidFill>
              </a:rPr>
              <a:t>Fix issues all at once</a:t>
            </a:r>
          </a:p>
          <a:p>
            <a:pPr lvl="2"/>
            <a:r>
              <a:rPr lang="en-US" sz="1600" b="0" dirty="0" smtClean="0">
                <a:solidFill>
                  <a:srgbClr val="969696"/>
                </a:solidFill>
              </a:rPr>
              <a:t>Upon clicking “Generate”</a:t>
            </a:r>
          </a:p>
          <a:p>
            <a:pPr lvl="2"/>
            <a:r>
              <a:rPr lang="en-US" sz="1600" b="0" dirty="0" smtClean="0">
                <a:solidFill>
                  <a:srgbClr val="969696"/>
                </a:solidFill>
              </a:rPr>
              <a:t>Can’t be done one after the other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-562" t="591" r="15170" b="6918"/>
          <a:stretch>
            <a:fillRect/>
          </a:stretch>
        </p:blipFill>
        <p:spPr bwMode="auto">
          <a:xfrm>
            <a:off x="3840163" y="996950"/>
            <a:ext cx="5303837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6163" y="3786188"/>
            <a:ext cx="3017837" cy="17907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467600" y="2778125"/>
            <a:ext cx="657225" cy="5270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>
            <a:stCxn id="10" idx="2"/>
            <a:endCxn id="8" idx="0"/>
          </p:cNvCxnSpPr>
          <p:nvPr/>
        </p:nvCxnSpPr>
        <p:spPr>
          <a:xfrm rot="5400000">
            <a:off x="7475537" y="3465513"/>
            <a:ext cx="481013" cy="1603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Repair: Automation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73038" y="1201738"/>
            <a:ext cx="3684587" cy="4459287"/>
          </a:xfrm>
        </p:spPr>
        <p:txBody>
          <a:bodyPr/>
          <a:lstStyle/>
          <a:p>
            <a:pPr>
              <a:buClrTx/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969696"/>
                </a:solidFill>
              </a:rPr>
              <a:t>Automatically detects and lists out geometrical issues</a:t>
            </a:r>
          </a:p>
          <a:p>
            <a:pPr>
              <a:spcBef>
                <a:spcPts val="1800"/>
              </a:spcBef>
              <a:buClrTx/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969696"/>
                </a:solidFill>
              </a:rPr>
              <a:t>Highlights the location of fault in the geometry</a:t>
            </a:r>
          </a:p>
          <a:p>
            <a:pPr lvl="2"/>
            <a:r>
              <a:rPr lang="en-US" sz="1600" b="0" dirty="0" smtClean="0">
                <a:solidFill>
                  <a:srgbClr val="969696"/>
                </a:solidFill>
              </a:rPr>
              <a:t>Zooms into the location, when clicked on the items in the list</a:t>
            </a:r>
          </a:p>
          <a:p>
            <a:pPr>
              <a:spcBef>
                <a:spcPts val="1800"/>
              </a:spcBef>
              <a:buClrTx/>
              <a:buFont typeface="Arial" pitchFamily="34" charset="0"/>
              <a:buChar char="•"/>
            </a:pPr>
            <a:r>
              <a:rPr lang="en-US" sz="1800" b="0" dirty="0" smtClean="0"/>
              <a:t>Proposes fixes to the issues</a:t>
            </a:r>
          </a:p>
          <a:p>
            <a:pPr lvl="2"/>
            <a:r>
              <a:rPr lang="en-US" sz="1600" b="0" dirty="0" smtClean="0"/>
              <a:t>Choose a different method to fix, if needed</a:t>
            </a:r>
          </a:p>
          <a:p>
            <a:pPr>
              <a:spcBef>
                <a:spcPts val="1800"/>
              </a:spcBef>
              <a:buClrTx/>
              <a:buFont typeface="Arial" pitchFamily="34" charset="0"/>
              <a:buChar char="•"/>
            </a:pPr>
            <a:r>
              <a:rPr lang="en-US" sz="1800" b="0" dirty="0" smtClean="0"/>
              <a:t>Analyze the list</a:t>
            </a:r>
          </a:p>
          <a:p>
            <a:pPr>
              <a:spcBef>
                <a:spcPts val="1800"/>
              </a:spcBef>
              <a:buClrTx/>
              <a:buFont typeface="Arial" pitchFamily="34" charset="0"/>
              <a:buChar char="•"/>
            </a:pPr>
            <a:r>
              <a:rPr lang="en-US" sz="1800" b="0" dirty="0" smtClean="0"/>
              <a:t>Fix issues all at once</a:t>
            </a:r>
          </a:p>
          <a:p>
            <a:pPr lvl="2"/>
            <a:r>
              <a:rPr lang="en-US" sz="1600" b="0" dirty="0" smtClean="0"/>
              <a:t>Upon clicking “Generate”</a:t>
            </a:r>
          </a:p>
          <a:p>
            <a:pPr lvl="2"/>
            <a:r>
              <a:rPr lang="en-US" sz="1600" b="0" dirty="0" smtClean="0"/>
              <a:t>Can’t be done one after the other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 l="-562" t="591" r="15170" b="6918"/>
          <a:stretch>
            <a:fillRect/>
          </a:stretch>
        </p:blipFill>
        <p:spPr bwMode="auto">
          <a:xfrm>
            <a:off x="3840163" y="996950"/>
            <a:ext cx="5303837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14775" y="3259138"/>
            <a:ext cx="1806575" cy="3635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Arrow Connector 14"/>
          <p:cNvCxnSpPr>
            <a:stCxn id="9" idx="2"/>
            <a:endCxn id="16391" idx="0"/>
          </p:cNvCxnSpPr>
          <p:nvPr/>
        </p:nvCxnSpPr>
        <p:spPr>
          <a:xfrm rot="16200000" flipH="1">
            <a:off x="4259131" y="4181607"/>
            <a:ext cx="1697566" cy="5797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4" cstate="print"/>
          <a:srcRect l="13889" t="58405" r="62286" b="26923"/>
          <a:stretch>
            <a:fillRect/>
          </a:stretch>
        </p:blipFill>
        <p:spPr bwMode="auto">
          <a:xfrm>
            <a:off x="4090458" y="5320241"/>
            <a:ext cx="2614613" cy="12080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5" cstate="print"/>
          <a:srcRect l="5192" t="3442"/>
          <a:stretch>
            <a:fillRect/>
          </a:stretch>
        </p:blipFill>
        <p:spPr bwMode="auto">
          <a:xfrm>
            <a:off x="2785533" y="5037667"/>
            <a:ext cx="966258" cy="28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9" descr="105-repair.pn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1763" y="1709738"/>
            <a:ext cx="22225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5" name="Picture 18" descr="102-repai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2813" y="1668463"/>
            <a:ext cx="2266950" cy="1914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Repair: Example</a:t>
            </a:r>
          </a:p>
        </p:txBody>
      </p:sp>
      <p:sp>
        <p:nvSpPr>
          <p:cNvPr id="18437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4244975" cy="5553075"/>
          </a:xfrm>
        </p:spPr>
        <p:txBody>
          <a:bodyPr/>
          <a:lstStyle/>
          <a:p>
            <a:pPr eaLnBrk="1" hangingPunct="1"/>
            <a:r>
              <a:rPr lang="en-US" b="0" smtClean="0"/>
              <a:t>Repair Edges</a:t>
            </a:r>
          </a:p>
        </p:txBody>
      </p:sp>
      <p:sp>
        <p:nvSpPr>
          <p:cNvPr id="18438" name="TextBox 11"/>
          <p:cNvSpPr txBox="1">
            <a:spLocks noChangeArrowheads="1"/>
          </p:cNvSpPr>
          <p:nvPr/>
        </p:nvSpPr>
        <p:spPr bwMode="auto">
          <a:xfrm>
            <a:off x="422275" y="3608388"/>
            <a:ext cx="2284413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Small edge in the model</a:t>
            </a:r>
          </a:p>
        </p:txBody>
      </p:sp>
      <p:sp>
        <p:nvSpPr>
          <p:cNvPr id="18439" name="TextBox 12"/>
          <p:cNvSpPr txBox="1">
            <a:spLocks noChangeArrowheads="1"/>
          </p:cNvSpPr>
          <p:nvPr/>
        </p:nvSpPr>
        <p:spPr bwMode="auto">
          <a:xfrm>
            <a:off x="6604000" y="3614738"/>
            <a:ext cx="1927225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Small edge removed</a:t>
            </a:r>
          </a:p>
        </p:txBody>
      </p:sp>
      <p:sp>
        <p:nvSpPr>
          <p:cNvPr id="18440" name="TextBox 13"/>
          <p:cNvSpPr txBox="1">
            <a:spLocks noChangeArrowheads="1"/>
          </p:cNvSpPr>
          <p:nvPr/>
        </p:nvSpPr>
        <p:spPr bwMode="auto">
          <a:xfrm>
            <a:off x="3267075" y="3644900"/>
            <a:ext cx="2643188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Details View of Repair Edges</a:t>
            </a:r>
          </a:p>
        </p:txBody>
      </p:sp>
      <p:pic>
        <p:nvPicPr>
          <p:cNvPr id="18441" name="Picture 17" descr="104-repair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325" y="1709738"/>
            <a:ext cx="2224088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16200000" flipV="1">
            <a:off x="1031081" y="2436019"/>
            <a:ext cx="954088" cy="228600"/>
          </a:xfrm>
          <a:prstGeom prst="line">
            <a:avLst/>
          </a:prstGeom>
          <a:ln w="19050">
            <a:solidFill>
              <a:srgbClr val="76D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6809581" y="2202657"/>
            <a:ext cx="1360487" cy="361950"/>
          </a:xfrm>
          <a:prstGeom prst="line">
            <a:avLst/>
          </a:prstGeom>
          <a:ln w="19050">
            <a:solidFill>
              <a:srgbClr val="76D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444875" y="3233738"/>
            <a:ext cx="2268538" cy="1746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8445" name="Picture 18" descr="156_vertex_connect.pn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025" y="4249738"/>
            <a:ext cx="22225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46" name="TextBox 11"/>
          <p:cNvSpPr txBox="1">
            <a:spLocks noChangeArrowheads="1"/>
          </p:cNvSpPr>
          <p:nvPr/>
        </p:nvSpPr>
        <p:spPr bwMode="auto">
          <a:xfrm>
            <a:off x="442913" y="6145213"/>
            <a:ext cx="2284412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Small edge in the model</a:t>
            </a:r>
          </a:p>
        </p:txBody>
      </p:sp>
      <p:pic>
        <p:nvPicPr>
          <p:cNvPr id="18447" name="Picture 22" descr="157_edge_merge.pn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6050" y="4251325"/>
            <a:ext cx="22225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48" name="Picture 23" descr="158_vertex_connect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68688" y="4252913"/>
            <a:ext cx="2265362" cy="173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49" name="TextBox 12"/>
          <p:cNvSpPr txBox="1">
            <a:spLocks noChangeArrowheads="1"/>
          </p:cNvSpPr>
          <p:nvPr/>
        </p:nvSpPr>
        <p:spPr bwMode="auto">
          <a:xfrm>
            <a:off x="6661150" y="6153150"/>
            <a:ext cx="1927225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Small edge removed</a:t>
            </a:r>
          </a:p>
        </p:txBody>
      </p:sp>
      <p:sp>
        <p:nvSpPr>
          <p:cNvPr id="18450" name="TextBox 13"/>
          <p:cNvSpPr txBox="1">
            <a:spLocks noChangeArrowheads="1"/>
          </p:cNvSpPr>
          <p:nvPr/>
        </p:nvSpPr>
        <p:spPr bwMode="auto">
          <a:xfrm>
            <a:off x="3316288" y="6065838"/>
            <a:ext cx="2644775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Details View of Repair Edges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473450" y="5799138"/>
            <a:ext cx="2268538" cy="1762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rot="10800000" flipV="1">
            <a:off x="1316038" y="4910138"/>
            <a:ext cx="288925" cy="41275"/>
          </a:xfrm>
          <a:prstGeom prst="line">
            <a:avLst/>
          </a:prstGeom>
          <a:ln w="19050">
            <a:solidFill>
              <a:srgbClr val="76D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>
            <a:off x="2719449" y="2529444"/>
            <a:ext cx="688975" cy="261381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2731326" y="4987635"/>
            <a:ext cx="665287" cy="247939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5807034" y="2517569"/>
            <a:ext cx="666791" cy="273256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5795158" y="4963885"/>
            <a:ext cx="675492" cy="271689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1373187" y="2198688"/>
            <a:ext cx="481013" cy="1603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1309687" y="4570413"/>
            <a:ext cx="481013" cy="1603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4244975" cy="5553075"/>
          </a:xfrm>
        </p:spPr>
        <p:txBody>
          <a:bodyPr/>
          <a:lstStyle/>
          <a:p>
            <a:pPr eaLnBrk="1" hangingPunct="1"/>
            <a:r>
              <a:rPr lang="en-US" b="0" smtClean="0"/>
              <a:t>Repair Holes</a:t>
            </a:r>
          </a:p>
        </p:txBody>
      </p:sp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Repair: Example</a:t>
            </a:r>
          </a:p>
        </p:txBody>
      </p:sp>
      <p:sp>
        <p:nvSpPr>
          <p:cNvPr id="20484" name="TextBox 11"/>
          <p:cNvSpPr txBox="1">
            <a:spLocks noChangeArrowheads="1"/>
          </p:cNvSpPr>
          <p:nvPr/>
        </p:nvSpPr>
        <p:spPr bwMode="auto">
          <a:xfrm>
            <a:off x="595313" y="3503613"/>
            <a:ext cx="2052637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Holes in a solid body </a:t>
            </a:r>
          </a:p>
        </p:txBody>
      </p:sp>
      <p:sp>
        <p:nvSpPr>
          <p:cNvPr id="20485" name="TextBox 12"/>
          <p:cNvSpPr txBox="1">
            <a:spLocks noChangeArrowheads="1"/>
          </p:cNvSpPr>
          <p:nvPr/>
        </p:nvSpPr>
        <p:spPr bwMode="auto">
          <a:xfrm>
            <a:off x="6423025" y="3451225"/>
            <a:ext cx="1468438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Holes removed</a:t>
            </a:r>
          </a:p>
        </p:txBody>
      </p:sp>
      <p:sp>
        <p:nvSpPr>
          <p:cNvPr id="20486" name="TextBox 13"/>
          <p:cNvSpPr txBox="1">
            <a:spLocks noChangeArrowheads="1"/>
          </p:cNvSpPr>
          <p:nvPr/>
        </p:nvSpPr>
        <p:spPr bwMode="auto">
          <a:xfrm>
            <a:off x="3230563" y="3481388"/>
            <a:ext cx="2570162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Details View of Repair Holes</a:t>
            </a:r>
          </a:p>
        </p:txBody>
      </p:sp>
      <p:pic>
        <p:nvPicPr>
          <p:cNvPr id="20487" name="Picture 21" descr="107-repai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5200" y="1568450"/>
            <a:ext cx="2227263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595313" y="6003925"/>
            <a:ext cx="2082800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Hole in a surface body </a:t>
            </a:r>
          </a:p>
        </p:txBody>
      </p:sp>
      <p:sp>
        <p:nvSpPr>
          <p:cNvPr id="20489" name="TextBox 13"/>
          <p:cNvSpPr txBox="1">
            <a:spLocks noChangeArrowheads="1"/>
          </p:cNvSpPr>
          <p:nvPr/>
        </p:nvSpPr>
        <p:spPr bwMode="auto">
          <a:xfrm>
            <a:off x="3273425" y="5995988"/>
            <a:ext cx="2570163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Details View of Repair Holes</a:t>
            </a:r>
          </a:p>
        </p:txBody>
      </p:sp>
      <p:pic>
        <p:nvPicPr>
          <p:cNvPr id="20490" name="Picture 17" descr="159_hole.pn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3300" y="4130675"/>
            <a:ext cx="2220913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91" name="TextBox 12"/>
          <p:cNvSpPr txBox="1">
            <a:spLocks noChangeArrowheads="1"/>
          </p:cNvSpPr>
          <p:nvPr/>
        </p:nvSpPr>
        <p:spPr bwMode="auto">
          <a:xfrm>
            <a:off x="6508750" y="6010275"/>
            <a:ext cx="1370013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Hole removed</a:t>
            </a:r>
          </a:p>
        </p:txBody>
      </p:sp>
      <p:pic>
        <p:nvPicPr>
          <p:cNvPr id="20492" name="Picture 21" descr="165_hol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3038" y="2641600"/>
            <a:ext cx="592137" cy="23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93" name="Picture 22" descr="166_hol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0025" y="5127625"/>
            <a:ext cx="733425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 rot="18466931">
            <a:off x="1476375" y="1860550"/>
            <a:ext cx="390525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368425" y="4699000"/>
            <a:ext cx="468313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0496" name="Picture 16" descr="106-repair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" y="1619250"/>
            <a:ext cx="2224088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97" name="Picture 20" descr="108-repair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938" y="1581150"/>
            <a:ext cx="1673225" cy="1843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98" name="Picture 11" descr="158_hole.pn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7050" y="4130675"/>
            <a:ext cx="22225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99" name="Picture 13" descr="160_hoes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7750" y="4076700"/>
            <a:ext cx="1671638" cy="1843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" name="Right Arrow 27"/>
          <p:cNvSpPr/>
          <p:nvPr/>
        </p:nvSpPr>
        <p:spPr>
          <a:xfrm>
            <a:off x="2814452" y="2125683"/>
            <a:ext cx="727261" cy="260330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5308271" y="2101932"/>
            <a:ext cx="687017" cy="274556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2850078" y="4655126"/>
            <a:ext cx="713860" cy="261361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5343897" y="4655127"/>
            <a:ext cx="693428" cy="251836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1491456" y="4407694"/>
            <a:ext cx="479425" cy="1603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ec6_im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209" y="1252038"/>
            <a:ext cx="2290791" cy="18571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4244975" cy="5553075"/>
          </a:xfrm>
        </p:spPr>
        <p:txBody>
          <a:bodyPr/>
          <a:lstStyle/>
          <a:p>
            <a:pPr eaLnBrk="1" hangingPunct="1"/>
            <a:r>
              <a:rPr lang="en-US" b="0" dirty="0" smtClean="0"/>
              <a:t>Repair Hard Edges</a:t>
            </a:r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r>
              <a:rPr lang="en-US" b="0" dirty="0" smtClean="0"/>
              <a:t>Repair Seams</a:t>
            </a:r>
          </a:p>
          <a:p>
            <a:pPr eaLnBrk="1" hangingPunct="1"/>
            <a:endParaRPr lang="en-US" b="0" dirty="0" smtClean="0"/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Repair: Example</a:t>
            </a:r>
          </a:p>
        </p:txBody>
      </p:sp>
      <p:pic>
        <p:nvPicPr>
          <p:cNvPr id="17412" name="Picture 8" descr="101-repai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7550" y="1542475"/>
            <a:ext cx="2190750" cy="140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3" name="TextBox 11"/>
          <p:cNvSpPr txBox="1">
            <a:spLocks noChangeArrowheads="1"/>
          </p:cNvSpPr>
          <p:nvPr/>
        </p:nvSpPr>
        <p:spPr bwMode="auto">
          <a:xfrm>
            <a:off x="325967" y="3182891"/>
            <a:ext cx="2162175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Hard edge in the model</a:t>
            </a:r>
          </a:p>
        </p:txBody>
      </p:sp>
      <p:sp>
        <p:nvSpPr>
          <p:cNvPr id="17414" name="TextBox 12"/>
          <p:cNvSpPr txBox="1">
            <a:spLocks noChangeArrowheads="1"/>
          </p:cNvSpPr>
          <p:nvPr/>
        </p:nvSpPr>
        <p:spPr bwMode="auto">
          <a:xfrm>
            <a:off x="6729942" y="3219404"/>
            <a:ext cx="1857375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Hard edge removed</a:t>
            </a:r>
          </a:p>
        </p:txBody>
      </p:sp>
      <p:sp>
        <p:nvSpPr>
          <p:cNvPr id="17415" name="TextBox 13"/>
          <p:cNvSpPr txBox="1">
            <a:spLocks noChangeArrowheads="1"/>
          </p:cNvSpPr>
          <p:nvPr/>
        </p:nvSpPr>
        <p:spPr bwMode="auto">
          <a:xfrm>
            <a:off x="3426355" y="3032609"/>
            <a:ext cx="1773237" cy="4492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Details View of Repair Hard Edges</a:t>
            </a:r>
          </a:p>
        </p:txBody>
      </p:sp>
      <p:pic>
        <p:nvPicPr>
          <p:cNvPr id="17419" name="Picture 21" descr="161_holes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1637" y="2074294"/>
            <a:ext cx="859895" cy="436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20" name="Picture 22" descr="164_hard_edg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61000" y="2801361"/>
            <a:ext cx="824519" cy="3143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ight Arrow 15"/>
          <p:cNvSpPr/>
          <p:nvPr/>
        </p:nvSpPr>
        <p:spPr>
          <a:xfrm>
            <a:off x="2641601" y="2041299"/>
            <a:ext cx="562100" cy="263175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5538960" y="1669426"/>
            <a:ext cx="800286" cy="268865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1363136" y="2243619"/>
            <a:ext cx="448731" cy="14869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ec6_im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0867" y="1183866"/>
            <a:ext cx="2362200" cy="1948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0" descr="121-repair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855" y="4329716"/>
            <a:ext cx="2293408" cy="1884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21" descr="122-repair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9150" y="4410678"/>
            <a:ext cx="2219325" cy="176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22" descr="123-repair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8052" y="4177608"/>
            <a:ext cx="2452687" cy="20147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306388" y="6316191"/>
            <a:ext cx="2371725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Small crack in the model</a:t>
            </a:r>
          </a:p>
        </p:txBody>
      </p:sp>
      <p:sp>
        <p:nvSpPr>
          <p:cNvPr id="26" name="TextBox 26"/>
          <p:cNvSpPr txBox="1">
            <a:spLocks noChangeArrowheads="1"/>
          </p:cNvSpPr>
          <p:nvPr/>
        </p:nvSpPr>
        <p:spPr bwMode="auto">
          <a:xfrm>
            <a:off x="6661150" y="6301904"/>
            <a:ext cx="2028825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Small crack removed</a:t>
            </a:r>
          </a:p>
        </p:txBody>
      </p:sp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3676650" y="6235235"/>
            <a:ext cx="1773238" cy="4492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Details View of Repair Seams</a:t>
            </a:r>
          </a:p>
        </p:txBody>
      </p:sp>
      <p:pic>
        <p:nvPicPr>
          <p:cNvPr id="28" name="Picture 11" descr="163_spike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94350" y="6007703"/>
            <a:ext cx="717338" cy="333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" name="Right Arrow 28"/>
          <p:cNvSpPr/>
          <p:nvPr/>
        </p:nvSpPr>
        <p:spPr>
          <a:xfrm>
            <a:off x="2641600" y="5164079"/>
            <a:ext cx="669988" cy="265773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5664530" y="5164079"/>
            <a:ext cx="643137" cy="265773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1361014" y="4843000"/>
            <a:ext cx="481012" cy="1603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1" descr="111-repai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1594" y="1207514"/>
            <a:ext cx="2441046" cy="20051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7" name="Picture 20" descr="110-repai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8025" y="1256192"/>
            <a:ext cx="2400300" cy="1914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Repair: Example</a:t>
            </a:r>
          </a:p>
        </p:txBody>
      </p:sp>
      <p:sp>
        <p:nvSpPr>
          <p:cNvPr id="21509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4244975" cy="5553075"/>
          </a:xfrm>
        </p:spPr>
        <p:txBody>
          <a:bodyPr/>
          <a:lstStyle/>
          <a:p>
            <a:pPr eaLnBrk="1" hangingPunct="1"/>
            <a:r>
              <a:rPr lang="en-US" b="0" dirty="0" smtClean="0"/>
              <a:t>Repair Sharp Angles</a:t>
            </a:r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r>
              <a:rPr lang="en-US" b="0" dirty="0" smtClean="0"/>
              <a:t>Repair Slivers</a:t>
            </a:r>
          </a:p>
        </p:txBody>
      </p:sp>
      <p:sp>
        <p:nvSpPr>
          <p:cNvPr id="21510" name="TextBox 11"/>
          <p:cNvSpPr txBox="1">
            <a:spLocks noChangeArrowheads="1"/>
          </p:cNvSpPr>
          <p:nvPr/>
        </p:nvSpPr>
        <p:spPr bwMode="auto">
          <a:xfrm>
            <a:off x="644525" y="3380255"/>
            <a:ext cx="1700213" cy="4492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Sharp angle in the model </a:t>
            </a:r>
          </a:p>
        </p:txBody>
      </p:sp>
      <p:sp>
        <p:nvSpPr>
          <p:cNvPr id="21511" name="TextBox 12"/>
          <p:cNvSpPr txBox="1">
            <a:spLocks noChangeArrowheads="1"/>
          </p:cNvSpPr>
          <p:nvPr/>
        </p:nvSpPr>
        <p:spPr bwMode="auto">
          <a:xfrm>
            <a:off x="6654800" y="3388722"/>
            <a:ext cx="2079625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Sharp Angle removed</a:t>
            </a:r>
          </a:p>
        </p:txBody>
      </p: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3429000" y="3331054"/>
            <a:ext cx="2065338" cy="4492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Details View of Repair Sharp Angles</a:t>
            </a:r>
          </a:p>
        </p:txBody>
      </p:sp>
      <p:pic>
        <p:nvPicPr>
          <p:cNvPr id="21513" name="Picture 16" descr="109-repair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065" y="1266783"/>
            <a:ext cx="2429404" cy="1996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16200000" flipV="1">
            <a:off x="355600" y="1921930"/>
            <a:ext cx="1930400" cy="660405"/>
          </a:xfrm>
          <a:prstGeom prst="line">
            <a:avLst/>
          </a:prstGeom>
          <a:ln w="19050">
            <a:solidFill>
              <a:srgbClr val="76D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V="1">
            <a:off x="431800" y="1862667"/>
            <a:ext cx="1879600" cy="762000"/>
          </a:xfrm>
          <a:prstGeom prst="line">
            <a:avLst/>
          </a:prstGeom>
          <a:ln w="19050">
            <a:solidFill>
              <a:srgbClr val="76D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6" name="Picture 17" descr="167_sharp_angl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6900" y="2904556"/>
            <a:ext cx="511175" cy="25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ight Arrow 15"/>
          <p:cNvSpPr/>
          <p:nvPr/>
        </p:nvSpPr>
        <p:spPr>
          <a:xfrm>
            <a:off x="2624667" y="2153236"/>
            <a:ext cx="596371" cy="253897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5712031" y="2288708"/>
            <a:ext cx="534782" cy="253897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1498601" y="2272731"/>
            <a:ext cx="331789" cy="2418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7" descr="112-repair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3921" y="4306436"/>
            <a:ext cx="2280408" cy="18743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310079" y="6309853"/>
            <a:ext cx="2208213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Sliver face in the model </a:t>
            </a: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6236223" y="6369120"/>
            <a:ext cx="1927225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Sliver face removed</a:t>
            </a:r>
          </a:p>
        </p:txBody>
      </p: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3211506" y="6319907"/>
            <a:ext cx="1773237" cy="4492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Details View of Repair Slivers</a:t>
            </a:r>
          </a:p>
        </p:txBody>
      </p:sp>
      <p:pic>
        <p:nvPicPr>
          <p:cNvPr id="32" name="Picture 18" descr="113-repair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3718" y="4364636"/>
            <a:ext cx="2009775" cy="1743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" name="Picture 23" descr="114-repair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63726" y="4289498"/>
            <a:ext cx="2345266" cy="19265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" name="Picture 12" descr="162_sliver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9843" y="5923561"/>
            <a:ext cx="74295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" name="Right Arrow 34"/>
          <p:cNvSpPr/>
          <p:nvPr/>
        </p:nvSpPr>
        <p:spPr>
          <a:xfrm>
            <a:off x="2633126" y="5062475"/>
            <a:ext cx="483955" cy="265773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>
            <a:off x="5225466" y="5098102"/>
            <a:ext cx="807027" cy="241259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rot="10800000">
            <a:off x="1249356" y="5029799"/>
            <a:ext cx="349250" cy="63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ec6_im3.PNG"/>
          <p:cNvPicPr>
            <a:picLocks noChangeAspect="1"/>
          </p:cNvPicPr>
          <p:nvPr/>
        </p:nvPicPr>
        <p:blipFill>
          <a:blip r:embed="rId3" cstate="print"/>
          <a:srcRect t="6257"/>
          <a:stretch>
            <a:fillRect/>
          </a:stretch>
        </p:blipFill>
        <p:spPr>
          <a:xfrm>
            <a:off x="0" y="1244560"/>
            <a:ext cx="2659678" cy="2040467"/>
          </a:xfrm>
          <a:prstGeom prst="rect">
            <a:avLst/>
          </a:prstGeom>
        </p:spPr>
      </p:pic>
      <p:pic>
        <p:nvPicPr>
          <p:cNvPr id="23555" name="Picture 19" descr="116-repai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1105" y="1236608"/>
            <a:ext cx="2219325" cy="173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Repair: Example</a:t>
            </a:r>
          </a:p>
        </p:txBody>
      </p:sp>
      <p:sp>
        <p:nvSpPr>
          <p:cNvPr id="23557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4244975" cy="5553075"/>
          </a:xfrm>
        </p:spPr>
        <p:txBody>
          <a:bodyPr/>
          <a:lstStyle/>
          <a:p>
            <a:pPr eaLnBrk="1" hangingPunct="1"/>
            <a:r>
              <a:rPr lang="en-US" b="0" dirty="0" smtClean="0"/>
              <a:t>Repair Spikes</a:t>
            </a:r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r>
              <a:rPr lang="en-US" b="0" dirty="0" smtClean="0"/>
              <a:t>Repair Faces</a:t>
            </a:r>
          </a:p>
          <a:p>
            <a:pPr eaLnBrk="1" hangingPunct="1"/>
            <a:endParaRPr lang="en-US" b="0" dirty="0" smtClean="0"/>
          </a:p>
        </p:txBody>
      </p:sp>
      <p:sp>
        <p:nvSpPr>
          <p:cNvPr id="23559" name="TextBox 11"/>
          <p:cNvSpPr txBox="1">
            <a:spLocks noChangeArrowheads="1"/>
          </p:cNvSpPr>
          <p:nvPr/>
        </p:nvSpPr>
        <p:spPr bwMode="auto">
          <a:xfrm>
            <a:off x="389467" y="3363344"/>
            <a:ext cx="1774825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Spike in the model </a:t>
            </a:r>
          </a:p>
        </p:txBody>
      </p:sp>
      <p:sp>
        <p:nvSpPr>
          <p:cNvPr id="23560" name="TextBox 12"/>
          <p:cNvSpPr txBox="1">
            <a:spLocks noChangeArrowheads="1"/>
          </p:cNvSpPr>
          <p:nvPr/>
        </p:nvSpPr>
        <p:spPr bwMode="auto">
          <a:xfrm>
            <a:off x="6893983" y="3354877"/>
            <a:ext cx="1458913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Spike removed</a:t>
            </a:r>
          </a:p>
        </p:txBody>
      </p:sp>
      <p:sp>
        <p:nvSpPr>
          <p:cNvPr id="23561" name="TextBox 13"/>
          <p:cNvSpPr txBox="1">
            <a:spLocks noChangeArrowheads="1"/>
          </p:cNvSpPr>
          <p:nvPr/>
        </p:nvSpPr>
        <p:spPr bwMode="auto">
          <a:xfrm>
            <a:off x="3527954" y="3060131"/>
            <a:ext cx="1773237" cy="4492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Details View of Repair Spikes</a:t>
            </a:r>
          </a:p>
        </p:txBody>
      </p:sp>
      <p:pic>
        <p:nvPicPr>
          <p:cNvPr id="23562" name="Picture 12" descr="163_spik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4241" y="2826768"/>
            <a:ext cx="571500" cy="26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Right Arrow 17"/>
          <p:cNvSpPr/>
          <p:nvPr/>
        </p:nvSpPr>
        <p:spPr>
          <a:xfrm>
            <a:off x="2734733" y="1901002"/>
            <a:ext cx="560917" cy="270658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625495" y="1904409"/>
            <a:ext cx="629784" cy="258783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60401" y="2082760"/>
            <a:ext cx="478897" cy="169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ec6_im4.PNG"/>
          <p:cNvPicPr>
            <a:picLocks noChangeAspect="1"/>
          </p:cNvPicPr>
          <p:nvPr/>
        </p:nvPicPr>
        <p:blipFill>
          <a:blip r:embed="rId6" cstate="print"/>
          <a:srcRect t="3574"/>
          <a:stretch>
            <a:fillRect/>
          </a:stretch>
        </p:blipFill>
        <p:spPr>
          <a:xfrm>
            <a:off x="6296516" y="1168400"/>
            <a:ext cx="2635817" cy="2067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4" descr="170_reapair_face.pn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6285" y="4250266"/>
            <a:ext cx="2533650" cy="1920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13" descr="168_repair_face.pn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307999"/>
            <a:ext cx="2504545" cy="192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0" y="6292896"/>
            <a:ext cx="2283883" cy="233910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square"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Small face in the model </a:t>
            </a:r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6622521" y="6292896"/>
            <a:ext cx="1868487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Small face removed</a:t>
            </a: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3426355" y="6269083"/>
            <a:ext cx="1773237" cy="4492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Details View of Repair Faces</a:t>
            </a:r>
          </a:p>
        </p:txBody>
      </p:sp>
      <p:pic>
        <p:nvPicPr>
          <p:cNvPr id="25" name="Picture 18" descr="118-repair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19105" y="4410650"/>
            <a:ext cx="207645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" name="Picture 15" descr="169_face_repair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04021" y="5980158"/>
            <a:ext cx="666750" cy="39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" name="Right Arrow 26"/>
          <p:cNvSpPr/>
          <p:nvPr/>
        </p:nvSpPr>
        <p:spPr>
          <a:xfrm>
            <a:off x="2675467" y="5147250"/>
            <a:ext cx="588667" cy="274637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510151" y="5135354"/>
            <a:ext cx="657287" cy="261133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1210205" y="5259962"/>
            <a:ext cx="349250" cy="63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762125" y="1052513"/>
            <a:ext cx="7267575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dirty="0"/>
              <a:t>Used to remove features such as fillets, chamfers, holes etc., and automatically heal the geometry at those locations</a:t>
            </a: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dirty="0"/>
              <a:t>Four Options for Healing: Automatic, Natural, Patch or No </a:t>
            </a:r>
            <a:r>
              <a:rPr lang="en-US" sz="1800" b="0" kern="0" dirty="0" smtClean="0"/>
              <a:t>healing</a:t>
            </a: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kern="0" dirty="0" smtClean="0"/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kern="0" dirty="0"/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kern="0" dirty="0" smtClean="0"/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kern="0" dirty="0"/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kern="0" dirty="0" smtClean="0"/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kern="0" dirty="0"/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kern="0" dirty="0" smtClean="0"/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kern="0" dirty="0"/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kern="0" dirty="0" smtClean="0"/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kern="0" dirty="0"/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kern="0" dirty="0" smtClean="0"/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kern="0" dirty="0"/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dirty="0" smtClean="0"/>
              <a:t>Edge Delete also available (see Appendix)</a:t>
            </a:r>
            <a:endParaRPr lang="en-US" sz="1800" b="0" kern="0" dirty="0"/>
          </a:p>
        </p:txBody>
      </p:sp>
      <p:pic>
        <p:nvPicPr>
          <p:cNvPr id="51202" name="Picture 5" descr="facede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8075" y="4016058"/>
            <a:ext cx="1423988" cy="140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3" name="Picture 8" descr="facedel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4025583"/>
            <a:ext cx="1438275" cy="1395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7865" y="2371408"/>
            <a:ext cx="3159125" cy="14700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372100" y="2416175"/>
            <a:ext cx="3636963" cy="3463925"/>
            <a:chOff x="5314950" y="2244725"/>
            <a:chExt cx="3636963" cy="3464668"/>
          </a:xfrm>
        </p:grpSpPr>
        <p:pic>
          <p:nvPicPr>
            <p:cNvPr id="51216" name="Picture 14" descr="heal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14950" y="3267094"/>
              <a:ext cx="1841500" cy="1514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217" name="Picture 17" descr="heal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08850" y="2244725"/>
              <a:ext cx="1631950" cy="1336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218" name="Picture 18" descr="heal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299325" y="4355256"/>
              <a:ext cx="1652588" cy="13541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1244649" y="419100"/>
            <a:ext cx="6934200" cy="43815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00050" algn="l"/>
              </a:tabLst>
              <a:defRPr/>
            </a:pPr>
            <a:r>
              <a:rPr lang="en-US" sz="2800" kern="0" dirty="0"/>
              <a:t>Face Delete</a:t>
            </a:r>
            <a:endParaRPr lang="en-US" sz="2800" kern="0" dirty="0">
              <a:latin typeface="Arial Black" pitchFamily="34" charset="0"/>
              <a:ea typeface="+mj-ea"/>
              <a:cs typeface="+mj-cs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6038" y="1670050"/>
            <a:ext cx="1676400" cy="4095750"/>
            <a:chOff x="0" y="1670374"/>
            <a:chExt cx="1676400" cy="4095750"/>
          </a:xfrm>
        </p:grpSpPr>
        <p:pic>
          <p:nvPicPr>
            <p:cNvPr id="51212" name="Picture 59" descr="D:\users\nmpatre\training_material\snaps\97.t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1670374"/>
              <a:ext cx="1676400" cy="4095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0" y="1679575"/>
              <a:ext cx="1657350" cy="3335794"/>
              <a:chOff x="0" y="1679575"/>
              <a:chExt cx="1657350" cy="3335794"/>
            </a:xfrm>
          </p:grpSpPr>
          <p:sp>
            <p:nvSpPr>
              <p:cNvPr id="51214" name="Rectangle 7"/>
              <p:cNvSpPr>
                <a:spLocks noChangeArrowheads="1"/>
              </p:cNvSpPr>
              <p:nvPr/>
            </p:nvSpPr>
            <p:spPr bwMode="auto">
              <a:xfrm>
                <a:off x="0" y="4808994"/>
                <a:ext cx="1657350" cy="206375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51215" name="Rectangle 7"/>
              <p:cNvSpPr>
                <a:spLocks noChangeArrowheads="1"/>
              </p:cNvSpPr>
              <p:nvPr/>
            </p:nvSpPr>
            <p:spPr bwMode="auto">
              <a:xfrm>
                <a:off x="0" y="1679575"/>
                <a:ext cx="428625" cy="187325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</p:grpSp>
      </p:grpSp>
      <p:sp>
        <p:nvSpPr>
          <p:cNvPr id="51209" name="Text Box 6"/>
          <p:cNvSpPr txBox="1">
            <a:spLocks noChangeArrowheads="1"/>
          </p:cNvSpPr>
          <p:nvPr/>
        </p:nvSpPr>
        <p:spPr bwMode="auto">
          <a:xfrm>
            <a:off x="7385050" y="3890963"/>
            <a:ext cx="1535113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>
              <a:buClr>
                <a:srgbClr val="16707C"/>
              </a:buClr>
            </a:pPr>
            <a:r>
              <a:rPr lang="en-US" sz="1400" b="0"/>
              <a:t>Patch Healing</a:t>
            </a:r>
          </a:p>
        </p:txBody>
      </p:sp>
      <p:sp>
        <p:nvSpPr>
          <p:cNvPr id="51210" name="Text Box 6"/>
          <p:cNvSpPr txBox="1">
            <a:spLocks noChangeArrowheads="1"/>
          </p:cNvSpPr>
          <p:nvPr/>
        </p:nvSpPr>
        <p:spPr bwMode="auto">
          <a:xfrm>
            <a:off x="7342188" y="6002338"/>
            <a:ext cx="1708150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>
              <a:buClr>
                <a:srgbClr val="16707C"/>
              </a:buClr>
            </a:pPr>
            <a:r>
              <a:rPr lang="en-US" sz="1400" b="0"/>
              <a:t>Natural Healing</a:t>
            </a:r>
          </a:p>
        </p:txBody>
      </p:sp>
      <p:sp>
        <p:nvSpPr>
          <p:cNvPr id="51211" name="Text Box 6"/>
          <p:cNvSpPr txBox="1">
            <a:spLocks noChangeArrowheads="1"/>
          </p:cNvSpPr>
          <p:nvPr/>
        </p:nvSpPr>
        <p:spPr bwMode="auto">
          <a:xfrm>
            <a:off x="2960688" y="5506720"/>
            <a:ext cx="1192212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>
              <a:buClr>
                <a:srgbClr val="16707C"/>
              </a:buClr>
            </a:pPr>
            <a:r>
              <a:rPr lang="en-US" sz="1400" b="0" dirty="0"/>
              <a:t>Automatic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What will you learn from this presentation:</a:t>
            </a:r>
          </a:p>
          <a:p>
            <a:endParaRPr lang="en-GB" dirty="0" smtClean="0"/>
          </a:p>
          <a:p>
            <a:pPr lvl="1"/>
            <a:r>
              <a:rPr lang="en-GB" dirty="0" smtClean="0"/>
              <a:t>Typical geometry issues</a:t>
            </a:r>
          </a:p>
          <a:p>
            <a:pPr lvl="1"/>
            <a:r>
              <a:rPr lang="en-GB" dirty="0" smtClean="0"/>
              <a:t>Analysis Tools</a:t>
            </a:r>
          </a:p>
          <a:p>
            <a:pPr lvl="1"/>
            <a:r>
              <a:rPr lang="en-GB" dirty="0" smtClean="0"/>
              <a:t>Dedicated Repair Tools</a:t>
            </a:r>
          </a:p>
          <a:p>
            <a:pPr lvl="2"/>
            <a:r>
              <a:rPr lang="en-GB" dirty="0" smtClean="0"/>
              <a:t>Automation</a:t>
            </a:r>
          </a:p>
          <a:p>
            <a:pPr lvl="2"/>
            <a:r>
              <a:rPr lang="en-GB" dirty="0" smtClean="0"/>
              <a:t>Examples</a:t>
            </a:r>
          </a:p>
          <a:p>
            <a:pPr lvl="1"/>
            <a:r>
              <a:rPr lang="en-GB" dirty="0" smtClean="0"/>
              <a:t>Other repair &amp; defeaturing tools</a:t>
            </a:r>
          </a:p>
          <a:p>
            <a:pPr lvl="1"/>
            <a:r>
              <a:rPr lang="en-GB" dirty="0" smtClean="0"/>
              <a:t>Mid-surfaces, Surface Extension and Joints</a:t>
            </a:r>
          </a:p>
          <a:p>
            <a:pPr lvl="2"/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</a:t>
            </a:r>
            <a:r>
              <a:rPr lang="en-US" dirty="0" smtClean="0"/>
              <a:t>Simplification &amp; Repair</a:t>
            </a:r>
          </a:p>
        </p:txBody>
      </p:sp>
    </p:spTree>
    <p:extLst>
      <p:ext uri="{BB962C8B-B14F-4D97-AF65-F5344CB8AC3E}">
        <p14:creationId xmlns="" xmlns:p14="http://schemas.microsoft.com/office/powerpoint/2010/main" val="15762874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419100"/>
            <a:ext cx="6934200" cy="43815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00050" algn="l"/>
              </a:tabLst>
              <a:defRPr/>
            </a:pPr>
            <a:endParaRPr lang="en-US" sz="2400" b="0" kern="0" dirty="0">
              <a:solidFill>
                <a:srgbClr val="FFFFFF"/>
              </a:solidFill>
              <a:latin typeface="Arial Black" pitchFamily="34" charset="0"/>
              <a:ea typeface="+mj-ea"/>
              <a:cs typeface="+mj-cs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6038" y="1670050"/>
            <a:ext cx="1676400" cy="4095750"/>
            <a:chOff x="0" y="1670374"/>
            <a:chExt cx="1676400" cy="4095750"/>
          </a:xfrm>
        </p:grpSpPr>
        <p:pic>
          <p:nvPicPr>
            <p:cNvPr id="66568" name="Picture 59" descr="D:\users\nmpatre\training_material\snaps\97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670374"/>
              <a:ext cx="1676400" cy="4095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0" y="1679575"/>
              <a:ext cx="1657350" cy="3522414"/>
              <a:chOff x="0" y="1679575"/>
              <a:chExt cx="1657350" cy="3522414"/>
            </a:xfrm>
          </p:grpSpPr>
          <p:sp>
            <p:nvSpPr>
              <p:cNvPr id="66570" name="Rectangle 7"/>
              <p:cNvSpPr>
                <a:spLocks noChangeArrowheads="1"/>
              </p:cNvSpPr>
              <p:nvPr/>
            </p:nvSpPr>
            <p:spPr bwMode="auto">
              <a:xfrm>
                <a:off x="0" y="4995614"/>
                <a:ext cx="1657350" cy="206375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66571" name="Rectangle 7"/>
              <p:cNvSpPr>
                <a:spLocks noChangeArrowheads="1"/>
              </p:cNvSpPr>
              <p:nvPr/>
            </p:nvSpPr>
            <p:spPr bwMode="auto">
              <a:xfrm>
                <a:off x="0" y="1679575"/>
                <a:ext cx="428625" cy="187325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</p:grpSp>
      </p:grpSp>
      <p:pic>
        <p:nvPicPr>
          <p:cNvPr id="66565" name="Picture 2" descr="D:\users\nmpatre\training_material\snaps\14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0" y="4144963"/>
            <a:ext cx="2400300" cy="695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6566" name="Picture 3" descr="D:\users\nmpatre\training_material\snaps\14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1063" y="2749550"/>
            <a:ext cx="188595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6567" name="Picture 4" descr="D:\users\nmpatre\training_material\snaps\142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5350" y="4657725"/>
            <a:ext cx="1895475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034000" y="1486800"/>
            <a:ext cx="6096000" cy="3733800"/>
          </a:xfrm>
        </p:spPr>
        <p:txBody>
          <a:bodyPr/>
          <a:lstStyle/>
          <a:p>
            <a:pPr lvl="1"/>
            <a:r>
              <a:rPr lang="en-GB" dirty="0" smtClean="0"/>
              <a:t>Used to remove blends, chamfers, and holes from surface bodies</a:t>
            </a:r>
          </a:p>
          <a:p>
            <a:pPr lvl="1"/>
            <a:r>
              <a:rPr lang="en-GB" dirty="0" smtClean="0"/>
              <a:t>Can also be applied to imprinted edges from all body types</a:t>
            </a:r>
          </a:p>
          <a:p>
            <a:pPr lvl="1"/>
            <a:r>
              <a:rPr lang="en-GB" dirty="0" smtClean="0"/>
              <a:t>Can choose healing types: Automatic, Natural or No healing</a:t>
            </a:r>
          </a:p>
          <a:p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Edge Delete</a:t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39895326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8496" t="3739" r="81598" b="68468"/>
          <a:stretch>
            <a:fillRect/>
          </a:stretch>
        </p:blipFill>
        <p:spPr bwMode="auto">
          <a:xfrm>
            <a:off x="5886864" y="954156"/>
            <a:ext cx="1938130" cy="339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Merge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5178425" cy="5553075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Merges a set of edges or faces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Useful to reduce model complexity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Type</a:t>
            </a:r>
          </a:p>
          <a:p>
            <a:pPr lvl="2"/>
            <a:r>
              <a:rPr lang="en-US" b="0" dirty="0" smtClean="0"/>
              <a:t>Edge merging</a:t>
            </a:r>
          </a:p>
          <a:p>
            <a:pPr lvl="2"/>
            <a:r>
              <a:rPr lang="en-US" b="0" dirty="0" smtClean="0"/>
              <a:t>Face merging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Method</a:t>
            </a:r>
          </a:p>
          <a:p>
            <a:pPr lvl="2"/>
            <a:r>
              <a:rPr lang="en-US" b="0" dirty="0" smtClean="0"/>
              <a:t>Manual: user selects the entities to merge</a:t>
            </a:r>
          </a:p>
          <a:p>
            <a:pPr lvl="2"/>
            <a:r>
              <a:rPr lang="en-US" b="0" dirty="0" smtClean="0"/>
              <a:t>Automatic: clusters of entities to merge are automatically selected and highlighted</a:t>
            </a:r>
          </a:p>
        </p:txBody>
      </p:sp>
      <p:sp>
        <p:nvSpPr>
          <p:cNvPr id="5" name="Rectangle 4"/>
          <p:cNvSpPr/>
          <p:nvPr/>
        </p:nvSpPr>
        <p:spPr>
          <a:xfrm>
            <a:off x="5940425" y="965200"/>
            <a:ext cx="339725" cy="223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02325" y="4108450"/>
            <a:ext cx="1706563" cy="25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0967" name="Picture 6" descr="49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413" y="4565650"/>
            <a:ext cx="3819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8" name="TextBox 14"/>
          <p:cNvSpPr txBox="1">
            <a:spLocks noChangeArrowheads="1"/>
          </p:cNvSpPr>
          <p:nvPr/>
        </p:nvSpPr>
        <p:spPr bwMode="auto">
          <a:xfrm>
            <a:off x="1149350" y="6194425"/>
            <a:ext cx="2020888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Details View of Merge</a:t>
            </a:r>
          </a:p>
        </p:txBody>
      </p:sp>
      <p:pic>
        <p:nvPicPr>
          <p:cNvPr id="40969" name="Picture 12" descr="54-merg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2475" y="4575175"/>
            <a:ext cx="1798638" cy="992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70" name="Picture 13" descr="55-merg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4038" y="4583113"/>
            <a:ext cx="1766887" cy="97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71" name="TextBox 16"/>
          <p:cNvSpPr txBox="1">
            <a:spLocks noChangeArrowheads="1"/>
          </p:cNvSpPr>
          <p:nvPr/>
        </p:nvSpPr>
        <p:spPr bwMode="auto">
          <a:xfrm>
            <a:off x="6003925" y="5735638"/>
            <a:ext cx="1368425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Edge Merging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6424551" y="4940135"/>
            <a:ext cx="476312" cy="287503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5383213" y="5149850"/>
            <a:ext cx="255587" cy="15081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4386" t="25298" r="12982" b="37023"/>
          <a:stretch>
            <a:fillRect/>
          </a:stretch>
        </p:blipFill>
        <p:spPr bwMode="auto">
          <a:xfrm>
            <a:off x="152400" y="4495800"/>
            <a:ext cx="2857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 l="830" t="53125" r="74260" b="2435"/>
          <a:stretch>
            <a:fillRect/>
          </a:stretch>
        </p:blipFill>
        <p:spPr bwMode="auto">
          <a:xfrm>
            <a:off x="6981825" y="2877398"/>
            <a:ext cx="1866900" cy="32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 l="35714" t="27476" r="10553" b="37315"/>
          <a:stretch>
            <a:fillRect/>
          </a:stretch>
        </p:blipFill>
        <p:spPr bwMode="auto">
          <a:xfrm>
            <a:off x="6296025" y="4505325"/>
            <a:ext cx="263033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Face Split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4676775" cy="555307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GB" b="0" dirty="0" smtClean="0"/>
              <a:t>Allows faces to be broken down by:</a:t>
            </a:r>
          </a:p>
          <a:p>
            <a:pPr lvl="2"/>
            <a:r>
              <a:rPr lang="en-GB" b="0" dirty="0" smtClean="0"/>
              <a:t>Points and Edges</a:t>
            </a:r>
          </a:p>
          <a:p>
            <a:pPr lvl="3"/>
            <a:r>
              <a:rPr lang="en-GB" b="0" dirty="0" smtClean="0"/>
              <a:t>Combinations of sketch and 3D geometry</a:t>
            </a:r>
          </a:p>
          <a:p>
            <a:pPr lvl="2"/>
            <a:r>
              <a:rPr lang="en-GB" b="0" dirty="0" smtClean="0"/>
              <a:t>Locations</a:t>
            </a:r>
          </a:p>
          <a:p>
            <a:pPr lvl="3"/>
            <a:r>
              <a:rPr lang="en-GB" b="0" dirty="0" smtClean="0"/>
              <a:t>“Click” on the surface</a:t>
            </a:r>
          </a:p>
          <a:p>
            <a:pPr lvl="3"/>
            <a:r>
              <a:rPr lang="en-GB" b="0" dirty="0" smtClean="0"/>
              <a:t>Do not need to close the loop</a:t>
            </a:r>
          </a:p>
          <a:p>
            <a:endParaRPr lang="en-GB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 cstate="print"/>
          <a:srcRect l="8496" t="3739" r="81598" b="80168"/>
          <a:stretch>
            <a:fillRect/>
          </a:stretch>
        </p:blipFill>
        <p:spPr bwMode="auto">
          <a:xfrm>
            <a:off x="4943889" y="925167"/>
            <a:ext cx="1938130" cy="196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956520" y="2664169"/>
            <a:ext cx="1876632" cy="2475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93447" y="953881"/>
            <a:ext cx="342900" cy="219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t="68773" r="74260" b="16908"/>
          <a:stretch>
            <a:fillRect/>
          </a:stretch>
        </p:blipFill>
        <p:spPr bwMode="auto">
          <a:xfrm>
            <a:off x="447675" y="3248025"/>
            <a:ext cx="211873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314325" y="5524500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810375" y="5438775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l="340" t="69420" r="75157" b="13294"/>
          <a:stretch>
            <a:fillRect/>
          </a:stretch>
        </p:blipFill>
        <p:spPr bwMode="auto">
          <a:xfrm>
            <a:off x="3476625" y="3105150"/>
            <a:ext cx="20574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 l="35071" t="28463" r="9910" b="35999"/>
          <a:stretch>
            <a:fillRect/>
          </a:stretch>
        </p:blipFill>
        <p:spPr bwMode="auto">
          <a:xfrm>
            <a:off x="3209925" y="4495800"/>
            <a:ext cx="28289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>
          <a:xfrm>
            <a:off x="4210050" y="5162550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619625" y="4962525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838700" y="5172075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352925" y="5686425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4705350" y="5553075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971925" y="5581650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790950" y="5372100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7248525" y="5238750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7591425" y="5048250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7820025" y="5248275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7696200" y="5629275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7000875" y="5638800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7305675" y="5772150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7077075" y="3673819"/>
            <a:ext cx="1556302" cy="155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642070" y="4029075"/>
            <a:ext cx="1876632" cy="149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2847975" y="5514975"/>
            <a:ext cx="9525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8496" t="3739" r="81598" b="73375"/>
          <a:stretch>
            <a:fillRect/>
          </a:stretch>
        </p:blipFill>
        <p:spPr bwMode="auto">
          <a:xfrm>
            <a:off x="6020214" y="109572"/>
            <a:ext cx="1938130" cy="279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155575" y="935038"/>
            <a:ext cx="5610225" cy="5553075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Fills the gaps in surface bodies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Requires closed loop of edges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Edges can be from different surface bodies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Allows selection of multiple patch operations in a single go</a:t>
            </a:r>
          </a:p>
          <a:p>
            <a:pPr eaLnBrk="1" hangingPunct="1"/>
            <a:endParaRPr lang="en-US" dirty="0" smtClean="0"/>
          </a:p>
        </p:txBody>
      </p:sp>
      <p:sp>
        <p:nvSpPr>
          <p:cNvPr id="358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Surface Patch (1)</a:t>
            </a:r>
          </a:p>
        </p:txBody>
      </p:sp>
      <p:sp>
        <p:nvSpPr>
          <p:cNvPr id="5" name="Rectangle 4"/>
          <p:cNvSpPr/>
          <p:nvPr/>
        </p:nvSpPr>
        <p:spPr>
          <a:xfrm>
            <a:off x="6037791" y="120616"/>
            <a:ext cx="360363" cy="233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09216" y="2663791"/>
            <a:ext cx="1714500" cy="242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5847" name="Picture 8" descr="3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3133725"/>
            <a:ext cx="1877483" cy="1616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848" name="Picture 9" descr="37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5672" y="4072467"/>
            <a:ext cx="1880129" cy="1617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1415521" y="5752572"/>
            <a:ext cx="1598612" cy="4492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Gap filled using Surface Patch</a:t>
            </a:r>
          </a:p>
        </p:txBody>
      </p:sp>
      <p:sp>
        <p:nvSpPr>
          <p:cNvPr id="35850" name="TextBox 16"/>
          <p:cNvSpPr txBox="1">
            <a:spLocks noChangeArrowheads="1"/>
          </p:cNvSpPr>
          <p:nvPr/>
        </p:nvSpPr>
        <p:spPr bwMode="auto">
          <a:xfrm>
            <a:off x="3292475" y="3924274"/>
            <a:ext cx="2728913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Details View of Surface Patch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214438" y="3657600"/>
            <a:ext cx="258762" cy="1460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6" descr="190_surf_patch.png"/>
          <p:cNvPicPr>
            <a:picLocks noChangeAspect="1"/>
          </p:cNvPicPr>
          <p:nvPr/>
        </p:nvPicPr>
        <p:blipFill>
          <a:blip r:embed="rId6" cstate="print"/>
          <a:srcRect l="5373" r="8884"/>
          <a:stretch>
            <a:fillRect/>
          </a:stretch>
        </p:blipFill>
        <p:spPr bwMode="auto">
          <a:xfrm>
            <a:off x="6780918" y="5134048"/>
            <a:ext cx="1557568" cy="13853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35" descr="191_surf_patch.png"/>
          <p:cNvPicPr>
            <a:picLocks noChangeAspect="1"/>
          </p:cNvPicPr>
          <p:nvPr/>
        </p:nvPicPr>
        <p:blipFill>
          <a:blip r:embed="rId7" cstate="print"/>
          <a:srcRect l="5113" r="9052"/>
          <a:stretch>
            <a:fillRect/>
          </a:stretch>
        </p:blipFill>
        <p:spPr bwMode="auto">
          <a:xfrm>
            <a:off x="6806318" y="3546031"/>
            <a:ext cx="1507396" cy="1339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16" descr="189_surf_ptach.png"/>
          <p:cNvPicPr>
            <a:picLocks noChangeAspect="1"/>
          </p:cNvPicPr>
          <p:nvPr/>
        </p:nvPicPr>
        <p:blipFill>
          <a:blip r:embed="rId8" cstate="print"/>
          <a:srcRect l="9302" r="8784"/>
          <a:stretch>
            <a:fillRect/>
          </a:stretch>
        </p:blipFill>
        <p:spPr bwMode="auto">
          <a:xfrm>
            <a:off x="4778552" y="4238698"/>
            <a:ext cx="1478492" cy="13757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6731176" y="3234339"/>
            <a:ext cx="1761067" cy="233910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square"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Natural </a:t>
            </a:r>
            <a:r>
              <a:rPr lang="en-US" sz="1400" b="0" dirty="0" smtClean="0"/>
              <a:t>Healing</a:t>
            </a:r>
            <a:endParaRPr lang="en-US" sz="1400" b="0" dirty="0"/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4792309" y="5671153"/>
            <a:ext cx="1464734" cy="449354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square"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Model with a hole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858706" y="6572853"/>
            <a:ext cx="1403350" cy="234950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Patch Healing </a:t>
            </a:r>
          </a:p>
        </p:txBody>
      </p:sp>
      <p:sp>
        <p:nvSpPr>
          <p:cNvPr id="28" name="Bent Arrow 27"/>
          <p:cNvSpPr/>
          <p:nvPr/>
        </p:nvSpPr>
        <p:spPr>
          <a:xfrm>
            <a:off x="6378643" y="3860872"/>
            <a:ext cx="415637" cy="1176867"/>
          </a:xfrm>
          <a:prstGeom prst="ben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Bent Arrow 28"/>
          <p:cNvSpPr/>
          <p:nvPr/>
        </p:nvSpPr>
        <p:spPr>
          <a:xfrm>
            <a:off x="6390519" y="5063140"/>
            <a:ext cx="389906" cy="121073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1578"/>
            </a:avLst>
          </a:prstGeom>
          <a:noFill/>
          <a:ln>
            <a:solidFill>
              <a:srgbClr val="FF0000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0" name="Picture 16" descr="186_surf_patch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5217" y="2981299"/>
            <a:ext cx="2914650" cy="874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27679" y="414867"/>
            <a:ext cx="6934201" cy="508000"/>
          </a:xfrm>
        </p:spPr>
        <p:txBody>
          <a:bodyPr/>
          <a:lstStyle/>
          <a:p>
            <a:r>
              <a:rPr lang="en-US" dirty="0" smtClean="0"/>
              <a:t>Surface Patch (2) 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78865" y="861477"/>
            <a:ext cx="8501062" cy="2339102"/>
          </a:xfrm>
          <a:prstGeom prst="rect">
            <a:avLst/>
          </a:prstGeom>
          <a:noFill/>
          <a:ln w="222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16707C"/>
              </a:buClr>
            </a:pPr>
            <a:r>
              <a:rPr lang="en-US" sz="2000" dirty="0" smtClean="0">
                <a:latin typeface="+mn-lt"/>
              </a:rPr>
              <a:t>Surface Patch </a:t>
            </a:r>
          </a:p>
          <a:p>
            <a:pPr algn="l">
              <a:spcBef>
                <a:spcPct val="50000"/>
              </a:spcBef>
              <a:buClr>
                <a:srgbClr val="16707C"/>
              </a:buClr>
            </a:pPr>
            <a:r>
              <a:rPr lang="en-US" sz="1800" b="0" dirty="0" smtClean="0">
                <a:latin typeface="+mn-lt"/>
              </a:rPr>
              <a:t>[Main Menu] Tools </a:t>
            </a:r>
            <a:r>
              <a:rPr lang="en-US" sz="1800" b="0" dirty="0" smtClean="0">
                <a:latin typeface="+mn-lt"/>
                <a:sym typeface="Wingdings" pitchFamily="2" charset="2"/>
              </a:rPr>
              <a:t> </a:t>
            </a:r>
            <a:r>
              <a:rPr lang="en-US" sz="1800" b="0" dirty="0" smtClean="0">
                <a:latin typeface="+mn-lt"/>
              </a:rPr>
              <a:t>Surface Patch 	</a:t>
            </a:r>
          </a:p>
          <a:p>
            <a:pPr marL="685800" lvl="1" indent="-228600">
              <a:spcBef>
                <a:spcPct val="50000"/>
              </a:spcBef>
              <a:buFont typeface="Arial" charset="0"/>
              <a:buChar char="–"/>
            </a:pPr>
            <a:r>
              <a:rPr lang="en-US" b="0" dirty="0" smtClean="0">
                <a:latin typeface="+mn-lt"/>
              </a:rPr>
              <a:t>Attempts to fill gaps in the model</a:t>
            </a:r>
          </a:p>
          <a:p>
            <a:pPr marL="685800" lvl="1" indent="-228600">
              <a:spcBef>
                <a:spcPct val="50000"/>
              </a:spcBef>
              <a:buFont typeface="Arial" charset="0"/>
              <a:buChar char="–"/>
            </a:pPr>
            <a:r>
              <a:rPr lang="en-US" sz="1600" b="0" dirty="0" smtClean="0">
                <a:latin typeface="+mn-lt"/>
              </a:rPr>
              <a:t>Uses similar healing methods as face delete (natural and patch)</a:t>
            </a:r>
          </a:p>
          <a:p>
            <a:pPr marL="685800" lvl="1" indent="-228600" algn="l">
              <a:spcBef>
                <a:spcPct val="50000"/>
              </a:spcBef>
              <a:buFont typeface="Arial" charset="0"/>
              <a:buChar char="–"/>
            </a:pPr>
            <a:r>
              <a:rPr lang="en-US" sz="1600" b="0" dirty="0" smtClean="0">
                <a:latin typeface="+mn-lt"/>
              </a:rPr>
              <a:t>Complex </a:t>
            </a:r>
            <a:r>
              <a:rPr lang="en-US" sz="1600" b="0" dirty="0">
                <a:latin typeface="+mn-lt"/>
              </a:rPr>
              <a:t>gaps may result in multiple surfaces being created to fill </a:t>
            </a:r>
            <a:r>
              <a:rPr lang="en-US" sz="1600" b="0" dirty="0" smtClean="0">
                <a:latin typeface="+mn-lt"/>
              </a:rPr>
              <a:t>them</a:t>
            </a:r>
            <a:endParaRPr lang="en-US" sz="1600" b="0" dirty="0">
              <a:latin typeface="+mn-lt"/>
            </a:endParaRPr>
          </a:p>
          <a:p>
            <a:pPr algn="l">
              <a:spcBef>
                <a:spcPct val="50000"/>
              </a:spcBef>
              <a:buClr>
                <a:srgbClr val="16707C"/>
              </a:buClr>
            </a:pPr>
            <a:endParaRPr lang="en-US" sz="1800" b="0" dirty="0">
              <a:latin typeface="+mn-lt"/>
            </a:endParaRPr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438150" y="5715000"/>
            <a:ext cx="3429000" cy="304800"/>
          </a:xfrm>
          <a:prstGeom prst="rect">
            <a:avLst/>
          </a:prstGeom>
          <a:noFill/>
          <a:ln w="15875" algn="ctr">
            <a:noFill/>
            <a:miter lim="800000"/>
            <a:headEnd type="none" w="sm" len="sm"/>
            <a:tailEnd type="none" w="lg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2 holes selected for patching</a:t>
            </a:r>
          </a:p>
        </p:txBody>
      </p:sp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5067300" y="5695950"/>
            <a:ext cx="3429000" cy="517525"/>
          </a:xfrm>
          <a:prstGeom prst="rect">
            <a:avLst/>
          </a:prstGeom>
          <a:noFill/>
          <a:ln w="15875" algn="ctr">
            <a:noFill/>
            <a:miter lim="800000"/>
            <a:headEnd type="none" w="sm" len="sm"/>
            <a:tailEnd type="none" w="lg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Two patches created using multiple surfaces</a:t>
            </a:r>
          </a:p>
        </p:txBody>
      </p:sp>
      <p:pic>
        <p:nvPicPr>
          <p:cNvPr id="35846" name="Picture 9" descr="patch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11463"/>
            <a:ext cx="34290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0" descr="patc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7775" y="2811463"/>
            <a:ext cx="34290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Line 11"/>
          <p:cNvSpPr>
            <a:spLocks noChangeShapeType="1"/>
          </p:cNvSpPr>
          <p:nvPr/>
        </p:nvSpPr>
        <p:spPr bwMode="auto">
          <a:xfrm flipH="1" flipV="1">
            <a:off x="1381125" y="4933950"/>
            <a:ext cx="400050" cy="762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49" name="Line 12"/>
          <p:cNvSpPr>
            <a:spLocks noChangeShapeType="1"/>
          </p:cNvSpPr>
          <p:nvPr/>
        </p:nvSpPr>
        <p:spPr bwMode="auto">
          <a:xfrm flipH="1" flipV="1">
            <a:off x="1514475" y="3771900"/>
            <a:ext cx="276225" cy="19526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1"/>
          <p:cNvGrpSpPr/>
          <p:nvPr/>
        </p:nvGrpSpPr>
        <p:grpSpPr>
          <a:xfrm>
            <a:off x="5317067" y="963613"/>
            <a:ext cx="3676650" cy="885825"/>
            <a:chOff x="5317067" y="963613"/>
            <a:chExt cx="3676650" cy="885825"/>
          </a:xfrm>
        </p:grpSpPr>
        <p:pic>
          <p:nvPicPr>
            <p:cNvPr id="35850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7067" y="963613"/>
              <a:ext cx="3676650" cy="885825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5851" name="Rectangle 11"/>
            <p:cNvSpPr>
              <a:spLocks noChangeArrowheads="1"/>
            </p:cNvSpPr>
            <p:nvPr/>
          </p:nvSpPr>
          <p:spPr bwMode="auto">
            <a:xfrm>
              <a:off x="5409641" y="1465262"/>
              <a:ext cx="2227262" cy="228600"/>
            </a:xfrm>
            <a:prstGeom prst="rect">
              <a:avLst/>
            </a:prstGeom>
            <a:noFill/>
            <a:ln w="28575" algn="ctr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8496" t="3739" r="81598" b="65041"/>
          <a:stretch>
            <a:fillRect/>
          </a:stretch>
        </p:blipFill>
        <p:spPr bwMode="auto">
          <a:xfrm>
            <a:off x="5496339" y="954156"/>
            <a:ext cx="1938130" cy="381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Projection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5316538" cy="5553075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Allows projection of points on edges/faces and edges on faces/bodies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Options</a:t>
            </a:r>
          </a:p>
          <a:p>
            <a:pPr lvl="2"/>
            <a:r>
              <a:rPr lang="en-US" b="0" dirty="0" smtClean="0"/>
              <a:t>Points on edge or face</a:t>
            </a:r>
          </a:p>
          <a:p>
            <a:pPr lvl="2"/>
            <a:r>
              <a:rPr lang="en-US" b="0" dirty="0" smtClean="0"/>
              <a:t>Edge on face or body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Works on both frozen as well as active bodies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5511800" y="965200"/>
            <a:ext cx="412750" cy="242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83225" y="4545013"/>
            <a:ext cx="1741488" cy="233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6087" name="Picture 6" descr="53-projec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713" y="4078288"/>
            <a:ext cx="3817937" cy="158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088" name="TextBox 14"/>
          <p:cNvSpPr txBox="1">
            <a:spLocks noChangeArrowheads="1"/>
          </p:cNvSpPr>
          <p:nvPr/>
        </p:nvSpPr>
        <p:spPr bwMode="auto">
          <a:xfrm>
            <a:off x="1149350" y="5837238"/>
            <a:ext cx="2368550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Details View of Projection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3865563" cy="5553075"/>
          </a:xfrm>
        </p:spPr>
        <p:txBody>
          <a:bodyPr/>
          <a:lstStyle/>
          <a:p>
            <a:pPr eaLnBrk="1" hangingPunct="1"/>
            <a:r>
              <a:rPr lang="en-US" b="0" smtClean="0"/>
              <a:t>Edge on Face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2725738" y="2698750"/>
            <a:ext cx="593725" cy="274638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2725738" y="4432300"/>
            <a:ext cx="603250" cy="274638"/>
          </a:xfrm>
          <a:prstGeom prst="rightArrow">
            <a:avLst>
              <a:gd name="adj1" fmla="val 50000"/>
              <a:gd name="adj2" fmla="val 50000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4735513" y="2698750"/>
            <a:ext cx="442912" cy="274638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4743450" y="4432300"/>
            <a:ext cx="454025" cy="274638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Projection: Example (1)</a:t>
            </a:r>
          </a:p>
        </p:txBody>
      </p:sp>
      <p:pic>
        <p:nvPicPr>
          <p:cNvPr id="48136" name="Picture 20" descr="78-project.png"/>
          <p:cNvPicPr>
            <a:picLocks noChangeAspect="1"/>
          </p:cNvPicPr>
          <p:nvPr/>
        </p:nvPicPr>
        <p:blipFill>
          <a:blip r:embed="rId3" cstate="print"/>
          <a:srcRect r="5286"/>
          <a:stretch>
            <a:fillRect/>
          </a:stretch>
        </p:blipFill>
        <p:spPr bwMode="auto">
          <a:xfrm>
            <a:off x="173038" y="2578100"/>
            <a:ext cx="2517775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37" name="TextBox 16"/>
          <p:cNvSpPr txBox="1">
            <a:spLocks noChangeArrowheads="1"/>
          </p:cNvSpPr>
          <p:nvPr/>
        </p:nvSpPr>
        <p:spPr bwMode="auto">
          <a:xfrm>
            <a:off x="735013" y="4984750"/>
            <a:ext cx="1485900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Edge to project</a:t>
            </a:r>
          </a:p>
        </p:txBody>
      </p:sp>
      <p:sp>
        <p:nvSpPr>
          <p:cNvPr id="48138" name="TextBox 24"/>
          <p:cNvSpPr txBox="1">
            <a:spLocks noChangeArrowheads="1"/>
          </p:cNvSpPr>
          <p:nvPr/>
        </p:nvSpPr>
        <p:spPr bwMode="auto">
          <a:xfrm>
            <a:off x="7727950" y="2232025"/>
            <a:ext cx="1012825" cy="6651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Edge projected on face</a:t>
            </a:r>
          </a:p>
        </p:txBody>
      </p:sp>
      <p:sp>
        <p:nvSpPr>
          <p:cNvPr id="48139" name="TextBox 25"/>
          <p:cNvSpPr txBox="1">
            <a:spLocks noChangeArrowheads="1"/>
          </p:cNvSpPr>
          <p:nvPr/>
        </p:nvSpPr>
        <p:spPr bwMode="auto">
          <a:xfrm>
            <a:off x="7729538" y="4141788"/>
            <a:ext cx="1255712" cy="1311275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Edge projected on face with ‘Extend Edges’ option YES</a:t>
            </a:r>
          </a:p>
        </p:txBody>
      </p:sp>
      <p:pic>
        <p:nvPicPr>
          <p:cNvPr id="48140" name="Picture 16" descr="200_projec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4863" y="4127500"/>
            <a:ext cx="1374775" cy="1027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41" name="Picture 17" descr="199_project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7400" y="2325688"/>
            <a:ext cx="1382713" cy="1017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42" name="Picture 14" descr="91-project.png"/>
          <p:cNvPicPr>
            <a:picLocks noChangeAspect="1"/>
          </p:cNvPicPr>
          <p:nvPr/>
        </p:nvPicPr>
        <p:blipFill>
          <a:blip r:embed="rId6" cstate="print"/>
          <a:srcRect r="7442"/>
          <a:stretch>
            <a:fillRect/>
          </a:stretch>
        </p:blipFill>
        <p:spPr bwMode="auto">
          <a:xfrm>
            <a:off x="5207000" y="1289050"/>
            <a:ext cx="2459038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43" name="Picture 9" descr="90-project.png"/>
          <p:cNvPicPr>
            <a:picLocks noChangeAspect="1"/>
          </p:cNvPicPr>
          <p:nvPr/>
        </p:nvPicPr>
        <p:blipFill>
          <a:blip r:embed="rId7" cstate="print"/>
          <a:srcRect r="7841"/>
          <a:stretch>
            <a:fillRect/>
          </a:stretch>
        </p:blipFill>
        <p:spPr bwMode="auto">
          <a:xfrm>
            <a:off x="5207000" y="3803650"/>
            <a:ext cx="2447925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44" name="TextBox 24"/>
          <p:cNvSpPr txBox="1">
            <a:spLocks noChangeArrowheads="1"/>
          </p:cNvSpPr>
          <p:nvPr/>
        </p:nvSpPr>
        <p:spPr bwMode="auto">
          <a:xfrm>
            <a:off x="3330575" y="3422650"/>
            <a:ext cx="1373188" cy="4492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Type: Edges on Face</a:t>
            </a:r>
          </a:p>
        </p:txBody>
      </p:sp>
      <p:sp>
        <p:nvSpPr>
          <p:cNvPr id="48145" name="TextBox 24"/>
          <p:cNvSpPr txBox="1">
            <a:spLocks noChangeArrowheads="1"/>
          </p:cNvSpPr>
          <p:nvPr/>
        </p:nvSpPr>
        <p:spPr bwMode="auto">
          <a:xfrm>
            <a:off x="3344863" y="5214938"/>
            <a:ext cx="1373187" cy="4492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Extend Edges: Yes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1734344" y="3607594"/>
            <a:ext cx="273050" cy="2206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5313363" cy="5553075"/>
          </a:xfrm>
        </p:spPr>
        <p:txBody>
          <a:bodyPr/>
          <a:lstStyle/>
          <a:p>
            <a:pPr eaLnBrk="1" hangingPunct="1"/>
            <a:r>
              <a:rPr lang="en-US" b="0" smtClean="0"/>
              <a:t>Points on Edge/Face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2711450" y="2698750"/>
            <a:ext cx="584200" cy="274638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2692400" y="4432300"/>
            <a:ext cx="612775" cy="274638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4743450" y="2698750"/>
            <a:ext cx="434975" cy="274638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4752975" y="4432300"/>
            <a:ext cx="407988" cy="274638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7111" name="Picture 26" descr="76-project.png"/>
          <p:cNvPicPr>
            <a:picLocks noChangeAspect="1"/>
          </p:cNvPicPr>
          <p:nvPr/>
        </p:nvPicPr>
        <p:blipFill>
          <a:blip r:embed="rId3" cstate="print"/>
          <a:srcRect r="7040"/>
          <a:stretch>
            <a:fillRect/>
          </a:stretch>
        </p:blipFill>
        <p:spPr bwMode="auto">
          <a:xfrm>
            <a:off x="5184775" y="3803650"/>
            <a:ext cx="247015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Projection: Example (2)</a:t>
            </a:r>
          </a:p>
        </p:txBody>
      </p:sp>
      <p:pic>
        <p:nvPicPr>
          <p:cNvPr id="47113" name="Picture 9" descr="74-project.png"/>
          <p:cNvPicPr>
            <a:picLocks noChangeAspect="1"/>
          </p:cNvPicPr>
          <p:nvPr/>
        </p:nvPicPr>
        <p:blipFill>
          <a:blip r:embed="rId4" cstate="print"/>
          <a:srcRect r="6206"/>
          <a:stretch>
            <a:fillRect/>
          </a:stretch>
        </p:blipFill>
        <p:spPr bwMode="auto">
          <a:xfrm>
            <a:off x="176213" y="2578100"/>
            <a:ext cx="2492375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4" name="Picture 10" descr="75-project.png"/>
          <p:cNvPicPr>
            <a:picLocks noChangeAspect="1"/>
          </p:cNvPicPr>
          <p:nvPr/>
        </p:nvPicPr>
        <p:blipFill>
          <a:blip r:embed="rId5" cstate="print"/>
          <a:srcRect r="7442"/>
          <a:stretch>
            <a:fillRect/>
          </a:stretch>
        </p:blipFill>
        <p:spPr bwMode="auto">
          <a:xfrm>
            <a:off x="5184775" y="1289050"/>
            <a:ext cx="2460625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15" name="TextBox 16"/>
          <p:cNvSpPr txBox="1">
            <a:spLocks noChangeArrowheads="1"/>
          </p:cNvSpPr>
          <p:nvPr/>
        </p:nvSpPr>
        <p:spPr bwMode="auto">
          <a:xfrm>
            <a:off x="654050" y="4992688"/>
            <a:ext cx="1595438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Points to project</a:t>
            </a:r>
          </a:p>
        </p:txBody>
      </p:sp>
      <p:sp>
        <p:nvSpPr>
          <p:cNvPr id="47116" name="TextBox 24"/>
          <p:cNvSpPr txBox="1">
            <a:spLocks noChangeArrowheads="1"/>
          </p:cNvSpPr>
          <p:nvPr/>
        </p:nvSpPr>
        <p:spPr bwMode="auto">
          <a:xfrm>
            <a:off x="7881938" y="2232025"/>
            <a:ext cx="1012825" cy="6651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Points projected on face</a:t>
            </a:r>
          </a:p>
        </p:txBody>
      </p:sp>
      <p:sp>
        <p:nvSpPr>
          <p:cNvPr id="47117" name="TextBox 25"/>
          <p:cNvSpPr txBox="1">
            <a:spLocks noChangeArrowheads="1"/>
          </p:cNvSpPr>
          <p:nvPr/>
        </p:nvSpPr>
        <p:spPr bwMode="auto">
          <a:xfrm>
            <a:off x="7881938" y="4778375"/>
            <a:ext cx="1049337" cy="6651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Points projected on edge</a:t>
            </a:r>
          </a:p>
        </p:txBody>
      </p:sp>
      <p:pic>
        <p:nvPicPr>
          <p:cNvPr id="47118" name="Picture 19" descr="197_project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1050" y="2328863"/>
            <a:ext cx="139065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9" name="Picture 20" descr="198_project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0575" y="4129088"/>
            <a:ext cx="1389063" cy="911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20" name="TextBox 24"/>
          <p:cNvSpPr txBox="1">
            <a:spLocks noChangeArrowheads="1"/>
          </p:cNvSpPr>
          <p:nvPr/>
        </p:nvSpPr>
        <p:spPr bwMode="auto">
          <a:xfrm>
            <a:off x="3330575" y="3313113"/>
            <a:ext cx="1373188" cy="4492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Type: Points on Face</a:t>
            </a:r>
          </a:p>
        </p:txBody>
      </p:sp>
      <p:sp>
        <p:nvSpPr>
          <p:cNvPr id="47121" name="TextBox 24"/>
          <p:cNvSpPr txBox="1">
            <a:spLocks noChangeArrowheads="1"/>
          </p:cNvSpPr>
          <p:nvPr/>
        </p:nvSpPr>
        <p:spPr bwMode="auto">
          <a:xfrm>
            <a:off x="3344863" y="5103813"/>
            <a:ext cx="1373187" cy="4492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Type: Points on Edge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16200000" flipH="1">
            <a:off x="1113632" y="3883819"/>
            <a:ext cx="274637" cy="2190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 flipH="1">
            <a:off x="1935957" y="3466306"/>
            <a:ext cx="274638" cy="2190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H="1">
            <a:off x="5546725" y="2459038"/>
            <a:ext cx="274638" cy="2206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6200000" flipH="1">
            <a:off x="6333332" y="1986756"/>
            <a:ext cx="273050" cy="22066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6200000" flipH="1">
            <a:off x="6665913" y="4321175"/>
            <a:ext cx="274637" cy="22066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6200000" flipH="1">
            <a:off x="5245894" y="5153819"/>
            <a:ext cx="273050" cy="2206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762125" y="1052513"/>
            <a:ext cx="7267575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dirty="0">
                <a:latin typeface="+mn-lt"/>
              </a:rPr>
              <a:t>Sews </a:t>
            </a:r>
            <a:r>
              <a:rPr lang="en-US" sz="1800" b="0" kern="0" dirty="0" smtClean="0">
                <a:latin typeface="+mn-lt"/>
              </a:rPr>
              <a:t>selected </a:t>
            </a:r>
            <a:r>
              <a:rPr lang="en-US" sz="1800" b="0" kern="0" dirty="0">
                <a:latin typeface="+mn-lt"/>
              </a:rPr>
              <a:t>surface bodies to form a single </a:t>
            </a:r>
            <a:r>
              <a:rPr lang="en-US" sz="1800" b="0" kern="0" dirty="0" smtClean="0">
                <a:latin typeface="+mn-lt"/>
              </a:rPr>
              <a:t>surface body where they have edges common to within a given </a:t>
            </a:r>
            <a:r>
              <a:rPr lang="en-US" sz="1800" kern="0" dirty="0" smtClean="0">
                <a:latin typeface="+mn-lt"/>
              </a:rPr>
              <a:t>Tolerance</a:t>
            </a:r>
            <a:endParaRPr lang="en-US" sz="1800" kern="0" dirty="0">
              <a:latin typeface="+mn-lt"/>
            </a:endParaRP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dirty="0" smtClean="0">
                <a:latin typeface="+mn-lt"/>
              </a:rPr>
              <a:t>Create Solids? </a:t>
            </a:r>
            <a:r>
              <a:rPr lang="en-US" sz="1800" b="0" kern="0" dirty="0">
                <a:latin typeface="+mn-lt"/>
              </a:rPr>
              <a:t>option </a:t>
            </a:r>
            <a:r>
              <a:rPr lang="en-US" sz="1800" b="0" kern="0" dirty="0" smtClean="0">
                <a:latin typeface="+mn-lt"/>
              </a:rPr>
              <a:t>enables surface </a:t>
            </a:r>
            <a:r>
              <a:rPr lang="en-US" sz="1800" b="0" kern="0" dirty="0">
                <a:latin typeface="+mn-lt"/>
              </a:rPr>
              <a:t>bodies forming a closed domain </a:t>
            </a:r>
            <a:r>
              <a:rPr lang="en-US" sz="1800" b="0" kern="0" dirty="0" smtClean="0">
                <a:latin typeface="+mn-lt"/>
              </a:rPr>
              <a:t>to </a:t>
            </a:r>
            <a:r>
              <a:rPr lang="en-US" sz="1800" b="0" kern="0" dirty="0">
                <a:latin typeface="+mn-lt"/>
              </a:rPr>
              <a:t>be converted to </a:t>
            </a:r>
            <a:r>
              <a:rPr lang="en-US" sz="1800" b="0" kern="0" dirty="0" smtClean="0">
                <a:latin typeface="+mn-lt"/>
              </a:rPr>
              <a:t>solid bodies</a:t>
            </a:r>
          </a:p>
          <a:p>
            <a:pPr marL="182880" indent="-182880">
              <a:spcBef>
                <a:spcPct val="20000"/>
              </a:spcBef>
              <a:buClr>
                <a:srgbClr val="16707C"/>
              </a:buClr>
              <a:defRPr/>
            </a:pPr>
            <a:endParaRPr lang="en-US" sz="1800" b="0" kern="0" dirty="0" smtClean="0">
              <a:latin typeface="+mn-lt"/>
            </a:endParaRPr>
          </a:p>
          <a:p>
            <a:pPr marL="182880" indent="-182880">
              <a:spcBef>
                <a:spcPct val="20000"/>
              </a:spcBef>
              <a:buClr>
                <a:srgbClr val="16707C"/>
              </a:buClr>
              <a:buFont typeface="Arial" pitchFamily="34" charset="0"/>
              <a:buChar char="•"/>
              <a:defRPr/>
            </a:pPr>
            <a:endParaRPr lang="en-US" sz="1800" b="0" kern="0" dirty="0">
              <a:latin typeface="+mn-lt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1244649" y="419100"/>
            <a:ext cx="6934200" cy="43815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00050" algn="l"/>
              </a:tabLst>
              <a:defRPr/>
            </a:pPr>
            <a:r>
              <a:rPr lang="en-US" sz="2400" kern="0" dirty="0"/>
              <a:t>Body Operation: Sew</a:t>
            </a:r>
            <a:endParaRPr lang="en-US" sz="2400" kern="0" dirty="0">
              <a:latin typeface="Arial Black" pitchFamily="34" charset="0"/>
              <a:ea typeface="+mj-ea"/>
              <a:cs typeface="+mj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6038" y="1679575"/>
            <a:ext cx="2438400" cy="4095750"/>
            <a:chOff x="46655" y="1679575"/>
            <a:chExt cx="2438400" cy="4095880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655" y="1679575"/>
              <a:ext cx="1676400" cy="4095880"/>
              <a:chOff x="0" y="1679575"/>
              <a:chExt cx="1676400" cy="4095880"/>
            </a:xfrm>
          </p:grpSpPr>
          <p:pic>
            <p:nvPicPr>
              <p:cNvPr id="44046" name="Picture 13" descr="D:\users\nmpatre\training_material\snaps\97.t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1679705"/>
                <a:ext cx="1676400" cy="40957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grpSp>
            <p:nvGrpSpPr>
              <p:cNvPr id="4" name="Group 24"/>
              <p:cNvGrpSpPr>
                <a:grpSpLocks/>
              </p:cNvGrpSpPr>
              <p:nvPr/>
            </p:nvGrpSpPr>
            <p:grpSpPr bwMode="auto">
              <a:xfrm>
                <a:off x="0" y="1679575"/>
                <a:ext cx="1657350" cy="2764332"/>
                <a:chOff x="0" y="1679575"/>
                <a:chExt cx="1657350" cy="2764332"/>
              </a:xfrm>
            </p:grpSpPr>
            <p:sp>
              <p:nvSpPr>
                <p:cNvPr id="44048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4237532"/>
                  <a:ext cx="1657350" cy="206375"/>
                </a:xfrm>
                <a:prstGeom prst="rect">
                  <a:avLst/>
                </a:prstGeom>
                <a:noFill/>
                <a:ln w="3175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44049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1679575"/>
                  <a:ext cx="428625" cy="187325"/>
                </a:xfrm>
                <a:prstGeom prst="rect">
                  <a:avLst/>
                </a:prstGeom>
                <a:noFill/>
                <a:ln w="3175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</p:grpSp>
        </p:grpSp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1782145" y="4236099"/>
              <a:ext cx="702910" cy="1436914"/>
              <a:chOff x="1819469" y="4208106"/>
              <a:chExt cx="702910" cy="1436914"/>
            </a:xfrm>
          </p:grpSpPr>
          <p:pic>
            <p:nvPicPr>
              <p:cNvPr id="44043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841342" y="4243000"/>
                <a:ext cx="657225" cy="1095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044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836579" y="5352662"/>
                <a:ext cx="68580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1819116" y="4207538"/>
                <a:ext cx="681038" cy="143673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</p:grpSp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1785938" y="4743450"/>
            <a:ext cx="658812" cy="1460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44038" name="Picture 2" descr="D:\users\nmpatre\training_material\snaps\270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7075" y="2511425"/>
            <a:ext cx="2505075" cy="140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9" name="Picture 2" descr="E:\shk\training_material\images\sew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7013" y="4159250"/>
            <a:ext cx="2846387" cy="2290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40" name="Picture 3" descr="E:\shk\training_material\images\sew_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84875" y="4159250"/>
            <a:ext cx="2846388" cy="2290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8496" t="3739" r="81598" b="76819"/>
          <a:stretch>
            <a:fillRect/>
          </a:stretch>
        </p:blipFill>
        <p:spPr bwMode="auto">
          <a:xfrm>
            <a:off x="5769665" y="1070527"/>
            <a:ext cx="1938130" cy="237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5621338" cy="5553075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Creates internal fluid volume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Two options</a:t>
            </a:r>
          </a:p>
          <a:p>
            <a:pPr lvl="2"/>
            <a:r>
              <a:rPr lang="en-US" b="0" dirty="0" smtClean="0"/>
              <a:t>By Cavity : user must select all wetted surfaces</a:t>
            </a:r>
          </a:p>
          <a:p>
            <a:pPr lvl="2"/>
            <a:r>
              <a:rPr lang="en-US" b="0" dirty="0" smtClean="0"/>
              <a:t>By Caps : user must create closing surfaces at inlets and outlets, and select bodies</a:t>
            </a:r>
          </a:p>
          <a:p>
            <a:pPr lvl="1" eaLnBrk="1" hangingPunct="1"/>
            <a:endParaRPr lang="en-US" b="0" i="1" dirty="0" smtClean="0">
              <a:hlinkClick r:id="rId4" action="ppaction://hlinkfile"/>
            </a:endParaRPr>
          </a:p>
          <a:p>
            <a:pPr lvl="1" eaLnBrk="1" hangingPunct="1"/>
            <a:endParaRPr lang="en-US" b="0" dirty="0" smtClean="0"/>
          </a:p>
        </p:txBody>
      </p:sp>
      <p:pic>
        <p:nvPicPr>
          <p:cNvPr id="30723" name="Picture 9" descr="147-fill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438" y="3713163"/>
            <a:ext cx="1817687" cy="156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Fill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4374" y="1082675"/>
            <a:ext cx="434975" cy="222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78500" y="3203575"/>
            <a:ext cx="1711325" cy="242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0728" name="Picture 16" descr="89-fill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8113" y="3654312"/>
            <a:ext cx="2979737" cy="885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9" name="Text Box 6"/>
          <p:cNvSpPr txBox="1">
            <a:spLocks noChangeArrowheads="1"/>
          </p:cNvSpPr>
          <p:nvPr/>
        </p:nvSpPr>
        <p:spPr bwMode="auto">
          <a:xfrm>
            <a:off x="5800725" y="4654437"/>
            <a:ext cx="1879600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Details View of Fill</a:t>
            </a:r>
          </a:p>
        </p:txBody>
      </p:sp>
      <p:pic>
        <p:nvPicPr>
          <p:cNvPr id="30730" name="Picture 8" descr="146-fill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9670" y="4808538"/>
            <a:ext cx="1812925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31" name="Text Box 6"/>
          <p:cNvSpPr txBox="1">
            <a:spLocks noChangeArrowheads="1"/>
          </p:cNvSpPr>
          <p:nvPr/>
        </p:nvSpPr>
        <p:spPr bwMode="auto">
          <a:xfrm>
            <a:off x="2128838" y="4251325"/>
            <a:ext cx="2019300" cy="4492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Internal fluid volume extracted using Fill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 t="68541" r="72904" b="20335"/>
          <a:stretch>
            <a:fillRect/>
          </a:stretch>
        </p:blipFill>
        <p:spPr bwMode="auto">
          <a:xfrm>
            <a:off x="5216769" y="5011794"/>
            <a:ext cx="3601725" cy="108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5829301" y="6172201"/>
            <a:ext cx="3147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 smtClean="0"/>
              <a:t>Cap surface bodies must </a:t>
            </a:r>
            <a:r>
              <a:rPr lang="fr-FR" sz="1400" b="0" dirty="0" err="1" smtClean="0"/>
              <a:t>be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selected</a:t>
            </a:r>
            <a:endParaRPr lang="fr-FR" sz="1400" b="0" dirty="0"/>
          </a:p>
        </p:txBody>
      </p:sp>
      <p:sp>
        <p:nvSpPr>
          <p:cNvPr id="17" name="Ellipse 16"/>
          <p:cNvSpPr/>
          <p:nvPr/>
        </p:nvSpPr>
        <p:spPr>
          <a:xfrm>
            <a:off x="6295292" y="5609492"/>
            <a:ext cx="650631" cy="1758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/>
          <p:cNvCxnSpPr>
            <a:stCxn id="17" idx="4"/>
          </p:cNvCxnSpPr>
          <p:nvPr/>
        </p:nvCxnSpPr>
        <p:spPr>
          <a:xfrm rot="16200000" flipH="1">
            <a:off x="6484326" y="5921619"/>
            <a:ext cx="430824" cy="15826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2613025" y="3795713"/>
            <a:ext cx="1674813" cy="2073275"/>
          </a:xfrm>
          <a:prstGeom prst="roundRect">
            <a:avLst/>
          </a:prstGeom>
          <a:solidFill>
            <a:srgbClr val="FF505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Right Arrow 71"/>
          <p:cNvSpPr/>
          <p:nvPr/>
        </p:nvSpPr>
        <p:spPr>
          <a:xfrm>
            <a:off x="2825750" y="4770438"/>
            <a:ext cx="182563" cy="10953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60" name="Right Arrow 59"/>
          <p:cNvSpPr/>
          <p:nvPr/>
        </p:nvSpPr>
        <p:spPr>
          <a:xfrm>
            <a:off x="431800" y="2733675"/>
            <a:ext cx="182563" cy="11112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63" name="Right Arrow 62"/>
          <p:cNvSpPr/>
          <p:nvPr/>
        </p:nvSpPr>
        <p:spPr>
          <a:xfrm>
            <a:off x="442913" y="3328988"/>
            <a:ext cx="182562" cy="11112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66" name="Bent Arrow 65"/>
          <p:cNvSpPr/>
          <p:nvPr/>
        </p:nvSpPr>
        <p:spPr>
          <a:xfrm flipV="1">
            <a:off x="658813" y="4770438"/>
            <a:ext cx="228600" cy="319087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ight Arrow 67"/>
          <p:cNvSpPr/>
          <p:nvPr/>
        </p:nvSpPr>
        <p:spPr>
          <a:xfrm>
            <a:off x="2530475" y="2711450"/>
            <a:ext cx="192088" cy="10953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0" name="Bent Arrow 69"/>
          <p:cNvSpPr/>
          <p:nvPr/>
        </p:nvSpPr>
        <p:spPr>
          <a:xfrm flipV="1">
            <a:off x="2765425" y="3005138"/>
            <a:ext cx="228600" cy="365125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Bent Arrow 70"/>
          <p:cNvSpPr/>
          <p:nvPr/>
        </p:nvSpPr>
        <p:spPr>
          <a:xfrm flipV="1">
            <a:off x="2768600" y="4476750"/>
            <a:ext cx="228600" cy="1006475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22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Preprocessing Workflow</a:t>
            </a:r>
          </a:p>
        </p:txBody>
      </p:sp>
      <p:cxnSp>
        <p:nvCxnSpPr>
          <p:cNvPr id="34" name="Straight Arrow Connector 33"/>
          <p:cNvCxnSpPr>
            <a:endCxn id="37" idx="1"/>
          </p:cNvCxnSpPr>
          <p:nvPr/>
        </p:nvCxnSpPr>
        <p:spPr>
          <a:xfrm flipV="1">
            <a:off x="639763" y="4556125"/>
            <a:ext cx="298450" cy="7938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639763" y="2560638"/>
            <a:ext cx="1371600" cy="4572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16707C"/>
              </a:buClr>
              <a:defRPr/>
            </a:pPr>
            <a:r>
              <a:rPr lang="en-US" sz="1200" b="0" dirty="0"/>
              <a:t>Sketches and Planes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39763" y="4327525"/>
            <a:ext cx="1371600" cy="4572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16707C"/>
              </a:buClr>
              <a:defRPr/>
            </a:pPr>
            <a:r>
              <a:rPr lang="en-US" sz="1200" b="0" dirty="0"/>
              <a:t>Geometry Import Options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39763" y="3225800"/>
            <a:ext cx="1371600" cy="319088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16707C"/>
              </a:buClr>
              <a:defRPr/>
            </a:pPr>
            <a:r>
              <a:rPr lang="en-US" sz="1200" b="0" dirty="0"/>
              <a:t>3D Operations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14400" y="4864100"/>
            <a:ext cx="1143000" cy="4572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16707C"/>
              </a:buClr>
              <a:defRPr/>
            </a:pPr>
            <a:r>
              <a:rPr lang="en-US" sz="900" b="0" dirty="0"/>
              <a:t>Direct CAD/Bi-Directional CAD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2743200" y="3876675"/>
            <a:ext cx="1371600" cy="635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16707C"/>
              </a:buClr>
              <a:defRPr/>
            </a:pPr>
            <a:r>
              <a:rPr lang="en-US" sz="1100" b="0" dirty="0"/>
              <a:t>Geometry Cleanup and Repair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3017838" y="4622800"/>
            <a:ext cx="1138237" cy="395288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16707C"/>
              </a:buClr>
              <a:defRPr/>
            </a:pPr>
            <a:r>
              <a:rPr lang="en-US" sz="900" b="0" dirty="0"/>
              <a:t>Automatic Cleanup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3017838" y="5138738"/>
            <a:ext cx="1138237" cy="658812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16707C"/>
              </a:buClr>
              <a:defRPr/>
            </a:pPr>
            <a:r>
              <a:rPr lang="en-US" sz="900" b="0" dirty="0"/>
              <a:t>Merge, Connect, Projection, Flow Volume Extraction, etc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12813" y="3624263"/>
            <a:ext cx="1138237" cy="4572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16707C"/>
              </a:buClr>
              <a:defRPr/>
            </a:pPr>
            <a:r>
              <a:rPr lang="en-US" sz="900" b="0" dirty="0"/>
              <a:t>Extrude, Revolve, Sweep, etc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2743200" y="2560638"/>
            <a:ext cx="1371600" cy="4572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16707C"/>
              </a:buClr>
              <a:defRPr/>
            </a:pPr>
            <a:r>
              <a:rPr lang="en-US" sz="1200" b="0" dirty="0"/>
              <a:t>3D Operations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3017838" y="3116263"/>
            <a:ext cx="1138237" cy="508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16707C"/>
              </a:buClr>
              <a:defRPr/>
            </a:pPr>
            <a:r>
              <a:rPr lang="en-US" sz="900" b="0" dirty="0"/>
              <a:t>Boolean, Body Operations, Split, etc</a:t>
            </a:r>
          </a:p>
        </p:txBody>
      </p:sp>
      <p:sp>
        <p:nvSpPr>
          <p:cNvPr id="57" name="Bent Arrow 56"/>
          <p:cNvSpPr/>
          <p:nvPr/>
        </p:nvSpPr>
        <p:spPr>
          <a:xfrm flipV="1">
            <a:off x="396875" y="2105025"/>
            <a:ext cx="228600" cy="2509838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Bent Arrow 58"/>
          <p:cNvSpPr/>
          <p:nvPr/>
        </p:nvSpPr>
        <p:spPr>
          <a:xfrm flipV="1">
            <a:off x="673100" y="3544888"/>
            <a:ext cx="228600" cy="366712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Bent Arrow 66"/>
          <p:cNvSpPr/>
          <p:nvPr/>
        </p:nvSpPr>
        <p:spPr>
          <a:xfrm flipV="1">
            <a:off x="2492375" y="2109788"/>
            <a:ext cx="228600" cy="2117725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95"/>
          <p:cNvGrpSpPr>
            <a:grpSpLocks/>
          </p:cNvGrpSpPr>
          <p:nvPr/>
        </p:nvGrpSpPr>
        <p:grpSpPr bwMode="auto">
          <a:xfrm>
            <a:off x="6553200" y="2379663"/>
            <a:ext cx="2568575" cy="2282825"/>
            <a:chOff x="6553853" y="2379932"/>
            <a:chExt cx="2568575" cy="2282825"/>
          </a:xfrm>
        </p:grpSpPr>
        <p:pic>
          <p:nvPicPr>
            <p:cNvPr id="924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53853" y="2379932"/>
              <a:ext cx="2568575" cy="22828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9249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 l="85504" t="3964" r="3299" b="76653"/>
            <a:stretch>
              <a:fillRect/>
            </a:stretch>
          </p:blipFill>
          <p:spPr bwMode="auto">
            <a:xfrm>
              <a:off x="8462791" y="2990640"/>
              <a:ext cx="204788" cy="209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grpSp>
          <p:nvGrpSpPr>
            <p:cNvPr id="5" name="Group 32"/>
            <p:cNvGrpSpPr>
              <a:grpSpLocks/>
            </p:cNvGrpSpPr>
            <p:nvPr/>
          </p:nvGrpSpPr>
          <p:grpSpPr bwMode="auto">
            <a:xfrm>
              <a:off x="8431041" y="3280093"/>
              <a:ext cx="300038" cy="476250"/>
              <a:chOff x="3458" y="2047"/>
              <a:chExt cx="189" cy="300"/>
            </a:xfrm>
          </p:grpSpPr>
          <p:pic>
            <p:nvPicPr>
              <p:cNvPr id="9251" name="Picture 3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85504" t="3964" r="3299" b="76653"/>
              <a:stretch>
                <a:fillRect/>
              </a:stretch>
            </p:blipFill>
            <p:spPr bwMode="auto">
              <a:xfrm>
                <a:off x="3475" y="2047"/>
                <a:ext cx="129" cy="1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9252" name="Picture 3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84027" t="77533" r="-433" b="3084"/>
              <a:stretch>
                <a:fillRect/>
              </a:stretch>
            </p:blipFill>
            <p:spPr bwMode="auto">
              <a:xfrm>
                <a:off x="3458" y="2215"/>
                <a:ext cx="189" cy="1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</p:grpSp>
      </p:grp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67528" y="851641"/>
          <a:ext cx="8782050" cy="1553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6" name="Right Arrow 45"/>
          <p:cNvSpPr/>
          <p:nvPr/>
        </p:nvSpPr>
        <p:spPr>
          <a:xfrm>
            <a:off x="4686300" y="2733675"/>
            <a:ext cx="184150" cy="11112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47" name="Right Arrow 46"/>
          <p:cNvSpPr/>
          <p:nvPr/>
        </p:nvSpPr>
        <p:spPr>
          <a:xfrm>
            <a:off x="4686300" y="4797175"/>
            <a:ext cx="184150" cy="10953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49" name="Bent Arrow 48"/>
          <p:cNvSpPr/>
          <p:nvPr/>
        </p:nvSpPr>
        <p:spPr bwMode="auto">
          <a:xfrm flipV="1">
            <a:off x="4932000" y="2968624"/>
            <a:ext cx="230550" cy="1437775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4903788" y="2592388"/>
            <a:ext cx="1370012" cy="38735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16707C"/>
              </a:buClr>
              <a:defRPr/>
            </a:pPr>
            <a:r>
              <a:rPr lang="en-US" sz="1200" b="0" dirty="0">
                <a:latin typeface="Arial" pitchFamily="34" charset="0"/>
              </a:rPr>
              <a:t>Meshing Methods</a:t>
            </a:r>
          </a:p>
        </p:txBody>
      </p:sp>
      <p:sp>
        <p:nvSpPr>
          <p:cNvPr id="51" name="Rounded Rectangle 50"/>
          <p:cNvSpPr/>
          <p:nvPr/>
        </p:nvSpPr>
        <p:spPr bwMode="auto">
          <a:xfrm>
            <a:off x="5178425" y="3054350"/>
            <a:ext cx="1136650" cy="427038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16707C"/>
              </a:buClr>
              <a:defRPr/>
            </a:pPr>
            <a:r>
              <a:rPr lang="en-US" sz="900" b="0" dirty="0">
                <a:latin typeface="Arial" pitchFamily="34" charset="0"/>
              </a:rPr>
              <a:t>Hybrid Mesh: Tet, Prisms, Pyramids</a:t>
            </a:r>
          </a:p>
        </p:txBody>
      </p:sp>
      <p:sp>
        <p:nvSpPr>
          <p:cNvPr id="52" name="Rounded Rectangle 51"/>
          <p:cNvSpPr/>
          <p:nvPr/>
        </p:nvSpPr>
        <p:spPr bwMode="auto">
          <a:xfrm>
            <a:off x="5178425" y="3582988"/>
            <a:ext cx="1136650" cy="48895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16707C"/>
              </a:buClr>
              <a:defRPr/>
            </a:pPr>
            <a:r>
              <a:rPr lang="en-US" sz="900" b="0" dirty="0">
                <a:latin typeface="Arial" pitchFamily="34" charset="0"/>
              </a:rPr>
              <a:t>Hexa Dominant, Sweep meshing</a:t>
            </a:r>
          </a:p>
        </p:txBody>
      </p:sp>
      <p:grpSp>
        <p:nvGrpSpPr>
          <p:cNvPr id="53" name="Group 43"/>
          <p:cNvGrpSpPr>
            <a:grpSpLocks/>
          </p:cNvGrpSpPr>
          <p:nvPr/>
        </p:nvGrpSpPr>
        <p:grpSpPr bwMode="auto">
          <a:xfrm>
            <a:off x="4903788" y="4632188"/>
            <a:ext cx="1411287" cy="1690407"/>
            <a:chOff x="4892040" y="2697018"/>
            <a:chExt cx="1412630" cy="1689115"/>
          </a:xfrm>
        </p:grpSpPr>
        <p:sp>
          <p:nvSpPr>
            <p:cNvPr id="54" name="Bent Arrow 53"/>
            <p:cNvSpPr/>
            <p:nvPr/>
          </p:nvSpPr>
          <p:spPr>
            <a:xfrm flipV="1">
              <a:off x="4913072" y="3686581"/>
              <a:ext cx="234798" cy="439555"/>
            </a:xfrm>
            <a:prstGeom prst="ben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4893629" y="2697018"/>
              <a:ext cx="1371317" cy="456851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spcBef>
                  <a:spcPct val="20000"/>
                </a:spcBef>
                <a:buClr>
                  <a:srgbClr val="16707C"/>
                </a:buClr>
                <a:defRPr/>
              </a:pPr>
              <a:r>
                <a:rPr lang="en-US" sz="1200" b="0" dirty="0">
                  <a:latin typeface="Arial" pitchFamily="34" charset="0"/>
                </a:rPr>
                <a:t>Global Mesh Settings</a:t>
              </a:r>
              <a:endParaRPr lang="en-US" sz="1200" b="0" dirty="0"/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4892040" y="3242422"/>
              <a:ext cx="1371316" cy="458436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spcBef>
                  <a:spcPct val="20000"/>
                </a:spcBef>
                <a:buClr>
                  <a:srgbClr val="16707C"/>
                </a:buClr>
                <a:defRPr/>
              </a:pPr>
              <a:r>
                <a:rPr lang="en-US" sz="1200" b="0" dirty="0">
                  <a:latin typeface="Arial" pitchFamily="34" charset="0"/>
                </a:rPr>
                <a:t>Local Mesh Settings</a:t>
              </a:r>
              <a:endParaRPr lang="en-US" sz="1200" b="0" dirty="0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5166938" y="3780172"/>
              <a:ext cx="1137732" cy="605961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spcBef>
                  <a:spcPct val="20000"/>
                </a:spcBef>
                <a:buClr>
                  <a:srgbClr val="16707C"/>
                </a:buClr>
                <a:defRPr/>
              </a:pPr>
              <a:r>
                <a:rPr lang="en-US" sz="900" b="0" dirty="0"/>
                <a:t>Sizing, Body/Sphere of Influence, Match Control, etc</a:t>
              </a:r>
            </a:p>
          </p:txBody>
        </p:sp>
      </p:grpSp>
      <p:sp>
        <p:nvSpPr>
          <p:cNvPr id="82" name="Bent Arrow 81"/>
          <p:cNvSpPr/>
          <p:nvPr/>
        </p:nvSpPr>
        <p:spPr>
          <a:xfrm flipV="1">
            <a:off x="4629600" y="2116137"/>
            <a:ext cx="239263" cy="3370262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Rounded Rectangle 82"/>
          <p:cNvSpPr/>
          <p:nvPr/>
        </p:nvSpPr>
        <p:spPr bwMode="auto">
          <a:xfrm>
            <a:off x="5179625" y="4152988"/>
            <a:ext cx="1136650" cy="368612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16707C"/>
              </a:buClr>
              <a:defRPr/>
            </a:pPr>
            <a:r>
              <a:rPr lang="en-US" sz="900" b="0" dirty="0" smtClean="0">
                <a:latin typeface="Arial" pitchFamily="34" charset="0"/>
              </a:rPr>
              <a:t>Assembly </a:t>
            </a:r>
            <a:r>
              <a:rPr lang="en-US" sz="900" b="0" dirty="0">
                <a:latin typeface="Arial" pitchFamily="34" charset="0"/>
              </a:rPr>
              <a:t>M</a:t>
            </a:r>
            <a:r>
              <a:rPr lang="en-US" sz="900" b="0" dirty="0" smtClean="0">
                <a:latin typeface="Arial" pitchFamily="34" charset="0"/>
              </a:rPr>
              <a:t>eshing</a:t>
            </a:r>
            <a:endParaRPr lang="en-US" sz="900" b="0" dirty="0">
              <a:latin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8496" t="3739" r="81598" b="81747"/>
          <a:stretch>
            <a:fillRect/>
          </a:stretch>
        </p:blipFill>
        <p:spPr bwMode="auto">
          <a:xfrm>
            <a:off x="5733846" y="918530"/>
            <a:ext cx="2186996" cy="200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Enclosure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80975" y="1092200"/>
            <a:ext cx="5118100" cy="5335588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Creates enclosure around the bodies</a:t>
            </a:r>
          </a:p>
          <a:p>
            <a:pPr lvl="2"/>
            <a:r>
              <a:rPr lang="en-US" b="0" dirty="0" smtClean="0"/>
              <a:t>Useful for external aerodynamic analysis</a:t>
            </a:r>
          </a:p>
          <a:p>
            <a:pPr lvl="2"/>
            <a:r>
              <a:rPr lang="en-US" b="0" dirty="0" smtClean="0"/>
              <a:t>Can be used for extracting internal flow domain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Input</a:t>
            </a:r>
          </a:p>
          <a:p>
            <a:pPr lvl="2"/>
            <a:r>
              <a:rPr lang="en-US" b="0" dirty="0" smtClean="0"/>
              <a:t>All or selected bodies</a:t>
            </a:r>
          </a:p>
          <a:p>
            <a:pPr lvl="2"/>
            <a:r>
              <a:rPr lang="en-US" b="0" dirty="0" smtClean="0"/>
              <a:t>Shape of enclosure</a:t>
            </a:r>
          </a:p>
          <a:p>
            <a:pPr lvl="2"/>
            <a:r>
              <a:rPr lang="en-US" b="0" dirty="0" smtClean="0"/>
              <a:t>Extent of enclosure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Output</a:t>
            </a:r>
          </a:p>
          <a:p>
            <a:pPr lvl="2"/>
            <a:r>
              <a:rPr lang="en-US" b="0" dirty="0" smtClean="0"/>
              <a:t>A frozen body around the selected parts with specified extents</a:t>
            </a:r>
          </a:p>
          <a:p>
            <a:pPr lvl="2"/>
            <a:r>
              <a:rPr lang="en-US" b="0" dirty="0" smtClean="0"/>
              <a:t>Internal flow volume as a result of automatic Boolean subtract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Supports symmetry models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Full or partial models can be included in enclosure</a:t>
            </a:r>
          </a:p>
          <a:p>
            <a:pPr eaLnBrk="1" hangingPunct="1">
              <a:buFont typeface="Times New Roman" pitchFamily="18" charset="0"/>
              <a:buNone/>
            </a:pPr>
            <a:endParaRPr lang="en-US" b="0" dirty="0" smtClean="0"/>
          </a:p>
        </p:txBody>
      </p:sp>
      <p:sp>
        <p:nvSpPr>
          <p:cNvPr id="7" name="Rectangle 6"/>
          <p:cNvSpPr/>
          <p:nvPr/>
        </p:nvSpPr>
        <p:spPr>
          <a:xfrm>
            <a:off x="5782499" y="950026"/>
            <a:ext cx="428295" cy="209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62688" y="2660217"/>
            <a:ext cx="1697037" cy="241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5561600" y="5912513"/>
            <a:ext cx="3019425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Enclosure created for an airplane</a:t>
            </a:r>
          </a:p>
        </p:txBody>
      </p:sp>
      <p:pic>
        <p:nvPicPr>
          <p:cNvPr id="27656" name="Picture 19" descr="175_enclosur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1600" y="3208811"/>
            <a:ext cx="3030228" cy="25973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267934" y="417513"/>
            <a:ext cx="7224713" cy="457200"/>
          </a:xfrm>
        </p:spPr>
        <p:txBody>
          <a:bodyPr/>
          <a:lstStyle/>
          <a:p>
            <a:pPr eaLnBrk="1" hangingPunct="1"/>
            <a:r>
              <a:rPr lang="en-US" dirty="0" smtClean="0"/>
              <a:t>Enclosure: External Flow Example</a:t>
            </a:r>
          </a:p>
        </p:txBody>
      </p:sp>
      <p:sp>
        <p:nvSpPr>
          <p:cNvPr id="28677" name="TextBox 46"/>
          <p:cNvSpPr txBox="1">
            <a:spLocks noChangeArrowheads="1"/>
          </p:cNvSpPr>
          <p:nvPr/>
        </p:nvSpPr>
        <p:spPr bwMode="auto">
          <a:xfrm>
            <a:off x="1084263" y="5054600"/>
            <a:ext cx="700087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Model</a:t>
            </a:r>
          </a:p>
        </p:txBody>
      </p:sp>
      <p:pic>
        <p:nvPicPr>
          <p:cNvPr id="28686" name="Picture 20" descr="178_enclosur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63" y="2655888"/>
            <a:ext cx="26670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e 18"/>
          <p:cNvGrpSpPr/>
          <p:nvPr/>
        </p:nvGrpSpPr>
        <p:grpSpPr>
          <a:xfrm>
            <a:off x="3593918" y="979930"/>
            <a:ext cx="5334000" cy="2686050"/>
            <a:chOff x="3563938" y="3730625"/>
            <a:chExt cx="5334000" cy="2686050"/>
          </a:xfrm>
        </p:grpSpPr>
        <p:sp>
          <p:nvSpPr>
            <p:cNvPr id="28676" name="TextBox 8"/>
            <p:cNvSpPr txBox="1">
              <a:spLocks noChangeArrowheads="1"/>
            </p:cNvSpPr>
            <p:nvPr/>
          </p:nvSpPr>
          <p:spPr bwMode="auto">
            <a:xfrm>
              <a:off x="3687763" y="6183313"/>
              <a:ext cx="1631950" cy="233362"/>
            </a:xfrm>
            <a:prstGeom prst="rect">
              <a:avLst/>
            </a:prstGeom>
            <a:solidFill>
              <a:srgbClr val="FFC000">
                <a:alpha val="50195"/>
              </a:srgbClr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 tIns="9144" bIns="9144">
              <a:spAutoFit/>
            </a:bodyPr>
            <a:lstStyle/>
            <a:p>
              <a:pPr marL="0" lvl="1" indent="-171450" algn="ctr" eaLnBrk="0" hangingPunct="0">
                <a:buClr>
                  <a:srgbClr val="16707C"/>
                </a:buClr>
              </a:pPr>
              <a:r>
                <a:rPr lang="en-US" sz="1400" b="0"/>
                <a:t>Using Symmetry</a:t>
              </a:r>
            </a:p>
          </p:txBody>
        </p:sp>
        <p:pic>
          <p:nvPicPr>
            <p:cNvPr id="28681" name="Picture 22" descr="177_enclosur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30938" y="3730625"/>
              <a:ext cx="2667000" cy="2286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8682" name="Picture 23" descr="176_enclosur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8700" y="4040188"/>
              <a:ext cx="1809750" cy="20732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8683" name="Picture 25" descr="180_enclosur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97500" y="4446588"/>
              <a:ext cx="180975" cy="495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8684" name="Picture 26" descr="181_enclosure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03850" y="5994400"/>
              <a:ext cx="257175" cy="266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8" name="Rectangle 27"/>
            <p:cNvSpPr/>
            <p:nvPr/>
          </p:nvSpPr>
          <p:spPr>
            <a:xfrm>
              <a:off x="3563938" y="4557713"/>
              <a:ext cx="1806575" cy="14605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5462650" y="5189517"/>
              <a:ext cx="704088" cy="249258"/>
            </a:xfrm>
            <a:prstGeom prst="rightArrow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1" name="Bent Arrow 20"/>
          <p:cNvSpPr/>
          <p:nvPr/>
        </p:nvSpPr>
        <p:spPr>
          <a:xfrm>
            <a:off x="2845094" y="2050043"/>
            <a:ext cx="392782" cy="1543791"/>
          </a:xfrm>
          <a:prstGeom prst="ben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Bent Arrow 21"/>
          <p:cNvSpPr/>
          <p:nvPr/>
        </p:nvSpPr>
        <p:spPr>
          <a:xfrm>
            <a:off x="2864465" y="3602596"/>
            <a:ext cx="365916" cy="1852550"/>
          </a:xfrm>
          <a:prstGeom prst="bentArrow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3544418" y="5881688"/>
            <a:ext cx="1952625" cy="4492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User Defined Shape Enclosure</a:t>
            </a:r>
          </a:p>
        </p:txBody>
      </p:sp>
      <p:pic>
        <p:nvPicPr>
          <p:cNvPr id="23" name="Picture 23" descr="87-enclosure.png"/>
          <p:cNvPicPr>
            <a:picLocks noChangeAspect="1"/>
          </p:cNvPicPr>
          <p:nvPr/>
        </p:nvPicPr>
        <p:blipFill>
          <a:blip r:embed="rId8" cstate="print"/>
          <a:srcRect r="33353"/>
          <a:stretch>
            <a:fillRect/>
          </a:stretch>
        </p:blipFill>
        <p:spPr bwMode="auto">
          <a:xfrm>
            <a:off x="3716748" y="4518025"/>
            <a:ext cx="1627241" cy="122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21" descr="184_enclosure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95660" y="3716338"/>
            <a:ext cx="26670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3713573" y="5045075"/>
            <a:ext cx="1622921" cy="178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ight Arrow 34"/>
          <p:cNvSpPr/>
          <p:nvPr/>
        </p:nvSpPr>
        <p:spPr>
          <a:xfrm>
            <a:off x="5448925" y="4912490"/>
            <a:ext cx="779487" cy="258309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8496" t="3739" r="81598" b="78299"/>
          <a:stretch>
            <a:fillRect/>
          </a:stretch>
        </p:blipFill>
        <p:spPr bwMode="auto">
          <a:xfrm>
            <a:off x="4845731" y="1015700"/>
            <a:ext cx="1938130" cy="219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Symmetry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80975" y="1012825"/>
            <a:ext cx="5641975" cy="5303838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Defines symmetry for the model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Input</a:t>
            </a:r>
          </a:p>
          <a:p>
            <a:pPr lvl="2"/>
            <a:r>
              <a:rPr lang="en-US" b="0" dirty="0" smtClean="0"/>
              <a:t>All or selected bodies</a:t>
            </a:r>
          </a:p>
          <a:p>
            <a:pPr lvl="2"/>
            <a:r>
              <a:rPr lang="en-US" b="0" dirty="0" smtClean="0"/>
              <a:t>Up to three symmetry planes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Operation</a:t>
            </a:r>
          </a:p>
          <a:p>
            <a:pPr lvl="2"/>
            <a:r>
              <a:rPr lang="en-US" b="0" dirty="0" smtClean="0"/>
              <a:t>Symmetry planes slice the model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Output</a:t>
            </a:r>
          </a:p>
          <a:p>
            <a:pPr lvl="2"/>
            <a:r>
              <a:rPr lang="en-US" b="0" dirty="0" smtClean="0"/>
              <a:t>Sliced model (part lying on the positive side of the axis is retained)</a:t>
            </a:r>
          </a:p>
        </p:txBody>
      </p:sp>
      <p:sp>
        <p:nvSpPr>
          <p:cNvPr id="7" name="Rectangle 6"/>
          <p:cNvSpPr/>
          <p:nvPr/>
        </p:nvSpPr>
        <p:spPr>
          <a:xfrm>
            <a:off x="4877412" y="2944788"/>
            <a:ext cx="1876632" cy="2475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95289" y="1024950"/>
            <a:ext cx="342900" cy="219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6167802" y="5232996"/>
            <a:ext cx="2381250" cy="234950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Details View of Symmetry</a:t>
            </a:r>
          </a:p>
        </p:txBody>
      </p:sp>
      <p:sp>
        <p:nvSpPr>
          <p:cNvPr id="31752" name="TextBox 14"/>
          <p:cNvSpPr txBox="1">
            <a:spLocks noChangeArrowheads="1"/>
          </p:cNvSpPr>
          <p:nvPr/>
        </p:nvSpPr>
        <p:spPr bwMode="auto">
          <a:xfrm>
            <a:off x="5482737" y="5698027"/>
            <a:ext cx="34766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smtClean="0"/>
              <a:t>Note : </a:t>
            </a:r>
            <a:r>
              <a:rPr lang="en-US" sz="1400" b="0" dirty="0"/>
              <a:t>Faces that are coincident with the symmetry plane are tagged with a “Symmetry” named selection under AMP</a:t>
            </a:r>
          </a:p>
        </p:txBody>
      </p:sp>
      <p:pic>
        <p:nvPicPr>
          <p:cNvPr id="31753" name="Picture 2" descr="E:\shk\training_material\images\sym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525" y="4314825"/>
            <a:ext cx="2366963" cy="1906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54" name="Text Box 6"/>
          <p:cNvSpPr txBox="1">
            <a:spLocks noChangeArrowheads="1"/>
          </p:cNvSpPr>
          <p:nvPr/>
        </p:nvSpPr>
        <p:spPr bwMode="auto">
          <a:xfrm>
            <a:off x="3233738" y="6086475"/>
            <a:ext cx="1690687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Using Symmetry</a:t>
            </a:r>
          </a:p>
        </p:txBody>
      </p:sp>
      <p:pic>
        <p:nvPicPr>
          <p:cNvPr id="31755" name="Picture 3" descr="E:\shk\training_material\images\sym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6713" y="4084638"/>
            <a:ext cx="2371725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6" name="Picture 4" descr="E:\shk\training_material\images\sym_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8890" y="3624858"/>
            <a:ext cx="2667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6874852" y="1348766"/>
            <a:ext cx="212847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Tip: </a:t>
            </a:r>
            <a:r>
              <a:rPr lang="en-US" sz="1400" b="0" dirty="0" smtClean="0"/>
              <a:t>The symmetry tool can be used as visualization tool when discovering the model (then the operation is deleted)</a:t>
            </a:r>
            <a:endParaRPr lang="en-US" sz="1400" b="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shk\training_material\images\sym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0713" y="1854200"/>
            <a:ext cx="26765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Symmetry: Example</a:t>
            </a: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739775" y="5229225"/>
            <a:ext cx="1263650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Full Model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736975" y="3295650"/>
            <a:ext cx="1687513" cy="4492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Symmetry using XY plane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02000" y="2455863"/>
            <a:ext cx="1504950" cy="328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2777" name="Picture 13" descr="185_sy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0238" y="2762250"/>
            <a:ext cx="493712" cy="211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8" name="Picture 2" descr="E:\shk\training_material\images\sym_1.jpg"/>
          <p:cNvPicPr>
            <a:picLocks noChangeAspect="1" noChangeArrowheads="1"/>
          </p:cNvPicPr>
          <p:nvPr/>
        </p:nvPicPr>
        <p:blipFill>
          <a:blip r:embed="rId5" cstate="print"/>
          <a:srcRect l="18764" r="15353"/>
          <a:stretch>
            <a:fillRect/>
          </a:stretch>
        </p:blipFill>
        <p:spPr bwMode="auto">
          <a:xfrm>
            <a:off x="221750" y="2476500"/>
            <a:ext cx="2189664" cy="2678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9" name="Picture 3" descr="E:\shk\training_material\images\sym_2.jpg"/>
          <p:cNvPicPr>
            <a:picLocks noChangeAspect="1" noChangeArrowheads="1"/>
          </p:cNvPicPr>
          <p:nvPr/>
        </p:nvPicPr>
        <p:blipFill>
          <a:blip r:embed="rId6" cstate="print"/>
          <a:srcRect l="18388" r="13992"/>
          <a:stretch>
            <a:fillRect/>
          </a:stretch>
        </p:blipFill>
        <p:spPr bwMode="auto">
          <a:xfrm>
            <a:off x="6762750" y="1368425"/>
            <a:ext cx="192405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Right Arrow 17"/>
          <p:cNvSpPr/>
          <p:nvPr/>
        </p:nvSpPr>
        <p:spPr>
          <a:xfrm>
            <a:off x="5866411" y="2410691"/>
            <a:ext cx="838489" cy="253134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2" descr="E:\shk\training_material\images\sym_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4525" y="4264025"/>
            <a:ext cx="2667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756025" y="5791200"/>
            <a:ext cx="1687513" cy="4492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Symmetry using XY &amp; ZX plane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90888" y="4805363"/>
            <a:ext cx="1350962" cy="5095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3" name="Picture 3" descr="E:\shk\training_material\images\sym_3.jpg"/>
          <p:cNvPicPr>
            <a:picLocks noChangeAspect="1" noChangeArrowheads="1"/>
          </p:cNvPicPr>
          <p:nvPr/>
        </p:nvPicPr>
        <p:blipFill>
          <a:blip r:embed="rId8" cstate="print"/>
          <a:srcRect l="19722" r="13338"/>
          <a:stretch>
            <a:fillRect/>
          </a:stretch>
        </p:blipFill>
        <p:spPr bwMode="auto">
          <a:xfrm>
            <a:off x="6781800" y="3951288"/>
            <a:ext cx="1903413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Right Arrow 24"/>
          <p:cNvSpPr/>
          <p:nvPr/>
        </p:nvSpPr>
        <p:spPr>
          <a:xfrm>
            <a:off x="5878286" y="4904509"/>
            <a:ext cx="839313" cy="264391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Bent Arrow 18"/>
          <p:cNvSpPr/>
          <p:nvPr/>
        </p:nvSpPr>
        <p:spPr>
          <a:xfrm>
            <a:off x="2624433" y="2268187"/>
            <a:ext cx="415637" cy="1591294"/>
          </a:xfrm>
          <a:prstGeom prst="ben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Bent Arrow 20"/>
          <p:cNvSpPr/>
          <p:nvPr/>
        </p:nvSpPr>
        <p:spPr>
          <a:xfrm>
            <a:off x="2636310" y="3880857"/>
            <a:ext cx="389906" cy="1581783"/>
          </a:xfrm>
          <a:prstGeom prst="bentArrow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8496" t="3739" r="81598" b="66522"/>
          <a:stretch>
            <a:fillRect/>
          </a:stretch>
        </p:blipFill>
        <p:spPr bwMode="auto">
          <a:xfrm>
            <a:off x="5715414" y="925581"/>
            <a:ext cx="1938130" cy="363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Connect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3865563" cy="5553075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Aligns and possibly joins a set of vertices, edges or faces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Properties</a:t>
            </a:r>
          </a:p>
          <a:p>
            <a:pPr lvl="2"/>
            <a:r>
              <a:rPr lang="en-US" b="0" dirty="0" smtClean="0"/>
              <a:t>Location property</a:t>
            </a:r>
          </a:p>
          <a:p>
            <a:pPr lvl="2"/>
            <a:r>
              <a:rPr lang="en-US" b="0" dirty="0" smtClean="0"/>
              <a:t>T-junction property</a:t>
            </a:r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/>
            <a:endParaRPr lang="en-US" b="0" dirty="0" smtClean="0"/>
          </a:p>
          <a:p>
            <a:pPr eaLnBrk="1" hangingPunct="1">
              <a:buFontTx/>
              <a:buNone/>
            </a:pPr>
            <a:endParaRPr lang="en-US" b="0" dirty="0" smtClean="0"/>
          </a:p>
        </p:txBody>
      </p:sp>
      <p:sp>
        <p:nvSpPr>
          <p:cNvPr id="5" name="Rectangle 4"/>
          <p:cNvSpPr/>
          <p:nvPr/>
        </p:nvSpPr>
        <p:spPr>
          <a:xfrm>
            <a:off x="5759450" y="936625"/>
            <a:ext cx="369888" cy="214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40400" y="4303713"/>
            <a:ext cx="1722438" cy="214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1991" name="Picture 13" descr="61-connec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2800" y="4746625"/>
            <a:ext cx="2990850" cy="140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2" name="TextBox 14"/>
          <p:cNvSpPr txBox="1">
            <a:spLocks noChangeArrowheads="1"/>
          </p:cNvSpPr>
          <p:nvPr/>
        </p:nvSpPr>
        <p:spPr bwMode="auto">
          <a:xfrm>
            <a:off x="6324600" y="6205538"/>
            <a:ext cx="2209800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Details View of Connect</a:t>
            </a:r>
          </a:p>
        </p:txBody>
      </p:sp>
      <p:sp>
        <p:nvSpPr>
          <p:cNvPr id="41993" name="TextBox 19"/>
          <p:cNvSpPr txBox="1">
            <a:spLocks noChangeArrowheads="1"/>
          </p:cNvSpPr>
          <p:nvPr/>
        </p:nvSpPr>
        <p:spPr bwMode="auto">
          <a:xfrm>
            <a:off x="1855788" y="5513388"/>
            <a:ext cx="1514475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Vertex Connect</a:t>
            </a:r>
          </a:p>
        </p:txBody>
      </p:sp>
      <p:pic>
        <p:nvPicPr>
          <p:cNvPr id="41994" name="Picture 11" descr="192_vertex_connec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15888" y="3321451"/>
            <a:ext cx="2432050" cy="1988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5" name="Picture 13" descr="193_vertex_connec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822575" y="3329029"/>
            <a:ext cx="2436813" cy="19922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Ellipse 12"/>
          <p:cNvSpPr/>
          <p:nvPr/>
        </p:nvSpPr>
        <p:spPr>
          <a:xfrm>
            <a:off x="993531" y="4079631"/>
            <a:ext cx="668215" cy="316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634154" y="4100147"/>
            <a:ext cx="668215" cy="316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ight Arrow 45"/>
          <p:cNvSpPr/>
          <p:nvPr/>
        </p:nvSpPr>
        <p:spPr>
          <a:xfrm>
            <a:off x="6708775" y="1762125"/>
            <a:ext cx="234950" cy="274638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6718300" y="4867275"/>
            <a:ext cx="225425" cy="273050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ight Arrow 43"/>
          <p:cNvSpPr/>
          <p:nvPr/>
        </p:nvSpPr>
        <p:spPr>
          <a:xfrm>
            <a:off x="4240213" y="1762125"/>
            <a:ext cx="290512" cy="274638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4232275" y="4867275"/>
            <a:ext cx="319088" cy="273050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Connect: Example (1)</a:t>
            </a:r>
          </a:p>
        </p:txBody>
      </p:sp>
      <p:sp>
        <p:nvSpPr>
          <p:cNvPr id="44039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3865563" cy="5553075"/>
          </a:xfrm>
        </p:spPr>
        <p:txBody>
          <a:bodyPr/>
          <a:lstStyle/>
          <a:p>
            <a:pPr eaLnBrk="1" hangingPunct="1"/>
            <a:r>
              <a:rPr lang="en-US" b="0" smtClean="0"/>
              <a:t>Edge Connect</a:t>
            </a:r>
          </a:p>
          <a:p>
            <a:pPr lvl="1" eaLnBrk="1" hangingPunct="1"/>
            <a:endParaRPr lang="en-US" b="0" smtClean="0"/>
          </a:p>
        </p:txBody>
      </p:sp>
      <p:pic>
        <p:nvPicPr>
          <p:cNvPr id="44040" name="Picture 22" descr="68-conec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970713" y="1014790"/>
            <a:ext cx="2127250" cy="1739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41" name="Picture 24" descr="69-con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975475" y="4153926"/>
            <a:ext cx="2125663" cy="17378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42" name="TextBox 25"/>
          <p:cNvSpPr txBox="1">
            <a:spLocks noChangeArrowheads="1"/>
          </p:cNvSpPr>
          <p:nvPr/>
        </p:nvSpPr>
        <p:spPr bwMode="auto">
          <a:xfrm>
            <a:off x="206375" y="4370388"/>
            <a:ext cx="1790700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Model with a gap</a:t>
            </a:r>
          </a:p>
        </p:txBody>
      </p:sp>
      <p:sp>
        <p:nvSpPr>
          <p:cNvPr id="44043" name="TextBox 29"/>
          <p:cNvSpPr txBox="1">
            <a:spLocks noChangeArrowheads="1"/>
          </p:cNvSpPr>
          <p:nvPr/>
        </p:nvSpPr>
        <p:spPr bwMode="auto">
          <a:xfrm>
            <a:off x="2616200" y="2289175"/>
            <a:ext cx="1585913" cy="4492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Location: Interpolated</a:t>
            </a:r>
          </a:p>
        </p:txBody>
      </p:sp>
      <p:sp>
        <p:nvSpPr>
          <p:cNvPr id="44044" name="TextBox 30"/>
          <p:cNvSpPr txBox="1">
            <a:spLocks noChangeArrowheads="1"/>
          </p:cNvSpPr>
          <p:nvPr/>
        </p:nvSpPr>
        <p:spPr bwMode="auto">
          <a:xfrm>
            <a:off x="2609850" y="5383213"/>
            <a:ext cx="1587500" cy="4492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Location: Preserve First</a:t>
            </a:r>
          </a:p>
        </p:txBody>
      </p:sp>
      <p:pic>
        <p:nvPicPr>
          <p:cNvPr id="44045" name="Picture 16" descr="67-conec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45013" y="1015439"/>
            <a:ext cx="2125662" cy="17378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46" name="Picture 16" descr="67-conec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65650" y="4153926"/>
            <a:ext cx="2125663" cy="17378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49" name="TextBox 39"/>
          <p:cNvSpPr txBox="1">
            <a:spLocks noChangeArrowheads="1"/>
          </p:cNvSpPr>
          <p:nvPr/>
        </p:nvSpPr>
        <p:spPr bwMode="auto">
          <a:xfrm>
            <a:off x="4916488" y="2911475"/>
            <a:ext cx="3808412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Both edges moved to interpolated location</a:t>
            </a:r>
          </a:p>
        </p:txBody>
      </p:sp>
      <p:sp>
        <p:nvSpPr>
          <p:cNvPr id="44050" name="TextBox 40"/>
          <p:cNvSpPr txBox="1">
            <a:spLocks noChangeArrowheads="1"/>
          </p:cNvSpPr>
          <p:nvPr/>
        </p:nvSpPr>
        <p:spPr bwMode="auto">
          <a:xfrm>
            <a:off x="4973638" y="6086475"/>
            <a:ext cx="3730625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Second edge moved to first edge location</a:t>
            </a:r>
          </a:p>
        </p:txBody>
      </p:sp>
      <p:pic>
        <p:nvPicPr>
          <p:cNvPr id="44051" name="Picture 31" descr="194_edge_connect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6675" y="1631950"/>
            <a:ext cx="1619250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52" name="Picture 32" descr="195_edge_connect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0325" y="4765675"/>
            <a:ext cx="1620838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57" name="Picture 16" descr="67-conec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9688" y="2563347"/>
            <a:ext cx="1970087" cy="1610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" name="Bent Arrow 27"/>
          <p:cNvSpPr/>
          <p:nvPr/>
        </p:nvSpPr>
        <p:spPr>
          <a:xfrm>
            <a:off x="2161308" y="1745673"/>
            <a:ext cx="415637" cy="1543791"/>
          </a:xfrm>
          <a:prstGeom prst="ben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Bent Arrow 32"/>
          <p:cNvSpPr/>
          <p:nvPr/>
        </p:nvSpPr>
        <p:spPr>
          <a:xfrm>
            <a:off x="2173185" y="3313216"/>
            <a:ext cx="389906" cy="1852550"/>
          </a:xfrm>
          <a:prstGeom prst="bentArrow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5" name="Forme libre 34"/>
          <p:cNvSpPr/>
          <p:nvPr/>
        </p:nvSpPr>
        <p:spPr>
          <a:xfrm>
            <a:off x="4921857" y="4693258"/>
            <a:ext cx="1431235" cy="1202634"/>
          </a:xfrm>
          <a:custGeom>
            <a:avLst/>
            <a:gdLst>
              <a:gd name="connsiteX0" fmla="*/ 0 w 1431235"/>
              <a:gd name="connsiteY0" fmla="*/ 1198659 h 1202634"/>
              <a:gd name="connsiteX1" fmla="*/ 19879 w 1431235"/>
              <a:gd name="connsiteY1" fmla="*/ 1023730 h 1202634"/>
              <a:gd name="connsiteX2" fmla="*/ 63611 w 1431235"/>
              <a:gd name="connsiteY2" fmla="*/ 753385 h 1202634"/>
              <a:gd name="connsiteX3" fmla="*/ 135173 w 1431235"/>
              <a:gd name="connsiteY3" fmla="*/ 479065 h 1202634"/>
              <a:gd name="connsiteX4" fmla="*/ 202759 w 1431235"/>
              <a:gd name="connsiteY4" fmla="*/ 296185 h 1202634"/>
              <a:gd name="connsiteX5" fmla="*/ 306126 w 1431235"/>
              <a:gd name="connsiteY5" fmla="*/ 113305 h 1202634"/>
              <a:gd name="connsiteX6" fmla="*/ 425395 w 1431235"/>
              <a:gd name="connsiteY6" fmla="*/ 17890 h 1202634"/>
              <a:gd name="connsiteX7" fmla="*/ 516835 w 1431235"/>
              <a:gd name="connsiteY7" fmla="*/ 5963 h 1202634"/>
              <a:gd name="connsiteX8" fmla="*/ 624178 w 1431235"/>
              <a:gd name="connsiteY8" fmla="*/ 29817 h 1202634"/>
              <a:gd name="connsiteX9" fmla="*/ 751399 w 1431235"/>
              <a:gd name="connsiteY9" fmla="*/ 121257 h 1202634"/>
              <a:gd name="connsiteX10" fmla="*/ 974035 w 1431235"/>
              <a:gd name="connsiteY10" fmla="*/ 371723 h 1202634"/>
              <a:gd name="connsiteX11" fmla="*/ 1168842 w 1431235"/>
              <a:gd name="connsiteY11" fmla="*/ 689775 h 1202634"/>
              <a:gd name="connsiteX12" fmla="*/ 1431235 w 1431235"/>
              <a:gd name="connsiteY12" fmla="*/ 1202634 h 120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1235" h="1202634">
                <a:moveTo>
                  <a:pt x="0" y="1198659"/>
                </a:moveTo>
                <a:cubicBezTo>
                  <a:pt x="4638" y="1148300"/>
                  <a:pt x="9277" y="1097942"/>
                  <a:pt x="19879" y="1023730"/>
                </a:cubicBezTo>
                <a:cubicBezTo>
                  <a:pt x="30481" y="949518"/>
                  <a:pt x="44395" y="844162"/>
                  <a:pt x="63611" y="753385"/>
                </a:cubicBezTo>
                <a:cubicBezTo>
                  <a:pt x="82827" y="662608"/>
                  <a:pt x="111982" y="555265"/>
                  <a:pt x="135173" y="479065"/>
                </a:cubicBezTo>
                <a:cubicBezTo>
                  <a:pt x="158364" y="402865"/>
                  <a:pt x="174267" y="357145"/>
                  <a:pt x="202759" y="296185"/>
                </a:cubicBezTo>
                <a:cubicBezTo>
                  <a:pt x="231251" y="235225"/>
                  <a:pt x="269020" y="159687"/>
                  <a:pt x="306126" y="113305"/>
                </a:cubicBezTo>
                <a:cubicBezTo>
                  <a:pt x="343232" y="66923"/>
                  <a:pt x="390277" y="35780"/>
                  <a:pt x="425395" y="17890"/>
                </a:cubicBezTo>
                <a:cubicBezTo>
                  <a:pt x="460513" y="0"/>
                  <a:pt x="483705" y="3975"/>
                  <a:pt x="516835" y="5963"/>
                </a:cubicBezTo>
                <a:cubicBezTo>
                  <a:pt x="549966" y="7951"/>
                  <a:pt x="585084" y="10601"/>
                  <a:pt x="624178" y="29817"/>
                </a:cubicBezTo>
                <a:cubicBezTo>
                  <a:pt x="663272" y="49033"/>
                  <a:pt x="693090" y="64273"/>
                  <a:pt x="751399" y="121257"/>
                </a:cubicBezTo>
                <a:cubicBezTo>
                  <a:pt x="809708" y="178241"/>
                  <a:pt x="904461" y="276970"/>
                  <a:pt x="974035" y="371723"/>
                </a:cubicBezTo>
                <a:cubicBezTo>
                  <a:pt x="1043609" y="466476"/>
                  <a:pt x="1092642" y="551290"/>
                  <a:pt x="1168842" y="689775"/>
                </a:cubicBezTo>
                <a:cubicBezTo>
                  <a:pt x="1245042" y="828260"/>
                  <a:pt x="1388828" y="1117158"/>
                  <a:pt x="1431235" y="120263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Straight Arrow Connector 33"/>
          <p:cNvCxnSpPr/>
          <p:nvPr/>
        </p:nvCxnSpPr>
        <p:spPr>
          <a:xfrm rot="16200000" flipV="1">
            <a:off x="5411671" y="1428751"/>
            <a:ext cx="334104" cy="9671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rme libre 37"/>
          <p:cNvSpPr/>
          <p:nvPr/>
        </p:nvSpPr>
        <p:spPr>
          <a:xfrm>
            <a:off x="5074257" y="1504581"/>
            <a:ext cx="1431235" cy="1202634"/>
          </a:xfrm>
          <a:custGeom>
            <a:avLst/>
            <a:gdLst>
              <a:gd name="connsiteX0" fmla="*/ 0 w 1431235"/>
              <a:gd name="connsiteY0" fmla="*/ 1198659 h 1202634"/>
              <a:gd name="connsiteX1" fmla="*/ 19879 w 1431235"/>
              <a:gd name="connsiteY1" fmla="*/ 1023730 h 1202634"/>
              <a:gd name="connsiteX2" fmla="*/ 63611 w 1431235"/>
              <a:gd name="connsiteY2" fmla="*/ 753385 h 1202634"/>
              <a:gd name="connsiteX3" fmla="*/ 135173 w 1431235"/>
              <a:gd name="connsiteY3" fmla="*/ 479065 h 1202634"/>
              <a:gd name="connsiteX4" fmla="*/ 202759 w 1431235"/>
              <a:gd name="connsiteY4" fmla="*/ 296185 h 1202634"/>
              <a:gd name="connsiteX5" fmla="*/ 306126 w 1431235"/>
              <a:gd name="connsiteY5" fmla="*/ 113305 h 1202634"/>
              <a:gd name="connsiteX6" fmla="*/ 425395 w 1431235"/>
              <a:gd name="connsiteY6" fmla="*/ 17890 h 1202634"/>
              <a:gd name="connsiteX7" fmla="*/ 516835 w 1431235"/>
              <a:gd name="connsiteY7" fmla="*/ 5963 h 1202634"/>
              <a:gd name="connsiteX8" fmla="*/ 624178 w 1431235"/>
              <a:gd name="connsiteY8" fmla="*/ 29817 h 1202634"/>
              <a:gd name="connsiteX9" fmla="*/ 751399 w 1431235"/>
              <a:gd name="connsiteY9" fmla="*/ 121257 h 1202634"/>
              <a:gd name="connsiteX10" fmla="*/ 974035 w 1431235"/>
              <a:gd name="connsiteY10" fmla="*/ 371723 h 1202634"/>
              <a:gd name="connsiteX11" fmla="*/ 1168842 w 1431235"/>
              <a:gd name="connsiteY11" fmla="*/ 689775 h 1202634"/>
              <a:gd name="connsiteX12" fmla="*/ 1431235 w 1431235"/>
              <a:gd name="connsiteY12" fmla="*/ 1202634 h 120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1235" h="1202634">
                <a:moveTo>
                  <a:pt x="0" y="1198659"/>
                </a:moveTo>
                <a:cubicBezTo>
                  <a:pt x="4638" y="1148300"/>
                  <a:pt x="9277" y="1097942"/>
                  <a:pt x="19879" y="1023730"/>
                </a:cubicBezTo>
                <a:cubicBezTo>
                  <a:pt x="30481" y="949518"/>
                  <a:pt x="44395" y="844162"/>
                  <a:pt x="63611" y="753385"/>
                </a:cubicBezTo>
                <a:cubicBezTo>
                  <a:pt x="82827" y="662608"/>
                  <a:pt x="111982" y="555265"/>
                  <a:pt x="135173" y="479065"/>
                </a:cubicBezTo>
                <a:cubicBezTo>
                  <a:pt x="158364" y="402865"/>
                  <a:pt x="174267" y="357145"/>
                  <a:pt x="202759" y="296185"/>
                </a:cubicBezTo>
                <a:cubicBezTo>
                  <a:pt x="231251" y="235225"/>
                  <a:pt x="269020" y="159687"/>
                  <a:pt x="306126" y="113305"/>
                </a:cubicBezTo>
                <a:cubicBezTo>
                  <a:pt x="343232" y="66923"/>
                  <a:pt x="390277" y="35780"/>
                  <a:pt x="425395" y="17890"/>
                </a:cubicBezTo>
                <a:cubicBezTo>
                  <a:pt x="460513" y="0"/>
                  <a:pt x="483705" y="3975"/>
                  <a:pt x="516835" y="5963"/>
                </a:cubicBezTo>
                <a:cubicBezTo>
                  <a:pt x="549966" y="7951"/>
                  <a:pt x="585084" y="10601"/>
                  <a:pt x="624178" y="29817"/>
                </a:cubicBezTo>
                <a:cubicBezTo>
                  <a:pt x="663272" y="49033"/>
                  <a:pt x="693090" y="64273"/>
                  <a:pt x="751399" y="121257"/>
                </a:cubicBezTo>
                <a:cubicBezTo>
                  <a:pt x="809708" y="178241"/>
                  <a:pt x="904461" y="276970"/>
                  <a:pt x="974035" y="371723"/>
                </a:cubicBezTo>
                <a:cubicBezTo>
                  <a:pt x="1043609" y="466476"/>
                  <a:pt x="1092642" y="551290"/>
                  <a:pt x="1168842" y="689775"/>
                </a:cubicBezTo>
                <a:cubicBezTo>
                  <a:pt x="1245042" y="828260"/>
                  <a:pt x="1388828" y="1117158"/>
                  <a:pt x="1431235" y="120263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Straight Arrow Connector 33"/>
          <p:cNvCxnSpPr/>
          <p:nvPr/>
        </p:nvCxnSpPr>
        <p:spPr>
          <a:xfrm rot="16200000" flipV="1">
            <a:off x="5247545" y="4596908"/>
            <a:ext cx="334104" cy="9671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orme libre 48"/>
          <p:cNvSpPr/>
          <p:nvPr/>
        </p:nvSpPr>
        <p:spPr>
          <a:xfrm>
            <a:off x="7354396" y="1569058"/>
            <a:ext cx="1431235" cy="1202634"/>
          </a:xfrm>
          <a:custGeom>
            <a:avLst/>
            <a:gdLst>
              <a:gd name="connsiteX0" fmla="*/ 0 w 1431235"/>
              <a:gd name="connsiteY0" fmla="*/ 1198659 h 1202634"/>
              <a:gd name="connsiteX1" fmla="*/ 19879 w 1431235"/>
              <a:gd name="connsiteY1" fmla="*/ 1023730 h 1202634"/>
              <a:gd name="connsiteX2" fmla="*/ 63611 w 1431235"/>
              <a:gd name="connsiteY2" fmla="*/ 753385 h 1202634"/>
              <a:gd name="connsiteX3" fmla="*/ 135173 w 1431235"/>
              <a:gd name="connsiteY3" fmla="*/ 479065 h 1202634"/>
              <a:gd name="connsiteX4" fmla="*/ 202759 w 1431235"/>
              <a:gd name="connsiteY4" fmla="*/ 296185 h 1202634"/>
              <a:gd name="connsiteX5" fmla="*/ 306126 w 1431235"/>
              <a:gd name="connsiteY5" fmla="*/ 113305 h 1202634"/>
              <a:gd name="connsiteX6" fmla="*/ 425395 w 1431235"/>
              <a:gd name="connsiteY6" fmla="*/ 17890 h 1202634"/>
              <a:gd name="connsiteX7" fmla="*/ 516835 w 1431235"/>
              <a:gd name="connsiteY7" fmla="*/ 5963 h 1202634"/>
              <a:gd name="connsiteX8" fmla="*/ 624178 w 1431235"/>
              <a:gd name="connsiteY8" fmla="*/ 29817 h 1202634"/>
              <a:gd name="connsiteX9" fmla="*/ 751399 w 1431235"/>
              <a:gd name="connsiteY9" fmla="*/ 121257 h 1202634"/>
              <a:gd name="connsiteX10" fmla="*/ 974035 w 1431235"/>
              <a:gd name="connsiteY10" fmla="*/ 371723 h 1202634"/>
              <a:gd name="connsiteX11" fmla="*/ 1168842 w 1431235"/>
              <a:gd name="connsiteY11" fmla="*/ 689775 h 1202634"/>
              <a:gd name="connsiteX12" fmla="*/ 1431235 w 1431235"/>
              <a:gd name="connsiteY12" fmla="*/ 1202634 h 120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1235" h="1202634">
                <a:moveTo>
                  <a:pt x="0" y="1198659"/>
                </a:moveTo>
                <a:cubicBezTo>
                  <a:pt x="4638" y="1148300"/>
                  <a:pt x="9277" y="1097942"/>
                  <a:pt x="19879" y="1023730"/>
                </a:cubicBezTo>
                <a:cubicBezTo>
                  <a:pt x="30481" y="949518"/>
                  <a:pt x="44395" y="844162"/>
                  <a:pt x="63611" y="753385"/>
                </a:cubicBezTo>
                <a:cubicBezTo>
                  <a:pt x="82827" y="662608"/>
                  <a:pt x="111982" y="555265"/>
                  <a:pt x="135173" y="479065"/>
                </a:cubicBezTo>
                <a:cubicBezTo>
                  <a:pt x="158364" y="402865"/>
                  <a:pt x="174267" y="357145"/>
                  <a:pt x="202759" y="296185"/>
                </a:cubicBezTo>
                <a:cubicBezTo>
                  <a:pt x="231251" y="235225"/>
                  <a:pt x="269020" y="159687"/>
                  <a:pt x="306126" y="113305"/>
                </a:cubicBezTo>
                <a:cubicBezTo>
                  <a:pt x="343232" y="66923"/>
                  <a:pt x="390277" y="35780"/>
                  <a:pt x="425395" y="17890"/>
                </a:cubicBezTo>
                <a:cubicBezTo>
                  <a:pt x="460513" y="0"/>
                  <a:pt x="483705" y="3975"/>
                  <a:pt x="516835" y="5963"/>
                </a:cubicBezTo>
                <a:cubicBezTo>
                  <a:pt x="549966" y="7951"/>
                  <a:pt x="585084" y="10601"/>
                  <a:pt x="624178" y="29817"/>
                </a:cubicBezTo>
                <a:cubicBezTo>
                  <a:pt x="663272" y="49033"/>
                  <a:pt x="693090" y="64273"/>
                  <a:pt x="751399" y="121257"/>
                </a:cubicBezTo>
                <a:cubicBezTo>
                  <a:pt x="809708" y="178241"/>
                  <a:pt x="904461" y="276970"/>
                  <a:pt x="974035" y="371723"/>
                </a:cubicBezTo>
                <a:cubicBezTo>
                  <a:pt x="1043609" y="466476"/>
                  <a:pt x="1092642" y="551290"/>
                  <a:pt x="1168842" y="689775"/>
                </a:cubicBezTo>
                <a:cubicBezTo>
                  <a:pt x="1245042" y="828260"/>
                  <a:pt x="1388828" y="1117158"/>
                  <a:pt x="1431235" y="1202634"/>
                </a:cubicBezTo>
              </a:path>
            </a:pathLst>
          </a:cu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orme libre 49"/>
          <p:cNvSpPr/>
          <p:nvPr/>
        </p:nvSpPr>
        <p:spPr>
          <a:xfrm>
            <a:off x="7682636" y="1519242"/>
            <a:ext cx="1431235" cy="1202634"/>
          </a:xfrm>
          <a:custGeom>
            <a:avLst/>
            <a:gdLst>
              <a:gd name="connsiteX0" fmla="*/ 0 w 1431235"/>
              <a:gd name="connsiteY0" fmla="*/ 1198659 h 1202634"/>
              <a:gd name="connsiteX1" fmla="*/ 19879 w 1431235"/>
              <a:gd name="connsiteY1" fmla="*/ 1023730 h 1202634"/>
              <a:gd name="connsiteX2" fmla="*/ 63611 w 1431235"/>
              <a:gd name="connsiteY2" fmla="*/ 753385 h 1202634"/>
              <a:gd name="connsiteX3" fmla="*/ 135173 w 1431235"/>
              <a:gd name="connsiteY3" fmla="*/ 479065 h 1202634"/>
              <a:gd name="connsiteX4" fmla="*/ 202759 w 1431235"/>
              <a:gd name="connsiteY4" fmla="*/ 296185 h 1202634"/>
              <a:gd name="connsiteX5" fmla="*/ 306126 w 1431235"/>
              <a:gd name="connsiteY5" fmla="*/ 113305 h 1202634"/>
              <a:gd name="connsiteX6" fmla="*/ 425395 w 1431235"/>
              <a:gd name="connsiteY6" fmla="*/ 17890 h 1202634"/>
              <a:gd name="connsiteX7" fmla="*/ 516835 w 1431235"/>
              <a:gd name="connsiteY7" fmla="*/ 5963 h 1202634"/>
              <a:gd name="connsiteX8" fmla="*/ 624178 w 1431235"/>
              <a:gd name="connsiteY8" fmla="*/ 29817 h 1202634"/>
              <a:gd name="connsiteX9" fmla="*/ 751399 w 1431235"/>
              <a:gd name="connsiteY9" fmla="*/ 121257 h 1202634"/>
              <a:gd name="connsiteX10" fmla="*/ 974035 w 1431235"/>
              <a:gd name="connsiteY10" fmla="*/ 371723 h 1202634"/>
              <a:gd name="connsiteX11" fmla="*/ 1168842 w 1431235"/>
              <a:gd name="connsiteY11" fmla="*/ 689775 h 1202634"/>
              <a:gd name="connsiteX12" fmla="*/ 1431235 w 1431235"/>
              <a:gd name="connsiteY12" fmla="*/ 1202634 h 120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1235" h="1202634">
                <a:moveTo>
                  <a:pt x="0" y="1198659"/>
                </a:moveTo>
                <a:cubicBezTo>
                  <a:pt x="4638" y="1148300"/>
                  <a:pt x="9277" y="1097942"/>
                  <a:pt x="19879" y="1023730"/>
                </a:cubicBezTo>
                <a:cubicBezTo>
                  <a:pt x="30481" y="949518"/>
                  <a:pt x="44395" y="844162"/>
                  <a:pt x="63611" y="753385"/>
                </a:cubicBezTo>
                <a:cubicBezTo>
                  <a:pt x="82827" y="662608"/>
                  <a:pt x="111982" y="555265"/>
                  <a:pt x="135173" y="479065"/>
                </a:cubicBezTo>
                <a:cubicBezTo>
                  <a:pt x="158364" y="402865"/>
                  <a:pt x="174267" y="357145"/>
                  <a:pt x="202759" y="296185"/>
                </a:cubicBezTo>
                <a:cubicBezTo>
                  <a:pt x="231251" y="235225"/>
                  <a:pt x="269020" y="159687"/>
                  <a:pt x="306126" y="113305"/>
                </a:cubicBezTo>
                <a:cubicBezTo>
                  <a:pt x="343232" y="66923"/>
                  <a:pt x="390277" y="35780"/>
                  <a:pt x="425395" y="17890"/>
                </a:cubicBezTo>
                <a:cubicBezTo>
                  <a:pt x="460513" y="0"/>
                  <a:pt x="483705" y="3975"/>
                  <a:pt x="516835" y="5963"/>
                </a:cubicBezTo>
                <a:cubicBezTo>
                  <a:pt x="549966" y="7951"/>
                  <a:pt x="585084" y="10601"/>
                  <a:pt x="624178" y="29817"/>
                </a:cubicBezTo>
                <a:cubicBezTo>
                  <a:pt x="663272" y="49033"/>
                  <a:pt x="693090" y="64273"/>
                  <a:pt x="751399" y="121257"/>
                </a:cubicBezTo>
                <a:cubicBezTo>
                  <a:pt x="809708" y="178241"/>
                  <a:pt x="904461" y="276970"/>
                  <a:pt x="974035" y="371723"/>
                </a:cubicBezTo>
                <a:cubicBezTo>
                  <a:pt x="1043609" y="466476"/>
                  <a:pt x="1092642" y="551290"/>
                  <a:pt x="1168842" y="689775"/>
                </a:cubicBezTo>
                <a:cubicBezTo>
                  <a:pt x="1245042" y="828260"/>
                  <a:pt x="1388828" y="1117158"/>
                  <a:pt x="1431235" y="1202634"/>
                </a:cubicBezTo>
              </a:path>
            </a:pathLst>
          </a:cu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orme libre 52"/>
          <p:cNvSpPr/>
          <p:nvPr/>
        </p:nvSpPr>
        <p:spPr>
          <a:xfrm>
            <a:off x="7660013" y="4652231"/>
            <a:ext cx="1431235" cy="1202634"/>
          </a:xfrm>
          <a:custGeom>
            <a:avLst/>
            <a:gdLst>
              <a:gd name="connsiteX0" fmla="*/ 0 w 1431235"/>
              <a:gd name="connsiteY0" fmla="*/ 1198659 h 1202634"/>
              <a:gd name="connsiteX1" fmla="*/ 19879 w 1431235"/>
              <a:gd name="connsiteY1" fmla="*/ 1023730 h 1202634"/>
              <a:gd name="connsiteX2" fmla="*/ 63611 w 1431235"/>
              <a:gd name="connsiteY2" fmla="*/ 753385 h 1202634"/>
              <a:gd name="connsiteX3" fmla="*/ 135173 w 1431235"/>
              <a:gd name="connsiteY3" fmla="*/ 479065 h 1202634"/>
              <a:gd name="connsiteX4" fmla="*/ 202759 w 1431235"/>
              <a:gd name="connsiteY4" fmla="*/ 296185 h 1202634"/>
              <a:gd name="connsiteX5" fmla="*/ 306126 w 1431235"/>
              <a:gd name="connsiteY5" fmla="*/ 113305 h 1202634"/>
              <a:gd name="connsiteX6" fmla="*/ 425395 w 1431235"/>
              <a:gd name="connsiteY6" fmla="*/ 17890 h 1202634"/>
              <a:gd name="connsiteX7" fmla="*/ 516835 w 1431235"/>
              <a:gd name="connsiteY7" fmla="*/ 5963 h 1202634"/>
              <a:gd name="connsiteX8" fmla="*/ 624178 w 1431235"/>
              <a:gd name="connsiteY8" fmla="*/ 29817 h 1202634"/>
              <a:gd name="connsiteX9" fmla="*/ 751399 w 1431235"/>
              <a:gd name="connsiteY9" fmla="*/ 121257 h 1202634"/>
              <a:gd name="connsiteX10" fmla="*/ 974035 w 1431235"/>
              <a:gd name="connsiteY10" fmla="*/ 371723 h 1202634"/>
              <a:gd name="connsiteX11" fmla="*/ 1168842 w 1431235"/>
              <a:gd name="connsiteY11" fmla="*/ 689775 h 1202634"/>
              <a:gd name="connsiteX12" fmla="*/ 1431235 w 1431235"/>
              <a:gd name="connsiteY12" fmla="*/ 1202634 h 120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1235" h="1202634">
                <a:moveTo>
                  <a:pt x="0" y="1198659"/>
                </a:moveTo>
                <a:cubicBezTo>
                  <a:pt x="4638" y="1148300"/>
                  <a:pt x="9277" y="1097942"/>
                  <a:pt x="19879" y="1023730"/>
                </a:cubicBezTo>
                <a:cubicBezTo>
                  <a:pt x="30481" y="949518"/>
                  <a:pt x="44395" y="844162"/>
                  <a:pt x="63611" y="753385"/>
                </a:cubicBezTo>
                <a:cubicBezTo>
                  <a:pt x="82827" y="662608"/>
                  <a:pt x="111982" y="555265"/>
                  <a:pt x="135173" y="479065"/>
                </a:cubicBezTo>
                <a:cubicBezTo>
                  <a:pt x="158364" y="402865"/>
                  <a:pt x="174267" y="357145"/>
                  <a:pt x="202759" y="296185"/>
                </a:cubicBezTo>
                <a:cubicBezTo>
                  <a:pt x="231251" y="235225"/>
                  <a:pt x="269020" y="159687"/>
                  <a:pt x="306126" y="113305"/>
                </a:cubicBezTo>
                <a:cubicBezTo>
                  <a:pt x="343232" y="66923"/>
                  <a:pt x="390277" y="35780"/>
                  <a:pt x="425395" y="17890"/>
                </a:cubicBezTo>
                <a:cubicBezTo>
                  <a:pt x="460513" y="0"/>
                  <a:pt x="483705" y="3975"/>
                  <a:pt x="516835" y="5963"/>
                </a:cubicBezTo>
                <a:cubicBezTo>
                  <a:pt x="549966" y="7951"/>
                  <a:pt x="585084" y="10601"/>
                  <a:pt x="624178" y="29817"/>
                </a:cubicBezTo>
                <a:cubicBezTo>
                  <a:pt x="663272" y="49033"/>
                  <a:pt x="693090" y="64273"/>
                  <a:pt x="751399" y="121257"/>
                </a:cubicBezTo>
                <a:cubicBezTo>
                  <a:pt x="809708" y="178241"/>
                  <a:pt x="904461" y="276970"/>
                  <a:pt x="974035" y="371723"/>
                </a:cubicBezTo>
                <a:cubicBezTo>
                  <a:pt x="1043609" y="466476"/>
                  <a:pt x="1092642" y="551290"/>
                  <a:pt x="1168842" y="689775"/>
                </a:cubicBezTo>
                <a:cubicBezTo>
                  <a:pt x="1245042" y="828260"/>
                  <a:pt x="1388828" y="1117158"/>
                  <a:pt x="1431235" y="1202634"/>
                </a:cubicBezTo>
              </a:path>
            </a:pathLst>
          </a:cu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 rot="5400000">
            <a:off x="5804694" y="3647282"/>
            <a:ext cx="344487" cy="273050"/>
          </a:xfrm>
          <a:prstGeom prst="rightArrow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059" name="Picture 13" descr="72-conec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62400"/>
            <a:ext cx="2657475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0" name="Picture 12" descr="71-conec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89050"/>
            <a:ext cx="2657475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0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Connect: Example (2)</a:t>
            </a:r>
          </a:p>
        </p:txBody>
      </p:sp>
      <p:sp>
        <p:nvSpPr>
          <p:cNvPr id="45062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3865563" cy="5553075"/>
          </a:xfrm>
        </p:spPr>
        <p:txBody>
          <a:bodyPr/>
          <a:lstStyle/>
          <a:p>
            <a:pPr eaLnBrk="1" hangingPunct="1"/>
            <a:r>
              <a:rPr lang="en-US" b="0" smtClean="0"/>
              <a:t>Edge Connect</a:t>
            </a:r>
          </a:p>
          <a:p>
            <a:pPr lvl="1" eaLnBrk="1" hangingPunct="1"/>
            <a:endParaRPr lang="en-US" b="0" smtClean="0"/>
          </a:p>
        </p:txBody>
      </p:sp>
      <p:pic>
        <p:nvPicPr>
          <p:cNvPr id="45063" name="Picture 9" descr="70-conect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" y="2578100"/>
            <a:ext cx="2657475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064" name="TextBox 25"/>
          <p:cNvSpPr txBox="1">
            <a:spLocks noChangeArrowheads="1"/>
          </p:cNvSpPr>
          <p:nvPr/>
        </p:nvSpPr>
        <p:spPr bwMode="auto">
          <a:xfrm>
            <a:off x="1120775" y="5002213"/>
            <a:ext cx="1624013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Model with a gap</a:t>
            </a:r>
          </a:p>
        </p:txBody>
      </p:sp>
      <p:sp>
        <p:nvSpPr>
          <p:cNvPr id="45065" name="TextBox 30"/>
          <p:cNvSpPr txBox="1">
            <a:spLocks noChangeArrowheads="1"/>
          </p:cNvSpPr>
          <p:nvPr/>
        </p:nvSpPr>
        <p:spPr bwMode="auto">
          <a:xfrm>
            <a:off x="7575550" y="4787900"/>
            <a:ext cx="1049338" cy="450850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Using </a:t>
            </a:r>
          </a:p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T-Junction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19275" y="3621088"/>
            <a:ext cx="341313" cy="2778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5067" name="Picture 11" descr="196_t_connect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0438" y="4168775"/>
            <a:ext cx="1647825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stCxn id="11" idx="3"/>
            <a:endCxn id="41987" idx="1"/>
          </p:cNvCxnSpPr>
          <p:nvPr/>
        </p:nvCxnSpPr>
        <p:spPr>
          <a:xfrm flipV="1">
            <a:off x="2160588" y="2432050"/>
            <a:ext cx="2411412" cy="1328738"/>
          </a:xfrm>
          <a:prstGeom prst="straightConnector1">
            <a:avLst/>
          </a:pr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3865563" cy="5553075"/>
          </a:xfrm>
        </p:spPr>
        <p:txBody>
          <a:bodyPr/>
          <a:lstStyle/>
          <a:p>
            <a:pPr eaLnBrk="1" hangingPunct="1"/>
            <a:r>
              <a:rPr lang="en-US" b="0" dirty="0" smtClean="0"/>
              <a:t>Face Connect</a:t>
            </a:r>
          </a:p>
          <a:p>
            <a:pPr lvl="1" eaLnBrk="1" hangingPunct="1"/>
            <a:r>
              <a:rPr lang="en-US" b="0" dirty="0" smtClean="0"/>
              <a:t>Additional options as per edge connect</a:t>
            </a:r>
          </a:p>
          <a:p>
            <a:pPr lvl="1" eaLnBrk="1" hangingPunct="1"/>
            <a:endParaRPr lang="en-US" b="0" dirty="0" smtClean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 cstate="print"/>
          <a:srcRect l="26188" t="17475" r="951" b="6262"/>
          <a:stretch>
            <a:fillRect/>
          </a:stretch>
        </p:blipFill>
        <p:spPr bwMode="auto">
          <a:xfrm>
            <a:off x="645721" y="2388614"/>
            <a:ext cx="3011880" cy="308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Connect: Example (3)</a:t>
            </a:r>
          </a:p>
        </p:txBody>
      </p:sp>
      <p:sp>
        <p:nvSpPr>
          <p:cNvPr id="45064" name="TextBox 25"/>
          <p:cNvSpPr txBox="1">
            <a:spLocks noChangeArrowheads="1"/>
          </p:cNvSpPr>
          <p:nvPr/>
        </p:nvSpPr>
        <p:spPr bwMode="auto">
          <a:xfrm>
            <a:off x="1150512" y="5693589"/>
            <a:ext cx="1624013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 dirty="0"/>
              <a:t>Model with a gap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58359" y="3405498"/>
            <a:ext cx="522481" cy="423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4" cstate="print"/>
          <a:srcRect l="25992" t="16961" r="1153" b="5928"/>
          <a:stretch>
            <a:fillRect/>
          </a:stretch>
        </p:blipFill>
        <p:spPr bwMode="auto">
          <a:xfrm>
            <a:off x="4854497" y="942279"/>
            <a:ext cx="2464905" cy="25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5" cstate="print"/>
          <a:srcRect l="26523" t="17891" r="1293" b="5919"/>
          <a:stretch>
            <a:fillRect/>
          </a:stretch>
        </p:blipFill>
        <p:spPr bwMode="auto">
          <a:xfrm>
            <a:off x="6202341" y="3627865"/>
            <a:ext cx="2720368" cy="280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Bent Arrow 20"/>
          <p:cNvSpPr/>
          <p:nvPr/>
        </p:nvSpPr>
        <p:spPr>
          <a:xfrm>
            <a:off x="5478966" y="3672468"/>
            <a:ext cx="505522" cy="743415"/>
          </a:xfrm>
          <a:prstGeom prst="bentArrow">
            <a:avLst/>
          </a:prstGeom>
          <a:noFill/>
          <a:ln w="28575">
            <a:solidFill>
              <a:srgbClr val="FF0000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13685" y="1781137"/>
            <a:ext cx="522481" cy="423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971138" y="4438844"/>
            <a:ext cx="522481" cy="423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 rot="-1800000">
            <a:off x="3471745" y="2364059"/>
            <a:ext cx="1553737" cy="408878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8496" t="3739" r="81598" b="75010"/>
          <a:stretch>
            <a:fillRect/>
          </a:stretch>
        </p:blipFill>
        <p:spPr bwMode="auto">
          <a:xfrm>
            <a:off x="6220239" y="954156"/>
            <a:ext cx="1938130" cy="259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Surface Extension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5991225" cy="5553075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Allows extension of surface bodies to the desired extent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Extension type</a:t>
            </a:r>
          </a:p>
          <a:p>
            <a:pPr lvl="2"/>
            <a:r>
              <a:rPr lang="en-US" b="0" dirty="0" smtClean="0"/>
              <a:t>Natural: Based on gradients of selected edges</a:t>
            </a:r>
          </a:p>
          <a:p>
            <a:pPr lvl="2"/>
            <a:r>
              <a:rPr lang="en-US" b="0" dirty="0" smtClean="0"/>
              <a:t>User Defined: User specifies the direction</a:t>
            </a:r>
          </a:p>
          <a:p>
            <a:pPr lvl="1" eaLnBrk="1" hangingPunct="1"/>
            <a:endParaRPr lang="en-US" b="0" i="1" dirty="0" smtClean="0">
              <a:hlinkClick r:id="rId4" action="ppaction://hlinkfile"/>
            </a:endParaRPr>
          </a:p>
          <a:p>
            <a:pPr lvl="1" eaLnBrk="1" hangingPunct="1">
              <a:buFont typeface="Times New Roman" pitchFamily="18" charset="0"/>
              <a:buNone/>
            </a:pPr>
            <a:endParaRPr lang="en-US" b="0" dirty="0" smtClean="0"/>
          </a:p>
        </p:txBody>
      </p:sp>
      <p:sp>
        <p:nvSpPr>
          <p:cNvPr id="5" name="Rectangle 4"/>
          <p:cNvSpPr/>
          <p:nvPr/>
        </p:nvSpPr>
        <p:spPr>
          <a:xfrm>
            <a:off x="6207125" y="955675"/>
            <a:ext cx="450850" cy="233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51575" y="3302000"/>
            <a:ext cx="1692275" cy="233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4823" name="Picture 7" descr="2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4216400"/>
            <a:ext cx="2084388" cy="85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4" name="Picture 10" descr="24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4863" y="3908425"/>
            <a:ext cx="2338387" cy="2011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5" name="Picture 11" descr="27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675" y="3940175"/>
            <a:ext cx="2338388" cy="2011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26" name="TextBox 12"/>
          <p:cNvSpPr txBox="1">
            <a:spLocks noChangeArrowheads="1"/>
          </p:cNvSpPr>
          <p:nvPr/>
        </p:nvSpPr>
        <p:spPr bwMode="auto">
          <a:xfrm>
            <a:off x="876300" y="6089650"/>
            <a:ext cx="1466850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Model with gap</a:t>
            </a:r>
          </a:p>
        </p:txBody>
      </p:sp>
      <p:sp>
        <p:nvSpPr>
          <p:cNvPr id="34827" name="TextBox 14"/>
          <p:cNvSpPr txBox="1">
            <a:spLocks noChangeArrowheads="1"/>
          </p:cNvSpPr>
          <p:nvPr/>
        </p:nvSpPr>
        <p:spPr bwMode="auto">
          <a:xfrm>
            <a:off x="6026150" y="6065838"/>
            <a:ext cx="2090738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Model with gap closed</a:t>
            </a:r>
          </a:p>
        </p:txBody>
      </p:sp>
      <p:sp>
        <p:nvSpPr>
          <p:cNvPr id="34828" name="Text Box 6"/>
          <p:cNvSpPr txBox="1">
            <a:spLocks noChangeArrowheads="1"/>
          </p:cNvSpPr>
          <p:nvPr/>
        </p:nvSpPr>
        <p:spPr bwMode="auto">
          <a:xfrm>
            <a:off x="3408363" y="5164138"/>
            <a:ext cx="1879600" cy="4492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Details View of Surface Extension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817813" y="4471988"/>
            <a:ext cx="434975" cy="274637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415148" y="4441371"/>
            <a:ext cx="464952" cy="273504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1841500" y="4762500"/>
            <a:ext cx="258763" cy="1460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Workshop 4 – Geometry Cleanup</a:t>
            </a:r>
            <a:endParaRPr lang="en-GB" dirty="0"/>
          </a:p>
        </p:txBody>
      </p:sp>
      <p:pic>
        <p:nvPicPr>
          <p:cNvPr id="6" name="Picture 5" descr="2.bmp"/>
          <p:cNvPicPr>
            <a:picLocks noChangeAspect="1"/>
          </p:cNvPicPr>
          <p:nvPr/>
        </p:nvPicPr>
        <p:blipFill>
          <a:blip r:embed="rId2" cstate="print"/>
          <a:srcRect l="6126" t="14722" r="11834" b="18194"/>
          <a:stretch>
            <a:fillRect/>
          </a:stretch>
        </p:blipFill>
        <p:spPr>
          <a:xfrm>
            <a:off x="2078477" y="2171700"/>
            <a:ext cx="4972542" cy="3276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43931" y="1286939"/>
            <a:ext cx="5638801" cy="483446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Import/Attach in R14.5 supports two options for target geometry type: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Workbench Geometry: </a:t>
            </a:r>
            <a:r>
              <a:rPr lang="en-US" sz="2000" dirty="0" smtClean="0"/>
              <a:t>F</a:t>
            </a:r>
            <a:r>
              <a:rPr lang="en-US" sz="1800" dirty="0" smtClean="0"/>
              <a:t>orm of geometry representation that is used by various applications within ANSYS WB, including WB Mechanical and WB Meshing.</a:t>
            </a:r>
          </a:p>
          <a:p>
            <a:pPr lvl="2"/>
            <a:r>
              <a:rPr lang="en-US" sz="1400" dirty="0" smtClean="0"/>
              <a:t>Workbench type bodies must be converted to Parasolid for some operations</a:t>
            </a:r>
          </a:p>
          <a:p>
            <a:pPr lvl="2"/>
            <a:r>
              <a:rPr lang="en-US" sz="1400" dirty="0" smtClean="0"/>
              <a:t>Conversion from Workbench format to DesignModeler format will occur automatically as needed by some operations</a:t>
            </a:r>
          </a:p>
          <a:p>
            <a:pPr lvl="2"/>
            <a:r>
              <a:rPr lang="en-US" sz="1400" dirty="0" smtClean="0"/>
              <a:t>Avoids time-consuming conversion of entire assembly during import if only some of the bodies will be worked on/modified in DM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DesignModeler Geometry:</a:t>
            </a:r>
            <a:r>
              <a:rPr lang="en-US" sz="2000" dirty="0" smtClean="0"/>
              <a:t> </a:t>
            </a:r>
            <a:r>
              <a:rPr lang="en-US" sz="1800" dirty="0" smtClean="0"/>
              <a:t>Geometry representation which is used only by the DesignModeler application.</a:t>
            </a:r>
          </a:p>
          <a:p>
            <a:pPr lvl="2"/>
            <a:r>
              <a:rPr lang="en-US" sz="1400" dirty="0" smtClean="0"/>
              <a:t>DM, Parasolid, IGES, STEP, and MCNP import only as native DM type (Parasolid)</a:t>
            </a:r>
          </a:p>
          <a:p>
            <a:pPr lvl="2"/>
            <a:endParaRPr lang="en-US" sz="1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/>
              <a:t>Geometry Types</a:t>
            </a:r>
            <a:endParaRPr lang="en-US" dirty="0"/>
          </a:p>
        </p:txBody>
      </p:sp>
      <p:pic>
        <p:nvPicPr>
          <p:cNvPr id="7" name="Picture 6" descr="large_models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6570135" y="4402667"/>
            <a:ext cx="2258508" cy="1549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brep_import_4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/>
          <a:srcRect b="5636"/>
          <a:stretch>
            <a:fillRect/>
          </a:stretch>
        </p:blipFill>
        <p:spPr>
          <a:xfrm>
            <a:off x="5335382" y="430006"/>
            <a:ext cx="3596952" cy="992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 bwMode="auto">
          <a:xfrm>
            <a:off x="7052733" y="1159924"/>
            <a:ext cx="1871134" cy="270934"/>
          </a:xfrm>
          <a:prstGeom prst="rect">
            <a:avLst/>
          </a:prstGeom>
          <a:noFill/>
          <a:ln w="19050" cap="sq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0" y="5901267"/>
            <a:ext cx="9042400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Note: Almost all geometry editing operations are performed in this geometry representation. Geometry in versions of DesignModeler prior to DesignModeler 14.5 are entirely in this form.</a:t>
            </a:r>
            <a:endParaRPr lang="en-US" b="1" i="1" dirty="0" smtClean="0">
              <a:solidFill>
                <a:schemeClr val="bg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663267" y="1456290"/>
            <a:ext cx="1998278" cy="1396977"/>
            <a:chOff x="6663267" y="1456290"/>
            <a:chExt cx="1998278" cy="139697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663267" y="1456290"/>
              <a:ext cx="1998278" cy="1388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 bwMode="auto">
            <a:xfrm>
              <a:off x="7344893" y="2700867"/>
              <a:ext cx="1265707" cy="152400"/>
            </a:xfrm>
            <a:prstGeom prst="rect">
              <a:avLst/>
            </a:prstGeom>
            <a:noFill/>
            <a:ln w="19050" cap="sq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b="1" dirty="0" smtClean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654800" y="2963334"/>
            <a:ext cx="1998133" cy="1388533"/>
            <a:chOff x="6654800" y="2963334"/>
            <a:chExt cx="1998133" cy="1388533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654800" y="2963334"/>
              <a:ext cx="1998133" cy="13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 bwMode="auto">
            <a:xfrm>
              <a:off x="7319493" y="4199467"/>
              <a:ext cx="1296130" cy="152400"/>
            </a:xfrm>
            <a:prstGeom prst="rect">
              <a:avLst/>
            </a:prstGeom>
            <a:noFill/>
            <a:ln w="19050" cap="sq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b="1" dirty="0" smtClean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1" y="3979333"/>
            <a:ext cx="5655732" cy="2489194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 smtClean="0"/>
              <a:t>Conversion of some bodies can be done manually</a:t>
            </a:r>
          </a:p>
          <a:p>
            <a:pPr lvl="2"/>
            <a:r>
              <a:rPr lang="en-US" b="0" dirty="0" smtClean="0"/>
              <a:t>Avoids time-consuming conversion of entire assembly during import</a:t>
            </a:r>
          </a:p>
          <a:p>
            <a:pPr lvl="2"/>
            <a:r>
              <a:rPr lang="en-US" b="0" dirty="0" smtClean="0"/>
              <a:t>User can selectively control mixture of WB Type and DM Type bodies for most efficient use of operations</a:t>
            </a:r>
          </a:p>
          <a:p>
            <a:pPr lvl="3"/>
            <a:r>
              <a:rPr lang="en-US" b="0" dirty="0" smtClean="0"/>
              <a:t>Parasolid body cleaning operations available per set of bodies being converted</a:t>
            </a:r>
          </a:p>
          <a:p>
            <a:pPr lvl="2"/>
            <a:r>
              <a:rPr lang="en-US" b="0" dirty="0" smtClean="0"/>
              <a:t>Can be used to manually Heal, Simplify and/or Clean selected bodies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163733" y="3996295"/>
            <a:ext cx="2819400" cy="1828800"/>
            <a:chOff x="6324600" y="4038600"/>
            <a:chExt cx="2819400" cy="182880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24600" y="4038600"/>
              <a:ext cx="942975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62700" y="4343400"/>
              <a:ext cx="27813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ounded Rectangle 11"/>
            <p:cNvSpPr/>
            <p:nvPr/>
          </p:nvSpPr>
          <p:spPr bwMode="auto">
            <a:xfrm>
              <a:off x="6477000" y="5257800"/>
              <a:ext cx="1905000" cy="609600"/>
            </a:xfrm>
            <a:prstGeom prst="roundRect">
              <a:avLst/>
            </a:prstGeom>
            <a:noFill/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wrap="none" rtlCol="0" anchor="ctr"/>
            <a:lstStyle/>
            <a:p>
              <a:pPr algn="ctr"/>
              <a:endParaRPr lang="en-US" b="1" dirty="0" smtClean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14" name="Text Placeholder 1"/>
          <p:cNvSpPr txBox="1">
            <a:spLocks/>
          </p:cNvSpPr>
          <p:nvPr/>
        </p:nvSpPr>
        <p:spPr bwMode="auto">
          <a:xfrm>
            <a:off x="361018" y="1044447"/>
            <a:ext cx="8300382" cy="290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228600" marR="0" lvl="1" indent="-228600" algn="l" defTabSz="914400" rtl="0" eaLnBrk="1" fontAlgn="base" latinLnBrk="0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Why some operations may fail if Geometry Type is Workbench?</a:t>
            </a:r>
          </a:p>
          <a:p>
            <a:pPr marL="457200" lvl="2" indent="-228600">
              <a:lnSpc>
                <a:spcPct val="95000"/>
              </a:lnSpc>
              <a:spcBef>
                <a:spcPct val="25000"/>
              </a:spcBef>
              <a:buFont typeface="Arial Narrow" pitchFamily="34" charset="0"/>
              <a:buChar char="–"/>
            </a:pPr>
            <a:r>
              <a:rPr lang="en-US" sz="2000" b="0" kern="0" dirty="0" smtClean="0">
                <a:latin typeface="Calibri" pitchFamily="34" charset="0"/>
                <a:cs typeface="Calibri" pitchFamily="34" charset="0"/>
              </a:rPr>
              <a:t>DM features will automatically convert the geometry to DM type before performing the particular feature operation</a:t>
            </a:r>
          </a:p>
          <a:p>
            <a:pPr marL="914400" lvl="3" indent="-228600">
              <a:lnSpc>
                <a:spcPct val="95000"/>
              </a:lnSpc>
              <a:spcBef>
                <a:spcPct val="25000"/>
              </a:spcBef>
              <a:buFont typeface="Arial Narrow" pitchFamily="34" charset="0"/>
              <a:buChar char="–"/>
            </a:pPr>
            <a:r>
              <a:rPr lang="en-US" sz="2000" b="0" kern="0" dirty="0" smtClean="0">
                <a:latin typeface="Calibri" pitchFamily="34" charset="0"/>
                <a:cs typeface="Calibri" pitchFamily="34" charset="0"/>
              </a:rPr>
              <a:t>However, sometimes the conversion step can fail in which case the feature will also fail</a:t>
            </a:r>
          </a:p>
          <a:p>
            <a:pPr marL="457200" lvl="2" indent="-228600">
              <a:lnSpc>
                <a:spcPct val="95000"/>
              </a:lnSpc>
              <a:spcBef>
                <a:spcPct val="25000"/>
              </a:spcBef>
              <a:buFont typeface="Arial Narrow" pitchFamily="34" charset="0"/>
              <a:buChar char="–"/>
            </a:pPr>
            <a:r>
              <a:rPr lang="en-US" sz="2000" b="0" kern="0" dirty="0" smtClean="0">
                <a:latin typeface="Calibri" pitchFamily="34" charset="0"/>
                <a:cs typeface="Calibri" pitchFamily="34" charset="0"/>
              </a:rPr>
              <a:t>Reasons for failure</a:t>
            </a:r>
          </a:p>
          <a:p>
            <a:pPr marL="914400" lvl="3" indent="-228600">
              <a:lnSpc>
                <a:spcPct val="95000"/>
              </a:lnSpc>
              <a:spcBef>
                <a:spcPct val="25000"/>
              </a:spcBef>
              <a:buFont typeface="Arial Narrow" pitchFamily="34" charset="0"/>
              <a:buChar char="–"/>
            </a:pPr>
            <a:r>
              <a:rPr lang="en-US" sz="2000" b="0" kern="0" dirty="0" smtClean="0">
                <a:latin typeface="Calibri" pitchFamily="34" charset="0"/>
                <a:cs typeface="Calibri" pitchFamily="34" charset="0"/>
              </a:rPr>
              <a:t>The conversion of WB type body that is disjoint might have produced multiple DM type bodies</a:t>
            </a:r>
          </a:p>
          <a:p>
            <a:pPr marL="914400" lvl="3" indent="-228600">
              <a:lnSpc>
                <a:spcPct val="95000"/>
              </a:lnSpc>
              <a:spcBef>
                <a:spcPct val="25000"/>
              </a:spcBef>
              <a:buFont typeface="Arial Narrow" pitchFamily="34" charset="0"/>
              <a:buChar char="–"/>
            </a:pPr>
            <a:r>
              <a:rPr lang="en-US" sz="2000" b="0" kern="0" dirty="0" smtClean="0">
                <a:latin typeface="Calibri" pitchFamily="34" charset="0"/>
                <a:cs typeface="Calibri" pitchFamily="34" charset="0"/>
              </a:rPr>
              <a:t>Failure to convert specific faces of WB body may cause the resultant DM body to be of a different type, e.g. a surface body instead of solid body</a:t>
            </a:r>
          </a:p>
          <a:p>
            <a:pPr marL="914400" lvl="3" indent="-228600">
              <a:lnSpc>
                <a:spcPct val="95000"/>
              </a:lnSpc>
              <a:spcBef>
                <a:spcPct val="25000"/>
              </a:spcBef>
              <a:buFont typeface="Arial Narrow" pitchFamily="34" charset="0"/>
              <a:buChar char="–"/>
            </a:pPr>
            <a:r>
              <a:rPr lang="en-US" sz="2000" b="0" kern="0" dirty="0" smtClean="0">
                <a:latin typeface="Calibri" pitchFamily="34" charset="0"/>
                <a:cs typeface="Calibri" pitchFamily="34" charset="0"/>
              </a:rPr>
              <a:t>A non-manifold configuration of WB geometry may fail to construct an equivalent DM representation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914400" lvl="3" indent="-228600">
              <a:lnSpc>
                <a:spcPct val="95000"/>
              </a:lnSpc>
              <a:spcBef>
                <a:spcPct val="25000"/>
              </a:spcBef>
              <a:buFont typeface="Arial Narrow" pitchFamily="34" charset="0"/>
              <a:buChar char="–"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Why Repair?</a:t>
            </a:r>
          </a:p>
          <a:p>
            <a:pPr lvl="1"/>
            <a:r>
              <a:rPr lang="en-GB" dirty="0" smtClean="0"/>
              <a:t>Several </a:t>
            </a:r>
            <a:r>
              <a:rPr lang="en-GB" dirty="0"/>
              <a:t>translation methods available to enable data exchange with CAD/CAE systems</a:t>
            </a:r>
          </a:p>
          <a:p>
            <a:pPr lvl="2"/>
            <a:r>
              <a:rPr lang="en-GB" b="0" dirty="0"/>
              <a:t>Direct Integration/CAD Readers</a:t>
            </a:r>
          </a:p>
          <a:p>
            <a:pPr lvl="2"/>
            <a:r>
              <a:rPr lang="en-GB" b="0" dirty="0"/>
              <a:t>Import of generic CAD formats (IGES, ACIS </a:t>
            </a:r>
            <a:r>
              <a:rPr lang="en-GB" b="0" dirty="0" err="1"/>
              <a:t>etc</a:t>
            </a:r>
            <a:r>
              <a:rPr lang="en-GB" b="0" dirty="0"/>
              <a:t>)</a:t>
            </a:r>
          </a:p>
          <a:p>
            <a:pPr lvl="1"/>
            <a:r>
              <a:rPr lang="en-GB" dirty="0" smtClean="0"/>
              <a:t>Translation </a:t>
            </a:r>
            <a:r>
              <a:rPr lang="en-GB" dirty="0"/>
              <a:t>can:</a:t>
            </a:r>
          </a:p>
          <a:p>
            <a:pPr lvl="2"/>
            <a:r>
              <a:rPr lang="en-GB" b="0" dirty="0"/>
              <a:t>Return incomplete, corrupt, or disconnected </a:t>
            </a:r>
            <a:r>
              <a:rPr lang="en-GB" b="0" dirty="0" smtClean="0"/>
              <a:t>geometry</a:t>
            </a:r>
          </a:p>
          <a:p>
            <a:pPr lvl="3"/>
            <a:r>
              <a:rPr lang="en-GB" b="0" dirty="0" smtClean="0"/>
              <a:t>Requires repair</a:t>
            </a:r>
            <a:endParaRPr lang="en-GB" b="0" dirty="0"/>
          </a:p>
          <a:p>
            <a:pPr lvl="2"/>
            <a:r>
              <a:rPr lang="en-GB" b="0" dirty="0"/>
              <a:t>Return geometry details unnecessary for CAE </a:t>
            </a:r>
            <a:r>
              <a:rPr lang="en-GB" b="0" dirty="0" smtClean="0"/>
              <a:t>analysis</a:t>
            </a:r>
          </a:p>
          <a:p>
            <a:pPr lvl="3"/>
            <a:r>
              <a:rPr lang="en-GB" b="0" dirty="0" smtClean="0"/>
              <a:t>Requires </a:t>
            </a:r>
            <a:r>
              <a:rPr lang="en-GB" b="0" dirty="0" err="1" smtClean="0"/>
              <a:t>defeaturing</a:t>
            </a:r>
            <a:endParaRPr lang="en-GB" b="0" dirty="0"/>
          </a:p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How to Fix?</a:t>
            </a:r>
          </a:p>
          <a:p>
            <a:pPr lvl="1"/>
            <a:r>
              <a:rPr lang="en-GB" dirty="0" smtClean="0"/>
              <a:t>Geometry </a:t>
            </a:r>
            <a:r>
              <a:rPr lang="en-GB" dirty="0" err="1"/>
              <a:t>cleanup</a:t>
            </a:r>
            <a:endParaRPr lang="en-GB" dirty="0"/>
          </a:p>
          <a:p>
            <a:pPr lvl="2"/>
            <a:r>
              <a:rPr lang="en-GB" b="0" dirty="0"/>
              <a:t>Processes required to prepare geometry for meshing</a:t>
            </a:r>
          </a:p>
          <a:p>
            <a:pPr lvl="3"/>
            <a:r>
              <a:rPr lang="en-GB" b="0" dirty="0"/>
              <a:t>Fix incomplete or corrupt geometry and connect disconnected geometry</a:t>
            </a:r>
          </a:p>
          <a:p>
            <a:pPr lvl="3"/>
            <a:r>
              <a:rPr lang="en-GB" b="0" dirty="0"/>
              <a:t>Remove unnecessary details (</a:t>
            </a:r>
            <a:r>
              <a:rPr lang="en-GB" b="0" dirty="0" err="1"/>
              <a:t>defeaturing</a:t>
            </a:r>
            <a:r>
              <a:rPr lang="en-GB" b="0" dirty="0"/>
              <a:t>)</a:t>
            </a:r>
          </a:p>
          <a:p>
            <a:pPr lvl="3"/>
            <a:r>
              <a:rPr lang="en-GB" b="0" dirty="0"/>
              <a:t>Decompose geometry into </a:t>
            </a:r>
            <a:r>
              <a:rPr lang="en-GB" b="0" dirty="0" err="1"/>
              <a:t>meshable</a:t>
            </a:r>
            <a:r>
              <a:rPr lang="en-GB" b="0" dirty="0"/>
              <a:t> sections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Cleanup/Repair: Introduction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/>
          <p:cNvPicPr>
            <a:picLocks noChangeAspect="1" noChangeArrowheads="1"/>
          </p:cNvPicPr>
          <p:nvPr/>
        </p:nvPicPr>
        <p:blipFill>
          <a:blip r:embed="rId3" cstate="print"/>
          <a:srcRect l="8536" t="3891" r="81519" b="50365"/>
          <a:stretch>
            <a:fillRect/>
          </a:stretch>
        </p:blipFill>
        <p:spPr bwMode="auto">
          <a:xfrm>
            <a:off x="4668838" y="925513"/>
            <a:ext cx="1925637" cy="5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Geometry Cleanup/Repair: Introduction</a:t>
            </a: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180976" y="1042988"/>
            <a:ext cx="4224770" cy="4764087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DM provides geometry tools to:</a:t>
            </a:r>
          </a:p>
          <a:p>
            <a:pPr lvl="2"/>
            <a:r>
              <a:rPr lang="en-US" b="0" dirty="0" smtClean="0"/>
              <a:t>Analyze</a:t>
            </a:r>
          </a:p>
          <a:p>
            <a:pPr lvl="2"/>
            <a:r>
              <a:rPr lang="en-US" b="0" dirty="0" smtClean="0"/>
              <a:t>Repair</a:t>
            </a:r>
          </a:p>
          <a:p>
            <a:pPr lvl="2"/>
            <a:r>
              <a:rPr lang="en-US" b="0" dirty="0" smtClean="0"/>
              <a:t>Modify/Simplify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All these commands are available under the Tools Menu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May need to view the model in wireframe mode to visualize the  defects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DM also give the ability to color edges depending on connectivity</a:t>
            </a:r>
          </a:p>
          <a:p>
            <a:pPr eaLnBrk="1" hangingPunct="1"/>
            <a:endParaRPr lang="en-US" b="0" dirty="0" smtClean="0"/>
          </a:p>
          <a:p>
            <a:pPr lvl="1" eaLnBrk="1" hangingPunct="1"/>
            <a:endParaRPr lang="en-US" b="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4691063" y="936625"/>
            <a:ext cx="344487" cy="219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46" name="Picture 8"/>
          <p:cNvPicPr>
            <a:picLocks noChangeAspect="1" noChangeArrowheads="1"/>
          </p:cNvPicPr>
          <p:nvPr/>
        </p:nvPicPr>
        <p:blipFill>
          <a:blip r:embed="rId4" cstate="print"/>
          <a:srcRect l="18237" t="35297" r="73514" b="51082"/>
          <a:stretch>
            <a:fillRect/>
          </a:stretch>
        </p:blipFill>
        <p:spPr bwMode="auto">
          <a:xfrm>
            <a:off x="7326313" y="3065463"/>
            <a:ext cx="1614487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0"/>
          <p:cNvPicPr>
            <a:picLocks noChangeAspect="1" noChangeArrowheads="1"/>
          </p:cNvPicPr>
          <p:nvPr/>
        </p:nvPicPr>
        <p:blipFill>
          <a:blip r:embed="rId5" cstate="print"/>
          <a:srcRect l="18277" t="37646" r="73587" b="51788"/>
          <a:stretch>
            <a:fillRect/>
          </a:stretch>
        </p:blipFill>
        <p:spPr bwMode="auto">
          <a:xfrm>
            <a:off x="7326313" y="5121275"/>
            <a:ext cx="1655762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stCxn id="11" idx="3"/>
          </p:cNvCxnSpPr>
          <p:nvPr/>
        </p:nvCxnSpPr>
        <p:spPr>
          <a:xfrm flipV="1">
            <a:off x="6524626" y="4162425"/>
            <a:ext cx="650874" cy="6683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</p:cNvCxnSpPr>
          <p:nvPr/>
        </p:nvCxnSpPr>
        <p:spPr>
          <a:xfrm>
            <a:off x="6543675" y="5130801"/>
            <a:ext cx="642938" cy="5064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700588" y="5022851"/>
            <a:ext cx="1843087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95826" y="4705350"/>
            <a:ext cx="1828800" cy="250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1504" t="7437" r="86603" b="83049"/>
          <a:stretch>
            <a:fillRect/>
          </a:stretch>
        </p:blipFill>
        <p:spPr bwMode="auto">
          <a:xfrm>
            <a:off x="950026" y="5248894"/>
            <a:ext cx="2066306" cy="103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180975" y="926571"/>
            <a:ext cx="4683125" cy="5553075"/>
          </a:xfrm>
        </p:spPr>
        <p:txBody>
          <a:bodyPr/>
          <a:lstStyle/>
          <a:p>
            <a:pPr eaLnBrk="1" hangingPunct="1"/>
            <a:r>
              <a:rPr lang="en-US" sz="1800" b="0" dirty="0" smtClean="0"/>
              <a:t>Many potential issues</a:t>
            </a:r>
          </a:p>
          <a:p>
            <a:pPr lvl="2"/>
            <a:r>
              <a:rPr lang="en-US" sz="1600" b="0" dirty="0" smtClean="0"/>
              <a:t>Missing faces</a:t>
            </a:r>
          </a:p>
          <a:p>
            <a:pPr lvl="2"/>
            <a:r>
              <a:rPr lang="en-US" sz="1600" b="0" dirty="0" smtClean="0"/>
              <a:t>Sliver faces</a:t>
            </a:r>
          </a:p>
          <a:p>
            <a:pPr lvl="2"/>
            <a:r>
              <a:rPr lang="en-US" sz="1600" b="0" dirty="0" smtClean="0"/>
              <a:t>Hard edges</a:t>
            </a:r>
          </a:p>
          <a:p>
            <a:pPr lvl="2"/>
            <a:r>
              <a:rPr lang="en-US" sz="1600" b="0" dirty="0" smtClean="0"/>
              <a:t>Small edges</a:t>
            </a:r>
          </a:p>
          <a:p>
            <a:pPr lvl="2"/>
            <a:r>
              <a:rPr lang="en-US" sz="1600" b="0" dirty="0" smtClean="0"/>
              <a:t>Sharp angles</a:t>
            </a:r>
          </a:p>
          <a:p>
            <a:pPr lvl="2"/>
            <a:r>
              <a:rPr lang="en-US" sz="1600" b="0" dirty="0" smtClean="0"/>
              <a:t>Others …</a:t>
            </a:r>
          </a:p>
          <a:p>
            <a:pPr eaLnBrk="1" hangingPunct="1">
              <a:buNone/>
            </a:pPr>
            <a:r>
              <a:rPr lang="en-US" sz="1800" b="0" dirty="0" smtClean="0"/>
              <a:t>These issues must be fixed to</a:t>
            </a:r>
          </a:p>
          <a:p>
            <a:pPr lvl="2"/>
            <a:r>
              <a:rPr lang="en-US" sz="1600" b="0" dirty="0" smtClean="0"/>
              <a:t>Create watertight volume bodies</a:t>
            </a:r>
          </a:p>
          <a:p>
            <a:pPr lvl="2"/>
            <a:r>
              <a:rPr lang="en-US" sz="1600" b="0" dirty="0" smtClean="0"/>
              <a:t>Prevent meshing issues</a:t>
            </a:r>
          </a:p>
          <a:p>
            <a:pPr eaLnBrk="1" hangingPunct="1"/>
            <a:endParaRPr lang="en-US" b="0" dirty="0" smtClean="0"/>
          </a:p>
        </p:txBody>
      </p:sp>
      <p:pic>
        <p:nvPicPr>
          <p:cNvPr id="11267" name="Picture 15" descr="152_hard_edge.pn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140318"/>
            <a:ext cx="22225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Typical Geometry Issues</a:t>
            </a:r>
          </a:p>
        </p:txBody>
      </p:sp>
      <p:pic>
        <p:nvPicPr>
          <p:cNvPr id="11269" name="Picture 8" descr="128-currup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5205" y="1054100"/>
            <a:ext cx="2225675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70" name="Picture 11" descr="130-currupt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4763" y="4137143"/>
            <a:ext cx="2224087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71" name="Picture 12" descr="131-currupt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5443" y="1050925"/>
            <a:ext cx="2225675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72" name="Picture 7" descr="edge_merge_1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9150" y="4137143"/>
            <a:ext cx="22209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Box 17"/>
          <p:cNvSpPr txBox="1">
            <a:spLocks noChangeArrowheads="1"/>
          </p:cNvSpPr>
          <p:nvPr/>
        </p:nvSpPr>
        <p:spPr bwMode="auto">
          <a:xfrm>
            <a:off x="3701443" y="2998788"/>
            <a:ext cx="1355725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Missing faces</a:t>
            </a:r>
          </a:p>
        </p:txBody>
      </p:sp>
      <p:sp>
        <p:nvSpPr>
          <p:cNvPr id="11274" name="TextBox 18"/>
          <p:cNvSpPr txBox="1">
            <a:spLocks noChangeArrowheads="1"/>
          </p:cNvSpPr>
          <p:nvPr/>
        </p:nvSpPr>
        <p:spPr bwMode="auto">
          <a:xfrm>
            <a:off x="6869955" y="2998788"/>
            <a:ext cx="1179513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Sliver faces</a:t>
            </a:r>
          </a:p>
        </p:txBody>
      </p:sp>
      <p:sp>
        <p:nvSpPr>
          <p:cNvPr id="11275" name="TextBox 19"/>
          <p:cNvSpPr txBox="1">
            <a:spLocks noChangeArrowheads="1"/>
          </p:cNvSpPr>
          <p:nvPr/>
        </p:nvSpPr>
        <p:spPr bwMode="auto">
          <a:xfrm>
            <a:off x="1023938" y="6145330"/>
            <a:ext cx="1181100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Hard Edges</a:t>
            </a:r>
          </a:p>
        </p:txBody>
      </p:sp>
      <p:sp>
        <p:nvSpPr>
          <p:cNvPr id="11276" name="TextBox 20"/>
          <p:cNvSpPr txBox="1">
            <a:spLocks noChangeArrowheads="1"/>
          </p:cNvSpPr>
          <p:nvPr/>
        </p:nvSpPr>
        <p:spPr bwMode="auto">
          <a:xfrm>
            <a:off x="3789363" y="6148505"/>
            <a:ext cx="1230312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Small edges</a:t>
            </a:r>
          </a:p>
        </p:txBody>
      </p:sp>
      <p:sp>
        <p:nvSpPr>
          <p:cNvPr id="11277" name="TextBox 21"/>
          <p:cNvSpPr txBox="1">
            <a:spLocks noChangeArrowheads="1"/>
          </p:cNvSpPr>
          <p:nvPr/>
        </p:nvSpPr>
        <p:spPr bwMode="auto">
          <a:xfrm>
            <a:off x="6824663" y="6151680"/>
            <a:ext cx="1308100" cy="233363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Sharp angles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896938" y="5057893"/>
            <a:ext cx="885825" cy="257175"/>
          </a:xfrm>
          <a:prstGeom prst="line">
            <a:avLst/>
          </a:prstGeom>
          <a:ln w="12700">
            <a:solidFill>
              <a:srgbClr val="76D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834188" y="4713405"/>
            <a:ext cx="1031875" cy="39688"/>
          </a:xfrm>
          <a:prstGeom prst="line">
            <a:avLst/>
          </a:prstGeom>
          <a:ln w="12700">
            <a:solidFill>
              <a:srgbClr val="19FF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V="1">
            <a:off x="7027863" y="4711818"/>
            <a:ext cx="835025" cy="174625"/>
          </a:xfrm>
          <a:prstGeom prst="line">
            <a:avLst/>
          </a:prstGeom>
          <a:ln w="12700">
            <a:solidFill>
              <a:srgbClr val="19FF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963380" y="1892300"/>
            <a:ext cx="565150" cy="95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 flipV="1">
            <a:off x="7636718" y="1743075"/>
            <a:ext cx="530225" cy="952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H="1">
            <a:off x="1019969" y="4915812"/>
            <a:ext cx="273050" cy="2206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>
            <a:off x="4450557" y="5431748"/>
            <a:ext cx="273050" cy="22066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 flipH="1">
            <a:off x="7139782" y="4436386"/>
            <a:ext cx="273050" cy="22066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/>
          <p:cNvPicPr>
            <a:picLocks noChangeAspect="1" noChangeArrowheads="1"/>
          </p:cNvPicPr>
          <p:nvPr/>
        </p:nvPicPr>
        <p:blipFill>
          <a:blip r:embed="rId3" cstate="print"/>
          <a:srcRect l="4402" t="13220" r="75098" b="40912"/>
          <a:stretch>
            <a:fillRect/>
          </a:stretch>
        </p:blipFill>
        <p:spPr bwMode="auto">
          <a:xfrm>
            <a:off x="5130800" y="974725"/>
            <a:ext cx="3849688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Analysis Tools</a:t>
            </a:r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>
          <a:xfrm>
            <a:off x="180975" y="1138246"/>
            <a:ext cx="4831292" cy="5550421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b="0" dirty="0" smtClean="0"/>
              <a:t>Set of features that provide information, detect faults in geometry</a:t>
            </a:r>
          </a:p>
          <a:p>
            <a:pPr eaLnBrk="1" hangingPunct="1"/>
            <a:endParaRPr lang="en-US" b="0" i="1" dirty="0" smtClean="0"/>
          </a:p>
          <a:p>
            <a:pPr eaLnBrk="1" hangingPunct="1"/>
            <a:endParaRPr lang="en-US" b="0" dirty="0" smtClean="0"/>
          </a:p>
        </p:txBody>
      </p:sp>
      <p:pic>
        <p:nvPicPr>
          <p:cNvPr id="12293" name="Picture 7" descr="95-analysi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" y="3600450"/>
            <a:ext cx="4198938" cy="240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4" name="TextBox 8"/>
          <p:cNvSpPr txBox="1">
            <a:spLocks noChangeArrowheads="1"/>
          </p:cNvSpPr>
          <p:nvPr/>
        </p:nvSpPr>
        <p:spPr bwMode="auto">
          <a:xfrm>
            <a:off x="1700213" y="6062663"/>
            <a:ext cx="1566862" cy="233362"/>
          </a:xfrm>
          <a:prstGeom prst="rect">
            <a:avLst/>
          </a:prstGeom>
          <a:solidFill>
            <a:srgbClr val="FFC000">
              <a:alpha val="50195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tIns="9144" bIns="9144">
            <a:spAutoFit/>
          </a:bodyPr>
          <a:lstStyle/>
          <a:p>
            <a:pPr marL="0" lvl="1" indent="-171450" algn="ctr" eaLnBrk="0" hangingPunct="0">
              <a:buClr>
                <a:srgbClr val="16707C"/>
              </a:buClr>
            </a:pPr>
            <a:r>
              <a:rPr lang="en-US" sz="1400" b="0"/>
              <a:t>RMB on the part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54613" y="1011238"/>
            <a:ext cx="417512" cy="1920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184775" y="4973638"/>
            <a:ext cx="1819275" cy="2079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uCpfmCeUpxNH2fDjhQQ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wxdydqLG325yHGwFpwGz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HOeNIUJFTCu3AS5O6eQ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llyb6oTnriaEMG1Hb2O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Wh4WOPOwTgaSi2Gwr1kf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0LtDlaK1tTzTkztPr0Xs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WvsZoNzrgL0co4ufhz5Qx"/>
</p:tagLst>
</file>

<file path=ppt/theme/theme1.xml><?xml version="1.0" encoding="utf-8"?>
<a:theme xmlns:a="http://schemas.openxmlformats.org/drawingml/2006/main" name="1_ANSYS-2011-powerpoint-template">
  <a:themeElements>
    <a:clrScheme name="Custom 1">
      <a:dk1>
        <a:sysClr val="windowText" lastClr="000000"/>
      </a:dk1>
      <a:lt1>
        <a:sysClr val="window" lastClr="FFFFFF"/>
      </a:lt1>
      <a:dk2>
        <a:srgbClr val="FFDD00"/>
      </a:dk2>
      <a:lt2>
        <a:srgbClr val="0079C1"/>
      </a:lt2>
      <a:accent1>
        <a:srgbClr val="000000"/>
      </a:accent1>
      <a:accent2>
        <a:srgbClr val="F2F2F2"/>
      </a:accent2>
      <a:accent3>
        <a:srgbClr val="BFBFBF"/>
      </a:accent3>
      <a:accent4>
        <a:srgbClr val="6D6E71"/>
      </a:accent4>
      <a:accent5>
        <a:srgbClr val="939598"/>
      </a:accent5>
      <a:accent6>
        <a:srgbClr val="BCBEC0"/>
      </a:accent6>
      <a:hlink>
        <a:srgbClr val="414042"/>
      </a:hlink>
      <a:folHlink>
        <a:srgbClr val="008C99"/>
      </a:folHlink>
    </a:clrScheme>
    <a:fontScheme name="Custom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75000"/>
          </a:schemeClr>
        </a:solidFill>
        <a:ln w="12700" cap="sq" algn="ctr">
          <a:noFill/>
          <a:miter lim="800000"/>
          <a:headEnd/>
          <a:tailEnd/>
        </a:ln>
        <a:effectLst/>
      </a:spPr>
      <a:bodyPr wrap="none" rtlCol="0" anchor="ctr"/>
      <a:lstStyle>
        <a:defPPr algn="ctr">
          <a:defRPr b="1" dirty="0" smtClean="0">
            <a:solidFill>
              <a:schemeClr val="bg1"/>
            </a:solidFill>
            <a:latin typeface="Arial Narrow" pitchFamily="34" charset="0"/>
          </a:defRPr>
        </a:defPPr>
      </a:lstStyle>
    </a:spDef>
    <a:lnDef>
      <a:spPr bwMode="auto">
        <a:solidFill>
          <a:schemeClr val="accent2"/>
        </a:solidFill>
        <a:ln w="19050" cap="sq" cmpd="sng" algn="ctr">
          <a:solidFill>
            <a:schemeClr val="bg2"/>
          </a:solidFill>
          <a:prstDash val="solid"/>
          <a:round/>
          <a:headEnd type="triangle" w="med" len="med"/>
          <a:tailEnd type="triangle" w="med" len="med"/>
        </a:ln>
        <a:effectLst/>
      </a:spPr>
      <a:bodyPr/>
      <a:lstStyle/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 rtlCol="0">
        <a:spAutoFit/>
      </a:bodyPr>
      <a:lstStyle>
        <a:defPPr>
          <a:defRPr b="1" dirty="0" smtClean="0"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27250</TotalTime>
  <Words>1814</Words>
  <Application>Microsoft Office PowerPoint</Application>
  <PresentationFormat>On-screen Show (4:3)</PresentationFormat>
  <Paragraphs>412</Paragraphs>
  <Slides>39</Slides>
  <Notes>33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1_ANSYS-2011-powerpoint-template</vt:lpstr>
      <vt:lpstr>Lecture 6  Geometry Simplification and Repair </vt:lpstr>
      <vt:lpstr>Geometry Simplification &amp; Repair</vt:lpstr>
      <vt:lpstr>Preprocessing Workflow</vt:lpstr>
      <vt:lpstr>Geometry Types</vt:lpstr>
      <vt:lpstr>Conversion</vt:lpstr>
      <vt:lpstr>Geometry Cleanup/Repair: Introduction</vt:lpstr>
      <vt:lpstr>Geometry Cleanup/Repair: Introduction</vt:lpstr>
      <vt:lpstr>Typical Geometry Issues</vt:lpstr>
      <vt:lpstr>Analysis Tools</vt:lpstr>
      <vt:lpstr>Repair Tools</vt:lpstr>
      <vt:lpstr>Repair: Automation</vt:lpstr>
      <vt:lpstr>Repair: Automation</vt:lpstr>
      <vt:lpstr>Repair: Automation</vt:lpstr>
      <vt:lpstr>Repair: Example</vt:lpstr>
      <vt:lpstr>Repair: Example</vt:lpstr>
      <vt:lpstr>Repair: Example</vt:lpstr>
      <vt:lpstr>Repair: Example</vt:lpstr>
      <vt:lpstr>Repair: Example</vt:lpstr>
      <vt:lpstr>Slide 19</vt:lpstr>
      <vt:lpstr>Edge Delete </vt:lpstr>
      <vt:lpstr>Merge</vt:lpstr>
      <vt:lpstr>Face Split</vt:lpstr>
      <vt:lpstr>Surface Patch (1)</vt:lpstr>
      <vt:lpstr>Surface Patch (2) </vt:lpstr>
      <vt:lpstr>Projection</vt:lpstr>
      <vt:lpstr>Projection: Example (1)</vt:lpstr>
      <vt:lpstr>Projection: Example (2)</vt:lpstr>
      <vt:lpstr>Slide 28</vt:lpstr>
      <vt:lpstr>Fill</vt:lpstr>
      <vt:lpstr>Enclosure</vt:lpstr>
      <vt:lpstr>Enclosure: External Flow Example</vt:lpstr>
      <vt:lpstr>Symmetry</vt:lpstr>
      <vt:lpstr>Symmetry: Example</vt:lpstr>
      <vt:lpstr>Connect</vt:lpstr>
      <vt:lpstr>Connect: Example (1)</vt:lpstr>
      <vt:lpstr>Connect: Example (2)</vt:lpstr>
      <vt:lpstr>Connect: Example (3)</vt:lpstr>
      <vt:lpstr>Surface Extension</vt:lpstr>
      <vt:lpstr>Workshop 4 – Geometry Cleanup</vt:lpstr>
    </vt:vector>
  </TitlesOfParts>
  <Company>ANSYS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pcdimier</dc:creator>
  <cp:lastModifiedBy>mkhan</cp:lastModifiedBy>
  <cp:revision>803</cp:revision>
  <dcterms:created xsi:type="dcterms:W3CDTF">2003-01-22T19:16:29Z</dcterms:created>
  <dcterms:modified xsi:type="dcterms:W3CDTF">2012-11-07T10:40:51Z</dcterms:modified>
</cp:coreProperties>
</file>