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A97F-1673-447E-81BB-D301B66D3EF9}" type="datetimeFigureOut">
              <a:rPr lang="tr-TR" smtClean="0"/>
              <a:t>10.12.2021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D28C-BE66-4183-A9D5-C30108E85A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278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A97F-1673-447E-81BB-D301B66D3EF9}" type="datetimeFigureOut">
              <a:rPr lang="tr-TR" smtClean="0"/>
              <a:t>10.12.2021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D28C-BE66-4183-A9D5-C30108E85A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280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A97F-1673-447E-81BB-D301B66D3EF9}" type="datetimeFigureOut">
              <a:rPr lang="tr-TR" smtClean="0"/>
              <a:t>10.12.2021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D28C-BE66-4183-A9D5-C30108E85A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174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A97F-1673-447E-81BB-D301B66D3EF9}" type="datetimeFigureOut">
              <a:rPr lang="tr-TR" smtClean="0"/>
              <a:t>10.12.2021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D28C-BE66-4183-A9D5-C30108E85A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930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A97F-1673-447E-81BB-D301B66D3EF9}" type="datetimeFigureOut">
              <a:rPr lang="tr-TR" smtClean="0"/>
              <a:t>10.12.2021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D28C-BE66-4183-A9D5-C30108E85A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449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A97F-1673-447E-81BB-D301B66D3EF9}" type="datetimeFigureOut">
              <a:rPr lang="tr-TR" smtClean="0"/>
              <a:t>10.12.2021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D28C-BE66-4183-A9D5-C30108E85A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705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A97F-1673-447E-81BB-D301B66D3EF9}" type="datetimeFigureOut">
              <a:rPr lang="tr-TR" smtClean="0"/>
              <a:t>10.12.2021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D28C-BE66-4183-A9D5-C30108E85A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838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A97F-1673-447E-81BB-D301B66D3EF9}" type="datetimeFigureOut">
              <a:rPr lang="tr-TR" smtClean="0"/>
              <a:t>10.12.2021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D28C-BE66-4183-A9D5-C30108E85A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272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A97F-1673-447E-81BB-D301B66D3EF9}" type="datetimeFigureOut">
              <a:rPr lang="tr-TR" smtClean="0"/>
              <a:t>10.12.2021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D28C-BE66-4183-A9D5-C30108E85A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216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A97F-1673-447E-81BB-D301B66D3EF9}" type="datetimeFigureOut">
              <a:rPr lang="tr-TR" smtClean="0"/>
              <a:t>10.12.2021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D28C-BE66-4183-A9D5-C30108E85A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303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A97F-1673-447E-81BB-D301B66D3EF9}" type="datetimeFigureOut">
              <a:rPr lang="tr-TR" smtClean="0"/>
              <a:t>10.12.2021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D28C-BE66-4183-A9D5-C30108E85A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016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5A97F-1673-447E-81BB-D301B66D3EF9}" type="datetimeFigureOut">
              <a:rPr lang="tr-TR" smtClean="0"/>
              <a:t>10.12.2021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2D28C-BE66-4183-A9D5-C30108E85A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896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Laboratuvar Teknikleri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tr-TR" sz="1600" dirty="0" smtClean="0"/>
          </a:p>
          <a:p>
            <a:pPr algn="r"/>
            <a:endParaRPr lang="tr-TR" sz="1600" dirty="0"/>
          </a:p>
          <a:p>
            <a:pPr algn="r"/>
            <a:endParaRPr lang="tr-TR" sz="1600" dirty="0" smtClean="0"/>
          </a:p>
          <a:p>
            <a:pPr algn="r"/>
            <a:r>
              <a:rPr lang="tr-TR" sz="1600" dirty="0" smtClean="0"/>
              <a:t>Hınıs Meslek Yüksekokulu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08734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/>
              <a:t>Tüp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825625"/>
            <a:ext cx="3786051" cy="4351338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Işığın </a:t>
            </a:r>
            <a:r>
              <a:rPr lang="tr-TR" dirty="0"/>
              <a:t>ve görüntünün okülere aktarıldığı ayna </a:t>
            </a:r>
            <a:r>
              <a:rPr lang="tr-TR" dirty="0" smtClean="0"/>
              <a:t>sistemdir.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229" y="1561282"/>
            <a:ext cx="4612849" cy="447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96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/>
              <a:t>Kondansör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Kondansör </a:t>
            </a:r>
            <a:r>
              <a:rPr lang="tr-TR" dirty="0" smtClean="0"/>
              <a:t>ışık </a:t>
            </a:r>
            <a:r>
              <a:rPr lang="tr-TR" dirty="0"/>
              <a:t>kaynağı ve diyaframın üst kısmında bulunan mercek sistemidir. </a:t>
            </a:r>
            <a:r>
              <a:rPr lang="tr-TR" dirty="0" smtClean="0"/>
              <a:t>İki </a:t>
            </a:r>
            <a:r>
              <a:rPr lang="tr-TR" dirty="0"/>
              <a:t>veya tek mercek bulunabilir. </a:t>
            </a:r>
            <a:endParaRPr lang="tr-TR" dirty="0" smtClean="0"/>
          </a:p>
          <a:p>
            <a:r>
              <a:rPr lang="tr-TR" dirty="0" err="1" smtClean="0"/>
              <a:t>Kondansörün</a:t>
            </a:r>
            <a:r>
              <a:rPr lang="tr-TR" dirty="0" smtClean="0"/>
              <a:t> </a:t>
            </a:r>
            <a:r>
              <a:rPr lang="tr-TR" dirty="0"/>
              <a:t>fonksiyonu </a:t>
            </a:r>
            <a:r>
              <a:rPr lang="tr-TR" dirty="0" smtClean="0"/>
              <a:t>ışığı </a:t>
            </a:r>
            <a:r>
              <a:rPr lang="tr-TR" dirty="0"/>
              <a:t>obje üzerinde odaklamak ve </a:t>
            </a:r>
            <a:r>
              <a:rPr lang="tr-TR" dirty="0" smtClean="0"/>
              <a:t>yoğunlaştırmaktır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1656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0452" y="1081041"/>
            <a:ext cx="10515600" cy="4810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b="1" dirty="0"/>
              <a:t>Diyafram</a:t>
            </a:r>
          </a:p>
          <a:p>
            <a:r>
              <a:rPr lang="tr-TR" dirty="0" smtClean="0"/>
              <a:t>Işık </a:t>
            </a:r>
            <a:r>
              <a:rPr lang="tr-TR" dirty="0"/>
              <a:t>kaynağından gelen </a:t>
            </a:r>
            <a:r>
              <a:rPr lang="tr-TR" dirty="0" smtClean="0"/>
              <a:t>ışık </a:t>
            </a:r>
            <a:r>
              <a:rPr lang="tr-TR" dirty="0"/>
              <a:t>demetinin çapını kontrol etmek için kullanılır. </a:t>
            </a:r>
            <a:endParaRPr lang="tr-TR" dirty="0" smtClean="0"/>
          </a:p>
          <a:p>
            <a:r>
              <a:rPr lang="tr-TR" dirty="0" smtClean="0"/>
              <a:t>Işık </a:t>
            </a:r>
            <a:r>
              <a:rPr lang="tr-TR" dirty="0"/>
              <a:t>kaynağının üstünde ya da </a:t>
            </a:r>
            <a:r>
              <a:rPr lang="tr-TR" dirty="0" err="1"/>
              <a:t>kondansörün</a:t>
            </a:r>
            <a:r>
              <a:rPr lang="tr-TR" dirty="0"/>
              <a:t> altında </a:t>
            </a:r>
            <a:r>
              <a:rPr lang="tr-TR" dirty="0" smtClean="0"/>
              <a:t>yerleşiktir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Işığın şiddetini </a:t>
            </a:r>
            <a:r>
              <a:rPr lang="tr-TR" dirty="0"/>
              <a:t>azaltmak için değil, en iyi kontrast ve </a:t>
            </a:r>
            <a:r>
              <a:rPr lang="tr-TR" dirty="0" err="1"/>
              <a:t>rezolüsyon</a:t>
            </a:r>
            <a:r>
              <a:rPr lang="tr-TR" dirty="0"/>
              <a:t> elde edilecek </a:t>
            </a:r>
            <a:r>
              <a:rPr lang="tr-TR" dirty="0" smtClean="0"/>
              <a:t>ışık </a:t>
            </a:r>
            <a:r>
              <a:rPr lang="tr-TR" dirty="0"/>
              <a:t>çapını ayarlamak için kullanılır.</a:t>
            </a:r>
          </a:p>
          <a:p>
            <a:pPr marL="0" indent="0" algn="ctr">
              <a:buNone/>
            </a:pPr>
            <a:r>
              <a:rPr lang="tr-TR" b="1" dirty="0" smtClean="0"/>
              <a:t>Lam </a:t>
            </a:r>
            <a:r>
              <a:rPr lang="tr-TR" b="1" dirty="0"/>
              <a:t>ve Lamel</a:t>
            </a:r>
          </a:p>
          <a:p>
            <a:r>
              <a:rPr lang="tr-TR" dirty="0"/>
              <a:t>Üzerine numune </a:t>
            </a:r>
            <a:r>
              <a:rPr lang="tr-TR" dirty="0" smtClean="0"/>
              <a:t>yerleştirilen </a:t>
            </a:r>
            <a:r>
              <a:rPr lang="tr-TR" dirty="0"/>
              <a:t>cam parçadır. </a:t>
            </a:r>
            <a:endParaRPr lang="tr-TR" dirty="0" smtClean="0"/>
          </a:p>
          <a:p>
            <a:r>
              <a:rPr lang="tr-TR" dirty="0" smtClean="0"/>
              <a:t>Lam </a:t>
            </a:r>
            <a:r>
              <a:rPr lang="tr-TR" dirty="0"/>
              <a:t>ve lamel arasına </a:t>
            </a:r>
            <a:r>
              <a:rPr lang="tr-TR" dirty="0" smtClean="0"/>
              <a:t>yerleştirilen </a:t>
            </a:r>
            <a:r>
              <a:rPr lang="tr-TR" dirty="0"/>
              <a:t>numune iki camın </a:t>
            </a:r>
            <a:r>
              <a:rPr lang="tr-TR" dirty="0" smtClean="0"/>
              <a:t>birleştirilmesiyle </a:t>
            </a:r>
            <a:r>
              <a:rPr lang="tr-TR" dirty="0"/>
              <a:t>kesit görüntü almaya uygun hâle getirilir.</a:t>
            </a:r>
          </a:p>
        </p:txBody>
      </p:sp>
    </p:spTree>
    <p:extLst>
      <p:ext uri="{BB962C8B-B14F-4D97-AF65-F5344CB8AC3E}">
        <p14:creationId xmlns:p14="http://schemas.microsoft.com/office/powerpoint/2010/main" val="1601447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42703" y="926828"/>
            <a:ext cx="10515600" cy="1325563"/>
          </a:xfrm>
        </p:spPr>
        <p:txBody>
          <a:bodyPr/>
          <a:lstStyle/>
          <a:p>
            <a:pPr algn="ctr"/>
            <a:r>
              <a:rPr lang="tr-TR" b="1" dirty="0" smtClean="0"/>
              <a:t>Teşekkürler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043646"/>
            <a:ext cx="10515600" cy="3133316"/>
          </a:xfrm>
        </p:spPr>
        <p:txBody>
          <a:bodyPr>
            <a:normAutofit fontScale="92500" lnSpcReduction="10000"/>
          </a:bodyPr>
          <a:lstStyle/>
          <a:p>
            <a:pPr algn="r"/>
            <a:endParaRPr lang="tr-TR" sz="2000" i="1" dirty="0" smtClean="0"/>
          </a:p>
          <a:p>
            <a:pPr algn="r"/>
            <a:endParaRPr lang="tr-TR" sz="2000" i="1" dirty="0"/>
          </a:p>
          <a:p>
            <a:pPr algn="r"/>
            <a:endParaRPr lang="tr-TR" sz="2000" i="1" dirty="0" smtClean="0"/>
          </a:p>
          <a:p>
            <a:pPr algn="r"/>
            <a:endParaRPr lang="tr-TR" sz="2000" i="1" dirty="0"/>
          </a:p>
          <a:p>
            <a:pPr algn="r"/>
            <a:endParaRPr lang="tr-TR" sz="2000" i="1" dirty="0" smtClean="0"/>
          </a:p>
          <a:p>
            <a:pPr algn="r"/>
            <a:endParaRPr lang="tr-TR" sz="2000" i="1" dirty="0"/>
          </a:p>
          <a:p>
            <a:pPr algn="r"/>
            <a:r>
              <a:rPr lang="tr-TR" sz="2000" i="1" dirty="0" smtClean="0"/>
              <a:t>Kaynak: T.C. Millî Eğitim Bakanlığı, Biyomedikal Cihaz Teknolojileri, Mikroskoplar, 523EO0239, Ankara</a:t>
            </a:r>
            <a:r>
              <a:rPr lang="tr-TR" sz="2000" i="1" dirty="0"/>
              <a:t>, </a:t>
            </a:r>
            <a:r>
              <a:rPr lang="tr-TR" sz="2000" i="1" dirty="0" smtClean="0"/>
              <a:t>2011.</a:t>
            </a:r>
          </a:p>
          <a:p>
            <a:pPr algn="r"/>
            <a:r>
              <a:rPr lang="tr-TR" sz="2000" i="1" dirty="0"/>
              <a:t>https://staff.emu.edu.tr/hasanozcelikhan/tr/Documents/BMET304/Mikroskoplar.pdf </a:t>
            </a:r>
          </a:p>
        </p:txBody>
      </p:sp>
    </p:spTree>
    <p:extLst>
      <p:ext uri="{BB962C8B-B14F-4D97-AF65-F5344CB8AC3E}">
        <p14:creationId xmlns:p14="http://schemas.microsoft.com/office/powerpoint/2010/main" val="242306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1969" y="479259"/>
            <a:ext cx="5633266" cy="563326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30785" y="5835526"/>
            <a:ext cx="109989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i="1" dirty="0" smtClean="0"/>
              <a:t>Kaynak: https://www.okulstore.com/binokuler-mikroskop-1600x</a:t>
            </a:r>
            <a:endParaRPr lang="tr-TR" sz="1200" i="1" dirty="0"/>
          </a:p>
        </p:txBody>
      </p:sp>
      <p:sp>
        <p:nvSpPr>
          <p:cNvPr id="2" name="Metin kutusu 1"/>
          <p:cNvSpPr txBox="1"/>
          <p:nvPr/>
        </p:nvSpPr>
        <p:spPr>
          <a:xfrm>
            <a:off x="1632857" y="2612571"/>
            <a:ext cx="2795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/>
              <a:t>mikroskop</a:t>
            </a:r>
            <a:endParaRPr lang="tr-TR" sz="4400" b="1" dirty="0"/>
          </a:p>
        </p:txBody>
      </p:sp>
    </p:spTree>
    <p:extLst>
      <p:ext uri="{BB962C8B-B14F-4D97-AF65-F5344CB8AC3E}">
        <p14:creationId xmlns:p14="http://schemas.microsoft.com/office/powerpoint/2010/main" val="32501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83771"/>
            <a:ext cx="10515600" cy="5393192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Mikroskoplar laboratuvarların vazgeçilmez cihazlarıdır. </a:t>
            </a:r>
          </a:p>
          <a:p>
            <a:pPr algn="just"/>
            <a:r>
              <a:rPr lang="tr-TR" dirty="0" smtClean="0"/>
              <a:t>Bu cihazlar çok geniş bir kullanım alanına sahiptir. </a:t>
            </a:r>
          </a:p>
          <a:p>
            <a:pPr algn="just"/>
            <a:r>
              <a:rPr lang="tr-TR" dirty="0" smtClean="0"/>
              <a:t>Tıbbın birçok branşı, jeoloji, biyoloji, kimya gibi bilim ve endüstri alanlarında sıklıkla görebileceğimiz bir cihazdır. </a:t>
            </a:r>
          </a:p>
          <a:p>
            <a:pPr algn="just"/>
            <a:r>
              <a:rPr lang="tr-TR" dirty="0" smtClean="0"/>
              <a:t>Mikroskop, Yunanca "mikro" ve "</a:t>
            </a:r>
            <a:r>
              <a:rPr lang="tr-TR" dirty="0" err="1" smtClean="0"/>
              <a:t>skop</a:t>
            </a:r>
            <a:r>
              <a:rPr lang="tr-TR" dirty="0" smtClean="0"/>
              <a:t>" kelimelerinden meydana gelmiş bileşik bir kelimedir. Mikro, küçük; </a:t>
            </a:r>
            <a:r>
              <a:rPr lang="tr-TR" dirty="0" err="1" smtClean="0"/>
              <a:t>skop</a:t>
            </a:r>
            <a:r>
              <a:rPr lang="tr-TR" dirty="0" smtClean="0"/>
              <a:t>, bakıcı, gözleyici anlamına gelir. Sözcüğü bütünüyle ele aldığımız zaman, küçük </a:t>
            </a:r>
            <a:r>
              <a:rPr lang="tr-TR" dirty="0"/>
              <a:t>ş</a:t>
            </a:r>
            <a:r>
              <a:rPr lang="tr-TR" dirty="0" smtClean="0"/>
              <a:t>eylere bakıcı; küçük </a:t>
            </a:r>
            <a:r>
              <a:rPr lang="tr-TR" dirty="0"/>
              <a:t>ş</a:t>
            </a:r>
            <a:r>
              <a:rPr lang="tr-TR" dirty="0" smtClean="0"/>
              <a:t>eyleri gören anlamı ortaya çıkacaktır. </a:t>
            </a:r>
          </a:p>
          <a:p>
            <a:pPr algn="just"/>
            <a:r>
              <a:rPr lang="tr-TR" dirty="0" smtClean="0"/>
              <a:t>bir mikroskop gözle görülemeyecek kadar küçük şeylerin</a:t>
            </a:r>
            <a:r>
              <a:rPr lang="tr-TR" dirty="0"/>
              <a:t> </a:t>
            </a:r>
            <a:r>
              <a:rPr lang="tr-TR" dirty="0" smtClean="0"/>
              <a:t>gözlenip incelenmesi amacıyla kullanılmaktadır.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35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37" t="20470" r="21564" b="11235"/>
          <a:stretch/>
        </p:blipFill>
        <p:spPr>
          <a:xfrm>
            <a:off x="2359741" y="277986"/>
            <a:ext cx="8935787" cy="582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34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8229" y="1023595"/>
            <a:ext cx="7461571" cy="5584443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61703" y="2055615"/>
            <a:ext cx="2717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/>
              <a:t>Objektif</a:t>
            </a:r>
          </a:p>
        </p:txBody>
      </p:sp>
    </p:spTree>
    <p:extLst>
      <p:ext uri="{BB962C8B-B14F-4D97-AF65-F5344CB8AC3E}">
        <p14:creationId xmlns:p14="http://schemas.microsoft.com/office/powerpoint/2010/main" val="305379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Mikrobiyolojide en sık 100'lük objektif kullanılır.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objektif, lam ile objektif arasına </a:t>
            </a:r>
            <a:r>
              <a:rPr lang="tr-TR" dirty="0" err="1"/>
              <a:t>immersiyon</a:t>
            </a:r>
            <a:r>
              <a:rPr lang="tr-TR" dirty="0"/>
              <a:t> yağı (sedir yağı) damlatılarak kullanılır. Bu nedenle </a:t>
            </a:r>
            <a:r>
              <a:rPr lang="tr-TR" dirty="0" err="1"/>
              <a:t>immersiyon</a:t>
            </a:r>
            <a:r>
              <a:rPr lang="tr-TR" dirty="0"/>
              <a:t> objektifi olarak da adlandırılır.</a:t>
            </a:r>
          </a:p>
        </p:txBody>
      </p:sp>
    </p:spTree>
    <p:extLst>
      <p:ext uri="{BB962C8B-B14F-4D97-AF65-F5344CB8AC3E}">
        <p14:creationId xmlns:p14="http://schemas.microsoft.com/office/powerpoint/2010/main" val="187458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0539" y="261257"/>
            <a:ext cx="3920970" cy="60687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927" y="1672776"/>
            <a:ext cx="5785792" cy="36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14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/>
              <a:t>Oküler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Oküler</a:t>
            </a:r>
            <a:r>
              <a:rPr lang="tr-TR" dirty="0"/>
              <a:t>, gözlerimizi dayayarak baktığımız ağzı kauçuk lastikten imal edilen görüntü </a:t>
            </a:r>
            <a:r>
              <a:rPr lang="tr-TR" dirty="0" smtClean="0"/>
              <a:t>oluşumundaki </a:t>
            </a:r>
            <a:r>
              <a:rPr lang="tr-TR" dirty="0"/>
              <a:t>son mercek grubudur.</a:t>
            </a:r>
          </a:p>
        </p:txBody>
      </p:sp>
    </p:spTree>
    <p:extLst>
      <p:ext uri="{BB962C8B-B14F-4D97-AF65-F5344CB8AC3E}">
        <p14:creationId xmlns:p14="http://schemas.microsoft.com/office/powerpoint/2010/main" val="1568784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5411" y="1214846"/>
            <a:ext cx="7877972" cy="460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30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276</Words>
  <Application>Microsoft Office PowerPoint</Application>
  <PresentationFormat>Geniş ekran</PresentationFormat>
  <Paragraphs>42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Teması</vt:lpstr>
      <vt:lpstr>Laboratuvar Teknikleri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Oküler</vt:lpstr>
      <vt:lpstr>PowerPoint Sunusu</vt:lpstr>
      <vt:lpstr>Tüp</vt:lpstr>
      <vt:lpstr>Kondansör</vt:lpstr>
      <vt:lpstr>PowerPoint Sunusu</vt:lpstr>
      <vt:lpstr>Teşekkürler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Laboratuvar Teknikleri </dc:title>
  <dc:creator>mehmet</dc:creator>
  <cp:lastModifiedBy>mehmet</cp:lastModifiedBy>
  <cp:revision>22</cp:revision>
  <dcterms:created xsi:type="dcterms:W3CDTF">2020-12-20T19:02:25Z</dcterms:created>
  <dcterms:modified xsi:type="dcterms:W3CDTF">2021-12-10T16:21:37Z</dcterms:modified>
</cp:coreProperties>
</file>