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53" r:id="rId1"/>
  </p:sldMasterIdLst>
  <p:notesMasterIdLst>
    <p:notesMasterId r:id="rId34"/>
  </p:notesMasterIdLst>
  <p:sldIdLst>
    <p:sldId id="256" r:id="rId2"/>
    <p:sldId id="280" r:id="rId3"/>
    <p:sldId id="257" r:id="rId4"/>
    <p:sldId id="314" r:id="rId5"/>
    <p:sldId id="315" r:id="rId6"/>
    <p:sldId id="316" r:id="rId7"/>
    <p:sldId id="317" r:id="rId8"/>
    <p:sldId id="318" r:id="rId9"/>
    <p:sldId id="319" r:id="rId10"/>
    <p:sldId id="320" r:id="rId11"/>
    <p:sldId id="321" r:id="rId12"/>
    <p:sldId id="322" r:id="rId13"/>
    <p:sldId id="323" r:id="rId14"/>
    <p:sldId id="324" r:id="rId15"/>
    <p:sldId id="325" r:id="rId16"/>
    <p:sldId id="326" r:id="rId17"/>
    <p:sldId id="327" r:id="rId18"/>
    <p:sldId id="328" r:id="rId19"/>
    <p:sldId id="329" r:id="rId20"/>
    <p:sldId id="330" r:id="rId21"/>
    <p:sldId id="331" r:id="rId22"/>
    <p:sldId id="332" r:id="rId23"/>
    <p:sldId id="333" r:id="rId24"/>
    <p:sldId id="334" r:id="rId25"/>
    <p:sldId id="335" r:id="rId26"/>
    <p:sldId id="336" r:id="rId27"/>
    <p:sldId id="337" r:id="rId28"/>
    <p:sldId id="338" r:id="rId29"/>
    <p:sldId id="339" r:id="rId30"/>
    <p:sldId id="340" r:id="rId31"/>
    <p:sldId id="341" r:id="rId32"/>
    <p:sldId id="313" r:id="rId3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tül Şirin" initials="BŞ" lastIdx="2" clrIdx="0">
    <p:extLst>
      <p:ext uri="{19B8F6BF-5375-455C-9EA6-DF929625EA0E}">
        <p15:presenceInfo xmlns:p15="http://schemas.microsoft.com/office/powerpoint/2012/main" userId="Betül Şir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commentAuthors" Target="commentAuthor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51D376-D82A-41D6-BE39-96B96A18CAED}" type="datetimeFigureOut">
              <a:rPr lang="tr-TR" smtClean="0"/>
              <a:t>25.04.2023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6C11AE-70C0-4B4C-A493-D82BD3FF87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7488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6C11AE-70C0-4B4C-A493-D82BD3FF8755}" type="slidenum">
              <a:rPr lang="tr-TR" smtClean="0"/>
              <a:t>23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37803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6C11AE-70C0-4B4C-A493-D82BD3FF8755}" type="slidenum">
              <a:rPr lang="tr-TR" smtClean="0"/>
              <a:t>32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93358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6C11AE-70C0-4B4C-A493-D82BD3FF8755}" type="slidenum">
              <a:rPr lang="tr-TR" smtClean="0"/>
              <a:t>24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28053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6C11AE-70C0-4B4C-A493-D82BD3FF8755}" type="slidenum">
              <a:rPr lang="tr-TR" smtClean="0"/>
              <a:t>25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94669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6C11AE-70C0-4B4C-A493-D82BD3FF8755}" type="slidenum">
              <a:rPr lang="tr-TR" smtClean="0"/>
              <a:t>26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74272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6C11AE-70C0-4B4C-A493-D82BD3FF8755}" type="slidenum">
              <a:rPr lang="tr-TR" smtClean="0"/>
              <a:t>27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44110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6C11AE-70C0-4B4C-A493-D82BD3FF8755}" type="slidenum">
              <a:rPr lang="tr-TR" smtClean="0"/>
              <a:t>28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98591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6C11AE-70C0-4B4C-A493-D82BD3FF8755}" type="slidenum">
              <a:rPr lang="tr-TR" smtClean="0"/>
              <a:t>29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72553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6C11AE-70C0-4B4C-A493-D82BD3FF8755}" type="slidenum">
              <a:rPr lang="tr-TR" smtClean="0"/>
              <a:t>30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88457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6C11AE-70C0-4B4C-A493-D82BD3FF8755}" type="slidenum">
              <a:rPr lang="tr-TR" smtClean="0"/>
              <a:t>31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2565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C409097-5856-4D43-8316-23B4AE9C7F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8328F257-AE22-420C-8BE6-015A54ED91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8185957-5064-4945-A519-64130BD07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6ADD0-EC90-48BB-A27A-15C465706D1B}" type="datetime1">
              <a:rPr lang="tr-TR" smtClean="0"/>
              <a:t>25.04.2023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FB8D0BA-4C64-446C-B2D9-3DE22C8D5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Öğr. Üyesi Betül TURANOĞLU ŞİRİN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B74197F-A098-456B-B7C8-8D9A83336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6498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1A08AF9-CCB1-4DD7-9A2E-A7E34D2641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A34625F0-AD0B-4392-817C-E69E67268E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05F94D9-4566-4399-BB99-D8C951CC9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E8A0F-A313-4E84-97FD-1D58A11FB8A1}" type="datetime1">
              <a:rPr lang="tr-TR" smtClean="0"/>
              <a:t>25.04.2023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13CA3AD-9488-438D-9DF9-3F49C4694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Öğr. Üyesi Betül TURANOĞLU ŞİRİN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541B663-E055-4B42-A2CC-DAAAD0BD5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7869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80891DA3-9E6E-419D-9CB6-0E72D7F05D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2294A1CF-DAB1-430D-8C6E-425D77DA2D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229B377-A3F4-4D4D-9016-FD96B4073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9C1DE-6D11-4F33-BC9D-8EBA033044C2}" type="datetime1">
              <a:rPr lang="tr-TR" smtClean="0"/>
              <a:t>25.04.2023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67ABE98-8B04-458C-9BDD-0582DBFEB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Öğr. Üyesi Betül TURANOĞLU ŞİRİN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AAC2B8A-8E18-4CBF-BA7F-23FF87F10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8777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2D5F616-B264-4DB8-9F2B-A81A25334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3F19A9C-7091-4431-91DD-1A84E2308E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61BE818-B082-4FDA-9A8F-31A628F45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A8C7C-A0B3-403C-B46B-DA164F245791}" type="datetime1">
              <a:rPr lang="tr-TR" smtClean="0"/>
              <a:t>25.04.2023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C82AF3C-6AF6-4250-8193-AB1B0915E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Öğr. Üyesi Betül TURANOĞLU ŞİRİN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3201B98-E9AE-4B4E-A5CB-E7AA540FE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1644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2990F9F-4374-4FAF-BEF4-4683C52FC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8021F343-AEB9-4628-B07B-BAC8E810D4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46D1033-DC6D-4B82-8EAA-5026F1A0A3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A8754-6BD7-4D4C-9730-42912EB87E18}" type="datetime1">
              <a:rPr lang="tr-TR" smtClean="0"/>
              <a:t>25.04.2023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99B2D20-7675-42C3-9993-283421B4B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Öğr. Üyesi Betül TURANOĞLU ŞİRİN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A36B26F-E947-4867-99CC-668CA8D0E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6330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BAA7B2A-FEA1-4413-9F77-D214CD961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E1175A-8741-42A6-AD62-40C200188D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6C573EB9-9735-4B91-AE8D-EFF76E2FAD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EBE4345F-F0EA-4F18-9871-79B68F2E7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D6CF1-C516-4916-94C2-38DD098CB487}" type="datetime1">
              <a:rPr lang="tr-TR" smtClean="0"/>
              <a:t>25.04.2023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9B1199B1-9B48-424C-82E4-AD1D26D31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Öğr. Üyesi Betül TURANOĞLU ŞİRİN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F948CF66-9DD9-4F63-AFAA-785B6137A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375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2FE2375-7896-4BA2-8727-988EC6072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AD8C62B4-6439-4C21-966E-FBC0033FE4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90F73E26-DFBD-47A8-AA53-3728EA1F25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272E79BD-4C79-474A-9B68-FCC343FE72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34EAB5E3-33A4-46A9-B39A-B8616204D8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CB735024-66C1-48D7-8558-A0C7D88F7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DF6AB-468F-4371-806F-5F8D323AE2BC}" type="datetime1">
              <a:rPr lang="tr-TR" smtClean="0"/>
              <a:t>25.04.2023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A0CCA23F-1BA1-4D6F-A7C5-CB0F6F153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Öğr. Üyesi Betül TURANOĞLU ŞİRİN</a:t>
            </a:r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F6269528-24E9-4F13-92F1-5C1C0A7C2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1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94F3334-CCCE-4F47-B5FF-0253FE8BD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F6C88741-7C78-4BB2-8D0F-8B86FC8A6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C32F1-8EFF-47DC-824D-28502462DF02}" type="datetime1">
              <a:rPr lang="tr-TR" smtClean="0"/>
              <a:t>25.04.2023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14FA67C8-F499-4768-BBF0-F69F2B03C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Öğr.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0EB96FC8-5642-450C-8394-2CCFCBEBF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6910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6A75FCF5-45D0-412F-958D-C81FBA9CC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83433-3E23-42CA-A1AC-9BF9095DF6B8}" type="datetime1">
              <a:rPr lang="tr-TR" smtClean="0"/>
              <a:t>25.04.2023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8DBA5677-3689-41AD-B636-0C50F52B1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Öğr. Üyesi Betül TURANOĞLU ŞİRİN</a:t>
            </a: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726DFD6C-E92C-4B9A-B7FA-E7DE6C4B4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1946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7419353-A730-4E8E-B127-3E8D465359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218635C-C905-4B26-89F6-ACB23C09BE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C4C9EF28-D509-46E8-B799-35EEEC514B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9174A784-2790-4BE2-9B38-005730061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20DDB-B9BA-47BA-B18C-6E28C35205DB}" type="datetime1">
              <a:rPr lang="tr-TR" smtClean="0"/>
              <a:t>25.04.2023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DC3C4ADE-56FF-4F3C-9E2C-ECCE76A2A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Öğr. Üyesi Betül TURANOĞLU ŞİRİN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8A85351B-7573-4C61-A88D-77F13049C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2105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F2CE786-A3C5-4F25-A27F-E4746F6D2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71DBF465-7F61-4139-AF03-8D4893135C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C80990E8-1C67-48A6-8F4C-7A36DDDB2A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2E16CA8-5259-4820-901C-844B05228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D4E66-6BED-4E7E-81C0-C459C919204B}" type="datetime1">
              <a:rPr lang="tr-TR" smtClean="0"/>
              <a:t>25.04.2023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A6063BBD-8CBA-413F-AD80-5D0BC1B7F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Öğr. Üyesi Betül TURANOĞLU ŞİRİN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27C9D789-23C9-474A-ADCC-1BCA4CD4B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9077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2C79799C-9B77-416D-B496-33FD3EDA7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937C435C-A66C-4F21-AF30-824C3DDAE6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A01AD78-A157-4595-AD5E-FE89942B82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DAB851-01D0-40D3-B447-C3F3C22004F1}" type="datetime1">
              <a:rPr lang="tr-TR" smtClean="0"/>
              <a:t>25.04.2023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BC1DD35-99A8-451E-A566-C3AC846FA8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/>
              <a:t>Dr. Öğr. Üyesi Betül TURANOĞLU ŞİRİN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F59E63C-BE50-4BE4-A9DE-DD5267664C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44FF42-46A8-4979-B386-3695EC052A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3778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4" r:id="rId1"/>
    <p:sldLayoutId id="2147483855" r:id="rId2"/>
    <p:sldLayoutId id="2147483856" r:id="rId3"/>
    <p:sldLayoutId id="2147483857" r:id="rId4"/>
    <p:sldLayoutId id="2147483858" r:id="rId5"/>
    <p:sldLayoutId id="2147483859" r:id="rId6"/>
    <p:sldLayoutId id="2147483860" r:id="rId7"/>
    <p:sldLayoutId id="2147483861" r:id="rId8"/>
    <p:sldLayoutId id="2147483862" r:id="rId9"/>
    <p:sldLayoutId id="2147483863" r:id="rId10"/>
    <p:sldLayoutId id="2147483864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12A7141-25A7-4C1E-BC14-C49121DD0C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400" b="1" dirty="0">
                <a:solidFill>
                  <a:schemeClr val="accent1">
                    <a:lumMod val="75000"/>
                  </a:schemeClr>
                </a:solidFill>
              </a:rPr>
              <a:t>BİLGİSAYAR PROGRAMLAMA-II</a:t>
            </a:r>
            <a:br>
              <a:rPr lang="tr-TR" sz="44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tr-TR" sz="4400" b="1" dirty="0">
                <a:solidFill>
                  <a:schemeClr val="accent1">
                    <a:lumMod val="75000"/>
                  </a:schemeClr>
                </a:solidFill>
              </a:rPr>
              <a:t>(PYTHON)</a:t>
            </a:r>
            <a:br>
              <a:rPr lang="tr-TR" sz="4400" b="1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tr-TR" sz="24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tr-TR" sz="2400" b="1" dirty="0">
                <a:solidFill>
                  <a:schemeClr val="accent1">
                    <a:lumMod val="75000"/>
                  </a:schemeClr>
                </a:solidFill>
              </a:rPr>
              <a:t>SUNUM-4</a:t>
            </a:r>
            <a:endParaRPr lang="tr-TR" sz="4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94C92E84-5513-4475-8776-F7D848A10B8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Dr. </a:t>
            </a:r>
            <a:r>
              <a:rPr lang="tr-TR" dirty="0" err="1">
                <a:solidFill>
                  <a:schemeClr val="accent1">
                    <a:lumMod val="75000"/>
                  </a:schemeClr>
                </a:solidFill>
              </a:rPr>
              <a:t>Öğr</a:t>
            </a:r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. Üyesi Betül TURANOĞLU ŞİRİN</a:t>
            </a:r>
          </a:p>
        </p:txBody>
      </p:sp>
      <p:pic>
        <p:nvPicPr>
          <p:cNvPr id="4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3D673D72-E119-4120-B7FB-F46EC1CC76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7542" y="367506"/>
            <a:ext cx="1327711" cy="1325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12636E20-95D2-4EE3-90E1-FA39A8C2E2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747" y="459581"/>
            <a:ext cx="1327711" cy="1325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54918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i="1" dirty="0" err="1">
                <a:solidFill>
                  <a:schemeClr val="accent1">
                    <a:lumMod val="75000"/>
                  </a:schemeClr>
                </a:solidFill>
              </a:rPr>
              <a:t>for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 Döngüsü</a:t>
            </a: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Öğr.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10</a:t>
            </a:fld>
            <a:endParaRPr lang="tr-TR"/>
          </a:p>
        </p:txBody>
      </p:sp>
      <p:pic>
        <p:nvPicPr>
          <p:cNvPr id="7" name="Resim 6">
            <a:extLst>
              <a:ext uri="{FF2B5EF4-FFF2-40B4-BE49-F238E27FC236}">
                <a16:creationId xmlns:a16="http://schemas.microsoft.com/office/drawing/2014/main" id="{BE74453A-AE95-4DEC-8805-82F61E2DF3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514475"/>
            <a:ext cx="6477000" cy="2873901"/>
          </a:xfrm>
          <a:prstGeom prst="rect">
            <a:avLst/>
          </a:prstGeom>
        </p:spPr>
      </p:pic>
      <p:pic>
        <p:nvPicPr>
          <p:cNvPr id="8" name="Resim 7">
            <a:extLst>
              <a:ext uri="{FF2B5EF4-FFF2-40B4-BE49-F238E27FC236}">
                <a16:creationId xmlns:a16="http://schemas.microsoft.com/office/drawing/2014/main" id="{713A278A-B481-4442-98EA-694FE52036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28656" y="3212868"/>
            <a:ext cx="6163887" cy="2780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06749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i="1" dirty="0" err="1">
                <a:solidFill>
                  <a:schemeClr val="accent1">
                    <a:lumMod val="75000"/>
                  </a:schemeClr>
                </a:solidFill>
              </a:rPr>
              <a:t>for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 Döngüsü</a:t>
            </a: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Öğr.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11</a:t>
            </a:fld>
            <a:endParaRPr lang="tr-TR"/>
          </a:p>
        </p:txBody>
      </p:sp>
      <p:pic>
        <p:nvPicPr>
          <p:cNvPr id="3" name="Resim 2">
            <a:extLst>
              <a:ext uri="{FF2B5EF4-FFF2-40B4-BE49-F238E27FC236}">
                <a16:creationId xmlns:a16="http://schemas.microsoft.com/office/drawing/2014/main" id="{3C316E66-200B-4902-8428-C48238C3E3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633998"/>
            <a:ext cx="7772400" cy="4388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48695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i="1" dirty="0" err="1">
                <a:solidFill>
                  <a:schemeClr val="accent1">
                    <a:lumMod val="75000"/>
                  </a:schemeClr>
                </a:solidFill>
              </a:rPr>
              <a:t>for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 Döngüsü</a:t>
            </a: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Öğr.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12</a:t>
            </a:fld>
            <a:endParaRPr lang="tr-TR"/>
          </a:p>
        </p:txBody>
      </p:sp>
      <p:pic>
        <p:nvPicPr>
          <p:cNvPr id="6" name="Resim 5">
            <a:extLst>
              <a:ext uri="{FF2B5EF4-FFF2-40B4-BE49-F238E27FC236}">
                <a16:creationId xmlns:a16="http://schemas.microsoft.com/office/drawing/2014/main" id="{B612B40A-A193-4DF0-B257-58E477E715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372146"/>
            <a:ext cx="5878484" cy="4817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05748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i="1" dirty="0" err="1">
                <a:solidFill>
                  <a:schemeClr val="accent1">
                    <a:lumMod val="75000"/>
                  </a:schemeClr>
                </a:solidFill>
              </a:rPr>
              <a:t>range</a:t>
            </a:r>
            <a:r>
              <a:rPr lang="tr-TR" b="1" i="1" dirty="0">
                <a:solidFill>
                  <a:schemeClr val="accent1">
                    <a:lumMod val="75000"/>
                  </a:schemeClr>
                </a:solidFill>
              </a:rPr>
              <a:t>() 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Fonksiyonu</a:t>
            </a: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Öğr.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13</a:t>
            </a:fld>
            <a:endParaRPr lang="tr-TR"/>
          </a:p>
        </p:txBody>
      </p:sp>
      <p:pic>
        <p:nvPicPr>
          <p:cNvPr id="7" name="Resim 6">
            <a:extLst>
              <a:ext uri="{FF2B5EF4-FFF2-40B4-BE49-F238E27FC236}">
                <a16:creationId xmlns:a16="http://schemas.microsoft.com/office/drawing/2014/main" id="{A347C9EA-06E7-44CA-8D26-0BCF1C0F1B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825625"/>
            <a:ext cx="9070571" cy="4114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85048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i="1" dirty="0" err="1">
                <a:solidFill>
                  <a:schemeClr val="accent1">
                    <a:lumMod val="75000"/>
                  </a:schemeClr>
                </a:solidFill>
              </a:rPr>
              <a:t>range</a:t>
            </a:r>
            <a:r>
              <a:rPr lang="tr-TR" b="1" i="1" dirty="0">
                <a:solidFill>
                  <a:schemeClr val="accent1">
                    <a:lumMod val="75000"/>
                  </a:schemeClr>
                </a:solidFill>
              </a:rPr>
              <a:t>() 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Fonksiyonu</a:t>
            </a: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Öğr.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14</a:t>
            </a:fld>
            <a:endParaRPr lang="tr-TR"/>
          </a:p>
        </p:txBody>
      </p:sp>
      <p:pic>
        <p:nvPicPr>
          <p:cNvPr id="6" name="Resim 5">
            <a:extLst>
              <a:ext uri="{FF2B5EF4-FFF2-40B4-BE49-F238E27FC236}">
                <a16:creationId xmlns:a16="http://schemas.microsoft.com/office/drawing/2014/main" id="{04EA3795-AEE1-4CBA-8DDA-BFEBA49E70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149" y="1847027"/>
            <a:ext cx="9187051" cy="3163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13918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i="1" dirty="0" err="1">
                <a:solidFill>
                  <a:schemeClr val="accent1">
                    <a:lumMod val="75000"/>
                  </a:schemeClr>
                </a:solidFill>
              </a:rPr>
              <a:t>range</a:t>
            </a:r>
            <a:r>
              <a:rPr lang="tr-TR" b="1" i="1" dirty="0">
                <a:solidFill>
                  <a:schemeClr val="accent1">
                    <a:lumMod val="75000"/>
                  </a:schemeClr>
                </a:solidFill>
              </a:rPr>
              <a:t>() 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Fonksiyonu</a:t>
            </a: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Öğr.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15</a:t>
            </a:fld>
            <a:endParaRPr lang="tr-TR"/>
          </a:p>
        </p:txBody>
      </p:sp>
      <p:pic>
        <p:nvPicPr>
          <p:cNvPr id="3" name="Resim 2">
            <a:extLst>
              <a:ext uri="{FF2B5EF4-FFF2-40B4-BE49-F238E27FC236}">
                <a16:creationId xmlns:a16="http://schemas.microsoft.com/office/drawing/2014/main" id="{4FCA64EF-BD04-4504-82A0-881E84AD48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825625"/>
            <a:ext cx="9803582" cy="3394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20572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i="1" dirty="0" err="1">
                <a:solidFill>
                  <a:schemeClr val="accent1">
                    <a:lumMod val="75000"/>
                  </a:schemeClr>
                </a:solidFill>
              </a:rPr>
              <a:t>range</a:t>
            </a:r>
            <a:r>
              <a:rPr lang="tr-TR" b="1" i="1" dirty="0">
                <a:solidFill>
                  <a:schemeClr val="accent1">
                    <a:lumMod val="75000"/>
                  </a:schemeClr>
                </a:solidFill>
              </a:rPr>
              <a:t>() 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Fonksiyonu</a:t>
            </a: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Öğr.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16</a:t>
            </a:fld>
            <a:endParaRPr lang="tr-TR"/>
          </a:p>
        </p:txBody>
      </p:sp>
      <p:pic>
        <p:nvPicPr>
          <p:cNvPr id="6" name="Resim 5">
            <a:extLst>
              <a:ext uri="{FF2B5EF4-FFF2-40B4-BE49-F238E27FC236}">
                <a16:creationId xmlns:a16="http://schemas.microsoft.com/office/drawing/2014/main" id="{A1D69EFC-FF77-4CCB-BE8F-C48CF59D37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825625"/>
            <a:ext cx="7315200" cy="4028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18203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i="1" dirty="0" err="1">
                <a:solidFill>
                  <a:schemeClr val="accent1">
                    <a:lumMod val="75000"/>
                  </a:schemeClr>
                </a:solidFill>
              </a:rPr>
              <a:t>range</a:t>
            </a:r>
            <a:r>
              <a:rPr lang="tr-TR" b="1" i="1" dirty="0">
                <a:solidFill>
                  <a:schemeClr val="accent1">
                    <a:lumMod val="75000"/>
                  </a:schemeClr>
                </a:solidFill>
              </a:rPr>
              <a:t>() 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Fonksiyonu</a:t>
            </a: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Öğr.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17</a:t>
            </a:fld>
            <a:endParaRPr lang="tr-TR"/>
          </a:p>
        </p:txBody>
      </p:sp>
      <p:pic>
        <p:nvPicPr>
          <p:cNvPr id="3" name="Resim 2">
            <a:extLst>
              <a:ext uri="{FF2B5EF4-FFF2-40B4-BE49-F238E27FC236}">
                <a16:creationId xmlns:a16="http://schemas.microsoft.com/office/drawing/2014/main" id="{4AA490AD-7871-4540-9B1B-9B011ABA9F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6312" y="1395017"/>
            <a:ext cx="4731760" cy="4961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46019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i="1" dirty="0" err="1">
                <a:solidFill>
                  <a:schemeClr val="accent1">
                    <a:lumMod val="75000"/>
                  </a:schemeClr>
                </a:solidFill>
              </a:rPr>
              <a:t>while</a:t>
            </a:r>
            <a:r>
              <a:rPr lang="tr-TR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Döngüsü</a:t>
            </a: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Öğr.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18</a:t>
            </a:fld>
            <a:endParaRPr lang="tr-TR"/>
          </a:p>
        </p:txBody>
      </p:sp>
      <p:sp>
        <p:nvSpPr>
          <p:cNvPr id="6" name="Metin kutusu 5">
            <a:extLst>
              <a:ext uri="{FF2B5EF4-FFF2-40B4-BE49-F238E27FC236}">
                <a16:creationId xmlns:a16="http://schemas.microsoft.com/office/drawing/2014/main" id="{1A8FB7FA-1A72-4276-BEC9-950075DFB87C}"/>
              </a:ext>
            </a:extLst>
          </p:cNvPr>
          <p:cNvSpPr txBox="1"/>
          <p:nvPr/>
        </p:nvSpPr>
        <p:spPr>
          <a:xfrm>
            <a:off x="838436" y="1633998"/>
            <a:ext cx="10051472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800" i="1" dirty="0" err="1"/>
              <a:t>while</a:t>
            </a:r>
            <a:r>
              <a:rPr lang="tr-TR" sz="2800" i="1" dirty="0"/>
              <a:t> </a:t>
            </a:r>
            <a:r>
              <a:rPr lang="tr-TR" sz="2800" dirty="0"/>
              <a:t>döngüleri belli bir koşul sağlandığı sürece bloğundaki işlemleri gerçekleştirmeye devam eder. </a:t>
            </a:r>
            <a:r>
              <a:rPr lang="tr-TR" sz="2800" i="1" dirty="0" err="1"/>
              <a:t>while</a:t>
            </a:r>
            <a:r>
              <a:rPr lang="tr-TR" sz="2800" dirty="0"/>
              <a:t> döngülerinin sona ermesi için koşul durumunun bir süre sonra </a:t>
            </a:r>
            <a:r>
              <a:rPr lang="tr-TR" sz="2800" b="1" dirty="0" err="1"/>
              <a:t>False</a:t>
            </a:r>
            <a:r>
              <a:rPr lang="tr-TR" sz="2800" dirty="0"/>
              <a:t> olması gereklidir.</a:t>
            </a:r>
          </a:p>
          <a:p>
            <a:pPr algn="ctr"/>
            <a:endParaRPr lang="tr-TR" sz="2800" dirty="0"/>
          </a:p>
          <a:p>
            <a:pPr algn="ctr"/>
            <a:r>
              <a:rPr lang="tr-TR" sz="2800" dirty="0" err="1"/>
              <a:t>while</a:t>
            </a:r>
            <a:r>
              <a:rPr lang="tr-TR" sz="2800" dirty="0"/>
              <a:t> (koşul):</a:t>
            </a:r>
          </a:p>
          <a:p>
            <a:pPr algn="ctr"/>
            <a:r>
              <a:rPr lang="tr-TR" sz="2800" dirty="0"/>
              <a:t>     İşlem1</a:t>
            </a:r>
          </a:p>
          <a:p>
            <a:pPr algn="ctr"/>
            <a:r>
              <a:rPr lang="tr-TR" sz="2800" dirty="0"/>
              <a:t>     İşlem2</a:t>
            </a:r>
          </a:p>
          <a:p>
            <a:pPr algn="ctr"/>
            <a:r>
              <a:rPr lang="tr-TR" sz="2800" dirty="0"/>
              <a:t>     İşlem3</a:t>
            </a:r>
          </a:p>
        </p:txBody>
      </p:sp>
    </p:spTree>
    <p:extLst>
      <p:ext uri="{BB962C8B-B14F-4D97-AF65-F5344CB8AC3E}">
        <p14:creationId xmlns:p14="http://schemas.microsoft.com/office/powerpoint/2010/main" val="26903762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i="1" dirty="0" err="1">
                <a:solidFill>
                  <a:schemeClr val="accent1">
                    <a:lumMod val="75000"/>
                  </a:schemeClr>
                </a:solidFill>
              </a:rPr>
              <a:t>while</a:t>
            </a:r>
            <a:r>
              <a:rPr lang="tr-TR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Döngüsü</a:t>
            </a: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Öğr.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19</a:t>
            </a:fld>
            <a:endParaRPr lang="tr-TR"/>
          </a:p>
        </p:txBody>
      </p:sp>
      <p:pic>
        <p:nvPicPr>
          <p:cNvPr id="3" name="Resim 2">
            <a:extLst>
              <a:ext uri="{FF2B5EF4-FFF2-40B4-BE49-F238E27FC236}">
                <a16:creationId xmlns:a16="http://schemas.microsoft.com/office/drawing/2014/main" id="{D41F273D-8F4F-458E-A8AD-ABAEA429F1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633998"/>
            <a:ext cx="8355676" cy="4230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2461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İÇERİK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F85A240-48A3-4A7B-AA0E-A9F52BF8A2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b="1" i="1" dirty="0"/>
              <a:t>in</a:t>
            </a:r>
            <a:r>
              <a:rPr lang="tr-TR" dirty="0"/>
              <a:t> operatörü</a:t>
            </a:r>
          </a:p>
          <a:p>
            <a:pPr algn="just">
              <a:lnSpc>
                <a:spcPct val="150000"/>
              </a:lnSpc>
            </a:pPr>
            <a:r>
              <a:rPr lang="tr-TR" b="1" i="1" dirty="0" err="1"/>
              <a:t>for</a:t>
            </a:r>
            <a:r>
              <a:rPr lang="tr-TR" b="1" i="1" dirty="0"/>
              <a:t> </a:t>
            </a:r>
            <a:r>
              <a:rPr lang="tr-TR" dirty="0"/>
              <a:t>döngüsü</a:t>
            </a:r>
          </a:p>
          <a:p>
            <a:pPr algn="just">
              <a:lnSpc>
                <a:spcPct val="150000"/>
              </a:lnSpc>
            </a:pPr>
            <a:r>
              <a:rPr lang="tr-TR" b="1" i="1" dirty="0" err="1"/>
              <a:t>range</a:t>
            </a:r>
            <a:r>
              <a:rPr lang="tr-TR" b="1" i="1" dirty="0"/>
              <a:t>() </a:t>
            </a:r>
            <a:r>
              <a:rPr lang="tr-TR" dirty="0"/>
              <a:t>fonksiyonu</a:t>
            </a:r>
          </a:p>
          <a:p>
            <a:pPr algn="just">
              <a:lnSpc>
                <a:spcPct val="150000"/>
              </a:lnSpc>
            </a:pPr>
            <a:r>
              <a:rPr lang="tr-TR" b="1" i="1" dirty="0" err="1"/>
              <a:t>while</a:t>
            </a:r>
            <a:r>
              <a:rPr lang="tr-TR" dirty="0"/>
              <a:t> döngüsü</a:t>
            </a:r>
          </a:p>
          <a:p>
            <a:pPr algn="just">
              <a:lnSpc>
                <a:spcPct val="150000"/>
              </a:lnSpc>
            </a:pPr>
            <a:r>
              <a:rPr lang="tr-TR" b="1" i="1" dirty="0"/>
              <a:t>break</a:t>
            </a:r>
            <a:r>
              <a:rPr lang="tr-TR" dirty="0"/>
              <a:t> ve </a:t>
            </a:r>
            <a:r>
              <a:rPr lang="tr-TR" b="1" i="1" dirty="0" err="1"/>
              <a:t>continue</a:t>
            </a:r>
            <a:r>
              <a:rPr lang="tr-TR" dirty="0"/>
              <a:t> ifadelerinin kullanımı</a:t>
            </a:r>
          </a:p>
          <a:p>
            <a:pPr algn="just">
              <a:lnSpc>
                <a:spcPct val="150000"/>
              </a:lnSpc>
            </a:pPr>
            <a:r>
              <a:rPr lang="tr-TR" dirty="0" err="1"/>
              <a:t>List</a:t>
            </a:r>
            <a:r>
              <a:rPr lang="tr-TR" dirty="0"/>
              <a:t> </a:t>
            </a:r>
            <a:r>
              <a:rPr lang="tr-TR" dirty="0" err="1"/>
              <a:t>comprehension</a:t>
            </a:r>
            <a:endParaRPr lang="tr-TR" dirty="0"/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2E074C44-0D68-473E-AA15-A94274A4E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Öğr.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46053956-DE93-406E-9753-88EE78D81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57914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i="1" dirty="0" err="1">
                <a:solidFill>
                  <a:schemeClr val="accent1">
                    <a:lumMod val="75000"/>
                  </a:schemeClr>
                </a:solidFill>
              </a:rPr>
              <a:t>while</a:t>
            </a:r>
            <a:r>
              <a:rPr lang="tr-TR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Döngüsü</a:t>
            </a: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Öğr.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20</a:t>
            </a:fld>
            <a:endParaRPr lang="tr-TR"/>
          </a:p>
        </p:txBody>
      </p:sp>
      <p:pic>
        <p:nvPicPr>
          <p:cNvPr id="6" name="Resim 5">
            <a:extLst>
              <a:ext uri="{FF2B5EF4-FFF2-40B4-BE49-F238E27FC236}">
                <a16:creationId xmlns:a16="http://schemas.microsoft.com/office/drawing/2014/main" id="{FFC0E613-1564-4632-AB7A-B4BF98AB43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633998"/>
            <a:ext cx="8113660" cy="4172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03808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i="1" dirty="0" err="1">
                <a:solidFill>
                  <a:schemeClr val="accent1">
                    <a:lumMod val="75000"/>
                  </a:schemeClr>
                </a:solidFill>
              </a:rPr>
              <a:t>while</a:t>
            </a:r>
            <a:r>
              <a:rPr lang="tr-TR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Döngüsü</a:t>
            </a: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Öğr.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21</a:t>
            </a:fld>
            <a:endParaRPr lang="tr-TR"/>
          </a:p>
        </p:txBody>
      </p:sp>
      <p:pic>
        <p:nvPicPr>
          <p:cNvPr id="3" name="Resim 2">
            <a:extLst>
              <a:ext uri="{FF2B5EF4-FFF2-40B4-BE49-F238E27FC236}">
                <a16:creationId xmlns:a16="http://schemas.microsoft.com/office/drawing/2014/main" id="{3FE4A974-60A7-47F9-A35F-BB8BEB10C9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7508" y="1413963"/>
            <a:ext cx="5944985" cy="4942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80518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i="1" dirty="0" err="1">
                <a:solidFill>
                  <a:schemeClr val="accent1">
                    <a:lumMod val="75000"/>
                  </a:schemeClr>
                </a:solidFill>
              </a:rPr>
              <a:t>while</a:t>
            </a:r>
            <a:r>
              <a:rPr lang="tr-TR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Döngüsü</a:t>
            </a: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Öğr.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22</a:t>
            </a:fld>
            <a:endParaRPr lang="tr-TR"/>
          </a:p>
        </p:txBody>
      </p:sp>
      <p:pic>
        <p:nvPicPr>
          <p:cNvPr id="6" name="Resim 5">
            <a:extLst>
              <a:ext uri="{FF2B5EF4-FFF2-40B4-BE49-F238E27FC236}">
                <a16:creationId xmlns:a16="http://schemas.microsoft.com/office/drawing/2014/main" id="{8971F9E6-29C9-45AA-B19D-787E39B7B8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8531" y="1661319"/>
            <a:ext cx="6762924" cy="4090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86178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i="1" dirty="0">
                <a:solidFill>
                  <a:schemeClr val="accent1">
                    <a:lumMod val="75000"/>
                  </a:schemeClr>
                </a:solidFill>
              </a:rPr>
              <a:t>break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 ifadesi</a:t>
            </a: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Öğr.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pPr/>
              <a:t>23</a:t>
            </a:fld>
            <a:endParaRPr lang="tr-TR"/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28859C1A-D45F-4F73-A6AF-C22AD0F070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754751" cy="422030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/>
              <a:t>Döngü, herhangi bir yerde ve herhangi bir zamanda </a:t>
            </a:r>
            <a:r>
              <a:rPr lang="tr-TR" sz="2400" b="1" i="1" dirty="0"/>
              <a:t>break</a:t>
            </a:r>
            <a:r>
              <a:rPr lang="tr-TR" sz="2400" dirty="0"/>
              <a:t> ifadesiyle karşılaştığı zaman çalışmasını bir anda durdurur.</a:t>
            </a:r>
          </a:p>
          <a:p>
            <a:pPr algn="just">
              <a:lnSpc>
                <a:spcPct val="150000"/>
              </a:lnSpc>
            </a:pPr>
            <a:r>
              <a:rPr lang="tr-TR" sz="2400" dirty="0"/>
              <a:t>Böylelikle döngü hiçbir koşula bağlı kalmadan sonlanmış olur.</a:t>
            </a:r>
          </a:p>
          <a:p>
            <a:pPr algn="just">
              <a:lnSpc>
                <a:spcPct val="150000"/>
              </a:lnSpc>
            </a:pPr>
            <a:r>
              <a:rPr lang="tr-TR" sz="2400" dirty="0"/>
              <a:t>Eğer iç içe döngüler bulunuyorsa ve en içteki döngüde break kullanılmışsa sadece içteki döngü sona erer. </a:t>
            </a:r>
          </a:p>
        </p:txBody>
      </p:sp>
    </p:spTree>
    <p:extLst>
      <p:ext uri="{BB962C8B-B14F-4D97-AF65-F5344CB8AC3E}">
        <p14:creationId xmlns:p14="http://schemas.microsoft.com/office/powerpoint/2010/main" val="38170909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i="1" dirty="0">
                <a:solidFill>
                  <a:schemeClr val="accent1">
                    <a:lumMod val="75000"/>
                  </a:schemeClr>
                </a:solidFill>
              </a:rPr>
              <a:t>break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 ifadesi</a:t>
            </a: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Öğr.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pPr/>
              <a:t>24</a:t>
            </a:fld>
            <a:endParaRPr lang="tr-TR"/>
          </a:p>
        </p:txBody>
      </p:sp>
      <p:pic>
        <p:nvPicPr>
          <p:cNvPr id="8" name="Resim 7">
            <a:extLst>
              <a:ext uri="{FF2B5EF4-FFF2-40B4-BE49-F238E27FC236}">
                <a16:creationId xmlns:a16="http://schemas.microsoft.com/office/drawing/2014/main" id="{D48B66E0-0ADF-46FF-B3EF-86BF7D27CE2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1633998"/>
            <a:ext cx="6054969" cy="4627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33681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i="1" dirty="0">
                <a:solidFill>
                  <a:schemeClr val="accent1">
                    <a:lumMod val="75000"/>
                  </a:schemeClr>
                </a:solidFill>
              </a:rPr>
              <a:t>break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 ifadesi</a:t>
            </a: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Öğr.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pPr/>
              <a:t>25</a:t>
            </a:fld>
            <a:endParaRPr lang="tr-TR"/>
          </a:p>
        </p:txBody>
      </p:sp>
      <p:pic>
        <p:nvPicPr>
          <p:cNvPr id="6" name="Resim 5">
            <a:extLst>
              <a:ext uri="{FF2B5EF4-FFF2-40B4-BE49-F238E27FC236}">
                <a16:creationId xmlns:a16="http://schemas.microsoft.com/office/drawing/2014/main" id="{688331C6-98EF-4FF2-BF82-799051C992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1367056"/>
            <a:ext cx="4114800" cy="3331029"/>
          </a:xfrm>
          <a:prstGeom prst="rect">
            <a:avLst/>
          </a:prstGeom>
        </p:spPr>
      </p:pic>
      <p:pic>
        <p:nvPicPr>
          <p:cNvPr id="7" name="Resim 6">
            <a:extLst>
              <a:ext uri="{FF2B5EF4-FFF2-40B4-BE49-F238E27FC236}">
                <a16:creationId xmlns:a16="http://schemas.microsoft.com/office/drawing/2014/main" id="{81A2BF32-9B09-4206-AC2D-5D531055B04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63637" y="2631197"/>
            <a:ext cx="6633830" cy="3331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24686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i="1" dirty="0" err="1">
                <a:solidFill>
                  <a:schemeClr val="accent1">
                    <a:lumMod val="75000"/>
                  </a:schemeClr>
                </a:solidFill>
              </a:rPr>
              <a:t>continue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 ifadesi</a:t>
            </a: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Öğr.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pPr/>
              <a:t>26</a:t>
            </a:fld>
            <a:endParaRPr lang="tr-TR"/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28859C1A-D45F-4F73-A6AF-C22AD0F070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754751" cy="422030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/>
              <a:t>Döngü herhangi bir yerde ve herhangi bir zamanda </a:t>
            </a:r>
            <a:r>
              <a:rPr lang="tr-TR" sz="2400" b="1" i="1" dirty="0" err="1"/>
              <a:t>continue</a:t>
            </a:r>
            <a:r>
              <a:rPr lang="tr-TR" sz="2400" dirty="0"/>
              <a:t> ifadesiyle karşılaştığı zaman geri kalan işlemlerini yapmadan direk bloğunun başına döner.</a:t>
            </a:r>
          </a:p>
        </p:txBody>
      </p:sp>
      <p:pic>
        <p:nvPicPr>
          <p:cNvPr id="7" name="Resim 6">
            <a:extLst>
              <a:ext uri="{FF2B5EF4-FFF2-40B4-BE49-F238E27FC236}">
                <a16:creationId xmlns:a16="http://schemas.microsoft.com/office/drawing/2014/main" id="{5840FB54-F9B4-445B-907B-DE6C86717AD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1820" y="2869223"/>
            <a:ext cx="5122032" cy="3558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06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dirty="0" err="1">
                <a:solidFill>
                  <a:schemeClr val="accent1">
                    <a:lumMod val="75000"/>
                  </a:schemeClr>
                </a:solidFill>
              </a:rPr>
              <a:t>List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b="1" dirty="0" err="1">
                <a:solidFill>
                  <a:schemeClr val="accent1">
                    <a:lumMod val="75000"/>
                  </a:schemeClr>
                </a:solidFill>
              </a:rPr>
              <a:t>Comprehension</a:t>
            </a:r>
            <a:endParaRPr lang="tr-T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Öğr.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pPr/>
              <a:t>27</a:t>
            </a:fld>
            <a:endParaRPr lang="tr-TR"/>
          </a:p>
        </p:txBody>
      </p:sp>
      <p:pic>
        <p:nvPicPr>
          <p:cNvPr id="9" name="Resim 8">
            <a:extLst>
              <a:ext uri="{FF2B5EF4-FFF2-40B4-BE49-F238E27FC236}">
                <a16:creationId xmlns:a16="http://schemas.microsoft.com/office/drawing/2014/main" id="{ABA79071-155F-471D-8296-D0C28F3ACE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7701" y="1633997"/>
            <a:ext cx="8411382" cy="4736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892778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dirty="0" err="1">
                <a:solidFill>
                  <a:schemeClr val="accent1">
                    <a:lumMod val="75000"/>
                  </a:schemeClr>
                </a:solidFill>
              </a:rPr>
              <a:t>List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b="1" dirty="0" err="1">
                <a:solidFill>
                  <a:schemeClr val="accent1">
                    <a:lumMod val="75000"/>
                  </a:schemeClr>
                </a:solidFill>
              </a:rPr>
              <a:t>Comprehension</a:t>
            </a:r>
            <a:endParaRPr lang="tr-T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Öğr.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pPr/>
              <a:t>28</a:t>
            </a:fld>
            <a:endParaRPr lang="tr-TR"/>
          </a:p>
        </p:txBody>
      </p:sp>
      <p:pic>
        <p:nvPicPr>
          <p:cNvPr id="3" name="Resim 2">
            <a:extLst>
              <a:ext uri="{FF2B5EF4-FFF2-40B4-BE49-F238E27FC236}">
                <a16:creationId xmlns:a16="http://schemas.microsoft.com/office/drawing/2014/main" id="{4E6C88EE-E349-4F87-843B-F40C0B8656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2324" y="1690688"/>
            <a:ext cx="6702083" cy="4004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765926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dirty="0" err="1">
                <a:solidFill>
                  <a:schemeClr val="accent1">
                    <a:lumMod val="75000"/>
                  </a:schemeClr>
                </a:solidFill>
              </a:rPr>
              <a:t>List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b="1" dirty="0" err="1">
                <a:solidFill>
                  <a:schemeClr val="accent1">
                    <a:lumMod val="75000"/>
                  </a:schemeClr>
                </a:solidFill>
              </a:rPr>
              <a:t>Comprehension</a:t>
            </a:r>
            <a:endParaRPr lang="tr-T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Öğr.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pPr/>
              <a:t>29</a:t>
            </a:fld>
            <a:endParaRPr lang="tr-TR"/>
          </a:p>
        </p:txBody>
      </p:sp>
      <p:pic>
        <p:nvPicPr>
          <p:cNvPr id="6" name="Resim 5">
            <a:extLst>
              <a:ext uri="{FF2B5EF4-FFF2-40B4-BE49-F238E27FC236}">
                <a16:creationId xmlns:a16="http://schemas.microsoft.com/office/drawing/2014/main" id="{2775FED4-D267-459E-ADE2-DE5DE81DB3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1452562"/>
            <a:ext cx="7138182" cy="4987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4940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in Operatörü</a:t>
            </a: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Öğr.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3</a:t>
            </a:fld>
            <a:endParaRPr lang="tr-TR"/>
          </a:p>
        </p:txBody>
      </p:sp>
      <p:sp>
        <p:nvSpPr>
          <p:cNvPr id="8" name="İçerik Yer Tutucusu 7">
            <a:extLst>
              <a:ext uri="{FF2B5EF4-FFF2-40B4-BE49-F238E27FC236}">
                <a16:creationId xmlns:a16="http://schemas.microsoft.com/office/drawing/2014/main" id="{60E6A74F-431A-4024-B8A3-293AE841C2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48322"/>
            <a:ext cx="10515600" cy="4351338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tr-TR" dirty="0" err="1"/>
              <a:t>Python’daki</a:t>
            </a:r>
            <a:r>
              <a:rPr lang="tr-TR" dirty="0"/>
              <a:t> </a:t>
            </a:r>
            <a:r>
              <a:rPr lang="tr-TR" i="1" dirty="0"/>
              <a:t>in</a:t>
            </a:r>
            <a:r>
              <a:rPr lang="tr-TR" dirty="0"/>
              <a:t> operatörü , bir elemanın başka bir listede, demette veya </a:t>
            </a:r>
            <a:r>
              <a:rPr lang="tr-TR" dirty="0" err="1"/>
              <a:t>string’te</a:t>
            </a:r>
            <a:r>
              <a:rPr lang="tr-TR" dirty="0"/>
              <a:t> (karakter dizileri) bulunup bulunmadığını kontrol eder.</a:t>
            </a:r>
          </a:p>
        </p:txBody>
      </p:sp>
      <p:pic>
        <p:nvPicPr>
          <p:cNvPr id="3" name="Resim 2">
            <a:extLst>
              <a:ext uri="{FF2B5EF4-FFF2-40B4-BE49-F238E27FC236}">
                <a16:creationId xmlns:a16="http://schemas.microsoft.com/office/drawing/2014/main" id="{F25967BF-2489-47F1-A527-668FC2822B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773" y="3429000"/>
            <a:ext cx="5576281" cy="2583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42556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dirty="0" err="1">
                <a:solidFill>
                  <a:schemeClr val="accent1">
                    <a:lumMod val="75000"/>
                  </a:schemeClr>
                </a:solidFill>
              </a:rPr>
              <a:t>List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b="1" dirty="0" err="1">
                <a:solidFill>
                  <a:schemeClr val="accent1">
                    <a:lumMod val="75000"/>
                  </a:schemeClr>
                </a:solidFill>
              </a:rPr>
              <a:t>Comprehension</a:t>
            </a:r>
            <a:endParaRPr lang="tr-T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Öğr.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pPr/>
              <a:t>30</a:t>
            </a:fld>
            <a:endParaRPr lang="tr-TR"/>
          </a:p>
        </p:txBody>
      </p:sp>
      <p:pic>
        <p:nvPicPr>
          <p:cNvPr id="3" name="Resim 2">
            <a:extLst>
              <a:ext uri="{FF2B5EF4-FFF2-40B4-BE49-F238E27FC236}">
                <a16:creationId xmlns:a16="http://schemas.microsoft.com/office/drawing/2014/main" id="{9F536D80-B696-481C-8F99-AAD8FE0DC8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1825625"/>
            <a:ext cx="7570324" cy="3785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753186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dirty="0" err="1">
                <a:solidFill>
                  <a:schemeClr val="accent1">
                    <a:lumMod val="75000"/>
                  </a:schemeClr>
                </a:solidFill>
              </a:rPr>
              <a:t>List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b="1" dirty="0" err="1">
                <a:solidFill>
                  <a:schemeClr val="accent1">
                    <a:lumMod val="75000"/>
                  </a:schemeClr>
                </a:solidFill>
              </a:rPr>
              <a:t>Comprehension</a:t>
            </a:r>
            <a:endParaRPr lang="tr-T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Öğr.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pPr/>
              <a:t>31</a:t>
            </a:fld>
            <a:endParaRPr lang="tr-TR"/>
          </a:p>
        </p:txBody>
      </p:sp>
      <p:pic>
        <p:nvPicPr>
          <p:cNvPr id="6" name="Resim 5">
            <a:extLst>
              <a:ext uri="{FF2B5EF4-FFF2-40B4-BE49-F238E27FC236}">
                <a16:creationId xmlns:a16="http://schemas.microsoft.com/office/drawing/2014/main" id="{3EFA2FCD-9277-451A-9792-D1C2A5119C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1473737"/>
            <a:ext cx="4788877" cy="4978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014161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endParaRPr lang="tr-T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Öğr.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pPr/>
              <a:t>32</a:t>
            </a:fld>
            <a:endParaRPr lang="tr-TR"/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28859C1A-D45F-4F73-A6AF-C22AD0F070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266093"/>
            <a:ext cx="10754751" cy="422030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tr-TR" dirty="0"/>
          </a:p>
          <a:p>
            <a:pPr marL="0" indent="0" algn="ctr">
              <a:lnSpc>
                <a:spcPct val="150000"/>
              </a:lnSpc>
              <a:buNone/>
            </a:pPr>
            <a:endParaRPr lang="tr-TR" dirty="0"/>
          </a:p>
          <a:p>
            <a:pPr marL="0" indent="0" algn="ctr">
              <a:lnSpc>
                <a:spcPct val="150000"/>
              </a:lnSpc>
              <a:buNone/>
            </a:pPr>
            <a:r>
              <a:rPr lang="tr-TR" sz="4800" b="1" dirty="0"/>
              <a:t>ÖRNEKLER…</a:t>
            </a:r>
          </a:p>
        </p:txBody>
      </p:sp>
    </p:spTree>
    <p:extLst>
      <p:ext uri="{BB962C8B-B14F-4D97-AF65-F5344CB8AC3E}">
        <p14:creationId xmlns:p14="http://schemas.microsoft.com/office/powerpoint/2010/main" val="944088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in Operatörü</a:t>
            </a: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Öğr.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4</a:t>
            </a:fld>
            <a:endParaRPr lang="tr-TR"/>
          </a:p>
        </p:txBody>
      </p:sp>
      <p:pic>
        <p:nvPicPr>
          <p:cNvPr id="9" name="Resim 8">
            <a:extLst>
              <a:ext uri="{FF2B5EF4-FFF2-40B4-BE49-F238E27FC236}">
                <a16:creationId xmlns:a16="http://schemas.microsoft.com/office/drawing/2014/main" id="{E52DE1F5-0D8B-4A2F-9DED-0185A1177B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633998"/>
            <a:ext cx="5795356" cy="4289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55632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i="1" dirty="0" err="1">
                <a:solidFill>
                  <a:schemeClr val="accent1">
                    <a:lumMod val="75000"/>
                  </a:schemeClr>
                </a:solidFill>
              </a:rPr>
              <a:t>for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 Döngüsü</a:t>
            </a: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Öğr.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5</a:t>
            </a:fld>
            <a:endParaRPr lang="tr-TR"/>
          </a:p>
        </p:txBody>
      </p:sp>
      <p:pic>
        <p:nvPicPr>
          <p:cNvPr id="6" name="Resim 5">
            <a:extLst>
              <a:ext uri="{FF2B5EF4-FFF2-40B4-BE49-F238E27FC236}">
                <a16:creationId xmlns:a16="http://schemas.microsoft.com/office/drawing/2014/main" id="{A04DDB82-A842-41B8-A1F0-A9834A8B12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4807" y="1585118"/>
            <a:ext cx="4438751" cy="3485645"/>
          </a:xfrm>
          <a:prstGeom prst="rect">
            <a:avLst/>
          </a:prstGeom>
        </p:spPr>
      </p:pic>
      <p:pic>
        <p:nvPicPr>
          <p:cNvPr id="7" name="Resim 6">
            <a:extLst>
              <a:ext uri="{FF2B5EF4-FFF2-40B4-BE49-F238E27FC236}">
                <a16:creationId xmlns:a16="http://schemas.microsoft.com/office/drawing/2014/main" id="{7281524F-AAE8-47BA-803D-98333B8810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30511" y="2099396"/>
            <a:ext cx="5748343" cy="2638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1128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i="1" dirty="0" err="1">
                <a:solidFill>
                  <a:schemeClr val="accent1">
                    <a:lumMod val="75000"/>
                  </a:schemeClr>
                </a:solidFill>
              </a:rPr>
              <a:t>for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 Döngüsü</a:t>
            </a: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Öğr.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6</a:t>
            </a:fld>
            <a:endParaRPr lang="tr-TR"/>
          </a:p>
        </p:txBody>
      </p:sp>
      <p:pic>
        <p:nvPicPr>
          <p:cNvPr id="3" name="Resim 2">
            <a:extLst>
              <a:ext uri="{FF2B5EF4-FFF2-40B4-BE49-F238E27FC236}">
                <a16:creationId xmlns:a16="http://schemas.microsoft.com/office/drawing/2014/main" id="{CAE6A7BD-8234-4F96-8870-F14091565A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803574"/>
            <a:ext cx="6743007" cy="3873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83556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i="1" dirty="0" err="1">
                <a:solidFill>
                  <a:schemeClr val="accent1">
                    <a:lumMod val="75000"/>
                  </a:schemeClr>
                </a:solidFill>
              </a:rPr>
              <a:t>for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 Döngüsü</a:t>
            </a: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Öğr.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7</a:t>
            </a:fld>
            <a:endParaRPr lang="tr-TR"/>
          </a:p>
        </p:txBody>
      </p:sp>
      <p:pic>
        <p:nvPicPr>
          <p:cNvPr id="6" name="Resim 5">
            <a:extLst>
              <a:ext uri="{FF2B5EF4-FFF2-40B4-BE49-F238E27FC236}">
                <a16:creationId xmlns:a16="http://schemas.microsoft.com/office/drawing/2014/main" id="{AA82674B-B46D-4C6B-A8ED-6887EDF9AD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5566" y="1690688"/>
            <a:ext cx="7370227" cy="3727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5058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i="1" dirty="0" err="1">
                <a:solidFill>
                  <a:schemeClr val="accent1">
                    <a:lumMod val="75000"/>
                  </a:schemeClr>
                </a:solidFill>
              </a:rPr>
              <a:t>for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 Döngüsü</a:t>
            </a: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Öğr.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8</a:t>
            </a:fld>
            <a:endParaRPr lang="tr-TR"/>
          </a:p>
        </p:txBody>
      </p:sp>
      <p:pic>
        <p:nvPicPr>
          <p:cNvPr id="3" name="Resim 2">
            <a:extLst>
              <a:ext uri="{FF2B5EF4-FFF2-40B4-BE49-F238E27FC236}">
                <a16:creationId xmlns:a16="http://schemas.microsoft.com/office/drawing/2014/main" id="{C31B9A13-CA41-483B-9EFA-785A245E3D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825625"/>
            <a:ext cx="7058891" cy="3974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56036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i="1" dirty="0" err="1">
                <a:solidFill>
                  <a:schemeClr val="accent1">
                    <a:lumMod val="75000"/>
                  </a:schemeClr>
                </a:solidFill>
              </a:rPr>
              <a:t>for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 Döngüsü</a:t>
            </a: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Öğr.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9</a:t>
            </a:fld>
            <a:endParaRPr lang="tr-TR"/>
          </a:p>
        </p:txBody>
      </p:sp>
      <p:pic>
        <p:nvPicPr>
          <p:cNvPr id="7" name="Resim 6">
            <a:extLst>
              <a:ext uri="{FF2B5EF4-FFF2-40B4-BE49-F238E27FC236}">
                <a16:creationId xmlns:a16="http://schemas.microsoft.com/office/drawing/2014/main" id="{B6F7FA7B-EBCD-4AE7-B322-5CF9818908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13522" y="1903145"/>
            <a:ext cx="6802988" cy="3130033"/>
          </a:xfrm>
          <a:prstGeom prst="rect">
            <a:avLst/>
          </a:prstGeom>
        </p:spPr>
      </p:pic>
      <p:pic>
        <p:nvPicPr>
          <p:cNvPr id="8" name="Resim 7">
            <a:extLst>
              <a:ext uri="{FF2B5EF4-FFF2-40B4-BE49-F238E27FC236}">
                <a16:creationId xmlns:a16="http://schemas.microsoft.com/office/drawing/2014/main" id="{A1E23EC4-551A-4C3F-A057-092E3E3177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7822" y="1426002"/>
            <a:ext cx="4915700" cy="3636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5816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3262</TotalTime>
  <Words>518</Words>
  <Application>Microsoft Office PowerPoint</Application>
  <PresentationFormat>Geniş ekran</PresentationFormat>
  <Paragraphs>125</Paragraphs>
  <Slides>32</Slides>
  <Notes>10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32</vt:i4>
      </vt:variant>
    </vt:vector>
  </HeadingPairs>
  <TitlesOfParts>
    <vt:vector size="36" baseType="lpstr">
      <vt:lpstr>Arial</vt:lpstr>
      <vt:lpstr>Calibri</vt:lpstr>
      <vt:lpstr>Calibri Light</vt:lpstr>
      <vt:lpstr>Office Teması</vt:lpstr>
      <vt:lpstr>BİLGİSAYAR PROGRAMLAMA-II (PYTHON)  SUNUM-4</vt:lpstr>
      <vt:lpstr>İÇERİK</vt:lpstr>
      <vt:lpstr>in Operatörü</vt:lpstr>
      <vt:lpstr>in Operatörü</vt:lpstr>
      <vt:lpstr>for Döngüsü</vt:lpstr>
      <vt:lpstr>for Döngüsü</vt:lpstr>
      <vt:lpstr>for Döngüsü</vt:lpstr>
      <vt:lpstr>for Döngüsü</vt:lpstr>
      <vt:lpstr>for Döngüsü</vt:lpstr>
      <vt:lpstr>for Döngüsü</vt:lpstr>
      <vt:lpstr>for Döngüsü</vt:lpstr>
      <vt:lpstr>for Döngüsü</vt:lpstr>
      <vt:lpstr>range() Fonksiyonu</vt:lpstr>
      <vt:lpstr>range() Fonksiyonu</vt:lpstr>
      <vt:lpstr>range() Fonksiyonu</vt:lpstr>
      <vt:lpstr>range() Fonksiyonu</vt:lpstr>
      <vt:lpstr>range() Fonksiyonu</vt:lpstr>
      <vt:lpstr>while Döngüsü</vt:lpstr>
      <vt:lpstr>while Döngüsü</vt:lpstr>
      <vt:lpstr>while Döngüsü</vt:lpstr>
      <vt:lpstr>while Döngüsü</vt:lpstr>
      <vt:lpstr>while Döngüsü</vt:lpstr>
      <vt:lpstr>break ifadesi</vt:lpstr>
      <vt:lpstr>break ifadesi</vt:lpstr>
      <vt:lpstr>break ifadesi</vt:lpstr>
      <vt:lpstr>continue ifadesi</vt:lpstr>
      <vt:lpstr>List Comprehension</vt:lpstr>
      <vt:lpstr>List Comprehension</vt:lpstr>
      <vt:lpstr>List Comprehension</vt:lpstr>
      <vt:lpstr>List Comprehension</vt:lpstr>
      <vt:lpstr>List Comprehension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Betül Şirin</dc:creator>
  <cp:lastModifiedBy>Betül Şirin</cp:lastModifiedBy>
  <cp:revision>244</cp:revision>
  <dcterms:created xsi:type="dcterms:W3CDTF">2023-01-18T08:00:51Z</dcterms:created>
  <dcterms:modified xsi:type="dcterms:W3CDTF">2023-04-25T07:31:48Z</dcterms:modified>
</cp:coreProperties>
</file>