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15"/>
  </p:notesMasterIdLst>
  <p:sldIdLst>
    <p:sldId id="264" r:id="rId2"/>
    <p:sldId id="378" r:id="rId3"/>
    <p:sldId id="379" r:id="rId4"/>
    <p:sldId id="390" r:id="rId5"/>
    <p:sldId id="391" r:id="rId6"/>
    <p:sldId id="376" r:id="rId7"/>
    <p:sldId id="377" r:id="rId8"/>
    <p:sldId id="380" r:id="rId9"/>
    <p:sldId id="383" r:id="rId10"/>
    <p:sldId id="384" r:id="rId11"/>
    <p:sldId id="385" r:id="rId12"/>
    <p:sldId id="394" r:id="rId13"/>
    <p:sldId id="395"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14E9"/>
    <a:srgbClr val="1E1162"/>
    <a:srgbClr val="110F50"/>
    <a:srgbClr val="100D50"/>
    <a:srgbClr val="0F0F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649"/>
    <p:restoredTop sz="96835"/>
  </p:normalViewPr>
  <p:slideViewPr>
    <p:cSldViewPr snapToGrid="0" snapToObjects="1">
      <p:cViewPr varScale="1">
        <p:scale>
          <a:sx n="86" d="100"/>
          <a:sy n="86" d="100"/>
        </p:scale>
        <p:origin x="60" y="96"/>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3C8D0D-7507-44B5-BF86-9B7EE280158D}" type="datetimeFigureOut">
              <a:rPr lang="tr-TR" smtClean="0"/>
              <a:t>30.11.2020</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0A8F55-591F-4C82-A106-4949E9E692F5}" type="slidenum">
              <a:rPr lang="tr-TR" smtClean="0"/>
              <a:t>‹#›</a:t>
            </a:fld>
            <a:endParaRPr lang="tr-TR" dirty="0"/>
          </a:p>
        </p:txBody>
      </p:sp>
    </p:spTree>
    <p:extLst>
      <p:ext uri="{BB962C8B-B14F-4D97-AF65-F5344CB8AC3E}">
        <p14:creationId xmlns:p14="http://schemas.microsoft.com/office/powerpoint/2010/main" val="1380911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şlık Slaydı">
    <p:spTree>
      <p:nvGrpSpPr>
        <p:cNvPr id="1" name=""/>
        <p:cNvGrpSpPr/>
        <p:nvPr/>
      </p:nvGrpSpPr>
      <p:grpSpPr>
        <a:xfrm>
          <a:off x="0" y="0"/>
          <a:ext cx="0" cy="0"/>
          <a:chOff x="0" y="0"/>
          <a:chExt cx="0" cy="0"/>
        </a:xfrm>
      </p:grpSpPr>
      <p:pic>
        <p:nvPicPr>
          <p:cNvPr id="7" name="Resim 6">
            <a:extLst>
              <a:ext uri="{FF2B5EF4-FFF2-40B4-BE49-F238E27FC236}">
                <a16:creationId xmlns:a16="http://schemas.microsoft.com/office/drawing/2014/main" id="{697C9482-0B13-8C46-B789-1676CF68126E}"/>
              </a:ext>
            </a:extLst>
          </p:cNvPr>
          <p:cNvPicPr>
            <a:picLocks noChangeAspect="1"/>
          </p:cNvPicPr>
          <p:nvPr userDrawn="1"/>
        </p:nvPicPr>
        <p:blipFill>
          <a:blip r:embed="rId2"/>
          <a:stretch>
            <a:fillRect/>
          </a:stretch>
        </p:blipFill>
        <p:spPr>
          <a:xfrm>
            <a:off x="0" y="0"/>
            <a:ext cx="12192000" cy="6557450"/>
          </a:xfrm>
          <a:prstGeom prst="rect">
            <a:avLst/>
          </a:prstGeom>
        </p:spPr>
      </p:pic>
      <p:sp>
        <p:nvSpPr>
          <p:cNvPr id="8" name="Metin kutusu 7">
            <a:extLst>
              <a:ext uri="{FF2B5EF4-FFF2-40B4-BE49-F238E27FC236}">
                <a16:creationId xmlns:a16="http://schemas.microsoft.com/office/drawing/2014/main" id="{C589EC22-FDDE-4817-AB73-53BFA63E9798}"/>
              </a:ext>
            </a:extLst>
          </p:cNvPr>
          <p:cNvSpPr txBox="1"/>
          <p:nvPr userDrawn="1"/>
        </p:nvSpPr>
        <p:spPr>
          <a:xfrm>
            <a:off x="2209798" y="866451"/>
            <a:ext cx="9500119" cy="830997"/>
          </a:xfrm>
          <a:prstGeom prst="rect">
            <a:avLst/>
          </a:prstGeom>
          <a:noFill/>
        </p:spPr>
        <p:txBody>
          <a:bodyPr wrap="square" rtlCol="0">
            <a:spAutoFit/>
          </a:bodyPr>
          <a:lstStyle/>
          <a:p>
            <a:r>
              <a:rPr lang="tr-TR" sz="2400" dirty="0">
                <a:solidFill>
                  <a:schemeClr val="bg1"/>
                </a:solidFill>
                <a:latin typeface="Times New Roman" panose="02020603050405020304" pitchFamily="18" charset="0"/>
                <a:cs typeface="Times New Roman" panose="02020603050405020304" pitchFamily="18" charset="0"/>
              </a:rPr>
              <a:t>Mühendislik Fakültesi</a:t>
            </a:r>
          </a:p>
          <a:p>
            <a:r>
              <a:rPr lang="tr-TR" sz="2400" dirty="0">
                <a:solidFill>
                  <a:schemeClr val="bg1"/>
                </a:solidFill>
                <a:latin typeface="Times New Roman" panose="02020603050405020304" pitchFamily="18" charset="0"/>
                <a:cs typeface="Times New Roman" panose="02020603050405020304" pitchFamily="18" charset="0"/>
              </a:rPr>
              <a:t>Faculty of Engineering</a:t>
            </a:r>
          </a:p>
        </p:txBody>
      </p:sp>
      <p:sp>
        <p:nvSpPr>
          <p:cNvPr id="9" name="Metin kutusu 8">
            <a:extLst>
              <a:ext uri="{FF2B5EF4-FFF2-40B4-BE49-F238E27FC236}">
                <a16:creationId xmlns:a16="http://schemas.microsoft.com/office/drawing/2014/main" id="{0BD05B2E-4811-421A-9892-D2694AB923EB}"/>
              </a:ext>
            </a:extLst>
          </p:cNvPr>
          <p:cNvSpPr txBox="1"/>
          <p:nvPr userDrawn="1"/>
        </p:nvSpPr>
        <p:spPr>
          <a:xfrm>
            <a:off x="2209797" y="2042319"/>
            <a:ext cx="9192771" cy="1938992"/>
          </a:xfrm>
          <a:prstGeom prst="rect">
            <a:avLst/>
          </a:prstGeom>
          <a:noFill/>
        </p:spPr>
        <p:txBody>
          <a:bodyPr wrap="square" rtlCol="0">
            <a:spAutoFit/>
          </a:bodyPr>
          <a:lstStyle/>
          <a:p>
            <a:pPr algn="ctr"/>
            <a:r>
              <a:rPr lang="tr-TR" sz="6000" dirty="0">
                <a:solidFill>
                  <a:schemeClr val="bg1"/>
                </a:solidFill>
                <a:latin typeface="Times New Roman" panose="02020603050405020304" pitchFamily="18" charset="0"/>
                <a:cs typeface="Times New Roman" panose="02020603050405020304" pitchFamily="18" charset="0"/>
              </a:rPr>
              <a:t>Makine Mühendisliği Bölümü</a:t>
            </a:r>
          </a:p>
        </p:txBody>
      </p:sp>
      <p:sp>
        <p:nvSpPr>
          <p:cNvPr id="11" name="Metin kutusu 10">
            <a:extLst>
              <a:ext uri="{FF2B5EF4-FFF2-40B4-BE49-F238E27FC236}">
                <a16:creationId xmlns:a16="http://schemas.microsoft.com/office/drawing/2014/main" id="{0C2CFCD7-55F4-4441-B3F8-CAFB8B3DF66E}"/>
              </a:ext>
            </a:extLst>
          </p:cNvPr>
          <p:cNvSpPr txBox="1"/>
          <p:nvPr userDrawn="1"/>
        </p:nvSpPr>
        <p:spPr>
          <a:xfrm>
            <a:off x="374904" y="5284966"/>
            <a:ext cx="6684264" cy="1200329"/>
          </a:xfrm>
          <a:prstGeom prst="rect">
            <a:avLst/>
          </a:prstGeom>
          <a:noFill/>
        </p:spPr>
        <p:txBody>
          <a:bodyPr wrap="square" rtlCol="0">
            <a:spAutoFit/>
          </a:bodyPr>
          <a:lstStyle/>
          <a:p>
            <a:pPr>
              <a:lnSpc>
                <a:spcPct val="150000"/>
              </a:lnSpc>
            </a:pPr>
            <a:r>
              <a:rPr lang="tr-TR" sz="2400" dirty="0">
                <a:latin typeface="Times New Roman" panose="02020603050405020304" pitchFamily="18" charset="0"/>
                <a:cs typeface="Times New Roman" panose="02020603050405020304" pitchFamily="18" charset="0"/>
              </a:rPr>
              <a:t>Dersin Adı: Bilgisayar Programlama</a:t>
            </a:r>
          </a:p>
          <a:p>
            <a:pPr>
              <a:lnSpc>
                <a:spcPct val="150000"/>
              </a:lnSpc>
            </a:pPr>
            <a:r>
              <a:rPr lang="tr-TR" sz="2400" dirty="0">
                <a:latin typeface="Times New Roman" panose="02020603050405020304" pitchFamily="18" charset="0"/>
                <a:cs typeface="Times New Roman" panose="02020603050405020304" pitchFamily="18" charset="0"/>
              </a:rPr>
              <a:t>Dersin Hocası: </a:t>
            </a:r>
            <a:r>
              <a:rPr lang="tr-TR" sz="2400" dirty="0" err="1" smtClean="0">
                <a:latin typeface="Times New Roman" panose="02020603050405020304" pitchFamily="18" charset="0"/>
                <a:cs typeface="Times New Roman" panose="02020603050405020304" pitchFamily="18" charset="0"/>
              </a:rPr>
              <a:t>Dr.Öğr.Üyesi</a:t>
            </a:r>
            <a:r>
              <a:rPr lang="tr-TR" sz="2400" baseline="0" dirty="0" smtClean="0">
                <a:latin typeface="Times New Roman" panose="02020603050405020304" pitchFamily="18" charset="0"/>
                <a:cs typeface="Times New Roman" panose="02020603050405020304" pitchFamily="18" charset="0"/>
              </a:rPr>
              <a:t> İlhan Volkan ÖNER</a:t>
            </a:r>
            <a:endParaRPr lang="tr-TR" dirty="0"/>
          </a:p>
        </p:txBody>
      </p:sp>
    </p:spTree>
    <p:extLst>
      <p:ext uri="{BB962C8B-B14F-4D97-AF65-F5344CB8AC3E}">
        <p14:creationId xmlns:p14="http://schemas.microsoft.com/office/powerpoint/2010/main" val="1505674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4DD74B-8D67-7C4F-A40E-5ED927993ED6}"/>
              </a:ext>
            </a:extLst>
          </p:cNvPr>
          <p:cNvSpPr>
            <a:spLocks noGrp="1"/>
          </p:cNvSpPr>
          <p:nvPr>
            <p:ph type="title"/>
          </p:nvPr>
        </p:nvSpPr>
        <p:spPr>
          <a:xfrm>
            <a:off x="526517" y="897924"/>
            <a:ext cx="11192731" cy="583404"/>
          </a:xfrm>
        </p:spPr>
        <p:txBody>
          <a:bodyPr/>
          <a:lstStyle>
            <a:lvl1pPr>
              <a:lnSpc>
                <a:spcPct val="100000"/>
              </a:lnSpc>
              <a:defRPr>
                <a:solidFill>
                  <a:schemeClr val="accent1">
                    <a:lumMod val="75000"/>
                  </a:schemeClr>
                </a:solidFill>
              </a:defRPr>
            </a:lvl1pPr>
          </a:lstStyle>
          <a:p>
            <a:r>
              <a:rPr lang="tr-TR" dirty="0"/>
              <a:t>Asıl başlık stilini düzenlemek için tıklayın</a:t>
            </a:r>
          </a:p>
        </p:txBody>
      </p:sp>
      <p:sp>
        <p:nvSpPr>
          <p:cNvPr id="3" name="İçerik Yer Tutucusu 2">
            <a:extLst>
              <a:ext uri="{FF2B5EF4-FFF2-40B4-BE49-F238E27FC236}">
                <a16:creationId xmlns:a16="http://schemas.microsoft.com/office/drawing/2014/main" id="{A6867767-1E79-FB4C-A90E-5AC880B7B414}"/>
              </a:ext>
            </a:extLst>
          </p:cNvPr>
          <p:cNvSpPr>
            <a:spLocks noGrp="1"/>
          </p:cNvSpPr>
          <p:nvPr>
            <p:ph idx="1"/>
          </p:nvPr>
        </p:nvSpPr>
        <p:spPr>
          <a:xfrm>
            <a:off x="526518" y="1572768"/>
            <a:ext cx="11192730" cy="4604195"/>
          </a:xfrm>
        </p:spPr>
        <p:txBody>
          <a:bodyPr/>
          <a:lstStyle>
            <a:lvl1pPr algn="just">
              <a:lnSpc>
                <a:spcPct val="100000"/>
              </a:lnSpc>
              <a:spcBef>
                <a:spcPts val="0"/>
              </a:spcBef>
              <a:defRPr sz="2400"/>
            </a:lvl1pPr>
            <a:lvl2pPr algn="just">
              <a:lnSpc>
                <a:spcPct val="100000"/>
              </a:lnSpc>
              <a:spcBef>
                <a:spcPts val="0"/>
              </a:spcBef>
              <a:defRPr/>
            </a:lvl2pPr>
            <a:lvl3pPr algn="just">
              <a:lnSpc>
                <a:spcPct val="100000"/>
              </a:lnSpc>
              <a:spcBef>
                <a:spcPts val="0"/>
              </a:spcBef>
              <a:defRPr/>
            </a:lvl3pPr>
            <a:lvl4pPr algn="just">
              <a:lnSpc>
                <a:spcPct val="100000"/>
              </a:lnSpc>
              <a:spcBef>
                <a:spcPts val="0"/>
              </a:spcBef>
              <a:defRPr/>
            </a:lvl4pPr>
            <a:lvl5pPr algn="just">
              <a:lnSpc>
                <a:spcPct val="100000"/>
              </a:lnSpc>
              <a:spcBef>
                <a:spcPts val="0"/>
              </a:spcBef>
              <a:defRPr/>
            </a:lvl5pPr>
          </a:lstStyle>
          <a:p>
            <a:pPr lvl="0"/>
            <a:r>
              <a:rPr lang="tr-TR" dirty="0"/>
              <a:t>Asıl metin stillerini düzenlemek için tıklayın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7" name="Metin kutusu 6">
            <a:extLst>
              <a:ext uri="{FF2B5EF4-FFF2-40B4-BE49-F238E27FC236}">
                <a16:creationId xmlns:a16="http://schemas.microsoft.com/office/drawing/2014/main" id="{6C9E1067-53A3-422E-A483-9DBE9F67CCDE}"/>
              </a:ext>
            </a:extLst>
          </p:cNvPr>
          <p:cNvSpPr txBox="1"/>
          <p:nvPr userDrawn="1"/>
        </p:nvSpPr>
        <p:spPr>
          <a:xfrm>
            <a:off x="526518" y="6356985"/>
            <a:ext cx="1035466" cy="276999"/>
          </a:xfrm>
          <a:prstGeom prst="rect">
            <a:avLst/>
          </a:prstGeom>
          <a:noFill/>
        </p:spPr>
        <p:txBody>
          <a:bodyPr wrap="square" rtlCol="0">
            <a:spAutoFit/>
          </a:bodyPr>
          <a:lstStyle/>
          <a:p>
            <a:r>
              <a:rPr lang="tr-TR" sz="1200" dirty="0">
                <a:latin typeface="Times New Roman" panose="02020603050405020304" pitchFamily="18" charset="0"/>
                <a:cs typeface="Times New Roman" panose="02020603050405020304" pitchFamily="18" charset="0"/>
              </a:rPr>
              <a:t>30.11.2020</a:t>
            </a:r>
          </a:p>
        </p:txBody>
      </p:sp>
      <p:sp>
        <p:nvSpPr>
          <p:cNvPr id="8" name="Metin kutusu 7">
            <a:extLst>
              <a:ext uri="{FF2B5EF4-FFF2-40B4-BE49-F238E27FC236}">
                <a16:creationId xmlns:a16="http://schemas.microsoft.com/office/drawing/2014/main" id="{8D529009-B52B-40E2-AFB6-D0B470B08E5E}"/>
              </a:ext>
            </a:extLst>
          </p:cNvPr>
          <p:cNvSpPr txBox="1"/>
          <p:nvPr userDrawn="1"/>
        </p:nvSpPr>
        <p:spPr>
          <a:xfrm>
            <a:off x="2155371" y="6356985"/>
            <a:ext cx="8228149" cy="276999"/>
          </a:xfrm>
          <a:prstGeom prst="rect">
            <a:avLst/>
          </a:prstGeom>
          <a:noFill/>
        </p:spPr>
        <p:txBody>
          <a:bodyPr wrap="square" rtlCol="0">
            <a:spAutoFit/>
          </a:bodyPr>
          <a:lstStyle/>
          <a:p>
            <a:pPr algn="ctr"/>
            <a:r>
              <a:rPr lang="tr-TR" sz="1200" dirty="0">
                <a:latin typeface="Times New Roman" panose="02020603050405020304" pitchFamily="18" charset="0"/>
                <a:cs typeface="Times New Roman" panose="02020603050405020304" pitchFamily="18" charset="0"/>
              </a:rPr>
              <a:t>Bilgisayar </a:t>
            </a:r>
            <a:r>
              <a:rPr lang="tr-TR" sz="1200" dirty="0" smtClean="0">
                <a:latin typeface="Times New Roman" panose="02020603050405020304" pitchFamily="18" charset="0"/>
                <a:cs typeface="Times New Roman" panose="02020603050405020304" pitchFamily="18" charset="0"/>
              </a:rPr>
              <a:t>Programlama</a:t>
            </a:r>
            <a:endParaRPr lang="tr-TR" sz="1200" dirty="0">
              <a:latin typeface="Times New Roman" panose="02020603050405020304" pitchFamily="18" charset="0"/>
              <a:cs typeface="Times New Roman" panose="02020603050405020304" pitchFamily="18" charset="0"/>
            </a:endParaRPr>
          </a:p>
        </p:txBody>
      </p:sp>
      <p:sp>
        <p:nvSpPr>
          <p:cNvPr id="9" name="Metin kutusu 8">
            <a:extLst>
              <a:ext uri="{FF2B5EF4-FFF2-40B4-BE49-F238E27FC236}">
                <a16:creationId xmlns:a16="http://schemas.microsoft.com/office/drawing/2014/main" id="{A29D2CDA-0ABA-4F4C-8869-777EC1416315}"/>
              </a:ext>
            </a:extLst>
          </p:cNvPr>
          <p:cNvSpPr txBox="1"/>
          <p:nvPr userDrawn="1"/>
        </p:nvSpPr>
        <p:spPr>
          <a:xfrm>
            <a:off x="11252742" y="6356985"/>
            <a:ext cx="466506" cy="276999"/>
          </a:xfrm>
          <a:prstGeom prst="rect">
            <a:avLst/>
          </a:prstGeom>
          <a:noFill/>
        </p:spPr>
        <p:txBody>
          <a:bodyPr wrap="square" rtlCol="0">
            <a:spAutoFit/>
          </a:bodyPr>
          <a:lstStyle/>
          <a:p>
            <a:pPr algn="r"/>
            <a:r>
              <a:rPr lang="tr-TR" sz="1200" dirty="0">
                <a:latin typeface="Times New Roman" panose="02020603050405020304" pitchFamily="18" charset="0"/>
                <a:cs typeface="Times New Roman" panose="02020603050405020304" pitchFamily="18" charset="0"/>
              </a:rPr>
              <a:t> </a:t>
            </a:r>
            <a:fld id="{2EA9B015-49C3-4EBA-81F7-4D499DA3EAC3}" type="slidenum">
              <a:rPr lang="tr-TR" sz="1200" smtClean="0">
                <a:latin typeface="Times New Roman" panose="02020603050405020304" pitchFamily="18" charset="0"/>
                <a:cs typeface="Times New Roman" panose="02020603050405020304" pitchFamily="18" charset="0"/>
              </a:rPr>
              <a:pPr algn="r"/>
              <a:t>‹#›</a:t>
            </a:fld>
            <a:endParaRPr lang="tr-TR"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788362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E96E16A-A0BE-F847-A472-BA783A436DBC}"/>
              </a:ext>
            </a:extLst>
          </p:cNvPr>
          <p:cNvSpPr>
            <a:spLocks noGrp="1"/>
          </p:cNvSpPr>
          <p:nvPr>
            <p:ph type="title"/>
          </p:nvPr>
        </p:nvSpPr>
        <p:spPr>
          <a:xfrm>
            <a:off x="526517" y="897924"/>
            <a:ext cx="11192731" cy="792764"/>
          </a:xfrm>
          <a:prstGeom prst="rect">
            <a:avLst/>
          </a:prstGeom>
        </p:spPr>
        <p:txBody>
          <a:bodyPr vert="horz" lIns="91440" tIns="45720" rIns="91440" bIns="45720" rtlCol="0" anchor="ctr">
            <a:normAutofit/>
          </a:bodyPr>
          <a:lstStyle/>
          <a:p>
            <a:r>
              <a:rPr lang="tr-TR" dirty="0"/>
              <a:t>Asıl başlık stilini düzenlemek için tıklayın</a:t>
            </a:r>
          </a:p>
        </p:txBody>
      </p:sp>
      <p:sp>
        <p:nvSpPr>
          <p:cNvPr id="3" name="Metin Yer Tutucusu 2">
            <a:extLst>
              <a:ext uri="{FF2B5EF4-FFF2-40B4-BE49-F238E27FC236}">
                <a16:creationId xmlns:a16="http://schemas.microsoft.com/office/drawing/2014/main" id="{FAC28368-8F4B-A549-A46E-071E43FB680E}"/>
              </a:ext>
            </a:extLst>
          </p:cNvPr>
          <p:cNvSpPr>
            <a:spLocks noGrp="1"/>
          </p:cNvSpPr>
          <p:nvPr>
            <p:ph type="body" idx="1"/>
          </p:nvPr>
        </p:nvSpPr>
        <p:spPr>
          <a:xfrm>
            <a:off x="526518" y="1825625"/>
            <a:ext cx="11192730" cy="4351338"/>
          </a:xfrm>
          <a:prstGeom prst="rect">
            <a:avLst/>
          </a:prstGeom>
        </p:spPr>
        <p:txBody>
          <a:bodyPr vert="horz" lIns="91440" tIns="45720" rIns="91440" bIns="45720" rtlCol="0">
            <a:normAutofit/>
          </a:bodyPr>
          <a:lstStyle/>
          <a:p>
            <a:pPr lvl="0"/>
            <a:r>
              <a:rPr lang="tr-TR" dirty="0"/>
              <a:t>Asıl metin stillerini düzenlemek için tıklayın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cxnSp>
        <p:nvCxnSpPr>
          <p:cNvPr id="7" name="Düz Bağlayıcı 6">
            <a:extLst>
              <a:ext uri="{FF2B5EF4-FFF2-40B4-BE49-F238E27FC236}">
                <a16:creationId xmlns:a16="http://schemas.microsoft.com/office/drawing/2014/main" id="{84DA3CEB-A4D8-7948-9AB0-A7CC0CE19F4C}"/>
              </a:ext>
            </a:extLst>
          </p:cNvPr>
          <p:cNvCxnSpPr>
            <a:cxnSpLocks/>
          </p:cNvCxnSpPr>
          <p:nvPr userDrawn="1"/>
        </p:nvCxnSpPr>
        <p:spPr>
          <a:xfrm>
            <a:off x="4208106" y="586338"/>
            <a:ext cx="7159095"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8" name="Resim 7">
            <a:extLst>
              <a:ext uri="{FF2B5EF4-FFF2-40B4-BE49-F238E27FC236}">
                <a16:creationId xmlns:a16="http://schemas.microsoft.com/office/drawing/2014/main" id="{C0E5A012-2939-D141-8D23-592AE5C7C125}"/>
              </a:ext>
            </a:extLst>
          </p:cNvPr>
          <p:cNvPicPr>
            <a:picLocks noChangeAspect="1"/>
          </p:cNvPicPr>
          <p:nvPr userDrawn="1"/>
        </p:nvPicPr>
        <p:blipFill>
          <a:blip r:embed="rId4"/>
          <a:stretch>
            <a:fillRect/>
          </a:stretch>
        </p:blipFill>
        <p:spPr>
          <a:xfrm>
            <a:off x="526518" y="126419"/>
            <a:ext cx="610521" cy="610521"/>
          </a:xfrm>
          <a:prstGeom prst="rect">
            <a:avLst/>
          </a:prstGeom>
        </p:spPr>
      </p:pic>
      <p:sp>
        <p:nvSpPr>
          <p:cNvPr id="10" name="Dikdörtgen 9"/>
          <p:cNvSpPr/>
          <p:nvPr userDrawn="1"/>
        </p:nvSpPr>
        <p:spPr>
          <a:xfrm>
            <a:off x="1154644" y="217192"/>
            <a:ext cx="6096000" cy="400110"/>
          </a:xfrm>
          <a:prstGeom prst="rect">
            <a:avLst/>
          </a:prstGeom>
        </p:spPr>
        <p:txBody>
          <a:bodyPr>
            <a:spAutoFit/>
          </a:bodyPr>
          <a:lstStyle/>
          <a:p>
            <a:pPr algn="l"/>
            <a:r>
              <a:rPr lang="tr-TR" sz="1000" b="0" dirty="0">
                <a:solidFill>
                  <a:schemeClr val="bg1">
                    <a:lumMod val="50000"/>
                  </a:schemeClr>
                </a:solidFill>
                <a:latin typeface="Times New Roman" panose="02020603050405020304" pitchFamily="18" charset="0"/>
                <a:cs typeface="Times New Roman" panose="02020603050405020304" pitchFamily="18" charset="0"/>
              </a:rPr>
              <a:t>MÜHENDİSLİK FAKÜLTESİ</a:t>
            </a:r>
          </a:p>
          <a:p>
            <a:pPr algn="l"/>
            <a:r>
              <a:rPr lang="tr-TR" sz="1000" b="0" dirty="0">
                <a:solidFill>
                  <a:schemeClr val="bg1">
                    <a:lumMod val="50000"/>
                  </a:schemeClr>
                </a:solidFill>
                <a:latin typeface="Times New Roman" panose="02020603050405020304" pitchFamily="18" charset="0"/>
                <a:cs typeface="Times New Roman" panose="02020603050405020304" pitchFamily="18" charset="0"/>
              </a:rPr>
              <a:t>Faculty of Engineering</a:t>
            </a:r>
          </a:p>
        </p:txBody>
      </p:sp>
    </p:spTree>
    <p:extLst>
      <p:ext uri="{BB962C8B-B14F-4D97-AF65-F5344CB8AC3E}">
        <p14:creationId xmlns:p14="http://schemas.microsoft.com/office/powerpoint/2010/main" val="846318343"/>
      </p:ext>
    </p:extLst>
  </p:cSld>
  <p:clrMap bg1="lt1" tx1="dk1" bg2="lt2" tx2="dk2" accent1="accent1" accent2="accent2" accent3="accent3" accent4="accent4" accent5="accent5" accent6="accent6" hlink="hlink" folHlink="folHlink"/>
  <p:sldLayoutIdLst>
    <p:sldLayoutId id="2147483661" r:id="rId1"/>
    <p:sldLayoutId id="2147483662" r:id="rId2"/>
  </p:sldLayoutIdLst>
  <p:hf hdr="0"/>
  <p:txStyles>
    <p:titleStyle>
      <a:lvl1pPr algn="l" defTabSz="914400" rtl="0" eaLnBrk="1" latinLnBrk="0" hangingPunct="1">
        <a:lnSpc>
          <a:spcPct val="90000"/>
        </a:lnSpc>
        <a:spcBef>
          <a:spcPct val="0"/>
        </a:spcBef>
        <a:buNone/>
        <a:defRPr sz="32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45104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0D3D529-88CA-4963-B6D5-D07978D6EFD0}"/>
              </a:ext>
            </a:extLst>
          </p:cNvPr>
          <p:cNvSpPr>
            <a:spLocks noGrp="1"/>
          </p:cNvSpPr>
          <p:nvPr>
            <p:ph type="title"/>
          </p:nvPr>
        </p:nvSpPr>
        <p:spPr/>
        <p:txBody>
          <a:bodyPr/>
          <a:lstStyle/>
          <a:p>
            <a:r>
              <a:rPr lang="tr-TR" dirty="0" smtClean="0"/>
              <a:t>Uygulama-2: </a:t>
            </a:r>
            <a:r>
              <a:rPr lang="tr-TR" dirty="0"/>
              <a:t>Cevap</a:t>
            </a:r>
          </a:p>
        </p:txBody>
      </p:sp>
      <p:sp>
        <p:nvSpPr>
          <p:cNvPr id="3" name="İçerik Yer Tutucusu 2">
            <a:extLst>
              <a:ext uri="{FF2B5EF4-FFF2-40B4-BE49-F238E27FC236}">
                <a16:creationId xmlns:a16="http://schemas.microsoft.com/office/drawing/2014/main" id="{B8E9EAED-ABD9-4E3E-98F5-0B6F79BBD9A5}"/>
              </a:ext>
            </a:extLst>
          </p:cNvPr>
          <p:cNvSpPr>
            <a:spLocks noGrp="1"/>
          </p:cNvSpPr>
          <p:nvPr>
            <p:ph idx="1"/>
          </p:nvPr>
        </p:nvSpPr>
        <p:spPr>
          <a:xfrm>
            <a:off x="526517" y="1572768"/>
            <a:ext cx="11392955" cy="4604195"/>
          </a:xfrm>
        </p:spPr>
        <p:txBody>
          <a:bodyPr>
            <a:normAutofit fontScale="92500"/>
          </a:bodyPr>
          <a:lstStyle/>
          <a:p>
            <a:pPr marL="0" indent="0">
              <a:buNone/>
            </a:pPr>
            <a:r>
              <a:rPr lang="tr-TR" sz="2200" dirty="0" err="1">
                <a:solidFill>
                  <a:srgbClr val="000000"/>
                </a:solidFill>
                <a:latin typeface="Arial" panose="020B0604020202020204" pitchFamily="34" charset="0"/>
              </a:rPr>
              <a:t>clc</a:t>
            </a:r>
            <a:endParaRPr lang="tr-TR" sz="2200" dirty="0">
              <a:solidFill>
                <a:srgbClr val="000000"/>
              </a:solidFill>
              <a:latin typeface="Arial" panose="020B0604020202020204" pitchFamily="34" charset="0"/>
            </a:endParaRPr>
          </a:p>
          <a:p>
            <a:pPr marL="0" indent="0">
              <a:buNone/>
            </a:pPr>
            <a:r>
              <a:rPr lang="tr-TR" sz="2200" dirty="0" err="1">
                <a:solidFill>
                  <a:srgbClr val="000000"/>
                </a:solidFill>
                <a:latin typeface="Arial" panose="020B0604020202020204" pitchFamily="34" charset="0"/>
              </a:rPr>
              <a:t>clear</a:t>
            </a:r>
            <a:r>
              <a:rPr lang="tr-TR" sz="2200" dirty="0">
                <a:solidFill>
                  <a:srgbClr val="000000"/>
                </a:solidFill>
                <a:latin typeface="Arial" panose="020B0604020202020204" pitchFamily="34" charset="0"/>
              </a:rPr>
              <a:t> </a:t>
            </a:r>
            <a:r>
              <a:rPr lang="tr-TR" sz="2200" dirty="0" err="1">
                <a:solidFill>
                  <a:srgbClr val="A020F0"/>
                </a:solidFill>
                <a:latin typeface="Arial" panose="020B0604020202020204" pitchFamily="34" charset="0"/>
              </a:rPr>
              <a:t>all</a:t>
            </a:r>
            <a:endParaRPr lang="tr-TR" sz="2200" dirty="0">
              <a:solidFill>
                <a:srgbClr val="A020F0"/>
              </a:solidFill>
              <a:latin typeface="Arial" panose="020B0604020202020204" pitchFamily="34" charset="0"/>
            </a:endParaRPr>
          </a:p>
          <a:p>
            <a:pPr marL="0" indent="0">
              <a:buNone/>
            </a:pPr>
            <a:r>
              <a:rPr lang="tr-TR" sz="2200" dirty="0">
                <a:solidFill>
                  <a:srgbClr val="000000"/>
                </a:solidFill>
                <a:latin typeface="Arial" panose="020B0604020202020204" pitchFamily="34" charset="0"/>
              </a:rPr>
              <a:t>format </a:t>
            </a:r>
            <a:r>
              <a:rPr lang="tr-TR" sz="2200" dirty="0" err="1">
                <a:solidFill>
                  <a:srgbClr val="A020F0"/>
                </a:solidFill>
                <a:latin typeface="Arial" panose="020B0604020202020204" pitchFamily="34" charset="0"/>
              </a:rPr>
              <a:t>long</a:t>
            </a:r>
            <a:r>
              <a:rPr lang="tr-TR" sz="2200" dirty="0">
                <a:solidFill>
                  <a:srgbClr val="000000"/>
                </a:solidFill>
                <a:latin typeface="Arial" panose="020B0604020202020204" pitchFamily="34" charset="0"/>
              </a:rPr>
              <a:t> </a:t>
            </a:r>
            <a:r>
              <a:rPr lang="tr-TR" sz="2200" dirty="0">
                <a:solidFill>
                  <a:srgbClr val="A020F0"/>
                </a:solidFill>
                <a:latin typeface="Arial" panose="020B0604020202020204" pitchFamily="34" charset="0"/>
              </a:rPr>
              <a:t>g</a:t>
            </a:r>
          </a:p>
          <a:p>
            <a:pPr marL="0" indent="0">
              <a:buNone/>
            </a:pPr>
            <a:r>
              <a:rPr lang="tr-TR" sz="2200" dirty="0">
                <a:solidFill>
                  <a:srgbClr val="000000"/>
                </a:solidFill>
                <a:latin typeface="Arial" panose="020B0604020202020204" pitchFamily="34" charset="0"/>
              </a:rPr>
              <a:t>toplam=2*10^(-6);</a:t>
            </a:r>
          </a:p>
          <a:p>
            <a:pPr marL="0" indent="0">
              <a:buNone/>
            </a:pPr>
            <a:r>
              <a:rPr lang="tr-TR" sz="2200" dirty="0">
                <a:solidFill>
                  <a:srgbClr val="000000"/>
                </a:solidFill>
                <a:latin typeface="Arial" panose="020B0604020202020204" pitchFamily="34" charset="0"/>
              </a:rPr>
              <a:t>tane=1;</a:t>
            </a:r>
          </a:p>
          <a:p>
            <a:pPr marL="0" indent="0">
              <a:buNone/>
            </a:pPr>
            <a:r>
              <a:rPr lang="tr-TR" sz="2200" dirty="0">
                <a:solidFill>
                  <a:srgbClr val="000000"/>
                </a:solidFill>
                <a:latin typeface="Arial" panose="020B0604020202020204" pitchFamily="34" charset="0"/>
              </a:rPr>
              <a:t>kare=1;</a:t>
            </a:r>
          </a:p>
          <a:p>
            <a:pPr marL="0" indent="0">
              <a:buNone/>
            </a:pPr>
            <a:r>
              <a:rPr lang="tr-TR" sz="2200" dirty="0">
                <a:solidFill>
                  <a:srgbClr val="000000"/>
                </a:solidFill>
                <a:latin typeface="Arial" panose="020B0604020202020204" pitchFamily="34" charset="0"/>
              </a:rPr>
              <a:t> </a:t>
            </a:r>
          </a:p>
          <a:p>
            <a:pPr marL="0" indent="0">
              <a:buNone/>
            </a:pPr>
            <a:r>
              <a:rPr lang="tr-TR" sz="2200" dirty="0" err="1">
                <a:solidFill>
                  <a:srgbClr val="0000FF"/>
                </a:solidFill>
                <a:latin typeface="Arial" panose="020B0604020202020204" pitchFamily="34" charset="0"/>
              </a:rPr>
              <a:t>while</a:t>
            </a:r>
            <a:r>
              <a:rPr lang="tr-TR" sz="2200" dirty="0">
                <a:solidFill>
                  <a:srgbClr val="000000"/>
                </a:solidFill>
                <a:latin typeface="Arial" panose="020B0604020202020204" pitchFamily="34" charset="0"/>
              </a:rPr>
              <a:t> toplam &lt;=3*10^8</a:t>
            </a:r>
          </a:p>
          <a:p>
            <a:pPr marL="0" indent="0">
              <a:buNone/>
            </a:pPr>
            <a:r>
              <a:rPr lang="tr-TR" sz="2200" dirty="0">
                <a:solidFill>
                  <a:srgbClr val="000000"/>
                </a:solidFill>
                <a:latin typeface="Arial" panose="020B0604020202020204" pitchFamily="34" charset="0"/>
              </a:rPr>
              <a:t>    tane=tane*2;</a:t>
            </a:r>
          </a:p>
          <a:p>
            <a:pPr marL="0" indent="0">
              <a:buNone/>
            </a:pPr>
            <a:r>
              <a:rPr lang="tr-TR" sz="2200" dirty="0">
                <a:solidFill>
                  <a:srgbClr val="000000"/>
                </a:solidFill>
                <a:latin typeface="Arial" panose="020B0604020202020204" pitchFamily="34" charset="0"/>
              </a:rPr>
              <a:t>    </a:t>
            </a:r>
            <a:r>
              <a:rPr lang="tr-TR" sz="2200" dirty="0" err="1">
                <a:solidFill>
                  <a:srgbClr val="000000"/>
                </a:solidFill>
                <a:latin typeface="Arial" panose="020B0604020202020204" pitchFamily="34" charset="0"/>
              </a:rPr>
              <a:t>tane_agirlik</a:t>
            </a:r>
            <a:r>
              <a:rPr lang="tr-TR" sz="2200" dirty="0">
                <a:solidFill>
                  <a:srgbClr val="000000"/>
                </a:solidFill>
                <a:latin typeface="Arial" panose="020B0604020202020204" pitchFamily="34" charset="0"/>
              </a:rPr>
              <a:t>=tane*2*10^(-6);</a:t>
            </a:r>
          </a:p>
          <a:p>
            <a:pPr marL="0" indent="0">
              <a:buNone/>
            </a:pPr>
            <a:r>
              <a:rPr lang="tr-TR" sz="2200" dirty="0">
                <a:solidFill>
                  <a:srgbClr val="000000"/>
                </a:solidFill>
                <a:latin typeface="Arial" panose="020B0604020202020204" pitchFamily="34" charset="0"/>
              </a:rPr>
              <a:t>    toplam=</a:t>
            </a:r>
            <a:r>
              <a:rPr lang="tr-TR" sz="2200" dirty="0" err="1">
                <a:solidFill>
                  <a:srgbClr val="000000"/>
                </a:solidFill>
                <a:latin typeface="Arial" panose="020B0604020202020204" pitchFamily="34" charset="0"/>
              </a:rPr>
              <a:t>toplam+tane_agirlik</a:t>
            </a:r>
            <a:r>
              <a:rPr lang="tr-TR" sz="2200" dirty="0">
                <a:solidFill>
                  <a:srgbClr val="000000"/>
                </a:solidFill>
                <a:latin typeface="Arial" panose="020B0604020202020204" pitchFamily="34" charset="0"/>
              </a:rPr>
              <a:t>;</a:t>
            </a:r>
          </a:p>
          <a:p>
            <a:pPr marL="0" indent="0">
              <a:buNone/>
            </a:pPr>
            <a:r>
              <a:rPr lang="tr-TR" sz="2200" dirty="0">
                <a:solidFill>
                  <a:srgbClr val="000000"/>
                </a:solidFill>
                <a:latin typeface="Arial" panose="020B0604020202020204" pitchFamily="34" charset="0"/>
              </a:rPr>
              <a:t>    kare=kare+1;</a:t>
            </a:r>
          </a:p>
          <a:p>
            <a:pPr marL="0" indent="0">
              <a:buNone/>
            </a:pPr>
            <a:r>
              <a:rPr lang="tr-TR" sz="2200" dirty="0" err="1">
                <a:solidFill>
                  <a:srgbClr val="0000FF"/>
                </a:solidFill>
                <a:latin typeface="Arial" panose="020B0604020202020204" pitchFamily="34" charset="0"/>
              </a:rPr>
              <a:t>end</a:t>
            </a:r>
            <a:endParaRPr lang="tr-TR" sz="2200" dirty="0">
              <a:solidFill>
                <a:srgbClr val="0000FF"/>
              </a:solidFill>
              <a:latin typeface="Arial" panose="020B0604020202020204" pitchFamily="34" charset="0"/>
            </a:endParaRPr>
          </a:p>
          <a:p>
            <a:pPr marL="0" indent="0">
              <a:buNone/>
            </a:pPr>
            <a:r>
              <a:rPr lang="tr-TR" sz="2200" dirty="0" err="1">
                <a:solidFill>
                  <a:srgbClr val="000000"/>
                </a:solidFill>
                <a:latin typeface="Arial" panose="020B0604020202020204" pitchFamily="34" charset="0"/>
              </a:rPr>
              <a:t>fprintf</a:t>
            </a:r>
            <a:r>
              <a:rPr lang="tr-TR" sz="2200" dirty="0">
                <a:solidFill>
                  <a:srgbClr val="000000"/>
                </a:solidFill>
                <a:latin typeface="Arial" panose="020B0604020202020204" pitchFamily="34" charset="0"/>
              </a:rPr>
              <a:t>(</a:t>
            </a:r>
            <a:r>
              <a:rPr lang="tr-TR" sz="2200" dirty="0">
                <a:solidFill>
                  <a:srgbClr val="A020F0"/>
                </a:solidFill>
                <a:latin typeface="Arial" panose="020B0604020202020204" pitchFamily="34" charset="0"/>
              </a:rPr>
              <a:t>'%g tane </a:t>
            </a:r>
            <a:r>
              <a:rPr lang="tr-TR" sz="2200" dirty="0" smtClean="0">
                <a:solidFill>
                  <a:srgbClr val="A020F0"/>
                </a:solidFill>
                <a:latin typeface="Arial" panose="020B0604020202020204" pitchFamily="34" charset="0"/>
              </a:rPr>
              <a:t>buğday </a:t>
            </a:r>
            <a:r>
              <a:rPr lang="tr-TR" sz="2200" dirty="0">
                <a:solidFill>
                  <a:srgbClr val="A020F0"/>
                </a:solidFill>
                <a:latin typeface="Arial" panose="020B0604020202020204" pitchFamily="34" charset="0"/>
              </a:rPr>
              <a:t>%g </a:t>
            </a:r>
            <a:r>
              <a:rPr lang="tr-TR" sz="2200" dirty="0" err="1">
                <a:solidFill>
                  <a:srgbClr val="A020F0"/>
                </a:solidFill>
                <a:latin typeface="Arial" panose="020B0604020202020204" pitchFamily="34" charset="0"/>
              </a:rPr>
              <a:t>santranç</a:t>
            </a:r>
            <a:r>
              <a:rPr lang="tr-TR" sz="2200" dirty="0">
                <a:solidFill>
                  <a:srgbClr val="A020F0"/>
                </a:solidFill>
                <a:latin typeface="Arial" panose="020B0604020202020204" pitchFamily="34" charset="0"/>
              </a:rPr>
              <a:t> karesinde %g ton </a:t>
            </a:r>
            <a:r>
              <a:rPr lang="tr-TR" sz="2200" dirty="0" smtClean="0">
                <a:solidFill>
                  <a:srgbClr val="A020F0"/>
                </a:solidFill>
                <a:latin typeface="Arial" panose="020B0604020202020204" pitchFamily="34" charset="0"/>
              </a:rPr>
              <a:t>ağırlıktadır\</a:t>
            </a:r>
            <a:r>
              <a:rPr lang="tr-TR" sz="2200" dirty="0" err="1" smtClean="0">
                <a:solidFill>
                  <a:srgbClr val="A020F0"/>
                </a:solidFill>
                <a:latin typeface="Arial" panose="020B0604020202020204" pitchFamily="34" charset="0"/>
              </a:rPr>
              <a:t>n</a:t>
            </a:r>
            <a:r>
              <a:rPr lang="tr-TR" sz="2200" dirty="0" err="1">
                <a:solidFill>
                  <a:srgbClr val="A020F0"/>
                </a:solidFill>
                <a:latin typeface="Arial" panose="020B0604020202020204" pitchFamily="34" charset="0"/>
              </a:rPr>
              <a:t>'</a:t>
            </a:r>
            <a:r>
              <a:rPr lang="tr-TR" sz="2200" dirty="0" err="1">
                <a:solidFill>
                  <a:srgbClr val="000000"/>
                </a:solidFill>
                <a:latin typeface="Arial" panose="020B0604020202020204" pitchFamily="34" charset="0"/>
              </a:rPr>
              <a:t>,tane</a:t>
            </a:r>
            <a:r>
              <a:rPr lang="tr-TR" sz="2200" dirty="0">
                <a:solidFill>
                  <a:srgbClr val="000000"/>
                </a:solidFill>
                <a:latin typeface="Arial" panose="020B0604020202020204" pitchFamily="34" charset="0"/>
              </a:rPr>
              <a:t>, kare, toplam/1000)</a:t>
            </a:r>
          </a:p>
          <a:p>
            <a:endParaRPr lang="tr-TR" dirty="0"/>
          </a:p>
        </p:txBody>
      </p:sp>
    </p:spTree>
    <p:extLst>
      <p:ext uri="{BB962C8B-B14F-4D97-AF65-F5344CB8AC3E}">
        <p14:creationId xmlns:p14="http://schemas.microsoft.com/office/powerpoint/2010/main" val="95623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58E3A3-D109-4D27-96D6-5C2CCDDC3EDD}"/>
              </a:ext>
            </a:extLst>
          </p:cNvPr>
          <p:cNvSpPr>
            <a:spLocks noGrp="1"/>
          </p:cNvSpPr>
          <p:nvPr>
            <p:ph type="title"/>
          </p:nvPr>
        </p:nvSpPr>
        <p:spPr/>
        <p:txBody>
          <a:bodyPr/>
          <a:lstStyle/>
          <a:p>
            <a:r>
              <a:rPr lang="tr-TR" dirty="0" smtClean="0"/>
              <a:t>Uygulama-3</a:t>
            </a:r>
            <a:endParaRPr lang="tr-TR" dirty="0"/>
          </a:p>
        </p:txBody>
      </p:sp>
      <p:sp>
        <p:nvSpPr>
          <p:cNvPr id="3" name="İçerik Yer Tutucusu 2">
            <a:extLst>
              <a:ext uri="{FF2B5EF4-FFF2-40B4-BE49-F238E27FC236}">
                <a16:creationId xmlns:a16="http://schemas.microsoft.com/office/drawing/2014/main" id="{B75E361C-4864-4FC4-98CF-F44FC75894C4}"/>
              </a:ext>
            </a:extLst>
          </p:cNvPr>
          <p:cNvSpPr>
            <a:spLocks noGrp="1"/>
          </p:cNvSpPr>
          <p:nvPr>
            <p:ph idx="1"/>
          </p:nvPr>
        </p:nvSpPr>
        <p:spPr>
          <a:xfrm>
            <a:off x="526518" y="1572768"/>
            <a:ext cx="5659129" cy="4604195"/>
          </a:xfrm>
        </p:spPr>
        <p:txBody>
          <a:bodyPr/>
          <a:lstStyle/>
          <a:p>
            <a:pPr marL="0" indent="0" algn="l">
              <a:buNone/>
            </a:pPr>
            <a:r>
              <a:rPr lang="tr-TR" dirty="0"/>
              <a:t>Aşağıda verilen ve pi sayısını yaklaşık olarak hesaplayan ifade kullanılarak elde edilecek pi değerinin, 3.141592 değeri arasındaki MUTLAK farkın 1e-5 olması için </a:t>
            </a:r>
            <a:r>
              <a:rPr lang="tr-TR" b="1" i="1" dirty="0"/>
              <a:t>m </a:t>
            </a:r>
            <a:r>
              <a:rPr lang="tr-TR" dirty="0"/>
              <a:t>ne olmalıdır? </a:t>
            </a:r>
            <a:br>
              <a:rPr lang="tr-TR" dirty="0"/>
            </a:br>
            <a:endParaRPr lang="tr-TR" dirty="0"/>
          </a:p>
        </p:txBody>
      </p:sp>
      <p:pic>
        <p:nvPicPr>
          <p:cNvPr id="4" name="Resim 3">
            <a:extLst>
              <a:ext uri="{FF2B5EF4-FFF2-40B4-BE49-F238E27FC236}">
                <a16:creationId xmlns:a16="http://schemas.microsoft.com/office/drawing/2014/main" id="{14F7C6F3-BD4D-4C22-8E6F-359BE153ABEE}"/>
              </a:ext>
            </a:extLst>
          </p:cNvPr>
          <p:cNvPicPr>
            <a:picLocks noChangeAspect="1"/>
          </p:cNvPicPr>
          <p:nvPr/>
        </p:nvPicPr>
        <p:blipFill>
          <a:blip r:embed="rId2"/>
          <a:stretch>
            <a:fillRect/>
          </a:stretch>
        </p:blipFill>
        <p:spPr>
          <a:xfrm>
            <a:off x="1044102" y="3828767"/>
            <a:ext cx="3838575" cy="1581150"/>
          </a:xfrm>
          <a:prstGeom prst="rect">
            <a:avLst/>
          </a:prstGeom>
        </p:spPr>
      </p:pic>
      <p:sp>
        <p:nvSpPr>
          <p:cNvPr id="5" name="Metin kutusu 4">
            <a:extLst>
              <a:ext uri="{FF2B5EF4-FFF2-40B4-BE49-F238E27FC236}">
                <a16:creationId xmlns:a16="http://schemas.microsoft.com/office/drawing/2014/main" id="{BF40E7D5-C7FA-4684-8876-C971B984AFCF}"/>
              </a:ext>
            </a:extLst>
          </p:cNvPr>
          <p:cNvSpPr txBox="1"/>
          <p:nvPr/>
        </p:nvSpPr>
        <p:spPr>
          <a:xfrm>
            <a:off x="6828817" y="1720840"/>
            <a:ext cx="4581727" cy="3693319"/>
          </a:xfrm>
          <a:prstGeom prst="rect">
            <a:avLst/>
          </a:prstGeom>
          <a:noFill/>
          <a:ln w="12700">
            <a:solidFill>
              <a:schemeClr val="tx1"/>
            </a:solidFill>
          </a:ln>
        </p:spPr>
        <p:txBody>
          <a:bodyPr wrap="square" rtlCol="0">
            <a:spAutoFit/>
          </a:bodyPr>
          <a:lstStyle/>
          <a:p>
            <a:r>
              <a:rPr lang="tr-TR" dirty="0" err="1">
                <a:solidFill>
                  <a:srgbClr val="000000"/>
                </a:solidFill>
                <a:latin typeface="Arial" panose="020B0604020202020204" pitchFamily="34" charset="0"/>
              </a:rPr>
              <a:t>clc</a:t>
            </a:r>
            <a:r>
              <a:rPr lang="tr-TR" dirty="0">
                <a:solidFill>
                  <a:srgbClr val="000000"/>
                </a:solidFill>
                <a:latin typeface="Arial" panose="020B0604020202020204" pitchFamily="34" charset="0"/>
              </a:rPr>
              <a:t>;</a:t>
            </a:r>
          </a:p>
          <a:p>
            <a:r>
              <a:rPr lang="tr-TR" dirty="0" err="1">
                <a:solidFill>
                  <a:srgbClr val="000000"/>
                </a:solidFill>
                <a:latin typeface="Arial" panose="020B0604020202020204" pitchFamily="34" charset="0"/>
              </a:rPr>
              <a:t>clear</a:t>
            </a:r>
            <a:r>
              <a:rPr lang="tr-TR" dirty="0">
                <a:solidFill>
                  <a:srgbClr val="000000"/>
                </a:solidFill>
                <a:latin typeface="Arial" panose="020B0604020202020204" pitchFamily="34" charset="0"/>
              </a:rPr>
              <a:t>;</a:t>
            </a:r>
          </a:p>
          <a:p>
            <a:r>
              <a:rPr lang="tr-TR" dirty="0">
                <a:solidFill>
                  <a:srgbClr val="000000"/>
                </a:solidFill>
                <a:latin typeface="Arial" panose="020B0604020202020204" pitchFamily="34" charset="0"/>
              </a:rPr>
              <a:t>p=3.141592;</a:t>
            </a:r>
          </a:p>
          <a:p>
            <a:r>
              <a:rPr lang="tr-TR" dirty="0" err="1">
                <a:solidFill>
                  <a:srgbClr val="000000"/>
                </a:solidFill>
                <a:latin typeface="Arial" panose="020B0604020202020204" pitchFamily="34" charset="0"/>
              </a:rPr>
              <a:t>pi_hesap</a:t>
            </a:r>
            <a:r>
              <a:rPr lang="tr-TR" dirty="0">
                <a:solidFill>
                  <a:srgbClr val="000000"/>
                </a:solidFill>
                <a:latin typeface="Arial" panose="020B0604020202020204" pitchFamily="34" charset="0"/>
              </a:rPr>
              <a:t>=1;</a:t>
            </a:r>
          </a:p>
          <a:p>
            <a:r>
              <a:rPr lang="tr-TR" dirty="0">
                <a:solidFill>
                  <a:srgbClr val="000000"/>
                </a:solidFill>
                <a:latin typeface="Arial" panose="020B0604020202020204" pitchFamily="34" charset="0"/>
              </a:rPr>
              <a:t>t=0;</a:t>
            </a:r>
          </a:p>
          <a:p>
            <a:r>
              <a:rPr lang="tr-TR" dirty="0">
                <a:solidFill>
                  <a:srgbClr val="000000"/>
                </a:solidFill>
                <a:latin typeface="Arial" panose="020B0604020202020204" pitchFamily="34" charset="0"/>
              </a:rPr>
              <a:t>k=-1;</a:t>
            </a:r>
          </a:p>
          <a:p>
            <a:r>
              <a:rPr lang="tr-TR" dirty="0" err="1">
                <a:solidFill>
                  <a:srgbClr val="0000FF"/>
                </a:solidFill>
                <a:latin typeface="Arial" panose="020B0604020202020204" pitchFamily="34" charset="0"/>
              </a:rPr>
              <a:t>while</a:t>
            </a:r>
            <a:r>
              <a:rPr lang="tr-TR" dirty="0">
                <a:solidFill>
                  <a:srgbClr val="000000"/>
                </a:solidFill>
                <a:latin typeface="Arial" panose="020B0604020202020204" pitchFamily="34" charset="0"/>
              </a:rPr>
              <a:t> (</a:t>
            </a:r>
            <a:r>
              <a:rPr lang="tr-TR" dirty="0" err="1">
                <a:solidFill>
                  <a:srgbClr val="000000"/>
                </a:solidFill>
                <a:latin typeface="Arial" panose="020B0604020202020204" pitchFamily="34" charset="0"/>
              </a:rPr>
              <a:t>abs</a:t>
            </a:r>
            <a:r>
              <a:rPr lang="tr-TR" dirty="0">
                <a:solidFill>
                  <a:srgbClr val="000000"/>
                </a:solidFill>
                <a:latin typeface="Arial" panose="020B0604020202020204" pitchFamily="34" charset="0"/>
              </a:rPr>
              <a:t>(pi_hesap-3.141592)&gt;1e-5)</a:t>
            </a:r>
          </a:p>
          <a:p>
            <a:r>
              <a:rPr lang="tr-TR" dirty="0">
                <a:solidFill>
                  <a:srgbClr val="000000"/>
                </a:solidFill>
                <a:latin typeface="Arial" panose="020B0604020202020204" pitchFamily="34" charset="0"/>
              </a:rPr>
              <a:t>    k=k+1;</a:t>
            </a:r>
          </a:p>
          <a:p>
            <a:r>
              <a:rPr lang="tr-TR" dirty="0">
                <a:solidFill>
                  <a:srgbClr val="000000"/>
                </a:solidFill>
                <a:latin typeface="Arial" panose="020B0604020202020204" pitchFamily="34" charset="0"/>
              </a:rPr>
              <a:t>    t=t+4*(-1)^k/(2*k+1);</a:t>
            </a:r>
          </a:p>
          <a:p>
            <a:r>
              <a:rPr lang="tr-TR" dirty="0">
                <a:solidFill>
                  <a:srgbClr val="000000"/>
                </a:solidFill>
                <a:latin typeface="Arial" panose="020B0604020202020204" pitchFamily="34" charset="0"/>
              </a:rPr>
              <a:t>    </a:t>
            </a:r>
            <a:r>
              <a:rPr lang="tr-TR" dirty="0" err="1">
                <a:solidFill>
                  <a:srgbClr val="000000"/>
                </a:solidFill>
                <a:latin typeface="Arial" panose="020B0604020202020204" pitchFamily="34" charset="0"/>
              </a:rPr>
              <a:t>pi_hesap</a:t>
            </a:r>
            <a:r>
              <a:rPr lang="tr-TR" dirty="0">
                <a:solidFill>
                  <a:srgbClr val="000000"/>
                </a:solidFill>
                <a:latin typeface="Arial" panose="020B0604020202020204" pitchFamily="34" charset="0"/>
              </a:rPr>
              <a:t>=t;</a:t>
            </a:r>
          </a:p>
          <a:p>
            <a:r>
              <a:rPr lang="tr-TR" dirty="0" err="1">
                <a:solidFill>
                  <a:srgbClr val="0000FF"/>
                </a:solidFill>
                <a:latin typeface="Arial" panose="020B0604020202020204" pitchFamily="34" charset="0"/>
              </a:rPr>
              <a:t>end</a:t>
            </a:r>
            <a:endParaRPr lang="tr-TR" dirty="0">
              <a:solidFill>
                <a:srgbClr val="0000FF"/>
              </a:solidFill>
              <a:latin typeface="Arial" panose="020B0604020202020204" pitchFamily="34" charset="0"/>
            </a:endParaRPr>
          </a:p>
          <a:p>
            <a:r>
              <a:rPr lang="tr-TR" dirty="0" err="1">
                <a:solidFill>
                  <a:srgbClr val="000000"/>
                </a:solidFill>
                <a:latin typeface="Arial" panose="020B0604020202020204" pitchFamily="34" charset="0"/>
              </a:rPr>
              <a:t>pi_hesap</a:t>
            </a:r>
            <a:endParaRPr lang="tr-TR" dirty="0">
              <a:solidFill>
                <a:srgbClr val="000000"/>
              </a:solidFill>
              <a:latin typeface="Arial" panose="020B0604020202020204" pitchFamily="34" charset="0"/>
            </a:endParaRPr>
          </a:p>
          <a:p>
            <a:r>
              <a:rPr lang="tr-TR" dirty="0">
                <a:solidFill>
                  <a:srgbClr val="000000"/>
                </a:solidFill>
                <a:latin typeface="Arial" panose="020B0604020202020204" pitchFamily="34" charset="0"/>
              </a:rPr>
              <a:t>k</a:t>
            </a:r>
          </a:p>
        </p:txBody>
      </p:sp>
    </p:spTree>
    <p:extLst>
      <p:ext uri="{BB962C8B-B14F-4D97-AF65-F5344CB8AC3E}">
        <p14:creationId xmlns:p14="http://schemas.microsoft.com/office/powerpoint/2010/main" val="14998299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6B03C16-1F66-4901-AFA3-E5A1B53A357C}"/>
              </a:ext>
            </a:extLst>
          </p:cNvPr>
          <p:cNvSpPr>
            <a:spLocks noGrp="1"/>
          </p:cNvSpPr>
          <p:nvPr>
            <p:ph type="title"/>
          </p:nvPr>
        </p:nvSpPr>
        <p:spPr/>
        <p:txBody>
          <a:bodyPr/>
          <a:lstStyle/>
          <a:p>
            <a:r>
              <a:rPr lang="tr-TR" dirty="0" smtClean="0"/>
              <a:t>Uygulama-4</a:t>
            </a:r>
            <a:endParaRPr lang="tr-TR" dirty="0"/>
          </a:p>
        </p:txBody>
      </p:sp>
      <p:sp>
        <p:nvSpPr>
          <p:cNvPr id="3" name="İçerik Yer Tutucusu 2">
            <a:extLst>
              <a:ext uri="{FF2B5EF4-FFF2-40B4-BE49-F238E27FC236}">
                <a16:creationId xmlns:a16="http://schemas.microsoft.com/office/drawing/2014/main" id="{2BD418CC-79E0-4ADF-9931-0B3E2EA50957}"/>
              </a:ext>
            </a:extLst>
          </p:cNvPr>
          <p:cNvSpPr>
            <a:spLocks noGrp="1"/>
          </p:cNvSpPr>
          <p:nvPr>
            <p:ph idx="1"/>
          </p:nvPr>
        </p:nvSpPr>
        <p:spPr>
          <a:xfrm>
            <a:off x="526518" y="1572768"/>
            <a:ext cx="4920971" cy="4604195"/>
          </a:xfrm>
        </p:spPr>
        <p:txBody>
          <a:bodyPr/>
          <a:lstStyle/>
          <a:p>
            <a:pPr algn="l"/>
            <a:r>
              <a:rPr lang="tr-TR" dirty="0"/>
              <a:t>Verilen bir açıyı radyansa dereceye, dereceyse radyana çeviren bir MATLAB programını, </a:t>
            </a:r>
            <a:r>
              <a:rPr lang="tr-TR" dirty="0" err="1"/>
              <a:t>switch-case</a:t>
            </a:r>
            <a:r>
              <a:rPr lang="tr-TR" dirty="0"/>
              <a:t> yapısını kullanarak yazınız. Fonksiyonun girdileri açı ve açının cinsi, çıktısı ise hesaplanan değer ve bir izah cümlesi olmalıdır. </a:t>
            </a:r>
          </a:p>
          <a:p>
            <a:pPr algn="l"/>
            <a:r>
              <a:rPr lang="tr-TR" dirty="0"/>
              <a:t/>
            </a:r>
            <a:br>
              <a:rPr lang="tr-TR" dirty="0"/>
            </a:br>
            <a:endParaRPr lang="tr-TR" dirty="0"/>
          </a:p>
        </p:txBody>
      </p:sp>
      <p:pic>
        <p:nvPicPr>
          <p:cNvPr id="4" name="Resim 3">
            <a:extLst>
              <a:ext uri="{FF2B5EF4-FFF2-40B4-BE49-F238E27FC236}">
                <a16:creationId xmlns:a16="http://schemas.microsoft.com/office/drawing/2014/main" id="{25042322-AD04-4C50-B9E6-583EFDBA740F}"/>
              </a:ext>
            </a:extLst>
          </p:cNvPr>
          <p:cNvPicPr>
            <a:picLocks noChangeAspect="1"/>
          </p:cNvPicPr>
          <p:nvPr/>
        </p:nvPicPr>
        <p:blipFill>
          <a:blip r:embed="rId2"/>
          <a:stretch>
            <a:fillRect/>
          </a:stretch>
        </p:blipFill>
        <p:spPr>
          <a:xfrm>
            <a:off x="1276350" y="4683543"/>
            <a:ext cx="2896816" cy="1203377"/>
          </a:xfrm>
          <a:prstGeom prst="rect">
            <a:avLst/>
          </a:prstGeom>
        </p:spPr>
      </p:pic>
      <p:sp>
        <p:nvSpPr>
          <p:cNvPr id="5" name="Metin kutusu 4">
            <a:extLst>
              <a:ext uri="{FF2B5EF4-FFF2-40B4-BE49-F238E27FC236}">
                <a16:creationId xmlns:a16="http://schemas.microsoft.com/office/drawing/2014/main" id="{94E004FF-4FD5-43E6-BA88-C63EDBD29BA4}"/>
              </a:ext>
            </a:extLst>
          </p:cNvPr>
          <p:cNvSpPr txBox="1"/>
          <p:nvPr/>
        </p:nvSpPr>
        <p:spPr>
          <a:xfrm>
            <a:off x="6096000" y="925360"/>
            <a:ext cx="4920971" cy="3693319"/>
          </a:xfrm>
          <a:prstGeom prst="rect">
            <a:avLst/>
          </a:prstGeom>
          <a:noFill/>
        </p:spPr>
        <p:txBody>
          <a:bodyPr wrap="square" rtlCol="0">
            <a:spAutoFit/>
          </a:bodyPr>
          <a:lstStyle/>
          <a:p>
            <a:r>
              <a:rPr lang="tr-TR" dirty="0" err="1"/>
              <a:t>clear</a:t>
            </a:r>
            <a:r>
              <a:rPr lang="tr-TR" dirty="0"/>
              <a:t> </a:t>
            </a:r>
            <a:r>
              <a:rPr lang="tr-TR" dirty="0" err="1"/>
              <a:t>all</a:t>
            </a:r>
            <a:r>
              <a:rPr lang="tr-TR" dirty="0"/>
              <a:t>;</a:t>
            </a:r>
            <a:br>
              <a:rPr lang="tr-TR" dirty="0"/>
            </a:br>
            <a:r>
              <a:rPr lang="tr-TR" dirty="0" err="1"/>
              <a:t>clc</a:t>
            </a:r>
            <a:r>
              <a:rPr lang="tr-TR" dirty="0"/>
              <a:t>;</a:t>
            </a:r>
            <a:br>
              <a:rPr lang="tr-TR" dirty="0"/>
            </a:br>
            <a:r>
              <a:rPr lang="tr-TR" dirty="0"/>
              <a:t>cinsi=</a:t>
            </a:r>
            <a:r>
              <a:rPr lang="tr-TR" dirty="0" err="1"/>
              <a:t>input</a:t>
            </a:r>
            <a:r>
              <a:rPr lang="tr-TR" dirty="0"/>
              <a:t>('derece için 1 radyan için 2 giriniz=');</a:t>
            </a:r>
            <a:br>
              <a:rPr lang="tr-TR" dirty="0"/>
            </a:br>
            <a:r>
              <a:rPr lang="tr-TR" dirty="0" err="1"/>
              <a:t>aci</a:t>
            </a:r>
            <a:r>
              <a:rPr lang="tr-TR" dirty="0"/>
              <a:t>=</a:t>
            </a:r>
            <a:r>
              <a:rPr lang="tr-TR" dirty="0" err="1"/>
              <a:t>input</a:t>
            </a:r>
            <a:r>
              <a:rPr lang="tr-TR" dirty="0"/>
              <a:t>('açı değerini giriniz=');</a:t>
            </a:r>
            <a:br>
              <a:rPr lang="tr-TR" dirty="0"/>
            </a:br>
            <a:r>
              <a:rPr lang="tr-TR" dirty="0" err="1"/>
              <a:t>switch</a:t>
            </a:r>
            <a:r>
              <a:rPr lang="tr-TR" dirty="0"/>
              <a:t>(cinsi)</a:t>
            </a:r>
            <a:br>
              <a:rPr lang="tr-TR" dirty="0"/>
            </a:br>
            <a:r>
              <a:rPr lang="tr-TR" dirty="0" err="1"/>
              <a:t>case</a:t>
            </a:r>
            <a:r>
              <a:rPr lang="tr-TR" dirty="0"/>
              <a:t>{1}</a:t>
            </a:r>
            <a:br>
              <a:rPr lang="tr-TR" dirty="0"/>
            </a:br>
            <a:r>
              <a:rPr lang="tr-TR" dirty="0"/>
              <a:t>radyan=</a:t>
            </a:r>
            <a:r>
              <a:rPr lang="tr-TR" dirty="0" err="1"/>
              <a:t>aci</a:t>
            </a:r>
            <a:r>
              <a:rPr lang="tr-TR" dirty="0"/>
              <a:t>*pi/180;</a:t>
            </a:r>
            <a:br>
              <a:rPr lang="tr-TR" dirty="0"/>
            </a:br>
            <a:r>
              <a:rPr lang="tr-TR" dirty="0" err="1"/>
              <a:t>fprintf</a:t>
            </a:r>
            <a:r>
              <a:rPr lang="tr-TR" dirty="0"/>
              <a:t>('girilen %g derece %g radyandır',</a:t>
            </a:r>
            <a:r>
              <a:rPr lang="tr-TR" dirty="0" err="1"/>
              <a:t>aci,radyan</a:t>
            </a:r>
            <a:r>
              <a:rPr lang="tr-TR" dirty="0"/>
              <a:t>)</a:t>
            </a:r>
            <a:br>
              <a:rPr lang="tr-TR" dirty="0"/>
            </a:br>
            <a:r>
              <a:rPr lang="tr-TR" dirty="0" err="1"/>
              <a:t>case</a:t>
            </a:r>
            <a:r>
              <a:rPr lang="tr-TR" dirty="0"/>
              <a:t>{2}</a:t>
            </a:r>
            <a:br>
              <a:rPr lang="tr-TR" dirty="0"/>
            </a:br>
            <a:r>
              <a:rPr lang="tr-TR" dirty="0"/>
              <a:t>derece=</a:t>
            </a:r>
            <a:r>
              <a:rPr lang="tr-TR" dirty="0" err="1"/>
              <a:t>aci</a:t>
            </a:r>
            <a:r>
              <a:rPr lang="tr-TR" dirty="0"/>
              <a:t>*180/pi;</a:t>
            </a:r>
            <a:br>
              <a:rPr lang="tr-TR" dirty="0"/>
            </a:br>
            <a:r>
              <a:rPr lang="tr-TR" dirty="0" err="1"/>
              <a:t>fprintf</a:t>
            </a:r>
            <a:r>
              <a:rPr lang="tr-TR" dirty="0"/>
              <a:t>('girilen %g radyan %g derecedir',</a:t>
            </a:r>
            <a:r>
              <a:rPr lang="tr-TR" dirty="0" err="1"/>
              <a:t>aci,derece</a:t>
            </a:r>
            <a:r>
              <a:rPr lang="tr-TR" dirty="0"/>
              <a:t>)</a:t>
            </a:r>
            <a:br>
              <a:rPr lang="tr-TR" dirty="0"/>
            </a:br>
            <a:r>
              <a:rPr lang="tr-TR" dirty="0" err="1"/>
              <a:t>end</a:t>
            </a:r>
            <a:r>
              <a:rPr lang="tr-TR" dirty="0"/>
              <a:t> </a:t>
            </a:r>
            <a:br>
              <a:rPr lang="tr-TR" dirty="0"/>
            </a:br>
            <a:endParaRPr lang="tr-TR" dirty="0"/>
          </a:p>
        </p:txBody>
      </p:sp>
    </p:spTree>
    <p:extLst>
      <p:ext uri="{BB962C8B-B14F-4D97-AF65-F5344CB8AC3E}">
        <p14:creationId xmlns:p14="http://schemas.microsoft.com/office/powerpoint/2010/main" val="26477376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B619982-B891-4A48-A8E2-B538BA297B0D}"/>
              </a:ext>
            </a:extLst>
          </p:cNvPr>
          <p:cNvSpPr>
            <a:spLocks noGrp="1"/>
          </p:cNvSpPr>
          <p:nvPr>
            <p:ph type="title"/>
          </p:nvPr>
        </p:nvSpPr>
        <p:spPr/>
        <p:txBody>
          <a:bodyPr/>
          <a:lstStyle/>
          <a:p>
            <a:r>
              <a:rPr lang="tr-TR" dirty="0" smtClean="0"/>
              <a:t>Uygulama-5</a:t>
            </a:r>
            <a:endParaRPr lang="tr-TR" dirty="0"/>
          </a:p>
        </p:txBody>
      </p:sp>
      <p:sp>
        <p:nvSpPr>
          <p:cNvPr id="3" name="İçerik Yer Tutucusu 2">
            <a:extLst>
              <a:ext uri="{FF2B5EF4-FFF2-40B4-BE49-F238E27FC236}">
                <a16:creationId xmlns:a16="http://schemas.microsoft.com/office/drawing/2014/main" id="{4F025E70-A571-48F4-9749-E231B27A46FC}"/>
              </a:ext>
            </a:extLst>
          </p:cNvPr>
          <p:cNvSpPr>
            <a:spLocks noGrp="1"/>
          </p:cNvSpPr>
          <p:nvPr>
            <p:ph idx="1"/>
          </p:nvPr>
        </p:nvSpPr>
        <p:spPr>
          <a:xfrm>
            <a:off x="526518" y="1572768"/>
            <a:ext cx="5027976" cy="4604195"/>
          </a:xfrm>
        </p:spPr>
        <p:txBody>
          <a:bodyPr/>
          <a:lstStyle/>
          <a:p>
            <a:pPr algn="l"/>
            <a:r>
              <a:rPr lang="tr-TR" dirty="0"/>
              <a:t>Dışardan girilen herhangi bir tarih değeri için, yılbaşından bu tarihe kadar geçen gün sayısını hesaplayıp ekrana yazdıran bir MATLAB programı yazınız.</a:t>
            </a:r>
            <a:br>
              <a:rPr lang="tr-TR" dirty="0"/>
            </a:br>
            <a:r>
              <a:rPr lang="tr-TR" dirty="0"/>
              <a:t>(Örnek: girilen tarih 2.nci ayın 5’i ise toplam gün=31+5=36 gün) </a:t>
            </a:r>
            <a:br>
              <a:rPr lang="tr-TR" dirty="0"/>
            </a:br>
            <a:endParaRPr lang="tr-TR" dirty="0"/>
          </a:p>
        </p:txBody>
      </p:sp>
      <p:sp>
        <p:nvSpPr>
          <p:cNvPr id="4" name="Metin kutusu 3">
            <a:extLst>
              <a:ext uri="{FF2B5EF4-FFF2-40B4-BE49-F238E27FC236}">
                <a16:creationId xmlns:a16="http://schemas.microsoft.com/office/drawing/2014/main" id="{3385DED8-77B8-49A7-83BA-07802510B3EB}"/>
              </a:ext>
            </a:extLst>
          </p:cNvPr>
          <p:cNvSpPr txBox="1"/>
          <p:nvPr/>
        </p:nvSpPr>
        <p:spPr>
          <a:xfrm>
            <a:off x="5658522" y="897924"/>
            <a:ext cx="6060726" cy="4801314"/>
          </a:xfrm>
          <a:prstGeom prst="rect">
            <a:avLst/>
          </a:prstGeom>
          <a:noFill/>
        </p:spPr>
        <p:txBody>
          <a:bodyPr wrap="square" rtlCol="0">
            <a:spAutoFit/>
          </a:bodyPr>
          <a:lstStyle/>
          <a:p>
            <a:r>
              <a:rPr lang="tr-TR" dirty="0" err="1">
                <a:solidFill>
                  <a:srgbClr val="000000"/>
                </a:solidFill>
                <a:latin typeface="Arial" panose="020B0604020202020204" pitchFamily="34" charset="0"/>
              </a:rPr>
              <a:t>is_gun</a:t>
            </a:r>
            <a:r>
              <a:rPr lang="tr-TR" dirty="0">
                <a:solidFill>
                  <a:srgbClr val="000000"/>
                </a:solidFill>
                <a:latin typeface="Arial" panose="020B0604020202020204" pitchFamily="34" charset="0"/>
              </a:rPr>
              <a:t>=</a:t>
            </a:r>
            <a:r>
              <a:rPr lang="tr-TR" dirty="0" err="1">
                <a:solidFill>
                  <a:srgbClr val="000000"/>
                </a:solidFill>
                <a:latin typeface="Arial" panose="020B0604020202020204" pitchFamily="34" charset="0"/>
              </a:rPr>
              <a:t>input</a:t>
            </a:r>
            <a:r>
              <a:rPr lang="tr-TR" dirty="0">
                <a:solidFill>
                  <a:srgbClr val="000000"/>
                </a:solidFill>
                <a:latin typeface="Arial" panose="020B0604020202020204" pitchFamily="34" charset="0"/>
              </a:rPr>
              <a:t>(</a:t>
            </a:r>
            <a:r>
              <a:rPr lang="tr-TR" dirty="0" smtClean="0">
                <a:solidFill>
                  <a:srgbClr val="A020F0"/>
                </a:solidFill>
                <a:latin typeface="Arial" panose="020B0604020202020204" pitchFamily="34" charset="0"/>
              </a:rPr>
              <a:t>'hesaplanması </a:t>
            </a:r>
            <a:r>
              <a:rPr lang="tr-TR" dirty="0" err="1">
                <a:solidFill>
                  <a:srgbClr val="A020F0"/>
                </a:solidFill>
                <a:latin typeface="Arial" panose="020B0604020202020204" pitchFamily="34" charset="0"/>
              </a:rPr>
              <a:t>istenenen</a:t>
            </a:r>
            <a:r>
              <a:rPr lang="tr-TR" dirty="0">
                <a:solidFill>
                  <a:srgbClr val="A020F0"/>
                </a:solidFill>
                <a:latin typeface="Arial" panose="020B0604020202020204" pitchFamily="34" charset="0"/>
              </a:rPr>
              <a:t> </a:t>
            </a:r>
            <a:r>
              <a:rPr lang="tr-TR" dirty="0" err="1">
                <a:solidFill>
                  <a:srgbClr val="A020F0"/>
                </a:solidFill>
                <a:latin typeface="Arial" panose="020B0604020202020204" pitchFamily="34" charset="0"/>
              </a:rPr>
              <a:t>gunu</a:t>
            </a:r>
            <a:r>
              <a:rPr lang="tr-TR" dirty="0">
                <a:solidFill>
                  <a:srgbClr val="A020F0"/>
                </a:solidFill>
                <a:latin typeface="Arial" panose="020B0604020202020204" pitchFamily="34" charset="0"/>
              </a:rPr>
              <a:t> giriniz='</a:t>
            </a:r>
            <a:r>
              <a:rPr lang="tr-TR" dirty="0">
                <a:solidFill>
                  <a:srgbClr val="000000"/>
                </a:solidFill>
                <a:latin typeface="Arial" panose="020B0604020202020204" pitchFamily="34" charset="0"/>
              </a:rPr>
              <a:t>);</a:t>
            </a:r>
          </a:p>
          <a:p>
            <a:r>
              <a:rPr lang="tr-TR" dirty="0">
                <a:solidFill>
                  <a:srgbClr val="000000"/>
                </a:solidFill>
                <a:latin typeface="Arial" panose="020B0604020202020204" pitchFamily="34" charset="0"/>
              </a:rPr>
              <a:t>ay=</a:t>
            </a:r>
            <a:r>
              <a:rPr lang="tr-TR" dirty="0" err="1">
                <a:solidFill>
                  <a:srgbClr val="000000"/>
                </a:solidFill>
                <a:latin typeface="Arial" panose="020B0604020202020204" pitchFamily="34" charset="0"/>
              </a:rPr>
              <a:t>input</a:t>
            </a:r>
            <a:r>
              <a:rPr lang="tr-TR" dirty="0">
                <a:solidFill>
                  <a:srgbClr val="000000"/>
                </a:solidFill>
                <a:latin typeface="Arial" panose="020B0604020202020204" pitchFamily="34" charset="0"/>
              </a:rPr>
              <a:t>(</a:t>
            </a:r>
            <a:r>
              <a:rPr lang="tr-TR" dirty="0" smtClean="0">
                <a:solidFill>
                  <a:srgbClr val="A020F0"/>
                </a:solidFill>
                <a:latin typeface="Arial" panose="020B0604020202020204" pitchFamily="34" charset="0"/>
              </a:rPr>
              <a:t>'hesaplanması </a:t>
            </a:r>
            <a:r>
              <a:rPr lang="tr-TR" dirty="0" err="1">
                <a:solidFill>
                  <a:srgbClr val="A020F0"/>
                </a:solidFill>
                <a:latin typeface="Arial" panose="020B0604020202020204" pitchFamily="34" charset="0"/>
              </a:rPr>
              <a:t>istenenen</a:t>
            </a:r>
            <a:r>
              <a:rPr lang="tr-TR" dirty="0">
                <a:solidFill>
                  <a:srgbClr val="A020F0"/>
                </a:solidFill>
                <a:latin typeface="Arial" panose="020B0604020202020204" pitchFamily="34" charset="0"/>
              </a:rPr>
              <a:t> </a:t>
            </a:r>
            <a:r>
              <a:rPr lang="tr-TR" dirty="0" smtClean="0">
                <a:solidFill>
                  <a:srgbClr val="A020F0"/>
                </a:solidFill>
                <a:latin typeface="Arial" panose="020B0604020202020204" pitchFamily="34" charset="0"/>
              </a:rPr>
              <a:t>ayı </a:t>
            </a:r>
            <a:r>
              <a:rPr lang="tr-TR" dirty="0">
                <a:solidFill>
                  <a:srgbClr val="A020F0"/>
                </a:solidFill>
                <a:latin typeface="Arial" panose="020B0604020202020204" pitchFamily="34" charset="0"/>
              </a:rPr>
              <a:t>giriniz='</a:t>
            </a:r>
            <a:r>
              <a:rPr lang="tr-TR" dirty="0">
                <a:solidFill>
                  <a:srgbClr val="000000"/>
                </a:solidFill>
                <a:latin typeface="Arial" panose="020B0604020202020204" pitchFamily="34" charset="0"/>
              </a:rPr>
              <a:t>);</a:t>
            </a:r>
          </a:p>
          <a:p>
            <a:endParaRPr lang="tr-TR" dirty="0" smtClean="0">
              <a:solidFill>
                <a:srgbClr val="000000"/>
              </a:solidFill>
              <a:latin typeface="Arial" panose="020B0604020202020204" pitchFamily="34" charset="0"/>
            </a:endParaRPr>
          </a:p>
          <a:p>
            <a:r>
              <a:rPr lang="tr-TR" dirty="0" err="1" smtClean="0">
                <a:solidFill>
                  <a:srgbClr val="000000"/>
                </a:solidFill>
                <a:latin typeface="Arial" panose="020B0604020202020204" pitchFamily="34" charset="0"/>
              </a:rPr>
              <a:t>toplam_gun</a:t>
            </a:r>
            <a:r>
              <a:rPr lang="tr-TR" dirty="0" smtClean="0">
                <a:solidFill>
                  <a:srgbClr val="000000"/>
                </a:solidFill>
                <a:latin typeface="Arial" panose="020B0604020202020204" pitchFamily="34" charset="0"/>
              </a:rPr>
              <a:t>=</a:t>
            </a:r>
            <a:r>
              <a:rPr lang="tr-TR" dirty="0" err="1" smtClean="0">
                <a:solidFill>
                  <a:srgbClr val="000000"/>
                </a:solidFill>
                <a:latin typeface="Arial" panose="020B0604020202020204" pitchFamily="34" charset="0"/>
              </a:rPr>
              <a:t>is_gun</a:t>
            </a:r>
            <a:r>
              <a:rPr lang="tr-TR" dirty="0">
                <a:solidFill>
                  <a:srgbClr val="000000"/>
                </a:solidFill>
                <a:latin typeface="Arial" panose="020B0604020202020204" pitchFamily="34" charset="0"/>
              </a:rPr>
              <a:t>;</a:t>
            </a:r>
          </a:p>
          <a:p>
            <a:r>
              <a:rPr lang="tr-TR" dirty="0" err="1">
                <a:solidFill>
                  <a:srgbClr val="000000"/>
                </a:solidFill>
                <a:latin typeface="Arial" panose="020B0604020202020204" pitchFamily="34" charset="0"/>
              </a:rPr>
              <a:t>gun</a:t>
            </a:r>
            <a:r>
              <a:rPr lang="tr-TR" dirty="0">
                <a:solidFill>
                  <a:srgbClr val="000000"/>
                </a:solidFill>
                <a:latin typeface="Arial" panose="020B0604020202020204" pitchFamily="34" charset="0"/>
              </a:rPr>
              <a:t>=0;</a:t>
            </a:r>
          </a:p>
          <a:p>
            <a:r>
              <a:rPr lang="tr-TR" dirty="0" err="1">
                <a:solidFill>
                  <a:srgbClr val="0000FF"/>
                </a:solidFill>
                <a:latin typeface="Arial" panose="020B0604020202020204" pitchFamily="34" charset="0"/>
              </a:rPr>
              <a:t>for</a:t>
            </a:r>
            <a:r>
              <a:rPr lang="tr-TR" dirty="0">
                <a:solidFill>
                  <a:srgbClr val="000000"/>
                </a:solidFill>
                <a:latin typeface="Arial" panose="020B0604020202020204" pitchFamily="34" charset="0"/>
              </a:rPr>
              <a:t> i=1:ay</a:t>
            </a:r>
          </a:p>
          <a:p>
            <a:r>
              <a:rPr lang="tr-TR" dirty="0">
                <a:solidFill>
                  <a:srgbClr val="000000"/>
                </a:solidFill>
                <a:latin typeface="Arial" panose="020B0604020202020204" pitchFamily="34" charset="0"/>
              </a:rPr>
              <a:t>    </a:t>
            </a:r>
            <a:r>
              <a:rPr lang="tr-TR" dirty="0" err="1">
                <a:solidFill>
                  <a:srgbClr val="0000FF"/>
                </a:solidFill>
                <a:latin typeface="Arial" panose="020B0604020202020204" pitchFamily="34" charset="0"/>
              </a:rPr>
              <a:t>switch</a:t>
            </a:r>
            <a:r>
              <a:rPr lang="tr-TR" dirty="0">
                <a:solidFill>
                  <a:srgbClr val="000000"/>
                </a:solidFill>
                <a:latin typeface="Arial" panose="020B0604020202020204" pitchFamily="34" charset="0"/>
              </a:rPr>
              <a:t> (i-1)</a:t>
            </a:r>
          </a:p>
          <a:p>
            <a:r>
              <a:rPr lang="tr-TR" dirty="0">
                <a:solidFill>
                  <a:srgbClr val="000000"/>
                </a:solidFill>
                <a:latin typeface="Arial" panose="020B0604020202020204" pitchFamily="34" charset="0"/>
              </a:rPr>
              <a:t>        </a:t>
            </a:r>
            <a:r>
              <a:rPr lang="tr-TR" dirty="0" err="1">
                <a:solidFill>
                  <a:srgbClr val="0000FF"/>
                </a:solidFill>
                <a:latin typeface="Arial" panose="020B0604020202020204" pitchFamily="34" charset="0"/>
              </a:rPr>
              <a:t>case</a:t>
            </a:r>
            <a:r>
              <a:rPr lang="tr-TR" dirty="0">
                <a:solidFill>
                  <a:srgbClr val="000000"/>
                </a:solidFill>
                <a:latin typeface="Arial" panose="020B0604020202020204" pitchFamily="34" charset="0"/>
              </a:rPr>
              <a:t> {1,3,5,7,8,10,12}</a:t>
            </a:r>
          </a:p>
          <a:p>
            <a:r>
              <a:rPr lang="tr-TR" dirty="0">
                <a:solidFill>
                  <a:srgbClr val="000000"/>
                </a:solidFill>
                <a:latin typeface="Arial" panose="020B0604020202020204" pitchFamily="34" charset="0"/>
              </a:rPr>
              <a:t>            </a:t>
            </a:r>
            <a:r>
              <a:rPr lang="tr-TR" dirty="0" err="1">
                <a:solidFill>
                  <a:srgbClr val="000000"/>
                </a:solidFill>
                <a:latin typeface="Arial" panose="020B0604020202020204" pitchFamily="34" charset="0"/>
              </a:rPr>
              <a:t>gun</a:t>
            </a:r>
            <a:r>
              <a:rPr lang="tr-TR" dirty="0">
                <a:solidFill>
                  <a:srgbClr val="000000"/>
                </a:solidFill>
                <a:latin typeface="Arial" panose="020B0604020202020204" pitchFamily="34" charset="0"/>
              </a:rPr>
              <a:t>=31;</a:t>
            </a:r>
          </a:p>
          <a:p>
            <a:r>
              <a:rPr lang="tr-TR" dirty="0">
                <a:solidFill>
                  <a:srgbClr val="000000"/>
                </a:solidFill>
                <a:latin typeface="Arial" panose="020B0604020202020204" pitchFamily="34" charset="0"/>
              </a:rPr>
              <a:t>        </a:t>
            </a:r>
            <a:r>
              <a:rPr lang="tr-TR" dirty="0" err="1">
                <a:solidFill>
                  <a:srgbClr val="0000FF"/>
                </a:solidFill>
                <a:latin typeface="Arial" panose="020B0604020202020204" pitchFamily="34" charset="0"/>
              </a:rPr>
              <a:t>case</a:t>
            </a:r>
            <a:r>
              <a:rPr lang="tr-TR" dirty="0">
                <a:solidFill>
                  <a:srgbClr val="000000"/>
                </a:solidFill>
                <a:latin typeface="Arial" panose="020B0604020202020204" pitchFamily="34" charset="0"/>
              </a:rPr>
              <a:t> {4,6,9,11}</a:t>
            </a:r>
          </a:p>
          <a:p>
            <a:r>
              <a:rPr lang="tr-TR" dirty="0">
                <a:solidFill>
                  <a:srgbClr val="000000"/>
                </a:solidFill>
                <a:latin typeface="Arial" panose="020B0604020202020204" pitchFamily="34" charset="0"/>
              </a:rPr>
              <a:t>            </a:t>
            </a:r>
            <a:r>
              <a:rPr lang="tr-TR" dirty="0" err="1">
                <a:solidFill>
                  <a:srgbClr val="000000"/>
                </a:solidFill>
                <a:latin typeface="Arial" panose="020B0604020202020204" pitchFamily="34" charset="0"/>
              </a:rPr>
              <a:t>gun</a:t>
            </a:r>
            <a:r>
              <a:rPr lang="tr-TR" dirty="0">
                <a:solidFill>
                  <a:srgbClr val="000000"/>
                </a:solidFill>
                <a:latin typeface="Arial" panose="020B0604020202020204" pitchFamily="34" charset="0"/>
              </a:rPr>
              <a:t>=30;</a:t>
            </a:r>
          </a:p>
          <a:p>
            <a:r>
              <a:rPr lang="tr-TR" dirty="0">
                <a:solidFill>
                  <a:srgbClr val="000000"/>
                </a:solidFill>
                <a:latin typeface="Arial" panose="020B0604020202020204" pitchFamily="34" charset="0"/>
              </a:rPr>
              <a:t>        </a:t>
            </a:r>
            <a:r>
              <a:rPr lang="tr-TR" dirty="0" err="1">
                <a:solidFill>
                  <a:srgbClr val="0000FF"/>
                </a:solidFill>
                <a:latin typeface="Arial" panose="020B0604020202020204" pitchFamily="34" charset="0"/>
              </a:rPr>
              <a:t>case</a:t>
            </a:r>
            <a:r>
              <a:rPr lang="tr-TR" dirty="0">
                <a:solidFill>
                  <a:srgbClr val="000000"/>
                </a:solidFill>
                <a:latin typeface="Arial" panose="020B0604020202020204" pitchFamily="34" charset="0"/>
              </a:rPr>
              <a:t> {2}</a:t>
            </a:r>
          </a:p>
          <a:p>
            <a:r>
              <a:rPr lang="tr-TR" dirty="0">
                <a:solidFill>
                  <a:srgbClr val="000000"/>
                </a:solidFill>
                <a:latin typeface="Arial" panose="020B0604020202020204" pitchFamily="34" charset="0"/>
              </a:rPr>
              <a:t>            </a:t>
            </a:r>
            <a:r>
              <a:rPr lang="tr-TR" dirty="0" err="1">
                <a:solidFill>
                  <a:srgbClr val="000000"/>
                </a:solidFill>
                <a:latin typeface="Arial" panose="020B0604020202020204" pitchFamily="34" charset="0"/>
              </a:rPr>
              <a:t>gun</a:t>
            </a:r>
            <a:r>
              <a:rPr lang="tr-TR" dirty="0">
                <a:solidFill>
                  <a:srgbClr val="000000"/>
                </a:solidFill>
                <a:latin typeface="Arial" panose="020B0604020202020204" pitchFamily="34" charset="0"/>
              </a:rPr>
              <a:t>=28;</a:t>
            </a:r>
          </a:p>
          <a:p>
            <a:r>
              <a:rPr lang="tr-TR" dirty="0">
                <a:solidFill>
                  <a:srgbClr val="000000"/>
                </a:solidFill>
                <a:latin typeface="Arial" panose="020B0604020202020204" pitchFamily="34" charset="0"/>
              </a:rPr>
              <a:t>    </a:t>
            </a:r>
            <a:r>
              <a:rPr lang="tr-TR" dirty="0" err="1">
                <a:solidFill>
                  <a:srgbClr val="0000FF"/>
                </a:solidFill>
                <a:latin typeface="Arial" panose="020B0604020202020204" pitchFamily="34" charset="0"/>
              </a:rPr>
              <a:t>end</a:t>
            </a:r>
            <a:endParaRPr lang="tr-TR" dirty="0">
              <a:solidFill>
                <a:srgbClr val="0000FF"/>
              </a:solidFill>
              <a:latin typeface="Arial" panose="020B0604020202020204" pitchFamily="34" charset="0"/>
            </a:endParaRPr>
          </a:p>
          <a:p>
            <a:r>
              <a:rPr lang="tr-TR" dirty="0">
                <a:solidFill>
                  <a:srgbClr val="000000"/>
                </a:solidFill>
                <a:latin typeface="Arial" panose="020B0604020202020204" pitchFamily="34" charset="0"/>
              </a:rPr>
              <a:t>    </a:t>
            </a:r>
            <a:r>
              <a:rPr lang="tr-TR" dirty="0" err="1">
                <a:solidFill>
                  <a:srgbClr val="000000"/>
                </a:solidFill>
                <a:latin typeface="Arial" panose="020B0604020202020204" pitchFamily="34" charset="0"/>
              </a:rPr>
              <a:t>toplam_gun</a:t>
            </a:r>
            <a:r>
              <a:rPr lang="tr-TR" dirty="0">
                <a:solidFill>
                  <a:srgbClr val="000000"/>
                </a:solidFill>
                <a:latin typeface="Arial" panose="020B0604020202020204" pitchFamily="34" charset="0"/>
              </a:rPr>
              <a:t>=</a:t>
            </a:r>
            <a:r>
              <a:rPr lang="tr-TR" dirty="0" err="1">
                <a:solidFill>
                  <a:srgbClr val="000000"/>
                </a:solidFill>
                <a:latin typeface="Arial" panose="020B0604020202020204" pitchFamily="34" charset="0"/>
              </a:rPr>
              <a:t>toplam_gun+gun</a:t>
            </a:r>
            <a:r>
              <a:rPr lang="tr-TR" dirty="0">
                <a:solidFill>
                  <a:srgbClr val="000000"/>
                </a:solidFill>
                <a:latin typeface="Arial" panose="020B0604020202020204" pitchFamily="34" charset="0"/>
              </a:rPr>
              <a:t>;</a:t>
            </a:r>
          </a:p>
          <a:p>
            <a:r>
              <a:rPr lang="tr-TR" dirty="0" err="1">
                <a:solidFill>
                  <a:srgbClr val="0000FF"/>
                </a:solidFill>
                <a:latin typeface="Arial" panose="020B0604020202020204" pitchFamily="34" charset="0"/>
              </a:rPr>
              <a:t>end</a:t>
            </a:r>
            <a:endParaRPr lang="tr-TR" dirty="0">
              <a:solidFill>
                <a:srgbClr val="0000FF"/>
              </a:solidFill>
              <a:latin typeface="Arial" panose="020B0604020202020204" pitchFamily="34" charset="0"/>
            </a:endParaRPr>
          </a:p>
          <a:p>
            <a:r>
              <a:rPr lang="tr-TR" dirty="0" err="1">
                <a:solidFill>
                  <a:srgbClr val="000000"/>
                </a:solidFill>
                <a:latin typeface="Arial" panose="020B0604020202020204" pitchFamily="34" charset="0"/>
              </a:rPr>
              <a:t>fprintf</a:t>
            </a:r>
            <a:r>
              <a:rPr lang="tr-TR" dirty="0">
                <a:solidFill>
                  <a:srgbClr val="000000"/>
                </a:solidFill>
                <a:latin typeface="Arial" panose="020B0604020202020204" pitchFamily="34" charset="0"/>
              </a:rPr>
              <a:t>(</a:t>
            </a:r>
            <a:r>
              <a:rPr lang="tr-TR" dirty="0" smtClean="0">
                <a:solidFill>
                  <a:srgbClr val="A020F0"/>
                </a:solidFill>
                <a:latin typeface="Arial" panose="020B0604020202020204" pitchFamily="34" charset="0"/>
              </a:rPr>
              <a:t>'</a:t>
            </a:r>
            <a:r>
              <a:rPr lang="tr-TR" dirty="0" err="1" smtClean="0">
                <a:solidFill>
                  <a:srgbClr val="A020F0"/>
                </a:solidFill>
                <a:latin typeface="Arial" panose="020B0604020202020204" pitchFamily="34" charset="0"/>
              </a:rPr>
              <a:t>yılbasindan</a:t>
            </a:r>
            <a:r>
              <a:rPr lang="tr-TR" dirty="0" smtClean="0">
                <a:solidFill>
                  <a:srgbClr val="A020F0"/>
                </a:solidFill>
                <a:latin typeface="Arial" panose="020B0604020202020204" pitchFamily="34" charset="0"/>
              </a:rPr>
              <a:t> </a:t>
            </a:r>
            <a:r>
              <a:rPr lang="tr-TR" dirty="0">
                <a:solidFill>
                  <a:srgbClr val="A020F0"/>
                </a:solidFill>
                <a:latin typeface="Arial" panose="020B0604020202020204" pitchFamily="34" charset="0"/>
              </a:rPr>
              <a:t>gecen </a:t>
            </a:r>
            <a:r>
              <a:rPr lang="tr-TR" dirty="0" err="1">
                <a:solidFill>
                  <a:srgbClr val="A020F0"/>
                </a:solidFill>
                <a:latin typeface="Arial" panose="020B0604020202020204" pitchFamily="34" charset="0"/>
              </a:rPr>
              <a:t>gun</a:t>
            </a:r>
            <a:r>
              <a:rPr lang="tr-TR" dirty="0">
                <a:solidFill>
                  <a:srgbClr val="A020F0"/>
                </a:solidFill>
                <a:latin typeface="Arial" panose="020B0604020202020204" pitchFamily="34" charset="0"/>
              </a:rPr>
              <a:t> </a:t>
            </a:r>
            <a:r>
              <a:rPr lang="tr-TR" dirty="0" smtClean="0">
                <a:solidFill>
                  <a:srgbClr val="A020F0"/>
                </a:solidFill>
                <a:latin typeface="Arial" panose="020B0604020202020204" pitchFamily="34" charset="0"/>
              </a:rPr>
              <a:t>sayısı=%</a:t>
            </a:r>
            <a:r>
              <a:rPr lang="tr-TR" dirty="0">
                <a:solidFill>
                  <a:srgbClr val="A020F0"/>
                </a:solidFill>
                <a:latin typeface="Arial" panose="020B0604020202020204" pitchFamily="34" charset="0"/>
              </a:rPr>
              <a:t>g'</a:t>
            </a:r>
            <a:r>
              <a:rPr lang="tr-TR" dirty="0">
                <a:solidFill>
                  <a:srgbClr val="000000"/>
                </a:solidFill>
                <a:latin typeface="Arial" panose="020B0604020202020204" pitchFamily="34" charset="0"/>
              </a:rPr>
              <a:t>,</a:t>
            </a:r>
            <a:r>
              <a:rPr lang="tr-TR" dirty="0" err="1">
                <a:solidFill>
                  <a:srgbClr val="000000"/>
                </a:solidFill>
                <a:latin typeface="Arial" panose="020B0604020202020204" pitchFamily="34" charset="0"/>
              </a:rPr>
              <a:t>toplam_gun</a:t>
            </a:r>
            <a:r>
              <a:rPr lang="tr-TR" dirty="0">
                <a:solidFill>
                  <a:srgbClr val="000000"/>
                </a:solidFill>
                <a:latin typeface="Arial" panose="020B0604020202020204" pitchFamily="34" charset="0"/>
              </a:rPr>
              <a:t>)</a:t>
            </a:r>
          </a:p>
        </p:txBody>
      </p:sp>
    </p:spTree>
    <p:extLst>
      <p:ext uri="{BB962C8B-B14F-4D97-AF65-F5344CB8AC3E}">
        <p14:creationId xmlns:p14="http://schemas.microsoft.com/office/powerpoint/2010/main" val="2102234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BBE3C02-F80D-4324-A2D6-1543AA2BDB9B}"/>
              </a:ext>
            </a:extLst>
          </p:cNvPr>
          <p:cNvSpPr>
            <a:spLocks noGrp="1"/>
          </p:cNvSpPr>
          <p:nvPr>
            <p:ph type="title"/>
          </p:nvPr>
        </p:nvSpPr>
        <p:spPr/>
        <p:txBody>
          <a:bodyPr/>
          <a:lstStyle/>
          <a:p>
            <a:r>
              <a:rPr lang="tr-TR" dirty="0"/>
              <a:t>Soru-1</a:t>
            </a:r>
          </a:p>
        </p:txBody>
      </p:sp>
      <mc:AlternateContent xmlns:mc="http://schemas.openxmlformats.org/markup-compatibility/2006">
        <mc:Choice xmlns:a14="http://schemas.microsoft.com/office/drawing/2010/main" Requires="a14">
          <p:sp>
            <p:nvSpPr>
              <p:cNvPr id="3" name="İçerik Yer Tutucusu 2">
                <a:extLst>
                  <a:ext uri="{FF2B5EF4-FFF2-40B4-BE49-F238E27FC236}">
                    <a16:creationId xmlns:a16="http://schemas.microsoft.com/office/drawing/2014/main" id="{2695E84E-824F-47BD-B9ED-3544E4DE4E40}"/>
                  </a:ext>
                </a:extLst>
              </p:cNvPr>
              <p:cNvSpPr>
                <a:spLocks noGrp="1"/>
              </p:cNvSpPr>
              <p:nvPr>
                <p:ph idx="1"/>
              </p:nvPr>
            </p:nvSpPr>
            <p:spPr>
              <a:xfrm>
                <a:off x="526518" y="1572768"/>
                <a:ext cx="6584401" cy="4604195"/>
              </a:xfrm>
            </p:spPr>
            <p:txBody>
              <a:bodyPr/>
              <a:lstStyle/>
              <a:p>
                <a:pPr marL="0" lvl="0" indent="0">
                  <a:buNone/>
                </a:pPr>
                <a:r>
                  <a:rPr lang="tr-TR" dirty="0"/>
                  <a:t>Aşağıda verilen denklemi </a:t>
                </a:r>
                <a:r>
                  <a:rPr lang="tr-TR" dirty="0" err="1"/>
                  <a:t>x’in</a:t>
                </a:r>
                <a:r>
                  <a:rPr lang="tr-TR" dirty="0"/>
                  <a:t> 0 ile n aralığındaki değerler için çözümünü veren programı yazınız.</a:t>
                </a:r>
              </a:p>
              <a:p>
                <a:pPr marL="0" indent="0">
                  <a:buNone/>
                </a:pPr>
                <a:r>
                  <a:rPr lang="tr-TR" dirty="0"/>
                  <a:t>n: Öğrenci numaranızın </a:t>
                </a:r>
                <a:r>
                  <a:rPr lang="tr-TR" dirty="0" smtClean="0"/>
                  <a:t>son </a:t>
                </a:r>
                <a:r>
                  <a:rPr lang="tr-TR" dirty="0"/>
                  <a:t>iki rakamı olarak alınacaktır.</a:t>
                </a:r>
              </a:p>
              <a:p>
                <a:pPr marL="0" indent="0">
                  <a:buNone/>
                </a:pPr>
                <a:r>
                  <a:rPr lang="tr-TR" dirty="0"/>
                  <a:t> </a:t>
                </a:r>
              </a:p>
              <a:p>
                <a:pPr marL="0" indent="0">
                  <a:buNone/>
                </a:pPr>
                <a14:m>
                  <m:oMathPara xmlns:m="http://schemas.openxmlformats.org/officeDocument/2006/math">
                    <m:oMathParaPr>
                      <m:jc m:val="centerGroup"/>
                    </m:oMathParaPr>
                    <m:oMath xmlns:m="http://schemas.openxmlformats.org/officeDocument/2006/math">
                      <m:r>
                        <a:rPr lang="tr-TR" i="1">
                          <a:latin typeface="Cambria Math" panose="02040503050406030204" pitchFamily="18" charset="0"/>
                        </a:rPr>
                        <m:t>𝑓</m:t>
                      </m:r>
                      <m:r>
                        <a:rPr lang="tr-TR" i="1">
                          <a:latin typeface="Cambria Math" panose="02040503050406030204" pitchFamily="18" charset="0"/>
                        </a:rPr>
                        <m:t>=</m:t>
                      </m:r>
                      <m:sSup>
                        <m:sSupPr>
                          <m:ctrlPr>
                            <a:rPr lang="tr-TR" i="1">
                              <a:latin typeface="Cambria Math" panose="02040503050406030204" pitchFamily="18" charset="0"/>
                            </a:rPr>
                          </m:ctrlPr>
                        </m:sSupPr>
                        <m:e>
                          <m:r>
                            <a:rPr lang="tr-TR" i="1">
                              <a:latin typeface="Cambria Math" panose="02040503050406030204" pitchFamily="18" charset="0"/>
                            </a:rPr>
                            <m:t>𝑥</m:t>
                          </m:r>
                        </m:e>
                        <m:sup>
                          <m:r>
                            <a:rPr lang="tr-TR" i="1">
                              <a:latin typeface="Cambria Math" panose="02040503050406030204" pitchFamily="18" charset="0"/>
                            </a:rPr>
                            <m:t>3</m:t>
                          </m:r>
                        </m:sup>
                      </m:sSup>
                      <m:r>
                        <a:rPr lang="tr-TR" i="1">
                          <a:latin typeface="Cambria Math" panose="02040503050406030204" pitchFamily="18" charset="0"/>
                        </a:rPr>
                        <m:t>−4</m:t>
                      </m:r>
                      <m:sSup>
                        <m:sSupPr>
                          <m:ctrlPr>
                            <a:rPr lang="tr-TR" i="1">
                              <a:latin typeface="Cambria Math" panose="02040503050406030204" pitchFamily="18" charset="0"/>
                            </a:rPr>
                          </m:ctrlPr>
                        </m:sSupPr>
                        <m:e>
                          <m:r>
                            <a:rPr lang="tr-TR" i="1">
                              <a:latin typeface="Cambria Math" panose="02040503050406030204" pitchFamily="18" charset="0"/>
                            </a:rPr>
                            <m:t>𝑥</m:t>
                          </m:r>
                        </m:e>
                        <m:sup>
                          <m:r>
                            <a:rPr lang="tr-TR" i="1">
                              <a:latin typeface="Cambria Math" panose="02040503050406030204" pitchFamily="18" charset="0"/>
                            </a:rPr>
                            <m:t>2</m:t>
                          </m:r>
                        </m:sup>
                      </m:sSup>
                      <m:r>
                        <a:rPr lang="tr-TR" i="1">
                          <a:latin typeface="Cambria Math" panose="02040503050406030204" pitchFamily="18" charset="0"/>
                        </a:rPr>
                        <m:t>+5</m:t>
                      </m:r>
                    </m:oMath>
                  </m:oMathPara>
                </a14:m>
                <a:endParaRPr lang="tr-TR" dirty="0"/>
              </a:p>
              <a:p>
                <a:endParaRPr lang="tr-TR" dirty="0"/>
              </a:p>
            </p:txBody>
          </p:sp>
        </mc:Choice>
        <mc:Fallback>
          <p:sp>
            <p:nvSpPr>
              <p:cNvPr id="3" name="İçerik Yer Tutucusu 2">
                <a:extLst>
                  <a:ext uri="{FF2B5EF4-FFF2-40B4-BE49-F238E27FC236}">
                    <a16:creationId xmlns:a16="http://schemas.microsoft.com/office/drawing/2014/main" id="{2695E84E-824F-47BD-B9ED-3544E4DE4E40}"/>
                  </a:ext>
                </a:extLst>
              </p:cNvPr>
              <p:cNvSpPr>
                <a:spLocks noGrp="1" noRot="1" noChangeAspect="1" noMove="1" noResize="1" noEditPoints="1" noAdjustHandles="1" noChangeArrowheads="1" noChangeShapeType="1" noTextEdit="1"/>
              </p:cNvSpPr>
              <p:nvPr>
                <p:ph idx="1"/>
              </p:nvPr>
            </p:nvSpPr>
            <p:spPr>
              <a:xfrm>
                <a:off x="526518" y="1572768"/>
                <a:ext cx="6584401" cy="4604195"/>
              </a:xfrm>
              <a:blipFill>
                <a:blip r:embed="rId2"/>
                <a:stretch>
                  <a:fillRect l="-1389" t="-1060" r="-1481"/>
                </a:stretch>
              </a:blipFill>
            </p:spPr>
            <p:txBody>
              <a:bodyPr/>
              <a:lstStyle/>
              <a:p>
                <a:r>
                  <a:rPr lang="tr-TR">
                    <a:noFill/>
                  </a:rPr>
                  <a:t> </a:t>
                </a:r>
              </a:p>
            </p:txBody>
          </p:sp>
        </mc:Fallback>
      </mc:AlternateContent>
      <p:pic>
        <p:nvPicPr>
          <p:cNvPr id="4" name="Resim 3">
            <a:extLst>
              <a:ext uri="{FF2B5EF4-FFF2-40B4-BE49-F238E27FC236}">
                <a16:creationId xmlns:a16="http://schemas.microsoft.com/office/drawing/2014/main" id="{D54AA9A2-749A-4685-970C-B56EBE8CB6CB}"/>
              </a:ext>
            </a:extLst>
          </p:cNvPr>
          <p:cNvPicPr>
            <a:picLocks noChangeAspect="1"/>
          </p:cNvPicPr>
          <p:nvPr/>
        </p:nvPicPr>
        <p:blipFill>
          <a:blip r:embed="rId3"/>
          <a:stretch>
            <a:fillRect/>
          </a:stretch>
        </p:blipFill>
        <p:spPr>
          <a:xfrm>
            <a:off x="7808879" y="681037"/>
            <a:ext cx="3733800" cy="5819775"/>
          </a:xfrm>
          <a:prstGeom prst="rect">
            <a:avLst/>
          </a:prstGeom>
        </p:spPr>
      </p:pic>
    </p:spTree>
    <p:extLst>
      <p:ext uri="{BB962C8B-B14F-4D97-AF65-F5344CB8AC3E}">
        <p14:creationId xmlns:p14="http://schemas.microsoft.com/office/powerpoint/2010/main" val="3633540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02D040F-E4FA-4545-9CE9-45B627768164}"/>
              </a:ext>
            </a:extLst>
          </p:cNvPr>
          <p:cNvSpPr>
            <a:spLocks noGrp="1"/>
          </p:cNvSpPr>
          <p:nvPr>
            <p:ph type="title"/>
          </p:nvPr>
        </p:nvSpPr>
        <p:spPr/>
        <p:txBody>
          <a:bodyPr/>
          <a:lstStyle/>
          <a:p>
            <a:r>
              <a:rPr lang="tr-TR" dirty="0"/>
              <a:t>Soru-1: Çözüm</a:t>
            </a:r>
          </a:p>
        </p:txBody>
      </p:sp>
      <p:sp>
        <p:nvSpPr>
          <p:cNvPr id="3" name="İçerik Yer Tutucusu 2">
            <a:extLst>
              <a:ext uri="{FF2B5EF4-FFF2-40B4-BE49-F238E27FC236}">
                <a16:creationId xmlns:a16="http://schemas.microsoft.com/office/drawing/2014/main" id="{CDFD2CB5-5232-4015-B3B8-36A0BEF0BFAA}"/>
              </a:ext>
            </a:extLst>
          </p:cNvPr>
          <p:cNvSpPr>
            <a:spLocks noGrp="1"/>
          </p:cNvSpPr>
          <p:nvPr>
            <p:ph idx="1"/>
          </p:nvPr>
        </p:nvSpPr>
        <p:spPr>
          <a:xfrm>
            <a:off x="1258644" y="1572768"/>
            <a:ext cx="10460603" cy="4604195"/>
          </a:xfrm>
        </p:spPr>
        <p:txBody>
          <a:bodyPr/>
          <a:lstStyle/>
          <a:p>
            <a:pPr marL="0" indent="0">
              <a:buNone/>
            </a:pPr>
            <a:r>
              <a:rPr lang="tr-TR" dirty="0">
                <a:solidFill>
                  <a:srgbClr val="000000"/>
                </a:solidFill>
                <a:latin typeface="Arial" panose="020B0604020202020204" pitchFamily="34" charset="0"/>
              </a:rPr>
              <a:t> </a:t>
            </a:r>
          </a:p>
          <a:p>
            <a:pPr marL="0" indent="0">
              <a:buNone/>
            </a:pPr>
            <a:r>
              <a:rPr lang="tr-TR" dirty="0" err="1">
                <a:solidFill>
                  <a:srgbClr val="000000"/>
                </a:solidFill>
                <a:latin typeface="Arial" panose="020B0604020202020204" pitchFamily="34" charset="0"/>
              </a:rPr>
              <a:t>clc</a:t>
            </a:r>
            <a:r>
              <a:rPr lang="tr-TR" dirty="0">
                <a:solidFill>
                  <a:srgbClr val="000000"/>
                </a:solidFill>
                <a:latin typeface="Arial" panose="020B0604020202020204" pitchFamily="34" charset="0"/>
              </a:rPr>
              <a:t>; </a:t>
            </a:r>
            <a:r>
              <a:rPr lang="tr-TR" dirty="0" err="1">
                <a:solidFill>
                  <a:srgbClr val="000000"/>
                </a:solidFill>
                <a:latin typeface="Arial" panose="020B0604020202020204" pitchFamily="34" charset="0"/>
              </a:rPr>
              <a:t>clear</a:t>
            </a:r>
            <a:r>
              <a:rPr lang="tr-TR" dirty="0">
                <a:solidFill>
                  <a:srgbClr val="000000"/>
                </a:solidFill>
                <a:latin typeface="Arial" panose="020B0604020202020204" pitchFamily="34" charset="0"/>
              </a:rPr>
              <a:t> </a:t>
            </a:r>
            <a:r>
              <a:rPr lang="tr-TR" dirty="0" err="1">
                <a:solidFill>
                  <a:srgbClr val="A020F0"/>
                </a:solidFill>
                <a:latin typeface="Arial" panose="020B0604020202020204" pitchFamily="34" charset="0"/>
              </a:rPr>
              <a:t>all</a:t>
            </a:r>
            <a:r>
              <a:rPr lang="tr-TR" dirty="0">
                <a:solidFill>
                  <a:srgbClr val="000000"/>
                </a:solidFill>
                <a:latin typeface="Arial" panose="020B0604020202020204" pitchFamily="34" charset="0"/>
              </a:rPr>
              <a:t>;</a:t>
            </a:r>
          </a:p>
          <a:p>
            <a:pPr marL="0" indent="0">
              <a:buNone/>
            </a:pPr>
            <a:r>
              <a:rPr lang="tr-TR" dirty="0">
                <a:solidFill>
                  <a:srgbClr val="000000"/>
                </a:solidFill>
                <a:latin typeface="Arial" panose="020B0604020202020204" pitchFamily="34" charset="0"/>
              </a:rPr>
              <a:t>son2=14;</a:t>
            </a:r>
          </a:p>
          <a:p>
            <a:pPr marL="0" indent="0">
              <a:buNone/>
            </a:pPr>
            <a:r>
              <a:rPr lang="tr-TR" dirty="0" err="1">
                <a:solidFill>
                  <a:srgbClr val="000000"/>
                </a:solidFill>
                <a:latin typeface="Arial" panose="020B0604020202020204" pitchFamily="34" charset="0"/>
              </a:rPr>
              <a:t>fprintf</a:t>
            </a:r>
            <a:r>
              <a:rPr lang="tr-TR" dirty="0">
                <a:solidFill>
                  <a:srgbClr val="000000"/>
                </a:solidFill>
                <a:latin typeface="Arial" panose="020B0604020202020204" pitchFamily="34" charset="0"/>
              </a:rPr>
              <a:t>(</a:t>
            </a:r>
            <a:r>
              <a:rPr lang="tr-TR" dirty="0">
                <a:solidFill>
                  <a:srgbClr val="A020F0"/>
                </a:solidFill>
                <a:latin typeface="Arial" panose="020B0604020202020204" pitchFamily="34" charset="0"/>
              </a:rPr>
              <a:t>'x </a:t>
            </a:r>
            <a:r>
              <a:rPr lang="tr-TR" dirty="0" smtClean="0">
                <a:solidFill>
                  <a:srgbClr val="A020F0"/>
                </a:solidFill>
                <a:latin typeface="Arial" panose="020B0604020202020204" pitchFamily="34" charset="0"/>
              </a:rPr>
              <a:t>değeri\t f değeri\n</a:t>
            </a:r>
            <a:r>
              <a:rPr lang="tr-TR" dirty="0">
                <a:solidFill>
                  <a:srgbClr val="A020F0"/>
                </a:solidFill>
                <a:latin typeface="Arial" panose="020B0604020202020204" pitchFamily="34" charset="0"/>
              </a:rPr>
              <a:t>'</a:t>
            </a:r>
            <a:r>
              <a:rPr lang="tr-TR" dirty="0">
                <a:solidFill>
                  <a:srgbClr val="000000"/>
                </a:solidFill>
                <a:latin typeface="Arial" panose="020B0604020202020204" pitchFamily="34" charset="0"/>
              </a:rPr>
              <a:t>);</a:t>
            </a:r>
          </a:p>
          <a:p>
            <a:pPr marL="0" indent="0">
              <a:buNone/>
            </a:pPr>
            <a:r>
              <a:rPr lang="tr-TR" dirty="0" err="1">
                <a:solidFill>
                  <a:srgbClr val="000000"/>
                </a:solidFill>
                <a:latin typeface="Arial" panose="020B0604020202020204" pitchFamily="34" charset="0"/>
              </a:rPr>
              <a:t>fprintf</a:t>
            </a:r>
            <a:r>
              <a:rPr lang="tr-TR" dirty="0">
                <a:solidFill>
                  <a:srgbClr val="000000"/>
                </a:solidFill>
                <a:latin typeface="Arial" panose="020B0604020202020204" pitchFamily="34" charset="0"/>
              </a:rPr>
              <a:t>(</a:t>
            </a:r>
            <a:r>
              <a:rPr lang="tr-TR" dirty="0">
                <a:solidFill>
                  <a:srgbClr val="A020F0"/>
                </a:solidFill>
                <a:latin typeface="Arial" panose="020B0604020202020204" pitchFamily="34" charset="0"/>
              </a:rPr>
              <a:t>'---------------\t-------------\n'</a:t>
            </a:r>
            <a:r>
              <a:rPr lang="tr-TR" dirty="0">
                <a:solidFill>
                  <a:srgbClr val="000000"/>
                </a:solidFill>
                <a:latin typeface="Arial" panose="020B0604020202020204" pitchFamily="34" charset="0"/>
              </a:rPr>
              <a:t>);</a:t>
            </a:r>
          </a:p>
          <a:p>
            <a:pPr marL="0" indent="0">
              <a:buNone/>
            </a:pPr>
            <a:r>
              <a:rPr lang="tr-TR" dirty="0" err="1">
                <a:solidFill>
                  <a:srgbClr val="0000FF"/>
                </a:solidFill>
                <a:latin typeface="Arial" panose="020B0604020202020204" pitchFamily="34" charset="0"/>
              </a:rPr>
              <a:t>for</a:t>
            </a:r>
            <a:r>
              <a:rPr lang="tr-TR" dirty="0">
                <a:solidFill>
                  <a:srgbClr val="000000"/>
                </a:solidFill>
                <a:latin typeface="Arial" panose="020B0604020202020204" pitchFamily="34" charset="0"/>
              </a:rPr>
              <a:t> x=0:son2</a:t>
            </a:r>
          </a:p>
          <a:p>
            <a:pPr marL="0" indent="0">
              <a:buNone/>
            </a:pPr>
            <a:r>
              <a:rPr lang="tr-TR" dirty="0">
                <a:solidFill>
                  <a:srgbClr val="000000"/>
                </a:solidFill>
                <a:latin typeface="Arial" panose="020B0604020202020204" pitchFamily="34" charset="0"/>
              </a:rPr>
              <a:t>f = x ^ 3 - 4 * x ^ 2 + 5;</a:t>
            </a:r>
          </a:p>
          <a:p>
            <a:pPr marL="0" indent="0">
              <a:buNone/>
            </a:pPr>
            <a:r>
              <a:rPr lang="tr-TR" dirty="0" err="1">
                <a:solidFill>
                  <a:srgbClr val="000000"/>
                </a:solidFill>
                <a:latin typeface="Arial" panose="020B0604020202020204" pitchFamily="34" charset="0"/>
              </a:rPr>
              <a:t>fprintf</a:t>
            </a:r>
            <a:r>
              <a:rPr lang="tr-TR" dirty="0">
                <a:solidFill>
                  <a:srgbClr val="000000"/>
                </a:solidFill>
                <a:latin typeface="Arial" panose="020B0604020202020204" pitchFamily="34" charset="0"/>
              </a:rPr>
              <a:t>(</a:t>
            </a:r>
            <a:r>
              <a:rPr lang="tr-TR" dirty="0">
                <a:solidFill>
                  <a:srgbClr val="A020F0"/>
                </a:solidFill>
                <a:latin typeface="Arial" panose="020B0604020202020204" pitchFamily="34" charset="0"/>
              </a:rPr>
              <a:t>'%g                              %g\n'</a:t>
            </a:r>
            <a:r>
              <a:rPr lang="tr-TR" dirty="0">
                <a:solidFill>
                  <a:srgbClr val="000000"/>
                </a:solidFill>
                <a:latin typeface="Arial" panose="020B0604020202020204" pitchFamily="34" charset="0"/>
              </a:rPr>
              <a:t>, </a:t>
            </a:r>
            <a:r>
              <a:rPr lang="tr-TR" dirty="0" err="1">
                <a:solidFill>
                  <a:srgbClr val="000000"/>
                </a:solidFill>
                <a:latin typeface="Arial" panose="020B0604020202020204" pitchFamily="34" charset="0"/>
              </a:rPr>
              <a:t>x,f</a:t>
            </a:r>
            <a:r>
              <a:rPr lang="tr-TR" dirty="0">
                <a:solidFill>
                  <a:srgbClr val="000000"/>
                </a:solidFill>
                <a:latin typeface="Arial" panose="020B0604020202020204" pitchFamily="34" charset="0"/>
              </a:rPr>
              <a:t>);</a:t>
            </a:r>
          </a:p>
          <a:p>
            <a:pPr marL="0" indent="0">
              <a:buNone/>
            </a:pPr>
            <a:r>
              <a:rPr lang="tr-TR" dirty="0" err="1">
                <a:solidFill>
                  <a:srgbClr val="0000FF"/>
                </a:solidFill>
                <a:latin typeface="Arial" panose="020B0604020202020204" pitchFamily="34" charset="0"/>
              </a:rPr>
              <a:t>end</a:t>
            </a:r>
            <a:endParaRPr lang="tr-TR" dirty="0">
              <a:solidFill>
                <a:srgbClr val="0000FF"/>
              </a:solidFill>
              <a:latin typeface="Arial" panose="020B0604020202020204" pitchFamily="34" charset="0"/>
            </a:endParaRPr>
          </a:p>
          <a:p>
            <a:endParaRPr lang="tr-TR" dirty="0"/>
          </a:p>
          <a:p>
            <a:endParaRPr lang="tr-TR" dirty="0"/>
          </a:p>
        </p:txBody>
      </p:sp>
    </p:spTree>
    <p:extLst>
      <p:ext uri="{BB962C8B-B14F-4D97-AF65-F5344CB8AC3E}">
        <p14:creationId xmlns:p14="http://schemas.microsoft.com/office/powerpoint/2010/main" val="1858126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742C30A-E32F-4BA1-9BD3-3855528775EF}"/>
              </a:ext>
            </a:extLst>
          </p:cNvPr>
          <p:cNvSpPr>
            <a:spLocks noGrp="1"/>
          </p:cNvSpPr>
          <p:nvPr>
            <p:ph type="title"/>
          </p:nvPr>
        </p:nvSpPr>
        <p:spPr/>
        <p:txBody>
          <a:bodyPr/>
          <a:lstStyle/>
          <a:p>
            <a:r>
              <a:rPr lang="tr-TR" dirty="0"/>
              <a:t>Soru-2</a:t>
            </a:r>
          </a:p>
        </p:txBody>
      </p:sp>
      <mc:AlternateContent xmlns:mc="http://schemas.openxmlformats.org/markup-compatibility/2006" xmlns:a14="http://schemas.microsoft.com/office/drawing/2010/main">
        <mc:Choice Requires="a14">
          <p:sp>
            <p:nvSpPr>
              <p:cNvPr id="3" name="İçerik Yer Tutucusu 2">
                <a:extLst>
                  <a:ext uri="{FF2B5EF4-FFF2-40B4-BE49-F238E27FC236}">
                    <a16:creationId xmlns:a16="http://schemas.microsoft.com/office/drawing/2014/main" id="{6AAAF9CE-B9D8-4E6F-B295-418CD2F67066}"/>
                  </a:ext>
                </a:extLst>
              </p:cNvPr>
              <p:cNvSpPr>
                <a:spLocks noGrp="1"/>
              </p:cNvSpPr>
              <p:nvPr>
                <p:ph idx="1"/>
              </p:nvPr>
            </p:nvSpPr>
            <p:spPr/>
            <p:txBody>
              <a:bodyPr/>
              <a:lstStyle/>
              <a:p>
                <a:r>
                  <a:rPr lang="tr-TR" dirty="0"/>
                  <a:t>Dışarıdan girilen a ve b değerlerine göre aşağıdaki denklemleri hesaplayan programı yazınız.</a:t>
                </a:r>
              </a:p>
              <a:p>
                <a:r>
                  <a:rPr lang="tr-TR" b="1" dirty="0"/>
                  <a:t>Eğer a*b&lt;0		</a:t>
                </a:r>
                <a14:m>
                  <m:oMath xmlns:m="http://schemas.openxmlformats.org/officeDocument/2006/math">
                    <m:r>
                      <a:rPr lang="tr-TR" b="1" i="1">
                        <a:latin typeface="Cambria Math" panose="02040503050406030204" pitchFamily="18" charset="0"/>
                      </a:rPr>
                      <m:t>𝒙</m:t>
                    </m:r>
                    <m:r>
                      <a:rPr lang="tr-TR" b="1" i="1">
                        <a:latin typeface="Cambria Math" panose="02040503050406030204" pitchFamily="18" charset="0"/>
                      </a:rPr>
                      <m:t>=</m:t>
                    </m:r>
                    <m:f>
                      <m:fPr>
                        <m:ctrlPr>
                          <a:rPr lang="tr-TR" b="1" i="1">
                            <a:latin typeface="Cambria Math" panose="02040503050406030204" pitchFamily="18" charset="0"/>
                          </a:rPr>
                        </m:ctrlPr>
                      </m:fPr>
                      <m:num>
                        <m:sSup>
                          <m:sSupPr>
                            <m:ctrlPr>
                              <a:rPr lang="tr-TR" b="1" i="1">
                                <a:latin typeface="Cambria Math" panose="02040503050406030204" pitchFamily="18" charset="0"/>
                              </a:rPr>
                            </m:ctrlPr>
                          </m:sSupPr>
                          <m:e>
                            <m:r>
                              <a:rPr lang="tr-TR" b="1" i="1">
                                <a:latin typeface="Cambria Math" panose="02040503050406030204" pitchFamily="18" charset="0"/>
                              </a:rPr>
                              <m:t>𝒂</m:t>
                            </m:r>
                          </m:e>
                          <m:sup>
                            <m:f>
                              <m:fPr>
                                <m:type m:val="lin"/>
                                <m:ctrlPr>
                                  <a:rPr lang="tr-TR" b="1" i="1">
                                    <a:latin typeface="Cambria Math" panose="02040503050406030204" pitchFamily="18" charset="0"/>
                                  </a:rPr>
                                </m:ctrlPr>
                              </m:fPr>
                              <m:num>
                                <m:r>
                                  <a:rPr lang="tr-TR" b="1" i="1">
                                    <a:latin typeface="Cambria Math" panose="02040503050406030204" pitchFamily="18" charset="0"/>
                                  </a:rPr>
                                  <m:t>𝟏</m:t>
                                </m:r>
                              </m:num>
                              <m:den>
                                <m:r>
                                  <a:rPr lang="tr-TR" b="1" i="1">
                                    <a:latin typeface="Cambria Math" panose="02040503050406030204" pitchFamily="18" charset="0"/>
                                  </a:rPr>
                                  <m:t>𝟑</m:t>
                                </m:r>
                              </m:den>
                            </m:f>
                          </m:sup>
                        </m:sSup>
                      </m:num>
                      <m:den>
                        <m:sSup>
                          <m:sSupPr>
                            <m:ctrlPr>
                              <a:rPr lang="tr-TR" b="1" i="1">
                                <a:latin typeface="Cambria Math" panose="02040503050406030204" pitchFamily="18" charset="0"/>
                              </a:rPr>
                            </m:ctrlPr>
                          </m:sSupPr>
                          <m:e>
                            <m:r>
                              <a:rPr lang="tr-TR" b="1" i="1">
                                <a:latin typeface="Cambria Math" panose="02040503050406030204" pitchFamily="18" charset="0"/>
                              </a:rPr>
                              <m:t>𝒃</m:t>
                            </m:r>
                          </m:e>
                          <m:sup>
                            <m:r>
                              <a:rPr lang="tr-TR" b="1" i="1">
                                <a:latin typeface="Cambria Math" panose="02040503050406030204" pitchFamily="18" charset="0"/>
                              </a:rPr>
                              <m:t>𝟒</m:t>
                            </m:r>
                          </m:sup>
                        </m:sSup>
                      </m:den>
                    </m:f>
                    <m:r>
                      <a:rPr lang="tr-TR" b="1" i="1">
                        <a:latin typeface="Cambria Math" panose="02040503050406030204" pitchFamily="18" charset="0"/>
                      </a:rPr>
                      <m:t>+</m:t>
                    </m:r>
                    <m:d>
                      <m:dPr>
                        <m:begChr m:val="|"/>
                        <m:endChr m:val="|"/>
                        <m:ctrlPr>
                          <a:rPr lang="tr-TR" b="1" i="1">
                            <a:latin typeface="Cambria Math" panose="02040503050406030204" pitchFamily="18" charset="0"/>
                          </a:rPr>
                        </m:ctrlPr>
                      </m:dPr>
                      <m:e>
                        <m:sSup>
                          <m:sSupPr>
                            <m:ctrlPr>
                              <a:rPr lang="tr-TR" b="1" i="1">
                                <a:latin typeface="Cambria Math" panose="02040503050406030204" pitchFamily="18" charset="0"/>
                              </a:rPr>
                            </m:ctrlPr>
                          </m:sSupPr>
                          <m:e>
                            <m:r>
                              <a:rPr lang="tr-TR" b="1" i="1">
                                <a:latin typeface="Cambria Math" panose="02040503050406030204" pitchFamily="18" charset="0"/>
                              </a:rPr>
                              <m:t>𝒆</m:t>
                            </m:r>
                          </m:e>
                          <m:sup>
                            <m:r>
                              <a:rPr lang="tr-TR" b="1" i="1">
                                <a:latin typeface="Cambria Math" panose="02040503050406030204" pitchFamily="18" charset="0"/>
                              </a:rPr>
                              <m:t>𝒂𝒃</m:t>
                            </m:r>
                          </m:sup>
                        </m:sSup>
                      </m:e>
                    </m:d>
                    <m:r>
                      <a:rPr lang="tr-TR" b="1" i="1">
                        <a:latin typeface="Cambria Math" panose="02040503050406030204" pitchFamily="18" charset="0"/>
                      </a:rPr>
                      <m:t>+</m:t>
                    </m:r>
                    <m:f>
                      <m:fPr>
                        <m:ctrlPr>
                          <a:rPr lang="tr-TR" b="1" i="1">
                            <a:latin typeface="Cambria Math" panose="02040503050406030204" pitchFamily="18" charset="0"/>
                          </a:rPr>
                        </m:ctrlPr>
                      </m:fPr>
                      <m:num>
                        <m:r>
                          <a:rPr lang="tr-TR" b="1" i="1">
                            <a:latin typeface="Cambria Math" panose="02040503050406030204" pitchFamily="18" charset="0"/>
                          </a:rPr>
                          <m:t>𝒍𝒏</m:t>
                        </m:r>
                        <m:r>
                          <a:rPr lang="tr-TR" b="1" i="1">
                            <a:latin typeface="Cambria Math" panose="02040503050406030204" pitchFamily="18" charset="0"/>
                          </a:rPr>
                          <m:t>(</m:t>
                        </m:r>
                        <m:r>
                          <a:rPr lang="tr-TR" b="1" i="1">
                            <a:latin typeface="Cambria Math" panose="02040503050406030204" pitchFamily="18" charset="0"/>
                          </a:rPr>
                          <m:t>𝒂</m:t>
                        </m:r>
                        <m:r>
                          <a:rPr lang="tr-TR" b="1" i="1">
                            <a:latin typeface="Cambria Math" panose="02040503050406030204" pitchFamily="18" charset="0"/>
                          </a:rPr>
                          <m:t>)</m:t>
                        </m:r>
                      </m:num>
                      <m:den>
                        <m:r>
                          <a:rPr lang="tr-TR" b="1" i="1">
                            <a:latin typeface="Cambria Math" panose="02040503050406030204" pitchFamily="18" charset="0"/>
                          </a:rPr>
                          <m:t>𝒍𝒐𝒈</m:t>
                        </m:r>
                        <m:r>
                          <a:rPr lang="tr-TR" b="1" i="1">
                            <a:latin typeface="Cambria Math" panose="02040503050406030204" pitchFamily="18" charset="0"/>
                          </a:rPr>
                          <m:t>(</m:t>
                        </m:r>
                        <m:r>
                          <a:rPr lang="tr-TR" b="1" i="1">
                            <a:latin typeface="Cambria Math" panose="02040503050406030204" pitchFamily="18" charset="0"/>
                          </a:rPr>
                          <m:t>𝟏𝟎</m:t>
                        </m:r>
                        <m:r>
                          <a:rPr lang="tr-TR" b="1" i="1">
                            <a:latin typeface="Cambria Math" panose="02040503050406030204" pitchFamily="18" charset="0"/>
                          </a:rPr>
                          <m:t>𝒃</m:t>
                        </m:r>
                        <m:r>
                          <a:rPr lang="tr-TR" b="1" i="1">
                            <a:latin typeface="Cambria Math" panose="02040503050406030204" pitchFamily="18" charset="0"/>
                          </a:rPr>
                          <m:t>)</m:t>
                        </m:r>
                      </m:den>
                    </m:f>
                  </m:oMath>
                </a14:m>
                <a:endParaRPr lang="tr-TR" dirty="0"/>
              </a:p>
              <a:p>
                <a:r>
                  <a:rPr lang="tr-TR" b="1" dirty="0"/>
                  <a:t>Eğer a*b&gt;0		</a:t>
                </a:r>
                <a14:m>
                  <m:oMath xmlns:m="http://schemas.openxmlformats.org/officeDocument/2006/math">
                    <m:r>
                      <a:rPr lang="tr-TR" b="1" i="1">
                        <a:latin typeface="Cambria Math" panose="02040503050406030204" pitchFamily="18" charset="0"/>
                      </a:rPr>
                      <m:t>𝒚</m:t>
                    </m:r>
                    <m:r>
                      <a:rPr lang="tr-TR" b="1" i="1">
                        <a:latin typeface="Cambria Math" panose="02040503050406030204" pitchFamily="18" charset="0"/>
                      </a:rPr>
                      <m:t>=</m:t>
                    </m:r>
                    <m:func>
                      <m:funcPr>
                        <m:ctrlPr>
                          <a:rPr lang="tr-TR" b="1" i="1">
                            <a:latin typeface="Cambria Math" panose="02040503050406030204" pitchFamily="18" charset="0"/>
                          </a:rPr>
                        </m:ctrlPr>
                      </m:funcPr>
                      <m:fName>
                        <m:r>
                          <a:rPr lang="tr-TR" b="1" i="1">
                            <a:latin typeface="Cambria Math" panose="02040503050406030204" pitchFamily="18" charset="0"/>
                          </a:rPr>
                          <m:t>𝐬𝐢𝐧</m:t>
                        </m:r>
                      </m:fName>
                      <m:e>
                        <m:d>
                          <m:dPr>
                            <m:ctrlPr>
                              <a:rPr lang="tr-TR" b="1" i="1">
                                <a:latin typeface="Cambria Math" panose="02040503050406030204" pitchFamily="18" charset="0"/>
                              </a:rPr>
                            </m:ctrlPr>
                          </m:dPr>
                          <m:e>
                            <m:r>
                              <a:rPr lang="tr-TR" b="1" i="1">
                                <a:latin typeface="Cambria Math" panose="02040503050406030204" pitchFamily="18" charset="0"/>
                              </a:rPr>
                              <m:t>𝒂𝒃</m:t>
                            </m:r>
                            <m:r>
                              <a:rPr lang="tr-TR" b="1" i="1">
                                <a:latin typeface="Cambria Math" panose="02040503050406030204" pitchFamily="18" charset="0"/>
                              </a:rPr>
                              <m:t>+</m:t>
                            </m:r>
                            <m:r>
                              <a:rPr lang="tr-TR" b="1" i="1">
                                <a:latin typeface="Cambria Math" panose="02040503050406030204" pitchFamily="18" charset="0"/>
                              </a:rPr>
                              <m:t>𝟐</m:t>
                            </m:r>
                            <m:r>
                              <a:rPr lang="tr-TR" b="1" i="1">
                                <a:latin typeface="Cambria Math" panose="02040503050406030204" pitchFamily="18" charset="0"/>
                              </a:rPr>
                              <m:t>𝒃</m:t>
                            </m:r>
                          </m:e>
                        </m:d>
                      </m:e>
                    </m:func>
                    <m:r>
                      <a:rPr lang="tr-TR" b="1" i="1">
                        <a:latin typeface="Cambria Math" panose="02040503050406030204" pitchFamily="18" charset="0"/>
                      </a:rPr>
                      <m:t>−</m:t>
                    </m:r>
                    <m:r>
                      <a:rPr lang="tr-TR" b="1" i="1">
                        <a:latin typeface="Cambria Math" panose="02040503050406030204" pitchFamily="18" charset="0"/>
                      </a:rPr>
                      <m:t>𝐥𝐨𝐠</m:t>
                    </m:r>
                    <m:r>
                      <a:rPr lang="tr-TR" b="1" i="1">
                        <a:latin typeface="Cambria Math" panose="02040503050406030204" pitchFamily="18" charset="0"/>
                      </a:rPr>
                      <m:t>(</m:t>
                    </m:r>
                    <m:r>
                      <a:rPr lang="tr-TR" b="1" i="1">
                        <a:latin typeface="Cambria Math" panose="02040503050406030204" pitchFamily="18" charset="0"/>
                      </a:rPr>
                      <m:t>𝟏𝟎</m:t>
                    </m:r>
                    <m:r>
                      <a:rPr lang="tr-TR" b="1" i="1">
                        <a:latin typeface="Cambria Math" panose="02040503050406030204" pitchFamily="18" charset="0"/>
                      </a:rPr>
                      <m:t>𝒂</m:t>
                    </m:r>
                    <m:r>
                      <a:rPr lang="tr-TR" b="1" i="1">
                        <a:latin typeface="Cambria Math" panose="02040503050406030204" pitchFamily="18" charset="0"/>
                      </a:rPr>
                      <m:t>−</m:t>
                    </m:r>
                    <m:r>
                      <a:rPr lang="tr-TR" b="1" i="1">
                        <a:latin typeface="Cambria Math" panose="02040503050406030204" pitchFamily="18" charset="0"/>
                      </a:rPr>
                      <m:t>𝟑</m:t>
                    </m:r>
                    <m:r>
                      <a:rPr lang="tr-TR" b="1" i="1">
                        <a:latin typeface="Cambria Math" panose="02040503050406030204" pitchFamily="18" charset="0"/>
                      </a:rPr>
                      <m:t>𝒃</m:t>
                    </m:r>
                    <m:r>
                      <a:rPr lang="tr-TR" b="1" i="1">
                        <a:latin typeface="Cambria Math" panose="02040503050406030204" pitchFamily="18" charset="0"/>
                      </a:rPr>
                      <m:t>)</m:t>
                    </m:r>
                  </m:oMath>
                </a14:m>
                <a:endParaRPr lang="tr-TR" dirty="0"/>
              </a:p>
              <a:p>
                <a:endParaRPr lang="tr-TR" dirty="0"/>
              </a:p>
            </p:txBody>
          </p:sp>
        </mc:Choice>
        <mc:Fallback xmlns="">
          <p:sp>
            <p:nvSpPr>
              <p:cNvPr id="3" name="İçerik Yer Tutucusu 2">
                <a:extLst>
                  <a:ext uri="{FF2B5EF4-FFF2-40B4-BE49-F238E27FC236}">
                    <a16:creationId xmlns:a16="http://schemas.microsoft.com/office/drawing/2014/main" id="{6AAAF9CE-B9D8-4E6F-B295-418CD2F67066}"/>
                  </a:ext>
                </a:extLst>
              </p:cNvPr>
              <p:cNvSpPr>
                <a:spLocks noGrp="1" noRot="1" noChangeAspect="1" noMove="1" noResize="1" noEditPoints="1" noAdjustHandles="1" noChangeArrowheads="1" noChangeShapeType="1" noTextEdit="1"/>
              </p:cNvSpPr>
              <p:nvPr>
                <p:ph idx="1"/>
              </p:nvPr>
            </p:nvSpPr>
            <p:spPr>
              <a:blipFill>
                <a:blip r:embed="rId2"/>
                <a:stretch>
                  <a:fillRect l="-708" t="-1060" r="-871"/>
                </a:stretch>
              </a:blipFill>
            </p:spPr>
            <p:txBody>
              <a:bodyPr/>
              <a:lstStyle/>
              <a:p>
                <a:r>
                  <a:rPr lang="tr-TR">
                    <a:noFill/>
                  </a:rPr>
                  <a:t> </a:t>
                </a:r>
              </a:p>
            </p:txBody>
          </p:sp>
        </mc:Fallback>
      </mc:AlternateContent>
    </p:spTree>
    <p:extLst>
      <p:ext uri="{BB962C8B-B14F-4D97-AF65-F5344CB8AC3E}">
        <p14:creationId xmlns:p14="http://schemas.microsoft.com/office/powerpoint/2010/main" val="4022100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8EDF76F-560C-4159-B883-E619333AB37D}"/>
              </a:ext>
            </a:extLst>
          </p:cNvPr>
          <p:cNvSpPr>
            <a:spLocks noGrp="1"/>
          </p:cNvSpPr>
          <p:nvPr>
            <p:ph type="title"/>
          </p:nvPr>
        </p:nvSpPr>
        <p:spPr/>
        <p:txBody>
          <a:bodyPr/>
          <a:lstStyle/>
          <a:p>
            <a:r>
              <a:rPr lang="tr-TR" dirty="0"/>
              <a:t>Soru-2: Çözüm</a:t>
            </a:r>
          </a:p>
        </p:txBody>
      </p:sp>
      <p:sp>
        <p:nvSpPr>
          <p:cNvPr id="3" name="İçerik Yer Tutucusu 2">
            <a:extLst>
              <a:ext uri="{FF2B5EF4-FFF2-40B4-BE49-F238E27FC236}">
                <a16:creationId xmlns:a16="http://schemas.microsoft.com/office/drawing/2014/main" id="{20433599-D4F9-4165-BB31-102C0F5F492C}"/>
              </a:ext>
            </a:extLst>
          </p:cNvPr>
          <p:cNvSpPr>
            <a:spLocks noGrp="1"/>
          </p:cNvSpPr>
          <p:nvPr>
            <p:ph idx="1"/>
          </p:nvPr>
        </p:nvSpPr>
        <p:spPr/>
        <p:txBody>
          <a:bodyPr/>
          <a:lstStyle/>
          <a:p>
            <a:pPr marL="0" indent="0">
              <a:buNone/>
            </a:pPr>
            <a:r>
              <a:rPr lang="tr-TR" dirty="0" err="1">
                <a:solidFill>
                  <a:srgbClr val="000000"/>
                </a:solidFill>
                <a:latin typeface="Arial" panose="020B0604020202020204" pitchFamily="34" charset="0"/>
              </a:rPr>
              <a:t>clc</a:t>
            </a:r>
            <a:r>
              <a:rPr lang="tr-TR" dirty="0">
                <a:solidFill>
                  <a:srgbClr val="000000"/>
                </a:solidFill>
                <a:latin typeface="Arial" panose="020B0604020202020204" pitchFamily="34" charset="0"/>
              </a:rPr>
              <a:t>; </a:t>
            </a:r>
            <a:r>
              <a:rPr lang="tr-TR" dirty="0" err="1">
                <a:solidFill>
                  <a:srgbClr val="000000"/>
                </a:solidFill>
                <a:latin typeface="Arial" panose="020B0604020202020204" pitchFamily="34" charset="0"/>
              </a:rPr>
              <a:t>clear</a:t>
            </a:r>
            <a:r>
              <a:rPr lang="tr-TR" dirty="0">
                <a:solidFill>
                  <a:srgbClr val="000000"/>
                </a:solidFill>
                <a:latin typeface="Arial" panose="020B0604020202020204" pitchFamily="34" charset="0"/>
              </a:rPr>
              <a:t> </a:t>
            </a:r>
            <a:r>
              <a:rPr lang="tr-TR" dirty="0" err="1">
                <a:solidFill>
                  <a:srgbClr val="A020F0"/>
                </a:solidFill>
                <a:latin typeface="Arial" panose="020B0604020202020204" pitchFamily="34" charset="0"/>
              </a:rPr>
              <a:t>all</a:t>
            </a:r>
            <a:endParaRPr lang="tr-TR" dirty="0">
              <a:solidFill>
                <a:srgbClr val="A020F0"/>
              </a:solidFill>
              <a:latin typeface="Arial" panose="020B0604020202020204" pitchFamily="34" charset="0"/>
            </a:endParaRPr>
          </a:p>
          <a:p>
            <a:pPr marL="0" indent="0">
              <a:buNone/>
            </a:pPr>
            <a:r>
              <a:rPr lang="tr-TR" dirty="0">
                <a:solidFill>
                  <a:srgbClr val="000000"/>
                </a:solidFill>
                <a:latin typeface="Arial" panose="020B0604020202020204" pitchFamily="34" charset="0"/>
              </a:rPr>
              <a:t>a=</a:t>
            </a:r>
            <a:r>
              <a:rPr lang="tr-TR" dirty="0" err="1">
                <a:solidFill>
                  <a:srgbClr val="000000"/>
                </a:solidFill>
                <a:latin typeface="Arial" panose="020B0604020202020204" pitchFamily="34" charset="0"/>
              </a:rPr>
              <a:t>input</a:t>
            </a:r>
            <a:r>
              <a:rPr lang="tr-TR" dirty="0">
                <a:solidFill>
                  <a:srgbClr val="000000"/>
                </a:solidFill>
                <a:latin typeface="Arial" panose="020B0604020202020204" pitchFamily="34" charset="0"/>
              </a:rPr>
              <a:t>(</a:t>
            </a:r>
            <a:r>
              <a:rPr lang="tr-TR" dirty="0">
                <a:solidFill>
                  <a:srgbClr val="A020F0"/>
                </a:solidFill>
                <a:latin typeface="Arial" panose="020B0604020202020204" pitchFamily="34" charset="0"/>
              </a:rPr>
              <a:t>'a </a:t>
            </a:r>
            <a:r>
              <a:rPr lang="tr-TR" dirty="0" err="1">
                <a:solidFill>
                  <a:srgbClr val="A020F0"/>
                </a:solidFill>
                <a:latin typeface="Arial" panose="020B0604020202020204" pitchFamily="34" charset="0"/>
              </a:rPr>
              <a:t>deðerini</a:t>
            </a:r>
            <a:r>
              <a:rPr lang="tr-TR" dirty="0">
                <a:solidFill>
                  <a:srgbClr val="A020F0"/>
                </a:solidFill>
                <a:latin typeface="Arial" panose="020B0604020202020204" pitchFamily="34" charset="0"/>
              </a:rPr>
              <a:t> giriniz='</a:t>
            </a:r>
            <a:r>
              <a:rPr lang="tr-TR" dirty="0">
                <a:solidFill>
                  <a:srgbClr val="000000"/>
                </a:solidFill>
                <a:latin typeface="Arial" panose="020B0604020202020204" pitchFamily="34" charset="0"/>
              </a:rPr>
              <a:t>);</a:t>
            </a:r>
          </a:p>
          <a:p>
            <a:pPr marL="0" indent="0">
              <a:buNone/>
            </a:pPr>
            <a:r>
              <a:rPr lang="tr-TR" dirty="0">
                <a:solidFill>
                  <a:srgbClr val="000000"/>
                </a:solidFill>
                <a:latin typeface="Arial" panose="020B0604020202020204" pitchFamily="34" charset="0"/>
              </a:rPr>
              <a:t>b=</a:t>
            </a:r>
            <a:r>
              <a:rPr lang="tr-TR" dirty="0" err="1">
                <a:solidFill>
                  <a:srgbClr val="000000"/>
                </a:solidFill>
                <a:latin typeface="Arial" panose="020B0604020202020204" pitchFamily="34" charset="0"/>
              </a:rPr>
              <a:t>input</a:t>
            </a:r>
            <a:r>
              <a:rPr lang="tr-TR" dirty="0">
                <a:solidFill>
                  <a:srgbClr val="000000"/>
                </a:solidFill>
                <a:latin typeface="Arial" panose="020B0604020202020204" pitchFamily="34" charset="0"/>
              </a:rPr>
              <a:t>(</a:t>
            </a:r>
            <a:r>
              <a:rPr lang="tr-TR" dirty="0">
                <a:solidFill>
                  <a:srgbClr val="A020F0"/>
                </a:solidFill>
                <a:latin typeface="Arial" panose="020B0604020202020204" pitchFamily="34" charset="0"/>
              </a:rPr>
              <a:t>'b </a:t>
            </a:r>
            <a:r>
              <a:rPr lang="tr-TR" dirty="0" err="1">
                <a:solidFill>
                  <a:srgbClr val="A020F0"/>
                </a:solidFill>
                <a:latin typeface="Arial" panose="020B0604020202020204" pitchFamily="34" charset="0"/>
              </a:rPr>
              <a:t>deðerini</a:t>
            </a:r>
            <a:r>
              <a:rPr lang="tr-TR" dirty="0">
                <a:solidFill>
                  <a:srgbClr val="A020F0"/>
                </a:solidFill>
                <a:latin typeface="Arial" panose="020B0604020202020204" pitchFamily="34" charset="0"/>
              </a:rPr>
              <a:t> giriniz='</a:t>
            </a:r>
            <a:r>
              <a:rPr lang="tr-TR" dirty="0">
                <a:solidFill>
                  <a:srgbClr val="000000"/>
                </a:solidFill>
                <a:latin typeface="Arial" panose="020B0604020202020204" pitchFamily="34" charset="0"/>
              </a:rPr>
              <a:t>);</a:t>
            </a:r>
          </a:p>
          <a:p>
            <a:pPr marL="0" indent="0">
              <a:buNone/>
            </a:pPr>
            <a:r>
              <a:rPr lang="tr-TR" dirty="0" err="1">
                <a:solidFill>
                  <a:srgbClr val="0000FF"/>
                </a:solidFill>
                <a:latin typeface="Arial" panose="020B0604020202020204" pitchFamily="34" charset="0"/>
              </a:rPr>
              <a:t>if</a:t>
            </a:r>
            <a:r>
              <a:rPr lang="tr-TR" dirty="0">
                <a:solidFill>
                  <a:srgbClr val="000000"/>
                </a:solidFill>
                <a:latin typeface="Arial" panose="020B0604020202020204" pitchFamily="34" charset="0"/>
              </a:rPr>
              <a:t> a*b&lt;0</a:t>
            </a:r>
          </a:p>
          <a:p>
            <a:pPr marL="0" indent="0">
              <a:buNone/>
            </a:pPr>
            <a:r>
              <a:rPr lang="pt-BR" dirty="0">
                <a:solidFill>
                  <a:srgbClr val="000000"/>
                </a:solidFill>
                <a:latin typeface="Arial" panose="020B0604020202020204" pitchFamily="34" charset="0"/>
              </a:rPr>
              <a:t>    x=(a^(1/3)/b^4)+abs(exp(a*b))+(log(a)/log10(10*b))</a:t>
            </a:r>
          </a:p>
          <a:p>
            <a:pPr marL="0" indent="0">
              <a:buNone/>
            </a:pPr>
            <a:r>
              <a:rPr lang="tr-TR" dirty="0">
                <a:solidFill>
                  <a:srgbClr val="0000FF"/>
                </a:solidFill>
                <a:latin typeface="Arial" panose="020B0604020202020204" pitchFamily="34" charset="0"/>
              </a:rPr>
              <a:t>else</a:t>
            </a:r>
          </a:p>
          <a:p>
            <a:pPr marL="0" indent="0">
              <a:buNone/>
            </a:pPr>
            <a:r>
              <a:rPr lang="tr-TR" dirty="0">
                <a:solidFill>
                  <a:srgbClr val="000000"/>
                </a:solidFill>
                <a:latin typeface="Arial" panose="020B0604020202020204" pitchFamily="34" charset="0"/>
              </a:rPr>
              <a:t>    y=sin(a*b+2*b)-log10(10*a-3*b)</a:t>
            </a:r>
          </a:p>
          <a:p>
            <a:pPr marL="0" indent="0">
              <a:buNone/>
            </a:pPr>
            <a:r>
              <a:rPr lang="tr-TR" dirty="0" err="1">
                <a:solidFill>
                  <a:srgbClr val="0000FF"/>
                </a:solidFill>
                <a:latin typeface="Arial" panose="020B0604020202020204" pitchFamily="34" charset="0"/>
              </a:rPr>
              <a:t>end</a:t>
            </a:r>
            <a:endParaRPr lang="tr-TR" dirty="0">
              <a:solidFill>
                <a:srgbClr val="0000FF"/>
              </a:solidFill>
              <a:latin typeface="Arial" panose="020B0604020202020204" pitchFamily="34" charset="0"/>
            </a:endParaRPr>
          </a:p>
        </p:txBody>
      </p:sp>
    </p:spTree>
    <p:extLst>
      <p:ext uri="{BB962C8B-B14F-4D97-AF65-F5344CB8AC3E}">
        <p14:creationId xmlns:p14="http://schemas.microsoft.com/office/powerpoint/2010/main" val="1509863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3F55C-88A3-4BE7-8AAE-7D6EB8533160}"/>
              </a:ext>
            </a:extLst>
          </p:cNvPr>
          <p:cNvSpPr>
            <a:spLocks noGrp="1"/>
          </p:cNvSpPr>
          <p:nvPr>
            <p:ph type="title"/>
          </p:nvPr>
        </p:nvSpPr>
        <p:spPr/>
        <p:txBody>
          <a:bodyPr/>
          <a:lstStyle/>
          <a:p>
            <a:r>
              <a:rPr lang="tr-TR" dirty="0"/>
              <a:t>Soru-3</a:t>
            </a:r>
          </a:p>
        </p:txBody>
      </p:sp>
      <p:sp>
        <p:nvSpPr>
          <p:cNvPr id="3" name="İçerik Yer Tutucusu 2">
            <a:extLst>
              <a:ext uri="{FF2B5EF4-FFF2-40B4-BE49-F238E27FC236}">
                <a16:creationId xmlns:a16="http://schemas.microsoft.com/office/drawing/2014/main" id="{7A8C8E6B-D197-4A3E-BEA6-98A0BFF11D07}"/>
              </a:ext>
            </a:extLst>
          </p:cNvPr>
          <p:cNvSpPr>
            <a:spLocks noGrp="1"/>
          </p:cNvSpPr>
          <p:nvPr>
            <p:ph idx="1"/>
          </p:nvPr>
        </p:nvSpPr>
        <p:spPr/>
        <p:txBody>
          <a:bodyPr/>
          <a:lstStyle/>
          <a:p>
            <a:r>
              <a:rPr lang="tr-TR" dirty="0"/>
              <a:t>Dışarıdan girilen Ad/</a:t>
            </a:r>
            <a:r>
              <a:rPr lang="tr-TR" dirty="0" err="1"/>
              <a:t>Soyad</a:t>
            </a:r>
            <a:r>
              <a:rPr lang="tr-TR" dirty="0"/>
              <a:t>/Öğrenci Numarası için aşağıdaki dilekçeyi ekrana yazan programı oluşturunuz.  (Ekran görüntüsündeki Ad/</a:t>
            </a:r>
            <a:r>
              <a:rPr lang="tr-TR" dirty="0" err="1"/>
              <a:t>Soyad</a:t>
            </a:r>
            <a:r>
              <a:rPr lang="tr-TR" dirty="0"/>
              <a:t>/Numara dışarıdan girilince elde edilen ana sayfa aşağıdaki </a:t>
            </a:r>
            <a:r>
              <a:rPr lang="tr-TR" dirty="0" err="1"/>
              <a:t>gib</a:t>
            </a:r>
            <a:r>
              <a:rPr lang="tr-TR" dirty="0"/>
              <a:t> olmalıdır. Boşluklara dikkat ediniz. Boşluk ayarlaması uygun bir şekilde yapılmalıdır)</a:t>
            </a:r>
          </a:p>
          <a:p>
            <a:endParaRPr lang="tr-TR" dirty="0"/>
          </a:p>
        </p:txBody>
      </p:sp>
      <p:pic>
        <p:nvPicPr>
          <p:cNvPr id="4" name="Resim 3">
            <a:extLst>
              <a:ext uri="{FF2B5EF4-FFF2-40B4-BE49-F238E27FC236}">
                <a16:creationId xmlns:a16="http://schemas.microsoft.com/office/drawing/2014/main" id="{E5D22770-DB18-40F0-868E-926320173D1C}"/>
              </a:ext>
            </a:extLst>
          </p:cNvPr>
          <p:cNvPicPr/>
          <p:nvPr/>
        </p:nvPicPr>
        <p:blipFill>
          <a:blip r:embed="rId2"/>
          <a:stretch>
            <a:fillRect/>
          </a:stretch>
        </p:blipFill>
        <p:spPr>
          <a:xfrm>
            <a:off x="6608505" y="2819177"/>
            <a:ext cx="4763129" cy="3056329"/>
          </a:xfrm>
          <a:prstGeom prst="rect">
            <a:avLst/>
          </a:prstGeom>
        </p:spPr>
      </p:pic>
    </p:spTree>
    <p:extLst>
      <p:ext uri="{BB962C8B-B14F-4D97-AF65-F5344CB8AC3E}">
        <p14:creationId xmlns:p14="http://schemas.microsoft.com/office/powerpoint/2010/main" val="13827779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1774CBE-83D8-4F27-BA71-DAF7AF8A61D8}"/>
              </a:ext>
            </a:extLst>
          </p:cNvPr>
          <p:cNvSpPr>
            <a:spLocks noGrp="1"/>
          </p:cNvSpPr>
          <p:nvPr>
            <p:ph type="title"/>
          </p:nvPr>
        </p:nvSpPr>
        <p:spPr/>
        <p:txBody>
          <a:bodyPr/>
          <a:lstStyle/>
          <a:p>
            <a:r>
              <a:rPr lang="tr-TR" dirty="0"/>
              <a:t>Soru-3: Çözüm</a:t>
            </a:r>
          </a:p>
        </p:txBody>
      </p:sp>
      <p:sp>
        <p:nvSpPr>
          <p:cNvPr id="3" name="İçerik Yer Tutucusu 2">
            <a:extLst>
              <a:ext uri="{FF2B5EF4-FFF2-40B4-BE49-F238E27FC236}">
                <a16:creationId xmlns:a16="http://schemas.microsoft.com/office/drawing/2014/main" id="{4C27F632-86D2-4D14-B0E1-54FFBA90E7F1}"/>
              </a:ext>
            </a:extLst>
          </p:cNvPr>
          <p:cNvSpPr>
            <a:spLocks noGrp="1"/>
          </p:cNvSpPr>
          <p:nvPr>
            <p:ph idx="1"/>
          </p:nvPr>
        </p:nvSpPr>
        <p:spPr/>
        <p:txBody>
          <a:bodyPr/>
          <a:lstStyle/>
          <a:p>
            <a:pPr marL="0" indent="0">
              <a:buNone/>
            </a:pPr>
            <a:r>
              <a:rPr lang="tr-TR" dirty="0" err="1">
                <a:solidFill>
                  <a:srgbClr val="000000"/>
                </a:solidFill>
                <a:latin typeface="Arial" panose="020B0604020202020204" pitchFamily="34" charset="0"/>
              </a:rPr>
              <a:t>clc</a:t>
            </a:r>
            <a:r>
              <a:rPr lang="tr-TR" dirty="0">
                <a:solidFill>
                  <a:srgbClr val="000000"/>
                </a:solidFill>
                <a:latin typeface="Arial" panose="020B0604020202020204" pitchFamily="34" charset="0"/>
              </a:rPr>
              <a:t>;</a:t>
            </a:r>
          </a:p>
          <a:p>
            <a:pPr marL="0" indent="0">
              <a:buNone/>
            </a:pPr>
            <a:r>
              <a:rPr lang="tr-TR" dirty="0" err="1">
                <a:solidFill>
                  <a:srgbClr val="000000"/>
                </a:solidFill>
                <a:latin typeface="Arial" panose="020B0604020202020204" pitchFamily="34" charset="0"/>
              </a:rPr>
              <a:t>clear</a:t>
            </a:r>
            <a:r>
              <a:rPr lang="tr-TR" dirty="0">
                <a:solidFill>
                  <a:srgbClr val="000000"/>
                </a:solidFill>
                <a:latin typeface="Arial" panose="020B0604020202020204" pitchFamily="34" charset="0"/>
              </a:rPr>
              <a:t>;</a:t>
            </a:r>
          </a:p>
          <a:p>
            <a:pPr marL="0" indent="0">
              <a:buNone/>
            </a:pPr>
            <a:r>
              <a:rPr lang="tr-TR" dirty="0">
                <a:solidFill>
                  <a:srgbClr val="000000"/>
                </a:solidFill>
                <a:latin typeface="Arial" panose="020B0604020202020204" pitchFamily="34" charset="0"/>
              </a:rPr>
              <a:t>a=</a:t>
            </a:r>
            <a:r>
              <a:rPr lang="tr-TR" dirty="0" err="1">
                <a:solidFill>
                  <a:srgbClr val="000000"/>
                </a:solidFill>
                <a:latin typeface="Arial" panose="020B0604020202020204" pitchFamily="34" charset="0"/>
              </a:rPr>
              <a:t>input</a:t>
            </a:r>
            <a:r>
              <a:rPr lang="tr-TR" dirty="0">
                <a:solidFill>
                  <a:srgbClr val="000000"/>
                </a:solidFill>
                <a:latin typeface="Arial" panose="020B0604020202020204" pitchFamily="34" charset="0"/>
              </a:rPr>
              <a:t>(</a:t>
            </a:r>
            <a:r>
              <a:rPr lang="tr-TR" dirty="0" smtClean="0">
                <a:solidFill>
                  <a:srgbClr val="A020F0"/>
                </a:solidFill>
                <a:latin typeface="Arial" panose="020B0604020202020204" pitchFamily="34" charset="0"/>
              </a:rPr>
              <a:t>'Adınızı </a:t>
            </a:r>
            <a:r>
              <a:rPr lang="tr-TR" dirty="0">
                <a:solidFill>
                  <a:srgbClr val="A020F0"/>
                </a:solidFill>
                <a:latin typeface="Arial" panose="020B0604020202020204" pitchFamily="34" charset="0"/>
              </a:rPr>
              <a:t>Giriniz = '</a:t>
            </a:r>
            <a:r>
              <a:rPr lang="tr-TR" dirty="0">
                <a:solidFill>
                  <a:srgbClr val="000000"/>
                </a:solidFill>
                <a:latin typeface="Arial" panose="020B0604020202020204" pitchFamily="34" charset="0"/>
              </a:rPr>
              <a:t>,</a:t>
            </a:r>
            <a:r>
              <a:rPr lang="tr-TR" dirty="0">
                <a:solidFill>
                  <a:srgbClr val="A020F0"/>
                </a:solidFill>
                <a:latin typeface="Arial" panose="020B0604020202020204" pitchFamily="34" charset="0"/>
              </a:rPr>
              <a:t>'s'</a:t>
            </a:r>
            <a:r>
              <a:rPr lang="tr-TR" dirty="0">
                <a:solidFill>
                  <a:srgbClr val="000000"/>
                </a:solidFill>
                <a:latin typeface="Arial" panose="020B0604020202020204" pitchFamily="34" charset="0"/>
              </a:rPr>
              <a:t>);</a:t>
            </a:r>
          </a:p>
          <a:p>
            <a:pPr marL="0" indent="0">
              <a:buNone/>
            </a:pPr>
            <a:r>
              <a:rPr lang="tr-TR" dirty="0">
                <a:solidFill>
                  <a:srgbClr val="000000"/>
                </a:solidFill>
                <a:latin typeface="Arial" panose="020B0604020202020204" pitchFamily="34" charset="0"/>
              </a:rPr>
              <a:t>b=</a:t>
            </a:r>
            <a:r>
              <a:rPr lang="tr-TR" dirty="0" err="1">
                <a:solidFill>
                  <a:srgbClr val="000000"/>
                </a:solidFill>
                <a:latin typeface="Arial" panose="020B0604020202020204" pitchFamily="34" charset="0"/>
              </a:rPr>
              <a:t>input</a:t>
            </a:r>
            <a:r>
              <a:rPr lang="tr-TR" dirty="0">
                <a:solidFill>
                  <a:srgbClr val="000000"/>
                </a:solidFill>
                <a:latin typeface="Arial" panose="020B0604020202020204" pitchFamily="34" charset="0"/>
              </a:rPr>
              <a:t> (</a:t>
            </a:r>
            <a:r>
              <a:rPr lang="tr-TR" dirty="0" smtClean="0">
                <a:solidFill>
                  <a:srgbClr val="A020F0"/>
                </a:solidFill>
                <a:latin typeface="Arial" panose="020B0604020202020204" pitchFamily="34" charset="0"/>
              </a:rPr>
              <a:t>'Soyadınızı </a:t>
            </a:r>
            <a:r>
              <a:rPr lang="tr-TR" dirty="0">
                <a:solidFill>
                  <a:srgbClr val="A020F0"/>
                </a:solidFill>
                <a:latin typeface="Arial" panose="020B0604020202020204" pitchFamily="34" charset="0"/>
              </a:rPr>
              <a:t>Giriniz = '</a:t>
            </a:r>
            <a:r>
              <a:rPr lang="tr-TR" dirty="0">
                <a:solidFill>
                  <a:srgbClr val="000000"/>
                </a:solidFill>
                <a:latin typeface="Arial" panose="020B0604020202020204" pitchFamily="34" charset="0"/>
              </a:rPr>
              <a:t>,</a:t>
            </a:r>
            <a:r>
              <a:rPr lang="tr-TR" dirty="0">
                <a:solidFill>
                  <a:srgbClr val="A020F0"/>
                </a:solidFill>
                <a:latin typeface="Arial" panose="020B0604020202020204" pitchFamily="34" charset="0"/>
              </a:rPr>
              <a:t>'s'</a:t>
            </a:r>
            <a:r>
              <a:rPr lang="tr-TR" dirty="0">
                <a:solidFill>
                  <a:srgbClr val="000000"/>
                </a:solidFill>
                <a:latin typeface="Arial" panose="020B0604020202020204" pitchFamily="34" charset="0"/>
              </a:rPr>
              <a:t>);</a:t>
            </a:r>
          </a:p>
          <a:p>
            <a:pPr marL="0" indent="0">
              <a:buNone/>
            </a:pPr>
            <a:r>
              <a:rPr lang="tr-TR" dirty="0">
                <a:solidFill>
                  <a:srgbClr val="000000"/>
                </a:solidFill>
                <a:latin typeface="Arial" panose="020B0604020202020204" pitchFamily="34" charset="0"/>
              </a:rPr>
              <a:t>c=</a:t>
            </a:r>
            <a:r>
              <a:rPr lang="tr-TR" dirty="0" err="1">
                <a:solidFill>
                  <a:srgbClr val="000000"/>
                </a:solidFill>
                <a:latin typeface="Arial" panose="020B0604020202020204" pitchFamily="34" charset="0"/>
              </a:rPr>
              <a:t>input</a:t>
            </a:r>
            <a:r>
              <a:rPr lang="tr-TR" dirty="0">
                <a:solidFill>
                  <a:srgbClr val="000000"/>
                </a:solidFill>
                <a:latin typeface="Arial" panose="020B0604020202020204" pitchFamily="34" charset="0"/>
              </a:rPr>
              <a:t> (</a:t>
            </a:r>
            <a:r>
              <a:rPr lang="tr-TR" dirty="0">
                <a:solidFill>
                  <a:srgbClr val="A020F0"/>
                </a:solidFill>
                <a:latin typeface="Arial" panose="020B0604020202020204" pitchFamily="34" charset="0"/>
              </a:rPr>
              <a:t>'Okul </a:t>
            </a:r>
            <a:r>
              <a:rPr lang="tr-TR" dirty="0" smtClean="0">
                <a:solidFill>
                  <a:srgbClr val="A020F0"/>
                </a:solidFill>
                <a:latin typeface="Arial" panose="020B0604020202020204" pitchFamily="34" charset="0"/>
              </a:rPr>
              <a:t>Numaranızı </a:t>
            </a:r>
            <a:r>
              <a:rPr lang="tr-TR" dirty="0">
                <a:solidFill>
                  <a:srgbClr val="A020F0"/>
                </a:solidFill>
                <a:latin typeface="Arial" panose="020B0604020202020204" pitchFamily="34" charset="0"/>
              </a:rPr>
              <a:t>Giriniz = '</a:t>
            </a:r>
            <a:r>
              <a:rPr lang="tr-TR" dirty="0">
                <a:solidFill>
                  <a:srgbClr val="000000"/>
                </a:solidFill>
                <a:latin typeface="Arial" panose="020B0604020202020204" pitchFamily="34" charset="0"/>
              </a:rPr>
              <a:t>);</a:t>
            </a:r>
          </a:p>
          <a:p>
            <a:pPr marL="0" indent="0">
              <a:buNone/>
            </a:pPr>
            <a:r>
              <a:rPr lang="tr-TR" dirty="0" err="1">
                <a:solidFill>
                  <a:srgbClr val="000000"/>
                </a:solidFill>
                <a:latin typeface="Arial" panose="020B0604020202020204" pitchFamily="34" charset="0"/>
              </a:rPr>
              <a:t>fprintf</a:t>
            </a:r>
            <a:r>
              <a:rPr lang="tr-TR" dirty="0">
                <a:solidFill>
                  <a:srgbClr val="000000"/>
                </a:solidFill>
                <a:latin typeface="Arial" panose="020B0604020202020204" pitchFamily="34" charset="0"/>
              </a:rPr>
              <a:t>(</a:t>
            </a:r>
            <a:r>
              <a:rPr lang="tr-TR" dirty="0">
                <a:solidFill>
                  <a:srgbClr val="A020F0"/>
                </a:solidFill>
                <a:latin typeface="Arial" panose="020B0604020202020204" pitchFamily="34" charset="0"/>
              </a:rPr>
              <a:t>'\n\n\n\n'</a:t>
            </a:r>
            <a:r>
              <a:rPr lang="tr-TR" dirty="0">
                <a:solidFill>
                  <a:srgbClr val="000000"/>
                </a:solidFill>
                <a:latin typeface="Arial" panose="020B0604020202020204" pitchFamily="34" charset="0"/>
              </a:rPr>
              <a:t>)</a:t>
            </a:r>
          </a:p>
          <a:p>
            <a:pPr marL="0" indent="0">
              <a:buNone/>
            </a:pPr>
            <a:r>
              <a:rPr lang="tr-TR" dirty="0" err="1">
                <a:solidFill>
                  <a:srgbClr val="000000"/>
                </a:solidFill>
                <a:latin typeface="Arial" panose="020B0604020202020204" pitchFamily="34" charset="0"/>
              </a:rPr>
              <a:t>fprintf</a:t>
            </a:r>
            <a:r>
              <a:rPr lang="tr-TR" dirty="0">
                <a:solidFill>
                  <a:srgbClr val="000000"/>
                </a:solidFill>
                <a:latin typeface="Arial" panose="020B0604020202020204" pitchFamily="34" charset="0"/>
              </a:rPr>
              <a:t>(</a:t>
            </a:r>
            <a:r>
              <a:rPr lang="tr-TR" dirty="0">
                <a:solidFill>
                  <a:srgbClr val="A020F0"/>
                </a:solidFill>
                <a:latin typeface="Arial" panose="020B0604020202020204" pitchFamily="34" charset="0"/>
              </a:rPr>
              <a:t>'\t\t\t Makine </a:t>
            </a:r>
            <a:r>
              <a:rPr lang="tr-TR" dirty="0" smtClean="0">
                <a:solidFill>
                  <a:srgbClr val="A020F0"/>
                </a:solidFill>
                <a:latin typeface="Arial" panose="020B0604020202020204" pitchFamily="34" charset="0"/>
              </a:rPr>
              <a:t>Mühendisliği </a:t>
            </a:r>
            <a:r>
              <a:rPr lang="tr-TR" dirty="0">
                <a:solidFill>
                  <a:srgbClr val="A020F0"/>
                </a:solidFill>
                <a:latin typeface="Arial" panose="020B0604020202020204" pitchFamily="34" charset="0"/>
              </a:rPr>
              <a:t>Bölüm </a:t>
            </a:r>
            <a:r>
              <a:rPr lang="tr-TR" dirty="0" smtClean="0">
                <a:solidFill>
                  <a:srgbClr val="A020F0"/>
                </a:solidFill>
                <a:latin typeface="Arial" panose="020B0604020202020204" pitchFamily="34" charset="0"/>
              </a:rPr>
              <a:t>Başkanlığına\n\n\n</a:t>
            </a:r>
            <a:r>
              <a:rPr lang="tr-TR" dirty="0">
                <a:solidFill>
                  <a:srgbClr val="A020F0"/>
                </a:solidFill>
                <a:latin typeface="Arial" panose="020B0604020202020204" pitchFamily="34" charset="0"/>
              </a:rPr>
              <a:t>'</a:t>
            </a:r>
            <a:r>
              <a:rPr lang="tr-TR" dirty="0">
                <a:solidFill>
                  <a:srgbClr val="000000"/>
                </a:solidFill>
                <a:latin typeface="Arial" panose="020B0604020202020204" pitchFamily="34" charset="0"/>
              </a:rPr>
              <a:t>)</a:t>
            </a:r>
          </a:p>
          <a:p>
            <a:pPr marL="0" indent="0">
              <a:buNone/>
            </a:pPr>
            <a:r>
              <a:rPr lang="tr-TR" dirty="0" err="1">
                <a:solidFill>
                  <a:srgbClr val="000000"/>
                </a:solidFill>
                <a:latin typeface="Arial" panose="020B0604020202020204" pitchFamily="34" charset="0"/>
              </a:rPr>
              <a:t>fprintf</a:t>
            </a:r>
            <a:r>
              <a:rPr lang="tr-TR" dirty="0">
                <a:solidFill>
                  <a:srgbClr val="000000"/>
                </a:solidFill>
                <a:latin typeface="Arial" panose="020B0604020202020204" pitchFamily="34" charset="0"/>
              </a:rPr>
              <a:t> (</a:t>
            </a:r>
            <a:r>
              <a:rPr lang="tr-TR" dirty="0">
                <a:solidFill>
                  <a:srgbClr val="A020F0"/>
                </a:solidFill>
                <a:latin typeface="Arial" panose="020B0604020202020204" pitchFamily="34" charset="0"/>
              </a:rPr>
              <a:t>'\t Bölümünüz %d </a:t>
            </a:r>
            <a:r>
              <a:rPr lang="tr-TR" dirty="0" smtClean="0">
                <a:solidFill>
                  <a:srgbClr val="A020F0"/>
                </a:solidFill>
                <a:latin typeface="Arial" panose="020B0604020202020204" pitchFamily="34" charset="0"/>
              </a:rPr>
              <a:t>numaralı </a:t>
            </a:r>
            <a:r>
              <a:rPr lang="tr-TR" dirty="0">
                <a:solidFill>
                  <a:srgbClr val="A020F0"/>
                </a:solidFill>
                <a:latin typeface="Arial" panose="020B0604020202020204" pitchFamily="34" charset="0"/>
              </a:rPr>
              <a:t>%s %s isimli </a:t>
            </a:r>
            <a:r>
              <a:rPr lang="tr-TR" dirty="0" smtClean="0">
                <a:solidFill>
                  <a:srgbClr val="A020F0"/>
                </a:solidFill>
                <a:latin typeface="Arial" panose="020B0604020202020204" pitchFamily="34" charset="0"/>
              </a:rPr>
              <a:t>öğrencisiyim</a:t>
            </a:r>
            <a:r>
              <a:rPr lang="tr-TR" dirty="0">
                <a:solidFill>
                  <a:srgbClr val="A020F0"/>
                </a:solidFill>
                <a:latin typeface="Arial" panose="020B0604020202020204" pitchFamily="34" charset="0"/>
              </a:rPr>
              <a:t>. </a:t>
            </a:r>
            <a:r>
              <a:rPr lang="tr-TR" dirty="0" smtClean="0">
                <a:solidFill>
                  <a:srgbClr val="A020F0"/>
                </a:solidFill>
                <a:latin typeface="Arial" panose="020B0604020202020204" pitchFamily="34" charset="0"/>
              </a:rPr>
              <a:t>İş başvurusunda </a:t>
            </a:r>
            <a:r>
              <a:rPr lang="tr-TR" dirty="0">
                <a:solidFill>
                  <a:srgbClr val="A020F0"/>
                </a:solidFill>
                <a:latin typeface="Arial" panose="020B0604020202020204" pitchFamily="34" charset="0"/>
              </a:rPr>
              <a:t>kullanmak \n </a:t>
            </a:r>
            <a:r>
              <a:rPr lang="tr-TR" dirty="0" smtClean="0">
                <a:solidFill>
                  <a:srgbClr val="A020F0"/>
                </a:solidFill>
                <a:latin typeface="Arial" panose="020B0604020202020204" pitchFamily="34" charset="0"/>
              </a:rPr>
              <a:t>amacıyla tarafıma öğrenci </a:t>
            </a:r>
            <a:r>
              <a:rPr lang="tr-TR" dirty="0">
                <a:solidFill>
                  <a:srgbClr val="A020F0"/>
                </a:solidFill>
                <a:latin typeface="Arial" panose="020B0604020202020204" pitchFamily="34" charset="0"/>
              </a:rPr>
              <a:t>belgesi verilmesini talep ediyorum. \n\t </a:t>
            </a:r>
            <a:r>
              <a:rPr lang="tr-TR" dirty="0" smtClean="0">
                <a:solidFill>
                  <a:srgbClr val="A020F0"/>
                </a:solidFill>
                <a:latin typeface="Arial" panose="020B0604020202020204" pitchFamily="34" charset="0"/>
              </a:rPr>
              <a:t>Gereğini </a:t>
            </a:r>
            <a:r>
              <a:rPr lang="tr-TR" dirty="0">
                <a:solidFill>
                  <a:srgbClr val="A020F0"/>
                </a:solidFill>
                <a:latin typeface="Arial" panose="020B0604020202020204" pitchFamily="34" charset="0"/>
              </a:rPr>
              <a:t>arz ederim.\n\n\n'</a:t>
            </a:r>
            <a:r>
              <a:rPr lang="tr-TR" dirty="0">
                <a:solidFill>
                  <a:srgbClr val="000000"/>
                </a:solidFill>
                <a:latin typeface="Arial" panose="020B0604020202020204" pitchFamily="34" charset="0"/>
              </a:rPr>
              <a:t>,</a:t>
            </a:r>
            <a:r>
              <a:rPr lang="tr-TR" dirty="0" err="1">
                <a:solidFill>
                  <a:srgbClr val="000000"/>
                </a:solidFill>
                <a:latin typeface="Arial" panose="020B0604020202020204" pitchFamily="34" charset="0"/>
              </a:rPr>
              <a:t>c,a,b</a:t>
            </a:r>
            <a:r>
              <a:rPr lang="tr-TR" dirty="0">
                <a:solidFill>
                  <a:srgbClr val="000000"/>
                </a:solidFill>
                <a:latin typeface="Arial" panose="020B0604020202020204" pitchFamily="34" charset="0"/>
              </a:rPr>
              <a:t>)</a:t>
            </a:r>
          </a:p>
          <a:p>
            <a:pPr marL="0" indent="0">
              <a:buNone/>
            </a:pPr>
            <a:r>
              <a:rPr lang="tr-TR" dirty="0" err="1">
                <a:solidFill>
                  <a:srgbClr val="000000"/>
                </a:solidFill>
                <a:latin typeface="Arial" panose="020B0604020202020204" pitchFamily="34" charset="0"/>
              </a:rPr>
              <a:t>fprintf</a:t>
            </a:r>
            <a:r>
              <a:rPr lang="tr-TR" dirty="0">
                <a:solidFill>
                  <a:srgbClr val="000000"/>
                </a:solidFill>
                <a:latin typeface="Arial" panose="020B0604020202020204" pitchFamily="34" charset="0"/>
              </a:rPr>
              <a:t>(</a:t>
            </a:r>
            <a:r>
              <a:rPr lang="tr-TR" dirty="0">
                <a:solidFill>
                  <a:srgbClr val="A020F0"/>
                </a:solidFill>
                <a:latin typeface="Arial" panose="020B0604020202020204" pitchFamily="34" charset="0"/>
              </a:rPr>
              <a:t>'\t\t\t\t\t\t\t\t\</a:t>
            </a:r>
            <a:r>
              <a:rPr lang="tr-TR" dirty="0" err="1">
                <a:solidFill>
                  <a:srgbClr val="A020F0"/>
                </a:solidFill>
                <a:latin typeface="Arial" panose="020B0604020202020204" pitchFamily="34" charset="0"/>
              </a:rPr>
              <a:t>t%s</a:t>
            </a:r>
            <a:r>
              <a:rPr lang="tr-TR" dirty="0">
                <a:solidFill>
                  <a:srgbClr val="A020F0"/>
                </a:solidFill>
                <a:latin typeface="Arial" panose="020B0604020202020204" pitchFamily="34" charset="0"/>
              </a:rPr>
              <a:t> %s\n'</a:t>
            </a:r>
            <a:r>
              <a:rPr lang="tr-TR" dirty="0">
                <a:solidFill>
                  <a:srgbClr val="000000"/>
                </a:solidFill>
                <a:latin typeface="Arial" panose="020B0604020202020204" pitchFamily="34" charset="0"/>
              </a:rPr>
              <a:t>,</a:t>
            </a:r>
            <a:r>
              <a:rPr lang="tr-TR" dirty="0" err="1">
                <a:solidFill>
                  <a:srgbClr val="000000"/>
                </a:solidFill>
                <a:latin typeface="Arial" panose="020B0604020202020204" pitchFamily="34" charset="0"/>
              </a:rPr>
              <a:t>a,b</a:t>
            </a:r>
            <a:r>
              <a:rPr lang="tr-TR" dirty="0">
                <a:solidFill>
                  <a:srgbClr val="000000"/>
                </a:solidFill>
                <a:latin typeface="Arial" panose="020B0604020202020204" pitchFamily="34" charset="0"/>
              </a:rPr>
              <a:t>)</a:t>
            </a:r>
          </a:p>
          <a:p>
            <a:pPr marL="0" indent="0">
              <a:buNone/>
            </a:pPr>
            <a:r>
              <a:rPr lang="tr-TR" dirty="0" err="1">
                <a:solidFill>
                  <a:srgbClr val="000000"/>
                </a:solidFill>
                <a:latin typeface="Arial" panose="020B0604020202020204" pitchFamily="34" charset="0"/>
              </a:rPr>
              <a:t>fprintf</a:t>
            </a:r>
            <a:r>
              <a:rPr lang="tr-TR" dirty="0">
                <a:solidFill>
                  <a:srgbClr val="000000"/>
                </a:solidFill>
                <a:latin typeface="Arial" panose="020B0604020202020204" pitchFamily="34" charset="0"/>
              </a:rPr>
              <a:t>(</a:t>
            </a:r>
            <a:r>
              <a:rPr lang="tr-TR" dirty="0">
                <a:solidFill>
                  <a:srgbClr val="A020F0"/>
                </a:solidFill>
                <a:latin typeface="Arial" panose="020B0604020202020204" pitchFamily="34" charset="0"/>
              </a:rPr>
              <a:t>'\t\t\t\t\t\t\t\t\</a:t>
            </a:r>
            <a:r>
              <a:rPr lang="tr-TR" dirty="0" err="1">
                <a:solidFill>
                  <a:srgbClr val="A020F0"/>
                </a:solidFill>
                <a:latin typeface="Arial" panose="020B0604020202020204" pitchFamily="34" charset="0"/>
              </a:rPr>
              <a:t>t%d</a:t>
            </a:r>
            <a:r>
              <a:rPr lang="tr-TR" dirty="0">
                <a:solidFill>
                  <a:srgbClr val="A020F0"/>
                </a:solidFill>
                <a:latin typeface="Arial" panose="020B0604020202020204" pitchFamily="34" charset="0"/>
              </a:rPr>
              <a:t>\n\n\</a:t>
            </a:r>
            <a:r>
              <a:rPr lang="tr-TR" dirty="0" err="1">
                <a:solidFill>
                  <a:srgbClr val="A020F0"/>
                </a:solidFill>
                <a:latin typeface="Arial" panose="020B0604020202020204" pitchFamily="34" charset="0"/>
              </a:rPr>
              <a:t>n'</a:t>
            </a:r>
            <a:r>
              <a:rPr lang="tr-TR" dirty="0" err="1">
                <a:solidFill>
                  <a:srgbClr val="000000"/>
                </a:solidFill>
                <a:latin typeface="Arial" panose="020B0604020202020204" pitchFamily="34" charset="0"/>
              </a:rPr>
              <a:t>,c</a:t>
            </a:r>
            <a:r>
              <a:rPr lang="tr-TR" dirty="0">
                <a:solidFill>
                  <a:srgbClr val="000000"/>
                </a:solidFill>
                <a:latin typeface="Arial" panose="020B0604020202020204" pitchFamily="34" charset="0"/>
              </a:rPr>
              <a:t>)</a:t>
            </a:r>
          </a:p>
          <a:p>
            <a:endParaRPr lang="tr-TR" dirty="0"/>
          </a:p>
        </p:txBody>
      </p:sp>
    </p:spTree>
    <p:extLst>
      <p:ext uri="{BB962C8B-B14F-4D97-AF65-F5344CB8AC3E}">
        <p14:creationId xmlns:p14="http://schemas.microsoft.com/office/powerpoint/2010/main" val="2133137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1523B98-0B9B-4033-AA40-F7E56B543146}"/>
              </a:ext>
            </a:extLst>
          </p:cNvPr>
          <p:cNvSpPr>
            <a:spLocks noGrp="1"/>
          </p:cNvSpPr>
          <p:nvPr>
            <p:ph type="title"/>
          </p:nvPr>
        </p:nvSpPr>
        <p:spPr/>
        <p:txBody>
          <a:bodyPr>
            <a:normAutofit/>
          </a:bodyPr>
          <a:lstStyle/>
          <a:p>
            <a:r>
              <a:rPr lang="tr-TR" dirty="0"/>
              <a:t>Uygulama-1</a:t>
            </a:r>
          </a:p>
        </p:txBody>
      </p:sp>
      <p:sp>
        <p:nvSpPr>
          <p:cNvPr id="3" name="İçerik Yer Tutucusu 2">
            <a:extLst>
              <a:ext uri="{FF2B5EF4-FFF2-40B4-BE49-F238E27FC236}">
                <a16:creationId xmlns:a16="http://schemas.microsoft.com/office/drawing/2014/main" id="{C3564674-C397-4590-82FC-626EA992B93D}"/>
              </a:ext>
            </a:extLst>
          </p:cNvPr>
          <p:cNvSpPr>
            <a:spLocks noGrp="1"/>
          </p:cNvSpPr>
          <p:nvPr>
            <p:ph idx="1"/>
          </p:nvPr>
        </p:nvSpPr>
        <p:spPr>
          <a:xfrm>
            <a:off x="381228" y="1572768"/>
            <a:ext cx="4979760" cy="4604195"/>
          </a:xfrm>
        </p:spPr>
        <p:txBody>
          <a:bodyPr/>
          <a:lstStyle/>
          <a:p>
            <a:pPr marL="0" indent="0" algn="l">
              <a:buNone/>
            </a:pPr>
            <a:r>
              <a:rPr lang="tr-TR" dirty="0"/>
              <a:t>335 litre kapasiteli bir havuza bağlı iki adet musluk bulunmaktadır. Bu musluklardan biri dakika da 1 litre su doldururken, ikinci musluk dakikada 2 litre doldurmaktadır. Ayrıca her bir dakikada, birinci musluğun debisi 0.35 litre ikinci musluğun debisi ise 0.45 litre artmaktadır. Havuzun kaç </a:t>
            </a:r>
            <a:r>
              <a:rPr lang="tr-TR" dirty="0" smtClean="0"/>
              <a:t>dakikada taşacağını </a:t>
            </a:r>
            <a:r>
              <a:rPr lang="tr-TR" dirty="0"/>
              <a:t>bulan bir MATLAB programı yazınız.</a:t>
            </a:r>
          </a:p>
          <a:p>
            <a:endParaRPr lang="tr-TR" dirty="0"/>
          </a:p>
          <a:p>
            <a:endParaRPr lang="tr-TR" dirty="0"/>
          </a:p>
        </p:txBody>
      </p:sp>
      <p:sp>
        <p:nvSpPr>
          <p:cNvPr id="9" name="Rectangle 3">
            <a:extLst>
              <a:ext uri="{FF2B5EF4-FFF2-40B4-BE49-F238E27FC236}">
                <a16:creationId xmlns:a16="http://schemas.microsoft.com/office/drawing/2014/main" id="{F6FB5B39-293A-4961-A3CF-B2FFCFD3FDBD}"/>
              </a:ext>
            </a:extLst>
          </p:cNvPr>
          <p:cNvSpPr>
            <a:spLocks noChangeArrowheads="1"/>
          </p:cNvSpPr>
          <p:nvPr/>
        </p:nvSpPr>
        <p:spPr bwMode="auto">
          <a:xfrm>
            <a:off x="5360988" y="1609299"/>
            <a:ext cx="3376268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a:ln>
                  <a:noFill/>
                </a:ln>
                <a:solidFill>
                  <a:schemeClr val="tx1"/>
                </a:solidFill>
                <a:effectLst/>
                <a:latin typeface="Arial" panose="020B0604020202020204" pitchFamily="34" charset="0"/>
              </a:rPr>
              <a:t/>
            </a: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
        <p:nvSpPr>
          <p:cNvPr id="10" name="Metin kutusu 9">
            <a:extLst>
              <a:ext uri="{FF2B5EF4-FFF2-40B4-BE49-F238E27FC236}">
                <a16:creationId xmlns:a16="http://schemas.microsoft.com/office/drawing/2014/main" id="{966DC730-3630-442C-9C31-BF99C420662B}"/>
              </a:ext>
            </a:extLst>
          </p:cNvPr>
          <p:cNvSpPr txBox="1"/>
          <p:nvPr/>
        </p:nvSpPr>
        <p:spPr>
          <a:xfrm>
            <a:off x="5360988" y="1609298"/>
            <a:ext cx="6831011" cy="3693319"/>
          </a:xfrm>
          <a:prstGeom prst="rect">
            <a:avLst/>
          </a:prstGeom>
          <a:noFill/>
        </p:spPr>
        <p:txBody>
          <a:bodyPr wrap="square" rtlCol="0">
            <a:spAutoFit/>
          </a:bodyPr>
          <a:lstStyle/>
          <a:p>
            <a:r>
              <a:rPr lang="tr-TR" dirty="0" err="1">
                <a:solidFill>
                  <a:srgbClr val="000000"/>
                </a:solidFill>
                <a:latin typeface="Arial" panose="020B0604020202020204" pitchFamily="34" charset="0"/>
              </a:rPr>
              <a:t>clear</a:t>
            </a:r>
            <a:r>
              <a:rPr lang="tr-TR" dirty="0">
                <a:solidFill>
                  <a:srgbClr val="000000"/>
                </a:solidFill>
                <a:latin typeface="Arial" panose="020B0604020202020204" pitchFamily="34" charset="0"/>
              </a:rPr>
              <a:t> </a:t>
            </a:r>
            <a:r>
              <a:rPr lang="tr-TR" dirty="0" err="1">
                <a:solidFill>
                  <a:srgbClr val="A020F0"/>
                </a:solidFill>
                <a:latin typeface="Arial" panose="020B0604020202020204" pitchFamily="34" charset="0"/>
              </a:rPr>
              <a:t>all</a:t>
            </a:r>
            <a:endParaRPr lang="tr-TR" dirty="0">
              <a:solidFill>
                <a:srgbClr val="A020F0"/>
              </a:solidFill>
              <a:latin typeface="Arial" panose="020B0604020202020204" pitchFamily="34" charset="0"/>
            </a:endParaRPr>
          </a:p>
          <a:p>
            <a:r>
              <a:rPr lang="tr-TR" dirty="0" err="1">
                <a:solidFill>
                  <a:srgbClr val="000000"/>
                </a:solidFill>
                <a:latin typeface="Arial" panose="020B0604020202020204" pitchFamily="34" charset="0"/>
              </a:rPr>
              <a:t>clc</a:t>
            </a:r>
            <a:endParaRPr lang="tr-TR" dirty="0">
              <a:solidFill>
                <a:srgbClr val="000000"/>
              </a:solidFill>
              <a:latin typeface="Arial" panose="020B0604020202020204" pitchFamily="34" charset="0"/>
            </a:endParaRPr>
          </a:p>
          <a:p>
            <a:r>
              <a:rPr lang="tr-TR" dirty="0">
                <a:solidFill>
                  <a:srgbClr val="000000"/>
                </a:solidFill>
                <a:latin typeface="Arial" panose="020B0604020202020204" pitchFamily="34" charset="0"/>
              </a:rPr>
              <a:t>v=0;</a:t>
            </a:r>
          </a:p>
          <a:p>
            <a:r>
              <a:rPr lang="tr-TR" dirty="0">
                <a:solidFill>
                  <a:srgbClr val="000000"/>
                </a:solidFill>
                <a:latin typeface="Arial" panose="020B0604020202020204" pitchFamily="34" charset="0"/>
              </a:rPr>
              <a:t>m1=1;</a:t>
            </a:r>
          </a:p>
          <a:p>
            <a:r>
              <a:rPr lang="tr-TR" dirty="0">
                <a:solidFill>
                  <a:srgbClr val="000000"/>
                </a:solidFill>
                <a:latin typeface="Arial" panose="020B0604020202020204" pitchFamily="34" charset="0"/>
              </a:rPr>
              <a:t>m2=2;</a:t>
            </a:r>
          </a:p>
          <a:p>
            <a:r>
              <a:rPr lang="tr-TR" dirty="0">
                <a:solidFill>
                  <a:srgbClr val="000000"/>
                </a:solidFill>
                <a:latin typeface="Arial" panose="020B0604020202020204" pitchFamily="34" charset="0"/>
              </a:rPr>
              <a:t>t=0;</a:t>
            </a:r>
          </a:p>
          <a:p>
            <a:r>
              <a:rPr lang="tr-TR" dirty="0" err="1">
                <a:solidFill>
                  <a:srgbClr val="0000FF"/>
                </a:solidFill>
                <a:latin typeface="Arial" panose="020B0604020202020204" pitchFamily="34" charset="0"/>
              </a:rPr>
              <a:t>while</a:t>
            </a:r>
            <a:r>
              <a:rPr lang="tr-TR" dirty="0">
                <a:solidFill>
                  <a:srgbClr val="000000"/>
                </a:solidFill>
                <a:latin typeface="Arial" panose="020B0604020202020204" pitchFamily="34" charset="0"/>
              </a:rPr>
              <a:t> (v&lt;=335)</a:t>
            </a:r>
          </a:p>
          <a:p>
            <a:r>
              <a:rPr lang="tr-TR" dirty="0">
                <a:solidFill>
                  <a:srgbClr val="000000"/>
                </a:solidFill>
                <a:latin typeface="Arial" panose="020B0604020202020204" pitchFamily="34" charset="0"/>
              </a:rPr>
              <a:t>    t=t+1;</a:t>
            </a:r>
          </a:p>
          <a:p>
            <a:r>
              <a:rPr lang="tr-TR" dirty="0">
                <a:solidFill>
                  <a:srgbClr val="000000"/>
                </a:solidFill>
                <a:latin typeface="Arial" panose="020B0604020202020204" pitchFamily="34" charset="0"/>
              </a:rPr>
              <a:t>    v=v+(m1+m2);</a:t>
            </a:r>
          </a:p>
          <a:p>
            <a:r>
              <a:rPr lang="tr-TR" dirty="0">
                <a:solidFill>
                  <a:srgbClr val="000000"/>
                </a:solidFill>
                <a:latin typeface="Arial" panose="020B0604020202020204" pitchFamily="34" charset="0"/>
              </a:rPr>
              <a:t>    </a:t>
            </a:r>
            <a:r>
              <a:rPr lang="tr-TR" dirty="0" err="1">
                <a:solidFill>
                  <a:srgbClr val="000000"/>
                </a:solidFill>
                <a:latin typeface="Arial" panose="020B0604020202020204" pitchFamily="34" charset="0"/>
              </a:rPr>
              <a:t>fprintf</a:t>
            </a:r>
            <a:r>
              <a:rPr lang="tr-TR" dirty="0">
                <a:solidFill>
                  <a:srgbClr val="000000"/>
                </a:solidFill>
                <a:latin typeface="Arial" panose="020B0604020202020204" pitchFamily="34" charset="0"/>
              </a:rPr>
              <a:t>(</a:t>
            </a:r>
            <a:r>
              <a:rPr lang="tr-TR" dirty="0">
                <a:solidFill>
                  <a:srgbClr val="A020F0"/>
                </a:solidFill>
                <a:latin typeface="Arial" panose="020B0604020202020204" pitchFamily="34" charset="0"/>
              </a:rPr>
              <a:t>'zaman=%g m1=%g ve m2=%g havuz=%g\n'</a:t>
            </a:r>
            <a:r>
              <a:rPr lang="tr-TR" dirty="0">
                <a:solidFill>
                  <a:srgbClr val="000000"/>
                </a:solidFill>
                <a:latin typeface="Arial" panose="020B0604020202020204" pitchFamily="34" charset="0"/>
              </a:rPr>
              <a:t>,t,m1,m2,v)</a:t>
            </a:r>
          </a:p>
          <a:p>
            <a:r>
              <a:rPr lang="tr-TR" dirty="0">
                <a:solidFill>
                  <a:srgbClr val="000000"/>
                </a:solidFill>
                <a:latin typeface="Arial" panose="020B0604020202020204" pitchFamily="34" charset="0"/>
              </a:rPr>
              <a:t>    </a:t>
            </a:r>
            <a:r>
              <a:rPr lang="tr-TR" dirty="0" smtClean="0">
                <a:solidFill>
                  <a:srgbClr val="000000"/>
                </a:solidFill>
                <a:latin typeface="Arial" panose="020B0604020202020204" pitchFamily="34" charset="0"/>
              </a:rPr>
              <a:t>m1=m1+0.35;</a:t>
            </a:r>
            <a:endParaRPr lang="tr-TR" dirty="0">
              <a:solidFill>
                <a:srgbClr val="000000"/>
              </a:solidFill>
              <a:latin typeface="Arial" panose="020B0604020202020204" pitchFamily="34" charset="0"/>
            </a:endParaRPr>
          </a:p>
          <a:p>
            <a:r>
              <a:rPr lang="tr-TR" dirty="0">
                <a:solidFill>
                  <a:srgbClr val="000000"/>
                </a:solidFill>
                <a:latin typeface="Arial" panose="020B0604020202020204" pitchFamily="34" charset="0"/>
              </a:rPr>
              <a:t>    </a:t>
            </a:r>
            <a:r>
              <a:rPr lang="tr-TR" dirty="0" smtClean="0">
                <a:solidFill>
                  <a:srgbClr val="000000"/>
                </a:solidFill>
                <a:latin typeface="Arial" panose="020B0604020202020204" pitchFamily="34" charset="0"/>
              </a:rPr>
              <a:t>m2=m2+0.45;</a:t>
            </a:r>
            <a:endParaRPr lang="tr-TR" dirty="0">
              <a:solidFill>
                <a:srgbClr val="000000"/>
              </a:solidFill>
              <a:latin typeface="Arial" panose="020B0604020202020204" pitchFamily="34" charset="0"/>
            </a:endParaRPr>
          </a:p>
          <a:p>
            <a:r>
              <a:rPr lang="tr-TR" dirty="0" err="1">
                <a:solidFill>
                  <a:srgbClr val="0000FF"/>
                </a:solidFill>
                <a:latin typeface="Arial" panose="020B0604020202020204" pitchFamily="34" charset="0"/>
              </a:rPr>
              <a:t>end</a:t>
            </a:r>
            <a:endParaRPr lang="tr-TR" dirty="0">
              <a:solidFill>
                <a:srgbClr val="0000FF"/>
              </a:solidFill>
              <a:latin typeface="Arial" panose="020B0604020202020204" pitchFamily="34" charset="0"/>
            </a:endParaRPr>
          </a:p>
        </p:txBody>
      </p:sp>
    </p:spTree>
    <p:extLst>
      <p:ext uri="{BB962C8B-B14F-4D97-AF65-F5344CB8AC3E}">
        <p14:creationId xmlns:p14="http://schemas.microsoft.com/office/powerpoint/2010/main" val="814275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F5A25F8-F52F-403E-B54D-E0A17D481D14}"/>
              </a:ext>
            </a:extLst>
          </p:cNvPr>
          <p:cNvSpPr>
            <a:spLocks noGrp="1"/>
          </p:cNvSpPr>
          <p:nvPr>
            <p:ph type="title"/>
          </p:nvPr>
        </p:nvSpPr>
        <p:spPr/>
        <p:txBody>
          <a:bodyPr/>
          <a:lstStyle/>
          <a:p>
            <a:r>
              <a:rPr lang="tr-TR" dirty="0" smtClean="0"/>
              <a:t>Uygulama-2</a:t>
            </a:r>
            <a:endParaRPr lang="tr-TR" dirty="0"/>
          </a:p>
        </p:txBody>
      </p:sp>
      <p:sp>
        <p:nvSpPr>
          <p:cNvPr id="3" name="İçerik Yer Tutucusu 2">
            <a:extLst>
              <a:ext uri="{FF2B5EF4-FFF2-40B4-BE49-F238E27FC236}">
                <a16:creationId xmlns:a16="http://schemas.microsoft.com/office/drawing/2014/main" id="{7CA6E4DF-C1D8-4DFF-A9BC-EF8AB7AF7541}"/>
              </a:ext>
            </a:extLst>
          </p:cNvPr>
          <p:cNvSpPr>
            <a:spLocks noGrp="1"/>
          </p:cNvSpPr>
          <p:nvPr>
            <p:ph idx="1"/>
          </p:nvPr>
        </p:nvSpPr>
        <p:spPr>
          <a:xfrm>
            <a:off x="526518" y="1572768"/>
            <a:ext cx="11192730" cy="4604195"/>
          </a:xfrm>
        </p:spPr>
        <p:txBody>
          <a:bodyPr>
            <a:normAutofit fontScale="92500" lnSpcReduction="10000"/>
          </a:bodyPr>
          <a:lstStyle/>
          <a:p>
            <a:pPr algn="l"/>
            <a:r>
              <a:rPr lang="tr-TR" dirty="0"/>
              <a:t>Rivayete göre satranç oyununu bulan Brahman rahibi Şah’a bir ders vermek istemiş. “Sen ne kadar önemli bir insan olursan ol, adamların, vezirlerin, askerlerin olmadan hiçbir işe yaramazsın” demiş. Şah durumdan memnun görünmüş, “Peki, oyunu ve dersini beğendim. Dile benden ne dilersen” demiş. Rahip bu olay üzerine Şah’ın alması gereken dersi hala almadığını düşünerek “Bir miktar buğday istiyorum” demiş. “Sana bulduğum bu oyunun birinci karesi için bir buğday istiyorum. İkinci karesi için iki buğday istiyorum. Üçüncü karesi için dört buğday istiyorum. Böylece her karede, bir önceki karede aldığım buğdayın iki misli buğday istiyorum. Sadece bu kadarcık buğday istiyorum” demiş. Şah, kendisi gibi yüce ve kudretli bir şahtan isteye isteye üç beş tane buğday isteyen bu rahibin, küstahlığa varan alçakgönüllülüğüne sinirlenmiş ve ona bir ders vermek istemiş. “Hesaplayın. Hak ettiğinden bir tane fazla buğday vermeyin” demiş. Şahın ülkesinde o yıl üretilen buğdayın miktarı 300 000 ton olduğuna göre, kaçıncı karede şah </a:t>
            </a:r>
            <a:r>
              <a:rPr lang="tr-TR" b="1" dirty="0"/>
              <a:t>mat </a:t>
            </a:r>
            <a:r>
              <a:rPr lang="tr-TR" dirty="0"/>
              <a:t>olur?</a:t>
            </a:r>
            <a:br>
              <a:rPr lang="tr-TR" dirty="0"/>
            </a:br>
            <a:r>
              <a:rPr lang="tr-TR" dirty="0"/>
              <a:t>1 buğday tanesinin ağırlığı: 2 mg= 2x10‐6 kg. </a:t>
            </a:r>
            <a:br>
              <a:rPr lang="tr-TR" dirty="0"/>
            </a:br>
            <a:endParaRPr lang="tr-TR" dirty="0"/>
          </a:p>
        </p:txBody>
      </p:sp>
    </p:spTree>
    <p:extLst>
      <p:ext uri="{BB962C8B-B14F-4D97-AF65-F5344CB8AC3E}">
        <p14:creationId xmlns:p14="http://schemas.microsoft.com/office/powerpoint/2010/main" val="263337126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1272</TotalTime>
  <Words>810</Words>
  <Application>Microsoft Office PowerPoint</Application>
  <PresentationFormat>Geniş ekran</PresentationFormat>
  <Paragraphs>112</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Calibri</vt:lpstr>
      <vt:lpstr>Cambria Math</vt:lpstr>
      <vt:lpstr>Times New Roman</vt:lpstr>
      <vt:lpstr>Office Teması</vt:lpstr>
      <vt:lpstr>PowerPoint Sunusu</vt:lpstr>
      <vt:lpstr>Soru-1</vt:lpstr>
      <vt:lpstr>Soru-1: Çözüm</vt:lpstr>
      <vt:lpstr>Soru-2</vt:lpstr>
      <vt:lpstr>Soru-2: Çözüm</vt:lpstr>
      <vt:lpstr>Soru-3</vt:lpstr>
      <vt:lpstr>Soru-3: Çözüm</vt:lpstr>
      <vt:lpstr>Uygulama-1</vt:lpstr>
      <vt:lpstr>Uygulama-2</vt:lpstr>
      <vt:lpstr>Uygulama-2: Cevap</vt:lpstr>
      <vt:lpstr>Uygulama-3</vt:lpstr>
      <vt:lpstr>Uygulama-4</vt:lpstr>
      <vt:lpstr>Uygulama-5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User</dc:creator>
  <cp:lastModifiedBy>gulsah</cp:lastModifiedBy>
  <cp:revision>172</cp:revision>
  <dcterms:created xsi:type="dcterms:W3CDTF">2020-09-28T06:36:33Z</dcterms:created>
  <dcterms:modified xsi:type="dcterms:W3CDTF">2020-11-30T11:17:56Z</dcterms:modified>
</cp:coreProperties>
</file>