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5"/>
  </p:notesMasterIdLst>
  <p:sldIdLst>
    <p:sldId id="258" r:id="rId2"/>
    <p:sldId id="308" r:id="rId3"/>
    <p:sldId id="286"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 id="305" r:id="rId23"/>
    <p:sldId id="306"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7239D5ED-FCA6-48E2-BDCC-2F1226237447}">
          <p14:sldIdLst>
            <p14:sldId id="258"/>
            <p14:sldId id="308"/>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1162"/>
    <a:srgbClr val="110F50"/>
    <a:srgbClr val="100D50"/>
    <a:srgbClr val="0F0F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24" autoAdjust="0"/>
    <p:restoredTop sz="96835"/>
  </p:normalViewPr>
  <p:slideViewPr>
    <p:cSldViewPr snapToGrid="0" snapToObjects="1">
      <p:cViewPr varScale="1">
        <p:scale>
          <a:sx n="66" d="100"/>
          <a:sy n="66" d="100"/>
        </p:scale>
        <p:origin x="1068" y="6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3C8D0D-7507-44B5-BF86-9B7EE280158D}" type="datetimeFigureOut">
              <a:rPr lang="tr-TR" smtClean="0"/>
              <a:t>11.10.2020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0A8F55-591F-4C82-A106-4949E9E692F5}" type="slidenum">
              <a:rPr lang="tr-TR" smtClean="0"/>
              <a:t>‹#›</a:t>
            </a:fld>
            <a:endParaRPr lang="tr-TR"/>
          </a:p>
        </p:txBody>
      </p:sp>
    </p:spTree>
    <p:extLst>
      <p:ext uri="{BB962C8B-B14F-4D97-AF65-F5344CB8AC3E}">
        <p14:creationId xmlns:p14="http://schemas.microsoft.com/office/powerpoint/2010/main" val="1380911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Resim 6">
            <a:extLst>
              <a:ext uri="{FF2B5EF4-FFF2-40B4-BE49-F238E27FC236}">
                <a16:creationId xmlns:a16="http://schemas.microsoft.com/office/drawing/2014/main" id="{697C9482-0B13-8C46-B789-1676CF68126E}"/>
              </a:ext>
            </a:extLst>
          </p:cNvPr>
          <p:cNvPicPr>
            <a:picLocks noChangeAspect="1"/>
          </p:cNvPicPr>
          <p:nvPr userDrawn="1"/>
        </p:nvPicPr>
        <p:blipFill>
          <a:blip r:embed="rId2"/>
          <a:stretch>
            <a:fillRect/>
          </a:stretch>
        </p:blipFill>
        <p:spPr>
          <a:xfrm>
            <a:off x="0" y="0"/>
            <a:ext cx="12192000" cy="6557450"/>
          </a:xfrm>
          <a:prstGeom prst="rect">
            <a:avLst/>
          </a:prstGeom>
        </p:spPr>
      </p:pic>
      <p:sp>
        <p:nvSpPr>
          <p:cNvPr id="2" name="Başlık 1">
            <a:extLst>
              <a:ext uri="{FF2B5EF4-FFF2-40B4-BE49-F238E27FC236}">
                <a16:creationId xmlns:a16="http://schemas.microsoft.com/office/drawing/2014/main" id="{085F501C-3996-5742-AD09-2E4D7E46E39A}"/>
              </a:ext>
            </a:extLst>
          </p:cNvPr>
          <p:cNvSpPr>
            <a:spLocks noGrp="1"/>
          </p:cNvSpPr>
          <p:nvPr>
            <p:ph type="ctrTitle"/>
          </p:nvPr>
        </p:nvSpPr>
        <p:spPr>
          <a:xfrm>
            <a:off x="2209799" y="2042319"/>
            <a:ext cx="9500119" cy="2793292"/>
          </a:xfrm>
        </p:spPr>
        <p:txBody>
          <a:bodyPr anchor="t" anchorCtr="0"/>
          <a:lstStyle>
            <a:lvl1pPr algn="l">
              <a:defRPr sz="6000" b="1">
                <a:solidFill>
                  <a:schemeClr val="bg1"/>
                </a:solidFill>
                <a:latin typeface="Times New Roman" panose="02020603050405020304" pitchFamily="18" charset="0"/>
                <a:cs typeface="Times New Roman" panose="02020603050405020304" pitchFamily="18" charset="0"/>
              </a:defRPr>
            </a:lvl1pPr>
          </a:lstStyle>
          <a:p>
            <a:r>
              <a:rPr lang="tr-TR" dirty="0"/>
              <a:t>Asıl başlık stilini düzenlemek için tıklayın</a:t>
            </a:r>
          </a:p>
        </p:txBody>
      </p:sp>
      <p:sp>
        <p:nvSpPr>
          <p:cNvPr id="3" name="Alt Başlık 2">
            <a:extLst>
              <a:ext uri="{FF2B5EF4-FFF2-40B4-BE49-F238E27FC236}">
                <a16:creationId xmlns:a16="http://schemas.microsoft.com/office/drawing/2014/main" id="{58758B05-720F-504C-B895-2D4C4FB992FA}"/>
              </a:ext>
            </a:extLst>
          </p:cNvPr>
          <p:cNvSpPr>
            <a:spLocks noGrp="1"/>
          </p:cNvSpPr>
          <p:nvPr>
            <p:ph type="subTitle" idx="1"/>
          </p:nvPr>
        </p:nvSpPr>
        <p:spPr>
          <a:xfrm>
            <a:off x="838200" y="5267391"/>
            <a:ext cx="7968050" cy="983142"/>
          </a:xfrm>
        </p:spPr>
        <p:txBody>
          <a:bodyPr/>
          <a:lstStyle>
            <a:lvl1pPr marL="0" indent="0" algn="l">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Asıl alt başlık stilini düzenlemek için tıklayın</a:t>
            </a:r>
          </a:p>
        </p:txBody>
      </p:sp>
      <p:sp>
        <p:nvSpPr>
          <p:cNvPr id="4" name="Veri Yer Tutucusu 3">
            <a:extLst>
              <a:ext uri="{FF2B5EF4-FFF2-40B4-BE49-F238E27FC236}">
                <a16:creationId xmlns:a16="http://schemas.microsoft.com/office/drawing/2014/main" id="{C3FC8C9A-E818-6C46-A394-492DEB49EC11}"/>
              </a:ext>
            </a:extLst>
          </p:cNvPr>
          <p:cNvSpPr>
            <a:spLocks noGrp="1"/>
          </p:cNvSpPr>
          <p:nvPr>
            <p:ph type="dt" sz="half" idx="10"/>
          </p:nvPr>
        </p:nvSpPr>
        <p:spPr/>
        <p:txBody>
          <a:bodyPr/>
          <a:lstStyle/>
          <a:p>
            <a:fld id="{48DFDA49-293B-49F0-A6DA-1B9405618587}" type="datetime1">
              <a:rPr lang="tr-TR" smtClean="0"/>
              <a:t>11.10.2020</a:t>
            </a:fld>
            <a:endParaRPr lang="tr-TR"/>
          </a:p>
        </p:txBody>
      </p:sp>
      <p:sp>
        <p:nvSpPr>
          <p:cNvPr id="5" name="Alt Bilgi Yer Tutucusu 4">
            <a:extLst>
              <a:ext uri="{FF2B5EF4-FFF2-40B4-BE49-F238E27FC236}">
                <a16:creationId xmlns:a16="http://schemas.microsoft.com/office/drawing/2014/main" id="{680CB75C-9A3B-BB4F-8295-0E26BF540BB0}"/>
              </a:ext>
            </a:extLst>
          </p:cNvPr>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a:extLst>
              <a:ext uri="{FF2B5EF4-FFF2-40B4-BE49-F238E27FC236}">
                <a16:creationId xmlns:a16="http://schemas.microsoft.com/office/drawing/2014/main" id="{2F744FFD-C81B-0748-92DB-102E565F9A64}"/>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1505674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E02827-49F8-744F-8D60-66A2136CBBD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258CFC4-467F-8B47-9AAE-020017735DD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78CD38A-87E6-B743-A9F0-C61399CE231A}"/>
              </a:ext>
            </a:extLst>
          </p:cNvPr>
          <p:cNvSpPr>
            <a:spLocks noGrp="1"/>
          </p:cNvSpPr>
          <p:nvPr>
            <p:ph type="dt" sz="half" idx="10"/>
          </p:nvPr>
        </p:nvSpPr>
        <p:spPr/>
        <p:txBody>
          <a:bodyPr/>
          <a:lstStyle/>
          <a:p>
            <a:fld id="{89D660AB-7921-4C97-AFE0-968EB1D09986}" type="datetime1">
              <a:rPr lang="tr-TR" smtClean="0"/>
              <a:t>11.10.2020</a:t>
            </a:fld>
            <a:endParaRPr lang="tr-TR"/>
          </a:p>
        </p:txBody>
      </p:sp>
      <p:sp>
        <p:nvSpPr>
          <p:cNvPr id="5" name="Alt Bilgi Yer Tutucusu 4">
            <a:extLst>
              <a:ext uri="{FF2B5EF4-FFF2-40B4-BE49-F238E27FC236}">
                <a16:creationId xmlns:a16="http://schemas.microsoft.com/office/drawing/2014/main" id="{1A2B3029-76D5-3A41-B3F0-737365D49F9A}"/>
              </a:ext>
            </a:extLst>
          </p:cNvPr>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a:extLst>
              <a:ext uri="{FF2B5EF4-FFF2-40B4-BE49-F238E27FC236}">
                <a16:creationId xmlns:a16="http://schemas.microsoft.com/office/drawing/2014/main" id="{4F576CA4-ABA8-A54D-84C1-29C24ABE4697}"/>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1227464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B93D9AC-AB5A-A34F-9AE5-568EE8A9931C}"/>
              </a:ext>
            </a:extLst>
          </p:cNvPr>
          <p:cNvSpPr>
            <a:spLocks noGrp="1"/>
          </p:cNvSpPr>
          <p:nvPr>
            <p:ph type="title" orient="vert"/>
          </p:nvPr>
        </p:nvSpPr>
        <p:spPr>
          <a:xfrm>
            <a:off x="8724900" y="774441"/>
            <a:ext cx="2628900" cy="5402522"/>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85D3371-32E6-3B44-A511-2E0F8C707A52}"/>
              </a:ext>
            </a:extLst>
          </p:cNvPr>
          <p:cNvSpPr>
            <a:spLocks noGrp="1"/>
          </p:cNvSpPr>
          <p:nvPr>
            <p:ph type="body" orient="vert" idx="1"/>
          </p:nvPr>
        </p:nvSpPr>
        <p:spPr>
          <a:xfrm>
            <a:off x="838200" y="774441"/>
            <a:ext cx="7734300" cy="5402522"/>
          </a:xfrm>
        </p:spPr>
        <p:txBody>
          <a:bodyPr vert="eaVert"/>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a:extLst>
              <a:ext uri="{FF2B5EF4-FFF2-40B4-BE49-F238E27FC236}">
                <a16:creationId xmlns:a16="http://schemas.microsoft.com/office/drawing/2014/main" id="{E36E6F39-B5F2-1B47-8A7A-E487764F2AE1}"/>
              </a:ext>
            </a:extLst>
          </p:cNvPr>
          <p:cNvSpPr>
            <a:spLocks noGrp="1"/>
          </p:cNvSpPr>
          <p:nvPr>
            <p:ph type="dt" sz="half" idx="10"/>
          </p:nvPr>
        </p:nvSpPr>
        <p:spPr/>
        <p:txBody>
          <a:bodyPr/>
          <a:lstStyle/>
          <a:p>
            <a:fld id="{7B5EA275-EB31-414A-A496-41CDAD6B00DD}" type="datetime1">
              <a:rPr lang="tr-TR" smtClean="0"/>
              <a:t>11.10.2020</a:t>
            </a:fld>
            <a:endParaRPr lang="tr-TR"/>
          </a:p>
        </p:txBody>
      </p:sp>
      <p:sp>
        <p:nvSpPr>
          <p:cNvPr id="5" name="Alt Bilgi Yer Tutucusu 4">
            <a:extLst>
              <a:ext uri="{FF2B5EF4-FFF2-40B4-BE49-F238E27FC236}">
                <a16:creationId xmlns:a16="http://schemas.microsoft.com/office/drawing/2014/main" id="{A5A9412F-E77A-6848-8DC0-3DF4509D8478}"/>
              </a:ext>
            </a:extLst>
          </p:cNvPr>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a:extLst>
              <a:ext uri="{FF2B5EF4-FFF2-40B4-BE49-F238E27FC236}">
                <a16:creationId xmlns:a16="http://schemas.microsoft.com/office/drawing/2014/main" id="{4BB3AFCA-2E11-3242-89B8-AED137E401DD}"/>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1937686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4DD74B-8D67-7C4F-A40E-5ED927993ED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6867767-1E79-FB4C-A90E-5AC880B7B41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83BF5AD-5046-4846-A41E-4D51E1F3366C}"/>
              </a:ext>
            </a:extLst>
          </p:cNvPr>
          <p:cNvSpPr>
            <a:spLocks noGrp="1"/>
          </p:cNvSpPr>
          <p:nvPr>
            <p:ph type="dt" sz="half" idx="10"/>
          </p:nvPr>
        </p:nvSpPr>
        <p:spPr/>
        <p:txBody>
          <a:bodyPr/>
          <a:lstStyle/>
          <a:p>
            <a:fld id="{D8816AA2-5E3B-4050-B383-2D1822AEC505}" type="datetime1">
              <a:rPr lang="tr-TR" smtClean="0"/>
              <a:t>11.10.2020</a:t>
            </a:fld>
            <a:endParaRPr lang="tr-TR" dirty="0"/>
          </a:p>
        </p:txBody>
      </p:sp>
      <p:sp>
        <p:nvSpPr>
          <p:cNvPr id="5" name="Alt Bilgi Yer Tutucusu 4">
            <a:extLst>
              <a:ext uri="{FF2B5EF4-FFF2-40B4-BE49-F238E27FC236}">
                <a16:creationId xmlns:a16="http://schemas.microsoft.com/office/drawing/2014/main" id="{7756B946-9508-9F49-BCAF-051F718BF760}"/>
              </a:ext>
            </a:extLst>
          </p:cNvPr>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a:extLst>
              <a:ext uri="{FF2B5EF4-FFF2-40B4-BE49-F238E27FC236}">
                <a16:creationId xmlns:a16="http://schemas.microsoft.com/office/drawing/2014/main" id="{77917803-1C07-744D-B98D-5A1C7AF3C83D}"/>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2627883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285C46-E310-B041-9351-A4067E7472D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8FC4C8B-BC7A-5842-9D64-989165674C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C30E744-16D4-EA4F-BA60-F89AD6B71543}"/>
              </a:ext>
            </a:extLst>
          </p:cNvPr>
          <p:cNvSpPr>
            <a:spLocks noGrp="1"/>
          </p:cNvSpPr>
          <p:nvPr>
            <p:ph type="dt" sz="half" idx="10"/>
          </p:nvPr>
        </p:nvSpPr>
        <p:spPr/>
        <p:txBody>
          <a:bodyPr/>
          <a:lstStyle/>
          <a:p>
            <a:fld id="{41E38561-763F-416D-B041-6AE9C96E222E}" type="datetime1">
              <a:rPr lang="tr-TR" smtClean="0"/>
              <a:t>11.10.2020</a:t>
            </a:fld>
            <a:endParaRPr lang="tr-TR"/>
          </a:p>
        </p:txBody>
      </p:sp>
      <p:sp>
        <p:nvSpPr>
          <p:cNvPr id="5" name="Alt Bilgi Yer Tutucusu 4">
            <a:extLst>
              <a:ext uri="{FF2B5EF4-FFF2-40B4-BE49-F238E27FC236}">
                <a16:creationId xmlns:a16="http://schemas.microsoft.com/office/drawing/2014/main" id="{A27E490B-2698-0648-A418-9124F6238DCF}"/>
              </a:ext>
            </a:extLst>
          </p:cNvPr>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a:extLst>
              <a:ext uri="{FF2B5EF4-FFF2-40B4-BE49-F238E27FC236}">
                <a16:creationId xmlns:a16="http://schemas.microsoft.com/office/drawing/2014/main" id="{ACAD227A-03E6-E044-B324-DB23AACE0CB6}"/>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1891774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138721-0BBA-1C4F-B418-B908631338D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2AFAEB7-2ED2-CD4C-BDEF-BFD441CC50E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44F9A3F-067D-8B40-9FE4-D84985DA820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B007CF7-8C49-6343-9BA9-C71126829458}"/>
              </a:ext>
            </a:extLst>
          </p:cNvPr>
          <p:cNvSpPr>
            <a:spLocks noGrp="1"/>
          </p:cNvSpPr>
          <p:nvPr>
            <p:ph type="dt" sz="half" idx="10"/>
          </p:nvPr>
        </p:nvSpPr>
        <p:spPr/>
        <p:txBody>
          <a:bodyPr/>
          <a:lstStyle/>
          <a:p>
            <a:fld id="{0A0470F0-08BD-4CF6-A878-25DA5412D168}" type="datetime1">
              <a:rPr lang="tr-TR" smtClean="0"/>
              <a:t>11.10.2020</a:t>
            </a:fld>
            <a:endParaRPr lang="tr-TR"/>
          </a:p>
        </p:txBody>
      </p:sp>
      <p:sp>
        <p:nvSpPr>
          <p:cNvPr id="6" name="Alt Bilgi Yer Tutucusu 5">
            <a:extLst>
              <a:ext uri="{FF2B5EF4-FFF2-40B4-BE49-F238E27FC236}">
                <a16:creationId xmlns:a16="http://schemas.microsoft.com/office/drawing/2014/main" id="{FB8C2E6C-3E4A-504A-9DDD-F120780FF139}"/>
              </a:ext>
            </a:extLst>
          </p:cNvPr>
          <p:cNvSpPr>
            <a:spLocks noGrp="1"/>
          </p:cNvSpPr>
          <p:nvPr>
            <p:ph type="ftr" sz="quarter" idx="11"/>
          </p:nvPr>
        </p:nvSpPr>
        <p:spPr/>
        <p:txBody>
          <a:bodyPr/>
          <a:lstStyle/>
          <a:p>
            <a:r>
              <a:rPr lang="tr-TR" smtClean="0"/>
              <a:t>MUH BİL– Bilgisayar Programlama</a:t>
            </a:r>
            <a:endParaRPr lang="tr-TR" dirty="0"/>
          </a:p>
        </p:txBody>
      </p:sp>
      <p:sp>
        <p:nvSpPr>
          <p:cNvPr id="7" name="Slayt Numarası Yer Tutucusu 6">
            <a:extLst>
              <a:ext uri="{FF2B5EF4-FFF2-40B4-BE49-F238E27FC236}">
                <a16:creationId xmlns:a16="http://schemas.microsoft.com/office/drawing/2014/main" id="{52978699-6E10-6446-B6C8-982767F436C6}"/>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3833317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F91A78-C054-F44A-AA80-00DCE80DF42B}"/>
              </a:ext>
            </a:extLst>
          </p:cNvPr>
          <p:cNvSpPr>
            <a:spLocks noGrp="1"/>
          </p:cNvSpPr>
          <p:nvPr>
            <p:ph type="title"/>
          </p:nvPr>
        </p:nvSpPr>
        <p:spPr>
          <a:xfrm>
            <a:off x="839788" y="886408"/>
            <a:ext cx="10515600" cy="804280"/>
          </a:xfrm>
        </p:spPr>
        <p:txBody>
          <a:bodyPr/>
          <a:lstStyle/>
          <a:p>
            <a:r>
              <a:rPr lang="tr-TR" dirty="0"/>
              <a:t>Asıl başlık stilini düzenlemek için tıklayın</a:t>
            </a:r>
          </a:p>
        </p:txBody>
      </p:sp>
      <p:sp>
        <p:nvSpPr>
          <p:cNvPr id="3" name="Metin Yer Tutucusu 2">
            <a:extLst>
              <a:ext uri="{FF2B5EF4-FFF2-40B4-BE49-F238E27FC236}">
                <a16:creationId xmlns:a16="http://schemas.microsoft.com/office/drawing/2014/main" id="{71040944-9F69-C949-983C-13DC0AE3B6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3C15BA8-53C4-A64E-8E99-4E12AEF2EA5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E123063-C3CB-5644-9787-FEBEC68608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C1D3E4E-DC6A-E64C-BC2C-CF760678F91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A7B3210-1D44-9D47-ABF4-668809F49539}"/>
              </a:ext>
            </a:extLst>
          </p:cNvPr>
          <p:cNvSpPr>
            <a:spLocks noGrp="1"/>
          </p:cNvSpPr>
          <p:nvPr>
            <p:ph type="dt" sz="half" idx="10"/>
          </p:nvPr>
        </p:nvSpPr>
        <p:spPr/>
        <p:txBody>
          <a:bodyPr/>
          <a:lstStyle/>
          <a:p>
            <a:fld id="{9AEA6A00-7AD7-45EB-A6BD-D0A6EAD0038B}" type="datetime1">
              <a:rPr lang="tr-TR" smtClean="0"/>
              <a:t>11.10.2020</a:t>
            </a:fld>
            <a:endParaRPr lang="tr-TR"/>
          </a:p>
        </p:txBody>
      </p:sp>
      <p:sp>
        <p:nvSpPr>
          <p:cNvPr id="8" name="Alt Bilgi Yer Tutucusu 7">
            <a:extLst>
              <a:ext uri="{FF2B5EF4-FFF2-40B4-BE49-F238E27FC236}">
                <a16:creationId xmlns:a16="http://schemas.microsoft.com/office/drawing/2014/main" id="{AB836BB7-668C-CB46-AB21-54D34ECAA582}"/>
              </a:ext>
            </a:extLst>
          </p:cNvPr>
          <p:cNvSpPr>
            <a:spLocks noGrp="1"/>
          </p:cNvSpPr>
          <p:nvPr>
            <p:ph type="ftr" sz="quarter" idx="11"/>
          </p:nvPr>
        </p:nvSpPr>
        <p:spPr/>
        <p:txBody>
          <a:bodyPr/>
          <a:lstStyle/>
          <a:p>
            <a:r>
              <a:rPr lang="tr-TR" smtClean="0"/>
              <a:t>MUH BİL– Bilgisayar Programlama</a:t>
            </a:r>
            <a:endParaRPr lang="tr-TR" dirty="0"/>
          </a:p>
        </p:txBody>
      </p:sp>
      <p:sp>
        <p:nvSpPr>
          <p:cNvPr id="9" name="Slayt Numarası Yer Tutucusu 8">
            <a:extLst>
              <a:ext uri="{FF2B5EF4-FFF2-40B4-BE49-F238E27FC236}">
                <a16:creationId xmlns:a16="http://schemas.microsoft.com/office/drawing/2014/main" id="{35D5FE17-9613-B74E-B3CE-60F34496D0CC}"/>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2072361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5C0A1A-C417-EB4C-8E27-59A64651088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2406B69-354A-5B4D-AB17-EC89F8414176}"/>
              </a:ext>
            </a:extLst>
          </p:cNvPr>
          <p:cNvSpPr>
            <a:spLocks noGrp="1"/>
          </p:cNvSpPr>
          <p:nvPr>
            <p:ph type="dt" sz="half" idx="10"/>
          </p:nvPr>
        </p:nvSpPr>
        <p:spPr/>
        <p:txBody>
          <a:bodyPr/>
          <a:lstStyle/>
          <a:p>
            <a:fld id="{07C29E47-BFDE-46D5-9DB8-D2C0F0204BAB}" type="datetime1">
              <a:rPr lang="tr-TR" smtClean="0"/>
              <a:t>11.10.2020</a:t>
            </a:fld>
            <a:endParaRPr lang="tr-TR"/>
          </a:p>
        </p:txBody>
      </p:sp>
      <p:sp>
        <p:nvSpPr>
          <p:cNvPr id="4" name="Alt Bilgi Yer Tutucusu 3">
            <a:extLst>
              <a:ext uri="{FF2B5EF4-FFF2-40B4-BE49-F238E27FC236}">
                <a16:creationId xmlns:a16="http://schemas.microsoft.com/office/drawing/2014/main" id="{681B7292-03D3-3B4B-8E6C-9415537E0CF0}"/>
              </a:ext>
            </a:extLst>
          </p:cNvPr>
          <p:cNvSpPr>
            <a:spLocks noGrp="1"/>
          </p:cNvSpPr>
          <p:nvPr>
            <p:ph type="ftr" sz="quarter" idx="11"/>
          </p:nvPr>
        </p:nvSpPr>
        <p:spPr/>
        <p:txBody>
          <a:bodyPr/>
          <a:lstStyle/>
          <a:p>
            <a:r>
              <a:rPr lang="tr-TR" smtClean="0"/>
              <a:t>MUH BİL– Bilgisayar Programlama</a:t>
            </a:r>
            <a:endParaRPr lang="tr-TR" dirty="0"/>
          </a:p>
        </p:txBody>
      </p:sp>
      <p:sp>
        <p:nvSpPr>
          <p:cNvPr id="5" name="Slayt Numarası Yer Tutucusu 4">
            <a:extLst>
              <a:ext uri="{FF2B5EF4-FFF2-40B4-BE49-F238E27FC236}">
                <a16:creationId xmlns:a16="http://schemas.microsoft.com/office/drawing/2014/main" id="{6ADEDC9C-D405-674A-8280-0DB01F6DF592}"/>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68913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3CC840B-19DB-674C-BE64-AE981003CAB7}"/>
              </a:ext>
            </a:extLst>
          </p:cNvPr>
          <p:cNvSpPr>
            <a:spLocks noGrp="1"/>
          </p:cNvSpPr>
          <p:nvPr>
            <p:ph type="dt" sz="half" idx="10"/>
          </p:nvPr>
        </p:nvSpPr>
        <p:spPr/>
        <p:txBody>
          <a:bodyPr/>
          <a:lstStyle/>
          <a:p>
            <a:fld id="{E2F8A621-F814-444B-A03D-050F3FA438A8}" type="datetime1">
              <a:rPr lang="tr-TR" smtClean="0"/>
              <a:t>11.10.2020</a:t>
            </a:fld>
            <a:endParaRPr lang="tr-TR"/>
          </a:p>
        </p:txBody>
      </p:sp>
      <p:sp>
        <p:nvSpPr>
          <p:cNvPr id="3" name="Alt Bilgi Yer Tutucusu 2">
            <a:extLst>
              <a:ext uri="{FF2B5EF4-FFF2-40B4-BE49-F238E27FC236}">
                <a16:creationId xmlns:a16="http://schemas.microsoft.com/office/drawing/2014/main" id="{E12FACB4-87A7-CD4E-B7DB-939E86B92876}"/>
              </a:ext>
            </a:extLst>
          </p:cNvPr>
          <p:cNvSpPr>
            <a:spLocks noGrp="1"/>
          </p:cNvSpPr>
          <p:nvPr>
            <p:ph type="ftr" sz="quarter" idx="11"/>
          </p:nvPr>
        </p:nvSpPr>
        <p:spPr/>
        <p:txBody>
          <a:bodyPr/>
          <a:lstStyle/>
          <a:p>
            <a:r>
              <a:rPr lang="tr-TR" smtClean="0"/>
              <a:t>MUH BİL– Bilgisayar Programlama</a:t>
            </a:r>
            <a:endParaRPr lang="tr-TR" dirty="0"/>
          </a:p>
        </p:txBody>
      </p:sp>
      <p:sp>
        <p:nvSpPr>
          <p:cNvPr id="4" name="Slayt Numarası Yer Tutucusu 3">
            <a:extLst>
              <a:ext uri="{FF2B5EF4-FFF2-40B4-BE49-F238E27FC236}">
                <a16:creationId xmlns:a16="http://schemas.microsoft.com/office/drawing/2014/main" id="{50DA1D0C-2BF1-014F-8FAD-C39C9C3CC99B}"/>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389153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EC3BF4-047E-2D4B-857C-8CB320422557}"/>
              </a:ext>
            </a:extLst>
          </p:cNvPr>
          <p:cNvSpPr>
            <a:spLocks noGrp="1"/>
          </p:cNvSpPr>
          <p:nvPr>
            <p:ph type="title"/>
          </p:nvPr>
        </p:nvSpPr>
        <p:spPr>
          <a:xfrm>
            <a:off x="839788" y="987424"/>
            <a:ext cx="3932237" cy="1069975"/>
          </a:xfrm>
        </p:spPr>
        <p:txBody>
          <a:bodyPr anchor="b">
            <a:normAutofit/>
          </a:bodyPr>
          <a:lstStyle>
            <a:lvl1pPr>
              <a:defRPr sz="2800"/>
            </a:lvl1pPr>
          </a:lstStyle>
          <a:p>
            <a:r>
              <a:rPr lang="tr-TR" dirty="0"/>
              <a:t>Asıl başlık stilini düzenlemek için tıklayın</a:t>
            </a:r>
          </a:p>
        </p:txBody>
      </p:sp>
      <p:sp>
        <p:nvSpPr>
          <p:cNvPr id="3" name="İçerik Yer Tutucusu 2">
            <a:extLst>
              <a:ext uri="{FF2B5EF4-FFF2-40B4-BE49-F238E27FC236}">
                <a16:creationId xmlns:a16="http://schemas.microsoft.com/office/drawing/2014/main" id="{A5206EBE-8460-224F-8C36-0DA21F2EFC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B5A6CD7-AE3C-F94B-8E89-813B0B80D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E9B268A-FA27-C14A-BB53-421950C3C1AC}"/>
              </a:ext>
            </a:extLst>
          </p:cNvPr>
          <p:cNvSpPr>
            <a:spLocks noGrp="1"/>
          </p:cNvSpPr>
          <p:nvPr>
            <p:ph type="dt" sz="half" idx="10"/>
          </p:nvPr>
        </p:nvSpPr>
        <p:spPr/>
        <p:txBody>
          <a:bodyPr/>
          <a:lstStyle/>
          <a:p>
            <a:fld id="{9DD77451-7269-414E-B5C9-A3CAD9113D35}" type="datetime1">
              <a:rPr lang="tr-TR" smtClean="0"/>
              <a:t>11.10.2020</a:t>
            </a:fld>
            <a:endParaRPr lang="tr-TR"/>
          </a:p>
        </p:txBody>
      </p:sp>
      <p:sp>
        <p:nvSpPr>
          <p:cNvPr id="6" name="Alt Bilgi Yer Tutucusu 5">
            <a:extLst>
              <a:ext uri="{FF2B5EF4-FFF2-40B4-BE49-F238E27FC236}">
                <a16:creationId xmlns:a16="http://schemas.microsoft.com/office/drawing/2014/main" id="{6E3DA51E-270D-1840-A1A2-832499BB5FE5}"/>
              </a:ext>
            </a:extLst>
          </p:cNvPr>
          <p:cNvSpPr>
            <a:spLocks noGrp="1"/>
          </p:cNvSpPr>
          <p:nvPr>
            <p:ph type="ftr" sz="quarter" idx="11"/>
          </p:nvPr>
        </p:nvSpPr>
        <p:spPr/>
        <p:txBody>
          <a:bodyPr/>
          <a:lstStyle/>
          <a:p>
            <a:r>
              <a:rPr lang="tr-TR" smtClean="0"/>
              <a:t>MUH BİL– Bilgisayar Programlama</a:t>
            </a:r>
            <a:endParaRPr lang="tr-TR" dirty="0"/>
          </a:p>
        </p:txBody>
      </p:sp>
      <p:sp>
        <p:nvSpPr>
          <p:cNvPr id="7" name="Slayt Numarası Yer Tutucusu 6">
            <a:extLst>
              <a:ext uri="{FF2B5EF4-FFF2-40B4-BE49-F238E27FC236}">
                <a16:creationId xmlns:a16="http://schemas.microsoft.com/office/drawing/2014/main" id="{05442466-B09E-CE49-BB01-D69CB25000D1}"/>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872128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F83C5E-7121-E748-91B9-3F83C277B799}"/>
              </a:ext>
            </a:extLst>
          </p:cNvPr>
          <p:cNvSpPr>
            <a:spLocks noGrp="1"/>
          </p:cNvSpPr>
          <p:nvPr>
            <p:ph type="title"/>
          </p:nvPr>
        </p:nvSpPr>
        <p:spPr>
          <a:xfrm>
            <a:off x="839788" y="987424"/>
            <a:ext cx="3932237" cy="1069975"/>
          </a:xfrm>
        </p:spPr>
        <p:txBody>
          <a:bodyPr anchor="b">
            <a:normAutofit/>
          </a:bodyPr>
          <a:lstStyle>
            <a:lvl1pPr>
              <a:defRPr sz="2800"/>
            </a:lvl1pPr>
          </a:lstStyle>
          <a:p>
            <a:r>
              <a:rPr lang="tr-TR" dirty="0"/>
              <a:t>Asıl başlık stilini düzenlemek için tıklayın</a:t>
            </a:r>
          </a:p>
        </p:txBody>
      </p:sp>
      <p:sp>
        <p:nvSpPr>
          <p:cNvPr id="3" name="Resim Yer Tutucusu 2">
            <a:extLst>
              <a:ext uri="{FF2B5EF4-FFF2-40B4-BE49-F238E27FC236}">
                <a16:creationId xmlns:a16="http://schemas.microsoft.com/office/drawing/2014/main" id="{EADB7585-15C5-6E4D-AB30-FE73B816BD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B64E1E2-B6C8-D14D-8B52-5E934D62CA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4217BD9-09D9-0847-9903-B5FC6D6D8169}"/>
              </a:ext>
            </a:extLst>
          </p:cNvPr>
          <p:cNvSpPr>
            <a:spLocks noGrp="1"/>
          </p:cNvSpPr>
          <p:nvPr>
            <p:ph type="dt" sz="half" idx="10"/>
          </p:nvPr>
        </p:nvSpPr>
        <p:spPr/>
        <p:txBody>
          <a:bodyPr/>
          <a:lstStyle/>
          <a:p>
            <a:fld id="{B0C9EE17-70BB-4021-9E2F-55FDA2B4B8D3}" type="datetime1">
              <a:rPr lang="tr-TR" smtClean="0"/>
              <a:t>11.10.2020</a:t>
            </a:fld>
            <a:endParaRPr lang="tr-TR"/>
          </a:p>
        </p:txBody>
      </p:sp>
      <p:sp>
        <p:nvSpPr>
          <p:cNvPr id="6" name="Alt Bilgi Yer Tutucusu 5">
            <a:extLst>
              <a:ext uri="{FF2B5EF4-FFF2-40B4-BE49-F238E27FC236}">
                <a16:creationId xmlns:a16="http://schemas.microsoft.com/office/drawing/2014/main" id="{459A86B8-CF4D-9E46-A4CE-DE7C36AC9F37}"/>
              </a:ext>
            </a:extLst>
          </p:cNvPr>
          <p:cNvSpPr>
            <a:spLocks noGrp="1"/>
          </p:cNvSpPr>
          <p:nvPr>
            <p:ph type="ftr" sz="quarter" idx="11"/>
          </p:nvPr>
        </p:nvSpPr>
        <p:spPr/>
        <p:txBody>
          <a:bodyPr/>
          <a:lstStyle/>
          <a:p>
            <a:r>
              <a:rPr lang="tr-TR" smtClean="0"/>
              <a:t>MUH BİL– Bilgisayar Programlama</a:t>
            </a:r>
            <a:endParaRPr lang="tr-TR" dirty="0"/>
          </a:p>
        </p:txBody>
      </p:sp>
      <p:sp>
        <p:nvSpPr>
          <p:cNvPr id="7" name="Slayt Numarası Yer Tutucusu 6">
            <a:extLst>
              <a:ext uri="{FF2B5EF4-FFF2-40B4-BE49-F238E27FC236}">
                <a16:creationId xmlns:a16="http://schemas.microsoft.com/office/drawing/2014/main" id="{CA56D009-5E25-4B4A-949C-9C5B2D8B5189}"/>
              </a:ext>
            </a:extLst>
          </p:cNvPr>
          <p:cNvSpPr>
            <a:spLocks noGrp="1"/>
          </p:cNvSpPr>
          <p:nvPr>
            <p:ph type="sldNum" sz="quarter" idx="12"/>
          </p:nvPr>
        </p:nvSpPr>
        <p:spPr/>
        <p:txBody>
          <a:bodyPr/>
          <a:lstStyle/>
          <a:p>
            <a:fld id="{50F4E6BD-4CAD-3E44-B214-2CFB9D00E5E7}" type="slidenum">
              <a:rPr lang="tr-TR" smtClean="0"/>
              <a:t>‹#›</a:t>
            </a:fld>
            <a:endParaRPr lang="tr-TR"/>
          </a:p>
        </p:txBody>
      </p:sp>
    </p:spTree>
    <p:extLst>
      <p:ext uri="{BB962C8B-B14F-4D97-AF65-F5344CB8AC3E}">
        <p14:creationId xmlns:p14="http://schemas.microsoft.com/office/powerpoint/2010/main" val="1234757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E96E16A-A0BE-F847-A472-BA783A436DBC}"/>
              </a:ext>
            </a:extLst>
          </p:cNvPr>
          <p:cNvSpPr>
            <a:spLocks noGrp="1"/>
          </p:cNvSpPr>
          <p:nvPr>
            <p:ph type="title"/>
          </p:nvPr>
        </p:nvSpPr>
        <p:spPr>
          <a:xfrm>
            <a:off x="838200" y="897924"/>
            <a:ext cx="10515600" cy="792764"/>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AC28368-8F4B-A549-A46E-071E43FB68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dirty="0"/>
              <a:t>Asıl metin stillerini düzenlemek için tıklayın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a:extLst>
              <a:ext uri="{FF2B5EF4-FFF2-40B4-BE49-F238E27FC236}">
                <a16:creationId xmlns:a16="http://schemas.microsoft.com/office/drawing/2014/main" id="{8B4AAA90-01A4-CC4C-88BB-2C104D9540C2}"/>
              </a:ext>
            </a:extLst>
          </p:cNvPr>
          <p:cNvSpPr>
            <a:spLocks noGrp="1"/>
          </p:cNvSpPr>
          <p:nvPr>
            <p:ph type="dt" sz="half" idx="2"/>
          </p:nvPr>
        </p:nvSpPr>
        <p:spPr>
          <a:xfrm>
            <a:off x="838200" y="6356350"/>
            <a:ext cx="1438469"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cs typeface="Times New Roman" panose="02020603050405020304" pitchFamily="18" charset="0"/>
              </a:defRPr>
            </a:lvl1pPr>
          </a:lstStyle>
          <a:p>
            <a:fld id="{BCA6604F-D163-4813-8A37-5C58BA005AF7}" type="datetime1">
              <a:rPr lang="tr-TR" smtClean="0"/>
              <a:t>11.10.2020</a:t>
            </a:fld>
            <a:endParaRPr lang="tr-TR" dirty="0"/>
          </a:p>
        </p:txBody>
      </p:sp>
      <p:sp>
        <p:nvSpPr>
          <p:cNvPr id="5" name="Alt Bilgi Yer Tutucusu 4">
            <a:extLst>
              <a:ext uri="{FF2B5EF4-FFF2-40B4-BE49-F238E27FC236}">
                <a16:creationId xmlns:a16="http://schemas.microsoft.com/office/drawing/2014/main" id="{68733454-1A69-8343-A6A6-DF8F8152ECD2}"/>
              </a:ext>
            </a:extLst>
          </p:cNvPr>
          <p:cNvSpPr>
            <a:spLocks noGrp="1"/>
          </p:cNvSpPr>
          <p:nvPr>
            <p:ph type="ftr" sz="quarter" idx="3"/>
          </p:nvPr>
        </p:nvSpPr>
        <p:spPr>
          <a:xfrm>
            <a:off x="2500604" y="6356350"/>
            <a:ext cx="8257592"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cs typeface="Times New Roman" panose="02020603050405020304" pitchFamily="18" charset="0"/>
              </a:defRPr>
            </a:lvl1pPr>
          </a:lstStyle>
          <a:p>
            <a:r>
              <a:rPr lang="tr-TR" smtClean="0"/>
              <a:t>MUH BİL– Bilgisayar Programlama</a:t>
            </a:r>
            <a:endParaRPr lang="tr-TR" dirty="0"/>
          </a:p>
        </p:txBody>
      </p:sp>
      <p:sp>
        <p:nvSpPr>
          <p:cNvPr id="6" name="Slayt Numarası Yer Tutucusu 5">
            <a:extLst>
              <a:ext uri="{FF2B5EF4-FFF2-40B4-BE49-F238E27FC236}">
                <a16:creationId xmlns:a16="http://schemas.microsoft.com/office/drawing/2014/main" id="{2D6F0A88-6574-074D-9593-4D17EDD695A6}"/>
              </a:ext>
            </a:extLst>
          </p:cNvPr>
          <p:cNvSpPr>
            <a:spLocks noGrp="1"/>
          </p:cNvSpPr>
          <p:nvPr>
            <p:ph type="sldNum" sz="quarter" idx="4"/>
          </p:nvPr>
        </p:nvSpPr>
        <p:spPr>
          <a:xfrm>
            <a:off x="10944808" y="6356350"/>
            <a:ext cx="408992"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50F4E6BD-4CAD-3E44-B214-2CFB9D00E5E7}" type="slidenum">
              <a:rPr lang="tr-TR" smtClean="0"/>
              <a:pPr/>
              <a:t>‹#›</a:t>
            </a:fld>
            <a:endParaRPr lang="tr-TR" dirty="0"/>
          </a:p>
        </p:txBody>
      </p:sp>
      <p:cxnSp>
        <p:nvCxnSpPr>
          <p:cNvPr id="7" name="Düz Bağlayıcı 6">
            <a:extLst>
              <a:ext uri="{FF2B5EF4-FFF2-40B4-BE49-F238E27FC236}">
                <a16:creationId xmlns:a16="http://schemas.microsoft.com/office/drawing/2014/main" id="{84DA3CEB-A4D8-7948-9AB0-A7CC0CE19F4C}"/>
              </a:ext>
            </a:extLst>
          </p:cNvPr>
          <p:cNvCxnSpPr>
            <a:cxnSpLocks/>
          </p:cNvCxnSpPr>
          <p:nvPr userDrawn="1"/>
        </p:nvCxnSpPr>
        <p:spPr>
          <a:xfrm>
            <a:off x="4208106" y="586338"/>
            <a:ext cx="7159095"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8" name="Resim 7">
            <a:extLst>
              <a:ext uri="{FF2B5EF4-FFF2-40B4-BE49-F238E27FC236}">
                <a16:creationId xmlns:a16="http://schemas.microsoft.com/office/drawing/2014/main" id="{C0E5A012-2939-D141-8D23-592AE5C7C125}"/>
              </a:ext>
            </a:extLst>
          </p:cNvPr>
          <p:cNvPicPr>
            <a:picLocks noChangeAspect="1"/>
          </p:cNvPicPr>
          <p:nvPr userDrawn="1"/>
        </p:nvPicPr>
        <p:blipFill>
          <a:blip r:embed="rId13"/>
          <a:stretch>
            <a:fillRect/>
          </a:stretch>
        </p:blipFill>
        <p:spPr>
          <a:xfrm>
            <a:off x="526518" y="126419"/>
            <a:ext cx="610521" cy="610521"/>
          </a:xfrm>
          <a:prstGeom prst="rect">
            <a:avLst/>
          </a:prstGeom>
        </p:spPr>
      </p:pic>
      <p:sp>
        <p:nvSpPr>
          <p:cNvPr id="10" name="Dikdörtgen 9"/>
          <p:cNvSpPr/>
          <p:nvPr userDrawn="1"/>
        </p:nvSpPr>
        <p:spPr>
          <a:xfrm>
            <a:off x="1154644" y="217192"/>
            <a:ext cx="6096000" cy="400110"/>
          </a:xfrm>
          <a:prstGeom prst="rect">
            <a:avLst/>
          </a:prstGeom>
        </p:spPr>
        <p:txBody>
          <a:bodyPr>
            <a:spAutoFit/>
          </a:bodyPr>
          <a:lstStyle/>
          <a:p>
            <a:pPr algn="l"/>
            <a:r>
              <a:rPr lang="tr-TR" sz="1000" b="0" dirty="0" smtClean="0">
                <a:solidFill>
                  <a:schemeClr val="bg1">
                    <a:lumMod val="50000"/>
                  </a:schemeClr>
                </a:solidFill>
                <a:latin typeface="Times New Roman" panose="02020603050405020304" pitchFamily="18" charset="0"/>
                <a:cs typeface="Times New Roman" panose="02020603050405020304" pitchFamily="18" charset="0"/>
              </a:rPr>
              <a:t>MÜHENDİSLİK FAKÜLTESİ</a:t>
            </a:r>
            <a:endParaRPr lang="tr-TR" sz="1000" b="0" dirty="0">
              <a:solidFill>
                <a:schemeClr val="bg1">
                  <a:lumMod val="50000"/>
                </a:schemeClr>
              </a:solidFill>
              <a:latin typeface="Times New Roman" panose="02020603050405020304" pitchFamily="18" charset="0"/>
              <a:cs typeface="Times New Roman" panose="02020603050405020304" pitchFamily="18" charset="0"/>
            </a:endParaRPr>
          </a:p>
          <a:p>
            <a:pPr algn="l"/>
            <a:r>
              <a:rPr lang="en-US" sz="1000" b="0" noProof="0" dirty="0" smtClean="0">
                <a:solidFill>
                  <a:schemeClr val="bg1">
                    <a:lumMod val="50000"/>
                  </a:schemeClr>
                </a:solidFill>
                <a:latin typeface="Times New Roman" panose="02020603050405020304" pitchFamily="18" charset="0"/>
                <a:cs typeface="Times New Roman" panose="02020603050405020304" pitchFamily="18" charset="0"/>
              </a:rPr>
              <a:t>Faculty</a:t>
            </a:r>
            <a:r>
              <a:rPr lang="en-US" sz="1000" b="0" baseline="0" noProof="0" dirty="0" smtClean="0">
                <a:solidFill>
                  <a:schemeClr val="bg1">
                    <a:lumMod val="50000"/>
                  </a:schemeClr>
                </a:solidFill>
                <a:latin typeface="Times New Roman" panose="02020603050405020304" pitchFamily="18" charset="0"/>
                <a:cs typeface="Times New Roman" panose="02020603050405020304" pitchFamily="18" charset="0"/>
              </a:rPr>
              <a:t> of Engineering</a:t>
            </a:r>
            <a:endParaRPr lang="en-US" sz="1000" b="0" noProof="0" dirty="0">
              <a:solidFill>
                <a:schemeClr val="bg1">
                  <a:lumMod val="50000"/>
                </a:schemeClr>
              </a:solidFill>
              <a:latin typeface="Times New Roman" panose="02020603050405020304" pitchFamily="18" charset="0"/>
              <a:cs typeface="Times New Roman" panose="02020603050405020304" pitchFamily="18" charset="0"/>
            </a:endParaRPr>
          </a:p>
        </p:txBody>
      </p:sp>
      <p:sp>
        <p:nvSpPr>
          <p:cNvPr id="9" name="Metin kutusu 8"/>
          <p:cNvSpPr txBox="1"/>
          <p:nvPr userDrawn="1"/>
        </p:nvSpPr>
        <p:spPr>
          <a:xfrm>
            <a:off x="10425953" y="247106"/>
            <a:ext cx="927847" cy="369146"/>
          </a:xfrm>
          <a:prstGeom prst="rect">
            <a:avLst/>
          </a:prstGeom>
          <a:noFill/>
        </p:spPr>
        <p:txBody>
          <a:bodyPr wrap="square" rtlCol="0">
            <a:spAutoFit/>
          </a:bodyPr>
          <a:lstStyle/>
          <a:p>
            <a:r>
              <a:rPr lang="tr-TR" dirty="0" smtClean="0"/>
              <a:t>3. </a:t>
            </a:r>
            <a:r>
              <a:rPr lang="tr-TR" dirty="0" smtClean="0"/>
              <a:t>Hafta</a:t>
            </a:r>
            <a:endParaRPr lang="tr-TR" dirty="0"/>
          </a:p>
        </p:txBody>
      </p:sp>
    </p:spTree>
    <p:extLst>
      <p:ext uri="{BB962C8B-B14F-4D97-AF65-F5344CB8AC3E}">
        <p14:creationId xmlns:p14="http://schemas.microsoft.com/office/powerpoint/2010/main" val="8463183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tr-TR" dirty="0" smtClean="0"/>
              <a:t>Makine Mühendisliği Bölümü</a:t>
            </a:r>
            <a:endParaRPr lang="tr-TR" dirty="0"/>
          </a:p>
        </p:txBody>
      </p:sp>
      <p:sp>
        <p:nvSpPr>
          <p:cNvPr id="5" name="Alt Başlık 4"/>
          <p:cNvSpPr>
            <a:spLocks noGrp="1"/>
          </p:cNvSpPr>
          <p:nvPr>
            <p:ph type="subTitle" idx="1"/>
          </p:nvPr>
        </p:nvSpPr>
        <p:spPr/>
        <p:txBody>
          <a:bodyPr>
            <a:normAutofit lnSpcReduction="10000"/>
          </a:bodyPr>
          <a:lstStyle/>
          <a:p>
            <a:pPr>
              <a:lnSpc>
                <a:spcPct val="120000"/>
              </a:lnSpc>
            </a:pPr>
            <a:r>
              <a:rPr lang="tr-TR" dirty="0">
                <a:solidFill>
                  <a:srgbClr val="1E1162"/>
                </a:solidFill>
              </a:rPr>
              <a:t>Dersin Adı: </a:t>
            </a:r>
            <a:r>
              <a:rPr lang="tr-TR" dirty="0" smtClean="0">
                <a:solidFill>
                  <a:srgbClr val="1E1162"/>
                </a:solidFill>
              </a:rPr>
              <a:t>MUH BİL– Bilgisayar Programlama</a:t>
            </a:r>
            <a:endParaRPr lang="tr-TR" dirty="0">
              <a:solidFill>
                <a:srgbClr val="1E1162"/>
              </a:solidFill>
              <a:latin typeface="Times New Roman" panose="02020603050405020304" pitchFamily="18" charset="0"/>
              <a:cs typeface="Times New Roman" panose="02020603050405020304" pitchFamily="18" charset="0"/>
            </a:endParaRPr>
          </a:p>
          <a:p>
            <a:pPr>
              <a:lnSpc>
                <a:spcPct val="110000"/>
              </a:lnSpc>
              <a:spcBef>
                <a:spcPts val="600"/>
              </a:spcBef>
            </a:pPr>
            <a:r>
              <a:rPr lang="tr-TR" dirty="0">
                <a:solidFill>
                  <a:srgbClr val="1E1162"/>
                </a:solidFill>
                <a:latin typeface="Times New Roman" panose="02020603050405020304" pitchFamily="18" charset="0"/>
                <a:cs typeface="Times New Roman" panose="02020603050405020304" pitchFamily="18" charset="0"/>
              </a:rPr>
              <a:t>Dersin Hocası: </a:t>
            </a:r>
            <a:r>
              <a:rPr lang="tr-TR" dirty="0" smtClean="0">
                <a:solidFill>
                  <a:srgbClr val="1E1162"/>
                </a:solidFill>
                <a:latin typeface="Times New Roman" panose="02020603050405020304" pitchFamily="18" charset="0"/>
                <a:cs typeface="Times New Roman" panose="02020603050405020304" pitchFamily="18" charset="0"/>
              </a:rPr>
              <a:t>Dr.Öğr.Üyesi İlhan Volkan ÖNER</a:t>
            </a:r>
            <a:endParaRPr lang="tr-TR" dirty="0">
              <a:solidFill>
                <a:srgbClr val="1E1162"/>
              </a:solidFill>
              <a:latin typeface="Times New Roman" panose="02020603050405020304" pitchFamily="18" charset="0"/>
              <a:cs typeface="Times New Roman" panose="02020603050405020304" pitchFamily="18" charset="0"/>
            </a:endParaRPr>
          </a:p>
        </p:txBody>
      </p:sp>
      <p:sp>
        <p:nvSpPr>
          <p:cNvPr id="6" name="Alt Başlık 2">
            <a:extLst>
              <a:ext uri="{FF2B5EF4-FFF2-40B4-BE49-F238E27FC236}">
                <a16:creationId xmlns:a16="http://schemas.microsoft.com/office/drawing/2014/main" id="{1C42A7E1-4275-024A-8631-43CFA2748EDF}"/>
              </a:ext>
            </a:extLst>
          </p:cNvPr>
          <p:cNvSpPr txBox="1">
            <a:spLocks/>
          </p:cNvSpPr>
          <p:nvPr/>
        </p:nvSpPr>
        <p:spPr>
          <a:xfrm>
            <a:off x="2209799" y="864973"/>
            <a:ext cx="8809653" cy="84820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tr-TR" dirty="0" smtClean="0">
                <a:solidFill>
                  <a:schemeClr val="bg1"/>
                </a:solidFill>
                <a:latin typeface="Times New Roman" panose="02020603050405020304" pitchFamily="18" charset="0"/>
                <a:cs typeface="Times New Roman" panose="02020603050405020304" pitchFamily="18" charset="0"/>
              </a:rPr>
              <a:t>MÜHENDİSLİK FAKÜLTESİ</a:t>
            </a:r>
            <a:endParaRPr lang="tr-TR" dirty="0">
              <a:solidFill>
                <a:schemeClr val="bg1"/>
              </a:solidFill>
              <a:latin typeface="Times New Roman" panose="02020603050405020304" pitchFamily="18" charset="0"/>
              <a:cs typeface="Times New Roman" panose="02020603050405020304" pitchFamily="18" charset="0"/>
            </a:endParaRPr>
          </a:p>
          <a:p>
            <a:pPr algn="l"/>
            <a:r>
              <a:rPr lang="en-US" dirty="0" smtClean="0">
                <a:solidFill>
                  <a:schemeClr val="bg1"/>
                </a:solidFill>
                <a:latin typeface="Times New Roman" panose="02020603050405020304" pitchFamily="18" charset="0"/>
                <a:cs typeface="Times New Roman" panose="02020603050405020304" pitchFamily="18" charset="0"/>
              </a:rPr>
              <a:t>Faculty of Engineering</a:t>
            </a:r>
            <a:endParaRPr lang="en-US"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10308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11" name="Text Box 11"/>
          <p:cNvSpPr txBox="1">
            <a:spLocks noChangeArrowheads="1"/>
          </p:cNvSpPr>
          <p:nvPr/>
        </p:nvSpPr>
        <p:spPr bwMode="auto">
          <a:xfrm>
            <a:off x="1692752" y="2442261"/>
            <a:ext cx="8867744" cy="2677656"/>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tr-TR" sz="2400" b="1" dirty="0">
                <a:solidFill>
                  <a:srgbClr val="0000FF"/>
                </a:solidFill>
                <a:latin typeface="Calibri" pitchFamily="34" charset="0"/>
                <a:cs typeface="Calibri" pitchFamily="34" charset="0"/>
              </a:rPr>
              <a:t>Rakamlar:</a:t>
            </a:r>
            <a:r>
              <a:rPr lang="tr-TR" sz="2400" b="1" dirty="0">
                <a:latin typeface="Calibri" pitchFamily="34" charset="0"/>
                <a:cs typeface="Calibri" pitchFamily="34" charset="0"/>
              </a:rPr>
              <a:t> </a:t>
            </a: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rakamlar için artı veya eksi işareti ve tercihli ondalık noktası ile birlikte alışagelmiş ondalık işaretler sistemi kullanır. Bilimsel işaretler sistemi 10 tabanına göre kuvvet belirlemek için “e” harfi kullanır. Sanal rakamlar son takı olarak “ i ” veya “ j ” harfi kullanır.  </a:t>
            </a:r>
          </a:p>
          <a:p>
            <a:pPr eaLnBrk="1" hangingPunct="1"/>
            <a:endParaRPr lang="tr-TR" sz="2400" dirty="0">
              <a:latin typeface="Calibri" pitchFamily="34" charset="0"/>
              <a:cs typeface="Calibri" pitchFamily="34" charset="0"/>
            </a:endParaRPr>
          </a:p>
          <a:p>
            <a:pPr eaLnBrk="1" hangingPunct="1"/>
            <a:r>
              <a:rPr lang="tr-TR" sz="2400" dirty="0">
                <a:latin typeface="Calibri" pitchFamily="34" charset="0"/>
                <a:cs typeface="Calibri" pitchFamily="34" charset="0"/>
              </a:rPr>
              <a:t>3,     -100,    0.0005,    9.53564   1.456e10,    2.5e-5,     10i,   -3.4j,   3e5i</a:t>
            </a:r>
          </a:p>
        </p:txBody>
      </p:sp>
      <p:sp>
        <p:nvSpPr>
          <p:cNvPr id="4" name="Veri Yer Tutucusu 3"/>
          <p:cNvSpPr>
            <a:spLocks noGrp="1"/>
          </p:cNvSpPr>
          <p:nvPr>
            <p:ph type="dt" sz="half" idx="10"/>
          </p:nvPr>
        </p:nvSpPr>
        <p:spPr/>
        <p:txBody>
          <a:bodyPr/>
          <a:lstStyle/>
          <a:p>
            <a:fld id="{DD1309B1-117D-4D76-9A53-71F12CD8082C}"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10</a:t>
            </a:fld>
            <a:endParaRPr lang="tr-TR"/>
          </a:p>
        </p:txBody>
      </p:sp>
      <p:sp>
        <p:nvSpPr>
          <p:cNvPr id="10"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Değişken kuralları</a:t>
            </a:r>
          </a:p>
        </p:txBody>
      </p:sp>
    </p:spTree>
    <p:extLst>
      <p:ext uri="{BB962C8B-B14F-4D97-AF65-F5344CB8AC3E}">
        <p14:creationId xmlns:p14="http://schemas.microsoft.com/office/powerpoint/2010/main" val="29960632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8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33" name="Text Box 9"/>
          <p:cNvSpPr txBox="1">
            <a:spLocks noChangeArrowheads="1"/>
          </p:cNvSpPr>
          <p:nvPr/>
        </p:nvSpPr>
        <p:spPr bwMode="auto">
          <a:xfrm>
            <a:off x="1617061" y="2036833"/>
            <a:ext cx="8738799" cy="830997"/>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deyimler içerisinde alışageldik aritmetik işletmenler  ve öncelik kuralları kullanır.</a:t>
            </a:r>
          </a:p>
        </p:txBody>
      </p:sp>
      <p:graphicFrame>
        <p:nvGraphicFramePr>
          <p:cNvPr id="77869" name="Group 45"/>
          <p:cNvGraphicFramePr>
            <a:graphicFrameLocks noGrp="1"/>
          </p:cNvGraphicFramePr>
          <p:nvPr>
            <p:extLst>
              <p:ext uri="{D42A27DB-BD31-4B8C-83A1-F6EECF244321}">
                <p14:modId xmlns:p14="http://schemas.microsoft.com/office/powerpoint/2010/main" val="981829580"/>
              </p:ext>
            </p:extLst>
          </p:nvPr>
        </p:nvGraphicFramePr>
        <p:xfrm>
          <a:off x="3330339" y="3032741"/>
          <a:ext cx="4500562" cy="2743200"/>
        </p:xfrm>
        <a:graphic>
          <a:graphicData uri="http://schemas.openxmlformats.org/drawingml/2006/table">
            <a:tbl>
              <a:tblPr/>
              <a:tblGrid>
                <a:gridCol w="2092325">
                  <a:extLst>
                    <a:ext uri="{9D8B030D-6E8A-4147-A177-3AD203B41FA5}">
                      <a16:colId xmlns:a16="http://schemas.microsoft.com/office/drawing/2014/main" val="20000"/>
                    </a:ext>
                  </a:extLst>
                </a:gridCol>
                <a:gridCol w="1216025">
                  <a:extLst>
                    <a:ext uri="{9D8B030D-6E8A-4147-A177-3AD203B41FA5}">
                      <a16:colId xmlns:a16="http://schemas.microsoft.com/office/drawing/2014/main" val="20001"/>
                    </a:ext>
                  </a:extLst>
                </a:gridCol>
                <a:gridCol w="1192212">
                  <a:extLst>
                    <a:ext uri="{9D8B030D-6E8A-4147-A177-3AD203B41FA5}">
                      <a16:colId xmlns:a16="http://schemas.microsoft.com/office/drawing/2014/main" val="20002"/>
                    </a:ext>
                  </a:extLst>
                </a:gridCol>
              </a:tblGrid>
              <a:tr h="3270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006600"/>
                          </a:solidFill>
                          <a:effectLst>
                            <a:outerShdw blurRad="38100" dist="38100" dir="2700000" algn="tl">
                              <a:srgbClr val="C0C0C0"/>
                            </a:outerShdw>
                          </a:effectLst>
                          <a:latin typeface="Times New Roman" pitchFamily="18" charset="0"/>
                          <a:cs typeface="Times New Roman" pitchFamily="18" charset="0"/>
                        </a:rPr>
                        <a:t>İşlem</a:t>
                      </a:r>
                      <a:endParaRPr kumimoji="0" lang="en-US" sz="1800" b="1" i="0" u="none" strike="noStrike" cap="none" normalizeH="0" baseline="0" dirty="0" smtClean="0">
                        <a:ln>
                          <a:noFill/>
                        </a:ln>
                        <a:solidFill>
                          <a:srgbClr val="006600"/>
                        </a:solidFill>
                        <a:effectLst>
                          <a:outerShdw blurRad="38100" dist="38100" dir="2700000" algn="tl">
                            <a:srgbClr val="C0C0C0"/>
                          </a:outerShdw>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6600"/>
                          </a:solidFill>
                          <a:effectLst>
                            <a:outerShdw blurRad="38100" dist="38100" dir="2700000" algn="tl">
                              <a:srgbClr val="C0C0C0"/>
                            </a:outerShdw>
                          </a:effectLst>
                          <a:latin typeface="Times New Roman" pitchFamily="18" charset="0"/>
                          <a:cs typeface="Times New Roman" pitchFamily="18" charset="0"/>
                        </a:rPr>
                        <a:t>Sembol</a:t>
                      </a:r>
                      <a:endParaRPr kumimoji="0" lang="en-US" sz="1800" b="1" i="0" u="none" strike="noStrike" cap="none" normalizeH="0" baseline="0" smtClean="0">
                        <a:ln>
                          <a:noFill/>
                        </a:ln>
                        <a:solidFill>
                          <a:srgbClr val="006600"/>
                        </a:solidFill>
                        <a:effectLst>
                          <a:outerShdw blurRad="38100" dist="38100" dir="2700000" algn="tl">
                            <a:srgbClr val="C0C0C0"/>
                          </a:outerShdw>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rgbClr val="006600"/>
                          </a:solidFill>
                          <a:effectLst>
                            <a:outerShdw blurRad="38100" dist="38100" dir="2700000" algn="tl">
                              <a:srgbClr val="C0C0C0"/>
                            </a:outerShdw>
                          </a:effectLst>
                          <a:latin typeface="Times New Roman" pitchFamily="18" charset="0"/>
                        </a:rPr>
                        <a:t>Örnek</a:t>
                      </a:r>
                      <a:endParaRPr kumimoji="0" lang="en-US" sz="1800" b="1" i="0" u="none" strike="noStrike" cap="none" normalizeH="0" baseline="0" smtClean="0">
                        <a:ln>
                          <a:noFill/>
                        </a:ln>
                        <a:solidFill>
                          <a:srgbClr val="006600"/>
                        </a:solidFill>
                        <a:effectLst>
                          <a:outerShdw blurRad="38100" dist="38100" dir="2700000" algn="tl">
                            <a:srgbClr val="C0C0C0"/>
                          </a:outerShdw>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62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Toplama, </a:t>
                      </a:r>
                      <a:r>
                        <a:rPr kumimoji="0" lang="tr-TR" sz="18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smtClean="0">
                          <a:ln>
                            <a:noFill/>
                          </a:ln>
                          <a:solidFill>
                            <a:srgbClr val="CC0000"/>
                          </a:solidFill>
                          <a:effectLst/>
                          <a:latin typeface="Times New Roman" pitchFamily="18" charset="0"/>
                          <a:cs typeface="Times New Roman" pitchFamily="18" charset="0"/>
                        </a:rPr>
                        <a:t>a+b</a:t>
                      </a:r>
                      <a:endParaRPr kumimoji="0" lang="en-US" sz="1800" b="1" i="0" u="none" strike="noStrike" cap="none" normalizeH="0" baseline="0" smtClean="0">
                        <a:ln>
                          <a:noFill/>
                        </a:ln>
                        <a:solidFill>
                          <a:srgbClr val="CC0000"/>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cs typeface="Times New Roman" pitchFamily="18" charset="0"/>
                        </a:rPr>
                        <a:t>+</a:t>
                      </a:r>
                      <a:endParaRPr kumimoji="0" lang="en-US" sz="2000" b="1" i="0" u="none" strike="noStrike" cap="none" normalizeH="0" baseline="0" smtClean="0">
                        <a:ln>
                          <a:noFill/>
                        </a:ln>
                        <a:solidFill>
                          <a:srgbClr val="0000FF"/>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2</a:t>
                      </a:r>
                      <a:r>
                        <a:rPr kumimoji="0" lang="en-US" sz="1800" b="1" i="0" u="none" strike="noStrike" cap="none" normalizeH="0" baseline="0" smtClean="0">
                          <a:ln>
                            <a:noFill/>
                          </a:ln>
                          <a:solidFill>
                            <a:srgbClr val="0000FF"/>
                          </a:solidFill>
                          <a:effectLst/>
                          <a:latin typeface="Times New Roman" pitchFamily="18" charset="0"/>
                          <a:cs typeface="Times New Roman" pitchFamily="18" charset="0"/>
                        </a:rPr>
                        <a:t>+</a:t>
                      </a: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1"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83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Çıkarma, </a:t>
                      </a:r>
                      <a:r>
                        <a:rPr kumimoji="0" lang="tr-TR" sz="18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smtClean="0">
                          <a:ln>
                            <a:noFill/>
                          </a:ln>
                          <a:solidFill>
                            <a:srgbClr val="CC0000"/>
                          </a:solidFill>
                          <a:effectLst/>
                          <a:latin typeface="Times New Roman" pitchFamily="18" charset="0"/>
                          <a:cs typeface="Times New Roman" pitchFamily="18" charset="0"/>
                        </a:rPr>
                        <a:t>a-b</a:t>
                      </a:r>
                      <a:endParaRPr kumimoji="0" lang="en-US" sz="1800" b="1" i="0" u="none" strike="noStrike" cap="none" normalizeH="0" baseline="0" smtClean="0">
                        <a:ln>
                          <a:noFill/>
                        </a:ln>
                        <a:solidFill>
                          <a:srgbClr val="CC0000"/>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cs typeface="Times New Roman" pitchFamily="18" charset="0"/>
                        </a:rPr>
                        <a:t>-</a:t>
                      </a:r>
                      <a:endParaRPr kumimoji="0" lang="en-US" sz="2000" b="1" i="0" u="none" strike="noStrike" cap="none" normalizeH="0" baseline="0" smtClean="0">
                        <a:ln>
                          <a:noFill/>
                        </a:ln>
                        <a:solidFill>
                          <a:srgbClr val="0000FF"/>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5</a:t>
                      </a:r>
                      <a:r>
                        <a:rPr kumimoji="0" lang="en-US" sz="1800" b="1" i="0" u="none" strike="noStrike" cap="none" normalizeH="0" baseline="0" smtClean="0">
                          <a:ln>
                            <a:noFill/>
                          </a:ln>
                          <a:solidFill>
                            <a:srgbClr val="0000FF"/>
                          </a:solidFill>
                          <a:effectLst/>
                          <a:latin typeface="Times New Roman" pitchFamily="18" charset="0"/>
                          <a:cs typeface="Times New Roman" pitchFamily="18" charset="0"/>
                        </a:rPr>
                        <a:t>-</a:t>
                      </a: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1800" b="1"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492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Çarpma, </a:t>
                      </a:r>
                      <a:r>
                        <a:rPr kumimoji="0" lang="tr-TR" sz="18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smtClean="0">
                          <a:ln>
                            <a:noFill/>
                          </a:ln>
                          <a:solidFill>
                            <a:srgbClr val="CC0000"/>
                          </a:solidFill>
                          <a:effectLst/>
                          <a:latin typeface="Times New Roman" pitchFamily="18" charset="0"/>
                          <a:cs typeface="Times New Roman" pitchFamily="18" charset="0"/>
                        </a:rPr>
                        <a:t>a*b</a:t>
                      </a:r>
                      <a:endParaRPr kumimoji="0" lang="en-US" sz="1800" b="1" i="0" u="none" strike="noStrike" cap="none" normalizeH="0" baseline="0" smtClean="0">
                        <a:ln>
                          <a:noFill/>
                        </a:ln>
                        <a:solidFill>
                          <a:srgbClr val="CC0000"/>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cs typeface="Times New Roman" pitchFamily="18" charset="0"/>
                        </a:rPr>
                        <a:t>*</a:t>
                      </a:r>
                      <a:endParaRPr kumimoji="0" lang="en-US" sz="2000" b="1" i="0" u="none" strike="noStrike" cap="none" normalizeH="0" baseline="0" smtClean="0">
                        <a:ln>
                          <a:noFill/>
                        </a:ln>
                        <a:solidFill>
                          <a:srgbClr val="0000FF"/>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3</a:t>
                      </a:r>
                      <a:r>
                        <a:rPr kumimoji="0" lang="en-US" sz="1800" b="1" i="0" u="none" strike="noStrike" cap="none" normalizeH="0" baseline="0" smtClean="0">
                          <a:ln>
                            <a:noFill/>
                          </a:ln>
                          <a:solidFill>
                            <a:srgbClr val="0000FF"/>
                          </a:solidFill>
                          <a:effectLst/>
                          <a:latin typeface="Times New Roman" pitchFamily="18" charset="0"/>
                          <a:cs typeface="Times New Roman" pitchFamily="18" charset="0"/>
                        </a:rPr>
                        <a:t>*</a:t>
                      </a: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4</a:t>
                      </a:r>
                      <a:endParaRPr kumimoji="0" lang="en-US" sz="1800" b="1"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62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Bölme, </a:t>
                      </a:r>
                      <a:r>
                        <a:rPr kumimoji="0" lang="tr-TR" sz="18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smtClean="0">
                          <a:ln>
                            <a:noFill/>
                          </a:ln>
                          <a:solidFill>
                            <a:srgbClr val="CC0000"/>
                          </a:solidFill>
                          <a:effectLst/>
                          <a:latin typeface="Times New Roman" pitchFamily="18" charset="0"/>
                          <a:cs typeface="Times New Roman" pitchFamily="18" charset="0"/>
                        </a:rPr>
                        <a:t>a/b</a:t>
                      </a:r>
                      <a:endParaRPr kumimoji="0" lang="en-US" sz="1800" b="1" i="0" u="none" strike="noStrike" cap="none" normalizeH="0" baseline="0" smtClean="0">
                        <a:ln>
                          <a:noFill/>
                        </a:ln>
                        <a:solidFill>
                          <a:srgbClr val="CC0000"/>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cs typeface="Times New Roman" pitchFamily="18" charset="0"/>
                        </a:rPr>
                        <a:t>/</a:t>
                      </a:r>
                      <a:endParaRPr kumimoji="0" lang="en-US" sz="2000" b="1" i="0" u="none" strike="noStrike" cap="none" normalizeH="0" baseline="0" smtClean="0">
                        <a:ln>
                          <a:noFill/>
                        </a:ln>
                        <a:solidFill>
                          <a:srgbClr val="0000FF"/>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14</a:t>
                      </a:r>
                      <a:r>
                        <a:rPr kumimoji="0" lang="en-US" sz="1800" b="1" i="0" u="none" strike="noStrike" cap="none" normalizeH="0" baseline="0" smtClean="0">
                          <a:ln>
                            <a:noFill/>
                          </a:ln>
                          <a:solidFill>
                            <a:srgbClr val="0000FF"/>
                          </a:solidFill>
                          <a:effectLst/>
                          <a:latin typeface="Times New Roman" pitchFamily="18" charset="0"/>
                          <a:cs typeface="Times New Roman" pitchFamily="18" charset="0"/>
                        </a:rPr>
                        <a:t>/</a:t>
                      </a: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7</a:t>
                      </a:r>
                      <a:endParaRPr kumimoji="0" lang="en-US" sz="1800" b="1"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Üs alma, </a:t>
                      </a:r>
                      <a:r>
                        <a:rPr kumimoji="0" lang="tr-TR" sz="1800" b="1"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smtClean="0">
                          <a:ln>
                            <a:noFill/>
                          </a:ln>
                          <a:solidFill>
                            <a:srgbClr val="CC0000"/>
                          </a:solidFill>
                          <a:effectLst/>
                          <a:latin typeface="Times New Roman" pitchFamily="18" charset="0"/>
                          <a:cs typeface="Times New Roman" pitchFamily="18" charset="0"/>
                        </a:rPr>
                        <a:t>a</a:t>
                      </a:r>
                      <a:r>
                        <a:rPr kumimoji="0" lang="en-US" sz="1800" b="1" i="0" u="none" strike="noStrike" cap="none" normalizeH="0" baseline="30000" smtClean="0">
                          <a:ln>
                            <a:noFill/>
                          </a:ln>
                          <a:solidFill>
                            <a:srgbClr val="CC0000"/>
                          </a:solidFill>
                          <a:effectLst/>
                          <a:latin typeface="Times New Roman" pitchFamily="18" charset="0"/>
                          <a:cs typeface="Times New Roman" pitchFamily="18" charset="0"/>
                        </a:rPr>
                        <a:t>b</a:t>
                      </a:r>
                      <a:endParaRPr kumimoji="0" lang="en-US" sz="1800" b="1" i="0" u="none" strike="noStrike" cap="none" normalizeH="0" baseline="0" smtClean="0">
                        <a:ln>
                          <a:noFill/>
                        </a:ln>
                        <a:solidFill>
                          <a:srgbClr val="CC0000"/>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0000FF"/>
                          </a:solidFill>
                          <a:effectLst/>
                          <a:latin typeface="Times New Roman" pitchFamily="18" charset="0"/>
                          <a:cs typeface="Times New Roman" pitchFamily="18" charset="0"/>
                        </a:rPr>
                        <a:t>^</a:t>
                      </a:r>
                      <a:endParaRPr kumimoji="0" lang="en-US" sz="2000" b="1" i="0" u="none" strike="noStrike" cap="none" normalizeH="0" baseline="0" smtClean="0">
                        <a:ln>
                          <a:noFill/>
                        </a:ln>
                        <a:solidFill>
                          <a:srgbClr val="0000FF"/>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449263" algn="r"/>
                          <a:tab pos="2743200" algn="ctr"/>
                          <a:tab pos="5486400" algn="r"/>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2</a:t>
                      </a:r>
                      <a:r>
                        <a:rPr kumimoji="0" lang="en-US" sz="1800" b="1" i="0" u="none" strike="noStrike" cap="none" normalizeH="0" baseline="0" smtClean="0">
                          <a:ln>
                            <a:noFill/>
                          </a:ln>
                          <a:solidFill>
                            <a:srgbClr val="0000FF"/>
                          </a:solidFill>
                          <a:effectLst/>
                          <a:latin typeface="Times New Roman" pitchFamily="18" charset="0"/>
                          <a:cs typeface="Times New Roman" pitchFamily="18" charset="0"/>
                        </a:rPr>
                        <a:t>^</a:t>
                      </a: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3</a:t>
                      </a:r>
                      <a:endParaRPr kumimoji="0" lang="en-US" sz="1800" b="1"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270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chemeClr val="tx1"/>
                          </a:solidFill>
                          <a:effectLst/>
                          <a:latin typeface="Times New Roman" pitchFamily="18" charset="0"/>
                        </a:rPr>
                        <a:t>Parantez     </a:t>
                      </a:r>
                      <a:r>
                        <a:rPr kumimoji="0" lang="tr-TR" sz="1800" b="1" i="0" u="none" strike="noStrike" cap="none" normalizeH="0" baseline="0" smtClean="0">
                          <a:ln>
                            <a:noFill/>
                          </a:ln>
                          <a:solidFill>
                            <a:srgbClr val="CC0000"/>
                          </a:solidFill>
                          <a:effectLst/>
                          <a:latin typeface="Times New Roman" pitchFamily="18" charset="0"/>
                        </a:rPr>
                        <a:t>a*(b+c)</a:t>
                      </a:r>
                      <a:endParaRPr kumimoji="0" lang="en-US" sz="1800" b="1" i="0" u="none" strike="noStrike" cap="none" normalizeH="0" baseline="0" smtClean="0">
                        <a:ln>
                          <a:noFill/>
                        </a:ln>
                        <a:solidFill>
                          <a:srgbClr val="CC0000"/>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rgbClr val="0000FF"/>
                          </a:solidFill>
                          <a:effectLst/>
                          <a:latin typeface="Times New Roman" pitchFamily="18" charset="0"/>
                        </a:rPr>
                        <a:t>( )</a:t>
                      </a:r>
                      <a:endParaRPr kumimoji="0" lang="en-US" sz="2000" b="1" i="0" u="none" strike="noStrike" cap="none" normalizeH="0" baseline="0" smtClean="0">
                        <a:ln>
                          <a:noFill/>
                        </a:ln>
                        <a:solidFill>
                          <a:srgbClr val="0000FF"/>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449263" algn="r"/>
                          <a:tab pos="2743200" algn="ctr"/>
                          <a:tab pos="5486400" algn="r"/>
                        </a:tabLst>
                      </a:pPr>
                      <a:r>
                        <a:rPr kumimoji="0" lang="tr-TR" sz="1800" b="1" i="0" u="none" strike="noStrike" cap="none" normalizeH="0" baseline="0" dirty="0" smtClean="0">
                          <a:ln>
                            <a:noFill/>
                          </a:ln>
                          <a:solidFill>
                            <a:schemeClr val="tx1"/>
                          </a:solidFill>
                          <a:effectLst/>
                          <a:latin typeface="Times New Roman" pitchFamily="18" charset="0"/>
                        </a:rPr>
                        <a:t>2*</a:t>
                      </a:r>
                      <a:r>
                        <a:rPr kumimoji="0" lang="tr-TR" sz="1800" b="1" i="0" u="none" strike="noStrike" cap="none" normalizeH="0" baseline="0" dirty="0" smtClean="0">
                          <a:ln>
                            <a:noFill/>
                          </a:ln>
                          <a:solidFill>
                            <a:srgbClr val="0000FF"/>
                          </a:solidFill>
                          <a:effectLst/>
                          <a:latin typeface="Times New Roman" pitchFamily="18" charset="0"/>
                        </a:rPr>
                        <a:t>(</a:t>
                      </a:r>
                      <a:r>
                        <a:rPr kumimoji="0" lang="tr-TR" sz="1800" b="1" i="0" u="none" strike="noStrike" cap="none" normalizeH="0" baseline="0" dirty="0" smtClean="0">
                          <a:ln>
                            <a:noFill/>
                          </a:ln>
                          <a:solidFill>
                            <a:schemeClr val="tx1"/>
                          </a:solidFill>
                          <a:effectLst/>
                          <a:latin typeface="Times New Roman" pitchFamily="18" charset="0"/>
                        </a:rPr>
                        <a:t>3+5</a:t>
                      </a:r>
                      <a:r>
                        <a:rPr kumimoji="0" lang="tr-TR" sz="1800" b="1" i="0" u="none" strike="noStrike" cap="none" normalizeH="0" baseline="0" dirty="0" smtClean="0">
                          <a:ln>
                            <a:noFill/>
                          </a:ln>
                          <a:solidFill>
                            <a:srgbClr val="0000FF"/>
                          </a:solidFill>
                          <a:effectLst/>
                          <a:latin typeface="Times New Roman" pitchFamily="18" charset="0"/>
                        </a:rPr>
                        <a:t>)</a:t>
                      </a:r>
                      <a:endParaRPr kumimoji="0" lang="en-US" sz="1800" b="1" i="0" u="none" strike="noStrike" cap="none" normalizeH="0" baseline="0" dirty="0" smtClean="0">
                        <a:ln>
                          <a:noFill/>
                        </a:ln>
                        <a:solidFill>
                          <a:srgbClr val="0000FF"/>
                        </a:solidFill>
                        <a:effectLst/>
                        <a:latin typeface="Times New Roman"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4" name="Veri Yer Tutucusu 3"/>
          <p:cNvSpPr>
            <a:spLocks noGrp="1"/>
          </p:cNvSpPr>
          <p:nvPr>
            <p:ph type="dt" sz="half" idx="10"/>
          </p:nvPr>
        </p:nvSpPr>
        <p:spPr/>
        <p:txBody>
          <a:bodyPr/>
          <a:lstStyle/>
          <a:p>
            <a:fld id="{27A84FDD-F5DC-4D47-804C-5AFFCA157F89}"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11</a:t>
            </a:fld>
            <a:endParaRPr lang="tr-TR"/>
          </a:p>
        </p:txBody>
      </p:sp>
      <p:sp>
        <p:nvSpPr>
          <p:cNvPr id="10"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İşletmenler</a:t>
            </a:r>
          </a:p>
        </p:txBody>
      </p:sp>
    </p:spTree>
    <p:extLst>
      <p:ext uri="{BB962C8B-B14F-4D97-AF65-F5344CB8AC3E}">
        <p14:creationId xmlns:p14="http://schemas.microsoft.com/office/powerpoint/2010/main" val="13289632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3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7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7" name="Rectangle 9"/>
          <p:cNvSpPr>
            <a:spLocks noChangeArrowheads="1"/>
          </p:cNvSpPr>
          <p:nvPr/>
        </p:nvSpPr>
        <p:spPr bwMode="auto">
          <a:xfrm>
            <a:off x="1968374" y="2456114"/>
            <a:ext cx="7728026" cy="1938992"/>
          </a:xfrm>
          <a:prstGeom prst="rect">
            <a:avLst/>
          </a:prstGeom>
          <a:solidFill>
            <a:schemeClr val="bg1"/>
          </a:solidFill>
          <a:ln>
            <a:solidFill>
              <a:schemeClr val="bg1"/>
            </a:solidFill>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pPr>
              <a:defRPr/>
            </a:pPr>
            <a:r>
              <a:rPr lang="tr-TR" sz="2400" b="1" u="sng" smtClean="0">
                <a:solidFill>
                  <a:srgbClr val="FF3300"/>
                </a:solidFill>
                <a:latin typeface="Calibri" pitchFamily="34" charset="0"/>
                <a:cs typeface="Calibri" pitchFamily="34" charset="0"/>
              </a:rPr>
              <a:t>Öncelik</a:t>
            </a:r>
            <a:r>
              <a:rPr lang="tr-TR" sz="2400" u="sng" smtClean="0">
                <a:latin typeface="Calibri" pitchFamily="34" charset="0"/>
                <a:cs typeface="Calibri" pitchFamily="34" charset="0"/>
              </a:rPr>
              <a:t>	</a:t>
            </a:r>
            <a:r>
              <a:rPr lang="tr-TR" sz="2400" b="1" u="sng" smtClean="0">
                <a:solidFill>
                  <a:srgbClr val="3333CC"/>
                </a:solidFill>
                <a:latin typeface="Calibri" pitchFamily="34" charset="0"/>
                <a:cs typeface="Calibri" pitchFamily="34" charset="0"/>
              </a:rPr>
              <a:t>İşlem</a:t>
            </a:r>
          </a:p>
          <a:p>
            <a:pPr>
              <a:defRPr/>
            </a:pPr>
            <a:r>
              <a:rPr lang="tr-TR" sz="2400" smtClean="0">
                <a:solidFill>
                  <a:srgbClr val="006600"/>
                </a:solidFill>
                <a:latin typeface="Calibri" pitchFamily="34" charset="0"/>
                <a:cs typeface="Calibri" pitchFamily="34" charset="0"/>
              </a:rPr>
              <a:t>1.	             </a:t>
            </a:r>
            <a:r>
              <a:rPr lang="tr-TR" sz="2400" smtClean="0">
                <a:solidFill>
                  <a:srgbClr val="006600"/>
                </a:solidFill>
                <a:effectLst>
                  <a:outerShdw blurRad="38100" dist="38100" dir="2700000" algn="tl">
                    <a:srgbClr val="C0C0C0"/>
                  </a:outerShdw>
                </a:effectLst>
                <a:latin typeface="Calibri" pitchFamily="34" charset="0"/>
                <a:cs typeface="Calibri" pitchFamily="34" charset="0"/>
              </a:rPr>
              <a:t>Parantez</a:t>
            </a:r>
          </a:p>
          <a:p>
            <a:pPr>
              <a:defRPr/>
            </a:pPr>
            <a:r>
              <a:rPr lang="tr-TR" sz="2400" smtClean="0">
                <a:solidFill>
                  <a:srgbClr val="990033"/>
                </a:solidFill>
                <a:latin typeface="Calibri" pitchFamily="34" charset="0"/>
                <a:cs typeface="Calibri" pitchFamily="34" charset="0"/>
              </a:rPr>
              <a:t>2.		</a:t>
            </a:r>
            <a:r>
              <a:rPr lang="tr-TR" sz="2400" smtClean="0">
                <a:solidFill>
                  <a:srgbClr val="990033"/>
                </a:solidFill>
                <a:effectLst>
                  <a:outerShdw blurRad="38100" dist="38100" dir="2700000" algn="tl">
                    <a:srgbClr val="C0C0C0"/>
                  </a:outerShdw>
                </a:effectLst>
                <a:latin typeface="Calibri" pitchFamily="34" charset="0"/>
                <a:cs typeface="Calibri" pitchFamily="34" charset="0"/>
              </a:rPr>
              <a:t>Üst alma, soldan sağa doğru</a:t>
            </a:r>
            <a:r>
              <a:rPr lang="tr-TR" sz="2400" smtClean="0">
                <a:latin typeface="Calibri" pitchFamily="34" charset="0"/>
                <a:cs typeface="Calibri" pitchFamily="34" charset="0"/>
              </a:rPr>
              <a:t> 	</a:t>
            </a:r>
          </a:p>
          <a:p>
            <a:pPr>
              <a:defRPr/>
            </a:pPr>
            <a:r>
              <a:rPr lang="tr-TR" sz="2400" smtClean="0">
                <a:solidFill>
                  <a:schemeClr val="tx2"/>
                </a:solidFill>
                <a:latin typeface="Calibri" pitchFamily="34" charset="0"/>
                <a:cs typeface="Calibri" pitchFamily="34" charset="0"/>
              </a:rPr>
              <a:t>3.		</a:t>
            </a:r>
            <a:r>
              <a:rPr lang="tr-TR" sz="2400" smtClean="0">
                <a:solidFill>
                  <a:schemeClr val="tx2"/>
                </a:solidFill>
                <a:effectLst>
                  <a:outerShdw blurRad="38100" dist="38100" dir="2700000" algn="tl">
                    <a:srgbClr val="C0C0C0"/>
                  </a:outerShdw>
                </a:effectLst>
                <a:latin typeface="Calibri" pitchFamily="34" charset="0"/>
                <a:cs typeface="Calibri" pitchFamily="34" charset="0"/>
              </a:rPr>
              <a:t>Çarpma ve bölme, soldan sağa doğru</a:t>
            </a:r>
            <a:r>
              <a:rPr lang="tr-TR" sz="2400" smtClean="0">
                <a:latin typeface="Calibri" pitchFamily="34" charset="0"/>
                <a:cs typeface="Calibri" pitchFamily="34" charset="0"/>
              </a:rPr>
              <a:t> 	</a:t>
            </a:r>
          </a:p>
          <a:p>
            <a:pPr>
              <a:defRPr/>
            </a:pPr>
            <a:r>
              <a:rPr lang="tr-TR" sz="2400" smtClean="0">
                <a:solidFill>
                  <a:schemeClr val="accent2"/>
                </a:solidFill>
                <a:latin typeface="Calibri" pitchFamily="34" charset="0"/>
                <a:cs typeface="Calibri" pitchFamily="34" charset="0"/>
              </a:rPr>
              <a:t>4.		</a:t>
            </a:r>
            <a:r>
              <a:rPr lang="tr-TR" sz="2400" smtClean="0">
                <a:solidFill>
                  <a:schemeClr val="accent2"/>
                </a:solidFill>
                <a:effectLst>
                  <a:outerShdw blurRad="38100" dist="38100" dir="2700000" algn="tl">
                    <a:srgbClr val="C0C0C0"/>
                  </a:outerShdw>
                </a:effectLst>
                <a:latin typeface="Calibri" pitchFamily="34" charset="0"/>
                <a:cs typeface="Calibri" pitchFamily="34" charset="0"/>
              </a:rPr>
              <a:t>Toplama ve çıkarma, soldan sağa doğru</a:t>
            </a:r>
            <a:r>
              <a:rPr lang="tr-TR" sz="2400" smtClean="0">
                <a:latin typeface="Calibri" pitchFamily="34" charset="0"/>
                <a:cs typeface="Calibri" pitchFamily="34" charset="0"/>
              </a:rPr>
              <a:t> 	</a:t>
            </a:r>
            <a:endParaRPr lang="tr-TR" sz="2400" dirty="0">
              <a:latin typeface="Calibri" pitchFamily="34" charset="0"/>
              <a:cs typeface="Calibri" pitchFamily="34" charset="0"/>
            </a:endParaRPr>
          </a:p>
        </p:txBody>
      </p:sp>
      <p:sp>
        <p:nvSpPr>
          <p:cNvPr id="4" name="Veri Yer Tutucusu 3"/>
          <p:cNvSpPr>
            <a:spLocks noGrp="1"/>
          </p:cNvSpPr>
          <p:nvPr>
            <p:ph type="dt" sz="half" idx="10"/>
          </p:nvPr>
        </p:nvSpPr>
        <p:spPr/>
        <p:txBody>
          <a:bodyPr/>
          <a:lstStyle/>
          <a:p>
            <a:fld id="{09829387-80EC-492C-956F-59CC258A8186}"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12</a:t>
            </a:fld>
            <a:endParaRPr lang="tr-TR"/>
          </a:p>
        </p:txBody>
      </p:sp>
      <p:sp>
        <p:nvSpPr>
          <p:cNvPr id="9"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İşlem önceliği</a:t>
            </a:r>
          </a:p>
        </p:txBody>
      </p:sp>
    </p:spTree>
    <p:extLst>
      <p:ext uri="{BB962C8B-B14F-4D97-AF65-F5344CB8AC3E}">
        <p14:creationId xmlns:p14="http://schemas.microsoft.com/office/powerpoint/2010/main" val="28146005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8" name="Text Box 10"/>
          <p:cNvSpPr txBox="1">
            <a:spLocks noChangeArrowheads="1"/>
          </p:cNvSpPr>
          <p:nvPr/>
        </p:nvSpPr>
        <p:spPr bwMode="auto">
          <a:xfrm>
            <a:off x="1631021" y="1935366"/>
            <a:ext cx="8749456" cy="1200329"/>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tr-TR" sz="2400" b="1" dirty="0">
                <a:solidFill>
                  <a:srgbClr val="3333CC"/>
                </a:solidFill>
                <a:latin typeface="Calibri" pitchFamily="34" charset="0"/>
                <a:cs typeface="Calibri" pitchFamily="34" charset="0"/>
              </a:rPr>
              <a:t>Fonksiyon:</a:t>
            </a:r>
            <a:r>
              <a:rPr lang="tr-TR" sz="2400" b="1" dirty="0">
                <a:latin typeface="Calibri" pitchFamily="34" charset="0"/>
                <a:cs typeface="Calibri" pitchFamily="34" charset="0"/>
              </a:rPr>
              <a:t> </a:t>
            </a: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sin, </a:t>
            </a:r>
            <a:r>
              <a:rPr lang="tr-TR" sz="2400" dirty="0" err="1">
                <a:latin typeface="Calibri" pitchFamily="34" charset="0"/>
                <a:cs typeface="Calibri" pitchFamily="34" charset="0"/>
              </a:rPr>
              <a:t>abs</a:t>
            </a:r>
            <a:r>
              <a:rPr lang="tr-TR" sz="2400" dirty="0">
                <a:latin typeface="Calibri" pitchFamily="34" charset="0"/>
                <a:cs typeface="Calibri" pitchFamily="34" charset="0"/>
              </a:rPr>
              <a:t>, </a:t>
            </a:r>
            <a:r>
              <a:rPr lang="tr-TR" sz="2400" dirty="0" err="1">
                <a:latin typeface="Calibri" pitchFamily="34" charset="0"/>
                <a:cs typeface="Calibri" pitchFamily="34" charset="0"/>
              </a:rPr>
              <a:t>sqrt</a:t>
            </a:r>
            <a:r>
              <a:rPr lang="tr-TR" sz="2400" dirty="0">
                <a:latin typeface="Calibri" pitchFamily="34" charset="0"/>
                <a:cs typeface="Calibri" pitchFamily="34" charset="0"/>
              </a:rPr>
              <a:t>, ve </a:t>
            </a:r>
            <a:r>
              <a:rPr lang="tr-TR" sz="2400" dirty="0" err="1">
                <a:latin typeface="Calibri" pitchFamily="34" charset="0"/>
                <a:cs typeface="Calibri" pitchFamily="34" charset="0"/>
              </a:rPr>
              <a:t>Log</a:t>
            </a:r>
            <a:r>
              <a:rPr lang="tr-TR" sz="2400" dirty="0">
                <a:latin typeface="Calibri" pitchFamily="34" charset="0"/>
                <a:cs typeface="Calibri" pitchFamily="34" charset="0"/>
              </a:rPr>
              <a:t>  gibi çok önemli fonksiyonları da içine alan çok sayıda </a:t>
            </a:r>
            <a:r>
              <a:rPr lang="tr-TR" sz="2400" dirty="0" err="1">
                <a:latin typeface="Calibri" pitchFamily="34" charset="0"/>
                <a:cs typeface="Calibri" pitchFamily="34" charset="0"/>
              </a:rPr>
              <a:t>elemansal</a:t>
            </a:r>
            <a:r>
              <a:rPr lang="tr-TR" sz="2400" dirty="0">
                <a:latin typeface="Calibri" pitchFamily="34" charset="0"/>
                <a:cs typeface="Calibri" pitchFamily="34" charset="0"/>
              </a:rPr>
              <a:t> matematik fonksiyon sağlar. Bu fonksiyonların bazıları aşağıdaki </a:t>
            </a:r>
            <a:r>
              <a:rPr lang="tr-TR" sz="2400" dirty="0" err="1">
                <a:latin typeface="Calibri" pitchFamily="34" charset="0"/>
                <a:cs typeface="Calibri" pitchFamily="34" charset="0"/>
              </a:rPr>
              <a:t>Tablo’da</a:t>
            </a:r>
            <a:r>
              <a:rPr lang="tr-TR" sz="2400" dirty="0">
                <a:latin typeface="Calibri" pitchFamily="34" charset="0"/>
                <a:cs typeface="Calibri" pitchFamily="34" charset="0"/>
              </a:rPr>
              <a:t>  listelenmiştir.     </a:t>
            </a:r>
          </a:p>
        </p:txBody>
      </p:sp>
      <p:graphicFrame>
        <p:nvGraphicFramePr>
          <p:cNvPr id="78940" name="Group 92"/>
          <p:cNvGraphicFramePr>
            <a:graphicFrameLocks noGrp="1"/>
          </p:cNvGraphicFramePr>
          <p:nvPr>
            <p:extLst>
              <p:ext uri="{D42A27DB-BD31-4B8C-83A1-F6EECF244321}">
                <p14:modId xmlns:p14="http://schemas.microsoft.com/office/powerpoint/2010/main" val="1774273781"/>
              </p:ext>
            </p:extLst>
          </p:nvPr>
        </p:nvGraphicFramePr>
        <p:xfrm>
          <a:off x="1631021" y="3499103"/>
          <a:ext cx="3816350" cy="2346568"/>
        </p:xfrm>
        <a:graphic>
          <a:graphicData uri="http://schemas.openxmlformats.org/drawingml/2006/table">
            <a:tbl>
              <a:tblPr/>
              <a:tblGrid>
                <a:gridCol w="2124075">
                  <a:extLst>
                    <a:ext uri="{9D8B030D-6E8A-4147-A177-3AD203B41FA5}">
                      <a16:colId xmlns:a16="http://schemas.microsoft.com/office/drawing/2014/main" val="20000"/>
                    </a:ext>
                  </a:extLst>
                </a:gridCol>
                <a:gridCol w="828675">
                  <a:extLst>
                    <a:ext uri="{9D8B030D-6E8A-4147-A177-3AD203B41FA5}">
                      <a16:colId xmlns:a16="http://schemas.microsoft.com/office/drawing/2014/main" val="20001"/>
                    </a:ext>
                  </a:extLst>
                </a:gridCol>
                <a:gridCol w="863600">
                  <a:extLst>
                    <a:ext uri="{9D8B030D-6E8A-4147-A177-3AD203B41FA5}">
                      <a16:colId xmlns:a16="http://schemas.microsoft.com/office/drawing/2014/main" val="20002"/>
                    </a:ext>
                  </a:extLst>
                </a:gridCol>
              </a:tblGrid>
              <a:tr h="3351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FF0000"/>
                          </a:solidFill>
                          <a:effectLst/>
                          <a:latin typeface="Times New Roman" pitchFamily="18" charset="0"/>
                          <a:cs typeface="Times New Roman" pitchFamily="18" charset="0"/>
                        </a:rPr>
                        <a:t>Fonksiyon</a:t>
                      </a:r>
                      <a:endParaRPr kumimoji="0" lang="tr-TR" sz="1600" b="1" i="0" u="none" strike="noStrike" cap="none" normalizeH="0" baseline="0" smtClean="0">
                        <a:ln>
                          <a:noFill/>
                        </a:ln>
                        <a:solidFill>
                          <a:srgbClr val="FF0000"/>
                        </a:solidFill>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990033"/>
                          </a:solidFill>
                          <a:effectLst/>
                          <a:latin typeface="Times New Roman" pitchFamily="18" charset="0"/>
                          <a:cs typeface="Times New Roman" pitchFamily="18" charset="0"/>
                        </a:rPr>
                        <a:t>Sembol</a:t>
                      </a:r>
                      <a:endParaRPr kumimoji="0" lang="tr-TR" sz="1600" b="1" i="0" u="none" strike="noStrike" cap="none" normalizeH="0" baseline="0" smtClean="0">
                        <a:ln>
                          <a:noFill/>
                        </a:ln>
                        <a:solidFill>
                          <a:srgbClr val="990033"/>
                        </a:solidFill>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006600"/>
                          </a:solidFill>
                          <a:effectLst/>
                          <a:latin typeface="Times New Roman" pitchFamily="18" charset="0"/>
                        </a:rPr>
                        <a:t>Örnek</a:t>
                      </a: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1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Sinüs,            </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sin(</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rPr>
                        <a:t></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a:t>
                      </a:r>
                      <a:endPar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sin</a:t>
                      </a:r>
                      <a:endParaRPr kumimoji="0" lang="tr-TR" sz="1600" b="1" i="0" u="none" strike="noStrike" cap="none" normalizeH="0" baseline="0" smtClean="0">
                        <a:ln>
                          <a:noFill/>
                        </a:ln>
                        <a:solidFill>
                          <a:schemeClr val="tx1"/>
                        </a:solidFill>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990033"/>
                          </a:solidFill>
                          <a:effectLst>
                            <a:outerShdw blurRad="38100" dist="38100" dir="2700000" algn="tl">
                              <a:srgbClr val="C0C0C0"/>
                            </a:outerShdw>
                          </a:effectLst>
                          <a:latin typeface="Times New Roman" pitchFamily="18" charset="0"/>
                          <a:cs typeface="Times New Roman" pitchFamily="18" charset="0"/>
                        </a:rPr>
                        <a:t>sin(pi)</a:t>
                      </a:r>
                      <a:endParaRPr kumimoji="0" lang="tr-TR" sz="1600" b="1" i="0" u="none" strike="noStrike" cap="none" normalizeH="0" baseline="0" smtClean="0">
                        <a:ln>
                          <a:noFill/>
                        </a:ln>
                        <a:solidFill>
                          <a:srgbClr val="990033"/>
                        </a:solidFill>
                        <a:effectLst>
                          <a:outerShdw blurRad="38100" dist="38100" dir="2700000" algn="tl">
                            <a:srgbClr val="C0C0C0"/>
                          </a:outerShdw>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1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Cosinüs,       </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cos(</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rPr>
                        <a:t></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a:t>
                      </a:r>
                      <a:endPar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cos</a:t>
                      </a:r>
                      <a:endParaRPr kumimoji="0" lang="tr-TR" sz="1600" b="1" i="0" u="none" strike="noStrike" cap="none" normalizeH="0" baseline="0" smtClean="0">
                        <a:ln>
                          <a:noFill/>
                        </a:ln>
                        <a:solidFill>
                          <a:schemeClr val="tx1"/>
                        </a:solidFill>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990033"/>
                          </a:solidFill>
                          <a:effectLst>
                            <a:outerShdw blurRad="38100" dist="38100" dir="2700000" algn="tl">
                              <a:srgbClr val="C0C0C0"/>
                            </a:outerShdw>
                          </a:effectLst>
                          <a:latin typeface="Times New Roman" pitchFamily="18" charset="0"/>
                          <a:cs typeface="Times New Roman" pitchFamily="18" charset="0"/>
                        </a:rPr>
                        <a:t>cos(pi)</a:t>
                      </a:r>
                      <a:endParaRPr kumimoji="0" lang="tr-TR" sz="1600" b="1" i="0" u="none" strike="noStrike" cap="none" normalizeH="0" baseline="0" smtClean="0">
                        <a:ln>
                          <a:noFill/>
                        </a:ln>
                        <a:solidFill>
                          <a:srgbClr val="990033"/>
                        </a:solidFill>
                        <a:effectLst>
                          <a:outerShdw blurRad="38100" dist="38100" dir="2700000" algn="tl">
                            <a:srgbClr val="C0C0C0"/>
                          </a:outerShdw>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1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Tanjant,       </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tan(</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rPr>
                        <a:t></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a:t>
                      </a:r>
                      <a:endPar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tan</a:t>
                      </a:r>
                      <a:endParaRPr kumimoji="0" lang="tr-TR" sz="1600" b="1" i="0" u="none" strike="noStrike" cap="none" normalizeH="0" baseline="0" smtClean="0">
                        <a:ln>
                          <a:noFill/>
                        </a:ln>
                        <a:solidFill>
                          <a:schemeClr val="tx1"/>
                        </a:solidFill>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990033"/>
                          </a:solidFill>
                          <a:effectLst>
                            <a:outerShdw blurRad="38100" dist="38100" dir="2700000" algn="tl">
                              <a:srgbClr val="C0C0C0"/>
                            </a:outerShdw>
                          </a:effectLst>
                          <a:latin typeface="Times New Roman" pitchFamily="18" charset="0"/>
                          <a:cs typeface="Times New Roman" pitchFamily="18" charset="0"/>
                        </a:rPr>
                        <a:t>tan(pi)</a:t>
                      </a:r>
                      <a:endParaRPr kumimoji="0" lang="tr-TR" sz="1600" b="1" i="0" u="none" strike="noStrike" cap="none" normalizeH="0" baseline="0" smtClean="0">
                        <a:ln>
                          <a:noFill/>
                        </a:ln>
                        <a:solidFill>
                          <a:srgbClr val="990033"/>
                        </a:solidFill>
                        <a:effectLst>
                          <a:outerShdw blurRad="38100" dist="38100" dir="2700000" algn="tl">
                            <a:srgbClr val="C0C0C0"/>
                          </a:outerShdw>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1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Arksinüs,     </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arcsin(</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rPr>
                        <a:t></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a:t>
                      </a:r>
                      <a:endPar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asin</a:t>
                      </a:r>
                      <a:endParaRPr kumimoji="0" lang="tr-TR" sz="1600" b="1" i="0" u="none" strike="noStrike" cap="none" normalizeH="0" baseline="0" smtClean="0">
                        <a:ln>
                          <a:noFill/>
                        </a:ln>
                        <a:solidFill>
                          <a:schemeClr val="tx1"/>
                        </a:solidFill>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990033"/>
                          </a:solidFill>
                          <a:effectLst>
                            <a:outerShdw blurRad="38100" dist="38100" dir="2700000" algn="tl">
                              <a:srgbClr val="C0C0C0"/>
                            </a:outerShdw>
                          </a:effectLst>
                          <a:latin typeface="Times New Roman" pitchFamily="18" charset="0"/>
                          <a:cs typeface="Times New Roman" pitchFamily="18" charset="0"/>
                        </a:rPr>
                        <a:t>asin(0)</a:t>
                      </a:r>
                      <a:endParaRPr kumimoji="0" lang="tr-TR" sz="1600" b="1" i="0" u="none" strike="noStrike" cap="none" normalizeH="0" baseline="0" smtClean="0">
                        <a:ln>
                          <a:noFill/>
                        </a:ln>
                        <a:solidFill>
                          <a:srgbClr val="990033"/>
                        </a:solidFill>
                        <a:effectLst>
                          <a:outerShdw blurRad="38100" dist="38100" dir="2700000" algn="tl">
                            <a:srgbClr val="C0C0C0"/>
                          </a:outerShdw>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1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Arkkosinüs, </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arccos(</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rPr>
                        <a:t></a:t>
                      </a:r>
                      <a:r>
                        <a:rPr kumimoji="0" lang="tr-TR" sz="1600" b="1" i="0" u="none" strike="noStrike" cap="none" normalizeH="0" baseline="0" smtClean="0">
                          <a:ln>
                            <a:noFill/>
                          </a:ln>
                          <a:solidFill>
                            <a:srgbClr val="3333CC"/>
                          </a:solidFill>
                          <a:effectLst/>
                          <a:latin typeface="Times New Roman" pitchFamily="18" charset="0"/>
                          <a:cs typeface="Times New Roman" pitchFamily="18" charset="0"/>
                        </a:rPr>
                        <a:t>)</a:t>
                      </a:r>
                      <a:endParaRPr kumimoji="0" lang="tr-TR" sz="1600" b="1" i="0" u="none" strike="noStrike" cap="none" normalizeH="0" baseline="0" smtClean="0">
                        <a:ln>
                          <a:noFill/>
                        </a:ln>
                        <a:solidFill>
                          <a:srgbClr val="3333CC"/>
                        </a:solidFill>
                        <a:effectLst/>
                        <a:latin typeface="Times New Roman" pitchFamily="18" charset="0"/>
                        <a:cs typeface="Times New Roman" pitchFamily="18" charset="0"/>
                        <a:sym typeface="Symbol" pitchFamily="18" charset="2"/>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acos</a:t>
                      </a:r>
                      <a:endParaRPr kumimoji="0" lang="tr-TR" sz="1600" b="1" i="0" u="none" strike="noStrike" cap="none" normalizeH="0" baseline="0" smtClean="0">
                        <a:ln>
                          <a:noFill/>
                        </a:ln>
                        <a:solidFill>
                          <a:schemeClr val="tx1"/>
                        </a:solidFill>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990033"/>
                          </a:solidFill>
                          <a:effectLst>
                            <a:outerShdw blurRad="38100" dist="38100" dir="2700000" algn="tl">
                              <a:srgbClr val="C0C0C0"/>
                            </a:outerShdw>
                          </a:effectLst>
                          <a:latin typeface="Times New Roman" pitchFamily="18" charset="0"/>
                          <a:cs typeface="Times New Roman" pitchFamily="18" charset="0"/>
                        </a:rPr>
                        <a:t>acos(0)</a:t>
                      </a:r>
                      <a:endParaRPr kumimoji="0" lang="tr-TR" sz="1600" b="1" i="0" u="none" strike="noStrike" cap="none" normalizeH="0" baseline="0" smtClean="0">
                        <a:ln>
                          <a:noFill/>
                        </a:ln>
                        <a:solidFill>
                          <a:srgbClr val="990033"/>
                        </a:solidFill>
                        <a:effectLst>
                          <a:outerShdw blurRad="38100" dist="38100" dir="2700000" algn="tl">
                            <a:srgbClr val="C0C0C0"/>
                          </a:outerShdw>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1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Times New Roman" pitchFamily="18" charset="0"/>
                          <a:cs typeface="Times New Roman" pitchFamily="18" charset="0"/>
                        </a:rPr>
                        <a:t>Arktanjant</a:t>
                      </a:r>
                      <a:r>
                        <a:rPr kumimoji="0" lang="tr-TR" sz="16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sz="1600" b="1" i="0" u="none" strike="noStrike" cap="none" normalizeH="0" baseline="0" dirty="0" err="1" smtClean="0">
                          <a:ln>
                            <a:noFill/>
                          </a:ln>
                          <a:solidFill>
                            <a:srgbClr val="3333CC"/>
                          </a:solidFill>
                          <a:effectLst/>
                          <a:latin typeface="Times New Roman" pitchFamily="18" charset="0"/>
                          <a:cs typeface="Times New Roman" pitchFamily="18" charset="0"/>
                        </a:rPr>
                        <a:t>arctan</a:t>
                      </a:r>
                      <a:r>
                        <a:rPr kumimoji="0" lang="tr-TR" sz="1600" b="1" i="0" u="none" strike="noStrike" cap="none" normalizeH="0" baseline="0" dirty="0" smtClean="0">
                          <a:ln>
                            <a:noFill/>
                          </a:ln>
                          <a:solidFill>
                            <a:srgbClr val="3333CC"/>
                          </a:solidFill>
                          <a:effectLst/>
                          <a:latin typeface="Times New Roman" pitchFamily="18" charset="0"/>
                          <a:cs typeface="Times New Roman" pitchFamily="18" charset="0"/>
                        </a:rPr>
                        <a:t>(</a:t>
                      </a:r>
                      <a:r>
                        <a:rPr kumimoji="0" lang="tr-TR" sz="1600" b="1" i="0" u="none" strike="noStrike" cap="none" normalizeH="0" baseline="0" dirty="0" smtClean="0">
                          <a:ln>
                            <a:noFill/>
                          </a:ln>
                          <a:solidFill>
                            <a:srgbClr val="3333CC"/>
                          </a:solidFill>
                          <a:effectLst/>
                          <a:latin typeface="Times New Roman" pitchFamily="18" charset="0"/>
                          <a:cs typeface="Times New Roman" pitchFamily="18" charset="0"/>
                          <a:sym typeface="Symbol" pitchFamily="18" charset="2"/>
                        </a:rPr>
                        <a:t></a:t>
                      </a:r>
                      <a:r>
                        <a:rPr kumimoji="0" lang="tr-TR" sz="1600" b="1" i="0" u="none" strike="noStrike" cap="none" normalizeH="0" baseline="0" dirty="0" smtClean="0">
                          <a:ln>
                            <a:noFill/>
                          </a:ln>
                          <a:solidFill>
                            <a:srgbClr val="3333CC"/>
                          </a:solidFill>
                          <a:effectLst/>
                          <a:latin typeface="Times New Roman" pitchFamily="18" charset="0"/>
                          <a:cs typeface="Times New Roman" pitchFamily="18" charset="0"/>
                        </a:rPr>
                        <a:t>)</a:t>
                      </a:r>
                      <a:endParaRPr kumimoji="0" lang="tr-TR" sz="1600" b="1" i="0" u="none" strike="noStrike" cap="none" normalizeH="0" baseline="0" dirty="0" smtClean="0">
                        <a:ln>
                          <a:noFill/>
                        </a:ln>
                        <a:solidFill>
                          <a:srgbClr val="3333CC"/>
                        </a:solidFill>
                        <a:effectLst/>
                        <a:latin typeface="Times New Roman" pitchFamily="18" charset="0"/>
                        <a:cs typeface="Times New Roman" pitchFamily="18" charset="0"/>
                        <a:sym typeface="Symbol" pitchFamily="18" charset="2"/>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atan</a:t>
                      </a:r>
                      <a:endParaRPr kumimoji="0" lang="tr-TR" sz="1600" b="1" i="0" u="none" strike="noStrike" cap="none" normalizeH="0" baseline="0" smtClean="0">
                        <a:ln>
                          <a:noFill/>
                        </a:ln>
                        <a:solidFill>
                          <a:schemeClr val="tx1"/>
                        </a:solidFill>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990033"/>
                          </a:solidFill>
                          <a:effectLst>
                            <a:outerShdw blurRad="38100" dist="38100" dir="2700000" algn="tl">
                              <a:srgbClr val="C0C0C0"/>
                            </a:outerShdw>
                          </a:effectLst>
                          <a:latin typeface="Times New Roman" pitchFamily="18" charset="0"/>
                          <a:cs typeface="Times New Roman" pitchFamily="18" charset="0"/>
                        </a:rPr>
                        <a:t>atan(1)</a:t>
                      </a:r>
                      <a:endParaRPr kumimoji="0" lang="tr-TR" sz="1600" b="1" i="0" u="none" strike="noStrike" cap="none" normalizeH="0" baseline="0" dirty="0" smtClean="0">
                        <a:ln>
                          <a:noFill/>
                        </a:ln>
                        <a:solidFill>
                          <a:srgbClr val="990033"/>
                        </a:solidFill>
                        <a:effectLst>
                          <a:outerShdw blurRad="38100" dist="38100" dir="2700000" algn="tl">
                            <a:srgbClr val="C0C0C0"/>
                          </a:outerShdw>
                        </a:effectLst>
                        <a:latin typeface="Arial" pitchFamily="34" charset="0"/>
                      </a:endParaRPr>
                    </a:p>
                  </a:txBody>
                  <a:tcPr marT="45692" marB="4569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aphicFrame>
        <p:nvGraphicFramePr>
          <p:cNvPr id="78953" name="Group 105"/>
          <p:cNvGraphicFramePr>
            <a:graphicFrameLocks noGrp="1"/>
          </p:cNvGraphicFramePr>
          <p:nvPr>
            <p:extLst>
              <p:ext uri="{D42A27DB-BD31-4B8C-83A1-F6EECF244321}">
                <p14:modId xmlns:p14="http://schemas.microsoft.com/office/powerpoint/2010/main" val="2064245634"/>
              </p:ext>
            </p:extLst>
          </p:nvPr>
        </p:nvGraphicFramePr>
        <p:xfrm>
          <a:off x="6005748" y="3499103"/>
          <a:ext cx="3995737" cy="2130432"/>
        </p:xfrm>
        <a:graphic>
          <a:graphicData uri="http://schemas.openxmlformats.org/drawingml/2006/table">
            <a:tbl>
              <a:tblPr/>
              <a:tblGrid>
                <a:gridCol w="2125662">
                  <a:extLst>
                    <a:ext uri="{9D8B030D-6E8A-4147-A177-3AD203B41FA5}">
                      <a16:colId xmlns:a16="http://schemas.microsoft.com/office/drawing/2014/main" val="20000"/>
                    </a:ext>
                  </a:extLst>
                </a:gridCol>
                <a:gridCol w="862013">
                  <a:extLst>
                    <a:ext uri="{9D8B030D-6E8A-4147-A177-3AD203B41FA5}">
                      <a16:colId xmlns:a16="http://schemas.microsoft.com/office/drawing/2014/main" val="20001"/>
                    </a:ext>
                  </a:extLst>
                </a:gridCol>
                <a:gridCol w="1008062">
                  <a:extLst>
                    <a:ext uri="{9D8B030D-6E8A-4147-A177-3AD203B41FA5}">
                      <a16:colId xmlns:a16="http://schemas.microsoft.com/office/drawing/2014/main" val="20002"/>
                    </a:ext>
                  </a:extLst>
                </a:gridCol>
              </a:tblGrid>
              <a:tr h="3352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FF0000"/>
                          </a:solidFill>
                          <a:effectLst>
                            <a:outerShdw blurRad="38100" dist="38100" dir="2700000" algn="tl">
                              <a:srgbClr val="C0C0C0"/>
                            </a:outerShdw>
                          </a:effectLst>
                          <a:latin typeface="Times New Roman" pitchFamily="18" charset="0"/>
                          <a:cs typeface="Times New Roman" pitchFamily="18" charset="0"/>
                        </a:rPr>
                        <a:t>Fonksiyon</a:t>
                      </a:r>
                      <a:endParaRPr kumimoji="0" lang="tr-TR" sz="1600" b="1" i="0" u="none" strike="noStrike" cap="none" normalizeH="0" baseline="0" dirty="0" smtClean="0">
                        <a:ln>
                          <a:noFill/>
                        </a:ln>
                        <a:solidFill>
                          <a:srgbClr val="FF0000"/>
                        </a:solidFill>
                        <a:effectLst>
                          <a:outerShdw blurRad="38100" dist="38100" dir="2700000" algn="tl">
                            <a:srgbClr val="C0C0C0"/>
                          </a:outerShdw>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990033"/>
                          </a:solidFill>
                          <a:effectLst>
                            <a:outerShdw blurRad="38100" dist="38100" dir="2700000" algn="tl">
                              <a:srgbClr val="C0C0C0"/>
                            </a:outerShdw>
                          </a:effectLst>
                          <a:latin typeface="Times New Roman" pitchFamily="18" charset="0"/>
                          <a:cs typeface="Times New Roman" pitchFamily="18" charset="0"/>
                        </a:rPr>
                        <a:t>Sembol</a:t>
                      </a:r>
                      <a:endParaRPr kumimoji="0" lang="tr-TR" sz="1600" b="1" i="0" u="none" strike="noStrike" cap="none" normalizeH="0" baseline="0" smtClean="0">
                        <a:ln>
                          <a:noFill/>
                        </a:ln>
                        <a:solidFill>
                          <a:srgbClr val="990033"/>
                        </a:solidFill>
                        <a:effectLst>
                          <a:outerShdw blurRad="38100" dist="38100" dir="2700000" algn="tl">
                            <a:srgbClr val="C0C0C0"/>
                          </a:outerShdw>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006600"/>
                          </a:solidFill>
                          <a:effectLst>
                            <a:outerShdw blurRad="38100" dist="38100" dir="2700000" algn="tl">
                              <a:srgbClr val="C0C0C0"/>
                            </a:outerShdw>
                          </a:effectLst>
                          <a:latin typeface="Times New Roman" pitchFamily="18" charset="0"/>
                        </a:rPr>
                        <a:t>Örnek</a:t>
                      </a: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2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Eksponensiyal,    </a:t>
                      </a:r>
                      <a:r>
                        <a:rPr kumimoji="0" lang="tr-TR" sz="1600" b="1" i="0" u="none" strike="noStrike" cap="none" normalizeH="0" baseline="0" smtClean="0">
                          <a:ln>
                            <a:noFill/>
                          </a:ln>
                          <a:solidFill>
                            <a:srgbClr val="0000FF"/>
                          </a:solidFill>
                          <a:effectLst/>
                          <a:latin typeface="Times New Roman" pitchFamily="18" charset="0"/>
                          <a:cs typeface="Times New Roman" pitchFamily="18" charset="0"/>
                        </a:rPr>
                        <a:t>e</a:t>
                      </a:r>
                      <a:r>
                        <a:rPr kumimoji="0" lang="tr-TR" sz="1600" b="1" i="0" u="none" strike="noStrike" cap="none" normalizeH="0" baseline="30000" smtClean="0">
                          <a:ln>
                            <a:noFill/>
                          </a:ln>
                          <a:solidFill>
                            <a:srgbClr val="0000FF"/>
                          </a:solidFill>
                          <a:effectLst/>
                          <a:latin typeface="Times New Roman" pitchFamily="18" charset="0"/>
                          <a:cs typeface="Times New Roman" pitchFamily="18" charset="0"/>
                        </a:rPr>
                        <a:t>x</a:t>
                      </a:r>
                      <a:endParaRPr kumimoji="0" lang="tr-TR" sz="1600" b="1" i="0" u="none" strike="noStrike" cap="none" normalizeH="0" baseline="0" smtClean="0">
                        <a:ln>
                          <a:noFill/>
                        </a:ln>
                        <a:solidFill>
                          <a:srgbClr val="0000FF"/>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exp</a:t>
                      </a:r>
                      <a:endParaRPr kumimoji="0" lang="tr-TR" sz="1600" b="1" i="0" u="none" strike="noStrike" cap="none" normalizeH="0" baseline="0" smtClean="0">
                        <a:ln>
                          <a:noFill/>
                        </a:ln>
                        <a:solidFill>
                          <a:schemeClr val="tx1"/>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CC0000"/>
                          </a:solidFill>
                          <a:effectLst/>
                          <a:latin typeface="Times New Roman" pitchFamily="18" charset="0"/>
                          <a:cs typeface="Times New Roman" pitchFamily="18" charset="0"/>
                        </a:rPr>
                        <a:t>exp(2)</a:t>
                      </a:r>
                      <a:endParaRPr kumimoji="0" lang="tr-TR" sz="1600" b="1" i="0" u="none" strike="noStrike" cap="none" normalizeH="0" baseline="0" smtClean="0">
                        <a:ln>
                          <a:noFill/>
                        </a:ln>
                        <a:solidFill>
                          <a:srgbClr val="CC0000"/>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49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Tabii logaritme  </a:t>
                      </a:r>
                      <a:r>
                        <a:rPr kumimoji="0" lang="tr-TR" sz="1600" b="1" i="0" u="none" strike="noStrike" cap="none" normalizeH="0" baseline="0" smtClean="0">
                          <a:ln>
                            <a:noFill/>
                          </a:ln>
                          <a:solidFill>
                            <a:srgbClr val="0000FF"/>
                          </a:solidFill>
                          <a:effectLst/>
                          <a:latin typeface="Times New Roman" pitchFamily="18" charset="0"/>
                          <a:cs typeface="Times New Roman" pitchFamily="18" charset="0"/>
                        </a:rPr>
                        <a:t>ln(x)</a:t>
                      </a:r>
                      <a:endParaRPr kumimoji="0" lang="tr-TR" sz="1600" b="1" i="0" u="none" strike="noStrike" cap="none" normalizeH="0" baseline="0" smtClean="0">
                        <a:ln>
                          <a:noFill/>
                        </a:ln>
                        <a:solidFill>
                          <a:srgbClr val="0000FF"/>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log</a:t>
                      </a:r>
                      <a:endParaRPr kumimoji="0" lang="tr-TR" sz="1600" b="1" i="0" u="none" strike="noStrike" cap="none" normalizeH="0" baseline="0" smtClean="0">
                        <a:ln>
                          <a:noFill/>
                        </a:ln>
                        <a:solidFill>
                          <a:schemeClr val="tx1"/>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CC0000"/>
                          </a:solidFill>
                          <a:effectLst/>
                          <a:latin typeface="Times New Roman" pitchFamily="18" charset="0"/>
                          <a:cs typeface="Times New Roman" pitchFamily="18" charset="0"/>
                        </a:rPr>
                        <a:t>log(10)</a:t>
                      </a:r>
                      <a:endParaRPr kumimoji="0" lang="tr-TR" sz="1600" b="1" i="0" u="none" strike="noStrike" cap="none" normalizeH="0" baseline="0" smtClean="0">
                        <a:ln>
                          <a:noFill/>
                        </a:ln>
                        <a:solidFill>
                          <a:srgbClr val="CC0000"/>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49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10 tabanlı logaritma</a:t>
                      </a:r>
                      <a:endParaRPr kumimoji="0" lang="tr-TR" sz="1600" b="1" i="0" u="none" strike="noStrike" cap="none" normalizeH="0" baseline="0" smtClean="0">
                        <a:ln>
                          <a:noFill/>
                        </a:ln>
                        <a:solidFill>
                          <a:schemeClr val="tx1"/>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log10</a:t>
                      </a:r>
                      <a:endParaRPr kumimoji="0" lang="tr-TR" sz="1600" b="1" i="0" u="none" strike="noStrike" cap="none" normalizeH="0" baseline="0" smtClean="0">
                        <a:ln>
                          <a:noFill/>
                        </a:ln>
                        <a:solidFill>
                          <a:schemeClr val="tx1"/>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CC0000"/>
                          </a:solidFill>
                          <a:effectLst/>
                          <a:latin typeface="Times New Roman" pitchFamily="18" charset="0"/>
                          <a:cs typeface="Times New Roman" pitchFamily="18" charset="0"/>
                        </a:rPr>
                        <a:t>log10(10)</a:t>
                      </a:r>
                      <a:endParaRPr kumimoji="0" lang="tr-TR" sz="1600" b="1" i="0" u="none" strike="noStrike" cap="none" normalizeH="0" baseline="0" smtClean="0">
                        <a:ln>
                          <a:noFill/>
                        </a:ln>
                        <a:solidFill>
                          <a:srgbClr val="CC0000"/>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49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Times New Roman" pitchFamily="18" charset="0"/>
                          <a:cs typeface="Times New Roman" pitchFamily="18" charset="0"/>
                        </a:rPr>
                        <a:t>Kare kök,           </a:t>
                      </a:r>
                      <a:r>
                        <a:rPr kumimoji="0" lang="tr-TR" sz="1600" b="1" i="0" u="none" strike="noStrike" cap="none" normalizeH="0" baseline="0" dirty="0" smtClean="0">
                          <a:ln>
                            <a:noFill/>
                          </a:ln>
                          <a:solidFill>
                            <a:srgbClr val="0000FF"/>
                          </a:solidFill>
                          <a:effectLst/>
                          <a:latin typeface="Times New Roman" pitchFamily="18" charset="0"/>
                          <a:cs typeface="Times New Roman" pitchFamily="18" charset="0"/>
                          <a:sym typeface="Symbol" pitchFamily="18" charset="2"/>
                        </a:rPr>
                        <a:t></a:t>
                      </a:r>
                      <a:r>
                        <a:rPr kumimoji="0" lang="tr-TR" sz="1600" b="1" i="0" u="none" strike="noStrike" cap="none" normalizeH="0" baseline="0" dirty="0" smtClean="0">
                          <a:ln>
                            <a:noFill/>
                          </a:ln>
                          <a:solidFill>
                            <a:srgbClr val="0000FF"/>
                          </a:solidFill>
                          <a:effectLst/>
                          <a:latin typeface="Times New Roman" pitchFamily="18" charset="0"/>
                          <a:cs typeface="Times New Roman" pitchFamily="18" charset="0"/>
                        </a:rPr>
                        <a:t>x</a:t>
                      </a:r>
                      <a:endParaRPr kumimoji="0" lang="tr-TR" sz="1600" b="1" i="0" u="none" strike="noStrike" cap="none" normalizeH="0" baseline="0" dirty="0" smtClean="0">
                        <a:ln>
                          <a:noFill/>
                        </a:ln>
                        <a:solidFill>
                          <a:srgbClr val="0000FF"/>
                        </a:solidFill>
                        <a:effectLst/>
                        <a:latin typeface="Times New Roman" pitchFamily="18" charset="0"/>
                        <a:cs typeface="Times New Roman" pitchFamily="18" charset="0"/>
                        <a:sym typeface="Symbol" pitchFamily="18" charset="2"/>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sqrt</a:t>
                      </a:r>
                      <a:endParaRPr kumimoji="0" lang="tr-TR" sz="1600" b="1" i="0" u="none" strike="noStrike" cap="none" normalizeH="0" baseline="0" smtClean="0">
                        <a:ln>
                          <a:noFill/>
                        </a:ln>
                        <a:solidFill>
                          <a:schemeClr val="tx1"/>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rgbClr val="CC0000"/>
                          </a:solidFill>
                          <a:effectLst/>
                          <a:latin typeface="Times New Roman" pitchFamily="18" charset="0"/>
                          <a:cs typeface="Times New Roman" pitchFamily="18" charset="0"/>
                        </a:rPr>
                        <a:t>sqrt(25)</a:t>
                      </a:r>
                      <a:endParaRPr kumimoji="0" lang="tr-TR" sz="1600" b="1" i="0" u="none" strike="noStrike" cap="none" normalizeH="0" baseline="0" smtClean="0">
                        <a:ln>
                          <a:noFill/>
                        </a:ln>
                        <a:solidFill>
                          <a:srgbClr val="CC0000"/>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498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Times New Roman" pitchFamily="18" charset="0"/>
                          <a:cs typeface="Times New Roman" pitchFamily="18" charset="0"/>
                        </a:rPr>
                        <a:t>Mutlak değer,     </a:t>
                      </a:r>
                      <a:r>
                        <a:rPr kumimoji="0" lang="tr-TR" sz="1600" b="1" i="0" u="none" strike="noStrike" cap="none" normalizeH="0" baseline="0" dirty="0" smtClean="0">
                          <a:ln>
                            <a:noFill/>
                          </a:ln>
                          <a:solidFill>
                            <a:srgbClr val="0000FF"/>
                          </a:solidFill>
                          <a:effectLst/>
                          <a:latin typeface="Times New Roman" pitchFamily="18" charset="0"/>
                          <a:cs typeface="Times New Roman" pitchFamily="18" charset="0"/>
                        </a:rPr>
                        <a:t>|x|</a:t>
                      </a:r>
                      <a:endParaRPr kumimoji="0" lang="tr-TR" sz="1600" b="1" i="0" u="none" strike="noStrike" cap="none" normalizeH="0" baseline="0" dirty="0" smtClean="0">
                        <a:ln>
                          <a:noFill/>
                        </a:ln>
                        <a:solidFill>
                          <a:srgbClr val="0000FF"/>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smtClean="0">
                          <a:ln>
                            <a:noFill/>
                          </a:ln>
                          <a:solidFill>
                            <a:schemeClr val="tx1"/>
                          </a:solidFill>
                          <a:effectLst/>
                          <a:latin typeface="Times New Roman" pitchFamily="18" charset="0"/>
                          <a:cs typeface="Times New Roman" pitchFamily="18" charset="0"/>
                        </a:rPr>
                        <a:t>abs</a:t>
                      </a:r>
                      <a:endParaRPr kumimoji="0" lang="tr-TR" sz="1600" b="1" i="0" u="none" strike="noStrike" cap="none" normalizeH="0" baseline="0" smtClean="0">
                        <a:ln>
                          <a:noFill/>
                        </a:ln>
                        <a:solidFill>
                          <a:schemeClr val="tx1"/>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err="1" smtClean="0">
                          <a:ln>
                            <a:noFill/>
                          </a:ln>
                          <a:solidFill>
                            <a:srgbClr val="CC0000"/>
                          </a:solidFill>
                          <a:effectLst/>
                          <a:latin typeface="Times New Roman" pitchFamily="18" charset="0"/>
                          <a:cs typeface="Times New Roman" pitchFamily="18" charset="0"/>
                        </a:rPr>
                        <a:t>abs</a:t>
                      </a:r>
                      <a:r>
                        <a:rPr kumimoji="0" lang="tr-TR" sz="1600" b="1" i="0" u="none" strike="noStrike" cap="none" normalizeH="0" baseline="0" dirty="0" smtClean="0">
                          <a:ln>
                            <a:noFill/>
                          </a:ln>
                          <a:solidFill>
                            <a:srgbClr val="CC0000"/>
                          </a:solidFill>
                          <a:effectLst/>
                          <a:latin typeface="Times New Roman" pitchFamily="18" charset="0"/>
                          <a:cs typeface="Times New Roman" pitchFamily="18" charset="0"/>
                        </a:rPr>
                        <a:t>(3)</a:t>
                      </a:r>
                      <a:endParaRPr kumimoji="0" lang="tr-TR" sz="1600" b="1" i="0" u="none" strike="noStrike" cap="none" normalizeH="0" baseline="0" dirty="0" smtClean="0">
                        <a:ln>
                          <a:noFill/>
                        </a:ln>
                        <a:solidFill>
                          <a:srgbClr val="CC0000"/>
                        </a:solidFill>
                        <a:effectLst/>
                        <a:latin typeface="Arial" pitchFamily="34" charset="0"/>
                      </a:endParaRPr>
                    </a:p>
                  </a:txBody>
                  <a:tcPr marT="45702" marB="4570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4" name="Veri Yer Tutucusu 3"/>
          <p:cNvSpPr>
            <a:spLocks noGrp="1"/>
          </p:cNvSpPr>
          <p:nvPr>
            <p:ph type="dt" sz="half" idx="10"/>
          </p:nvPr>
        </p:nvSpPr>
        <p:spPr/>
        <p:txBody>
          <a:bodyPr/>
          <a:lstStyle/>
          <a:p>
            <a:fld id="{B71C1DC6-FFD9-46D7-BE05-A87A955BEF8C}"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13</a:t>
            </a:fld>
            <a:endParaRPr lang="tr-TR"/>
          </a:p>
        </p:txBody>
      </p:sp>
      <p:sp>
        <p:nvSpPr>
          <p:cNvPr id="11"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Hazır fonksiyonlar</a:t>
            </a:r>
          </a:p>
        </p:txBody>
      </p:sp>
    </p:spTree>
    <p:extLst>
      <p:ext uri="{BB962C8B-B14F-4D97-AF65-F5344CB8AC3E}">
        <p14:creationId xmlns:p14="http://schemas.microsoft.com/office/powerpoint/2010/main" val="15023822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894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89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8"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72" name="Text Box 9"/>
          <p:cNvSpPr txBox="1">
            <a:spLocks noChangeArrowheads="1"/>
          </p:cNvSpPr>
          <p:nvPr/>
        </p:nvSpPr>
        <p:spPr bwMode="auto">
          <a:xfrm>
            <a:off x="7823201" y="6561139"/>
            <a:ext cx="307181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tr-TR" sz="1200" i="1"/>
              <a:t>MATLAB Ders Notları</a:t>
            </a:r>
          </a:p>
        </p:txBody>
      </p:sp>
      <p:sp>
        <p:nvSpPr>
          <p:cNvPr id="52242" name="Text Box 18"/>
          <p:cNvSpPr txBox="1">
            <a:spLocks noChangeArrowheads="1"/>
          </p:cNvSpPr>
          <p:nvPr/>
        </p:nvSpPr>
        <p:spPr bwMode="auto">
          <a:xfrm>
            <a:off x="1684170" y="1980550"/>
            <a:ext cx="8768314" cy="830997"/>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tr-TR" altLang="zh-CN" sz="2400" dirty="0" err="1">
                <a:solidFill>
                  <a:srgbClr val="CC0000"/>
                </a:solidFill>
                <a:latin typeface="Calibri" pitchFamily="34" charset="0"/>
                <a:cs typeface="Calibri" pitchFamily="34" charset="0"/>
              </a:rPr>
              <a:t>MATLAB</a:t>
            </a:r>
            <a:r>
              <a:rPr lang="tr-TR" altLang="zh-CN" sz="2400" dirty="0" err="1">
                <a:latin typeface="Calibri" pitchFamily="34" charset="0"/>
                <a:cs typeface="Calibri" pitchFamily="34" charset="0"/>
              </a:rPr>
              <a:t>’de</a:t>
            </a:r>
            <a:r>
              <a:rPr lang="tr-TR" altLang="zh-CN" sz="2400" dirty="0">
                <a:latin typeface="Calibri" pitchFamily="34" charset="0"/>
                <a:cs typeface="Calibri" pitchFamily="34" charset="0"/>
              </a:rPr>
              <a:t> temel yapı birimi dizilerdir. Dizi, satır veya sütunlar kullanılarak yapılandırılmış, belli sayıda değerler içeren bir yapıdır. </a:t>
            </a:r>
            <a:endParaRPr lang="tr-TR" sz="2400" dirty="0">
              <a:latin typeface="Calibri" pitchFamily="34" charset="0"/>
              <a:cs typeface="Calibri" pitchFamily="34" charset="0"/>
            </a:endParaRPr>
          </a:p>
        </p:txBody>
      </p:sp>
      <p:sp>
        <p:nvSpPr>
          <p:cNvPr id="52244" name="Text Box 20"/>
          <p:cNvSpPr txBox="1">
            <a:spLocks noChangeArrowheads="1"/>
          </p:cNvSpPr>
          <p:nvPr/>
        </p:nvSpPr>
        <p:spPr bwMode="auto">
          <a:xfrm>
            <a:off x="1692566" y="3329440"/>
            <a:ext cx="8759918" cy="2492990"/>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tr-TR" altLang="zh-CN" sz="2400" b="1" u="sng" dirty="0">
                <a:solidFill>
                  <a:srgbClr val="CC0000"/>
                </a:solidFill>
                <a:latin typeface="Calibri" pitchFamily="34" charset="0"/>
                <a:cs typeface="Calibri" pitchFamily="34" charset="0"/>
              </a:rPr>
              <a:t>Dizileri,</a:t>
            </a:r>
            <a:r>
              <a:rPr lang="tr-TR" altLang="zh-CN" sz="2400" u="sng" dirty="0">
                <a:solidFill>
                  <a:srgbClr val="CC0000"/>
                </a:solidFill>
                <a:latin typeface="Calibri" pitchFamily="34" charset="0"/>
                <a:cs typeface="Calibri" pitchFamily="34" charset="0"/>
              </a:rPr>
              <a:t> </a:t>
            </a:r>
          </a:p>
          <a:p>
            <a:pPr algn="just" eaLnBrk="1" hangingPunct="1">
              <a:spcBef>
                <a:spcPct val="50000"/>
              </a:spcBef>
            </a:pPr>
            <a:r>
              <a:rPr lang="tr-TR" altLang="zh-CN" sz="2400" dirty="0">
                <a:latin typeface="Calibri" pitchFamily="34" charset="0"/>
                <a:cs typeface="Calibri" pitchFamily="34" charset="0"/>
              </a:rPr>
              <a:t>	</a:t>
            </a:r>
            <a:r>
              <a:rPr lang="tr-TR" altLang="zh-CN" sz="2400" dirty="0">
                <a:solidFill>
                  <a:schemeClr val="accent2"/>
                </a:solidFill>
                <a:latin typeface="Calibri" pitchFamily="34" charset="0"/>
                <a:cs typeface="Calibri" pitchFamily="34" charset="0"/>
              </a:rPr>
              <a:t>vektörler </a:t>
            </a:r>
          </a:p>
          <a:p>
            <a:pPr algn="just" eaLnBrk="1" hangingPunct="1">
              <a:spcBef>
                <a:spcPct val="50000"/>
              </a:spcBef>
            </a:pPr>
            <a:r>
              <a:rPr lang="tr-TR" altLang="zh-CN" sz="2400" dirty="0">
                <a:latin typeface="Calibri" pitchFamily="34" charset="0"/>
                <a:cs typeface="Calibri" pitchFamily="34" charset="0"/>
              </a:rPr>
              <a:t>	</a:t>
            </a:r>
            <a:r>
              <a:rPr lang="tr-TR" altLang="zh-CN" sz="2400" dirty="0">
                <a:solidFill>
                  <a:srgbClr val="990033"/>
                </a:solidFill>
                <a:latin typeface="Calibri" pitchFamily="34" charset="0"/>
                <a:cs typeface="Calibri" pitchFamily="34" charset="0"/>
              </a:rPr>
              <a:t>matrisler</a:t>
            </a:r>
          </a:p>
          <a:p>
            <a:pPr algn="just" eaLnBrk="1" hangingPunct="1">
              <a:spcBef>
                <a:spcPct val="50000"/>
              </a:spcBef>
            </a:pPr>
            <a:r>
              <a:rPr lang="tr-TR" altLang="zh-CN" sz="2400" dirty="0">
                <a:latin typeface="Calibri" pitchFamily="34" charset="0"/>
                <a:cs typeface="Calibri" pitchFamily="34" charset="0"/>
              </a:rPr>
              <a:t>Vektörler, sadece bir sütun veya sadece bir satırdan oluşan dizilerdir. Matrisler ise birden fazla satır ve sütun sayısına sahiptirler.</a:t>
            </a:r>
            <a:endParaRPr lang="tr-TR" sz="2400" dirty="0">
              <a:latin typeface="Calibri" pitchFamily="34" charset="0"/>
              <a:cs typeface="Calibri" pitchFamily="34" charset="0"/>
            </a:endParaRPr>
          </a:p>
        </p:txBody>
      </p:sp>
      <p:sp>
        <p:nvSpPr>
          <p:cNvPr id="4" name="Veri Yer Tutucusu 3"/>
          <p:cNvSpPr>
            <a:spLocks noGrp="1"/>
          </p:cNvSpPr>
          <p:nvPr>
            <p:ph type="dt" sz="half" idx="10"/>
          </p:nvPr>
        </p:nvSpPr>
        <p:spPr/>
        <p:txBody>
          <a:bodyPr/>
          <a:lstStyle/>
          <a:p>
            <a:fld id="{3C096A5E-BCB8-4B5B-881F-8A11C7F51788}"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14</a:t>
            </a:fld>
            <a:endParaRPr lang="tr-TR"/>
          </a:p>
        </p:txBody>
      </p:sp>
      <p:sp>
        <p:nvSpPr>
          <p:cNvPr id="11"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Vektör ve diziler</a:t>
            </a:r>
          </a:p>
        </p:txBody>
      </p:sp>
    </p:spTree>
    <p:extLst>
      <p:ext uri="{BB962C8B-B14F-4D97-AF65-F5344CB8AC3E}">
        <p14:creationId xmlns:p14="http://schemas.microsoft.com/office/powerpoint/2010/main" val="411606459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4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42" grpId="0" animBg="1"/>
      <p:bldP spid="52244"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43" name="Text Box 19"/>
          <p:cNvSpPr txBox="1">
            <a:spLocks noChangeArrowheads="1"/>
          </p:cNvSpPr>
          <p:nvPr/>
        </p:nvSpPr>
        <p:spPr bwMode="auto">
          <a:xfrm>
            <a:off x="1684171" y="2017091"/>
            <a:ext cx="8840198" cy="3231654"/>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tr-TR" altLang="zh-CN" sz="2400" dirty="0">
                <a:latin typeface="Calibri" pitchFamily="34" charset="0"/>
                <a:cs typeface="Calibri" pitchFamily="34" charset="0"/>
              </a:rPr>
              <a:t>Bir dizinin elamanına, dizinin adını belirttikten sonra parantez içinde o elemana ait satır ve sütun numaralarını yazarak (yani elemanın dizi içindeki konumunu belirterek) ulaşabilmek mümkündür. </a:t>
            </a:r>
          </a:p>
          <a:p>
            <a:pPr algn="just" eaLnBrk="1" hangingPunct="1">
              <a:spcBef>
                <a:spcPct val="50000"/>
              </a:spcBef>
            </a:pPr>
            <a:r>
              <a:rPr lang="tr-TR" altLang="zh-CN" sz="2400" dirty="0">
                <a:latin typeface="Calibri" pitchFamily="34" charset="0"/>
                <a:cs typeface="Calibri" pitchFamily="34" charset="0"/>
              </a:rPr>
              <a:t>	A (1, 2) ifadesi, </a:t>
            </a:r>
          </a:p>
          <a:p>
            <a:pPr algn="just" eaLnBrk="1" hangingPunct="1">
              <a:spcBef>
                <a:spcPct val="50000"/>
              </a:spcBef>
            </a:pPr>
            <a:r>
              <a:rPr lang="tr-TR" altLang="zh-CN" sz="2400" dirty="0">
                <a:latin typeface="Calibri" pitchFamily="34" charset="0"/>
                <a:cs typeface="Calibri" pitchFamily="34" charset="0"/>
              </a:rPr>
              <a:t>	</a:t>
            </a:r>
            <a:r>
              <a:rPr lang="tr-TR" altLang="zh-CN" sz="2400" b="1" dirty="0">
                <a:latin typeface="Calibri" pitchFamily="34" charset="0"/>
                <a:cs typeface="Calibri" pitchFamily="34" charset="0"/>
              </a:rPr>
              <a:t>A</a:t>
            </a:r>
            <a:r>
              <a:rPr lang="tr-TR" altLang="zh-CN" sz="2400" dirty="0">
                <a:latin typeface="Calibri" pitchFamily="34" charset="0"/>
                <a:cs typeface="Calibri" pitchFamily="34" charset="0"/>
              </a:rPr>
              <a:t> dizisinin </a:t>
            </a:r>
            <a:r>
              <a:rPr lang="tr-TR" altLang="zh-CN" sz="2400" b="1" dirty="0">
                <a:solidFill>
                  <a:srgbClr val="0000FF"/>
                </a:solidFill>
                <a:latin typeface="Calibri" pitchFamily="34" charset="0"/>
                <a:cs typeface="Calibri" pitchFamily="34" charset="0"/>
              </a:rPr>
              <a:t>1.</a:t>
            </a:r>
            <a:r>
              <a:rPr lang="tr-TR" altLang="zh-CN" sz="2400" dirty="0">
                <a:latin typeface="Calibri" pitchFamily="34" charset="0"/>
                <a:cs typeface="Calibri" pitchFamily="34" charset="0"/>
              </a:rPr>
              <a:t> satırının </a:t>
            </a:r>
            <a:r>
              <a:rPr lang="tr-TR" altLang="zh-CN" sz="2400" b="1" dirty="0">
                <a:solidFill>
                  <a:srgbClr val="0000FF"/>
                </a:solidFill>
                <a:latin typeface="Calibri" pitchFamily="34" charset="0"/>
                <a:cs typeface="Calibri" pitchFamily="34" charset="0"/>
              </a:rPr>
              <a:t>2.</a:t>
            </a:r>
            <a:r>
              <a:rPr lang="tr-TR" altLang="zh-CN" sz="2400" dirty="0">
                <a:latin typeface="Calibri" pitchFamily="34" charset="0"/>
                <a:cs typeface="Calibri" pitchFamily="34" charset="0"/>
              </a:rPr>
              <a:t> elemanına karşılık gelir. </a:t>
            </a:r>
          </a:p>
          <a:p>
            <a:pPr algn="just" eaLnBrk="1" hangingPunct="1">
              <a:spcBef>
                <a:spcPct val="50000"/>
              </a:spcBef>
            </a:pPr>
            <a:r>
              <a:rPr lang="tr-TR" altLang="zh-CN" sz="2400" dirty="0" err="1">
                <a:solidFill>
                  <a:srgbClr val="CC0000"/>
                </a:solidFill>
                <a:latin typeface="Calibri" pitchFamily="34" charset="0"/>
                <a:cs typeface="Calibri" pitchFamily="34" charset="0"/>
              </a:rPr>
              <a:t>MATLAB</a:t>
            </a:r>
            <a:r>
              <a:rPr lang="tr-TR" altLang="zh-CN" sz="2400" dirty="0" err="1">
                <a:latin typeface="Calibri" pitchFamily="34" charset="0"/>
                <a:cs typeface="Calibri" pitchFamily="34" charset="0"/>
              </a:rPr>
              <a:t>'da</a:t>
            </a:r>
            <a:r>
              <a:rPr lang="tr-TR" altLang="zh-CN" sz="2400" dirty="0">
                <a:latin typeface="Calibri" pitchFamily="34" charset="0"/>
                <a:cs typeface="Calibri" pitchFamily="34" charset="0"/>
              </a:rPr>
              <a:t> </a:t>
            </a:r>
            <a:r>
              <a:rPr lang="tr-TR" altLang="zh-CN" sz="2400" u="sng" dirty="0" err="1">
                <a:latin typeface="Calibri" pitchFamily="34" charset="0"/>
                <a:cs typeface="Calibri" pitchFamily="34" charset="0"/>
              </a:rPr>
              <a:t>skalerler</a:t>
            </a:r>
            <a:r>
              <a:rPr lang="tr-TR" altLang="zh-CN" sz="2400" dirty="0">
                <a:latin typeface="Calibri" pitchFamily="34" charset="0"/>
                <a:cs typeface="Calibri" pitchFamily="34" charset="0"/>
              </a:rPr>
              <a:t> de, bir satır ve bir sütundan oluşan dizilermiş gibi işlem görürler. </a:t>
            </a:r>
            <a:endParaRPr lang="tr-TR" sz="2400" dirty="0">
              <a:latin typeface="Calibri" pitchFamily="34" charset="0"/>
              <a:cs typeface="Calibri" pitchFamily="34" charset="0"/>
            </a:endParaRPr>
          </a:p>
        </p:txBody>
      </p:sp>
      <p:sp>
        <p:nvSpPr>
          <p:cNvPr id="4" name="Veri Yer Tutucusu 3"/>
          <p:cNvSpPr>
            <a:spLocks noGrp="1"/>
          </p:cNvSpPr>
          <p:nvPr>
            <p:ph type="dt" sz="half" idx="10"/>
          </p:nvPr>
        </p:nvSpPr>
        <p:spPr/>
        <p:txBody>
          <a:bodyPr/>
          <a:lstStyle/>
          <a:p>
            <a:fld id="{61952834-DE20-4983-80F4-A17D841F0881}"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15</a:t>
            </a:fld>
            <a:endParaRPr lang="tr-TR"/>
          </a:p>
        </p:txBody>
      </p:sp>
      <p:sp>
        <p:nvSpPr>
          <p:cNvPr id="9"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Vektör ve diziler</a:t>
            </a:r>
          </a:p>
        </p:txBody>
      </p:sp>
    </p:spTree>
    <p:extLst>
      <p:ext uri="{BB962C8B-B14F-4D97-AF65-F5344CB8AC3E}">
        <p14:creationId xmlns:p14="http://schemas.microsoft.com/office/powerpoint/2010/main" val="292115847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4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24" name="Rectangle 16"/>
          <p:cNvSpPr>
            <a:spLocks noChangeArrowheads="1"/>
          </p:cNvSpPr>
          <p:nvPr/>
        </p:nvSpPr>
        <p:spPr bwMode="auto">
          <a:xfrm>
            <a:off x="1684171" y="1959710"/>
            <a:ext cx="4868320" cy="461665"/>
          </a:xfrm>
          <a:prstGeom prst="rect">
            <a:avLst/>
          </a:prstGeom>
          <a:solidFill>
            <a:schemeClr val="bg1"/>
          </a:solidFill>
          <a:ln>
            <a:solidFill>
              <a:schemeClr val="bg1"/>
            </a:solidFill>
            <a:headEnd/>
            <a:tailEnd/>
          </a:ln>
        </p:spPr>
        <p:style>
          <a:lnRef idx="1">
            <a:schemeClr val="accent5"/>
          </a:lnRef>
          <a:fillRef idx="2">
            <a:schemeClr val="accent5"/>
          </a:fillRef>
          <a:effectRef idx="1">
            <a:schemeClr val="accent5"/>
          </a:effectRef>
          <a:fontRef idx="minor">
            <a:schemeClr val="dk1"/>
          </a:fontRef>
        </p:style>
        <p:txBody>
          <a:bodyPr wrap="none" anchor="ctr">
            <a:spAutoFit/>
          </a:bodyPr>
          <a:lstStyle/>
          <a:p>
            <a:pPr>
              <a:defRPr/>
            </a:pPr>
            <a:r>
              <a:rPr lang="tr-TR" altLang="zh-CN" sz="2400" b="1" i="1" dirty="0">
                <a:solidFill>
                  <a:schemeClr val="accent2"/>
                </a:solidFill>
                <a:effectLst>
                  <a:outerShdw blurRad="38100" dist="38100" dir="2700000" algn="tl">
                    <a:srgbClr val="C0C0C0"/>
                  </a:outerShdw>
                </a:effectLst>
                <a:latin typeface="Calibri" pitchFamily="34" charset="0"/>
                <a:cs typeface="Calibri" pitchFamily="34" charset="0"/>
              </a:rPr>
              <a:t>Eşitlik</a:t>
            </a:r>
            <a:r>
              <a:rPr lang="tr-TR" altLang="zh-CN" sz="2400" b="1" dirty="0">
                <a:solidFill>
                  <a:srgbClr val="3333CC"/>
                </a:solidFill>
                <a:latin typeface="Calibri" pitchFamily="34" charset="0"/>
                <a:cs typeface="Calibri" pitchFamily="34" charset="0"/>
              </a:rPr>
              <a:t> </a:t>
            </a:r>
            <a:r>
              <a:rPr lang="tr-TR" altLang="zh-CN" sz="2400" dirty="0">
                <a:solidFill>
                  <a:srgbClr val="3333CC"/>
                </a:solidFill>
                <a:latin typeface="Calibri" pitchFamily="34" charset="0"/>
                <a:cs typeface="Calibri" pitchFamily="34" charset="0"/>
              </a:rPr>
              <a:t>İfadeleri ile Değişken Atamaları</a:t>
            </a:r>
          </a:p>
        </p:txBody>
      </p:sp>
      <p:sp>
        <p:nvSpPr>
          <p:cNvPr id="68625" name="Text Box 17"/>
          <p:cNvSpPr txBox="1">
            <a:spLocks noChangeArrowheads="1"/>
          </p:cNvSpPr>
          <p:nvPr/>
        </p:nvSpPr>
        <p:spPr bwMode="auto">
          <a:xfrm>
            <a:off x="1684172" y="2717371"/>
            <a:ext cx="8696305" cy="3046988"/>
          </a:xfrm>
          <a:prstGeom prst="rect">
            <a:avLst/>
          </a:prstGeom>
          <a:solidFill>
            <a:schemeClr val="bg1"/>
          </a:solidFill>
          <a:ln>
            <a:solidFill>
              <a:schemeClr val="bg1"/>
            </a:solidFill>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pPr>
              <a:defRPr/>
            </a:pPr>
            <a:r>
              <a:rPr lang="tr-TR" altLang="zh-CN" sz="2400" dirty="0">
                <a:latin typeface="Calibri" pitchFamily="34" charset="0"/>
                <a:cs typeface="Calibri" pitchFamily="34" charset="0"/>
              </a:rPr>
              <a:t>Bu şekildeki bir değişken atamasının genel hali,</a:t>
            </a:r>
          </a:p>
          <a:p>
            <a:pPr>
              <a:defRPr/>
            </a:pPr>
            <a:r>
              <a:rPr lang="tr-TR" altLang="zh-CN" sz="2400" dirty="0">
                <a:latin typeface="Calibri" pitchFamily="34" charset="0"/>
                <a:cs typeface="Calibri" pitchFamily="34" charset="0"/>
              </a:rPr>
              <a:t>	</a:t>
            </a:r>
          </a:p>
          <a:p>
            <a:pPr>
              <a:defRPr/>
            </a:pPr>
            <a:r>
              <a:rPr lang="tr-TR" altLang="zh-CN" sz="2400" dirty="0">
                <a:latin typeface="Calibri" pitchFamily="34" charset="0"/>
                <a:cs typeface="Calibri" pitchFamily="34" charset="0"/>
              </a:rPr>
              <a:t>	&gt;&gt; </a:t>
            </a:r>
            <a:r>
              <a:rPr lang="tr-TR" altLang="zh-CN" sz="2400" b="1" dirty="0">
                <a:effectLst>
                  <a:outerShdw blurRad="38100" dist="38100" dir="2700000" algn="tl">
                    <a:srgbClr val="C0C0C0"/>
                  </a:outerShdw>
                </a:effectLst>
                <a:latin typeface="Calibri" pitchFamily="34" charset="0"/>
                <a:cs typeface="Calibri" pitchFamily="34" charset="0"/>
              </a:rPr>
              <a:t>değişken = değer</a:t>
            </a:r>
          </a:p>
          <a:p>
            <a:pPr algn="just">
              <a:defRPr/>
            </a:pPr>
            <a:endParaRPr lang="tr-TR" altLang="zh-CN" sz="2400" dirty="0">
              <a:latin typeface="Calibri" pitchFamily="34" charset="0"/>
              <a:cs typeface="Calibri" pitchFamily="34" charset="0"/>
            </a:endParaRPr>
          </a:p>
          <a:p>
            <a:pPr algn="just">
              <a:defRPr/>
            </a:pPr>
            <a:r>
              <a:rPr lang="tr-TR" altLang="zh-CN" sz="2400" dirty="0">
                <a:latin typeface="Calibri" pitchFamily="34" charset="0"/>
                <a:cs typeface="Calibri" pitchFamily="34" charset="0"/>
              </a:rPr>
              <a:t>şeklindedir. Burada "değişken", herhangi bir karakter veya karakter grubu olabilir. "değer" ise, herhangi bir </a:t>
            </a:r>
            <a:r>
              <a:rPr lang="tr-TR" altLang="zh-CN" sz="2400" b="1" dirty="0">
                <a:solidFill>
                  <a:srgbClr val="CC0000"/>
                </a:solidFill>
                <a:latin typeface="Calibri" pitchFamily="34" charset="0"/>
                <a:cs typeface="Calibri" pitchFamily="34" charset="0"/>
              </a:rPr>
              <a:t>matematiksel ifade</a:t>
            </a:r>
            <a:r>
              <a:rPr lang="tr-TR" altLang="zh-CN" sz="2400" b="1" dirty="0">
                <a:latin typeface="Calibri" pitchFamily="34" charset="0"/>
                <a:cs typeface="Calibri" pitchFamily="34" charset="0"/>
              </a:rPr>
              <a:t>,</a:t>
            </a:r>
            <a:r>
              <a:rPr lang="tr-TR" altLang="zh-CN" sz="2400" dirty="0">
                <a:latin typeface="Calibri" pitchFamily="34" charset="0"/>
                <a:cs typeface="Calibri" pitchFamily="34" charset="0"/>
              </a:rPr>
              <a:t> </a:t>
            </a:r>
            <a:r>
              <a:rPr lang="tr-TR" altLang="zh-CN" sz="2400" b="1" dirty="0">
                <a:solidFill>
                  <a:srgbClr val="CC0000"/>
                </a:solidFill>
                <a:latin typeface="Calibri" pitchFamily="34" charset="0"/>
                <a:cs typeface="Calibri" pitchFamily="34" charset="0"/>
              </a:rPr>
              <a:t>bir karakter dizisi</a:t>
            </a:r>
            <a:r>
              <a:rPr lang="tr-TR" altLang="zh-CN" sz="2400" b="1" dirty="0">
                <a:latin typeface="Calibri" pitchFamily="34" charset="0"/>
                <a:cs typeface="Calibri" pitchFamily="34" charset="0"/>
              </a:rPr>
              <a:t>,</a:t>
            </a:r>
            <a:r>
              <a:rPr lang="tr-TR" altLang="zh-CN" sz="2400" dirty="0">
                <a:latin typeface="Calibri" pitchFamily="34" charset="0"/>
                <a:cs typeface="Calibri" pitchFamily="34" charset="0"/>
              </a:rPr>
              <a:t> </a:t>
            </a:r>
            <a:r>
              <a:rPr lang="tr-TR" altLang="zh-CN" sz="2400" b="1" dirty="0">
                <a:solidFill>
                  <a:srgbClr val="CC0000"/>
                </a:solidFill>
                <a:latin typeface="Calibri" pitchFamily="34" charset="0"/>
                <a:cs typeface="Calibri" pitchFamily="34" charset="0"/>
              </a:rPr>
              <a:t>bir sabit</a:t>
            </a:r>
            <a:r>
              <a:rPr lang="tr-TR" altLang="zh-CN" sz="2400" b="1" dirty="0">
                <a:latin typeface="Calibri" pitchFamily="34" charset="0"/>
                <a:cs typeface="Calibri" pitchFamily="34" charset="0"/>
              </a:rPr>
              <a:t>,</a:t>
            </a:r>
            <a:r>
              <a:rPr lang="tr-TR" altLang="zh-CN" sz="2400" dirty="0">
                <a:latin typeface="Calibri" pitchFamily="34" charset="0"/>
                <a:cs typeface="Calibri" pitchFamily="34" charset="0"/>
              </a:rPr>
              <a:t> </a:t>
            </a:r>
            <a:r>
              <a:rPr lang="tr-TR" altLang="zh-CN" sz="2400" b="1" dirty="0">
                <a:solidFill>
                  <a:srgbClr val="CC0000"/>
                </a:solidFill>
                <a:latin typeface="Calibri" pitchFamily="34" charset="0"/>
                <a:cs typeface="Calibri" pitchFamily="34" charset="0"/>
              </a:rPr>
              <a:t>bir matris</a:t>
            </a:r>
            <a:r>
              <a:rPr lang="tr-TR" altLang="zh-CN" sz="2400" dirty="0">
                <a:latin typeface="Calibri" pitchFamily="34" charset="0"/>
                <a:cs typeface="Calibri" pitchFamily="34" charset="0"/>
              </a:rPr>
              <a:t> veya bunların birden fazlasının matematiksel işlemler ile oluşturulmuş kombinasyonları olabilir.</a:t>
            </a:r>
          </a:p>
        </p:txBody>
      </p:sp>
      <p:sp>
        <p:nvSpPr>
          <p:cNvPr id="4" name="Veri Yer Tutucusu 3"/>
          <p:cNvSpPr>
            <a:spLocks noGrp="1"/>
          </p:cNvSpPr>
          <p:nvPr>
            <p:ph type="dt" sz="half" idx="10"/>
          </p:nvPr>
        </p:nvSpPr>
        <p:spPr/>
        <p:txBody>
          <a:bodyPr/>
          <a:lstStyle/>
          <a:p>
            <a:fld id="{545A301E-BEE6-4505-9946-219E1D6E9BC6}"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16</a:t>
            </a:fld>
            <a:endParaRPr lang="tr-TR"/>
          </a:p>
        </p:txBody>
      </p:sp>
      <p:sp>
        <p:nvSpPr>
          <p:cNvPr id="10"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Değişken atama</a:t>
            </a:r>
          </a:p>
        </p:txBody>
      </p:sp>
    </p:spTree>
    <p:extLst>
      <p:ext uri="{BB962C8B-B14F-4D97-AF65-F5344CB8AC3E}">
        <p14:creationId xmlns:p14="http://schemas.microsoft.com/office/powerpoint/2010/main" val="6301748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6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86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24" grpId="0" animBg="1"/>
      <p:bldP spid="6862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61" name="Text Box 13"/>
          <p:cNvSpPr txBox="1">
            <a:spLocks noChangeArrowheads="1"/>
          </p:cNvSpPr>
          <p:nvPr/>
        </p:nvSpPr>
        <p:spPr bwMode="auto">
          <a:xfrm>
            <a:off x="1641394" y="2146244"/>
            <a:ext cx="2016919" cy="1692771"/>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pPr>
              <a:defRPr/>
            </a:pPr>
            <a:r>
              <a:rPr lang="tr-TR" altLang="zh-CN" sz="2400" dirty="0" err="1">
                <a:solidFill>
                  <a:srgbClr val="990033"/>
                </a:solidFill>
                <a:effectLst>
                  <a:outerShdw blurRad="38100" dist="38100" dir="2700000" algn="tl">
                    <a:srgbClr val="C0C0C0"/>
                  </a:outerShdw>
                </a:effectLst>
                <a:latin typeface="Calibri" pitchFamily="34" charset="0"/>
                <a:cs typeface="Calibri" pitchFamily="34" charset="0"/>
              </a:rPr>
              <a:t>Skaler</a:t>
            </a:r>
            <a:r>
              <a:rPr lang="tr-TR" altLang="zh-CN" sz="2400" dirty="0">
                <a:solidFill>
                  <a:srgbClr val="990033"/>
                </a:solidFill>
                <a:effectLst>
                  <a:outerShdw blurRad="38100" dist="38100" dir="2700000" algn="tl">
                    <a:srgbClr val="C0C0C0"/>
                  </a:outerShdw>
                </a:effectLst>
                <a:latin typeface="Calibri" pitchFamily="34" charset="0"/>
                <a:cs typeface="Calibri" pitchFamily="34" charset="0"/>
              </a:rPr>
              <a:t> atama</a:t>
            </a:r>
          </a:p>
          <a:p>
            <a:pPr>
              <a:defRPr/>
            </a:pPr>
            <a:r>
              <a:rPr lang="tr-TR" altLang="zh-CN" sz="2000" dirty="0">
                <a:latin typeface="Calibri" pitchFamily="34" charset="0"/>
                <a:cs typeface="Calibri" pitchFamily="34" charset="0"/>
              </a:rPr>
              <a:t>X  =  3 </a:t>
            </a:r>
          </a:p>
          <a:p>
            <a:pPr>
              <a:defRPr/>
            </a:pPr>
            <a:r>
              <a:rPr lang="tr-TR" altLang="zh-CN" sz="2000" dirty="0">
                <a:latin typeface="Calibri" pitchFamily="34" charset="0"/>
                <a:cs typeface="Calibri" pitchFamily="34" charset="0"/>
              </a:rPr>
              <a:t>A  =  5-5i </a:t>
            </a:r>
          </a:p>
          <a:p>
            <a:pPr>
              <a:defRPr/>
            </a:pPr>
            <a:r>
              <a:rPr lang="tr-TR" altLang="zh-CN" sz="2000" dirty="0">
                <a:latin typeface="Calibri" pitchFamily="34" charset="0"/>
                <a:cs typeface="Calibri" pitchFamily="34" charset="0"/>
              </a:rPr>
              <a:t>B  =  A / 5</a:t>
            </a:r>
          </a:p>
          <a:p>
            <a:pPr>
              <a:defRPr/>
            </a:pPr>
            <a:r>
              <a:rPr lang="tr-TR" altLang="zh-CN" sz="2000" dirty="0">
                <a:latin typeface="Calibri" pitchFamily="34" charset="0"/>
                <a:cs typeface="Calibri" pitchFamily="34" charset="0"/>
              </a:rPr>
              <a:t> 	</a:t>
            </a:r>
            <a:endParaRPr lang="tr-TR" sz="2000" dirty="0">
              <a:latin typeface="Calibri" pitchFamily="34" charset="0"/>
              <a:cs typeface="Calibri" pitchFamily="34" charset="0"/>
            </a:endParaRPr>
          </a:p>
        </p:txBody>
      </p:sp>
      <p:sp>
        <p:nvSpPr>
          <p:cNvPr id="53265" name="Text Box 17"/>
          <p:cNvSpPr txBox="1">
            <a:spLocks noChangeArrowheads="1"/>
          </p:cNvSpPr>
          <p:nvPr/>
        </p:nvSpPr>
        <p:spPr bwMode="auto">
          <a:xfrm>
            <a:off x="4331804" y="2146244"/>
            <a:ext cx="2754176" cy="3231654"/>
          </a:xfrm>
          <a:prstGeom prst="rect">
            <a:avLst/>
          </a:prstGeom>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tr-TR" sz="2400" dirty="0">
                <a:solidFill>
                  <a:srgbClr val="3333CC"/>
                </a:solidFill>
                <a:latin typeface="Calibri" pitchFamily="34" charset="0"/>
                <a:cs typeface="Calibri" pitchFamily="34" charset="0"/>
              </a:rPr>
              <a:t>Vektör atama</a:t>
            </a:r>
          </a:p>
          <a:p>
            <a:pPr eaLnBrk="1" hangingPunct="1">
              <a:spcBef>
                <a:spcPct val="50000"/>
              </a:spcBef>
            </a:pPr>
            <a:r>
              <a:rPr lang="tr-TR" sz="2000" b="1" dirty="0">
                <a:latin typeface="Calibri" pitchFamily="34" charset="0"/>
                <a:cs typeface="Calibri" pitchFamily="34" charset="0"/>
              </a:rPr>
              <a:t>&gt;&gt;</a:t>
            </a:r>
            <a:r>
              <a:rPr lang="tr-TR" sz="2000" dirty="0">
                <a:latin typeface="Calibri" pitchFamily="34" charset="0"/>
                <a:cs typeface="Calibri" pitchFamily="34" charset="0"/>
              </a:rPr>
              <a:t>C=[1 3 2]</a:t>
            </a:r>
          </a:p>
          <a:p>
            <a:pPr eaLnBrk="1" hangingPunct="1"/>
            <a:r>
              <a:rPr lang="tr-TR" sz="2000" dirty="0">
                <a:latin typeface="Calibri" pitchFamily="34" charset="0"/>
                <a:cs typeface="Calibri" pitchFamily="34" charset="0"/>
              </a:rPr>
              <a:t>C =</a:t>
            </a:r>
          </a:p>
          <a:p>
            <a:pPr eaLnBrk="1" hangingPunct="1"/>
            <a:r>
              <a:rPr lang="tr-TR" sz="2000" dirty="0">
                <a:latin typeface="Calibri" pitchFamily="34" charset="0"/>
                <a:cs typeface="Calibri" pitchFamily="34" charset="0"/>
              </a:rPr>
              <a:t>     1     3     2</a:t>
            </a:r>
          </a:p>
          <a:p>
            <a:pPr eaLnBrk="1" hangingPunct="1">
              <a:spcBef>
                <a:spcPct val="50000"/>
              </a:spcBef>
            </a:pPr>
            <a:r>
              <a:rPr lang="tr-TR" sz="2000" b="1" dirty="0">
                <a:latin typeface="Calibri" pitchFamily="34" charset="0"/>
                <a:cs typeface="Calibri" pitchFamily="34" charset="0"/>
              </a:rPr>
              <a:t>&gt;&gt;</a:t>
            </a:r>
            <a:r>
              <a:rPr lang="tr-TR" sz="2000" dirty="0">
                <a:latin typeface="Calibri" pitchFamily="34" charset="0"/>
                <a:cs typeface="Calibri" pitchFamily="34" charset="0"/>
              </a:rPr>
              <a:t> C= [1;3;2]</a:t>
            </a:r>
          </a:p>
          <a:p>
            <a:pPr eaLnBrk="1" hangingPunct="1"/>
            <a:r>
              <a:rPr lang="tr-TR" sz="2000" dirty="0">
                <a:latin typeface="Calibri" pitchFamily="34" charset="0"/>
                <a:cs typeface="Calibri" pitchFamily="34" charset="0"/>
              </a:rPr>
              <a:t>C =</a:t>
            </a:r>
          </a:p>
          <a:p>
            <a:pPr eaLnBrk="1" hangingPunct="1"/>
            <a:r>
              <a:rPr lang="tr-TR" sz="2000" dirty="0">
                <a:latin typeface="Calibri" pitchFamily="34" charset="0"/>
                <a:cs typeface="Calibri" pitchFamily="34" charset="0"/>
              </a:rPr>
              <a:t>     1</a:t>
            </a:r>
          </a:p>
          <a:p>
            <a:pPr eaLnBrk="1" hangingPunct="1"/>
            <a:r>
              <a:rPr lang="tr-TR" sz="2000" dirty="0">
                <a:latin typeface="Calibri" pitchFamily="34" charset="0"/>
                <a:cs typeface="Calibri" pitchFamily="34" charset="0"/>
              </a:rPr>
              <a:t>     3</a:t>
            </a:r>
          </a:p>
          <a:p>
            <a:pPr eaLnBrk="1" hangingPunct="1"/>
            <a:r>
              <a:rPr lang="tr-TR" sz="2000" dirty="0">
                <a:latin typeface="Calibri" pitchFamily="34" charset="0"/>
                <a:cs typeface="Calibri" pitchFamily="34" charset="0"/>
              </a:rPr>
              <a:t>     2</a:t>
            </a:r>
          </a:p>
        </p:txBody>
      </p:sp>
      <p:sp>
        <p:nvSpPr>
          <p:cNvPr id="53266" name="Text Box 18"/>
          <p:cNvSpPr txBox="1">
            <a:spLocks noChangeArrowheads="1"/>
          </p:cNvSpPr>
          <p:nvPr/>
        </p:nvSpPr>
        <p:spPr bwMode="auto">
          <a:xfrm>
            <a:off x="8021346" y="2146244"/>
            <a:ext cx="2736850" cy="3662541"/>
          </a:xfrm>
          <a:prstGeom prst="rect">
            <a:avLst/>
          </a:prstGeom>
          <a:ln/>
        </p:spPr>
        <p:style>
          <a:lnRef idx="1">
            <a:schemeClr val="accent5"/>
          </a:lnRef>
          <a:fillRef idx="2">
            <a:schemeClr val="accent5"/>
          </a:fillRef>
          <a:effectRef idx="1">
            <a:schemeClr val="accent5"/>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tr-TR" sz="2400" dirty="0">
                <a:solidFill>
                  <a:srgbClr val="FF3300"/>
                </a:solidFill>
                <a:latin typeface="Calibri" pitchFamily="34" charset="0"/>
                <a:cs typeface="Calibri" pitchFamily="34" charset="0"/>
              </a:rPr>
              <a:t>Matris atama</a:t>
            </a:r>
          </a:p>
          <a:p>
            <a:pPr eaLnBrk="1" hangingPunct="1">
              <a:spcBef>
                <a:spcPct val="50000"/>
              </a:spcBef>
            </a:pPr>
            <a:r>
              <a:rPr lang="tr-TR" sz="2000" b="1" dirty="0">
                <a:latin typeface="Calibri" pitchFamily="34" charset="0"/>
                <a:cs typeface="Calibri" pitchFamily="34" charset="0"/>
              </a:rPr>
              <a:t>&gt;&gt;</a:t>
            </a:r>
            <a:r>
              <a:rPr lang="tr-TR" sz="2000" dirty="0">
                <a:latin typeface="Calibri" pitchFamily="34" charset="0"/>
                <a:cs typeface="Calibri" pitchFamily="34" charset="0"/>
              </a:rPr>
              <a:t>C=[1 3; 2 1]</a:t>
            </a:r>
          </a:p>
          <a:p>
            <a:pPr eaLnBrk="1" hangingPunct="1"/>
            <a:r>
              <a:rPr lang="tr-TR" sz="2000" dirty="0">
                <a:latin typeface="Calibri" pitchFamily="34" charset="0"/>
                <a:cs typeface="Calibri" pitchFamily="34" charset="0"/>
              </a:rPr>
              <a:t>C =</a:t>
            </a:r>
          </a:p>
          <a:p>
            <a:pPr eaLnBrk="1" hangingPunct="1"/>
            <a:r>
              <a:rPr lang="tr-TR" sz="2000" dirty="0">
                <a:latin typeface="Calibri" pitchFamily="34" charset="0"/>
                <a:cs typeface="Calibri" pitchFamily="34" charset="0"/>
              </a:rPr>
              <a:t>     1     3</a:t>
            </a:r>
          </a:p>
          <a:p>
            <a:pPr eaLnBrk="1" hangingPunct="1"/>
            <a:r>
              <a:rPr lang="tr-TR" sz="2000" dirty="0">
                <a:latin typeface="Calibri" pitchFamily="34" charset="0"/>
                <a:cs typeface="Calibri" pitchFamily="34" charset="0"/>
              </a:rPr>
              <a:t>     2     1</a:t>
            </a:r>
          </a:p>
          <a:p>
            <a:pPr eaLnBrk="1" hangingPunct="1"/>
            <a:endParaRPr lang="tr-TR" sz="2000" dirty="0">
              <a:latin typeface="Calibri" pitchFamily="34" charset="0"/>
              <a:cs typeface="Calibri" pitchFamily="34" charset="0"/>
            </a:endParaRPr>
          </a:p>
          <a:p>
            <a:pPr eaLnBrk="1" hangingPunct="1"/>
            <a:r>
              <a:rPr lang="tr-TR" sz="2000" b="1" dirty="0">
                <a:latin typeface="Calibri" pitchFamily="34" charset="0"/>
                <a:cs typeface="Calibri" pitchFamily="34" charset="0"/>
              </a:rPr>
              <a:t>&gt;&gt;</a:t>
            </a:r>
            <a:r>
              <a:rPr lang="tr-TR" sz="2000" dirty="0">
                <a:latin typeface="Calibri" pitchFamily="34" charset="0"/>
                <a:cs typeface="Calibri" pitchFamily="34" charset="0"/>
              </a:rPr>
              <a:t> C=[1, 3; 2, 1]</a:t>
            </a:r>
          </a:p>
          <a:p>
            <a:pPr eaLnBrk="1" hangingPunct="1"/>
            <a:r>
              <a:rPr lang="tr-TR" sz="2000" dirty="0">
                <a:latin typeface="Calibri" pitchFamily="34" charset="0"/>
                <a:cs typeface="Calibri" pitchFamily="34" charset="0"/>
              </a:rPr>
              <a:t>C =</a:t>
            </a:r>
          </a:p>
          <a:p>
            <a:pPr eaLnBrk="1" hangingPunct="1"/>
            <a:r>
              <a:rPr lang="tr-TR" sz="2000" dirty="0">
                <a:latin typeface="Calibri" pitchFamily="34" charset="0"/>
                <a:cs typeface="Calibri" pitchFamily="34" charset="0"/>
              </a:rPr>
              <a:t>     1     3</a:t>
            </a:r>
          </a:p>
          <a:p>
            <a:pPr eaLnBrk="1" hangingPunct="1"/>
            <a:r>
              <a:rPr lang="tr-TR" sz="2000" dirty="0">
                <a:latin typeface="Calibri" pitchFamily="34" charset="0"/>
                <a:cs typeface="Calibri" pitchFamily="34" charset="0"/>
              </a:rPr>
              <a:t>     2     1</a:t>
            </a:r>
          </a:p>
          <a:p>
            <a:pPr eaLnBrk="1" hangingPunct="1"/>
            <a:endParaRPr lang="tr-TR" sz="2000" dirty="0">
              <a:latin typeface="Calibri" pitchFamily="34" charset="0"/>
              <a:cs typeface="Calibri" pitchFamily="34" charset="0"/>
            </a:endParaRPr>
          </a:p>
        </p:txBody>
      </p:sp>
      <p:sp>
        <p:nvSpPr>
          <p:cNvPr id="4" name="Veri Yer Tutucusu 3"/>
          <p:cNvSpPr>
            <a:spLocks noGrp="1"/>
          </p:cNvSpPr>
          <p:nvPr>
            <p:ph type="dt" sz="half" idx="10"/>
          </p:nvPr>
        </p:nvSpPr>
        <p:spPr/>
        <p:txBody>
          <a:bodyPr/>
          <a:lstStyle/>
          <a:p>
            <a:fld id="{B3918EE0-FF60-4FA7-B7C7-BD095D0648F7}"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17</a:t>
            </a:fld>
            <a:endParaRPr lang="tr-TR"/>
          </a:p>
        </p:txBody>
      </p:sp>
      <p:sp>
        <p:nvSpPr>
          <p:cNvPr id="11"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Değişken atama</a:t>
            </a:r>
          </a:p>
        </p:txBody>
      </p:sp>
    </p:spTree>
    <p:extLst>
      <p:ext uri="{BB962C8B-B14F-4D97-AF65-F5344CB8AC3E}">
        <p14:creationId xmlns:p14="http://schemas.microsoft.com/office/powerpoint/2010/main" val="3351527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6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6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1" grpId="0" animBg="1"/>
      <p:bldP spid="53265" grpId="0" animBg="1"/>
      <p:bldP spid="5326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63" name="Text Box 15"/>
          <p:cNvSpPr txBox="1">
            <a:spLocks noChangeArrowheads="1"/>
          </p:cNvSpPr>
          <p:nvPr/>
        </p:nvSpPr>
        <p:spPr bwMode="auto">
          <a:xfrm>
            <a:off x="1650635" y="1918871"/>
            <a:ext cx="8841521" cy="1569660"/>
          </a:xfrm>
          <a:prstGeom prst="rect">
            <a:avLst/>
          </a:prstGeom>
          <a:solidFill>
            <a:schemeClr val="bg1"/>
          </a:solidFill>
          <a:ln>
            <a:solidFill>
              <a:schemeClr val="bg1"/>
            </a:solidFill>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pPr algn="just">
              <a:spcBef>
                <a:spcPct val="50000"/>
              </a:spcBef>
              <a:defRPr/>
            </a:pPr>
            <a:r>
              <a:rPr lang="tr-TR" altLang="zh-CN" sz="2400" dirty="0">
                <a:latin typeface="Calibri" pitchFamily="34" charset="0"/>
                <a:cs typeface="Calibri" pitchFamily="34" charset="0"/>
              </a:rPr>
              <a:t>Bir değişkene bir değer atadıktan sonra aynı değişkene farklı bir değer atamak, o değişkenin </a:t>
            </a:r>
            <a:r>
              <a:rPr lang="tr-TR" altLang="zh-CN" sz="2400" u="sng" dirty="0">
                <a:solidFill>
                  <a:srgbClr val="CC0000"/>
                </a:solidFill>
                <a:effectLst>
                  <a:outerShdw blurRad="38100" dist="38100" dir="2700000" algn="tl">
                    <a:srgbClr val="C0C0C0"/>
                  </a:outerShdw>
                </a:effectLst>
                <a:latin typeface="Calibri" pitchFamily="34" charset="0"/>
                <a:cs typeface="Calibri" pitchFamily="34" charset="0"/>
              </a:rPr>
              <a:t>ilk değerinin silinmesine</a:t>
            </a:r>
            <a:r>
              <a:rPr lang="tr-TR" altLang="zh-CN" sz="2400" u="sng" dirty="0">
                <a:latin typeface="Calibri" pitchFamily="34" charset="0"/>
                <a:cs typeface="Calibri" pitchFamily="34" charset="0"/>
              </a:rPr>
              <a:t>,</a:t>
            </a:r>
            <a:r>
              <a:rPr lang="tr-TR" altLang="zh-CN" sz="2400" dirty="0">
                <a:latin typeface="Calibri" pitchFamily="34" charset="0"/>
                <a:cs typeface="Calibri" pitchFamily="34" charset="0"/>
              </a:rPr>
              <a:t> söz konusu değişkenin bundan sonraki işlemlerde </a:t>
            </a:r>
            <a:r>
              <a:rPr lang="tr-TR" altLang="zh-CN" sz="2400" u="sng" dirty="0">
                <a:solidFill>
                  <a:srgbClr val="3333CC"/>
                </a:solidFill>
                <a:effectLst>
                  <a:outerShdw blurRad="38100" dist="38100" dir="2700000" algn="tl">
                    <a:srgbClr val="C0C0C0"/>
                  </a:outerShdw>
                </a:effectLst>
                <a:latin typeface="Calibri" pitchFamily="34" charset="0"/>
                <a:cs typeface="Calibri" pitchFamily="34" charset="0"/>
              </a:rPr>
              <a:t>yeni değeri</a:t>
            </a:r>
            <a:r>
              <a:rPr lang="tr-TR" altLang="zh-CN" sz="2400" dirty="0">
                <a:latin typeface="Calibri" pitchFamily="34" charset="0"/>
                <a:cs typeface="Calibri" pitchFamily="34" charset="0"/>
              </a:rPr>
              <a:t> ile işlem görmesine neden olmaktadır.</a:t>
            </a:r>
            <a:endParaRPr lang="tr-TR" sz="2400" dirty="0">
              <a:latin typeface="Calibri" pitchFamily="34" charset="0"/>
              <a:cs typeface="Calibri" pitchFamily="34" charset="0"/>
            </a:endParaRPr>
          </a:p>
        </p:txBody>
      </p:sp>
      <p:sp>
        <p:nvSpPr>
          <p:cNvPr id="53264" name="Text Box 16"/>
          <p:cNvSpPr txBox="1">
            <a:spLocks noChangeArrowheads="1"/>
          </p:cNvSpPr>
          <p:nvPr/>
        </p:nvSpPr>
        <p:spPr bwMode="auto">
          <a:xfrm>
            <a:off x="1650635" y="3853199"/>
            <a:ext cx="2141903" cy="2369880"/>
          </a:xfrm>
          <a:prstGeom prst="rect">
            <a:avLst/>
          </a:prstGeom>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tr-TR" sz="2800" b="1" dirty="0">
                <a:solidFill>
                  <a:srgbClr val="006600"/>
                </a:solidFill>
                <a:latin typeface="Calibri" pitchFamily="34" charset="0"/>
                <a:cs typeface="Calibri" pitchFamily="34" charset="0"/>
              </a:rPr>
              <a:t>Örnek:</a:t>
            </a:r>
            <a:r>
              <a:rPr lang="tr-TR" sz="2800" dirty="0">
                <a:latin typeface="Calibri" pitchFamily="34" charset="0"/>
                <a:cs typeface="Calibri" pitchFamily="34" charset="0"/>
              </a:rPr>
              <a:t>	</a:t>
            </a:r>
          </a:p>
          <a:p>
            <a:pPr eaLnBrk="1" hangingPunct="1">
              <a:spcBef>
                <a:spcPct val="50000"/>
              </a:spcBef>
            </a:pPr>
            <a:r>
              <a:rPr lang="tr-TR" sz="2400" dirty="0">
                <a:latin typeface="Calibri" pitchFamily="34" charset="0"/>
                <a:cs typeface="Calibri" pitchFamily="34" charset="0"/>
              </a:rPr>
              <a:t>&gt;&gt; a=5</a:t>
            </a:r>
          </a:p>
          <a:p>
            <a:pPr eaLnBrk="1" hangingPunct="1">
              <a:spcBef>
                <a:spcPct val="50000"/>
              </a:spcBef>
            </a:pPr>
            <a:r>
              <a:rPr lang="tr-TR" sz="2400" dirty="0">
                <a:latin typeface="Calibri" pitchFamily="34" charset="0"/>
                <a:cs typeface="Calibri" pitchFamily="34" charset="0"/>
              </a:rPr>
              <a:t>&gt;&gt;b=a+2</a:t>
            </a:r>
          </a:p>
          <a:p>
            <a:pPr eaLnBrk="1" hangingPunct="1"/>
            <a:r>
              <a:rPr lang="tr-TR" sz="2400" dirty="0">
                <a:latin typeface="Calibri" pitchFamily="34" charset="0"/>
                <a:cs typeface="Calibri" pitchFamily="34" charset="0"/>
              </a:rPr>
              <a:t>    b =</a:t>
            </a:r>
          </a:p>
          <a:p>
            <a:pPr eaLnBrk="1" hangingPunct="1"/>
            <a:r>
              <a:rPr lang="tr-TR" sz="2400" dirty="0">
                <a:latin typeface="Calibri" pitchFamily="34" charset="0"/>
                <a:cs typeface="Calibri" pitchFamily="34" charset="0"/>
              </a:rPr>
              <a:t>	7</a:t>
            </a:r>
          </a:p>
        </p:txBody>
      </p:sp>
      <p:sp>
        <p:nvSpPr>
          <p:cNvPr id="53267" name="Text Box 19"/>
          <p:cNvSpPr txBox="1">
            <a:spLocks noChangeArrowheads="1"/>
          </p:cNvSpPr>
          <p:nvPr/>
        </p:nvSpPr>
        <p:spPr bwMode="auto">
          <a:xfrm>
            <a:off x="5525786" y="3853199"/>
            <a:ext cx="2411413" cy="2031325"/>
          </a:xfrm>
          <a:prstGeom prst="rect">
            <a:avLst/>
          </a:prstGeom>
          <a:ln/>
        </p:spPr>
        <p:style>
          <a:lnRef idx="1">
            <a:schemeClr val="accent5"/>
          </a:lnRef>
          <a:fillRef idx="2">
            <a:schemeClr val="accent5"/>
          </a:fillRef>
          <a:effectRef idx="1">
            <a:schemeClr val="accent5"/>
          </a:effectRef>
          <a:fontRef idx="minor">
            <a:schemeClr val="dk1"/>
          </a:fontRef>
        </p:style>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tr-TR" sz="2400" dirty="0">
                <a:latin typeface="Calibri" pitchFamily="34" charset="0"/>
                <a:cs typeface="Calibri" pitchFamily="34" charset="0"/>
              </a:rPr>
              <a:t>&gt;&gt;a=10</a:t>
            </a:r>
          </a:p>
          <a:p>
            <a:pPr eaLnBrk="1" hangingPunct="1"/>
            <a:r>
              <a:rPr lang="tr-TR" sz="2400" dirty="0">
                <a:latin typeface="Calibri" pitchFamily="34" charset="0"/>
                <a:cs typeface="Calibri" pitchFamily="34" charset="0"/>
              </a:rPr>
              <a:t>&gt;&gt;b=a+2</a:t>
            </a:r>
          </a:p>
          <a:p>
            <a:pPr eaLnBrk="1" hangingPunct="1"/>
            <a:r>
              <a:rPr lang="tr-TR" sz="2400" dirty="0">
                <a:latin typeface="Calibri" pitchFamily="34" charset="0"/>
                <a:cs typeface="Calibri" pitchFamily="34" charset="0"/>
              </a:rPr>
              <a:t>    b =</a:t>
            </a:r>
          </a:p>
          <a:p>
            <a:pPr eaLnBrk="1" hangingPunct="1"/>
            <a:r>
              <a:rPr lang="tr-TR" sz="2400" dirty="0">
                <a:latin typeface="Calibri" pitchFamily="34" charset="0"/>
                <a:cs typeface="Calibri" pitchFamily="34" charset="0"/>
              </a:rPr>
              <a:t>    	12</a:t>
            </a:r>
          </a:p>
          <a:p>
            <a:pPr eaLnBrk="1" hangingPunct="1">
              <a:spcBef>
                <a:spcPct val="50000"/>
              </a:spcBef>
            </a:pPr>
            <a:endParaRPr lang="tr-TR" sz="2400" dirty="0">
              <a:latin typeface="Calibri" pitchFamily="34" charset="0"/>
              <a:cs typeface="Calibri" pitchFamily="34" charset="0"/>
            </a:endParaRPr>
          </a:p>
        </p:txBody>
      </p:sp>
      <p:sp>
        <p:nvSpPr>
          <p:cNvPr id="4" name="Veri Yer Tutucusu 3"/>
          <p:cNvSpPr>
            <a:spLocks noGrp="1"/>
          </p:cNvSpPr>
          <p:nvPr>
            <p:ph type="dt" sz="half" idx="10"/>
          </p:nvPr>
        </p:nvSpPr>
        <p:spPr/>
        <p:txBody>
          <a:bodyPr/>
          <a:lstStyle/>
          <a:p>
            <a:fld id="{0E652065-3C69-462F-8E9D-58E58B898DDA}"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18</a:t>
            </a:fld>
            <a:endParaRPr lang="tr-TR"/>
          </a:p>
        </p:txBody>
      </p:sp>
      <p:sp>
        <p:nvSpPr>
          <p:cNvPr id="11"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Değişken atama</a:t>
            </a:r>
          </a:p>
        </p:txBody>
      </p:sp>
    </p:spTree>
    <p:extLst>
      <p:ext uri="{BB962C8B-B14F-4D97-AF65-F5344CB8AC3E}">
        <p14:creationId xmlns:p14="http://schemas.microsoft.com/office/powerpoint/2010/main" val="42557763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6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6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2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3" grpId="0" animBg="1"/>
      <p:bldP spid="53264" grpId="0" animBg="1"/>
      <p:bldP spid="5326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2" name="Rectangle 10"/>
          <p:cNvSpPr>
            <a:spLocks noChangeArrowheads="1"/>
          </p:cNvSpPr>
          <p:nvPr/>
        </p:nvSpPr>
        <p:spPr bwMode="auto">
          <a:xfrm>
            <a:off x="1431832" y="2025564"/>
            <a:ext cx="6536789" cy="369332"/>
          </a:xfrm>
          <a:prstGeom prst="rect">
            <a:avLst/>
          </a:prstGeom>
          <a:noFill/>
          <a:ln w="9525">
            <a:noFill/>
            <a:miter lim="800000"/>
            <a:headEnd/>
            <a:tailEnd/>
          </a:ln>
          <a:effectLst/>
        </p:spPr>
        <p:txBody>
          <a:bodyPr wrap="none" anchor="ctr">
            <a:spAutoFit/>
          </a:bodyPr>
          <a:lstStyle/>
          <a:p>
            <a:pPr>
              <a:defRPr/>
            </a:pPr>
            <a:r>
              <a:rPr lang="tr-TR" altLang="zh-CN" b="1" i="1" dirty="0">
                <a:solidFill>
                  <a:srgbClr val="3333CC"/>
                </a:solidFill>
                <a:effectLst>
                  <a:outerShdw blurRad="38100" dist="38100" dir="2700000" algn="tl">
                    <a:srgbClr val="C0C0C0"/>
                  </a:outerShdw>
                </a:effectLst>
                <a:latin typeface="Arial" pitchFamily="34" charset="0"/>
              </a:rPr>
              <a:t>Artış Miktarı Düzenli</a:t>
            </a:r>
            <a:r>
              <a:rPr lang="tr-TR" altLang="zh-CN" b="1" dirty="0">
                <a:latin typeface="Arial" pitchFamily="34" charset="0"/>
              </a:rPr>
              <a:t> </a:t>
            </a:r>
            <a:r>
              <a:rPr lang="tr-TR" altLang="zh-CN" b="1" dirty="0">
                <a:solidFill>
                  <a:srgbClr val="0000FF"/>
                </a:solidFill>
                <a:latin typeface="Arial" pitchFamily="34" charset="0"/>
              </a:rPr>
              <a:t>Olan Dizilerin Değişkenlere Atanması</a:t>
            </a:r>
          </a:p>
        </p:txBody>
      </p:sp>
      <p:sp>
        <p:nvSpPr>
          <p:cNvPr id="54283" name="Text Box 11"/>
          <p:cNvSpPr txBox="1">
            <a:spLocks noChangeArrowheads="1"/>
          </p:cNvSpPr>
          <p:nvPr/>
        </p:nvSpPr>
        <p:spPr bwMode="auto">
          <a:xfrm>
            <a:off x="1557434" y="2537850"/>
            <a:ext cx="8803005" cy="1569660"/>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tr-TR" altLang="zh-CN" sz="2400" dirty="0" err="1">
                <a:solidFill>
                  <a:srgbClr val="CC0000"/>
                </a:solidFill>
                <a:latin typeface="Calibri" pitchFamily="34" charset="0"/>
                <a:cs typeface="Calibri" pitchFamily="34" charset="0"/>
              </a:rPr>
              <a:t>MATLAB</a:t>
            </a:r>
            <a:r>
              <a:rPr lang="tr-TR" altLang="zh-CN" sz="2400" dirty="0" err="1">
                <a:latin typeface="Calibri" pitchFamily="34" charset="0"/>
                <a:cs typeface="Calibri" pitchFamily="34" charset="0"/>
              </a:rPr>
              <a:t>'da</a:t>
            </a:r>
            <a:r>
              <a:rPr lang="tr-TR" altLang="zh-CN" sz="2400" dirty="0">
                <a:latin typeface="Calibri" pitchFamily="34" charset="0"/>
                <a:cs typeface="Calibri" pitchFamily="34" charset="0"/>
              </a:rPr>
              <a:t>, satır elemanları düzenli artış miktarına sahip olan dizilerin elemanları bir değişkene  özel bir yöntemle atanabilir. </a:t>
            </a:r>
          </a:p>
          <a:p>
            <a:pPr algn="just" eaLnBrk="1" hangingPunct="1"/>
            <a:endParaRPr lang="tr-TR" altLang="zh-CN" sz="2400" dirty="0">
              <a:latin typeface="Calibri" pitchFamily="34" charset="0"/>
              <a:cs typeface="Calibri" pitchFamily="34" charset="0"/>
            </a:endParaRPr>
          </a:p>
          <a:p>
            <a:pPr algn="just" eaLnBrk="1" hangingPunct="1"/>
            <a:r>
              <a:rPr lang="tr-TR" altLang="zh-CN" sz="2400" dirty="0">
                <a:latin typeface="Calibri" pitchFamily="34" charset="0"/>
                <a:cs typeface="Calibri" pitchFamily="34" charset="0"/>
              </a:rPr>
              <a:t>	Değişken = </a:t>
            </a:r>
            <a:r>
              <a:rPr lang="tr-TR" altLang="zh-CN" sz="2400" b="1" dirty="0" err="1">
                <a:latin typeface="Calibri" pitchFamily="34" charset="0"/>
                <a:cs typeface="Calibri" pitchFamily="34" charset="0"/>
              </a:rPr>
              <a:t>ilk_değer</a:t>
            </a:r>
            <a:r>
              <a:rPr lang="tr-TR" altLang="zh-CN" sz="2400" b="1" dirty="0">
                <a:latin typeface="Calibri" pitchFamily="34" charset="0"/>
                <a:cs typeface="Calibri" pitchFamily="34" charset="0"/>
              </a:rPr>
              <a:t> : </a:t>
            </a:r>
            <a:r>
              <a:rPr lang="tr-TR" altLang="zh-CN" sz="2400" b="1" dirty="0" err="1">
                <a:latin typeface="Calibri" pitchFamily="34" charset="0"/>
                <a:cs typeface="Calibri" pitchFamily="34" charset="0"/>
              </a:rPr>
              <a:t>artış_miktarı</a:t>
            </a:r>
            <a:r>
              <a:rPr lang="tr-TR" altLang="zh-CN" sz="2400" b="1" dirty="0">
                <a:latin typeface="Calibri" pitchFamily="34" charset="0"/>
                <a:cs typeface="Calibri" pitchFamily="34" charset="0"/>
              </a:rPr>
              <a:t> : </a:t>
            </a:r>
            <a:r>
              <a:rPr lang="tr-TR" altLang="zh-CN" sz="2400" b="1" dirty="0" err="1">
                <a:latin typeface="Calibri" pitchFamily="34" charset="0"/>
                <a:cs typeface="Calibri" pitchFamily="34" charset="0"/>
              </a:rPr>
              <a:t>son_değer</a:t>
            </a:r>
            <a:endParaRPr lang="tr-TR" sz="2400" b="1" dirty="0">
              <a:latin typeface="Calibri" pitchFamily="34" charset="0"/>
              <a:cs typeface="Calibri" pitchFamily="34" charset="0"/>
            </a:endParaRPr>
          </a:p>
        </p:txBody>
      </p:sp>
      <p:sp>
        <p:nvSpPr>
          <p:cNvPr id="54284" name="Text Box 12"/>
          <p:cNvSpPr txBox="1">
            <a:spLocks noChangeArrowheads="1"/>
          </p:cNvSpPr>
          <p:nvPr/>
        </p:nvSpPr>
        <p:spPr bwMode="auto">
          <a:xfrm>
            <a:off x="3683959" y="4393419"/>
            <a:ext cx="4284662" cy="1200329"/>
          </a:xfrm>
          <a:prstGeom prst="rect">
            <a:avLst/>
          </a:prstGeom>
          <a:ln/>
        </p:spPr>
        <p:style>
          <a:lnRef idx="1">
            <a:schemeClr val="accent5"/>
          </a:lnRef>
          <a:fillRef idx="2">
            <a:schemeClr val="accent5"/>
          </a:fillRef>
          <a:effectRef idx="1">
            <a:schemeClr val="accent5"/>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tr-TR" sz="2400" dirty="0">
                <a:latin typeface="Calibri" pitchFamily="34" charset="0"/>
                <a:cs typeface="Calibri" pitchFamily="34" charset="0"/>
              </a:rPr>
              <a:t>&gt;&gt; X=1:3:12</a:t>
            </a:r>
          </a:p>
          <a:p>
            <a:pPr eaLnBrk="1" hangingPunct="1"/>
            <a:r>
              <a:rPr lang="tr-TR" sz="2400" dirty="0">
                <a:latin typeface="Calibri" pitchFamily="34" charset="0"/>
                <a:cs typeface="Calibri" pitchFamily="34" charset="0"/>
              </a:rPr>
              <a:t>X =</a:t>
            </a:r>
          </a:p>
          <a:p>
            <a:pPr eaLnBrk="1" hangingPunct="1"/>
            <a:r>
              <a:rPr lang="tr-TR" sz="2400" dirty="0">
                <a:latin typeface="Calibri" pitchFamily="34" charset="0"/>
                <a:cs typeface="Calibri" pitchFamily="34" charset="0"/>
              </a:rPr>
              <a:t>     1     4     7    10</a:t>
            </a:r>
          </a:p>
        </p:txBody>
      </p:sp>
      <p:sp>
        <p:nvSpPr>
          <p:cNvPr id="4" name="Veri Yer Tutucusu 3"/>
          <p:cNvSpPr>
            <a:spLocks noGrp="1"/>
          </p:cNvSpPr>
          <p:nvPr>
            <p:ph type="dt" sz="half" idx="10"/>
          </p:nvPr>
        </p:nvSpPr>
        <p:spPr/>
        <p:txBody>
          <a:bodyPr/>
          <a:lstStyle/>
          <a:p>
            <a:fld id="{53B392B4-006B-4335-A15C-41E64077BBD0}"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19</a:t>
            </a:fld>
            <a:endParaRPr lang="tr-TR"/>
          </a:p>
        </p:txBody>
      </p:sp>
      <p:sp>
        <p:nvSpPr>
          <p:cNvPr id="11"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Değişken atama</a:t>
            </a:r>
          </a:p>
        </p:txBody>
      </p:sp>
    </p:spTree>
    <p:extLst>
      <p:ext uri="{BB962C8B-B14F-4D97-AF65-F5344CB8AC3E}">
        <p14:creationId xmlns:p14="http://schemas.microsoft.com/office/powerpoint/2010/main" val="3991836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2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3" grpId="0" animBg="1"/>
      <p:bldP spid="5428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Text Box 9"/>
          <p:cNvSpPr txBox="1">
            <a:spLocks noChangeArrowheads="1"/>
          </p:cNvSpPr>
          <p:nvPr/>
        </p:nvSpPr>
        <p:spPr bwMode="auto">
          <a:xfrm>
            <a:off x="2495551" y="4292601"/>
            <a:ext cx="35290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p>
        </p:txBody>
      </p:sp>
      <p:sp>
        <p:nvSpPr>
          <p:cNvPr id="86028" name="Text Box 12"/>
          <p:cNvSpPr txBox="1">
            <a:spLocks noChangeArrowheads="1"/>
          </p:cNvSpPr>
          <p:nvPr/>
        </p:nvSpPr>
        <p:spPr bwMode="auto">
          <a:xfrm>
            <a:off x="1757362" y="1060861"/>
            <a:ext cx="8515102" cy="5078313"/>
          </a:xfrm>
          <a:prstGeom prst="rect">
            <a:avLst/>
          </a:prstGeom>
          <a:solidFill>
            <a:schemeClr val="bg1"/>
          </a:solidFill>
          <a:ln>
            <a:solidFill>
              <a:schemeClr val="bg1"/>
            </a:solidFill>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pPr marL="342900" indent="-342900">
              <a:spcBef>
                <a:spcPct val="50000"/>
              </a:spcBef>
              <a:defRPr/>
            </a:pPr>
            <a:r>
              <a:rPr lang="tr-TR" sz="2400" dirty="0">
                <a:solidFill>
                  <a:schemeClr val="tx1"/>
                </a:solidFill>
                <a:effectLst>
                  <a:outerShdw blurRad="38100" dist="38100" dir="2700000" algn="tl">
                    <a:srgbClr val="C0C0C0"/>
                  </a:outerShdw>
                </a:effectLst>
                <a:latin typeface="Calibri" pitchFamily="34" charset="0"/>
                <a:cs typeface="Calibri" pitchFamily="34" charset="0"/>
              </a:rPr>
              <a:t>    </a:t>
            </a:r>
            <a:r>
              <a:rPr lang="tr-TR" sz="3600" dirty="0">
                <a:solidFill>
                  <a:schemeClr val="tx1"/>
                </a:solidFill>
                <a:effectLst>
                  <a:outerShdw blurRad="38100" dist="38100" dir="2700000" algn="tl">
                    <a:srgbClr val="C0C0C0"/>
                  </a:outerShdw>
                </a:effectLst>
                <a:latin typeface="Calibri" pitchFamily="34" charset="0"/>
                <a:cs typeface="Calibri" pitchFamily="34" charset="0"/>
              </a:rPr>
              <a:t>M</a:t>
            </a:r>
            <a:r>
              <a:rPr lang="tr-TR" sz="2400" dirty="0">
                <a:solidFill>
                  <a:schemeClr val="tx1"/>
                </a:solidFill>
                <a:effectLst>
                  <a:outerShdw blurRad="38100" dist="38100" dir="2700000" algn="tl">
                    <a:srgbClr val="C0C0C0"/>
                  </a:outerShdw>
                </a:effectLst>
                <a:latin typeface="Calibri" pitchFamily="34" charset="0"/>
                <a:cs typeface="Calibri" pitchFamily="34" charset="0"/>
              </a:rPr>
              <a:t>ATLAB ortamının tanıtımı</a:t>
            </a:r>
          </a:p>
          <a:p>
            <a:pPr marL="342900" indent="-342900">
              <a:spcBef>
                <a:spcPct val="50000"/>
              </a:spcBef>
              <a:defRPr/>
            </a:pPr>
            <a:r>
              <a:rPr lang="tr-TR" sz="2400" dirty="0">
                <a:solidFill>
                  <a:schemeClr val="tx1"/>
                </a:solidFill>
                <a:effectLst>
                  <a:outerShdw blurRad="38100" dist="38100" dir="2700000" algn="tl">
                    <a:srgbClr val="C0C0C0"/>
                  </a:outerShdw>
                </a:effectLst>
                <a:latin typeface="Calibri" pitchFamily="34" charset="0"/>
                <a:cs typeface="Calibri" pitchFamily="34" charset="0"/>
              </a:rPr>
              <a:t>	Matlab sistemi (ara yüzey tanıtımı)</a:t>
            </a:r>
          </a:p>
          <a:p>
            <a:pPr marL="1257300" lvl="2" indent="-342900">
              <a:spcBef>
                <a:spcPct val="50000"/>
              </a:spcBef>
              <a:buClr>
                <a:srgbClr val="0000CC"/>
              </a:buClr>
              <a:buFontTx/>
              <a:buAutoNum type="alphaLcParenR"/>
              <a:defRPr/>
            </a:pPr>
            <a:r>
              <a:rPr lang="tr-TR" sz="2400" dirty="0">
                <a:solidFill>
                  <a:schemeClr val="tx1"/>
                </a:solidFill>
                <a:effectLst>
                  <a:outerShdw blurRad="38100" dist="38100" dir="2700000" algn="tl">
                    <a:srgbClr val="C0C0C0"/>
                  </a:outerShdw>
                </a:effectLst>
                <a:latin typeface="Calibri" pitchFamily="34" charset="0"/>
                <a:cs typeface="Calibri" pitchFamily="34" charset="0"/>
              </a:rPr>
              <a:t>Geliştirme ortamı</a:t>
            </a:r>
          </a:p>
          <a:p>
            <a:pPr marL="1257300" lvl="2" indent="-342900">
              <a:spcBef>
                <a:spcPct val="50000"/>
              </a:spcBef>
              <a:buClr>
                <a:srgbClr val="0000CC"/>
              </a:buClr>
              <a:buFontTx/>
              <a:buAutoNum type="alphaLcParenR"/>
              <a:defRPr/>
            </a:pPr>
            <a:r>
              <a:rPr lang="tr-TR" sz="2400" dirty="0">
                <a:solidFill>
                  <a:schemeClr val="tx1"/>
                </a:solidFill>
                <a:effectLst>
                  <a:outerShdw blurRad="38100" dist="38100" dir="2700000" algn="tl">
                    <a:srgbClr val="C0C0C0"/>
                  </a:outerShdw>
                </a:effectLst>
                <a:latin typeface="Calibri" pitchFamily="34" charset="0"/>
                <a:cs typeface="Calibri" pitchFamily="34" charset="0"/>
              </a:rPr>
              <a:t>Komut penceresi</a:t>
            </a:r>
          </a:p>
          <a:p>
            <a:pPr marL="1257300" lvl="2" indent="-342900">
              <a:spcBef>
                <a:spcPct val="50000"/>
              </a:spcBef>
              <a:buClr>
                <a:srgbClr val="0000CC"/>
              </a:buClr>
              <a:buFontTx/>
              <a:buAutoNum type="alphaLcParenR"/>
              <a:defRPr/>
            </a:pPr>
            <a:r>
              <a:rPr lang="tr-TR" sz="2400" dirty="0">
                <a:solidFill>
                  <a:schemeClr val="tx1"/>
                </a:solidFill>
                <a:effectLst>
                  <a:outerShdw blurRad="38100" dist="38100" dir="2700000" algn="tl">
                    <a:srgbClr val="C0C0C0"/>
                  </a:outerShdw>
                </a:effectLst>
                <a:latin typeface="Calibri" pitchFamily="34" charset="0"/>
                <a:cs typeface="Calibri" pitchFamily="34" charset="0"/>
              </a:rPr>
              <a:t>Başlatma penceresi (</a:t>
            </a:r>
            <a:r>
              <a:rPr lang="tr-TR" sz="2400" dirty="0" err="1">
                <a:solidFill>
                  <a:schemeClr val="tx1"/>
                </a:solidFill>
                <a:effectLst>
                  <a:outerShdw blurRad="38100" dist="38100" dir="2700000" algn="tl">
                    <a:srgbClr val="C0C0C0"/>
                  </a:outerShdw>
                </a:effectLst>
                <a:latin typeface="Calibri" pitchFamily="34" charset="0"/>
                <a:cs typeface="Calibri" pitchFamily="34" charset="0"/>
              </a:rPr>
              <a:t>launch</a:t>
            </a:r>
            <a:r>
              <a:rPr lang="tr-TR" sz="2400" dirty="0">
                <a:solidFill>
                  <a:schemeClr val="tx1"/>
                </a:solidFill>
                <a:effectLst>
                  <a:outerShdw blurRad="38100" dist="38100" dir="2700000" algn="tl">
                    <a:srgbClr val="C0C0C0"/>
                  </a:outerShdw>
                </a:effectLst>
                <a:latin typeface="Calibri" pitchFamily="34" charset="0"/>
                <a:cs typeface="Calibri" pitchFamily="34" charset="0"/>
              </a:rPr>
              <a:t> </a:t>
            </a:r>
            <a:r>
              <a:rPr lang="tr-TR" sz="2400" dirty="0" err="1">
                <a:solidFill>
                  <a:schemeClr val="tx1"/>
                </a:solidFill>
                <a:effectLst>
                  <a:outerShdw blurRad="38100" dist="38100" dir="2700000" algn="tl">
                    <a:srgbClr val="C0C0C0"/>
                  </a:outerShdw>
                </a:effectLst>
                <a:latin typeface="Calibri" pitchFamily="34" charset="0"/>
                <a:cs typeface="Calibri" pitchFamily="34" charset="0"/>
              </a:rPr>
              <a:t>pad</a:t>
            </a:r>
            <a:r>
              <a:rPr lang="tr-TR" sz="2400" dirty="0">
                <a:solidFill>
                  <a:schemeClr val="tx1"/>
                </a:solidFill>
                <a:effectLst>
                  <a:outerShdw blurRad="38100" dist="38100" dir="2700000" algn="tl">
                    <a:srgbClr val="C0C0C0"/>
                  </a:outerShdw>
                </a:effectLst>
                <a:latin typeface="Calibri" pitchFamily="34" charset="0"/>
                <a:cs typeface="Calibri" pitchFamily="34" charset="0"/>
              </a:rPr>
              <a:t>)</a:t>
            </a:r>
          </a:p>
          <a:p>
            <a:pPr marL="1257300" lvl="2" indent="-342900">
              <a:spcBef>
                <a:spcPct val="50000"/>
              </a:spcBef>
              <a:buClr>
                <a:srgbClr val="0000CC"/>
              </a:buClr>
              <a:buFontTx/>
              <a:buAutoNum type="alphaLcParenR"/>
              <a:defRPr/>
            </a:pPr>
            <a:r>
              <a:rPr lang="tr-TR" sz="2400" dirty="0" err="1">
                <a:solidFill>
                  <a:schemeClr val="tx1"/>
                </a:solidFill>
                <a:effectLst>
                  <a:outerShdw blurRad="38100" dist="38100" dir="2700000" algn="tl">
                    <a:srgbClr val="C0C0C0"/>
                  </a:outerShdw>
                </a:effectLst>
                <a:latin typeface="Calibri" pitchFamily="34" charset="0"/>
                <a:cs typeface="Calibri" pitchFamily="34" charset="0"/>
              </a:rPr>
              <a:t>Workspace</a:t>
            </a:r>
            <a:endParaRPr lang="tr-TR" sz="2400" dirty="0">
              <a:solidFill>
                <a:schemeClr val="tx1"/>
              </a:solidFill>
              <a:effectLst>
                <a:outerShdw blurRad="38100" dist="38100" dir="2700000" algn="tl">
                  <a:srgbClr val="C0C0C0"/>
                </a:outerShdw>
              </a:effectLst>
              <a:latin typeface="Calibri" pitchFamily="34" charset="0"/>
              <a:cs typeface="Calibri" pitchFamily="34" charset="0"/>
            </a:endParaRPr>
          </a:p>
          <a:p>
            <a:pPr marL="1257300" lvl="2" indent="-342900">
              <a:spcBef>
                <a:spcPct val="50000"/>
              </a:spcBef>
              <a:buClr>
                <a:srgbClr val="0000CC"/>
              </a:buClr>
              <a:buFontTx/>
              <a:buAutoNum type="alphaLcParenR"/>
              <a:defRPr/>
            </a:pPr>
            <a:r>
              <a:rPr lang="tr-TR" sz="2400" dirty="0" err="1">
                <a:solidFill>
                  <a:schemeClr val="tx1"/>
                </a:solidFill>
                <a:effectLst>
                  <a:outerShdw blurRad="38100" dist="38100" dir="2700000" algn="tl">
                    <a:srgbClr val="C0C0C0"/>
                  </a:outerShdw>
                </a:effectLst>
                <a:latin typeface="Calibri" pitchFamily="34" charset="0"/>
                <a:cs typeface="Calibri" pitchFamily="34" charset="0"/>
              </a:rPr>
              <a:t>History</a:t>
            </a:r>
            <a:endParaRPr lang="tr-TR" sz="2400" dirty="0">
              <a:solidFill>
                <a:schemeClr val="tx1"/>
              </a:solidFill>
              <a:effectLst>
                <a:outerShdw blurRad="38100" dist="38100" dir="2700000" algn="tl">
                  <a:srgbClr val="C0C0C0"/>
                </a:outerShdw>
              </a:effectLst>
              <a:latin typeface="Calibri" pitchFamily="34" charset="0"/>
              <a:cs typeface="Calibri" pitchFamily="34" charset="0"/>
            </a:endParaRPr>
          </a:p>
          <a:p>
            <a:pPr marL="1257300" lvl="2" indent="-342900">
              <a:spcBef>
                <a:spcPct val="50000"/>
              </a:spcBef>
              <a:buClr>
                <a:srgbClr val="0000CC"/>
              </a:buClr>
              <a:buFontTx/>
              <a:buAutoNum type="alphaLcParenR"/>
              <a:defRPr/>
            </a:pPr>
            <a:r>
              <a:rPr lang="tr-TR" sz="2400" dirty="0" err="1">
                <a:solidFill>
                  <a:schemeClr val="tx1"/>
                </a:solidFill>
                <a:effectLst>
                  <a:outerShdw blurRad="38100" dist="38100" dir="2700000" algn="tl">
                    <a:srgbClr val="C0C0C0"/>
                  </a:outerShdw>
                </a:effectLst>
                <a:latin typeface="Calibri" pitchFamily="34" charset="0"/>
                <a:cs typeface="Calibri" pitchFamily="34" charset="0"/>
              </a:rPr>
              <a:t>Current</a:t>
            </a:r>
            <a:r>
              <a:rPr lang="tr-TR" sz="2400" dirty="0">
                <a:solidFill>
                  <a:schemeClr val="tx1"/>
                </a:solidFill>
                <a:effectLst>
                  <a:outerShdw blurRad="38100" dist="38100" dir="2700000" algn="tl">
                    <a:srgbClr val="C0C0C0"/>
                  </a:outerShdw>
                </a:effectLst>
                <a:latin typeface="Calibri" pitchFamily="34" charset="0"/>
                <a:cs typeface="Calibri" pitchFamily="34" charset="0"/>
              </a:rPr>
              <a:t> </a:t>
            </a:r>
            <a:r>
              <a:rPr lang="tr-TR" sz="2400" dirty="0" err="1">
                <a:solidFill>
                  <a:schemeClr val="tx1"/>
                </a:solidFill>
                <a:effectLst>
                  <a:outerShdw blurRad="38100" dist="38100" dir="2700000" algn="tl">
                    <a:srgbClr val="C0C0C0"/>
                  </a:outerShdw>
                </a:effectLst>
                <a:latin typeface="Calibri" pitchFamily="34" charset="0"/>
                <a:cs typeface="Calibri" pitchFamily="34" charset="0"/>
              </a:rPr>
              <a:t>directory</a:t>
            </a:r>
            <a:endParaRPr lang="tr-TR" sz="2400" dirty="0">
              <a:solidFill>
                <a:schemeClr val="tx1"/>
              </a:solidFill>
              <a:effectLst>
                <a:outerShdw blurRad="38100" dist="38100" dir="2700000" algn="tl">
                  <a:srgbClr val="C0C0C0"/>
                </a:outerShdw>
              </a:effectLst>
              <a:latin typeface="Calibri" pitchFamily="34" charset="0"/>
              <a:cs typeface="Calibri" pitchFamily="34" charset="0"/>
            </a:endParaRPr>
          </a:p>
          <a:p>
            <a:pPr marL="1257300" lvl="2" indent="-342900">
              <a:spcBef>
                <a:spcPct val="50000"/>
              </a:spcBef>
              <a:defRPr/>
            </a:pPr>
            <a:r>
              <a:rPr lang="tr-TR" sz="2400" dirty="0">
                <a:solidFill>
                  <a:schemeClr val="tx1"/>
                </a:solidFill>
                <a:effectLst>
                  <a:outerShdw blurRad="38100" dist="38100" dir="2700000" algn="tl">
                    <a:srgbClr val="C0C0C0"/>
                  </a:outerShdw>
                </a:effectLst>
                <a:latin typeface="Calibri" pitchFamily="34" charset="0"/>
                <a:cs typeface="Calibri" pitchFamily="34" charset="0"/>
              </a:rPr>
              <a:t>	</a:t>
            </a:r>
          </a:p>
        </p:txBody>
      </p:sp>
      <p:sp>
        <p:nvSpPr>
          <p:cNvPr id="3085" name="Text Box 13"/>
          <p:cNvSpPr txBox="1">
            <a:spLocks noChangeArrowheads="1"/>
          </p:cNvSpPr>
          <p:nvPr/>
        </p:nvSpPr>
        <p:spPr bwMode="auto">
          <a:xfrm>
            <a:off x="2674938" y="4471988"/>
            <a:ext cx="35290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p>
        </p:txBody>
      </p:sp>
      <p:sp>
        <p:nvSpPr>
          <p:cNvPr id="2" name="Veri Yer Tutucusu 1"/>
          <p:cNvSpPr>
            <a:spLocks noGrp="1"/>
          </p:cNvSpPr>
          <p:nvPr>
            <p:ph type="dt" sz="half" idx="10"/>
          </p:nvPr>
        </p:nvSpPr>
        <p:spPr/>
        <p:txBody>
          <a:bodyPr/>
          <a:lstStyle/>
          <a:p>
            <a:fld id="{C9BD5F83-E62F-499F-9043-385065130A12}" type="datetime1">
              <a:rPr lang="tr-TR" smtClean="0"/>
              <a:t>11.10.2020</a:t>
            </a:fld>
            <a:endParaRPr lang="tr-TR"/>
          </a:p>
        </p:txBody>
      </p:sp>
      <p:sp>
        <p:nvSpPr>
          <p:cNvPr id="3" name="Altbilgi Yer Tutucusu 2"/>
          <p:cNvSpPr>
            <a:spLocks noGrp="1"/>
          </p:cNvSpPr>
          <p:nvPr>
            <p:ph type="ftr" sz="quarter" idx="11"/>
          </p:nvPr>
        </p:nvSpPr>
        <p:spPr/>
        <p:txBody>
          <a:bodyPr/>
          <a:lstStyle/>
          <a:p>
            <a:r>
              <a:rPr lang="tr-TR" smtClean="0"/>
              <a:t>MUH BİL– Bilgisayar Programlama</a:t>
            </a:r>
            <a:endParaRPr lang="tr-TR" dirty="0"/>
          </a:p>
        </p:txBody>
      </p:sp>
      <p:sp>
        <p:nvSpPr>
          <p:cNvPr id="4" name="Slayt Numarası Yer Tutucusu 3"/>
          <p:cNvSpPr>
            <a:spLocks noGrp="1"/>
          </p:cNvSpPr>
          <p:nvPr>
            <p:ph type="sldNum" sz="quarter" idx="12"/>
          </p:nvPr>
        </p:nvSpPr>
        <p:spPr/>
        <p:txBody>
          <a:bodyPr/>
          <a:lstStyle/>
          <a:p>
            <a:fld id="{50F4E6BD-4CAD-3E44-B214-2CFB9D00E5E7}" type="slidenum">
              <a:rPr lang="tr-TR" smtClean="0"/>
              <a:t>2</a:t>
            </a:fld>
            <a:endParaRPr lang="tr-TR"/>
          </a:p>
        </p:txBody>
      </p:sp>
    </p:spTree>
    <p:extLst>
      <p:ext uri="{BB962C8B-B14F-4D97-AF65-F5344CB8AC3E}">
        <p14:creationId xmlns:p14="http://schemas.microsoft.com/office/powerpoint/2010/main" val="22251139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406" name="Group 110"/>
          <p:cNvGraphicFramePr>
            <a:graphicFrameLocks noGrp="1"/>
          </p:cNvGraphicFramePr>
          <p:nvPr>
            <p:extLst>
              <p:ext uri="{D42A27DB-BD31-4B8C-83A1-F6EECF244321}">
                <p14:modId xmlns:p14="http://schemas.microsoft.com/office/powerpoint/2010/main" val="238763744"/>
              </p:ext>
            </p:extLst>
          </p:nvPr>
        </p:nvGraphicFramePr>
        <p:xfrm>
          <a:off x="2276669" y="1561389"/>
          <a:ext cx="7921885" cy="3170096"/>
        </p:xfrm>
        <a:graphic>
          <a:graphicData uri="http://schemas.openxmlformats.org/drawingml/2006/table">
            <a:tbl>
              <a:tblPr/>
              <a:tblGrid>
                <a:gridCol w="2034122">
                  <a:extLst>
                    <a:ext uri="{9D8B030D-6E8A-4147-A177-3AD203B41FA5}">
                      <a16:colId xmlns:a16="http://schemas.microsoft.com/office/drawing/2014/main" val="20000"/>
                    </a:ext>
                  </a:extLst>
                </a:gridCol>
                <a:gridCol w="5887763">
                  <a:extLst>
                    <a:ext uri="{9D8B030D-6E8A-4147-A177-3AD203B41FA5}">
                      <a16:colId xmlns:a16="http://schemas.microsoft.com/office/drawing/2014/main" val="20001"/>
                    </a:ext>
                  </a:extLst>
                </a:gridCol>
              </a:tblGrid>
              <a:tr h="3353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dirty="0" err="1" smtClean="0">
                          <a:ln>
                            <a:noFill/>
                          </a:ln>
                          <a:solidFill>
                            <a:srgbClr val="000000"/>
                          </a:solidFill>
                          <a:effectLst/>
                          <a:latin typeface="Calibri" pitchFamily="34" charset="0"/>
                          <a:ea typeface="SimSun" charset="-122"/>
                          <a:cs typeface="Calibri" pitchFamily="34" charset="0"/>
                        </a:rPr>
                        <a:t>zeros</a:t>
                      </a:r>
                      <a:r>
                        <a:rPr kumimoji="0" lang="tr-TR" altLang="zh-CN" sz="2000" b="1" i="0" u="none" strike="noStrike" cap="none" normalizeH="0" baseline="0" dirty="0" smtClean="0">
                          <a:ln>
                            <a:noFill/>
                          </a:ln>
                          <a:solidFill>
                            <a:srgbClr val="000000"/>
                          </a:solidFill>
                          <a:effectLst/>
                          <a:latin typeface="Calibri" pitchFamily="34" charset="0"/>
                          <a:ea typeface="SimSun" charset="-122"/>
                          <a:cs typeface="Calibri" pitchFamily="34" charset="0"/>
                        </a:rPr>
                        <a:t> (n)</a:t>
                      </a:r>
                      <a:endParaRPr kumimoji="0" lang="tr-TR" altLang="zh-CN" sz="2000" b="1" i="0" u="none" strike="noStrike" cap="none" normalizeH="0" baseline="0" dirty="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CC0000"/>
                          </a:solidFill>
                          <a:effectLst/>
                          <a:latin typeface="Calibri" pitchFamily="34" charset="0"/>
                          <a:ea typeface="SimSun" charset="-122"/>
                          <a:cs typeface="Calibri" pitchFamily="34" charset="0"/>
                        </a:rPr>
                        <a:t>n x n</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 boyutunda, </a:t>
                      </a:r>
                      <a:r>
                        <a:rPr kumimoji="0" lang="tr-TR" altLang="zh-CN" sz="2000" b="0" i="0" u="none" strike="noStrike" cap="none" normalizeH="0" baseline="0" smtClean="0">
                          <a:ln>
                            <a:noFill/>
                          </a:ln>
                          <a:solidFill>
                            <a:srgbClr val="0000FF"/>
                          </a:solidFill>
                          <a:effectLst/>
                          <a:latin typeface="Calibri" pitchFamily="34" charset="0"/>
                          <a:ea typeface="SimSun" charset="-122"/>
                          <a:cs typeface="Calibri" pitchFamily="34" charset="0"/>
                        </a:rPr>
                        <a:t>sıfırlarda</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 olu</a:t>
                      </a:r>
                      <a:r>
                        <a:rPr kumimoji="0" lang="tr-TR" altLang="zh-CN" sz="2000" b="0" i="0" u="none" strike="noStrike" cap="none" normalizeH="0" baseline="0" smtClean="0">
                          <a:ln>
                            <a:noFill/>
                          </a:ln>
                          <a:solidFill>
                            <a:srgbClr val="000000"/>
                          </a:solidFill>
                          <a:effectLst/>
                          <a:latin typeface="Calibri" pitchFamily="34" charset="0"/>
                          <a:cs typeface="Calibri" pitchFamily="34" charset="0"/>
                        </a:rPr>
                        <a:t>şan matris</a:t>
                      </a:r>
                      <a:endParaRPr kumimoji="0" lang="tr-TR" altLang="zh-CN" sz="2000" b="0"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000000"/>
                          </a:solidFill>
                          <a:effectLst/>
                          <a:latin typeface="Calibri" pitchFamily="34" charset="0"/>
                          <a:ea typeface="SimSun" charset="-122"/>
                          <a:cs typeface="Calibri" pitchFamily="34" charset="0"/>
                        </a:rPr>
                        <a:t>zeros (n,m)</a:t>
                      </a:r>
                      <a:endParaRPr kumimoji="0" lang="tr-TR" altLang="zh-CN" sz="2000" b="1"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CC0000"/>
                          </a:solidFill>
                          <a:effectLst/>
                          <a:latin typeface="Calibri" pitchFamily="34" charset="0"/>
                          <a:ea typeface="SimSun" charset="-122"/>
                          <a:cs typeface="Calibri" pitchFamily="34" charset="0"/>
                        </a:rPr>
                        <a:t>n X m</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 boyutunda, </a:t>
                      </a:r>
                      <a:r>
                        <a:rPr kumimoji="0" lang="tr-TR" altLang="zh-CN" sz="2000" b="0" i="0" u="none" strike="noStrike" cap="none" normalizeH="0" baseline="0" smtClean="0">
                          <a:ln>
                            <a:noFill/>
                          </a:ln>
                          <a:solidFill>
                            <a:srgbClr val="0000FF"/>
                          </a:solidFill>
                          <a:effectLst/>
                          <a:latin typeface="Calibri" pitchFamily="34" charset="0"/>
                          <a:cs typeface="Calibri" pitchFamily="34" charset="0"/>
                        </a:rPr>
                        <a:t>0</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a:t>
                      </a:r>
                      <a:r>
                        <a:rPr kumimoji="0" lang="tr-TR" altLang="zh-CN" sz="2000" b="0" i="0" u="none" strike="noStrike" cap="none" normalizeH="0" baseline="0" smtClean="0">
                          <a:ln>
                            <a:noFill/>
                          </a:ln>
                          <a:solidFill>
                            <a:srgbClr val="000000"/>
                          </a:solidFill>
                          <a:effectLst/>
                          <a:latin typeface="Calibri" pitchFamily="34" charset="0"/>
                          <a:cs typeface="Calibri" pitchFamily="34" charset="0"/>
                        </a:rPr>
                        <a:t> </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lardan olu</a:t>
                      </a:r>
                      <a:r>
                        <a:rPr kumimoji="0" lang="tr-TR" altLang="zh-CN" sz="2000" b="0" i="0" u="none" strike="noStrike" cap="none" normalizeH="0" baseline="0" smtClean="0">
                          <a:ln>
                            <a:noFill/>
                          </a:ln>
                          <a:solidFill>
                            <a:srgbClr val="000000"/>
                          </a:solidFill>
                          <a:effectLst/>
                          <a:latin typeface="Calibri" pitchFamily="34" charset="0"/>
                          <a:cs typeface="Calibri" pitchFamily="34" charset="0"/>
                        </a:rPr>
                        <a:t>şan matris</a:t>
                      </a:r>
                      <a:endParaRPr kumimoji="0" lang="tr-TR" altLang="zh-CN" sz="2000" b="0"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000000"/>
                          </a:solidFill>
                          <a:effectLst/>
                          <a:latin typeface="Calibri" pitchFamily="34" charset="0"/>
                          <a:ea typeface="SimSun" charset="-122"/>
                          <a:cs typeface="Calibri" pitchFamily="34" charset="0"/>
                        </a:rPr>
                        <a:t>ones (n)</a:t>
                      </a:r>
                      <a:endParaRPr kumimoji="0" lang="tr-TR" altLang="zh-CN" sz="2000" b="1"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CC0000"/>
                          </a:solidFill>
                          <a:effectLst/>
                          <a:latin typeface="Calibri" pitchFamily="34" charset="0"/>
                          <a:ea typeface="SimSun" charset="-122"/>
                          <a:cs typeface="Calibri" pitchFamily="34" charset="0"/>
                        </a:rPr>
                        <a:t>nx n</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 boyutunda, </a:t>
                      </a:r>
                      <a:r>
                        <a:rPr kumimoji="0" lang="tr-TR" altLang="zh-CN" sz="2000" b="0" i="0" u="none" strike="noStrike" cap="none" normalizeH="0" baseline="0" smtClean="0">
                          <a:ln>
                            <a:noFill/>
                          </a:ln>
                          <a:solidFill>
                            <a:srgbClr val="0000FF"/>
                          </a:solidFill>
                          <a:effectLst/>
                          <a:latin typeface="Calibri" pitchFamily="34" charset="0"/>
                          <a:ea typeface="SimSun" charset="-122"/>
                          <a:cs typeface="Calibri" pitchFamily="34" charset="0"/>
                        </a:rPr>
                        <a:t>1</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'lerden olu</a:t>
                      </a:r>
                      <a:r>
                        <a:rPr kumimoji="0" lang="tr-TR" altLang="zh-CN" sz="2000" b="0" i="0" u="none" strike="noStrike" cap="none" normalizeH="0" baseline="0" smtClean="0">
                          <a:ln>
                            <a:noFill/>
                          </a:ln>
                          <a:solidFill>
                            <a:srgbClr val="000000"/>
                          </a:solidFill>
                          <a:effectLst/>
                          <a:latin typeface="Calibri" pitchFamily="34" charset="0"/>
                          <a:cs typeface="Calibri" pitchFamily="34" charset="0"/>
                        </a:rPr>
                        <a:t>şan matris</a:t>
                      </a:r>
                      <a:endParaRPr kumimoji="0" lang="tr-TR" altLang="zh-CN" sz="2000" b="0"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000000"/>
                          </a:solidFill>
                          <a:effectLst/>
                          <a:latin typeface="Calibri" pitchFamily="34" charset="0"/>
                          <a:ea typeface="SimSun" charset="-122"/>
                          <a:cs typeface="Calibri" pitchFamily="34" charset="0"/>
                        </a:rPr>
                        <a:t>ones (n,m)</a:t>
                      </a:r>
                      <a:endParaRPr kumimoji="0" lang="tr-TR" altLang="zh-CN" sz="2000" b="1"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CC0000"/>
                          </a:solidFill>
                          <a:effectLst/>
                          <a:latin typeface="Calibri" pitchFamily="34" charset="0"/>
                          <a:ea typeface="SimSun" charset="-122"/>
                          <a:cs typeface="Calibri" pitchFamily="34" charset="0"/>
                        </a:rPr>
                        <a:t>nx m</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 boyutunda, </a:t>
                      </a:r>
                      <a:r>
                        <a:rPr kumimoji="0" lang="tr-TR" altLang="zh-CN" sz="2000" b="0" i="0" u="none" strike="noStrike" cap="none" normalizeH="0" baseline="0" smtClean="0">
                          <a:ln>
                            <a:noFill/>
                          </a:ln>
                          <a:solidFill>
                            <a:srgbClr val="0000FF"/>
                          </a:solidFill>
                          <a:effectLst/>
                          <a:latin typeface="Calibri" pitchFamily="34" charset="0"/>
                          <a:ea typeface="SimSun" charset="-122"/>
                          <a:cs typeface="Calibri" pitchFamily="34" charset="0"/>
                        </a:rPr>
                        <a:t>1</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'lerden olu</a:t>
                      </a:r>
                      <a:r>
                        <a:rPr kumimoji="0" lang="tr-TR" altLang="zh-CN" sz="2000" b="0" i="0" u="none" strike="noStrike" cap="none" normalizeH="0" baseline="0" smtClean="0">
                          <a:ln>
                            <a:noFill/>
                          </a:ln>
                          <a:solidFill>
                            <a:srgbClr val="000000"/>
                          </a:solidFill>
                          <a:effectLst/>
                          <a:latin typeface="Calibri" pitchFamily="34" charset="0"/>
                          <a:cs typeface="Calibri" pitchFamily="34" charset="0"/>
                        </a:rPr>
                        <a:t>şan matris</a:t>
                      </a:r>
                      <a:endParaRPr kumimoji="0" lang="tr-TR" altLang="zh-CN" sz="2000" b="0"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000000"/>
                          </a:solidFill>
                          <a:effectLst/>
                          <a:latin typeface="Calibri" pitchFamily="34" charset="0"/>
                          <a:ea typeface="SimSun" charset="-122"/>
                          <a:cs typeface="Calibri" pitchFamily="34" charset="0"/>
                        </a:rPr>
                        <a:t>eye (n)</a:t>
                      </a:r>
                      <a:endParaRPr kumimoji="0" lang="tr-TR" altLang="zh-CN" sz="2000" b="1"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CC0000"/>
                          </a:solidFill>
                          <a:effectLst/>
                          <a:latin typeface="Calibri" pitchFamily="34" charset="0"/>
                          <a:ea typeface="SimSun" charset="-122"/>
                          <a:cs typeface="Calibri" pitchFamily="34" charset="0"/>
                        </a:rPr>
                        <a:t>nx n</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 boyutunda </a:t>
                      </a:r>
                      <a:r>
                        <a:rPr kumimoji="0" lang="tr-TR" altLang="zh-CN" sz="2000" b="0" i="0" u="none" strike="noStrike" cap="none" normalizeH="0" baseline="0" smtClean="0">
                          <a:ln>
                            <a:noFill/>
                          </a:ln>
                          <a:solidFill>
                            <a:srgbClr val="0000FF"/>
                          </a:solidFill>
                          <a:effectLst/>
                          <a:latin typeface="Calibri" pitchFamily="34" charset="0"/>
                          <a:ea typeface="SimSun" charset="-122"/>
                          <a:cs typeface="Calibri" pitchFamily="34" charset="0"/>
                        </a:rPr>
                        <a:t>birim</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 matris</a:t>
                      </a:r>
                      <a:endParaRPr kumimoji="0" lang="tr-TR" altLang="zh-CN" sz="2000" b="0"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dirty="0" err="1" smtClean="0">
                          <a:ln>
                            <a:noFill/>
                          </a:ln>
                          <a:solidFill>
                            <a:srgbClr val="000000"/>
                          </a:solidFill>
                          <a:effectLst/>
                          <a:latin typeface="Calibri" pitchFamily="34" charset="0"/>
                          <a:ea typeface="SimSun" charset="-122"/>
                          <a:cs typeface="Calibri" pitchFamily="34" charset="0"/>
                        </a:rPr>
                        <a:t>eye</a:t>
                      </a:r>
                      <a:r>
                        <a:rPr kumimoji="0" lang="tr-TR" altLang="zh-CN" sz="2000" b="1" i="0" u="none" strike="noStrike" cap="none" normalizeH="0" baseline="0" dirty="0" smtClean="0">
                          <a:ln>
                            <a:noFill/>
                          </a:ln>
                          <a:solidFill>
                            <a:srgbClr val="000000"/>
                          </a:solidFill>
                          <a:effectLst/>
                          <a:latin typeface="Calibri" pitchFamily="34" charset="0"/>
                          <a:ea typeface="SimSun" charset="-122"/>
                          <a:cs typeface="Calibri" pitchFamily="34" charset="0"/>
                        </a:rPr>
                        <a:t> (n, m)</a:t>
                      </a:r>
                      <a:endParaRPr kumimoji="0" lang="tr-TR" altLang="zh-CN" sz="2000" b="1" i="0" u="none" strike="noStrike" cap="none" normalizeH="0" baseline="0" dirty="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CC0000"/>
                          </a:solidFill>
                          <a:effectLst/>
                          <a:latin typeface="Calibri" pitchFamily="34" charset="0"/>
                          <a:ea typeface="SimSun" charset="-122"/>
                          <a:cs typeface="Calibri" pitchFamily="34" charset="0"/>
                        </a:rPr>
                        <a:t>nX m</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 boyutunda </a:t>
                      </a:r>
                      <a:r>
                        <a:rPr kumimoji="0" lang="tr-TR" altLang="zh-CN" sz="2000" b="0" i="0" u="none" strike="noStrike" cap="none" normalizeH="0" baseline="0" smtClean="0">
                          <a:ln>
                            <a:noFill/>
                          </a:ln>
                          <a:solidFill>
                            <a:srgbClr val="0000FF"/>
                          </a:solidFill>
                          <a:effectLst/>
                          <a:latin typeface="Calibri" pitchFamily="34" charset="0"/>
                          <a:ea typeface="SimSun" charset="-122"/>
                          <a:cs typeface="Calibri" pitchFamily="34" charset="0"/>
                        </a:rPr>
                        <a:t>birim</a:t>
                      </a: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 matris</a:t>
                      </a:r>
                      <a:endParaRPr kumimoji="0" lang="tr-TR" altLang="zh-CN" sz="2000" b="0"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smtClean="0">
                          <a:ln>
                            <a:noFill/>
                          </a:ln>
                          <a:solidFill>
                            <a:srgbClr val="000000"/>
                          </a:solidFill>
                          <a:effectLst/>
                          <a:latin typeface="Calibri" pitchFamily="34" charset="0"/>
                          <a:ea typeface="SimSun" charset="-122"/>
                          <a:cs typeface="Calibri" pitchFamily="34" charset="0"/>
                        </a:rPr>
                        <a:t>Length</a:t>
                      </a:r>
                      <a:r>
                        <a:rPr kumimoji="0" lang="tr-TR" altLang="zh-CN" sz="2000" b="1" i="0" u="none" strike="noStrike" cap="none" normalizeH="0" baseline="0" smtClean="0">
                          <a:ln>
                            <a:noFill/>
                          </a:ln>
                          <a:solidFill>
                            <a:srgbClr val="000000"/>
                          </a:solidFill>
                          <a:effectLst/>
                          <a:latin typeface="Calibri" pitchFamily="34" charset="0"/>
                          <a:cs typeface="Calibri" pitchFamily="34" charset="0"/>
                        </a:rPr>
                        <a:t>(</a:t>
                      </a:r>
                      <a:r>
                        <a:rPr kumimoji="0" lang="tr-TR" altLang="zh-CN" sz="2000" b="1" i="0" u="none" strike="noStrike" cap="none" normalizeH="0" baseline="0" smtClean="0">
                          <a:ln>
                            <a:noFill/>
                          </a:ln>
                          <a:solidFill>
                            <a:srgbClr val="000000"/>
                          </a:solidFill>
                          <a:effectLst/>
                          <a:latin typeface="Calibri" pitchFamily="34" charset="0"/>
                          <a:ea typeface="SimSun" charset="-122"/>
                          <a:cs typeface="Calibri" pitchFamily="34" charset="0"/>
                        </a:rPr>
                        <a:t>x)</a:t>
                      </a:r>
                      <a:endParaRPr kumimoji="0" lang="tr-TR" altLang="zh-CN" sz="2000" b="1"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0" i="0" u="none" strike="noStrike" cap="none" normalizeH="0" baseline="0" smtClean="0">
                          <a:ln>
                            <a:noFill/>
                          </a:ln>
                          <a:solidFill>
                            <a:srgbClr val="000000"/>
                          </a:solidFill>
                          <a:effectLst/>
                          <a:latin typeface="Calibri" pitchFamily="34" charset="0"/>
                          <a:ea typeface="SimSun" charset="-122"/>
                          <a:cs typeface="Calibri" pitchFamily="34" charset="0"/>
                        </a:rPr>
                        <a:t>"x" dizisinin </a:t>
                      </a:r>
                      <a:r>
                        <a:rPr kumimoji="0" lang="tr-TR" altLang="zh-CN" sz="2000" b="0" i="0" u="none" strike="noStrike" cap="none" normalizeH="0" baseline="0" smtClean="0">
                          <a:ln>
                            <a:noFill/>
                          </a:ln>
                          <a:solidFill>
                            <a:srgbClr val="0000FF"/>
                          </a:solidFill>
                          <a:effectLst/>
                          <a:latin typeface="Calibri" pitchFamily="34" charset="0"/>
                          <a:ea typeface="SimSun" charset="-122"/>
                          <a:cs typeface="Calibri" pitchFamily="34" charset="0"/>
                        </a:rPr>
                        <a:t>s</a:t>
                      </a:r>
                      <a:r>
                        <a:rPr kumimoji="0" lang="tr-TR" altLang="zh-CN" sz="2000" b="0" i="0" u="none" strike="noStrike" cap="none" normalizeH="0" baseline="0" smtClean="0">
                          <a:ln>
                            <a:noFill/>
                          </a:ln>
                          <a:solidFill>
                            <a:srgbClr val="0000FF"/>
                          </a:solidFill>
                          <a:effectLst/>
                          <a:latin typeface="Calibri" pitchFamily="34" charset="0"/>
                          <a:cs typeface="Calibri" pitchFamily="34" charset="0"/>
                        </a:rPr>
                        <a:t>ütun sayısını</a:t>
                      </a:r>
                      <a:r>
                        <a:rPr kumimoji="0" lang="tr-TR" altLang="zh-CN" sz="2000" b="0" i="0" u="none" strike="noStrike" cap="none" normalizeH="0" baseline="0" smtClean="0">
                          <a:ln>
                            <a:noFill/>
                          </a:ln>
                          <a:solidFill>
                            <a:srgbClr val="000000"/>
                          </a:solidFill>
                          <a:effectLst/>
                          <a:latin typeface="Calibri" pitchFamily="34" charset="0"/>
                          <a:cs typeface="Calibri" pitchFamily="34" charset="0"/>
                        </a:rPr>
                        <a:t> verir</a:t>
                      </a:r>
                      <a:endParaRPr kumimoji="0" lang="tr-TR" altLang="zh-CN" sz="2000" b="0" i="0" u="none" strike="noStrike" cap="none" normalizeH="0" baseline="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1" i="0" u="none" strike="noStrike" cap="none" normalizeH="0" baseline="0" dirty="0" smtClean="0">
                          <a:ln>
                            <a:noFill/>
                          </a:ln>
                          <a:solidFill>
                            <a:srgbClr val="000000"/>
                          </a:solidFill>
                          <a:effectLst/>
                          <a:latin typeface="Calibri" pitchFamily="34" charset="0"/>
                          <a:ea typeface="SimSun" charset="-122"/>
                          <a:cs typeface="Calibri" pitchFamily="34" charset="0"/>
                        </a:rPr>
                        <a:t>size (x)</a:t>
                      </a:r>
                      <a:endParaRPr kumimoji="0" lang="tr-TR" altLang="zh-CN" sz="2000" b="1" i="0" u="none" strike="noStrike" cap="none" normalizeH="0" baseline="0" dirty="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zh-CN" sz="2000" b="0" i="0" u="none" strike="noStrike" cap="none" normalizeH="0" baseline="0" dirty="0" smtClean="0">
                          <a:ln>
                            <a:noFill/>
                          </a:ln>
                          <a:solidFill>
                            <a:srgbClr val="000000"/>
                          </a:solidFill>
                          <a:effectLst/>
                          <a:latin typeface="Calibri" pitchFamily="34" charset="0"/>
                          <a:ea typeface="SimSun" charset="-122"/>
                          <a:cs typeface="Calibri" pitchFamily="34" charset="0"/>
                        </a:rPr>
                        <a:t>"x" dizisinin </a:t>
                      </a:r>
                      <a:r>
                        <a:rPr kumimoji="0" lang="tr-TR" altLang="zh-CN" sz="2000" b="0" i="0" u="none" strike="noStrike" cap="none" normalizeH="0" baseline="0" dirty="0" smtClean="0">
                          <a:ln>
                            <a:noFill/>
                          </a:ln>
                          <a:solidFill>
                            <a:srgbClr val="0000FF"/>
                          </a:solidFill>
                          <a:effectLst/>
                          <a:latin typeface="Calibri" pitchFamily="34" charset="0"/>
                          <a:ea typeface="SimSun" charset="-122"/>
                          <a:cs typeface="Calibri" pitchFamily="34" charset="0"/>
                        </a:rPr>
                        <a:t>sat</a:t>
                      </a:r>
                      <a:r>
                        <a:rPr kumimoji="0" lang="tr-TR" altLang="zh-CN" sz="2000" b="0" i="0" u="none" strike="noStrike" cap="none" normalizeH="0" baseline="0" dirty="0" smtClean="0">
                          <a:ln>
                            <a:noFill/>
                          </a:ln>
                          <a:solidFill>
                            <a:srgbClr val="0000FF"/>
                          </a:solidFill>
                          <a:effectLst/>
                          <a:latin typeface="Calibri" pitchFamily="34" charset="0"/>
                          <a:cs typeface="Calibri" pitchFamily="34" charset="0"/>
                        </a:rPr>
                        <a:t>ır ve sütun sayısını</a:t>
                      </a:r>
                      <a:r>
                        <a:rPr kumimoji="0" lang="tr-TR" altLang="zh-CN" sz="2000" b="0" i="0" u="none" strike="noStrike" cap="none" normalizeH="0" baseline="0" dirty="0" smtClean="0">
                          <a:ln>
                            <a:noFill/>
                          </a:ln>
                          <a:solidFill>
                            <a:srgbClr val="000000"/>
                          </a:solidFill>
                          <a:effectLst/>
                          <a:latin typeface="Calibri" pitchFamily="34" charset="0"/>
                          <a:cs typeface="Calibri" pitchFamily="34" charset="0"/>
                        </a:rPr>
                        <a:t> verir</a:t>
                      </a:r>
                      <a:endParaRPr kumimoji="0" lang="tr-TR" altLang="zh-CN" sz="2000" b="0" i="0" u="none" strike="noStrike" cap="none" normalizeH="0" baseline="0" dirty="0" smtClean="0">
                        <a:ln>
                          <a:noFill/>
                        </a:ln>
                        <a:solidFill>
                          <a:schemeClr val="tx1"/>
                        </a:solidFill>
                        <a:effectLst/>
                        <a:latin typeface="Calibri" pitchFamily="34" charset="0"/>
                        <a:cs typeface="Calibri" pitchFamily="34" charset="0"/>
                      </a:endParaRPr>
                    </a:p>
                  </a:txBody>
                  <a:tcPr marT="45731" marB="4573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5407" name="Text Box 111"/>
          <p:cNvSpPr txBox="1">
            <a:spLocks noChangeArrowheads="1"/>
          </p:cNvSpPr>
          <p:nvPr/>
        </p:nvSpPr>
        <p:spPr bwMode="auto">
          <a:xfrm>
            <a:off x="2135561" y="4786690"/>
            <a:ext cx="2520578" cy="1569660"/>
          </a:xfrm>
          <a:prstGeom prst="rect">
            <a:avLst/>
          </a:prstGeom>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pt-BR" sz="2400" dirty="0">
                <a:latin typeface="Calibri" pitchFamily="34" charset="0"/>
                <a:cs typeface="Calibri" pitchFamily="34" charset="0"/>
              </a:rPr>
              <a:t>&gt;&gt; </a:t>
            </a:r>
            <a:r>
              <a:rPr lang="tr-TR" sz="2400" dirty="0">
                <a:latin typeface="Calibri" pitchFamily="34" charset="0"/>
                <a:cs typeface="Calibri" pitchFamily="34" charset="0"/>
              </a:rPr>
              <a:t>A=</a:t>
            </a:r>
            <a:r>
              <a:rPr lang="pt-BR" sz="2400" dirty="0">
                <a:latin typeface="Calibri" pitchFamily="34" charset="0"/>
                <a:cs typeface="Calibri" pitchFamily="34" charset="0"/>
              </a:rPr>
              <a:t>zeros(2)</a:t>
            </a:r>
          </a:p>
          <a:p>
            <a:pPr eaLnBrk="1" hangingPunct="1"/>
            <a:r>
              <a:rPr lang="tr-TR" sz="2400" dirty="0">
                <a:latin typeface="Calibri" pitchFamily="34" charset="0"/>
                <a:cs typeface="Calibri" pitchFamily="34" charset="0"/>
              </a:rPr>
              <a:t>  A</a:t>
            </a:r>
            <a:r>
              <a:rPr lang="pt-BR" sz="2400" dirty="0">
                <a:latin typeface="Calibri" pitchFamily="34" charset="0"/>
                <a:cs typeface="Calibri" pitchFamily="34" charset="0"/>
              </a:rPr>
              <a:t> =</a:t>
            </a:r>
          </a:p>
          <a:p>
            <a:pPr eaLnBrk="1" hangingPunct="1"/>
            <a:r>
              <a:rPr lang="pt-BR" sz="2400" dirty="0">
                <a:latin typeface="Calibri" pitchFamily="34" charset="0"/>
                <a:cs typeface="Calibri" pitchFamily="34" charset="0"/>
              </a:rPr>
              <a:t>     0     0</a:t>
            </a:r>
          </a:p>
          <a:p>
            <a:pPr eaLnBrk="1" hangingPunct="1"/>
            <a:r>
              <a:rPr lang="pt-BR" sz="2400" dirty="0">
                <a:latin typeface="Calibri" pitchFamily="34" charset="0"/>
                <a:cs typeface="Calibri" pitchFamily="34" charset="0"/>
              </a:rPr>
              <a:t>     0     0</a:t>
            </a:r>
            <a:endParaRPr lang="tr-TR" sz="2400" dirty="0">
              <a:latin typeface="Calibri" pitchFamily="34" charset="0"/>
              <a:cs typeface="Calibri" pitchFamily="34" charset="0"/>
            </a:endParaRPr>
          </a:p>
        </p:txBody>
      </p:sp>
      <p:sp>
        <p:nvSpPr>
          <p:cNvPr id="55408" name="Text Box 112"/>
          <p:cNvSpPr txBox="1">
            <a:spLocks noChangeArrowheads="1"/>
          </p:cNvSpPr>
          <p:nvPr/>
        </p:nvSpPr>
        <p:spPr bwMode="auto">
          <a:xfrm>
            <a:off x="5130449" y="4786690"/>
            <a:ext cx="2159000" cy="1569660"/>
          </a:xfrm>
          <a:prstGeom prst="rect">
            <a:avLst/>
          </a:prstGeom>
          <a:ln/>
        </p:spPr>
        <p:style>
          <a:lnRef idx="1">
            <a:schemeClr val="accent5"/>
          </a:lnRef>
          <a:fillRef idx="2">
            <a:schemeClr val="accent5"/>
          </a:fillRef>
          <a:effectRef idx="1">
            <a:schemeClr val="accent5"/>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sz="2400" dirty="0">
                <a:latin typeface="Calibri" pitchFamily="34" charset="0"/>
                <a:cs typeface="Calibri" pitchFamily="34" charset="0"/>
              </a:rPr>
              <a:t>&gt;&gt;</a:t>
            </a:r>
            <a:r>
              <a:rPr lang="tr-TR" sz="2400" dirty="0">
                <a:latin typeface="Calibri" pitchFamily="34" charset="0"/>
                <a:cs typeface="Calibri" pitchFamily="34" charset="0"/>
              </a:rPr>
              <a:t>B=</a:t>
            </a:r>
            <a:r>
              <a:rPr lang="fr-FR" sz="2400" dirty="0">
                <a:latin typeface="Calibri" pitchFamily="34" charset="0"/>
                <a:cs typeface="Calibri" pitchFamily="34" charset="0"/>
              </a:rPr>
              <a:t> </a:t>
            </a:r>
            <a:r>
              <a:rPr lang="fr-FR" sz="2400" dirty="0" err="1">
                <a:latin typeface="Calibri" pitchFamily="34" charset="0"/>
                <a:cs typeface="Calibri" pitchFamily="34" charset="0"/>
              </a:rPr>
              <a:t>ones</a:t>
            </a:r>
            <a:r>
              <a:rPr lang="fr-FR" sz="2400" dirty="0">
                <a:latin typeface="Calibri" pitchFamily="34" charset="0"/>
                <a:cs typeface="Calibri" pitchFamily="34" charset="0"/>
              </a:rPr>
              <a:t>(2,3)</a:t>
            </a:r>
          </a:p>
          <a:p>
            <a:pPr eaLnBrk="1" hangingPunct="1"/>
            <a:r>
              <a:rPr lang="tr-TR" sz="2400" dirty="0">
                <a:latin typeface="Calibri" pitchFamily="34" charset="0"/>
                <a:cs typeface="Calibri" pitchFamily="34" charset="0"/>
              </a:rPr>
              <a:t>  B</a:t>
            </a:r>
            <a:r>
              <a:rPr lang="fr-FR" sz="2400" dirty="0">
                <a:latin typeface="Calibri" pitchFamily="34" charset="0"/>
                <a:cs typeface="Calibri" pitchFamily="34" charset="0"/>
              </a:rPr>
              <a:t> =</a:t>
            </a:r>
          </a:p>
          <a:p>
            <a:pPr eaLnBrk="1" hangingPunct="1"/>
            <a:r>
              <a:rPr lang="fr-FR" sz="2400" dirty="0">
                <a:latin typeface="Calibri" pitchFamily="34" charset="0"/>
                <a:cs typeface="Calibri" pitchFamily="34" charset="0"/>
              </a:rPr>
              <a:t>     1     1     1</a:t>
            </a:r>
          </a:p>
          <a:p>
            <a:pPr eaLnBrk="1" hangingPunct="1"/>
            <a:r>
              <a:rPr lang="fr-FR" sz="2400" dirty="0">
                <a:latin typeface="Calibri" pitchFamily="34" charset="0"/>
                <a:cs typeface="Calibri" pitchFamily="34" charset="0"/>
              </a:rPr>
              <a:t>     1     1     1</a:t>
            </a:r>
            <a:endParaRPr lang="tr-TR" sz="2400" dirty="0">
              <a:latin typeface="Calibri" pitchFamily="34" charset="0"/>
              <a:cs typeface="Calibri" pitchFamily="34" charset="0"/>
            </a:endParaRPr>
          </a:p>
        </p:txBody>
      </p:sp>
      <p:sp>
        <p:nvSpPr>
          <p:cNvPr id="55409" name="Text Box 113"/>
          <p:cNvSpPr txBox="1">
            <a:spLocks noChangeArrowheads="1"/>
          </p:cNvSpPr>
          <p:nvPr/>
        </p:nvSpPr>
        <p:spPr bwMode="auto">
          <a:xfrm>
            <a:off x="8035703" y="4773062"/>
            <a:ext cx="2162851" cy="1938992"/>
          </a:xfrm>
          <a:prstGeom prst="rect">
            <a:avLst/>
          </a:prstGeom>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sz="2400" dirty="0">
                <a:latin typeface="Calibri" pitchFamily="34" charset="0"/>
                <a:cs typeface="Calibri" pitchFamily="34" charset="0"/>
              </a:rPr>
              <a:t>&gt;&gt;</a:t>
            </a:r>
            <a:r>
              <a:rPr lang="tr-TR" sz="2400" dirty="0">
                <a:latin typeface="Calibri" pitchFamily="34" charset="0"/>
                <a:cs typeface="Calibri" pitchFamily="34" charset="0"/>
              </a:rPr>
              <a:t>C=</a:t>
            </a:r>
            <a:r>
              <a:rPr lang="fr-FR" sz="2400" dirty="0">
                <a:latin typeface="Calibri" pitchFamily="34" charset="0"/>
                <a:cs typeface="Calibri" pitchFamily="34" charset="0"/>
              </a:rPr>
              <a:t> </a:t>
            </a:r>
            <a:r>
              <a:rPr lang="fr-FR" sz="2400" dirty="0" err="1">
                <a:latin typeface="Calibri" pitchFamily="34" charset="0"/>
                <a:cs typeface="Calibri" pitchFamily="34" charset="0"/>
              </a:rPr>
              <a:t>eye</a:t>
            </a:r>
            <a:r>
              <a:rPr lang="fr-FR" sz="2400" dirty="0">
                <a:latin typeface="Calibri" pitchFamily="34" charset="0"/>
                <a:cs typeface="Calibri" pitchFamily="34" charset="0"/>
              </a:rPr>
              <a:t>(3,3)</a:t>
            </a:r>
          </a:p>
          <a:p>
            <a:pPr eaLnBrk="1" hangingPunct="1"/>
            <a:r>
              <a:rPr lang="tr-TR" sz="2400" dirty="0">
                <a:latin typeface="Calibri" pitchFamily="34" charset="0"/>
                <a:cs typeface="Calibri" pitchFamily="34" charset="0"/>
              </a:rPr>
              <a:t>  C</a:t>
            </a:r>
            <a:r>
              <a:rPr lang="fr-FR" sz="2400" dirty="0">
                <a:latin typeface="Calibri" pitchFamily="34" charset="0"/>
                <a:cs typeface="Calibri" pitchFamily="34" charset="0"/>
              </a:rPr>
              <a:t> =</a:t>
            </a:r>
          </a:p>
          <a:p>
            <a:pPr eaLnBrk="1" hangingPunct="1"/>
            <a:r>
              <a:rPr lang="fr-FR" sz="2400" dirty="0">
                <a:latin typeface="Calibri" pitchFamily="34" charset="0"/>
                <a:cs typeface="Calibri" pitchFamily="34" charset="0"/>
              </a:rPr>
              <a:t>     1     0     0</a:t>
            </a:r>
          </a:p>
          <a:p>
            <a:pPr eaLnBrk="1" hangingPunct="1"/>
            <a:r>
              <a:rPr lang="fr-FR" sz="2400" dirty="0">
                <a:latin typeface="Calibri" pitchFamily="34" charset="0"/>
                <a:cs typeface="Calibri" pitchFamily="34" charset="0"/>
              </a:rPr>
              <a:t>     0     1     0</a:t>
            </a:r>
          </a:p>
          <a:p>
            <a:pPr eaLnBrk="1" hangingPunct="1"/>
            <a:r>
              <a:rPr lang="fr-FR" sz="2400" dirty="0">
                <a:latin typeface="Calibri" pitchFamily="34" charset="0"/>
                <a:cs typeface="Calibri" pitchFamily="34" charset="0"/>
              </a:rPr>
              <a:t>     0     0     1</a:t>
            </a:r>
            <a:endParaRPr lang="tr-TR" sz="2400" dirty="0">
              <a:latin typeface="Calibri" pitchFamily="34" charset="0"/>
              <a:cs typeface="Calibri" pitchFamily="34" charset="0"/>
            </a:endParaRPr>
          </a:p>
        </p:txBody>
      </p:sp>
      <p:sp>
        <p:nvSpPr>
          <p:cNvPr id="4" name="Veri Yer Tutucusu 3"/>
          <p:cNvSpPr>
            <a:spLocks noGrp="1"/>
          </p:cNvSpPr>
          <p:nvPr>
            <p:ph type="dt" sz="half" idx="10"/>
          </p:nvPr>
        </p:nvSpPr>
        <p:spPr/>
        <p:txBody>
          <a:bodyPr/>
          <a:lstStyle/>
          <a:p>
            <a:fld id="{030C1CD0-5876-4EED-B8D4-DE81D6A1F2AD}"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20</a:t>
            </a:fld>
            <a:endParaRPr lang="tr-TR"/>
          </a:p>
        </p:txBody>
      </p:sp>
      <p:sp>
        <p:nvSpPr>
          <p:cNvPr id="12"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Hazır fonksiyonlar</a:t>
            </a:r>
          </a:p>
        </p:txBody>
      </p:sp>
    </p:spTree>
    <p:extLst>
      <p:ext uri="{BB962C8B-B14F-4D97-AF65-F5344CB8AC3E}">
        <p14:creationId xmlns:p14="http://schemas.microsoft.com/office/powerpoint/2010/main" val="13305540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40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40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540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54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407" grpId="0" animBg="1"/>
      <p:bldP spid="55408" grpId="0" animBg="1"/>
      <p:bldP spid="5540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
          <p:cNvSpPr txBox="1">
            <a:spLocks noChangeArrowheads="1"/>
          </p:cNvSpPr>
          <p:nvPr/>
        </p:nvSpPr>
        <p:spPr bwMode="auto">
          <a:xfrm>
            <a:off x="1603283" y="1889667"/>
            <a:ext cx="8750500" cy="1785104"/>
          </a:xfrm>
          <a:prstGeom prst="rect">
            <a:avLst/>
          </a:prstGeom>
          <a:solidFill>
            <a:schemeClr val="bg1"/>
          </a:solidFill>
          <a:ln>
            <a:solidFill>
              <a:schemeClr val="bg1"/>
            </a:solidFill>
          </a:ln>
          <a:extLst/>
        </p:spPr>
        <p:style>
          <a:lnRef idx="1">
            <a:schemeClr val="accent1"/>
          </a:lnRef>
          <a:fillRef idx="2">
            <a:schemeClr val="accent1"/>
          </a:fillRef>
          <a:effectRef idx="1">
            <a:schemeClr val="accent1"/>
          </a:effectRef>
          <a:fontRef idx="minor">
            <a:schemeClr val="dk1"/>
          </a:fontRef>
        </p:style>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tr-TR" altLang="zh-CN" sz="2200" dirty="0">
                <a:solidFill>
                  <a:prstClr val="black"/>
                </a:solidFill>
                <a:latin typeface="Calibri" pitchFamily="34" charset="0"/>
                <a:cs typeface="Calibri" pitchFamily="34" charset="0"/>
              </a:rPr>
              <a:t>X=</a:t>
            </a:r>
            <a:r>
              <a:rPr lang="tr-TR" altLang="zh-CN" sz="2200" dirty="0" err="1">
                <a:solidFill>
                  <a:prstClr val="black"/>
                </a:solidFill>
                <a:latin typeface="Calibri" pitchFamily="34" charset="0"/>
                <a:cs typeface="Calibri" pitchFamily="34" charset="0"/>
              </a:rPr>
              <a:t>input</a:t>
            </a:r>
            <a:r>
              <a:rPr lang="tr-TR" altLang="zh-CN" sz="2200" dirty="0">
                <a:solidFill>
                  <a:prstClr val="black"/>
                </a:solidFill>
                <a:latin typeface="Calibri" pitchFamily="34" charset="0"/>
                <a:cs typeface="Calibri" pitchFamily="34" charset="0"/>
              </a:rPr>
              <a:t>(‘Açıklama’)</a:t>
            </a:r>
          </a:p>
          <a:p>
            <a:pPr marL="342900" indent="-342900" algn="just" eaLnBrk="1" hangingPunct="1">
              <a:buFont typeface="Wingdings" pitchFamily="2" charset="2"/>
              <a:buChar char="§"/>
            </a:pPr>
            <a:endParaRPr lang="tr-TR" altLang="zh-CN" sz="2200" dirty="0">
              <a:solidFill>
                <a:prstClr val="black"/>
              </a:solidFill>
              <a:latin typeface="Calibri" pitchFamily="34" charset="0"/>
              <a:cs typeface="Calibri" pitchFamily="34" charset="0"/>
            </a:endParaRPr>
          </a:p>
          <a:p>
            <a:pPr marL="342900" indent="-342900" algn="just" eaLnBrk="1" hangingPunct="1">
              <a:buFont typeface="Wingdings" pitchFamily="2" charset="2"/>
              <a:buChar char="§"/>
            </a:pPr>
            <a:r>
              <a:rPr lang="tr-TR" altLang="zh-CN" sz="2200" dirty="0">
                <a:solidFill>
                  <a:prstClr val="black"/>
                </a:solidFill>
                <a:latin typeface="Calibri" pitchFamily="34" charset="0"/>
                <a:cs typeface="Calibri" pitchFamily="34" charset="0"/>
              </a:rPr>
              <a:t>Bir değişkene dışardan bir veri girişi yapmamızı sağlar</a:t>
            </a:r>
          </a:p>
          <a:p>
            <a:pPr marL="342900" indent="-342900" algn="just" eaLnBrk="1" hangingPunct="1">
              <a:buFont typeface="Wingdings" pitchFamily="2" charset="2"/>
              <a:buChar char="§"/>
            </a:pPr>
            <a:r>
              <a:rPr lang="tr-TR" sz="2200" dirty="0">
                <a:solidFill>
                  <a:prstClr val="black"/>
                </a:solidFill>
                <a:latin typeface="Calibri" pitchFamily="34" charset="0"/>
                <a:ea typeface="SimSun" pitchFamily="2" charset="-122"/>
                <a:cs typeface="Calibri" pitchFamily="34" charset="0"/>
              </a:rPr>
              <a:t>Tırnak içerisine ifade aynen ekranda, açıklayıcı bilgi olarak yer alır.</a:t>
            </a:r>
            <a:endParaRPr lang="tr-TR" sz="2400" dirty="0">
              <a:solidFill>
                <a:prstClr val="black"/>
              </a:solidFill>
            </a:endParaRPr>
          </a:p>
          <a:p>
            <a:pPr marL="342900" indent="-342900" algn="just" eaLnBrk="1" hangingPunct="1">
              <a:buFont typeface="Wingdings" pitchFamily="2" charset="2"/>
              <a:buChar char="§"/>
            </a:pPr>
            <a:endParaRPr lang="tr-TR" altLang="zh-CN" sz="2200" dirty="0">
              <a:solidFill>
                <a:prstClr val="black"/>
              </a:solidFill>
              <a:latin typeface="Calibri" pitchFamily="34" charset="0"/>
              <a:cs typeface="Calibri"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283" y="3873750"/>
            <a:ext cx="5312058" cy="162044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8169" y="3873750"/>
            <a:ext cx="2644791" cy="163078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ağ Ok 2"/>
          <p:cNvSpPr/>
          <p:nvPr/>
        </p:nvSpPr>
        <p:spPr>
          <a:xfrm>
            <a:off x="7175343" y="3873750"/>
            <a:ext cx="288032" cy="10801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endParaRPr>
          </a:p>
        </p:txBody>
      </p:sp>
      <p:sp>
        <p:nvSpPr>
          <p:cNvPr id="9" name="Veri Yer Tutucusu 8"/>
          <p:cNvSpPr>
            <a:spLocks noGrp="1"/>
          </p:cNvSpPr>
          <p:nvPr>
            <p:ph type="dt" sz="half" idx="10"/>
          </p:nvPr>
        </p:nvSpPr>
        <p:spPr/>
        <p:txBody>
          <a:bodyPr/>
          <a:lstStyle/>
          <a:p>
            <a:fld id="{6659A223-AB8B-4F0F-A3BA-F1A466C682E5}" type="datetime1">
              <a:rPr lang="tr-TR" smtClean="0"/>
              <a:t>11.10.2020</a:t>
            </a:fld>
            <a:endParaRPr lang="tr-TR" dirty="0"/>
          </a:p>
        </p:txBody>
      </p:sp>
      <p:sp>
        <p:nvSpPr>
          <p:cNvPr id="14" name="Altbilgi Yer Tutucusu 13"/>
          <p:cNvSpPr>
            <a:spLocks noGrp="1"/>
          </p:cNvSpPr>
          <p:nvPr>
            <p:ph type="ftr" sz="quarter" idx="11"/>
          </p:nvPr>
        </p:nvSpPr>
        <p:spPr/>
        <p:txBody>
          <a:bodyPr/>
          <a:lstStyle/>
          <a:p>
            <a:r>
              <a:rPr lang="tr-TR" smtClean="0"/>
              <a:t>MUH BİL– Bilgisayar Programlama</a:t>
            </a:r>
            <a:endParaRPr lang="tr-TR" dirty="0"/>
          </a:p>
        </p:txBody>
      </p:sp>
      <p:sp>
        <p:nvSpPr>
          <p:cNvPr id="15" name="Slayt Numarası Yer Tutucusu 14"/>
          <p:cNvSpPr>
            <a:spLocks noGrp="1"/>
          </p:cNvSpPr>
          <p:nvPr>
            <p:ph type="sldNum" sz="quarter" idx="12"/>
          </p:nvPr>
        </p:nvSpPr>
        <p:spPr/>
        <p:txBody>
          <a:bodyPr/>
          <a:lstStyle/>
          <a:p>
            <a:fld id="{50F4E6BD-4CAD-3E44-B214-2CFB9D00E5E7}" type="slidenum">
              <a:rPr lang="tr-TR" smtClean="0"/>
              <a:t>21</a:t>
            </a:fld>
            <a:endParaRPr lang="tr-TR"/>
          </a:p>
        </p:txBody>
      </p:sp>
      <p:sp>
        <p:nvSpPr>
          <p:cNvPr id="19"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İlk komut: </a:t>
            </a:r>
            <a:r>
              <a:rPr lang="tr-TR" dirty="0" err="1"/>
              <a:t>Input</a:t>
            </a:r>
            <a:endParaRPr lang="tr-TR" dirty="0"/>
          </a:p>
        </p:txBody>
      </p:sp>
    </p:spTree>
    <p:extLst>
      <p:ext uri="{BB962C8B-B14F-4D97-AF65-F5344CB8AC3E}">
        <p14:creationId xmlns:p14="http://schemas.microsoft.com/office/powerpoint/2010/main" val="4605248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
          <p:cNvSpPr txBox="1">
            <a:spLocks noChangeArrowheads="1"/>
          </p:cNvSpPr>
          <p:nvPr/>
        </p:nvSpPr>
        <p:spPr bwMode="auto">
          <a:xfrm>
            <a:off x="1557434" y="1791416"/>
            <a:ext cx="8750500" cy="769441"/>
          </a:xfrm>
          <a:prstGeom prst="rect">
            <a:avLst/>
          </a:prstGeom>
          <a:ln/>
          <a:extLst/>
        </p:spPr>
        <p:style>
          <a:lnRef idx="1">
            <a:schemeClr val="accent2"/>
          </a:lnRef>
          <a:fillRef idx="2">
            <a:schemeClr val="accent2"/>
          </a:fillRef>
          <a:effectRef idx="1">
            <a:schemeClr val="accent2"/>
          </a:effectRef>
          <a:fontRef idx="minor">
            <a:schemeClr val="dk1"/>
          </a:fontRef>
        </p:style>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tr-TR" altLang="zh-CN" sz="2200" dirty="0">
                <a:solidFill>
                  <a:prstClr val="black"/>
                </a:solidFill>
                <a:latin typeface="Calibri" pitchFamily="34" charset="0"/>
                <a:cs typeface="Calibri" pitchFamily="34" charset="0"/>
              </a:rPr>
              <a:t>Yarıçapı dışardan girilen dairenin alanını ve çevresini hesaplayan bir MATLAB programı yazınız</a:t>
            </a:r>
          </a:p>
        </p:txBody>
      </p:sp>
      <p:sp>
        <p:nvSpPr>
          <p:cNvPr id="14" name="Rectangle 13"/>
          <p:cNvSpPr>
            <a:spLocks noChangeArrowheads="1"/>
          </p:cNvSpPr>
          <p:nvPr/>
        </p:nvSpPr>
        <p:spPr bwMode="auto">
          <a:xfrm>
            <a:off x="2404357" y="2700040"/>
            <a:ext cx="7164207" cy="3323987"/>
          </a:xfrm>
          <a:prstGeom prst="rect">
            <a:avLst/>
          </a:prstGeom>
          <a:solidFill>
            <a:schemeClr val="bg1"/>
          </a:solidFill>
          <a:ln>
            <a:solidFill>
              <a:schemeClr val="bg1"/>
            </a:solidFill>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lnSpc>
                <a:spcPct val="150000"/>
              </a:lnSpc>
            </a:pPr>
            <a:r>
              <a:rPr lang="tr-TR" sz="2800" dirty="0">
                <a:solidFill>
                  <a:prstClr val="black"/>
                </a:solidFill>
              </a:rPr>
              <a:t>R = </a:t>
            </a:r>
            <a:r>
              <a:rPr lang="tr-TR" sz="2800" dirty="0" err="1">
                <a:solidFill>
                  <a:prstClr val="black"/>
                </a:solidFill>
              </a:rPr>
              <a:t>input</a:t>
            </a:r>
            <a:r>
              <a:rPr lang="tr-TR" sz="2800" dirty="0">
                <a:solidFill>
                  <a:prstClr val="black"/>
                </a:solidFill>
              </a:rPr>
              <a:t>('</a:t>
            </a:r>
            <a:r>
              <a:rPr lang="tr-TR" sz="2800" dirty="0">
                <a:solidFill>
                  <a:srgbClr val="FF3300"/>
                </a:solidFill>
              </a:rPr>
              <a:t> dairenin çapını giriniz=</a:t>
            </a:r>
            <a:r>
              <a:rPr lang="tr-TR" sz="2800" dirty="0">
                <a:solidFill>
                  <a:prstClr val="black"/>
                </a:solidFill>
              </a:rPr>
              <a:t>');</a:t>
            </a:r>
          </a:p>
          <a:p>
            <a:pPr>
              <a:lnSpc>
                <a:spcPct val="150000"/>
              </a:lnSpc>
            </a:pPr>
            <a:r>
              <a:rPr lang="tr-TR" sz="2800" dirty="0">
                <a:solidFill>
                  <a:prstClr val="black"/>
                </a:solidFill>
              </a:rPr>
              <a:t>alan=pi*R^2;</a:t>
            </a:r>
          </a:p>
          <a:p>
            <a:pPr>
              <a:lnSpc>
                <a:spcPct val="150000"/>
              </a:lnSpc>
            </a:pPr>
            <a:r>
              <a:rPr lang="tr-TR" sz="2800" dirty="0" err="1">
                <a:solidFill>
                  <a:prstClr val="black"/>
                </a:solidFill>
              </a:rPr>
              <a:t>cevre</a:t>
            </a:r>
            <a:r>
              <a:rPr lang="tr-TR" sz="2800" dirty="0">
                <a:solidFill>
                  <a:prstClr val="black"/>
                </a:solidFill>
              </a:rPr>
              <a:t>=2*pi*R;</a:t>
            </a:r>
          </a:p>
          <a:p>
            <a:pPr>
              <a:lnSpc>
                <a:spcPct val="150000"/>
              </a:lnSpc>
            </a:pPr>
            <a:r>
              <a:rPr lang="tr-TR" sz="2800" dirty="0">
                <a:solidFill>
                  <a:prstClr val="black"/>
                </a:solidFill>
              </a:rPr>
              <a:t>alan</a:t>
            </a:r>
          </a:p>
          <a:p>
            <a:pPr>
              <a:lnSpc>
                <a:spcPct val="150000"/>
              </a:lnSpc>
            </a:pPr>
            <a:r>
              <a:rPr lang="tr-TR" sz="2800" dirty="0" err="1">
                <a:solidFill>
                  <a:prstClr val="black"/>
                </a:solidFill>
              </a:rPr>
              <a:t>cevre</a:t>
            </a:r>
            <a:endParaRPr lang="tr-TR" sz="2800" dirty="0">
              <a:solidFill>
                <a:prstClr val="black"/>
              </a:solidFill>
            </a:endParaRPr>
          </a:p>
        </p:txBody>
      </p:sp>
      <p:sp>
        <p:nvSpPr>
          <p:cNvPr id="7" name="Veri Yer Tutucusu 6"/>
          <p:cNvSpPr>
            <a:spLocks noGrp="1"/>
          </p:cNvSpPr>
          <p:nvPr>
            <p:ph type="dt" sz="half" idx="10"/>
          </p:nvPr>
        </p:nvSpPr>
        <p:spPr/>
        <p:txBody>
          <a:bodyPr/>
          <a:lstStyle/>
          <a:p>
            <a:fld id="{A788465E-0605-494E-ABA6-1EF53EA1106E}" type="datetime1">
              <a:rPr lang="tr-TR" smtClean="0"/>
              <a:t>11.10.2020</a:t>
            </a:fld>
            <a:endParaRPr lang="tr-TR" dirty="0"/>
          </a:p>
        </p:txBody>
      </p:sp>
      <p:sp>
        <p:nvSpPr>
          <p:cNvPr id="9" name="Altbilgi Yer Tutucusu 8"/>
          <p:cNvSpPr>
            <a:spLocks noGrp="1"/>
          </p:cNvSpPr>
          <p:nvPr>
            <p:ph type="ftr" sz="quarter" idx="11"/>
          </p:nvPr>
        </p:nvSpPr>
        <p:spPr/>
        <p:txBody>
          <a:bodyPr/>
          <a:lstStyle/>
          <a:p>
            <a:r>
              <a:rPr lang="tr-TR" smtClean="0"/>
              <a:t>MUH BİL– Bilgisayar Programlama</a:t>
            </a:r>
            <a:endParaRPr lang="tr-TR" dirty="0"/>
          </a:p>
        </p:txBody>
      </p:sp>
      <p:sp>
        <p:nvSpPr>
          <p:cNvPr id="15" name="Slayt Numarası Yer Tutucusu 14"/>
          <p:cNvSpPr>
            <a:spLocks noGrp="1"/>
          </p:cNvSpPr>
          <p:nvPr>
            <p:ph type="sldNum" sz="quarter" idx="12"/>
          </p:nvPr>
        </p:nvSpPr>
        <p:spPr/>
        <p:txBody>
          <a:bodyPr/>
          <a:lstStyle/>
          <a:p>
            <a:fld id="{50F4E6BD-4CAD-3E44-B214-2CFB9D00E5E7}" type="slidenum">
              <a:rPr lang="tr-TR" smtClean="0"/>
              <a:t>22</a:t>
            </a:fld>
            <a:endParaRPr lang="tr-TR"/>
          </a:p>
        </p:txBody>
      </p:sp>
      <p:sp>
        <p:nvSpPr>
          <p:cNvPr id="17"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smtClean="0"/>
              <a:t>Örnek:</a:t>
            </a:r>
            <a:endParaRPr lang="tr-TR" dirty="0"/>
          </a:p>
        </p:txBody>
      </p:sp>
    </p:spTree>
    <p:extLst>
      <p:ext uri="{BB962C8B-B14F-4D97-AF65-F5344CB8AC3E}">
        <p14:creationId xmlns:p14="http://schemas.microsoft.com/office/powerpoint/2010/main" val="33141910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5" presetClass="entr" presetSubtype="1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animEffect transition="in" filter="checkerboard(across)">
                                      <p:cBhvr>
                                        <p:cTn id="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
          <p:cNvSpPr txBox="1">
            <a:spLocks noChangeArrowheads="1"/>
          </p:cNvSpPr>
          <p:nvPr/>
        </p:nvSpPr>
        <p:spPr bwMode="auto">
          <a:xfrm>
            <a:off x="1720750" y="1701802"/>
            <a:ext cx="8750500" cy="769441"/>
          </a:xfrm>
          <a:prstGeom prst="rect">
            <a:avLst/>
          </a:prstGeom>
          <a:ln/>
          <a:extLst/>
        </p:spPr>
        <p:style>
          <a:lnRef idx="1">
            <a:schemeClr val="accent2"/>
          </a:lnRef>
          <a:fillRef idx="2">
            <a:schemeClr val="accent2"/>
          </a:fillRef>
          <a:effectRef idx="1">
            <a:schemeClr val="accent2"/>
          </a:effectRef>
          <a:fontRef idx="minor">
            <a:schemeClr val="dk1"/>
          </a:fontRef>
        </p:style>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tr-TR" altLang="zh-CN" sz="2200" dirty="0">
                <a:solidFill>
                  <a:prstClr val="black"/>
                </a:solidFill>
                <a:latin typeface="Calibri" pitchFamily="34" charset="0"/>
                <a:cs typeface="Calibri" pitchFamily="34" charset="0"/>
              </a:rPr>
              <a:t>Değerleri dışarıdan girilen x ve y için aşağıdaki fonksiyonun değerini hesaplayan bir MATLAB programı yazınız</a:t>
            </a:r>
          </a:p>
        </p:txBody>
      </p:sp>
      <p:sp>
        <p:nvSpPr>
          <p:cNvPr id="7" name="Veri Yer Tutucusu 6"/>
          <p:cNvSpPr>
            <a:spLocks noGrp="1"/>
          </p:cNvSpPr>
          <p:nvPr>
            <p:ph type="dt" sz="half" idx="10"/>
          </p:nvPr>
        </p:nvSpPr>
        <p:spPr/>
        <p:txBody>
          <a:bodyPr/>
          <a:lstStyle/>
          <a:p>
            <a:fld id="{62CB9534-ADCF-48B7-9333-1978B032651F}" type="datetime1">
              <a:rPr lang="tr-TR" smtClean="0"/>
              <a:t>11.10.2020</a:t>
            </a:fld>
            <a:endParaRPr lang="tr-TR" dirty="0"/>
          </a:p>
        </p:txBody>
      </p:sp>
      <p:sp>
        <p:nvSpPr>
          <p:cNvPr id="9" name="Altbilgi Yer Tutucusu 8"/>
          <p:cNvSpPr>
            <a:spLocks noGrp="1"/>
          </p:cNvSpPr>
          <p:nvPr>
            <p:ph type="ftr" sz="quarter" idx="11"/>
          </p:nvPr>
        </p:nvSpPr>
        <p:spPr/>
        <p:txBody>
          <a:bodyPr/>
          <a:lstStyle/>
          <a:p>
            <a:r>
              <a:rPr lang="tr-TR" smtClean="0"/>
              <a:t>MUH BİL– Bilgisayar Programlama</a:t>
            </a:r>
            <a:endParaRPr lang="tr-TR" dirty="0"/>
          </a:p>
        </p:txBody>
      </p:sp>
      <p:sp>
        <p:nvSpPr>
          <p:cNvPr id="14" name="Slayt Numarası Yer Tutucusu 13"/>
          <p:cNvSpPr>
            <a:spLocks noGrp="1"/>
          </p:cNvSpPr>
          <p:nvPr>
            <p:ph type="sldNum" sz="quarter" idx="12"/>
          </p:nvPr>
        </p:nvSpPr>
        <p:spPr/>
        <p:txBody>
          <a:bodyPr/>
          <a:lstStyle/>
          <a:p>
            <a:fld id="{50F4E6BD-4CAD-3E44-B214-2CFB9D00E5E7}" type="slidenum">
              <a:rPr lang="tr-TR" smtClean="0"/>
              <a:t>23</a:t>
            </a:fld>
            <a:endParaRPr lang="tr-TR"/>
          </a:p>
        </p:txBody>
      </p:sp>
      <p:sp>
        <p:nvSpPr>
          <p:cNvPr id="16"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smtClean="0"/>
              <a:t>Örnek:</a:t>
            </a:r>
            <a:endParaRPr lang="tr-TR" dirty="0"/>
          </a:p>
        </p:txBody>
      </p:sp>
    </p:spTree>
    <p:extLst>
      <p:ext uri="{BB962C8B-B14F-4D97-AF65-F5344CB8AC3E}">
        <p14:creationId xmlns:p14="http://schemas.microsoft.com/office/powerpoint/2010/main" val="39101813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38" name="Text Box 62"/>
          <p:cNvSpPr txBox="1">
            <a:spLocks noChangeArrowheads="1"/>
          </p:cNvSpPr>
          <p:nvPr/>
        </p:nvSpPr>
        <p:spPr bwMode="auto">
          <a:xfrm>
            <a:off x="1710505" y="1584703"/>
            <a:ext cx="8748972" cy="2800767"/>
          </a:xfrm>
          <a:prstGeom prst="rect">
            <a:avLst/>
          </a:prstGeom>
          <a:noFill/>
          <a:ln>
            <a:solidFill>
              <a:schemeClr val="bg1"/>
            </a:solidFill>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pPr marL="342900" indent="-342900" algn="just">
              <a:defRPr/>
            </a:pPr>
            <a:r>
              <a:rPr lang="tr-TR" sz="3200" dirty="0" smtClean="0">
                <a:solidFill>
                  <a:srgbClr val="CC0000"/>
                </a:solidFill>
                <a:latin typeface="Calibri" pitchFamily="34" charset="0"/>
                <a:cs typeface="Calibri" pitchFamily="34" charset="0"/>
              </a:rPr>
              <a:t>M</a:t>
            </a:r>
            <a:r>
              <a:rPr lang="tr-TR" sz="2400" dirty="0" smtClean="0">
                <a:solidFill>
                  <a:srgbClr val="CC0000"/>
                </a:solidFill>
                <a:latin typeface="Calibri" pitchFamily="34" charset="0"/>
                <a:cs typeface="Calibri" pitchFamily="34" charset="0"/>
              </a:rPr>
              <a:t>ATLAB,</a:t>
            </a:r>
            <a:r>
              <a:rPr lang="tr-TR" sz="2400" dirty="0" smtClean="0">
                <a:latin typeface="Calibri" pitchFamily="34" charset="0"/>
                <a:cs typeface="Calibri" pitchFamily="34" charset="0"/>
              </a:rPr>
              <a:t> bilim adamları ve mühendislere, </a:t>
            </a:r>
            <a:r>
              <a:rPr lang="tr-TR" sz="2400" dirty="0" smtClean="0">
                <a:solidFill>
                  <a:srgbClr val="0000FF"/>
                </a:solidFill>
                <a:latin typeface="Calibri" pitchFamily="34" charset="0"/>
                <a:cs typeface="Calibri" pitchFamily="34" charset="0"/>
              </a:rPr>
              <a:t>Fortran</a:t>
            </a:r>
            <a:r>
              <a:rPr lang="tr-TR" sz="2400" dirty="0" smtClean="0">
                <a:latin typeface="Calibri" pitchFamily="34" charset="0"/>
                <a:cs typeface="Calibri" pitchFamily="34" charset="0"/>
              </a:rPr>
              <a:t> ve </a:t>
            </a:r>
            <a:r>
              <a:rPr lang="tr-TR" sz="2400" dirty="0" smtClean="0">
                <a:solidFill>
                  <a:srgbClr val="0000FF"/>
                </a:solidFill>
                <a:latin typeface="Calibri" pitchFamily="34" charset="0"/>
                <a:cs typeface="Calibri" pitchFamily="34" charset="0"/>
              </a:rPr>
              <a:t>C</a:t>
            </a:r>
            <a:r>
              <a:rPr lang="tr-TR" sz="2400" dirty="0" smtClean="0">
                <a:latin typeface="Calibri" pitchFamily="34" charset="0"/>
                <a:cs typeface="Calibri" pitchFamily="34" charset="0"/>
              </a:rPr>
              <a:t> gibi gelenekselleşmiş dillerde program yazmaksızın, matrislere dayalı problemleri çözmede kullanılmak üzere bir sayısal hesaplama kütüphanesi sunmak amacıyla, </a:t>
            </a:r>
            <a:r>
              <a:rPr lang="tr-TR" sz="2400" dirty="0" err="1" smtClean="0">
                <a:solidFill>
                  <a:srgbClr val="990033"/>
                </a:solidFill>
                <a:latin typeface="Calibri" pitchFamily="34" charset="0"/>
                <a:cs typeface="Calibri" pitchFamily="34" charset="0"/>
              </a:rPr>
              <a:t>MAT</a:t>
            </a:r>
            <a:r>
              <a:rPr lang="tr-TR" sz="2400" dirty="0" err="1" smtClean="0">
                <a:latin typeface="Calibri" pitchFamily="34" charset="0"/>
                <a:cs typeface="Calibri" pitchFamily="34" charset="0"/>
              </a:rPr>
              <a:t>ris</a:t>
            </a:r>
            <a:r>
              <a:rPr lang="tr-TR" sz="2400" dirty="0" smtClean="0">
                <a:latin typeface="Calibri" pitchFamily="34" charset="0"/>
                <a:cs typeface="Calibri" pitchFamily="34" charset="0"/>
              </a:rPr>
              <a:t> </a:t>
            </a:r>
            <a:r>
              <a:rPr lang="tr-TR" sz="2400" dirty="0" err="1" smtClean="0">
                <a:solidFill>
                  <a:srgbClr val="990033"/>
                </a:solidFill>
                <a:latin typeface="Calibri" pitchFamily="34" charset="0"/>
                <a:cs typeface="Calibri" pitchFamily="34" charset="0"/>
              </a:rPr>
              <a:t>LAB</a:t>
            </a:r>
            <a:r>
              <a:rPr lang="tr-TR" sz="2400" dirty="0" err="1" smtClean="0">
                <a:latin typeface="Calibri" pitchFamily="34" charset="0"/>
                <a:cs typeface="Calibri" pitchFamily="34" charset="0"/>
              </a:rPr>
              <a:t>oratuvarı</a:t>
            </a:r>
            <a:r>
              <a:rPr lang="tr-TR" sz="2400" dirty="0" smtClean="0">
                <a:latin typeface="Calibri" pitchFamily="34" charset="0"/>
                <a:cs typeface="Calibri" pitchFamily="34" charset="0"/>
              </a:rPr>
              <a:t> (</a:t>
            </a:r>
            <a:r>
              <a:rPr lang="tr-TR" sz="2400" dirty="0" err="1" smtClean="0">
                <a:latin typeface="Calibri" pitchFamily="34" charset="0"/>
                <a:cs typeface="Calibri" pitchFamily="34" charset="0"/>
              </a:rPr>
              <a:t>MATrix</a:t>
            </a:r>
            <a:r>
              <a:rPr lang="tr-TR" sz="2400" dirty="0" smtClean="0">
                <a:latin typeface="Calibri" pitchFamily="34" charset="0"/>
                <a:cs typeface="Calibri" pitchFamily="34" charset="0"/>
              </a:rPr>
              <a:t> </a:t>
            </a:r>
            <a:r>
              <a:rPr lang="tr-TR" sz="2400" dirty="0" err="1" smtClean="0">
                <a:latin typeface="Calibri" pitchFamily="34" charset="0"/>
                <a:cs typeface="Calibri" pitchFamily="34" charset="0"/>
              </a:rPr>
              <a:t>LABoratory</a:t>
            </a:r>
            <a:r>
              <a:rPr lang="tr-TR" sz="2400" dirty="0" smtClean="0">
                <a:latin typeface="Calibri" pitchFamily="34" charset="0"/>
                <a:cs typeface="Calibri" pitchFamily="34" charset="0"/>
              </a:rPr>
              <a:t>) programı olarak tasarlanmıştır. Fakat daha sonra, </a:t>
            </a:r>
            <a:r>
              <a:rPr lang="tr-TR" sz="2400" i="1" dirty="0" err="1" smtClean="0">
                <a:latin typeface="Calibri" pitchFamily="34" charset="0"/>
                <a:cs typeface="Calibri" pitchFamily="34" charset="0"/>
              </a:rPr>
              <a:t>Optimization</a:t>
            </a:r>
            <a:r>
              <a:rPr lang="tr-TR" sz="2400" i="1" dirty="0" smtClean="0">
                <a:latin typeface="Calibri" pitchFamily="34" charset="0"/>
                <a:cs typeface="Calibri" pitchFamily="34" charset="0"/>
              </a:rPr>
              <a:t> </a:t>
            </a:r>
            <a:r>
              <a:rPr lang="tr-TR" sz="2400" i="1" dirty="0" err="1" smtClean="0">
                <a:latin typeface="Calibri" pitchFamily="34" charset="0"/>
                <a:cs typeface="Calibri" pitchFamily="34" charset="0"/>
              </a:rPr>
              <a:t>Toolbox</a:t>
            </a:r>
            <a:r>
              <a:rPr lang="tr-TR" sz="2400" dirty="0" smtClean="0">
                <a:latin typeface="Calibri" pitchFamily="34" charset="0"/>
                <a:cs typeface="Calibri" pitchFamily="34" charset="0"/>
              </a:rPr>
              <a:t> ve </a:t>
            </a:r>
            <a:r>
              <a:rPr lang="tr-TR" sz="2400" i="1" dirty="0" smtClean="0">
                <a:latin typeface="Calibri" pitchFamily="34" charset="0"/>
                <a:cs typeface="Calibri" pitchFamily="34" charset="0"/>
              </a:rPr>
              <a:t>Control </a:t>
            </a:r>
            <a:r>
              <a:rPr lang="tr-TR" sz="2400" i="1" dirty="0" err="1" smtClean="0">
                <a:latin typeface="Calibri" pitchFamily="34" charset="0"/>
                <a:cs typeface="Calibri" pitchFamily="34" charset="0"/>
              </a:rPr>
              <a:t>System</a:t>
            </a:r>
            <a:r>
              <a:rPr lang="tr-TR" sz="2400" i="1" dirty="0" smtClean="0">
                <a:latin typeface="Calibri" pitchFamily="34" charset="0"/>
                <a:cs typeface="Calibri" pitchFamily="34" charset="0"/>
              </a:rPr>
              <a:t> </a:t>
            </a:r>
            <a:r>
              <a:rPr lang="tr-TR" sz="2400" i="1" dirty="0" err="1" smtClean="0">
                <a:latin typeface="Calibri" pitchFamily="34" charset="0"/>
                <a:cs typeface="Calibri" pitchFamily="34" charset="0"/>
              </a:rPr>
              <a:t>Toolbox</a:t>
            </a:r>
            <a:r>
              <a:rPr lang="tr-TR" sz="2400" dirty="0" smtClean="0">
                <a:latin typeface="Calibri" pitchFamily="34" charset="0"/>
                <a:cs typeface="Calibri" pitchFamily="34" charset="0"/>
              </a:rPr>
              <a:t> gibi bazı </a:t>
            </a:r>
            <a:r>
              <a:rPr lang="tr-TR" sz="2400" dirty="0" err="1" smtClean="0">
                <a:latin typeface="Calibri" pitchFamily="34" charset="0"/>
                <a:cs typeface="Calibri" pitchFamily="34" charset="0"/>
              </a:rPr>
              <a:t>toolbox’lar</a:t>
            </a:r>
            <a:r>
              <a:rPr lang="tr-TR" sz="2400" dirty="0" smtClean="0">
                <a:latin typeface="Calibri" pitchFamily="34" charset="0"/>
                <a:cs typeface="Calibri" pitchFamily="34" charset="0"/>
              </a:rPr>
              <a:t> eklenerek geliştirilmiştir. </a:t>
            </a:r>
            <a:endParaRPr lang="tr-TR" sz="2400" dirty="0">
              <a:latin typeface="Calibri" pitchFamily="34" charset="0"/>
              <a:cs typeface="Calibri" pitchFamily="34" charset="0"/>
            </a:endParaRPr>
          </a:p>
        </p:txBody>
      </p:sp>
      <p:sp>
        <p:nvSpPr>
          <p:cNvPr id="50239" name="Text Box 63"/>
          <p:cNvSpPr txBox="1">
            <a:spLocks noChangeArrowheads="1"/>
          </p:cNvSpPr>
          <p:nvPr/>
        </p:nvSpPr>
        <p:spPr bwMode="auto">
          <a:xfrm>
            <a:off x="1710505" y="4401414"/>
            <a:ext cx="8696305" cy="1938992"/>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bir yorumlayıcıdır (</a:t>
            </a:r>
            <a:r>
              <a:rPr lang="tr-TR" sz="2400" dirty="0" err="1">
                <a:latin typeface="Calibri" pitchFamily="34" charset="0"/>
                <a:cs typeface="Calibri" pitchFamily="34" charset="0"/>
              </a:rPr>
              <a:t>interpreter</a:t>
            </a:r>
            <a:r>
              <a:rPr lang="tr-TR" sz="2400" dirty="0">
                <a:latin typeface="Calibri" pitchFamily="34" charset="0"/>
                <a:cs typeface="Calibri" pitchFamily="34" charset="0"/>
              </a:rPr>
              <a:t>); yani sonuç, daha ziyade el tipi hesap makinelerine benzer tarzda ekranda yazılı bir metin olarak alınabilir. Neticede diğer dillerde olduğu gibi “</a:t>
            </a:r>
            <a:r>
              <a:rPr lang="tr-TR" sz="2400" dirty="0" err="1">
                <a:latin typeface="Calibri" pitchFamily="34" charset="0"/>
                <a:cs typeface="Calibri" pitchFamily="34" charset="0"/>
              </a:rPr>
              <a:t>derleme”ye</a:t>
            </a:r>
            <a:r>
              <a:rPr lang="tr-TR" sz="2400" dirty="0">
                <a:latin typeface="Calibri" pitchFamily="34" charset="0"/>
                <a:cs typeface="Calibri" pitchFamily="34" charset="0"/>
              </a:rPr>
              <a:t> (</a:t>
            </a:r>
            <a:r>
              <a:rPr lang="tr-TR" sz="2400" dirty="0" err="1">
                <a:latin typeface="Calibri" pitchFamily="34" charset="0"/>
                <a:cs typeface="Calibri" pitchFamily="34" charset="0"/>
              </a:rPr>
              <a:t>compilation</a:t>
            </a:r>
            <a:r>
              <a:rPr lang="tr-TR" sz="2400" dirty="0">
                <a:latin typeface="Calibri" pitchFamily="34" charset="0"/>
                <a:cs typeface="Calibri" pitchFamily="34" charset="0"/>
              </a:rPr>
              <a:t>) ihtiyaç yoktur; fakat programlamaya izin vermesinden dolayı da güçlü bir paket programdır.</a:t>
            </a:r>
          </a:p>
        </p:txBody>
      </p:sp>
      <p:sp>
        <p:nvSpPr>
          <p:cNvPr id="4" name="Veri Yer Tutucusu 3"/>
          <p:cNvSpPr>
            <a:spLocks noGrp="1"/>
          </p:cNvSpPr>
          <p:nvPr>
            <p:ph type="dt" sz="half" idx="10"/>
          </p:nvPr>
        </p:nvSpPr>
        <p:spPr/>
        <p:txBody>
          <a:bodyPr/>
          <a:lstStyle/>
          <a:p>
            <a:fld id="{B0604A24-E5FD-4195-B4F7-9810FF81ABFA}"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3</a:t>
            </a:fld>
            <a:endParaRPr lang="tr-TR"/>
          </a:p>
        </p:txBody>
      </p:sp>
      <p:sp>
        <p:nvSpPr>
          <p:cNvPr id="10"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MATLAB nedir?</a:t>
            </a:r>
          </a:p>
        </p:txBody>
      </p:sp>
    </p:spTree>
    <p:extLst>
      <p:ext uri="{BB962C8B-B14F-4D97-AF65-F5344CB8AC3E}">
        <p14:creationId xmlns:p14="http://schemas.microsoft.com/office/powerpoint/2010/main" val="2604422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23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2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38" grpId="0" animBg="1"/>
      <p:bldP spid="5023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 name="Text Box 10"/>
          <p:cNvSpPr txBox="1">
            <a:spLocks noChangeArrowheads="1"/>
          </p:cNvSpPr>
          <p:nvPr/>
        </p:nvSpPr>
        <p:spPr bwMode="auto">
          <a:xfrm>
            <a:off x="2495551" y="4292601"/>
            <a:ext cx="35290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p>
        </p:txBody>
      </p:sp>
      <p:sp>
        <p:nvSpPr>
          <p:cNvPr id="5131" name="Rectangle 11"/>
          <p:cNvSpPr>
            <a:spLocks noChangeArrowheads="1"/>
          </p:cNvSpPr>
          <p:nvPr/>
        </p:nvSpPr>
        <p:spPr bwMode="auto">
          <a:xfrm>
            <a:off x="1017350" y="2423175"/>
            <a:ext cx="5635932" cy="1569660"/>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nchor="ctr">
            <a:spAutoFit/>
          </a:bodyPr>
          <a:lstStyle/>
          <a:p>
            <a:pPr algn="just"/>
            <a:r>
              <a:rPr lang="tr-TR" sz="2400" b="1" dirty="0">
                <a:latin typeface="Calibri" pitchFamily="34" charset="0"/>
                <a:cs typeface="Calibri" pitchFamily="34" charset="0"/>
              </a:rPr>
              <a:t>z(</a:t>
            </a:r>
            <a:r>
              <a:rPr lang="tr-TR" sz="2400" b="1" dirty="0" err="1">
                <a:latin typeface="Calibri" pitchFamily="34" charset="0"/>
                <a:cs typeface="Calibri" pitchFamily="34" charset="0"/>
              </a:rPr>
              <a:t>x,y</a:t>
            </a:r>
            <a:r>
              <a:rPr lang="tr-TR" sz="2400" b="1" dirty="0">
                <a:latin typeface="Calibri" pitchFamily="34" charset="0"/>
                <a:cs typeface="Calibri" pitchFamily="34" charset="0"/>
              </a:rPr>
              <a:t>) = x </a:t>
            </a:r>
            <a:r>
              <a:rPr lang="tr-TR" sz="2400" b="1" dirty="0" err="1">
                <a:latin typeface="Calibri" pitchFamily="34" charset="0"/>
                <a:cs typeface="Calibri" pitchFamily="34" charset="0"/>
              </a:rPr>
              <a:t>exp</a:t>
            </a:r>
            <a:r>
              <a:rPr lang="tr-TR" sz="2400" b="1" dirty="0">
                <a:latin typeface="Calibri" pitchFamily="34" charset="0"/>
                <a:cs typeface="Calibri" pitchFamily="34" charset="0"/>
              </a:rPr>
              <a:t>( - x^2 - y^2): </a:t>
            </a:r>
          </a:p>
          <a:p>
            <a:pPr algn="just"/>
            <a:r>
              <a:rPr lang="tr-TR" sz="2400" b="1" dirty="0">
                <a:latin typeface="Calibri" pitchFamily="34" charset="0"/>
                <a:cs typeface="Calibri" pitchFamily="34" charset="0"/>
              </a:rPr>
              <a:t>[</a:t>
            </a:r>
            <a:r>
              <a:rPr lang="tr-TR" sz="2400" b="1" dirty="0" err="1">
                <a:latin typeface="Calibri" pitchFamily="34" charset="0"/>
                <a:cs typeface="Calibri" pitchFamily="34" charset="0"/>
              </a:rPr>
              <a:t>x,y</a:t>
            </a:r>
            <a:r>
              <a:rPr lang="tr-TR" sz="2400" b="1" dirty="0">
                <a:latin typeface="Calibri" pitchFamily="34" charset="0"/>
                <a:cs typeface="Calibri" pitchFamily="34" charset="0"/>
              </a:rPr>
              <a:t>] = </a:t>
            </a:r>
            <a:r>
              <a:rPr lang="tr-TR" sz="2400" b="1" dirty="0" err="1">
                <a:latin typeface="Calibri" pitchFamily="34" charset="0"/>
                <a:cs typeface="Calibri" pitchFamily="34" charset="0"/>
              </a:rPr>
              <a:t>meshgrid</a:t>
            </a:r>
            <a:r>
              <a:rPr lang="tr-TR" sz="2400" b="1" dirty="0">
                <a:latin typeface="Calibri" pitchFamily="34" charset="0"/>
                <a:cs typeface="Calibri" pitchFamily="34" charset="0"/>
              </a:rPr>
              <a:t>(-2:.2:2, -2:.2:2); </a:t>
            </a:r>
          </a:p>
          <a:p>
            <a:pPr algn="just"/>
            <a:r>
              <a:rPr lang="tr-TR" sz="2400" b="1" dirty="0">
                <a:latin typeface="Calibri" pitchFamily="34" charset="0"/>
                <a:cs typeface="Calibri" pitchFamily="34" charset="0"/>
              </a:rPr>
              <a:t>z = x .* </a:t>
            </a:r>
            <a:r>
              <a:rPr lang="tr-TR" sz="2400" b="1" dirty="0" err="1">
                <a:latin typeface="Calibri" pitchFamily="34" charset="0"/>
                <a:cs typeface="Calibri" pitchFamily="34" charset="0"/>
              </a:rPr>
              <a:t>exp</a:t>
            </a:r>
            <a:r>
              <a:rPr lang="tr-TR" sz="2400" b="1" dirty="0">
                <a:latin typeface="Calibri" pitchFamily="34" charset="0"/>
                <a:cs typeface="Calibri" pitchFamily="34" charset="0"/>
              </a:rPr>
              <a:t>(-x.^2 - y.^2); </a:t>
            </a:r>
          </a:p>
          <a:p>
            <a:pPr algn="just"/>
            <a:r>
              <a:rPr lang="tr-TR" sz="2400" b="1" dirty="0">
                <a:latin typeface="Calibri" pitchFamily="34" charset="0"/>
                <a:cs typeface="Calibri" pitchFamily="34" charset="0"/>
              </a:rPr>
              <a:t>mesh(z) </a:t>
            </a:r>
          </a:p>
        </p:txBody>
      </p:sp>
      <p:pic>
        <p:nvPicPr>
          <p:cNvPr id="5132"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2486" y="1555449"/>
            <a:ext cx="4956818" cy="3716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Veri Yer Tutucusu 3"/>
          <p:cNvSpPr>
            <a:spLocks noGrp="1"/>
          </p:cNvSpPr>
          <p:nvPr>
            <p:ph type="dt" sz="half" idx="10"/>
          </p:nvPr>
        </p:nvSpPr>
        <p:spPr/>
        <p:txBody>
          <a:bodyPr/>
          <a:lstStyle/>
          <a:p>
            <a:fld id="{DE68A4B3-5A39-47B9-B993-3A2F61CEE9E6}"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4</a:t>
            </a:fld>
            <a:endParaRPr lang="tr-TR"/>
          </a:p>
        </p:txBody>
      </p:sp>
      <p:sp>
        <p:nvSpPr>
          <p:cNvPr id="12"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MATLAB nedir?</a:t>
            </a:r>
          </a:p>
        </p:txBody>
      </p:sp>
    </p:spTree>
    <p:extLst>
      <p:ext uri="{BB962C8B-B14F-4D97-AF65-F5344CB8AC3E}">
        <p14:creationId xmlns:p14="http://schemas.microsoft.com/office/powerpoint/2010/main" val="1612485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61" name="Text Box 9"/>
          <p:cNvSpPr txBox="1">
            <a:spLocks noChangeArrowheads="1"/>
          </p:cNvSpPr>
          <p:nvPr/>
        </p:nvSpPr>
        <p:spPr bwMode="auto">
          <a:xfrm>
            <a:off x="1684172" y="2316605"/>
            <a:ext cx="8659979" cy="3046988"/>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tr-TR" sz="2400" b="1" dirty="0">
                <a:solidFill>
                  <a:srgbClr val="3333CC"/>
                </a:solidFill>
                <a:latin typeface="Calibri" pitchFamily="34" charset="0"/>
                <a:cs typeface="Calibri" pitchFamily="34" charset="0"/>
              </a:rPr>
              <a:t>Komut Penceresi: </a:t>
            </a: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ile iletişim kurulan ana penceredir. </a:t>
            </a: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yorumlayıcısı kullanıcıdan gelecek komutları kabul etmeye hazır olduğunu gösteren  </a:t>
            </a:r>
            <a:r>
              <a:rPr lang="tr-TR" sz="2400" b="1" dirty="0">
                <a:solidFill>
                  <a:srgbClr val="FF3300"/>
                </a:solidFill>
                <a:latin typeface="Calibri" pitchFamily="34" charset="0"/>
                <a:cs typeface="Calibri" pitchFamily="34" charset="0"/>
              </a:rPr>
              <a:t>“ &gt;&gt; ”</a:t>
            </a:r>
            <a:r>
              <a:rPr lang="tr-TR" sz="2400" dirty="0">
                <a:latin typeface="Calibri" pitchFamily="34" charset="0"/>
                <a:cs typeface="Calibri" pitchFamily="34" charset="0"/>
              </a:rPr>
              <a:t> biçiminde bir ileti görüntüler. Örneğin, 4*25+6*52+2*99 gibi basit matematiksel işlemi yapmak için		</a:t>
            </a:r>
          </a:p>
          <a:p>
            <a:pPr algn="just" eaLnBrk="1" hangingPunct="1"/>
            <a:r>
              <a:rPr lang="tr-TR" sz="2400" dirty="0">
                <a:latin typeface="Calibri" pitchFamily="34" charset="0"/>
                <a:cs typeface="Calibri" pitchFamily="34" charset="0"/>
              </a:rPr>
              <a:t>&gt;&gt; 4*25+6*52+2*99          ifadesini yazıp </a:t>
            </a:r>
            <a:r>
              <a:rPr lang="tr-TR" sz="2400" b="1" i="1" u="sng" dirty="0" err="1">
                <a:solidFill>
                  <a:srgbClr val="0000CC"/>
                </a:solidFill>
                <a:latin typeface="Calibri" pitchFamily="34" charset="0"/>
                <a:cs typeface="Calibri" pitchFamily="34" charset="0"/>
              </a:rPr>
              <a:t>Enter</a:t>
            </a:r>
            <a:r>
              <a:rPr lang="tr-TR" sz="2400" b="1" dirty="0">
                <a:solidFill>
                  <a:srgbClr val="0000CC"/>
                </a:solidFill>
                <a:latin typeface="Calibri" pitchFamily="34" charset="0"/>
                <a:cs typeface="Calibri" pitchFamily="34" charset="0"/>
              </a:rPr>
              <a:t> </a:t>
            </a:r>
            <a:r>
              <a:rPr lang="tr-TR" sz="2400" dirty="0">
                <a:latin typeface="Calibri" pitchFamily="34" charset="0"/>
                <a:cs typeface="Calibri" pitchFamily="34" charset="0"/>
              </a:rPr>
              <a:t>  tuşuna basılınca,</a:t>
            </a:r>
          </a:p>
          <a:p>
            <a:pPr algn="just" eaLnBrk="1" hangingPunct="1"/>
            <a:r>
              <a:rPr lang="tr-TR" sz="2400" dirty="0">
                <a:latin typeface="Calibri" pitchFamily="34" charset="0"/>
                <a:cs typeface="Calibri" pitchFamily="34" charset="0"/>
              </a:rPr>
              <a:t> </a:t>
            </a:r>
            <a:r>
              <a:rPr lang="tr-TR" sz="2400" dirty="0" err="1">
                <a:latin typeface="Calibri" pitchFamily="34" charset="0"/>
                <a:cs typeface="Calibri" pitchFamily="34" charset="0"/>
              </a:rPr>
              <a:t>ans</a:t>
            </a:r>
            <a:r>
              <a:rPr lang="tr-TR" sz="2400" dirty="0">
                <a:latin typeface="Calibri" pitchFamily="34" charset="0"/>
                <a:cs typeface="Calibri" pitchFamily="34" charset="0"/>
              </a:rPr>
              <a:t>=</a:t>
            </a:r>
          </a:p>
          <a:p>
            <a:pPr algn="just" eaLnBrk="1" hangingPunct="1"/>
            <a:r>
              <a:rPr lang="tr-TR" sz="2400" dirty="0">
                <a:latin typeface="Calibri" pitchFamily="34" charset="0"/>
                <a:cs typeface="Calibri" pitchFamily="34" charset="0"/>
              </a:rPr>
              <a:t>         	610 </a:t>
            </a:r>
          </a:p>
        </p:txBody>
      </p:sp>
      <p:sp>
        <p:nvSpPr>
          <p:cNvPr id="4" name="Veri Yer Tutucusu 3"/>
          <p:cNvSpPr>
            <a:spLocks noGrp="1"/>
          </p:cNvSpPr>
          <p:nvPr>
            <p:ph type="dt" sz="half" idx="10"/>
          </p:nvPr>
        </p:nvSpPr>
        <p:spPr/>
        <p:txBody>
          <a:bodyPr/>
          <a:lstStyle/>
          <a:p>
            <a:fld id="{8B8BE5B4-8641-463C-99B3-768F5115D2CC}"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5</a:t>
            </a:fld>
            <a:endParaRPr lang="tr-TR"/>
          </a:p>
        </p:txBody>
      </p:sp>
      <p:sp>
        <p:nvSpPr>
          <p:cNvPr id="9"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Temel Bilgiler</a:t>
            </a:r>
          </a:p>
        </p:txBody>
      </p:sp>
    </p:spTree>
    <p:extLst>
      <p:ext uri="{BB962C8B-B14F-4D97-AF65-F5344CB8AC3E}">
        <p14:creationId xmlns:p14="http://schemas.microsoft.com/office/powerpoint/2010/main" val="4453609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7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6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62" name="Text Box 10"/>
          <p:cNvSpPr txBox="1">
            <a:spLocks noChangeArrowheads="1"/>
          </p:cNvSpPr>
          <p:nvPr/>
        </p:nvSpPr>
        <p:spPr bwMode="auto">
          <a:xfrm>
            <a:off x="1710056" y="1770190"/>
            <a:ext cx="8617744" cy="2431435"/>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tr-TR" sz="2400" b="1" dirty="0">
                <a:solidFill>
                  <a:srgbClr val="3333CC"/>
                </a:solidFill>
                <a:latin typeface="Calibri" pitchFamily="34" charset="0"/>
                <a:cs typeface="Calibri" pitchFamily="34" charset="0"/>
              </a:rPr>
              <a:t>Komut satırında yanlışların düzeltilmesi:</a:t>
            </a:r>
            <a:r>
              <a:rPr lang="tr-TR" sz="2400" dirty="0">
                <a:latin typeface="Calibri" pitchFamily="34" charset="0"/>
                <a:cs typeface="Calibri" pitchFamily="34" charset="0"/>
              </a:rPr>
              <a:t>  Klavyede yer alan ok tuşları komut satırında yapılan yanlışlıkları düzeltilmesine olanak tanır. Bunlar yukarı </a:t>
            </a:r>
            <a:r>
              <a:rPr lang="tr-TR" sz="2800" b="1" dirty="0">
                <a:solidFill>
                  <a:srgbClr val="FF3300"/>
                </a:solidFill>
                <a:latin typeface="Calibri" pitchFamily="34" charset="0"/>
                <a:cs typeface="Calibri" pitchFamily="34" charset="0"/>
              </a:rPr>
              <a:t>“↑”</a:t>
            </a:r>
            <a:r>
              <a:rPr lang="tr-TR" sz="2400" b="1" dirty="0">
                <a:latin typeface="Calibri" pitchFamily="34" charset="0"/>
                <a:cs typeface="Calibri" pitchFamily="34" charset="0"/>
              </a:rPr>
              <a:t> </a:t>
            </a:r>
            <a:r>
              <a:rPr lang="tr-TR" sz="2400" dirty="0">
                <a:latin typeface="Calibri" pitchFamily="34" charset="0"/>
                <a:cs typeface="Calibri" pitchFamily="34" charset="0"/>
              </a:rPr>
              <a:t>  aşağı </a:t>
            </a:r>
            <a:r>
              <a:rPr lang="tr-TR" sz="2800" b="1" dirty="0">
                <a:solidFill>
                  <a:srgbClr val="FF3300"/>
                </a:solidFill>
                <a:latin typeface="Calibri" pitchFamily="34" charset="0"/>
                <a:cs typeface="Calibri" pitchFamily="34" charset="0"/>
              </a:rPr>
              <a:t>“↓”</a:t>
            </a:r>
            <a:r>
              <a:rPr lang="tr-TR" sz="2400" dirty="0">
                <a:latin typeface="Calibri" pitchFamily="34" charset="0"/>
                <a:cs typeface="Calibri" pitchFamily="34" charset="0"/>
              </a:rPr>
              <a:t> sol </a:t>
            </a:r>
            <a:r>
              <a:rPr lang="tr-TR" sz="2800" b="1" dirty="0">
                <a:solidFill>
                  <a:srgbClr val="FF3300"/>
                </a:solidFill>
                <a:latin typeface="Calibri" pitchFamily="34" charset="0"/>
                <a:cs typeface="Calibri" pitchFamily="34" charset="0"/>
              </a:rPr>
              <a:t>“←”</a:t>
            </a:r>
            <a:r>
              <a:rPr lang="tr-TR" sz="2400" b="1" dirty="0">
                <a:solidFill>
                  <a:srgbClr val="FF3300"/>
                </a:solidFill>
                <a:latin typeface="Calibri" pitchFamily="34" charset="0"/>
                <a:cs typeface="Calibri" pitchFamily="34" charset="0"/>
              </a:rPr>
              <a:t> </a:t>
            </a:r>
            <a:r>
              <a:rPr lang="tr-TR" sz="2400" dirty="0">
                <a:latin typeface="Calibri" pitchFamily="34" charset="0"/>
                <a:cs typeface="Calibri" pitchFamily="34" charset="0"/>
              </a:rPr>
              <a:t> sağ </a:t>
            </a:r>
            <a:r>
              <a:rPr lang="tr-TR" sz="2800" b="1" dirty="0">
                <a:solidFill>
                  <a:srgbClr val="FF3300"/>
                </a:solidFill>
                <a:latin typeface="Calibri" pitchFamily="34" charset="0"/>
                <a:cs typeface="Calibri" pitchFamily="34" charset="0"/>
              </a:rPr>
              <a:t> </a:t>
            </a:r>
            <a:r>
              <a:rPr lang="tr-TR" sz="2400" b="1" dirty="0">
                <a:solidFill>
                  <a:srgbClr val="FF3300"/>
                </a:solidFill>
                <a:latin typeface="Calibri" pitchFamily="34" charset="0"/>
                <a:cs typeface="Calibri" pitchFamily="34" charset="0"/>
              </a:rPr>
              <a:t>“</a:t>
            </a:r>
            <a:r>
              <a:rPr lang="tr-TR" sz="2800" b="1" dirty="0">
                <a:solidFill>
                  <a:srgbClr val="FF3300"/>
                </a:solidFill>
                <a:latin typeface="Calibri" pitchFamily="34" charset="0"/>
                <a:cs typeface="Calibri" pitchFamily="34" charset="0"/>
              </a:rPr>
              <a:t>→”</a:t>
            </a:r>
            <a:r>
              <a:rPr lang="tr-TR" sz="2400" dirty="0">
                <a:latin typeface="Calibri" pitchFamily="34" charset="0"/>
                <a:cs typeface="Calibri" pitchFamily="34" charset="0"/>
              </a:rPr>
              <a:t>. Yukarı tuşu kullanılarak bir önceki satır tekrar görüntülenerek sağ ve sol tuşları ile yanlış yazılı yere </a:t>
            </a:r>
            <a:r>
              <a:rPr lang="tr-TR" sz="2400" dirty="0" err="1">
                <a:latin typeface="Calibri" pitchFamily="34" charset="0"/>
                <a:cs typeface="Calibri" pitchFamily="34" charset="0"/>
              </a:rPr>
              <a:t>kursör</a:t>
            </a:r>
            <a:r>
              <a:rPr lang="tr-TR" sz="2400" dirty="0">
                <a:latin typeface="Calibri" pitchFamily="34" charset="0"/>
                <a:cs typeface="Calibri" pitchFamily="34" charset="0"/>
              </a:rPr>
              <a:t> taşınarak düzenleme gerçekleştirilir.</a:t>
            </a:r>
          </a:p>
        </p:txBody>
      </p:sp>
      <p:sp>
        <p:nvSpPr>
          <p:cNvPr id="74763" name="Text Box 11"/>
          <p:cNvSpPr txBox="1">
            <a:spLocks noChangeArrowheads="1"/>
          </p:cNvSpPr>
          <p:nvPr/>
        </p:nvSpPr>
        <p:spPr bwMode="auto">
          <a:xfrm>
            <a:off x="1710056" y="4396647"/>
            <a:ext cx="8634094" cy="1569660"/>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tr-TR" sz="2400" b="1" dirty="0">
                <a:solidFill>
                  <a:srgbClr val="3333CC"/>
                </a:solidFill>
                <a:latin typeface="Calibri" pitchFamily="34" charset="0"/>
                <a:cs typeface="Calibri" pitchFamily="34" charset="0"/>
              </a:rPr>
              <a:t>Sonucun Ekranda Görüntülenmesini Gizleme:</a:t>
            </a:r>
            <a:r>
              <a:rPr lang="tr-TR" sz="2400" b="1" dirty="0">
                <a:latin typeface="Calibri" pitchFamily="34" charset="0"/>
                <a:cs typeface="Calibri" pitchFamily="34" charset="0"/>
              </a:rPr>
              <a:t> </a:t>
            </a:r>
            <a:r>
              <a:rPr lang="tr-TR" sz="2400" dirty="0">
                <a:latin typeface="Calibri" pitchFamily="34" charset="0"/>
                <a:cs typeface="Calibri" pitchFamily="34" charset="0"/>
              </a:rPr>
              <a:t>bir deyim yazıp, </a:t>
            </a:r>
            <a:r>
              <a:rPr lang="tr-TR" sz="2400" dirty="0" err="1">
                <a:latin typeface="Calibri" pitchFamily="34" charset="0"/>
                <a:cs typeface="Calibri" pitchFamily="34" charset="0"/>
              </a:rPr>
              <a:t>Enter</a:t>
            </a:r>
            <a:r>
              <a:rPr lang="tr-TR" sz="2400" dirty="0">
                <a:latin typeface="Calibri" pitchFamily="34" charset="0"/>
                <a:cs typeface="Calibri" pitchFamily="34" charset="0"/>
              </a:rPr>
              <a:t> tuşuna   basılınca sonuçlar ekranda otomatik olarak görüntülenir. Buna karşılık, deyimin sonuna </a:t>
            </a:r>
            <a:r>
              <a:rPr lang="tr-TR" sz="2400" b="1" dirty="0">
                <a:solidFill>
                  <a:srgbClr val="CC0000"/>
                </a:solidFill>
                <a:latin typeface="Calibri" pitchFamily="34" charset="0"/>
                <a:cs typeface="Calibri" pitchFamily="34" charset="0"/>
              </a:rPr>
              <a:t>“ ; ”</a:t>
            </a:r>
            <a:r>
              <a:rPr lang="tr-TR" sz="2400" dirty="0">
                <a:latin typeface="Calibri" pitchFamily="34" charset="0"/>
                <a:cs typeface="Calibri" pitchFamily="34" charset="0"/>
              </a:rPr>
              <a:t>  ilave edilecek olursa, bu deyim ile yapılan hesaplamalar ekranda görüntülenmez.  </a:t>
            </a:r>
          </a:p>
        </p:txBody>
      </p:sp>
      <p:sp>
        <p:nvSpPr>
          <p:cNvPr id="4" name="Veri Yer Tutucusu 3"/>
          <p:cNvSpPr>
            <a:spLocks noGrp="1"/>
          </p:cNvSpPr>
          <p:nvPr>
            <p:ph type="dt" sz="half" idx="10"/>
          </p:nvPr>
        </p:nvSpPr>
        <p:spPr/>
        <p:txBody>
          <a:bodyPr/>
          <a:lstStyle/>
          <a:p>
            <a:fld id="{09FA3F1D-298E-46AF-B4F1-F2C50542EAD8}"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6</a:t>
            </a:fld>
            <a:endParaRPr lang="tr-TR"/>
          </a:p>
        </p:txBody>
      </p:sp>
      <p:sp>
        <p:nvSpPr>
          <p:cNvPr id="10"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Temel Bilgiler</a:t>
            </a:r>
          </a:p>
        </p:txBody>
      </p:sp>
    </p:spTree>
    <p:extLst>
      <p:ext uri="{BB962C8B-B14F-4D97-AF65-F5344CB8AC3E}">
        <p14:creationId xmlns:p14="http://schemas.microsoft.com/office/powerpoint/2010/main" val="2475896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76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47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62" grpId="0" animBg="1"/>
      <p:bldP spid="7476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5" name="Text Box 9"/>
          <p:cNvSpPr txBox="1">
            <a:spLocks noChangeArrowheads="1"/>
          </p:cNvSpPr>
          <p:nvPr/>
        </p:nvSpPr>
        <p:spPr bwMode="auto">
          <a:xfrm>
            <a:off x="1656310" y="2151880"/>
            <a:ext cx="8660301" cy="1569660"/>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tr-TR" sz="2400" dirty="0">
                <a:latin typeface="Calibri" pitchFamily="34" charset="0"/>
                <a:cs typeface="Calibri" pitchFamily="34" charset="0"/>
              </a:rPr>
              <a:t>Diğer programlama dillerinin pek çoğunda olduğu gibi </a:t>
            </a: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da matematik deyimler şart koşmakla beraber, diğer pek çok programlama dillerinden farklı olarak bu deyimler tümüyle matrisleri kapsar.   </a:t>
            </a:r>
          </a:p>
        </p:txBody>
      </p:sp>
      <p:sp>
        <p:nvSpPr>
          <p:cNvPr id="75788" name="Text Box 12"/>
          <p:cNvSpPr txBox="1">
            <a:spLocks noChangeArrowheads="1"/>
          </p:cNvSpPr>
          <p:nvPr/>
        </p:nvSpPr>
        <p:spPr bwMode="auto">
          <a:xfrm>
            <a:off x="1684172" y="4296104"/>
            <a:ext cx="8660301" cy="1200329"/>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tr-TR" sz="2400" b="1" dirty="0">
                <a:solidFill>
                  <a:srgbClr val="0000FF"/>
                </a:solidFill>
                <a:latin typeface="Calibri" pitchFamily="34" charset="0"/>
                <a:cs typeface="Calibri" pitchFamily="34" charset="0"/>
              </a:rPr>
              <a:t>Deyim oluşturma gurupları:</a:t>
            </a:r>
            <a:r>
              <a:rPr lang="tr-TR" sz="2400" dirty="0">
                <a:latin typeface="Calibri" pitchFamily="34" charset="0"/>
                <a:cs typeface="Calibri" pitchFamily="34" charset="0"/>
              </a:rPr>
              <a:t> Değişkenler, rakamlar, işletmenler ve fonksiyonlardır. </a:t>
            </a: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deyimleri ise komut ortamında yazılan her türlü komut satırlarıdır. </a:t>
            </a:r>
          </a:p>
        </p:txBody>
      </p:sp>
      <p:sp>
        <p:nvSpPr>
          <p:cNvPr id="4" name="Veri Yer Tutucusu 3"/>
          <p:cNvSpPr>
            <a:spLocks noGrp="1"/>
          </p:cNvSpPr>
          <p:nvPr>
            <p:ph type="dt" sz="half" idx="10"/>
          </p:nvPr>
        </p:nvSpPr>
        <p:spPr/>
        <p:txBody>
          <a:bodyPr/>
          <a:lstStyle/>
          <a:p>
            <a:fld id="{B490C296-0343-41E8-A849-30A553142CE3}"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7</a:t>
            </a:fld>
            <a:endParaRPr lang="tr-TR"/>
          </a:p>
        </p:txBody>
      </p:sp>
      <p:sp>
        <p:nvSpPr>
          <p:cNvPr id="10"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MATLAB Değişken</a:t>
            </a:r>
          </a:p>
        </p:txBody>
      </p:sp>
    </p:spTree>
    <p:extLst>
      <p:ext uri="{BB962C8B-B14F-4D97-AF65-F5344CB8AC3E}">
        <p14:creationId xmlns:p14="http://schemas.microsoft.com/office/powerpoint/2010/main" val="10871767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8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7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5" grpId="0" animBg="1"/>
      <p:bldP spid="7578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6" name="Text Box 10"/>
          <p:cNvSpPr txBox="1">
            <a:spLocks noChangeArrowheads="1"/>
          </p:cNvSpPr>
          <p:nvPr/>
        </p:nvSpPr>
        <p:spPr bwMode="auto">
          <a:xfrm>
            <a:off x="1684172" y="3958996"/>
            <a:ext cx="8660301" cy="2308324"/>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tr-TR" sz="2400" dirty="0">
                <a:solidFill>
                  <a:srgbClr val="006600"/>
                </a:solidFill>
                <a:latin typeface="Calibri" pitchFamily="34" charset="0"/>
                <a:cs typeface="Calibri" pitchFamily="34" charset="0"/>
              </a:rPr>
              <a:t>Örneğin,          </a:t>
            </a:r>
            <a:r>
              <a:rPr lang="tr-TR" sz="2400" dirty="0">
                <a:latin typeface="Calibri" pitchFamily="34" charset="0"/>
                <a:cs typeface="Calibri" pitchFamily="34" charset="0"/>
              </a:rPr>
              <a:t>&gt;&gt;x =50 </a:t>
            </a:r>
          </a:p>
          <a:p>
            <a:pPr algn="just" eaLnBrk="1" hangingPunct="1"/>
            <a:r>
              <a:rPr lang="tr-TR" sz="2400" dirty="0">
                <a:latin typeface="Calibri" pitchFamily="34" charset="0"/>
                <a:cs typeface="Calibri" pitchFamily="34" charset="0"/>
              </a:rPr>
              <a:t>yazıldığında “x”  adı altında bir değişken oluşturur ve 50 değerini bu değişkene atar.</a:t>
            </a:r>
          </a:p>
          <a:p>
            <a:pPr algn="just" eaLnBrk="1" hangingPunct="1"/>
            <a:endParaRPr lang="tr-TR" sz="2400" dirty="0">
              <a:latin typeface="Calibri" pitchFamily="34" charset="0"/>
              <a:cs typeface="Calibri" pitchFamily="34" charset="0"/>
            </a:endParaRPr>
          </a:p>
          <a:p>
            <a:pPr algn="just" eaLnBrk="1" hangingPunct="1"/>
            <a:r>
              <a:rPr lang="tr-TR" sz="2400" dirty="0">
                <a:latin typeface="Calibri" pitchFamily="34" charset="0"/>
                <a:cs typeface="Calibri" pitchFamily="34" charset="0"/>
              </a:rPr>
              <a:t>Diğer  bilgisayar dillerinde olduğu gibi </a:t>
            </a:r>
            <a:r>
              <a:rPr lang="tr-TR" sz="2400" dirty="0" err="1">
                <a:solidFill>
                  <a:srgbClr val="CC0000"/>
                </a:solidFill>
                <a:latin typeface="Calibri" pitchFamily="34" charset="0"/>
                <a:cs typeface="Calibri" pitchFamily="34" charset="0"/>
              </a:rPr>
              <a:t>MATLAB</a:t>
            </a:r>
            <a:r>
              <a:rPr lang="tr-TR" sz="2400" dirty="0" err="1">
                <a:latin typeface="Calibri" pitchFamily="34" charset="0"/>
                <a:cs typeface="Calibri" pitchFamily="34" charset="0"/>
              </a:rPr>
              <a:t>’ın</a:t>
            </a:r>
            <a:r>
              <a:rPr lang="tr-TR" sz="2400" dirty="0">
                <a:latin typeface="Calibri" pitchFamily="34" charset="0"/>
                <a:cs typeface="Calibri" pitchFamily="34" charset="0"/>
              </a:rPr>
              <a:t> da değişken isimleri konusunda bazı kuraları vardır. </a:t>
            </a:r>
          </a:p>
        </p:txBody>
      </p:sp>
      <p:sp>
        <p:nvSpPr>
          <p:cNvPr id="8" name="Text Box 11"/>
          <p:cNvSpPr txBox="1">
            <a:spLocks noChangeArrowheads="1"/>
          </p:cNvSpPr>
          <p:nvPr/>
        </p:nvSpPr>
        <p:spPr bwMode="auto">
          <a:xfrm>
            <a:off x="1684172" y="1795657"/>
            <a:ext cx="8660301" cy="1938992"/>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tr-TR" sz="2400" b="1" dirty="0">
                <a:solidFill>
                  <a:srgbClr val="0000FF"/>
                </a:solidFill>
                <a:latin typeface="Calibri" pitchFamily="34" charset="0"/>
                <a:cs typeface="Calibri" pitchFamily="34" charset="0"/>
              </a:rPr>
              <a:t>Değişkenler:</a:t>
            </a:r>
            <a:r>
              <a:rPr lang="tr-TR" sz="2400" b="1" dirty="0">
                <a:latin typeface="Calibri" pitchFamily="34" charset="0"/>
                <a:cs typeface="Calibri" pitchFamily="34" charset="0"/>
              </a:rPr>
              <a:t> </a:t>
            </a:r>
            <a:r>
              <a:rPr lang="tr-TR" sz="2400" dirty="0">
                <a:latin typeface="Calibri" pitchFamily="34" charset="0"/>
                <a:cs typeface="Calibri" pitchFamily="34" charset="0"/>
              </a:rPr>
              <a:t>Deyimler içerisinde sayısal değerlerin yerini alan ifadelerdir. MATLAB bir değişken ile karşı karşıya geldiğinde, otomatik olarak bu değişkeni oluşturulur ve yeteri kadar bellek ayrılır. Eğer değişken daha önceden tanımlı ise </a:t>
            </a: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onun içeriğini değiştirir ve gerekirse yeni bellek ayırır.</a:t>
            </a:r>
          </a:p>
        </p:txBody>
      </p:sp>
      <p:sp>
        <p:nvSpPr>
          <p:cNvPr id="4" name="Veri Yer Tutucusu 3"/>
          <p:cNvSpPr>
            <a:spLocks noGrp="1"/>
          </p:cNvSpPr>
          <p:nvPr>
            <p:ph type="dt" sz="half" idx="10"/>
          </p:nvPr>
        </p:nvSpPr>
        <p:spPr/>
        <p:txBody>
          <a:bodyPr/>
          <a:lstStyle/>
          <a:p>
            <a:fld id="{5CF9AAB4-3B4D-4E88-AE87-809ADDC0794F}"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8</a:t>
            </a:fld>
            <a:endParaRPr lang="tr-TR"/>
          </a:p>
        </p:txBody>
      </p:sp>
      <p:sp>
        <p:nvSpPr>
          <p:cNvPr id="11"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MATLAB Değişken</a:t>
            </a:r>
          </a:p>
        </p:txBody>
      </p:sp>
    </p:spTree>
    <p:extLst>
      <p:ext uri="{BB962C8B-B14F-4D97-AF65-F5344CB8AC3E}">
        <p14:creationId xmlns:p14="http://schemas.microsoft.com/office/powerpoint/2010/main" val="3456624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10" name="Text Box 10"/>
          <p:cNvSpPr txBox="1">
            <a:spLocks noChangeArrowheads="1"/>
          </p:cNvSpPr>
          <p:nvPr/>
        </p:nvSpPr>
        <p:spPr bwMode="auto">
          <a:xfrm>
            <a:off x="1684172" y="1983268"/>
            <a:ext cx="8696305" cy="1200329"/>
          </a:xfrm>
          <a:prstGeom prst="rect">
            <a:avLst/>
          </a:prstGeom>
          <a:solidFill>
            <a:schemeClr val="bg1"/>
          </a:solidFill>
          <a:ln>
            <a:solidFill>
              <a:schemeClr val="bg1"/>
            </a:solidFill>
          </a:ln>
        </p:spPr>
        <p:style>
          <a:lnRef idx="1">
            <a:schemeClr val="accent5"/>
          </a:lnRef>
          <a:fillRef idx="2">
            <a:schemeClr val="accent5"/>
          </a:fillRef>
          <a:effectRef idx="1">
            <a:schemeClr val="accent5"/>
          </a:effectRef>
          <a:fontRef idx="minor">
            <a:schemeClr val="dk1"/>
          </a:fontRef>
        </p:style>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pPr>
            <a:r>
              <a:rPr lang="tr-TR" sz="2400" dirty="0">
                <a:latin typeface="Calibri" pitchFamily="34" charset="0"/>
                <a:cs typeface="Calibri" pitchFamily="34" charset="0"/>
              </a:rPr>
              <a:t>Değişken isimleri küçük büyük harf kullanımına duyarlıdır. Buna göre aynı anlama gelen fakat farklı yazılan “</a:t>
            </a:r>
            <a:r>
              <a:rPr lang="tr-TR" sz="2400" dirty="0">
                <a:solidFill>
                  <a:srgbClr val="0000FF"/>
                </a:solidFill>
                <a:latin typeface="Calibri" pitchFamily="34" charset="0"/>
                <a:cs typeface="Calibri" pitchFamily="34" charset="0"/>
              </a:rPr>
              <a:t>orta</a:t>
            </a:r>
            <a:r>
              <a:rPr lang="tr-TR" sz="2400" dirty="0">
                <a:latin typeface="Calibri" pitchFamily="34" charset="0"/>
                <a:cs typeface="Calibri" pitchFamily="34" charset="0"/>
              </a:rPr>
              <a:t>”, “</a:t>
            </a:r>
            <a:r>
              <a:rPr lang="tr-TR" sz="2400" dirty="0">
                <a:solidFill>
                  <a:srgbClr val="0000FF"/>
                </a:solidFill>
                <a:latin typeface="Calibri" pitchFamily="34" charset="0"/>
                <a:cs typeface="Calibri" pitchFamily="34" charset="0"/>
              </a:rPr>
              <a:t>Orta</a:t>
            </a:r>
            <a:r>
              <a:rPr lang="tr-TR" sz="2400" dirty="0">
                <a:latin typeface="Calibri" pitchFamily="34" charset="0"/>
                <a:cs typeface="Calibri" pitchFamily="34" charset="0"/>
              </a:rPr>
              <a:t>”, “</a:t>
            </a:r>
            <a:r>
              <a:rPr lang="tr-TR" sz="2400" dirty="0" err="1">
                <a:solidFill>
                  <a:srgbClr val="0000FF"/>
                </a:solidFill>
                <a:latin typeface="Calibri" pitchFamily="34" charset="0"/>
                <a:cs typeface="Calibri" pitchFamily="34" charset="0"/>
              </a:rPr>
              <a:t>orTa</a:t>
            </a:r>
            <a:r>
              <a:rPr lang="tr-TR" sz="2400" dirty="0">
                <a:latin typeface="Calibri" pitchFamily="34" charset="0"/>
                <a:cs typeface="Calibri" pitchFamily="34" charset="0"/>
              </a:rPr>
              <a:t>” ve “</a:t>
            </a:r>
            <a:r>
              <a:rPr lang="tr-TR" sz="2400" dirty="0">
                <a:solidFill>
                  <a:srgbClr val="0000FF"/>
                </a:solidFill>
                <a:latin typeface="Calibri" pitchFamily="34" charset="0"/>
                <a:cs typeface="Calibri" pitchFamily="34" charset="0"/>
              </a:rPr>
              <a:t>ORTA</a:t>
            </a:r>
            <a:r>
              <a:rPr lang="tr-TR" sz="2400" dirty="0">
                <a:latin typeface="Calibri" pitchFamily="34" charset="0"/>
                <a:cs typeface="Calibri" pitchFamily="34" charset="0"/>
              </a:rPr>
              <a:t>” kelimeleri </a:t>
            </a: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için farklı değişkenlerdir. </a:t>
            </a:r>
          </a:p>
        </p:txBody>
      </p:sp>
      <p:sp>
        <p:nvSpPr>
          <p:cNvPr id="76812" name="Text Box 12"/>
          <p:cNvSpPr txBox="1">
            <a:spLocks noChangeArrowheads="1"/>
          </p:cNvSpPr>
          <p:nvPr/>
        </p:nvSpPr>
        <p:spPr bwMode="auto">
          <a:xfrm>
            <a:off x="1684172" y="3999982"/>
            <a:ext cx="8682810" cy="1569660"/>
          </a:xfrm>
          <a:prstGeom prst="rect">
            <a:avLst/>
          </a:prstGeom>
          <a:solidFill>
            <a:schemeClr val="bg1"/>
          </a:solidFill>
          <a:ln>
            <a:solidFill>
              <a:schemeClr val="bg1"/>
            </a:solidFill>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pPr algn="just">
              <a:spcBef>
                <a:spcPct val="50000"/>
              </a:spcBef>
              <a:defRPr/>
            </a:pPr>
            <a:r>
              <a:rPr lang="tr-TR" sz="2400" dirty="0">
                <a:latin typeface="Calibri" pitchFamily="34" charset="0"/>
                <a:cs typeface="Calibri" pitchFamily="34" charset="0"/>
              </a:rPr>
              <a:t>Değişken isimleri daima bir harf ile başlamalı ve bunu herhangi  bir sayıda harfler, rakamlar veya alt çizgi ”</a:t>
            </a:r>
            <a:r>
              <a:rPr lang="tr-TR" sz="2400" dirty="0">
                <a:solidFill>
                  <a:srgbClr val="0000FF"/>
                </a:solidFill>
                <a:latin typeface="Calibri" pitchFamily="34" charset="0"/>
                <a:cs typeface="Calibri" pitchFamily="34" charset="0"/>
              </a:rPr>
              <a:t>_</a:t>
            </a:r>
            <a:r>
              <a:rPr lang="tr-TR" sz="2400" dirty="0">
                <a:latin typeface="Calibri" pitchFamily="34" charset="0"/>
                <a:cs typeface="Calibri" pitchFamily="34" charset="0"/>
              </a:rPr>
              <a:t>” izleyebilir. </a:t>
            </a:r>
            <a:r>
              <a:rPr lang="tr-TR" sz="2400" b="1" i="1" u="sng" dirty="0">
                <a:solidFill>
                  <a:srgbClr val="006600"/>
                </a:solidFill>
                <a:effectLst>
                  <a:outerShdw blurRad="38100" dist="38100" dir="2700000" algn="tl">
                    <a:srgbClr val="C0C0C0"/>
                  </a:outerShdw>
                </a:effectLst>
                <a:latin typeface="Calibri" pitchFamily="34" charset="0"/>
                <a:cs typeface="Calibri" pitchFamily="34" charset="0"/>
              </a:rPr>
              <a:t>Noktalama işaretleri</a:t>
            </a:r>
            <a:r>
              <a:rPr lang="tr-TR" sz="2400" dirty="0">
                <a:latin typeface="Calibri" pitchFamily="34" charset="0"/>
                <a:cs typeface="Calibri" pitchFamily="34" charset="0"/>
              </a:rPr>
              <a:t> değişken isminde kullanılmaz. Çünkü bunların pek çoğunun </a:t>
            </a:r>
            <a:r>
              <a:rPr lang="tr-TR" sz="2400" dirty="0">
                <a:solidFill>
                  <a:srgbClr val="CC0000"/>
                </a:solidFill>
                <a:latin typeface="Calibri" pitchFamily="34" charset="0"/>
                <a:cs typeface="Calibri" pitchFamily="34" charset="0"/>
              </a:rPr>
              <a:t>MATLAB</a:t>
            </a:r>
            <a:r>
              <a:rPr lang="tr-TR" sz="2400" dirty="0">
                <a:latin typeface="Calibri" pitchFamily="34" charset="0"/>
                <a:cs typeface="Calibri" pitchFamily="34" charset="0"/>
              </a:rPr>
              <a:t> için bir anlamı vardır.</a:t>
            </a:r>
          </a:p>
        </p:txBody>
      </p:sp>
      <p:sp>
        <p:nvSpPr>
          <p:cNvPr id="4" name="Veri Yer Tutucusu 3"/>
          <p:cNvSpPr>
            <a:spLocks noGrp="1"/>
          </p:cNvSpPr>
          <p:nvPr>
            <p:ph type="dt" sz="half" idx="10"/>
          </p:nvPr>
        </p:nvSpPr>
        <p:spPr/>
        <p:txBody>
          <a:bodyPr/>
          <a:lstStyle/>
          <a:p>
            <a:fld id="{FF25C374-75A2-4E9B-B251-5BA351BBBF24}" type="datetime1">
              <a:rPr lang="tr-TR" smtClean="0"/>
              <a:t>11.10.2020</a:t>
            </a:fld>
            <a:endParaRPr lang="tr-TR" dirty="0"/>
          </a:p>
        </p:txBody>
      </p:sp>
      <p:sp>
        <p:nvSpPr>
          <p:cNvPr id="5" name="Altbilgi Yer Tutucusu 4"/>
          <p:cNvSpPr>
            <a:spLocks noGrp="1"/>
          </p:cNvSpPr>
          <p:nvPr>
            <p:ph type="ftr" sz="quarter" idx="11"/>
          </p:nvPr>
        </p:nvSpPr>
        <p:spPr/>
        <p:txBody>
          <a:bodyPr/>
          <a:lstStyle/>
          <a:p>
            <a:r>
              <a:rPr lang="tr-TR" smtClean="0"/>
              <a:t>MUH BİL– Bilgisayar Programlama</a:t>
            </a:r>
            <a:endParaRPr lang="tr-TR" dirty="0"/>
          </a:p>
        </p:txBody>
      </p:sp>
      <p:sp>
        <p:nvSpPr>
          <p:cNvPr id="6" name="Slayt Numarası Yer Tutucusu 5"/>
          <p:cNvSpPr>
            <a:spLocks noGrp="1"/>
          </p:cNvSpPr>
          <p:nvPr>
            <p:ph type="sldNum" sz="quarter" idx="12"/>
          </p:nvPr>
        </p:nvSpPr>
        <p:spPr/>
        <p:txBody>
          <a:bodyPr/>
          <a:lstStyle/>
          <a:p>
            <a:fld id="{50F4E6BD-4CAD-3E44-B214-2CFB9D00E5E7}" type="slidenum">
              <a:rPr lang="tr-TR" smtClean="0"/>
              <a:t>9</a:t>
            </a:fld>
            <a:endParaRPr lang="tr-TR"/>
          </a:p>
        </p:txBody>
      </p:sp>
      <p:sp>
        <p:nvSpPr>
          <p:cNvPr id="11" name="Unvan 1"/>
          <p:cNvSpPr txBox="1">
            <a:spLocks/>
          </p:cNvSpPr>
          <p:nvPr/>
        </p:nvSpPr>
        <p:spPr>
          <a:xfrm>
            <a:off x="838200" y="897924"/>
            <a:ext cx="10515600" cy="79276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dirty="0"/>
              <a:t>Değişken kuralları</a:t>
            </a:r>
          </a:p>
        </p:txBody>
      </p:sp>
    </p:spTree>
    <p:extLst>
      <p:ext uri="{BB962C8B-B14F-4D97-AF65-F5344CB8AC3E}">
        <p14:creationId xmlns:p14="http://schemas.microsoft.com/office/powerpoint/2010/main" val="21919273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8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8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10" grpId="0" animBg="1"/>
      <p:bldP spid="76812" grpId="0" animBg="1"/>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524</TotalTime>
  <Words>1387</Words>
  <Application>Microsoft Office PowerPoint</Application>
  <PresentationFormat>Geniş ekran</PresentationFormat>
  <Paragraphs>289</Paragraphs>
  <Slides>23</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23</vt:i4>
      </vt:variant>
    </vt:vector>
  </HeadingPairs>
  <TitlesOfParts>
    <vt:vector size="32" baseType="lpstr">
      <vt:lpstr>SimSun</vt:lpstr>
      <vt:lpstr>Arial</vt:lpstr>
      <vt:lpstr>Calibri</vt:lpstr>
      <vt:lpstr>Calibri Light</vt:lpstr>
      <vt:lpstr>等线</vt:lpstr>
      <vt:lpstr>Symbol</vt:lpstr>
      <vt:lpstr>Times New Roman</vt:lpstr>
      <vt:lpstr>Wingdings</vt:lpstr>
      <vt:lpstr>Office Teması</vt:lpstr>
      <vt:lpstr>Makine Mühendisliği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gulsah</cp:lastModifiedBy>
  <cp:revision>78</cp:revision>
  <dcterms:created xsi:type="dcterms:W3CDTF">2020-09-28T06:36:33Z</dcterms:created>
  <dcterms:modified xsi:type="dcterms:W3CDTF">2020-10-11T18:51:13Z</dcterms:modified>
</cp:coreProperties>
</file>