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75"/>
  </p:notesMasterIdLst>
  <p:sldIdLst>
    <p:sldId id="256" r:id="rId2"/>
    <p:sldId id="257" r:id="rId3"/>
    <p:sldId id="258" r:id="rId4"/>
    <p:sldId id="259" r:id="rId5"/>
    <p:sldId id="260" r:id="rId6"/>
    <p:sldId id="262" r:id="rId7"/>
    <p:sldId id="267" r:id="rId8"/>
    <p:sldId id="270" r:id="rId9"/>
    <p:sldId id="273" r:id="rId10"/>
    <p:sldId id="274" r:id="rId11"/>
    <p:sldId id="275" r:id="rId12"/>
    <p:sldId id="276" r:id="rId13"/>
    <p:sldId id="278" r:id="rId14"/>
    <p:sldId id="279" r:id="rId15"/>
    <p:sldId id="280" r:id="rId16"/>
    <p:sldId id="281" r:id="rId17"/>
    <p:sldId id="282" r:id="rId18"/>
    <p:sldId id="284" r:id="rId19"/>
    <p:sldId id="285" r:id="rId20"/>
    <p:sldId id="286" r:id="rId21"/>
    <p:sldId id="287" r:id="rId22"/>
    <p:sldId id="289" r:id="rId23"/>
    <p:sldId id="291" r:id="rId24"/>
    <p:sldId id="293" r:id="rId25"/>
    <p:sldId id="294" r:id="rId26"/>
    <p:sldId id="295" r:id="rId27"/>
    <p:sldId id="296" r:id="rId28"/>
    <p:sldId id="298" r:id="rId29"/>
    <p:sldId id="299" r:id="rId30"/>
    <p:sldId id="300" r:id="rId31"/>
    <p:sldId id="302" r:id="rId32"/>
    <p:sldId id="305" r:id="rId33"/>
    <p:sldId id="304" r:id="rId34"/>
    <p:sldId id="306" r:id="rId35"/>
    <p:sldId id="307" r:id="rId36"/>
    <p:sldId id="310" r:id="rId37"/>
    <p:sldId id="311" r:id="rId38"/>
    <p:sldId id="312" r:id="rId39"/>
    <p:sldId id="313" r:id="rId40"/>
    <p:sldId id="315" r:id="rId41"/>
    <p:sldId id="316" r:id="rId42"/>
    <p:sldId id="317" r:id="rId43"/>
    <p:sldId id="318" r:id="rId44"/>
    <p:sldId id="319" r:id="rId45"/>
    <p:sldId id="321" r:id="rId46"/>
    <p:sldId id="324" r:id="rId47"/>
    <p:sldId id="326" r:id="rId48"/>
    <p:sldId id="327" r:id="rId49"/>
    <p:sldId id="330" r:id="rId50"/>
    <p:sldId id="333" r:id="rId51"/>
    <p:sldId id="338" r:id="rId52"/>
    <p:sldId id="345" r:id="rId53"/>
    <p:sldId id="355" r:id="rId54"/>
    <p:sldId id="357" r:id="rId55"/>
    <p:sldId id="358" r:id="rId56"/>
    <p:sldId id="360" r:id="rId57"/>
    <p:sldId id="362" r:id="rId58"/>
    <p:sldId id="392" r:id="rId59"/>
    <p:sldId id="370" r:id="rId60"/>
    <p:sldId id="371" r:id="rId61"/>
    <p:sldId id="372" r:id="rId62"/>
    <p:sldId id="374" r:id="rId63"/>
    <p:sldId id="375" r:id="rId64"/>
    <p:sldId id="376" r:id="rId65"/>
    <p:sldId id="378" r:id="rId66"/>
    <p:sldId id="379" r:id="rId67"/>
    <p:sldId id="380" r:id="rId68"/>
    <p:sldId id="381" r:id="rId69"/>
    <p:sldId id="385" r:id="rId70"/>
    <p:sldId id="391" r:id="rId71"/>
    <p:sldId id="386" r:id="rId72"/>
    <p:sldId id="387" r:id="rId73"/>
    <p:sldId id="389" r:id="rId74"/>
  </p:sldIdLst>
  <p:sldSz cx="9144000" cy="5143500" type="screen16x9"/>
  <p:notesSz cx="6858000" cy="9144000"/>
  <p:embeddedFontLst>
    <p:embeddedFont>
      <p:font typeface="Alegreya" panose="020B0604020202020204" charset="0"/>
      <p:regular r:id="rId76"/>
      <p:bold r:id="rId77"/>
      <p:italic r:id="rId78"/>
      <p:boldItalic r:id="rId79"/>
    </p:embeddedFont>
    <p:embeddedFont>
      <p:font typeface="Bree Serif" panose="020B0604020202020204" charset="-94"/>
      <p:regular r:id="rId80"/>
    </p:embeddedFont>
    <p:embeddedFont>
      <p:font typeface="Calibri" panose="020F0502020204030204" pitchFamily="34" charset="0"/>
      <p:regular r:id="rId81"/>
      <p:bold r:id="rId82"/>
      <p:italic r:id="rId83"/>
      <p:boldItalic r:id="rId84"/>
    </p:embeddedFont>
    <p:embeddedFont>
      <p:font typeface="Comic Sans MS" panose="030F0702030302020204" pitchFamily="66" charset="0"/>
      <p:regular r:id="rId85"/>
      <p:bold r:id="rId86"/>
      <p:italic r:id="rId87"/>
      <p:boldItalic r:id="rId88"/>
    </p:embeddedFont>
    <p:embeddedFont>
      <p:font typeface="Lobster" panose="020B0604020202020204" charset="-94"/>
      <p:regular r:id="rId89"/>
    </p:embeddedFont>
    <p:embeddedFont>
      <p:font typeface="Old Standard TT" panose="020B0604020202020204" charset="-94"/>
      <p:regular r:id="rId90"/>
      <p:bold r:id="rId91"/>
      <p: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5" autoAdjust="0"/>
    <p:restoredTop sz="94364" autoAdjust="0"/>
  </p:normalViewPr>
  <p:slideViewPr>
    <p:cSldViewPr snapToGrid="0">
      <p:cViewPr varScale="1">
        <p:scale>
          <a:sx n="119" d="100"/>
          <a:sy n="119" d="100"/>
        </p:scale>
        <p:origin x="9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9.fntdata"/><Relationship Id="rId89"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font" Target="fonts/font15.fntdata"/><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font" Target="fonts/font10.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font" Target="fonts/font16.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1f33b5b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1f33b5b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4e49f027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1" name="Google Shape;211;g54e49f0273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4e49f027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54e49f0273_0_8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4e49f0273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7" name="Google Shape;227;g54e49f0273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4e49f0273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4e49f0273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4e49f027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5" name="Google Shape;245;g54e49f027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4e49f027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1" name="Google Shape;251;g54e49f0273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4e49f027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7" name="Google Shape;257;g54e49f0273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4e49f027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3" name="Google Shape;263;g54e49f027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4e49f027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5" name="Google Shape;275;g54e49f027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4e49f0273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1" name="Google Shape;281;g54e49f0273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4e49f027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g54e49f027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4e49f0273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7" name="Google Shape;287;g54e49f0273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4e49f027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3" name="Google Shape;293;g54e49f027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4e49f0273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5" name="Google Shape;305;g54e49f0273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4e49f027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7" name="Google Shape;317;g54e49f0273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4e49f027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9" name="Google Shape;329;g54e49f0273_0_1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4e49f027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6" name="Google Shape;336;g54e49f027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e49f027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2" name="Google Shape;342;g54e49f027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4e49f0273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8" name="Google Shape;348;g54e49f0273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4e49f027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g54e49f027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4e49f0273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6" name="Google Shape;366;g54e49f0273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4e49f027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4" name="Google Shape;114;g54e49f027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4e49f0273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2" name="Google Shape;372;g54e49f0273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4e49f0273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4" name="Google Shape;384;g54e49f0273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54e49f027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3" name="Google Shape;403;g54e49f027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4e49f0273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6" name="Google Shape;396;g54e49f0273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4e49f027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54e49f0273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4e49f0273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g54e49f0273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4e49f027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54e49f0273_0_2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54e49f0273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2" name="Google Shape;442;g54e49f0273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54e49f0273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8" name="Google Shape;448;g54e49f0273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4e49f027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4" name="Google Shape;454;g54e49f027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4e49f0273_0_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4e49f0273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4e49f0273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6" name="Google Shape;466;g54e49f0273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54e49f0273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4" name="Google Shape;474;g54e49f0273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4e49f0273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80" name="Google Shape;480;g54e49f0273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4e49f0273_0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54e49f0273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4e49f0273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92" name="Google Shape;492;g54e49f0273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4e49f0273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4" name="Google Shape;504;g54e49f0273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4e49f0273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23" name="Google Shape;523;g54e49f0273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54e49f0273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35" name="Google Shape;535;g54e49f0273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54e49f0273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42" name="Google Shape;542;g54e49f0273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54e49f0273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0" name="Google Shape;560;g54e49f0273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4e49f027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6" name="Google Shape;126;g54e49f027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54e49f0273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8" name="Google Shape;578;g54e49f0273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54e49f0273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06" name="Google Shape;606;g54e49f0273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54e49f0273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9" name="Google Shape;649;g54e49f0273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54e49f0273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13" name="Google Shape;713;g54e49f0273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4e49f0273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g54e49f0273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54e49f0273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1" name="Google Shape;731;g54e49f0273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54e49f0273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46" name="Google Shape;746;g54e49f0273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54e49f0273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58" name="Google Shape;758;g54e49f0273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54e49f0273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tr-TR" dirty="0"/>
          </a:p>
        </p:txBody>
      </p:sp>
      <p:sp>
        <p:nvSpPr>
          <p:cNvPr id="803" name="Google Shape;803;g54e49f0273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54e49f0273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09" name="Google Shape;809;g54e49f0273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4e49f0273_0_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4e49f0273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54e49f0273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15" name="Google Shape;815;g54e49f0273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54e49f0273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7" name="Google Shape;827;g54e49f0273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54e49f0273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3" name="Google Shape;833;g54e49f0273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54e49f0273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9" name="Google Shape;839;g54e49f0273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54e49f0273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53" name="Google Shape;853;g54e49f0273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54e49f0273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59" name="Google Shape;859;g54e49f0273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54e49f0273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67" name="Google Shape;867;g54e49f0273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54e49f0273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3" name="Google Shape;873;g54e49f0273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54e49f0273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hlink"/>
              </a:buClr>
              <a:buSzPts val="2000"/>
              <a:buFont typeface="Noto Sans Symbols"/>
              <a:buNone/>
            </a:pPr>
            <a:endParaRPr lang="tr-TR" sz="1100" b="1" i="0" u="none" dirty="0">
              <a:solidFill>
                <a:schemeClr val="dk1"/>
              </a:solidFill>
              <a:latin typeface="Arial"/>
              <a:ea typeface="Arial"/>
              <a:cs typeface="Arial"/>
              <a:sym typeface="Arial"/>
            </a:endParaRPr>
          </a:p>
        </p:txBody>
      </p:sp>
      <p:sp>
        <p:nvSpPr>
          <p:cNvPr id="899" name="Google Shape;899;g54e49f0273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0" marR="0" lvl="0" indent="0" algn="l" rtl="0">
              <a:lnSpc>
                <a:spcPct val="150000"/>
              </a:lnSpc>
              <a:spcBef>
                <a:spcPts val="0"/>
              </a:spcBef>
              <a:spcAft>
                <a:spcPts val="0"/>
              </a:spcAft>
              <a:buClr>
                <a:schemeClr val="hlink"/>
              </a:buClr>
              <a:buSzPts val="2000"/>
              <a:buFont typeface="Noto Sans Symbols"/>
              <a:buNone/>
            </a:pPr>
            <a:endParaRPr lang="tr-TR" dirty="0"/>
          </a:p>
        </p:txBody>
      </p:sp>
    </p:spTree>
    <p:extLst>
      <p:ext uri="{BB962C8B-B14F-4D97-AF65-F5344CB8AC3E}">
        <p14:creationId xmlns:p14="http://schemas.microsoft.com/office/powerpoint/2010/main" val="50906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4e49f027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8" name="Google Shape;168;g54e49f0273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54e49f0273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5" name="Google Shape;905;g54e49f0273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54e49f0273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1" name="Google Shape;911;g54e49f0273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54e49f0273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3" name="Google Shape;923;g54e49f0273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4e49f027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6" name="Google Shape;186;g54e49f027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4e49f027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4" name="Google Shape;204;g54e49f027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şlık, İçerik ve Metin" type="objAndTx">
  <p:cSld name="OBJECT_AND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457200" y="342900"/>
            <a:ext cx="8229600" cy="10287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57" name="Google Shape;57;p13"/>
          <p:cNvSpPr txBox="1">
            <a:spLocks noGrp="1"/>
          </p:cNvSpPr>
          <p:nvPr>
            <p:ph type="body" idx="1"/>
          </p:nvPr>
        </p:nvSpPr>
        <p:spPr>
          <a:xfrm>
            <a:off x="457200" y="1485900"/>
            <a:ext cx="4038600" cy="2914800"/>
          </a:xfrm>
          <a:prstGeom prst="rect">
            <a:avLst/>
          </a:prstGeom>
          <a:noFill/>
          <a:ln>
            <a:noFill/>
          </a:ln>
        </p:spPr>
        <p:txBody>
          <a:bodyPr spcFirstLastPara="1" wrap="square" lIns="91425" tIns="45700" rIns="91425" bIns="45700" anchor="t" anchorCtr="0">
            <a:noAutofit/>
          </a:bodyPr>
          <a:lstStyle>
            <a:lvl1pPr marL="457200" lvl="0" indent="-342900" algn="l" rtl="0">
              <a:spcBef>
                <a:spcPts val="300"/>
              </a:spcBef>
              <a:spcAft>
                <a:spcPts val="0"/>
              </a:spcAft>
              <a:buSzPts val="1800"/>
              <a:buChar char="●"/>
              <a:defRPr/>
            </a:lvl1pPr>
            <a:lvl2pPr marL="914400" lvl="1" indent="-342900" algn="l" rtl="0">
              <a:spcBef>
                <a:spcPts val="300"/>
              </a:spcBef>
              <a:spcAft>
                <a:spcPts val="0"/>
              </a:spcAft>
              <a:buSzPts val="1800"/>
              <a:buChar char="○"/>
              <a:defRPr/>
            </a:lvl2pPr>
            <a:lvl3pPr marL="1371600" lvl="2" indent="-342900" algn="l" rtl="0">
              <a:spcBef>
                <a:spcPts val="300"/>
              </a:spcBef>
              <a:spcAft>
                <a:spcPts val="0"/>
              </a:spcAft>
              <a:buSzPts val="1800"/>
              <a:buChar char="■"/>
              <a:defRPr/>
            </a:lvl3pPr>
            <a:lvl4pPr marL="1828800" lvl="3" indent="-342900" algn="l" rtl="0">
              <a:spcBef>
                <a:spcPts val="300"/>
              </a:spcBef>
              <a:spcAft>
                <a:spcPts val="0"/>
              </a:spcAft>
              <a:buSzPts val="1800"/>
              <a:buChar char="●"/>
              <a:defRPr/>
            </a:lvl4pPr>
            <a:lvl5pPr marL="2286000" lvl="4" indent="-342900" algn="l" rtl="0">
              <a:spcBef>
                <a:spcPts val="300"/>
              </a:spcBef>
              <a:spcAft>
                <a:spcPts val="0"/>
              </a:spcAft>
              <a:buSzPts val="1800"/>
              <a:buChar char="○"/>
              <a:defRPr/>
            </a:lvl5pPr>
            <a:lvl6pPr marL="2743200" lvl="5" indent="-342900" algn="l" rtl="0">
              <a:spcBef>
                <a:spcPts val="3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58" name="Google Shape;58;p13"/>
          <p:cNvSpPr txBox="1">
            <a:spLocks noGrp="1"/>
          </p:cNvSpPr>
          <p:nvPr>
            <p:ph type="body" idx="2"/>
          </p:nvPr>
        </p:nvSpPr>
        <p:spPr>
          <a:xfrm>
            <a:off x="4648200" y="1485900"/>
            <a:ext cx="4038600" cy="2914800"/>
          </a:xfrm>
          <a:prstGeom prst="rect">
            <a:avLst/>
          </a:prstGeom>
          <a:noFill/>
          <a:ln>
            <a:noFill/>
          </a:ln>
        </p:spPr>
        <p:txBody>
          <a:bodyPr spcFirstLastPara="1" wrap="square" lIns="91425" tIns="45700" rIns="91425" bIns="45700" anchor="t" anchorCtr="0">
            <a:noAutofit/>
          </a:bodyPr>
          <a:lstStyle>
            <a:lvl1pPr marL="457200" lvl="0" indent="-342900" algn="l" rtl="0">
              <a:spcBef>
                <a:spcPts val="300"/>
              </a:spcBef>
              <a:spcAft>
                <a:spcPts val="0"/>
              </a:spcAft>
              <a:buSzPts val="1800"/>
              <a:buChar char="●"/>
              <a:defRPr/>
            </a:lvl1pPr>
            <a:lvl2pPr marL="914400" lvl="1" indent="-342900" algn="l" rtl="0">
              <a:spcBef>
                <a:spcPts val="300"/>
              </a:spcBef>
              <a:spcAft>
                <a:spcPts val="0"/>
              </a:spcAft>
              <a:buSzPts val="1800"/>
              <a:buChar char="○"/>
              <a:defRPr/>
            </a:lvl2pPr>
            <a:lvl3pPr marL="1371600" lvl="2" indent="-342900" algn="l" rtl="0">
              <a:spcBef>
                <a:spcPts val="300"/>
              </a:spcBef>
              <a:spcAft>
                <a:spcPts val="0"/>
              </a:spcAft>
              <a:buSzPts val="1800"/>
              <a:buChar char="■"/>
              <a:defRPr/>
            </a:lvl3pPr>
            <a:lvl4pPr marL="1828800" lvl="3" indent="-342900" algn="l" rtl="0">
              <a:spcBef>
                <a:spcPts val="300"/>
              </a:spcBef>
              <a:spcAft>
                <a:spcPts val="0"/>
              </a:spcAft>
              <a:buSzPts val="1800"/>
              <a:buChar char="●"/>
              <a:defRPr/>
            </a:lvl4pPr>
            <a:lvl5pPr marL="2286000" lvl="4" indent="-342900" algn="l" rtl="0">
              <a:spcBef>
                <a:spcPts val="300"/>
              </a:spcBef>
              <a:spcAft>
                <a:spcPts val="0"/>
              </a:spcAft>
              <a:buSzPts val="1800"/>
              <a:buChar char="○"/>
              <a:defRPr/>
            </a:lvl5pPr>
            <a:lvl6pPr marL="2743200" lvl="5" indent="-342900" algn="l" rtl="0">
              <a:spcBef>
                <a:spcPts val="3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59" name="Google Shape;59;p1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sz="1000">
              <a:solidFill>
                <a:schemeClr val="dk1"/>
              </a:solidFill>
              <a:latin typeface="Old Standard TT"/>
              <a:ea typeface="Old Standard TT"/>
              <a:cs typeface="Old Standard TT"/>
              <a:sym typeface="Old Standard TT"/>
            </a:endParaRPr>
          </a:p>
        </p:txBody>
      </p:sp>
      <p:sp>
        <p:nvSpPr>
          <p:cNvPr id="61" name="Google Shape;61;p13"/>
          <p:cNvSpPr txBox="1">
            <a:spLocks noGrp="1"/>
          </p:cNvSpPr>
          <p:nvPr>
            <p:ph type="dt" idx="10"/>
          </p:nvPr>
        </p:nvSpPr>
        <p:spPr>
          <a:xfrm>
            <a:off x="457200" y="4683919"/>
            <a:ext cx="2133600" cy="357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64" name="Google Shape;64;p14"/>
          <p:cNvSpPr txBox="1">
            <a:spLocks noGrp="1"/>
          </p:cNvSpPr>
          <p:nvPr>
            <p:ph type="body" idx="1"/>
          </p:nvPr>
        </p:nvSpPr>
        <p:spPr>
          <a:xfrm>
            <a:off x="457200" y="1687115"/>
            <a:ext cx="8229600" cy="3243300"/>
          </a:xfrm>
          <a:prstGeom prst="rect">
            <a:avLst/>
          </a:prstGeom>
          <a:noFill/>
          <a:ln>
            <a:noFill/>
          </a:ln>
        </p:spPr>
        <p:txBody>
          <a:bodyPr spcFirstLastPara="1" wrap="square" lIns="91425" tIns="45700" rIns="91425" bIns="45700" anchor="t" anchorCtr="0">
            <a:noAutofit/>
          </a:bodyPr>
          <a:lstStyle>
            <a:lvl1pPr marL="457200" lvl="0" indent="-342900" algn="l" rtl="0">
              <a:spcBef>
                <a:spcPts val="300"/>
              </a:spcBef>
              <a:spcAft>
                <a:spcPts val="0"/>
              </a:spcAft>
              <a:buSzPts val="1800"/>
              <a:buChar char="●"/>
              <a:defRPr/>
            </a:lvl1pPr>
            <a:lvl2pPr marL="914400" lvl="1" indent="-342900" algn="l" rtl="0">
              <a:spcBef>
                <a:spcPts val="300"/>
              </a:spcBef>
              <a:spcAft>
                <a:spcPts val="0"/>
              </a:spcAft>
              <a:buSzPts val="1800"/>
              <a:buChar char="○"/>
              <a:defRPr/>
            </a:lvl2pPr>
            <a:lvl3pPr marL="1371600" lvl="2" indent="-342900" algn="l" rtl="0">
              <a:spcBef>
                <a:spcPts val="300"/>
              </a:spcBef>
              <a:spcAft>
                <a:spcPts val="0"/>
              </a:spcAft>
              <a:buSzPts val="1800"/>
              <a:buChar char="■"/>
              <a:defRPr/>
            </a:lvl3pPr>
            <a:lvl4pPr marL="1828800" lvl="3" indent="-342900" algn="l" rtl="0">
              <a:spcBef>
                <a:spcPts val="300"/>
              </a:spcBef>
              <a:spcAft>
                <a:spcPts val="0"/>
              </a:spcAft>
              <a:buSzPts val="1800"/>
              <a:buChar char="●"/>
              <a:defRPr/>
            </a:lvl4pPr>
            <a:lvl5pPr marL="2286000" lvl="4" indent="-342900" algn="l" rtl="0">
              <a:spcBef>
                <a:spcPts val="300"/>
              </a:spcBef>
              <a:spcAft>
                <a:spcPts val="0"/>
              </a:spcAft>
              <a:buSzPts val="1800"/>
              <a:buChar char="○"/>
              <a:defRPr/>
            </a:lvl5pPr>
            <a:lvl6pPr marL="2743200" lvl="5" indent="-342900" algn="l" rtl="0">
              <a:spcBef>
                <a:spcPts val="3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65" name="Google Shape;65;p14"/>
          <p:cNvSpPr txBox="1">
            <a:spLocks noGrp="1"/>
          </p:cNvSpPr>
          <p:nvPr>
            <p:ph type="dt" idx="10"/>
          </p:nvPr>
        </p:nvSpPr>
        <p:spPr>
          <a:xfrm>
            <a:off x="6586537" y="459581"/>
            <a:ext cx="9573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5257800" y="459581"/>
            <a:ext cx="13257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174037" y="1190"/>
            <a:ext cx="762000" cy="275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sz="1000">
              <a:solidFill>
                <a:schemeClr val="dk1"/>
              </a:solidFill>
              <a:latin typeface="Old Standard TT"/>
              <a:ea typeface="Old Standard TT"/>
              <a:cs typeface="Old Standard TT"/>
              <a:sym typeface="Old Standard T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şlık, Metin ve İçerik" type="txAndObj">
  <p:cSld name="TEXT_AND_OBJEC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57200" y="342900"/>
            <a:ext cx="8229600" cy="10287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70" name="Google Shape;70;p15"/>
          <p:cNvSpPr txBox="1">
            <a:spLocks noGrp="1"/>
          </p:cNvSpPr>
          <p:nvPr>
            <p:ph type="body" idx="1"/>
          </p:nvPr>
        </p:nvSpPr>
        <p:spPr>
          <a:xfrm>
            <a:off x="457200" y="1485900"/>
            <a:ext cx="4038600" cy="2914800"/>
          </a:xfrm>
          <a:prstGeom prst="rect">
            <a:avLst/>
          </a:prstGeom>
          <a:noFill/>
          <a:ln>
            <a:noFill/>
          </a:ln>
        </p:spPr>
        <p:txBody>
          <a:bodyPr spcFirstLastPara="1" wrap="square" lIns="91425" tIns="45700" rIns="91425" bIns="45700" anchor="t" anchorCtr="0">
            <a:noAutofit/>
          </a:bodyPr>
          <a:lstStyle>
            <a:lvl1pPr marL="457200" lvl="0" indent="-342900" algn="l" rtl="0">
              <a:spcBef>
                <a:spcPts val="300"/>
              </a:spcBef>
              <a:spcAft>
                <a:spcPts val="0"/>
              </a:spcAft>
              <a:buSzPts val="1800"/>
              <a:buChar char="●"/>
              <a:defRPr/>
            </a:lvl1pPr>
            <a:lvl2pPr marL="914400" lvl="1" indent="-342900" algn="l" rtl="0">
              <a:spcBef>
                <a:spcPts val="300"/>
              </a:spcBef>
              <a:spcAft>
                <a:spcPts val="0"/>
              </a:spcAft>
              <a:buSzPts val="1800"/>
              <a:buChar char="○"/>
              <a:defRPr/>
            </a:lvl2pPr>
            <a:lvl3pPr marL="1371600" lvl="2" indent="-342900" algn="l" rtl="0">
              <a:spcBef>
                <a:spcPts val="300"/>
              </a:spcBef>
              <a:spcAft>
                <a:spcPts val="0"/>
              </a:spcAft>
              <a:buSzPts val="1800"/>
              <a:buChar char="■"/>
              <a:defRPr/>
            </a:lvl3pPr>
            <a:lvl4pPr marL="1828800" lvl="3" indent="-342900" algn="l" rtl="0">
              <a:spcBef>
                <a:spcPts val="300"/>
              </a:spcBef>
              <a:spcAft>
                <a:spcPts val="0"/>
              </a:spcAft>
              <a:buSzPts val="1800"/>
              <a:buChar char="●"/>
              <a:defRPr/>
            </a:lvl4pPr>
            <a:lvl5pPr marL="2286000" lvl="4" indent="-342900" algn="l" rtl="0">
              <a:spcBef>
                <a:spcPts val="300"/>
              </a:spcBef>
              <a:spcAft>
                <a:spcPts val="0"/>
              </a:spcAft>
              <a:buSzPts val="1800"/>
              <a:buChar char="○"/>
              <a:defRPr/>
            </a:lvl5pPr>
            <a:lvl6pPr marL="2743200" lvl="5" indent="-342900" algn="l" rtl="0">
              <a:spcBef>
                <a:spcPts val="3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71" name="Google Shape;71;p15"/>
          <p:cNvSpPr txBox="1">
            <a:spLocks noGrp="1"/>
          </p:cNvSpPr>
          <p:nvPr>
            <p:ph type="body" idx="2"/>
          </p:nvPr>
        </p:nvSpPr>
        <p:spPr>
          <a:xfrm>
            <a:off x="4648200" y="1485900"/>
            <a:ext cx="4038600" cy="2914800"/>
          </a:xfrm>
          <a:prstGeom prst="rect">
            <a:avLst/>
          </a:prstGeom>
          <a:noFill/>
          <a:ln>
            <a:noFill/>
          </a:ln>
        </p:spPr>
        <p:txBody>
          <a:bodyPr spcFirstLastPara="1" wrap="square" lIns="91425" tIns="45700" rIns="91425" bIns="45700" anchor="t" anchorCtr="0">
            <a:noAutofit/>
          </a:bodyPr>
          <a:lstStyle>
            <a:lvl1pPr marL="457200" lvl="0" indent="-342900" algn="l" rtl="0">
              <a:spcBef>
                <a:spcPts val="300"/>
              </a:spcBef>
              <a:spcAft>
                <a:spcPts val="0"/>
              </a:spcAft>
              <a:buSzPts val="1800"/>
              <a:buChar char="●"/>
              <a:defRPr/>
            </a:lvl1pPr>
            <a:lvl2pPr marL="914400" lvl="1" indent="-342900" algn="l" rtl="0">
              <a:spcBef>
                <a:spcPts val="300"/>
              </a:spcBef>
              <a:spcAft>
                <a:spcPts val="0"/>
              </a:spcAft>
              <a:buSzPts val="1800"/>
              <a:buChar char="○"/>
              <a:defRPr/>
            </a:lvl2pPr>
            <a:lvl3pPr marL="1371600" lvl="2" indent="-342900" algn="l" rtl="0">
              <a:spcBef>
                <a:spcPts val="300"/>
              </a:spcBef>
              <a:spcAft>
                <a:spcPts val="0"/>
              </a:spcAft>
              <a:buSzPts val="1800"/>
              <a:buChar char="■"/>
              <a:defRPr/>
            </a:lvl3pPr>
            <a:lvl4pPr marL="1828800" lvl="3" indent="-342900" algn="l" rtl="0">
              <a:spcBef>
                <a:spcPts val="300"/>
              </a:spcBef>
              <a:spcAft>
                <a:spcPts val="0"/>
              </a:spcAft>
              <a:buSzPts val="1800"/>
              <a:buChar char="●"/>
              <a:defRPr/>
            </a:lvl4pPr>
            <a:lvl5pPr marL="2286000" lvl="4" indent="-342900" algn="l" rtl="0">
              <a:spcBef>
                <a:spcPts val="300"/>
              </a:spcBef>
              <a:spcAft>
                <a:spcPts val="0"/>
              </a:spcAft>
              <a:buSzPts val="1800"/>
              <a:buChar char="○"/>
              <a:defRPr/>
            </a:lvl5pPr>
            <a:lvl6pPr marL="2743200" lvl="5" indent="-342900" algn="l" rtl="0">
              <a:spcBef>
                <a:spcPts val="3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72" name="Google Shape;72;p15"/>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sz="1000">
              <a:solidFill>
                <a:schemeClr val="dk1"/>
              </a:solidFill>
              <a:latin typeface="Old Standard TT"/>
              <a:ea typeface="Old Standard TT"/>
              <a:cs typeface="Old Standard TT"/>
              <a:sym typeface="Old Standard TT"/>
            </a:endParaRPr>
          </a:p>
        </p:txBody>
      </p:sp>
      <p:sp>
        <p:nvSpPr>
          <p:cNvPr id="74" name="Google Shape;74;p15"/>
          <p:cNvSpPr txBox="1">
            <a:spLocks noGrp="1"/>
          </p:cNvSpPr>
          <p:nvPr>
            <p:ph type="dt" idx="10"/>
          </p:nvPr>
        </p:nvSpPr>
        <p:spPr>
          <a:xfrm>
            <a:off x="457200" y="4683919"/>
            <a:ext cx="2133600" cy="357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şlık, Metin ve 2 İçerik" type="txAndTwoObj">
  <p:cSld name="TEXT_AND_TWO_OBJECTS">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57200" y="342900"/>
            <a:ext cx="8229600" cy="10287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77" name="Google Shape;77;p16"/>
          <p:cNvSpPr txBox="1">
            <a:spLocks noGrp="1"/>
          </p:cNvSpPr>
          <p:nvPr>
            <p:ph type="body" idx="1"/>
          </p:nvPr>
        </p:nvSpPr>
        <p:spPr>
          <a:xfrm>
            <a:off x="457200" y="1485900"/>
            <a:ext cx="4038600" cy="2914800"/>
          </a:xfrm>
          <a:prstGeom prst="rect">
            <a:avLst/>
          </a:prstGeom>
          <a:noFill/>
          <a:ln>
            <a:noFill/>
          </a:ln>
        </p:spPr>
        <p:txBody>
          <a:bodyPr spcFirstLastPara="1" wrap="square" lIns="91425" tIns="45700" rIns="91425" bIns="45700" anchor="t" anchorCtr="0">
            <a:noAutofit/>
          </a:bodyPr>
          <a:lstStyle>
            <a:lvl1pPr marL="457200" lvl="0" indent="-342900" algn="l" rtl="0">
              <a:spcBef>
                <a:spcPts val="300"/>
              </a:spcBef>
              <a:spcAft>
                <a:spcPts val="0"/>
              </a:spcAft>
              <a:buSzPts val="1800"/>
              <a:buChar char="●"/>
              <a:defRPr/>
            </a:lvl1pPr>
            <a:lvl2pPr marL="914400" lvl="1" indent="-342900" algn="l" rtl="0">
              <a:spcBef>
                <a:spcPts val="300"/>
              </a:spcBef>
              <a:spcAft>
                <a:spcPts val="0"/>
              </a:spcAft>
              <a:buSzPts val="1800"/>
              <a:buChar char="○"/>
              <a:defRPr/>
            </a:lvl2pPr>
            <a:lvl3pPr marL="1371600" lvl="2" indent="-342900" algn="l" rtl="0">
              <a:spcBef>
                <a:spcPts val="300"/>
              </a:spcBef>
              <a:spcAft>
                <a:spcPts val="0"/>
              </a:spcAft>
              <a:buSzPts val="1800"/>
              <a:buChar char="■"/>
              <a:defRPr/>
            </a:lvl3pPr>
            <a:lvl4pPr marL="1828800" lvl="3" indent="-342900" algn="l" rtl="0">
              <a:spcBef>
                <a:spcPts val="300"/>
              </a:spcBef>
              <a:spcAft>
                <a:spcPts val="0"/>
              </a:spcAft>
              <a:buSzPts val="1800"/>
              <a:buChar char="●"/>
              <a:defRPr/>
            </a:lvl4pPr>
            <a:lvl5pPr marL="2286000" lvl="4" indent="-342900" algn="l" rtl="0">
              <a:spcBef>
                <a:spcPts val="300"/>
              </a:spcBef>
              <a:spcAft>
                <a:spcPts val="0"/>
              </a:spcAft>
              <a:buSzPts val="1800"/>
              <a:buChar char="○"/>
              <a:defRPr/>
            </a:lvl5pPr>
            <a:lvl6pPr marL="2743200" lvl="5" indent="-342900" algn="l" rtl="0">
              <a:spcBef>
                <a:spcPts val="3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78" name="Google Shape;78;p16"/>
          <p:cNvSpPr txBox="1">
            <a:spLocks noGrp="1"/>
          </p:cNvSpPr>
          <p:nvPr>
            <p:ph type="body" idx="2"/>
          </p:nvPr>
        </p:nvSpPr>
        <p:spPr>
          <a:xfrm>
            <a:off x="4648200" y="1485900"/>
            <a:ext cx="4038600" cy="1400100"/>
          </a:xfrm>
          <a:prstGeom prst="rect">
            <a:avLst/>
          </a:prstGeom>
          <a:noFill/>
          <a:ln>
            <a:noFill/>
          </a:ln>
        </p:spPr>
        <p:txBody>
          <a:bodyPr spcFirstLastPara="1" wrap="square" lIns="91425" tIns="45700" rIns="91425" bIns="45700" anchor="t" anchorCtr="0">
            <a:noAutofit/>
          </a:bodyPr>
          <a:lstStyle>
            <a:lvl1pPr marL="457200" lvl="0" indent="-342900" algn="l" rtl="0">
              <a:spcBef>
                <a:spcPts val="300"/>
              </a:spcBef>
              <a:spcAft>
                <a:spcPts val="0"/>
              </a:spcAft>
              <a:buSzPts val="1800"/>
              <a:buChar char="●"/>
              <a:defRPr/>
            </a:lvl1pPr>
            <a:lvl2pPr marL="914400" lvl="1" indent="-342900" algn="l" rtl="0">
              <a:spcBef>
                <a:spcPts val="300"/>
              </a:spcBef>
              <a:spcAft>
                <a:spcPts val="0"/>
              </a:spcAft>
              <a:buSzPts val="1800"/>
              <a:buChar char="○"/>
              <a:defRPr/>
            </a:lvl2pPr>
            <a:lvl3pPr marL="1371600" lvl="2" indent="-342900" algn="l" rtl="0">
              <a:spcBef>
                <a:spcPts val="300"/>
              </a:spcBef>
              <a:spcAft>
                <a:spcPts val="0"/>
              </a:spcAft>
              <a:buSzPts val="1800"/>
              <a:buChar char="■"/>
              <a:defRPr/>
            </a:lvl3pPr>
            <a:lvl4pPr marL="1828800" lvl="3" indent="-342900" algn="l" rtl="0">
              <a:spcBef>
                <a:spcPts val="300"/>
              </a:spcBef>
              <a:spcAft>
                <a:spcPts val="0"/>
              </a:spcAft>
              <a:buSzPts val="1800"/>
              <a:buChar char="●"/>
              <a:defRPr/>
            </a:lvl4pPr>
            <a:lvl5pPr marL="2286000" lvl="4" indent="-342900" algn="l" rtl="0">
              <a:spcBef>
                <a:spcPts val="300"/>
              </a:spcBef>
              <a:spcAft>
                <a:spcPts val="0"/>
              </a:spcAft>
              <a:buSzPts val="1800"/>
              <a:buChar char="○"/>
              <a:defRPr/>
            </a:lvl5pPr>
            <a:lvl6pPr marL="2743200" lvl="5" indent="-342900" algn="l" rtl="0">
              <a:spcBef>
                <a:spcPts val="3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79" name="Google Shape;79;p16"/>
          <p:cNvSpPr txBox="1">
            <a:spLocks noGrp="1"/>
          </p:cNvSpPr>
          <p:nvPr>
            <p:ph type="body" idx="3"/>
          </p:nvPr>
        </p:nvSpPr>
        <p:spPr>
          <a:xfrm>
            <a:off x="4648200" y="3000375"/>
            <a:ext cx="4038600" cy="1400100"/>
          </a:xfrm>
          <a:prstGeom prst="rect">
            <a:avLst/>
          </a:prstGeom>
          <a:noFill/>
          <a:ln>
            <a:noFill/>
          </a:ln>
        </p:spPr>
        <p:txBody>
          <a:bodyPr spcFirstLastPara="1" wrap="square" lIns="91425" tIns="45700" rIns="91425" bIns="45700" anchor="t" anchorCtr="0">
            <a:noAutofit/>
          </a:bodyPr>
          <a:lstStyle>
            <a:lvl1pPr marL="457200" lvl="0" indent="-342900" algn="l" rtl="0">
              <a:spcBef>
                <a:spcPts val="300"/>
              </a:spcBef>
              <a:spcAft>
                <a:spcPts val="0"/>
              </a:spcAft>
              <a:buSzPts val="1800"/>
              <a:buChar char="●"/>
              <a:defRPr/>
            </a:lvl1pPr>
            <a:lvl2pPr marL="914400" lvl="1" indent="-342900" algn="l" rtl="0">
              <a:spcBef>
                <a:spcPts val="300"/>
              </a:spcBef>
              <a:spcAft>
                <a:spcPts val="0"/>
              </a:spcAft>
              <a:buSzPts val="1800"/>
              <a:buChar char="○"/>
              <a:defRPr/>
            </a:lvl2pPr>
            <a:lvl3pPr marL="1371600" lvl="2" indent="-342900" algn="l" rtl="0">
              <a:spcBef>
                <a:spcPts val="300"/>
              </a:spcBef>
              <a:spcAft>
                <a:spcPts val="0"/>
              </a:spcAft>
              <a:buSzPts val="1800"/>
              <a:buChar char="■"/>
              <a:defRPr/>
            </a:lvl3pPr>
            <a:lvl4pPr marL="1828800" lvl="3" indent="-342900" algn="l" rtl="0">
              <a:spcBef>
                <a:spcPts val="300"/>
              </a:spcBef>
              <a:spcAft>
                <a:spcPts val="0"/>
              </a:spcAft>
              <a:buSzPts val="1800"/>
              <a:buChar char="●"/>
              <a:defRPr/>
            </a:lvl4pPr>
            <a:lvl5pPr marL="2286000" lvl="4" indent="-342900" algn="l" rtl="0">
              <a:spcBef>
                <a:spcPts val="300"/>
              </a:spcBef>
              <a:spcAft>
                <a:spcPts val="0"/>
              </a:spcAft>
              <a:buSzPts val="1800"/>
              <a:buChar char="○"/>
              <a:defRPr/>
            </a:lvl5pPr>
            <a:lvl6pPr marL="2743200" lvl="5" indent="-342900" algn="l" rtl="0">
              <a:spcBef>
                <a:spcPts val="3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80" name="Google Shape;80;p1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sz="1000">
              <a:solidFill>
                <a:schemeClr val="dk1"/>
              </a:solidFill>
              <a:latin typeface="Old Standard TT"/>
              <a:ea typeface="Old Standard TT"/>
              <a:cs typeface="Old Standard TT"/>
              <a:sym typeface="Old Standard TT"/>
            </a:endParaRPr>
          </a:p>
        </p:txBody>
      </p:sp>
      <p:sp>
        <p:nvSpPr>
          <p:cNvPr id="82" name="Google Shape;82;p16"/>
          <p:cNvSpPr txBox="1">
            <a:spLocks noGrp="1"/>
          </p:cNvSpPr>
          <p:nvPr>
            <p:ph type="dt" idx="10"/>
          </p:nvPr>
        </p:nvSpPr>
        <p:spPr>
          <a:xfrm>
            <a:off x="457200" y="4683919"/>
            <a:ext cx="2133600" cy="357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85" name="Google Shape;85;p17"/>
          <p:cNvSpPr txBox="1">
            <a:spLocks noGrp="1"/>
          </p:cNvSpPr>
          <p:nvPr>
            <p:ph type="body" idx="1"/>
          </p:nvPr>
        </p:nvSpPr>
        <p:spPr>
          <a:xfrm>
            <a:off x="457200" y="1687068"/>
            <a:ext cx="4038600" cy="3394500"/>
          </a:xfrm>
          <a:prstGeom prst="rect">
            <a:avLst/>
          </a:prstGeom>
          <a:noFill/>
          <a:ln>
            <a:noFill/>
          </a:ln>
        </p:spPr>
        <p:txBody>
          <a:bodyPr spcFirstLastPara="1" wrap="square" lIns="91425" tIns="45700" rIns="91425" bIns="45700" anchor="t" anchorCtr="0">
            <a:noAutofit/>
          </a:bodyPr>
          <a:lstStyle>
            <a:lvl1pPr marL="457200" lvl="0" indent="-355600" algn="l" rtl="0">
              <a:spcBef>
                <a:spcPts val="300"/>
              </a:spcBef>
              <a:spcAft>
                <a:spcPts val="0"/>
              </a:spcAft>
              <a:buSzPts val="2000"/>
              <a:buChar char="●"/>
              <a:defRPr sz="2000"/>
            </a:lvl1pPr>
            <a:lvl2pPr marL="914400" lvl="1" indent="-349250" algn="l" rtl="0">
              <a:spcBef>
                <a:spcPts val="300"/>
              </a:spcBef>
              <a:spcAft>
                <a:spcPts val="0"/>
              </a:spcAft>
              <a:buSzPts val="1900"/>
              <a:buChar char="○"/>
              <a:defRPr sz="1900"/>
            </a:lvl2pPr>
            <a:lvl3pPr marL="1371600" lvl="2" indent="-342900" algn="l" rtl="0">
              <a:spcBef>
                <a:spcPts val="300"/>
              </a:spcBef>
              <a:spcAft>
                <a:spcPts val="0"/>
              </a:spcAft>
              <a:buSzPts val="1800"/>
              <a:buChar char="■"/>
              <a:defRPr sz="1800"/>
            </a:lvl3pPr>
            <a:lvl4pPr marL="1828800" lvl="3" indent="-342900" algn="l" rtl="0">
              <a:spcBef>
                <a:spcPts val="300"/>
              </a:spcBef>
              <a:spcAft>
                <a:spcPts val="0"/>
              </a:spcAft>
              <a:buSzPts val="1800"/>
              <a:buChar char="●"/>
              <a:defRPr sz="1800"/>
            </a:lvl4pPr>
            <a:lvl5pPr marL="2286000" lvl="4" indent="-342900" algn="l" rtl="0">
              <a:spcBef>
                <a:spcPts val="300"/>
              </a:spcBef>
              <a:spcAft>
                <a:spcPts val="0"/>
              </a:spcAft>
              <a:buSzPts val="1800"/>
              <a:buChar char="○"/>
              <a:defRPr sz="1800"/>
            </a:lvl5pPr>
            <a:lvl6pPr marL="2743200" lvl="5" indent="-342900" algn="l" rtl="0">
              <a:spcBef>
                <a:spcPts val="3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86" name="Google Shape;86;p17"/>
          <p:cNvSpPr txBox="1">
            <a:spLocks noGrp="1"/>
          </p:cNvSpPr>
          <p:nvPr>
            <p:ph type="body" idx="2"/>
          </p:nvPr>
        </p:nvSpPr>
        <p:spPr>
          <a:xfrm>
            <a:off x="4648200" y="1687068"/>
            <a:ext cx="4038600" cy="3394500"/>
          </a:xfrm>
          <a:prstGeom prst="rect">
            <a:avLst/>
          </a:prstGeom>
          <a:noFill/>
          <a:ln>
            <a:noFill/>
          </a:ln>
        </p:spPr>
        <p:txBody>
          <a:bodyPr spcFirstLastPara="1" wrap="square" lIns="91425" tIns="45700" rIns="91425" bIns="45700" anchor="t" anchorCtr="0">
            <a:noAutofit/>
          </a:bodyPr>
          <a:lstStyle>
            <a:lvl1pPr marL="457200" lvl="0" indent="-355600" algn="l" rtl="0">
              <a:spcBef>
                <a:spcPts val="300"/>
              </a:spcBef>
              <a:spcAft>
                <a:spcPts val="0"/>
              </a:spcAft>
              <a:buSzPts val="2000"/>
              <a:buChar char="●"/>
              <a:defRPr sz="2000"/>
            </a:lvl1pPr>
            <a:lvl2pPr marL="914400" lvl="1" indent="-349250" algn="l" rtl="0">
              <a:spcBef>
                <a:spcPts val="300"/>
              </a:spcBef>
              <a:spcAft>
                <a:spcPts val="0"/>
              </a:spcAft>
              <a:buSzPts val="1900"/>
              <a:buChar char="○"/>
              <a:defRPr sz="1900"/>
            </a:lvl2pPr>
            <a:lvl3pPr marL="1371600" lvl="2" indent="-342900" algn="l" rtl="0">
              <a:spcBef>
                <a:spcPts val="300"/>
              </a:spcBef>
              <a:spcAft>
                <a:spcPts val="0"/>
              </a:spcAft>
              <a:buSzPts val="1800"/>
              <a:buChar char="■"/>
              <a:defRPr sz="1800"/>
            </a:lvl3pPr>
            <a:lvl4pPr marL="1828800" lvl="3" indent="-342900" algn="l" rtl="0">
              <a:spcBef>
                <a:spcPts val="300"/>
              </a:spcBef>
              <a:spcAft>
                <a:spcPts val="0"/>
              </a:spcAft>
              <a:buSzPts val="1800"/>
              <a:buChar char="●"/>
              <a:defRPr sz="1800"/>
            </a:lvl4pPr>
            <a:lvl5pPr marL="2286000" lvl="4" indent="-342900" algn="l" rtl="0">
              <a:spcBef>
                <a:spcPts val="300"/>
              </a:spcBef>
              <a:spcAft>
                <a:spcPts val="0"/>
              </a:spcAft>
              <a:buSzPts val="1800"/>
              <a:buChar char="○"/>
              <a:defRPr sz="1800"/>
            </a:lvl5pPr>
            <a:lvl6pPr marL="2743200" lvl="5" indent="-342900" algn="l" rtl="0">
              <a:spcBef>
                <a:spcPts val="3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87" name="Google Shape;87;p17"/>
          <p:cNvSpPr txBox="1">
            <a:spLocks noGrp="1"/>
          </p:cNvSpPr>
          <p:nvPr>
            <p:ph type="dt" idx="10"/>
          </p:nvPr>
        </p:nvSpPr>
        <p:spPr>
          <a:xfrm>
            <a:off x="6586537" y="459581"/>
            <a:ext cx="9573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7"/>
          <p:cNvSpPr txBox="1">
            <a:spLocks noGrp="1"/>
          </p:cNvSpPr>
          <p:nvPr>
            <p:ph type="ftr" idx="11"/>
          </p:nvPr>
        </p:nvSpPr>
        <p:spPr>
          <a:xfrm>
            <a:off x="5257800" y="459581"/>
            <a:ext cx="13257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17"/>
          <p:cNvSpPr txBox="1">
            <a:spLocks noGrp="1"/>
          </p:cNvSpPr>
          <p:nvPr>
            <p:ph type="sldNum" idx="12"/>
          </p:nvPr>
        </p:nvSpPr>
        <p:spPr>
          <a:xfrm>
            <a:off x="8174037" y="1190"/>
            <a:ext cx="762000" cy="275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sz="1000">
              <a:solidFill>
                <a:schemeClr val="dk1"/>
              </a:solidFill>
              <a:latin typeface="Old Standard TT"/>
              <a:ea typeface="Old Standard TT"/>
              <a:cs typeface="Old Standard TT"/>
              <a:sym typeface="Old Standard T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şlık ve Metin Üzerinde İçerik" type="objOverTx">
  <p:cSld name="OBJECT_OVER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57200" y="208360"/>
            <a:ext cx="8229600" cy="854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3000"/>
              <a:buNone/>
              <a:defRPr/>
            </a:lvl1pPr>
            <a:lvl2pPr lvl="1" algn="l" rtl="0">
              <a:lnSpc>
                <a:spcPct val="90000"/>
              </a:lnSpc>
              <a:spcBef>
                <a:spcPts val="0"/>
              </a:spcBef>
              <a:spcAft>
                <a:spcPts val="0"/>
              </a:spcAft>
              <a:buSzPts val="3000"/>
              <a:buNone/>
              <a:defRPr/>
            </a:lvl2pPr>
            <a:lvl3pPr lvl="2" algn="l" rtl="0">
              <a:lnSpc>
                <a:spcPct val="90000"/>
              </a:lnSpc>
              <a:spcBef>
                <a:spcPts val="0"/>
              </a:spcBef>
              <a:spcAft>
                <a:spcPts val="0"/>
              </a:spcAft>
              <a:buSzPts val="3000"/>
              <a:buNone/>
              <a:defRPr/>
            </a:lvl3pPr>
            <a:lvl4pPr lvl="3" algn="l" rtl="0">
              <a:lnSpc>
                <a:spcPct val="90000"/>
              </a:lnSpc>
              <a:spcBef>
                <a:spcPts val="0"/>
              </a:spcBef>
              <a:spcAft>
                <a:spcPts val="0"/>
              </a:spcAft>
              <a:buSzPts val="3000"/>
              <a:buNone/>
              <a:defRPr/>
            </a:lvl4pPr>
            <a:lvl5pPr lvl="4" algn="l" rtl="0">
              <a:lnSpc>
                <a:spcPct val="90000"/>
              </a:lnSpc>
              <a:spcBef>
                <a:spcPts val="0"/>
              </a:spcBef>
              <a:spcAft>
                <a:spcPts val="0"/>
              </a:spcAft>
              <a:buSzPts val="3000"/>
              <a:buNone/>
              <a:defRPr/>
            </a:lvl5pPr>
            <a:lvl6pPr lvl="5" algn="l" rtl="0">
              <a:lnSpc>
                <a:spcPct val="90000"/>
              </a:lnSpc>
              <a:spcBef>
                <a:spcPts val="0"/>
              </a:spcBef>
              <a:spcAft>
                <a:spcPts val="0"/>
              </a:spcAft>
              <a:buSzPts val="3000"/>
              <a:buNone/>
              <a:defRPr/>
            </a:lvl6pPr>
            <a:lvl7pPr lvl="6" algn="l" rtl="0">
              <a:lnSpc>
                <a:spcPct val="90000"/>
              </a:lnSpc>
              <a:spcBef>
                <a:spcPts val="0"/>
              </a:spcBef>
              <a:spcAft>
                <a:spcPts val="0"/>
              </a:spcAft>
              <a:buSzPts val="3000"/>
              <a:buNone/>
              <a:defRPr/>
            </a:lvl7pPr>
            <a:lvl8pPr lvl="7" algn="l" rtl="0">
              <a:lnSpc>
                <a:spcPct val="90000"/>
              </a:lnSpc>
              <a:spcBef>
                <a:spcPts val="0"/>
              </a:spcBef>
              <a:spcAft>
                <a:spcPts val="0"/>
              </a:spcAft>
              <a:buSzPts val="3000"/>
              <a:buNone/>
              <a:defRPr/>
            </a:lvl8pPr>
            <a:lvl9pPr lvl="8" algn="l" rtl="0">
              <a:lnSpc>
                <a:spcPct val="90000"/>
              </a:lnSpc>
              <a:spcBef>
                <a:spcPts val="0"/>
              </a:spcBef>
              <a:spcAft>
                <a:spcPts val="0"/>
              </a:spcAft>
              <a:buSzPts val="3000"/>
              <a:buNone/>
              <a:defRPr/>
            </a:lvl9pPr>
          </a:lstStyle>
          <a:p>
            <a:endParaRPr/>
          </a:p>
        </p:txBody>
      </p:sp>
      <p:sp>
        <p:nvSpPr>
          <p:cNvPr id="92" name="Google Shape;92;p18"/>
          <p:cNvSpPr txBox="1">
            <a:spLocks noGrp="1"/>
          </p:cNvSpPr>
          <p:nvPr>
            <p:ph type="body" idx="1"/>
          </p:nvPr>
        </p:nvSpPr>
        <p:spPr>
          <a:xfrm>
            <a:off x="457200" y="1200150"/>
            <a:ext cx="8229600" cy="16419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93" name="Google Shape;93;p18"/>
          <p:cNvSpPr txBox="1">
            <a:spLocks noGrp="1"/>
          </p:cNvSpPr>
          <p:nvPr>
            <p:ph type="body" idx="2"/>
          </p:nvPr>
        </p:nvSpPr>
        <p:spPr>
          <a:xfrm>
            <a:off x="457200" y="2956322"/>
            <a:ext cx="8229600" cy="16419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94" name="Google Shape;94;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hlink"/>
              </a:buClr>
              <a:buSzPts val="675"/>
              <a:buFont typeface="Noto Sans Symbols"/>
              <a:buNone/>
              <a:defRPr sz="9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chemeClr val="hlink"/>
              </a:buClr>
              <a:buSzPts val="675"/>
              <a:buFont typeface="Noto Sans Symbols"/>
              <a:buNone/>
              <a:defRPr sz="9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chemeClr val="hlink"/>
              </a:buClr>
              <a:buSzPts val="675"/>
              <a:buFont typeface="Noto Sans Symbols"/>
              <a:buNone/>
              <a:defRPr sz="9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chemeClr val="hlink"/>
              </a:buClr>
              <a:buSzPts val="675"/>
              <a:buFont typeface="Noto Sans Symbols"/>
              <a:buNone/>
              <a:defRPr sz="9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chemeClr val="hlink"/>
              </a:buClr>
              <a:buSzPts val="675"/>
              <a:buFont typeface="Noto Sans Symbols"/>
              <a:buNone/>
              <a:defRPr sz="9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chemeClr val="hlink"/>
              </a:buClr>
              <a:buSzPts val="675"/>
              <a:buFont typeface="Noto Sans Symbols"/>
              <a:buNone/>
              <a:defRPr sz="9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chemeClr val="hlink"/>
              </a:buClr>
              <a:buSzPts val="675"/>
              <a:buFont typeface="Noto Sans Symbols"/>
              <a:buNone/>
              <a:defRPr sz="9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chemeClr val="hlink"/>
              </a:buClr>
              <a:buSzPts val="675"/>
              <a:buFont typeface="Noto Sans Symbols"/>
              <a:buNone/>
              <a:defRPr sz="9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chemeClr val="hlink"/>
              </a:buClr>
              <a:buSzPts val="675"/>
              <a:buFont typeface="Noto Sans Symbols"/>
              <a:buNone/>
              <a:defRPr sz="900" b="0" i="0" u="none">
                <a:solidFill>
                  <a:srgbClr val="898989"/>
                </a:solidFill>
                <a:latin typeface="Arial"/>
                <a:ea typeface="Arial"/>
                <a:cs typeface="Arial"/>
                <a:sym typeface="Arial"/>
              </a:defRPr>
            </a:lvl9pPr>
          </a:lstStyle>
          <a:p>
            <a:pPr marL="0" lvl="0" indent="-42862" algn="r" rtl="0">
              <a:spcBef>
                <a:spcPts val="0"/>
              </a:spcBef>
              <a:spcAft>
                <a:spcPts val="0"/>
              </a:spcAft>
              <a:buClr>
                <a:schemeClr val="hlink"/>
              </a:buClr>
              <a:buSzPts val="675"/>
              <a:buFont typeface="Noto Sans Symbols"/>
              <a:buChar char="●"/>
            </a:pPr>
            <a:fld id="{00000000-1234-1234-1234-123412341234}" type="slidenum">
              <a:rPr lang="tr"/>
              <a:t>‹#›</a:t>
            </a:fld>
            <a:endParaRPr sz="1000">
              <a:solidFill>
                <a:schemeClr val="dk1"/>
              </a:solidFill>
              <a:latin typeface="Old Standard TT"/>
              <a:ea typeface="Old Standard TT"/>
              <a:cs typeface="Old Standard TT"/>
              <a:sym typeface="Old Standard T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rs Notları"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a:ln w="952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3000"/>
              <a:buFont typeface="Lobster"/>
              <a:buNone/>
              <a:defRPr>
                <a:latin typeface="Lobster"/>
                <a:ea typeface="Lobster"/>
                <a:cs typeface="Lobster"/>
                <a:sym typeface="Lobster"/>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Font typeface="Bree Serif"/>
              <a:buChar char="●"/>
              <a:defRPr>
                <a:latin typeface="Bree Serif"/>
                <a:ea typeface="Bree Serif"/>
                <a:cs typeface="Bree Serif"/>
                <a:sym typeface="Bree Serif"/>
              </a:defRPr>
            </a:lvl1pPr>
            <a:lvl2pPr marL="914400" lvl="1" indent="-317500">
              <a:spcBef>
                <a:spcPts val="1600"/>
              </a:spcBef>
              <a:spcAft>
                <a:spcPts val="0"/>
              </a:spcAft>
              <a:buSzPts val="1400"/>
              <a:buFont typeface="Bree Serif"/>
              <a:buChar char="○"/>
              <a:defRPr>
                <a:latin typeface="Bree Serif"/>
                <a:ea typeface="Bree Serif"/>
                <a:cs typeface="Bree Serif"/>
                <a:sym typeface="Bree Serif"/>
              </a:defRPr>
            </a:lvl2pPr>
            <a:lvl3pPr marL="1371600" lvl="2" indent="-317500">
              <a:spcBef>
                <a:spcPts val="1600"/>
              </a:spcBef>
              <a:spcAft>
                <a:spcPts val="0"/>
              </a:spcAft>
              <a:buSzPts val="1400"/>
              <a:buFont typeface="Bree Serif"/>
              <a:buChar char="■"/>
              <a:defRPr>
                <a:latin typeface="Bree Serif"/>
                <a:ea typeface="Bree Serif"/>
                <a:cs typeface="Bree Serif"/>
                <a:sym typeface="Bree Serif"/>
              </a:defRPr>
            </a:lvl3pPr>
            <a:lvl4pPr marL="1828800" lvl="3" indent="-317500">
              <a:spcBef>
                <a:spcPts val="1600"/>
              </a:spcBef>
              <a:spcAft>
                <a:spcPts val="0"/>
              </a:spcAft>
              <a:buSzPts val="1400"/>
              <a:buFont typeface="Bree Serif"/>
              <a:buChar char="●"/>
              <a:defRPr>
                <a:latin typeface="Bree Serif"/>
                <a:ea typeface="Bree Serif"/>
                <a:cs typeface="Bree Serif"/>
                <a:sym typeface="Bree Serif"/>
              </a:defRPr>
            </a:lvl4pPr>
            <a:lvl5pPr marL="2286000" lvl="4" indent="-317500">
              <a:spcBef>
                <a:spcPts val="1600"/>
              </a:spcBef>
              <a:spcAft>
                <a:spcPts val="0"/>
              </a:spcAft>
              <a:buSzPts val="1400"/>
              <a:buFont typeface="Bree Serif"/>
              <a:buChar char="○"/>
              <a:defRPr>
                <a:latin typeface="Bree Serif"/>
                <a:ea typeface="Bree Serif"/>
                <a:cs typeface="Bree Serif"/>
                <a:sym typeface="Bree Serif"/>
              </a:defRPr>
            </a:lvl5pPr>
            <a:lvl6pPr marL="2743200" lvl="5" indent="-317500">
              <a:spcBef>
                <a:spcPts val="1600"/>
              </a:spcBef>
              <a:spcAft>
                <a:spcPts val="0"/>
              </a:spcAft>
              <a:buSzPts val="1400"/>
              <a:buFont typeface="Bree Serif"/>
              <a:buChar char="■"/>
              <a:defRPr>
                <a:latin typeface="Bree Serif"/>
                <a:ea typeface="Bree Serif"/>
                <a:cs typeface="Bree Serif"/>
                <a:sym typeface="Bree Serif"/>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Comic Sans MS"/>
              <a:buNone/>
              <a:defRPr>
                <a:latin typeface="Comic Sans MS"/>
                <a:ea typeface="Comic Sans MS"/>
                <a:cs typeface="Comic Sans MS"/>
                <a:sym typeface="Comic Sans MS"/>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w="952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Lobster"/>
              <a:buNone/>
              <a:defRPr sz="3000">
                <a:solidFill>
                  <a:schemeClr val="dk1"/>
                </a:solidFill>
                <a:latin typeface="Lobster"/>
                <a:ea typeface="Lobster"/>
                <a:cs typeface="Lobster"/>
                <a:sym typeface="Lobster"/>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ree Serif"/>
              <a:buChar char="●"/>
              <a:defRPr sz="1800">
                <a:solidFill>
                  <a:schemeClr val="dk1"/>
                </a:solidFill>
                <a:latin typeface="Bree Serif"/>
                <a:ea typeface="Bree Serif"/>
                <a:cs typeface="Bree Serif"/>
                <a:sym typeface="Bree Serif"/>
              </a:defRPr>
            </a:lvl1pPr>
            <a:lvl2pPr marL="914400" lvl="1" indent="-317500">
              <a:lnSpc>
                <a:spcPct val="115000"/>
              </a:lnSpc>
              <a:spcBef>
                <a:spcPts val="1600"/>
              </a:spcBef>
              <a:spcAft>
                <a:spcPts val="0"/>
              </a:spcAft>
              <a:buClr>
                <a:schemeClr val="dk1"/>
              </a:buClr>
              <a:buSzPts val="1400"/>
              <a:buFont typeface="Bree Serif"/>
              <a:buChar char="○"/>
              <a:defRPr>
                <a:solidFill>
                  <a:schemeClr val="dk1"/>
                </a:solidFill>
                <a:latin typeface="Bree Serif"/>
                <a:ea typeface="Bree Serif"/>
                <a:cs typeface="Bree Serif"/>
                <a:sym typeface="Bree Serif"/>
              </a:defRPr>
            </a:lvl2pPr>
            <a:lvl3pPr marL="1371600" lvl="2" indent="-317500">
              <a:lnSpc>
                <a:spcPct val="115000"/>
              </a:lnSpc>
              <a:spcBef>
                <a:spcPts val="1600"/>
              </a:spcBef>
              <a:spcAft>
                <a:spcPts val="0"/>
              </a:spcAft>
              <a:buClr>
                <a:schemeClr val="dk1"/>
              </a:buClr>
              <a:buSzPts val="1400"/>
              <a:buFont typeface="Bree Serif"/>
              <a:buChar char="■"/>
              <a:defRPr>
                <a:solidFill>
                  <a:schemeClr val="dk1"/>
                </a:solidFill>
                <a:latin typeface="Bree Serif"/>
                <a:ea typeface="Bree Serif"/>
                <a:cs typeface="Bree Serif"/>
                <a:sym typeface="Bree Serif"/>
              </a:defRPr>
            </a:lvl3pPr>
            <a:lvl4pPr marL="1828800" lvl="3" indent="-317500">
              <a:lnSpc>
                <a:spcPct val="115000"/>
              </a:lnSpc>
              <a:spcBef>
                <a:spcPts val="1600"/>
              </a:spcBef>
              <a:spcAft>
                <a:spcPts val="0"/>
              </a:spcAft>
              <a:buClr>
                <a:schemeClr val="dk1"/>
              </a:buClr>
              <a:buSzPts val="1400"/>
              <a:buFont typeface="Bree Serif"/>
              <a:buChar char="●"/>
              <a:defRPr>
                <a:solidFill>
                  <a:schemeClr val="dk1"/>
                </a:solidFill>
                <a:latin typeface="Bree Serif"/>
                <a:ea typeface="Bree Serif"/>
                <a:cs typeface="Bree Serif"/>
                <a:sym typeface="Bree Serif"/>
              </a:defRPr>
            </a:lvl4pPr>
            <a:lvl5pPr marL="2286000" lvl="4" indent="-317500">
              <a:lnSpc>
                <a:spcPct val="115000"/>
              </a:lnSpc>
              <a:spcBef>
                <a:spcPts val="1600"/>
              </a:spcBef>
              <a:spcAft>
                <a:spcPts val="0"/>
              </a:spcAft>
              <a:buClr>
                <a:schemeClr val="dk1"/>
              </a:buClr>
              <a:buSzPts val="1400"/>
              <a:buFont typeface="Bree Serif"/>
              <a:buChar char="○"/>
              <a:defRPr>
                <a:solidFill>
                  <a:schemeClr val="dk1"/>
                </a:solidFill>
                <a:latin typeface="Bree Serif"/>
                <a:ea typeface="Bree Serif"/>
                <a:cs typeface="Bree Serif"/>
                <a:sym typeface="Bree Serif"/>
              </a:defRPr>
            </a:lvl5pPr>
            <a:lvl6pPr marL="2743200" lvl="5" indent="-317500">
              <a:lnSpc>
                <a:spcPct val="115000"/>
              </a:lnSpc>
              <a:spcBef>
                <a:spcPts val="1600"/>
              </a:spcBef>
              <a:spcAft>
                <a:spcPts val="0"/>
              </a:spcAft>
              <a:buClr>
                <a:schemeClr val="dk1"/>
              </a:buClr>
              <a:buSzPts val="1400"/>
              <a:buFont typeface="Bree Serif"/>
              <a:buChar char="■"/>
              <a:defRPr>
                <a:solidFill>
                  <a:schemeClr val="dk1"/>
                </a:solidFill>
                <a:latin typeface="Bree Serif"/>
                <a:ea typeface="Bree Serif"/>
                <a:cs typeface="Bree Serif"/>
                <a:sym typeface="Bree Serif"/>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00"/>
        <p:cNvGrpSpPr/>
        <p:nvPr/>
      </p:nvGrpSpPr>
      <p:grpSpPr>
        <a:xfrm>
          <a:off x="0" y="0"/>
          <a:ext cx="0" cy="0"/>
          <a:chOff x="0" y="0"/>
          <a:chExt cx="0" cy="0"/>
        </a:xfrm>
      </p:grpSpPr>
      <p:sp>
        <p:nvSpPr>
          <p:cNvPr id="101" name="Google Shape;101;p19"/>
          <p:cNvSpPr txBox="1"/>
          <p:nvPr/>
        </p:nvSpPr>
        <p:spPr>
          <a:xfrm>
            <a:off x="2578000" y="3733800"/>
            <a:ext cx="5797500" cy="650700"/>
          </a:xfrm>
          <a:prstGeom prst="rect">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i="1" dirty="0">
              <a:solidFill>
                <a:srgbClr val="A61C00"/>
              </a:solidFill>
              <a:latin typeface="Lobster"/>
              <a:ea typeface="Lobster"/>
              <a:cs typeface="Lobster"/>
              <a:sym typeface="Lobster"/>
            </a:endParaRPr>
          </a:p>
        </p:txBody>
      </p:sp>
      <p:sp>
        <p:nvSpPr>
          <p:cNvPr id="102" name="Google Shape;102;p19"/>
          <p:cNvSpPr txBox="1">
            <a:spLocks noGrp="1"/>
          </p:cNvSpPr>
          <p:nvPr>
            <p:ph type="title"/>
          </p:nvPr>
        </p:nvSpPr>
        <p:spPr>
          <a:xfrm>
            <a:off x="3155550" y="526350"/>
            <a:ext cx="5797500" cy="4090800"/>
          </a:xfrm>
          <a:prstGeom prst="rect">
            <a:avLst/>
          </a:prstGeom>
          <a:ln w="9525" cap="flat" cmpd="sng">
            <a:solidFill>
              <a:srgbClr val="EAD1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 sz="3600" dirty="0">
                <a:solidFill>
                  <a:srgbClr val="F3F3F3"/>
                </a:solidFill>
              </a:rPr>
              <a:t>Peletleme</a:t>
            </a:r>
            <a:endParaRPr sz="3600" dirty="0">
              <a:solidFill>
                <a:srgbClr val="F3F3F3"/>
              </a:solidFill>
            </a:endParaRPr>
          </a:p>
        </p:txBody>
      </p:sp>
      <p:sp>
        <p:nvSpPr>
          <p:cNvPr id="103" name="Google Shape;103;p19"/>
          <p:cNvSpPr txBox="1"/>
          <p:nvPr/>
        </p:nvSpPr>
        <p:spPr>
          <a:xfrm>
            <a:off x="134250" y="1295775"/>
            <a:ext cx="2868900" cy="52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a:solidFill>
                  <a:srgbClr val="FFE599"/>
                </a:solidFill>
                <a:latin typeface="Alegreya"/>
                <a:ea typeface="Alegreya"/>
                <a:cs typeface="Alegreya"/>
                <a:sym typeface="Alegreya"/>
              </a:rPr>
              <a:t>Dr. Öğr. Üyesi Yunus Emre Benkli</a:t>
            </a:r>
            <a:endParaRPr>
              <a:solidFill>
                <a:srgbClr val="FFE599"/>
              </a:solidFill>
              <a:latin typeface="Alegreya"/>
              <a:ea typeface="Alegreya"/>
              <a:cs typeface="Alegreya"/>
              <a:sym typeface="Alegreya"/>
            </a:endParaRPr>
          </a:p>
        </p:txBody>
      </p:sp>
      <p:sp>
        <p:nvSpPr>
          <p:cNvPr id="104" name="Google Shape;104;p19"/>
          <p:cNvSpPr txBox="1"/>
          <p:nvPr/>
        </p:nvSpPr>
        <p:spPr>
          <a:xfrm>
            <a:off x="3563250" y="4572375"/>
            <a:ext cx="5144700" cy="52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a:solidFill>
                  <a:srgbClr val="D9EAD3"/>
                </a:solidFill>
                <a:latin typeface="Alegreya"/>
                <a:ea typeface="Alegreya"/>
                <a:cs typeface="Alegreya"/>
                <a:sym typeface="Alegreya"/>
              </a:rPr>
              <a:t>Atatürk Üniversitesi Metalurji ve Malzeme Mühendisliği Bölümü</a:t>
            </a:r>
            <a:endParaRPr>
              <a:solidFill>
                <a:srgbClr val="D9EAD3"/>
              </a:solidFill>
              <a:latin typeface="Alegreya"/>
              <a:ea typeface="Alegreya"/>
              <a:cs typeface="Alegreya"/>
              <a:sym typeface="Alegreya"/>
            </a:endParaRPr>
          </a:p>
        </p:txBody>
      </p:sp>
      <p:pic>
        <p:nvPicPr>
          <p:cNvPr id="105" name="Google Shape;105;p19"/>
          <p:cNvPicPr preferRelativeResize="0"/>
          <p:nvPr/>
        </p:nvPicPr>
        <p:blipFill>
          <a:blip r:embed="rId3">
            <a:alphaModFix/>
          </a:blip>
          <a:stretch>
            <a:fillRect/>
          </a:stretch>
        </p:blipFill>
        <p:spPr>
          <a:xfrm>
            <a:off x="381000" y="1974675"/>
            <a:ext cx="2273200" cy="2259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4" name="Google Shape;214;p37"/>
          <p:cNvPicPr preferRelativeResize="0"/>
          <p:nvPr/>
        </p:nvPicPr>
        <p:blipFill rotWithShape="1">
          <a:blip r:embed="rId3">
            <a:alphaModFix/>
          </a:blip>
          <a:srcRect/>
          <a:stretch/>
        </p:blipFill>
        <p:spPr>
          <a:xfrm>
            <a:off x="664786" y="1252064"/>
            <a:ext cx="7269846" cy="3891436"/>
          </a:xfrm>
          <a:prstGeom prst="rect">
            <a:avLst/>
          </a:prstGeom>
          <a:noFill/>
          <a:ln>
            <a:noFill/>
          </a:ln>
        </p:spPr>
      </p:pic>
      <p:sp>
        <p:nvSpPr>
          <p:cNvPr id="215" name="Google Shape;215;p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err="1">
                <a:solidFill>
                  <a:srgbClr val="FF00FF"/>
                </a:solidFill>
              </a:rPr>
              <a:t>Topaklama</a:t>
            </a:r>
            <a:r>
              <a:rPr lang="tr-TR" dirty="0">
                <a:solidFill>
                  <a:srgbClr val="FF00FF"/>
                </a:solidFill>
              </a:rPr>
              <a:t> konileri</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38"/>
          <p:cNvGrpSpPr/>
          <p:nvPr/>
        </p:nvGrpSpPr>
        <p:grpSpPr>
          <a:xfrm>
            <a:off x="468416" y="681006"/>
            <a:ext cx="8676427" cy="4105213"/>
            <a:chOff x="2128837" y="13558838"/>
            <a:chExt cx="15144750" cy="8286663"/>
          </a:xfrm>
        </p:grpSpPr>
        <p:pic>
          <p:nvPicPr>
            <p:cNvPr id="221" name="Google Shape;221;p38" descr="SCAN001"/>
            <p:cNvPicPr preferRelativeResize="0"/>
            <p:nvPr/>
          </p:nvPicPr>
          <p:blipFill rotWithShape="1">
            <a:blip r:embed="rId3">
              <a:alphaModFix/>
            </a:blip>
            <a:srcRect/>
            <a:stretch/>
          </p:blipFill>
          <p:spPr>
            <a:xfrm>
              <a:off x="2128837" y="13558838"/>
              <a:ext cx="14862175" cy="7956549"/>
            </a:xfrm>
            <a:prstGeom prst="rect">
              <a:avLst/>
            </a:prstGeom>
            <a:noFill/>
            <a:ln>
              <a:noFill/>
            </a:ln>
          </p:spPr>
        </p:pic>
        <p:sp>
          <p:nvSpPr>
            <p:cNvPr id="222" name="Google Shape;222;p38"/>
            <p:cNvSpPr txBox="1"/>
            <p:nvPr/>
          </p:nvSpPr>
          <p:spPr>
            <a:xfrm>
              <a:off x="2414587" y="20701000"/>
              <a:ext cx="14859000" cy="1144500"/>
            </a:xfrm>
            <a:prstGeom prst="rect">
              <a:avLst/>
            </a:pr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00"/>
                <a:buFont typeface="Times New Roman"/>
                <a:buNone/>
              </a:pPr>
              <a:r>
                <a:rPr lang="tr" sz="1600" b="1" i="0" u="none">
                  <a:solidFill>
                    <a:schemeClr val="accent2"/>
                  </a:solidFill>
                  <a:latin typeface="Times New Roman"/>
                  <a:ea typeface="Times New Roman"/>
                  <a:cs typeface="Times New Roman"/>
                  <a:sym typeface="Times New Roman"/>
                </a:rPr>
                <a:t>Şekil 2. Peletlemede akım şeması</a:t>
              </a:r>
              <a:endParaRPr/>
            </a:p>
          </p:txBody>
        </p:sp>
      </p:grpSp>
      <p:sp>
        <p:nvSpPr>
          <p:cNvPr id="223" name="Google Shape;223;p3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3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50000"/>
              </a:lnSpc>
              <a:spcBef>
                <a:spcPts val="0"/>
              </a:spcBef>
              <a:spcAft>
                <a:spcPts val="0"/>
              </a:spcAft>
              <a:buClr>
                <a:schemeClr val="dk1"/>
              </a:buClr>
              <a:buSzPts val="2000"/>
              <a:buFont typeface="Arial"/>
              <a:buChar char="•"/>
            </a:pPr>
            <a:r>
              <a:rPr lang="tr" sz="2800" b="0" i="0" u="none" dirty="0">
                <a:solidFill>
                  <a:schemeClr val="dk1"/>
                </a:solidFill>
                <a:latin typeface="Calibri"/>
                <a:ea typeface="Calibri"/>
                <a:cs typeface="Calibri"/>
                <a:sym typeface="Calibri"/>
              </a:rPr>
              <a:t>Ham peletler yeterli mukavemete sahip olmalıdır. Pişirme işlemi sırasında su buharlaşır ve peletler bağlayıcı sayesinde parçalanmadan kalırlar.</a:t>
            </a:r>
            <a:endParaRPr sz="2400" dirty="0"/>
          </a:p>
          <a:p>
            <a:pPr marL="171450" marR="0" lvl="0" indent="-171450" algn="just" rtl="0">
              <a:lnSpc>
                <a:spcPct val="150000"/>
              </a:lnSpc>
              <a:spcBef>
                <a:spcPts val="700"/>
              </a:spcBef>
              <a:spcAft>
                <a:spcPts val="0"/>
              </a:spcAft>
              <a:buClr>
                <a:schemeClr val="dk1"/>
              </a:buClr>
              <a:buSzPts val="2000"/>
              <a:buFont typeface="Arial"/>
              <a:buChar char="•"/>
            </a:pPr>
            <a:r>
              <a:rPr lang="tr" sz="2800" b="0" i="0" u="none" dirty="0">
                <a:solidFill>
                  <a:schemeClr val="dk1"/>
                </a:solidFill>
                <a:latin typeface="Calibri"/>
                <a:ea typeface="Calibri"/>
                <a:cs typeface="Calibri"/>
                <a:sym typeface="Calibri"/>
              </a:rPr>
              <a:t>Bağlayıcılar, sinterleyerek sertleştirme esnasında ısıtmaya dayanacak mukavemeti peletlere sağlarlar. </a:t>
            </a:r>
            <a:endParaRPr sz="2400" dirty="0"/>
          </a:p>
        </p:txBody>
      </p:sp>
      <p:sp>
        <p:nvSpPr>
          <p:cNvPr id="230" name="Google Shape;230;p3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dirty="0"/>
              <a:t>Peletlerde Aranan Fiziksel Ve Kimyasal Özellikler </a:t>
            </a:r>
            <a:endParaRPr dirty="0"/>
          </a:p>
        </p:txBody>
      </p:sp>
      <p:sp>
        <p:nvSpPr>
          <p:cNvPr id="242" name="Google Shape;242;p4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5"/>
              </a:buClr>
              <a:buSzPts val="2000"/>
              <a:buFont typeface="Arial"/>
              <a:buNone/>
            </a:pPr>
            <a:r>
              <a:rPr lang="tr" sz="2200" b="1" dirty="0">
                <a:solidFill>
                  <a:srgbClr val="FF0000"/>
                </a:solidFill>
              </a:rPr>
              <a:t>Kimyasal Bileşim</a:t>
            </a:r>
            <a:endParaRPr sz="2200" b="1" dirty="0">
              <a:solidFill>
                <a:srgbClr val="FF0000"/>
              </a:solidFill>
            </a:endParaRPr>
          </a:p>
          <a:p>
            <a:pPr marL="0" lvl="0" indent="0" algn="l" rtl="0">
              <a:spcBef>
                <a:spcPts val="1600"/>
              </a:spcBef>
              <a:spcAft>
                <a:spcPts val="0"/>
              </a:spcAft>
              <a:buClr>
                <a:schemeClr val="dk1"/>
              </a:buClr>
              <a:buSzPts val="2000"/>
              <a:buFont typeface="Arial"/>
              <a:buNone/>
            </a:pPr>
            <a:r>
              <a:rPr lang="tr" sz="2200" dirty="0"/>
              <a:t>Peletler maliyet açısından demir cevherleri ile kıyaslanabilmeleri için daha üstün özelliklere sahip olmalıdırlar. </a:t>
            </a:r>
            <a:endParaRPr sz="2200" dirty="0"/>
          </a:p>
          <a:p>
            <a:pPr marL="0" lvl="0" indent="0" algn="l" rtl="0">
              <a:spcBef>
                <a:spcPts val="1600"/>
              </a:spcBef>
              <a:spcAft>
                <a:spcPts val="0"/>
              </a:spcAft>
              <a:buClr>
                <a:schemeClr val="accent5"/>
              </a:buClr>
              <a:buSzPts val="2000"/>
              <a:buFont typeface="Arial"/>
              <a:buNone/>
            </a:pPr>
            <a:r>
              <a:rPr lang="tr" sz="2200" b="1" dirty="0">
                <a:solidFill>
                  <a:srgbClr val="FF0000"/>
                </a:solidFill>
              </a:rPr>
              <a:t>Hava Etkilerine Dayanıklılık</a:t>
            </a:r>
            <a:endParaRPr sz="2200" b="1" dirty="0">
              <a:solidFill>
                <a:srgbClr val="FF0000"/>
              </a:solidFill>
            </a:endParaRPr>
          </a:p>
          <a:p>
            <a:pPr marL="0" lvl="0" indent="0" algn="l" rtl="0">
              <a:spcBef>
                <a:spcPts val="1600"/>
              </a:spcBef>
              <a:spcAft>
                <a:spcPts val="1600"/>
              </a:spcAft>
              <a:buNone/>
            </a:pPr>
            <a:r>
              <a:rPr lang="tr" sz="2200" dirty="0"/>
              <a:t>Peletlerin rutubet kapmaları ve donmaları kullanılma özelliklerinin bozulmasına sebep olur.</a:t>
            </a:r>
            <a:endParaRPr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body" idx="1"/>
          </p:nvPr>
        </p:nvSpPr>
        <p:spPr>
          <a:xfrm>
            <a:off x="311700" y="1171599"/>
            <a:ext cx="8520600" cy="36806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hlink"/>
              </a:buClr>
              <a:buSzPts val="2000"/>
              <a:buFont typeface="Arial"/>
              <a:buNone/>
            </a:pPr>
            <a:r>
              <a:rPr lang="tr" sz="2000" b="1" dirty="0">
                <a:solidFill>
                  <a:srgbClr val="FF0000"/>
                </a:solidFill>
              </a:rPr>
              <a:t>Boyut</a:t>
            </a:r>
            <a:endParaRPr sz="2000" b="1" dirty="0">
              <a:solidFill>
                <a:srgbClr val="FF0000"/>
              </a:solidFill>
            </a:endParaRPr>
          </a:p>
          <a:p>
            <a:pPr marL="457200" lvl="0" indent="-330200" algn="l" rtl="0">
              <a:spcBef>
                <a:spcPts val="1600"/>
              </a:spcBef>
              <a:spcAft>
                <a:spcPts val="0"/>
              </a:spcAft>
              <a:buSzPts val="1600"/>
              <a:buChar char="●"/>
            </a:pPr>
            <a:r>
              <a:rPr lang="tr" dirty="0"/>
              <a:t>Pelet boyutu ısı ve kütle transferini etkileyen faktörlerdendir. </a:t>
            </a:r>
            <a:endParaRPr dirty="0"/>
          </a:p>
          <a:p>
            <a:pPr marL="457200" lvl="0" indent="-330200" algn="l" rtl="0">
              <a:spcBef>
                <a:spcPts val="0"/>
              </a:spcBef>
              <a:spcAft>
                <a:spcPts val="0"/>
              </a:spcAft>
              <a:buSzPts val="1600"/>
              <a:buChar char="●"/>
            </a:pPr>
            <a:r>
              <a:rPr lang="tr" dirty="0"/>
              <a:t>Pelet içerisindeki demir cevheri partiküllerinin sinterlenmesi pelet çapından etkilenir. </a:t>
            </a:r>
            <a:endParaRPr dirty="0"/>
          </a:p>
          <a:p>
            <a:pPr marL="457200" lvl="0" indent="-330200" algn="l" rtl="0">
              <a:spcBef>
                <a:spcPts val="0"/>
              </a:spcBef>
              <a:spcAft>
                <a:spcPts val="0"/>
              </a:spcAft>
              <a:buSzPts val="1600"/>
              <a:buChar char="●"/>
            </a:pPr>
            <a:r>
              <a:rPr lang="tr" dirty="0"/>
              <a:t>Geniş çaplı peletlerde peletin merkez kısmına kadar tam olarak ve yeterince sinterlenmesi zordur. </a:t>
            </a:r>
            <a:endParaRPr dirty="0"/>
          </a:p>
          <a:p>
            <a:pPr marL="457200" lvl="0" indent="-330200" algn="l" rtl="0">
              <a:spcBef>
                <a:spcPts val="0"/>
              </a:spcBef>
              <a:spcAft>
                <a:spcPts val="0"/>
              </a:spcAft>
              <a:buSzPts val="1600"/>
              <a:buChar char="●"/>
            </a:pPr>
            <a:r>
              <a:rPr lang="tr" dirty="0"/>
              <a:t>Daha küçük çaplı peletlerde kuruma ve sinterlenme ve kimyasal reaksiyonlar daha hızlı gerçekleşir. </a:t>
            </a:r>
            <a:endParaRPr dirty="0"/>
          </a:p>
          <a:p>
            <a:pPr marL="457200" lvl="0" indent="-330200" algn="l" rtl="0">
              <a:spcBef>
                <a:spcPts val="0"/>
              </a:spcBef>
              <a:spcAft>
                <a:spcPts val="0"/>
              </a:spcAft>
              <a:buSzPts val="1600"/>
              <a:buChar char="●"/>
            </a:pPr>
            <a:r>
              <a:rPr lang="tr" dirty="0"/>
              <a:t>Modern uygulamalarda optimum pelet boyutunun 12,5 mm ve boyut aralığının ise -16+9,5 mm olması istenir.</a:t>
            </a:r>
            <a:endParaRPr dirty="0"/>
          </a:p>
        </p:txBody>
      </p:sp>
      <p:sp>
        <p:nvSpPr>
          <p:cNvPr id="248" name="Google Shape;248;p4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3"/>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hlink"/>
              </a:buClr>
              <a:buSzPts val="2000"/>
              <a:buFont typeface="Arial"/>
              <a:buNone/>
            </a:pPr>
            <a:r>
              <a:rPr lang="tr" sz="2200" b="1" dirty="0">
                <a:solidFill>
                  <a:srgbClr val="FF0000"/>
                </a:solidFill>
              </a:rPr>
              <a:t>Demir Cevherinin Ortalama Partikül Çapı</a:t>
            </a:r>
            <a:endParaRPr sz="2200" b="1" dirty="0">
              <a:solidFill>
                <a:srgbClr val="FF0000"/>
              </a:solidFill>
            </a:endParaRPr>
          </a:p>
          <a:p>
            <a:pPr marL="457200" lvl="0" indent="-342900" algn="l" rtl="0">
              <a:spcBef>
                <a:spcPts val="1600"/>
              </a:spcBef>
              <a:spcAft>
                <a:spcPts val="0"/>
              </a:spcAft>
              <a:buSzPts val="1800"/>
              <a:buChar char="•"/>
            </a:pPr>
            <a:r>
              <a:rPr lang="tr" sz="2200" dirty="0"/>
              <a:t>Ortalama  partikül çapı partikül yüzey alanını belirlediğinden reaksiyonların hızını çok kuvvetli bir şekilde etkiler.</a:t>
            </a:r>
            <a:endParaRPr sz="2200" dirty="0"/>
          </a:p>
          <a:p>
            <a:pPr marL="457200" lvl="0" indent="-342900" algn="l" rtl="0">
              <a:spcBef>
                <a:spcPts val="1600"/>
              </a:spcBef>
              <a:spcAft>
                <a:spcPts val="0"/>
              </a:spcAft>
              <a:buSzPts val="1800"/>
              <a:buChar char="•"/>
            </a:pPr>
            <a:r>
              <a:rPr lang="tr" sz="2200" dirty="0"/>
              <a:t>Tane çapı ne kadar küçük olursa partiküller arası sinterleme de o kadar iyi olacaktır. Bundan dolayı peletleme öncesi pelet kekini oluşturan demir cevherinin çok ince öğütülmesi avantajlıdır. </a:t>
            </a:r>
            <a:endParaRPr sz="2200" dirty="0"/>
          </a:p>
        </p:txBody>
      </p:sp>
      <p:sp>
        <p:nvSpPr>
          <p:cNvPr id="254" name="Google Shape;254;p4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4"/>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hlink"/>
              </a:buClr>
              <a:buSzPts val="2000"/>
              <a:buFont typeface="Arial"/>
              <a:buNone/>
            </a:pPr>
            <a:r>
              <a:rPr lang="tr" sz="2800" b="1" dirty="0">
                <a:solidFill>
                  <a:srgbClr val="FF0000"/>
                </a:solidFill>
              </a:rPr>
              <a:t>Mukavemet</a:t>
            </a:r>
            <a:endParaRPr sz="2800" b="1" dirty="0">
              <a:solidFill>
                <a:srgbClr val="FF0000"/>
              </a:solidFill>
            </a:endParaRPr>
          </a:p>
          <a:p>
            <a:pPr marL="457200" lvl="0" indent="-342900" algn="l" rtl="0">
              <a:spcBef>
                <a:spcPts val="1600"/>
              </a:spcBef>
              <a:spcAft>
                <a:spcPts val="1600"/>
              </a:spcAft>
              <a:buSzPts val="1800"/>
              <a:buChar char="•"/>
            </a:pPr>
            <a:r>
              <a:rPr lang="tr" sz="2800" dirty="0"/>
              <a:t>Gerek taşıma esnasında gerekse daha önemli olarak yüksek fırına yükleme esnasında ve yüklendikten sonra peletler, kırılma ve ufalanmaya karşı dayanıklı olmalıdırlar.</a:t>
            </a:r>
            <a:endParaRPr sz="2800" dirty="0"/>
          </a:p>
        </p:txBody>
      </p:sp>
      <p:sp>
        <p:nvSpPr>
          <p:cNvPr id="260" name="Google Shape;260;p4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5"/>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hlink"/>
              </a:buClr>
              <a:buSzPts val="2000"/>
              <a:buFont typeface="Arial"/>
              <a:buNone/>
            </a:pPr>
            <a:r>
              <a:rPr lang="tr" sz="2800" b="1" dirty="0">
                <a:solidFill>
                  <a:srgbClr val="FF0000"/>
                </a:solidFill>
              </a:rPr>
              <a:t>Porozite</a:t>
            </a:r>
            <a:endParaRPr sz="2800" b="1" dirty="0">
              <a:solidFill>
                <a:srgbClr val="FF0000"/>
              </a:solidFill>
            </a:endParaRPr>
          </a:p>
          <a:p>
            <a:pPr marL="457200" lvl="0" indent="-342900" algn="l" rtl="0">
              <a:spcBef>
                <a:spcPts val="1600"/>
              </a:spcBef>
              <a:spcAft>
                <a:spcPts val="1600"/>
              </a:spcAft>
              <a:buSzPts val="1800"/>
              <a:buChar char="•"/>
            </a:pPr>
            <a:r>
              <a:rPr lang="tr" sz="2800" dirty="0"/>
              <a:t>Peletlerin porozitesi peletlerin yaş halde iken içerdikleri rutubet nem oranı ile orantılı olup ayrıca yüksek sıcaklıkta yapılan termal ısıl işlem geçmişi ile de yakından ilişkilidir. </a:t>
            </a:r>
            <a:endParaRPr sz="2800" dirty="0"/>
          </a:p>
        </p:txBody>
      </p:sp>
      <p:sp>
        <p:nvSpPr>
          <p:cNvPr id="266" name="Google Shape;266;p4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7"/>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hlink"/>
              </a:buClr>
              <a:buSzPts val="2000"/>
              <a:buFont typeface="Arial"/>
              <a:buNone/>
            </a:pPr>
            <a:r>
              <a:rPr lang="tr" sz="2400" b="1" dirty="0">
                <a:solidFill>
                  <a:srgbClr val="FF0000"/>
                </a:solidFill>
              </a:rPr>
              <a:t>Redüklenebilirlik</a:t>
            </a:r>
            <a:endParaRPr sz="2400" b="1" dirty="0">
              <a:solidFill>
                <a:srgbClr val="FF0000"/>
              </a:solidFill>
            </a:endParaRPr>
          </a:p>
          <a:p>
            <a:pPr marL="457200" lvl="0" indent="-342900" algn="l" rtl="0">
              <a:spcBef>
                <a:spcPts val="1600"/>
              </a:spcBef>
              <a:spcAft>
                <a:spcPts val="0"/>
              </a:spcAft>
              <a:buSzPts val="1800"/>
              <a:buChar char="•"/>
            </a:pPr>
            <a:r>
              <a:rPr lang="tr" sz="2400" dirty="0"/>
              <a:t>Peletler genellikle sintere göre oldukça çabuk redüklenir.</a:t>
            </a:r>
          </a:p>
          <a:p>
            <a:pPr marL="457200" lvl="0" indent="-342900" algn="l" rtl="0">
              <a:spcBef>
                <a:spcPts val="1600"/>
              </a:spcBef>
              <a:spcAft>
                <a:spcPts val="0"/>
              </a:spcAft>
              <a:buSzPts val="1800"/>
              <a:buChar char="•"/>
            </a:pPr>
            <a:r>
              <a:rPr lang="tr" sz="2400" dirty="0"/>
              <a:t>Kendinden flakslı “self-fluxed” peletler; cürufun bir bağlayıcı olarak bulunması, pişirme sırasında boyutsal küçülme ve mikroporozitenin azalmasına sebep olduğundan normal asidik peletlerden daha yavaş redüklenir. </a:t>
            </a:r>
            <a:endParaRPr sz="2400" dirty="0"/>
          </a:p>
        </p:txBody>
      </p:sp>
      <p:sp>
        <p:nvSpPr>
          <p:cNvPr id="278" name="Google Shape;278;p4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8"/>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hlink"/>
              </a:buClr>
              <a:buSzPts val="2000"/>
              <a:buFont typeface="Arial"/>
              <a:buNone/>
            </a:pPr>
            <a:r>
              <a:rPr lang="tr" sz="2400" b="1" dirty="0">
                <a:solidFill>
                  <a:srgbClr val="FF0000"/>
                </a:solidFill>
              </a:rPr>
              <a:t>Aşınma Direnci</a:t>
            </a:r>
            <a:endParaRPr sz="2400" b="1" dirty="0">
              <a:solidFill>
                <a:srgbClr val="FF0000"/>
              </a:solidFill>
            </a:endParaRPr>
          </a:p>
          <a:p>
            <a:pPr marL="457200" lvl="0" indent="-342900" algn="l" rtl="0">
              <a:spcBef>
                <a:spcPts val="1600"/>
              </a:spcBef>
              <a:spcAft>
                <a:spcPts val="0"/>
              </a:spcAft>
              <a:buSzPts val="1800"/>
              <a:buChar char="•"/>
            </a:pPr>
            <a:r>
              <a:rPr lang="tr" sz="2400" dirty="0"/>
              <a:t>Pişmiş peletlerde mukavemetin diğer bir göstergesi mukavemet, (tambur) indeksi ve toz (aşınma) indeksidir.</a:t>
            </a:r>
            <a:endParaRPr sz="2400" dirty="0"/>
          </a:p>
          <a:p>
            <a:pPr marL="457200" lvl="0" indent="-342900" algn="l" rtl="0">
              <a:spcBef>
                <a:spcPts val="1600"/>
              </a:spcBef>
              <a:spcAft>
                <a:spcPts val="1600"/>
              </a:spcAft>
              <a:buSzPts val="1800"/>
              <a:buChar char="•"/>
            </a:pPr>
            <a:r>
              <a:rPr lang="tr" sz="2400" dirty="0"/>
              <a:t>İyi pişmiş peletler için ASTM prosedürüne göre tambur indeksinin, (+6,3 mm) % 92-97, aşınma indeksinin ise (595 mikron) %2,5-5,0 olması gereklidir (ASTM E 279-97, 2005).</a:t>
            </a:r>
            <a:endParaRPr sz="2400" dirty="0"/>
          </a:p>
        </p:txBody>
      </p:sp>
      <p:sp>
        <p:nvSpPr>
          <p:cNvPr id="284" name="Google Shape;284;p4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613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800"/>
              <a:buFont typeface="Calibri"/>
              <a:buNone/>
            </a:pPr>
            <a:r>
              <a:rPr lang="tr" dirty="0"/>
              <a:t>PELETLEME</a:t>
            </a:r>
            <a:endParaRPr dirty="0"/>
          </a:p>
        </p:txBody>
      </p:sp>
      <p:sp>
        <p:nvSpPr>
          <p:cNvPr id="111" name="Google Shape;111;p20"/>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300"/>
              <a:buFont typeface="Arial"/>
              <a:buNone/>
            </a:pPr>
            <a:r>
              <a:rPr lang="tr" sz="2400" dirty="0"/>
              <a:t>Peletleme, ince boyutlu demir cevheri veya genellikle konsantrelerin, eğik bir eksen etrafında dönen, dönel bir tabla veya kesik koni yüzeyinde uygun bir bağlayıcı ve gerekli su katkısı ile belli boyutlarda yaş küreler haline getirilmesi ve ardından dayanıklılık kazandırmak amacıyla 1200-1350</a:t>
            </a:r>
            <a:r>
              <a:rPr lang="tr" sz="2400" baseline="30000" dirty="0"/>
              <a:t>o</a:t>
            </a:r>
            <a:r>
              <a:rPr lang="tr" sz="2400" dirty="0"/>
              <a:t>C sıcaklıklarda pişirilmesi işlemini kapsayan bir aglomerasyon yöntemidir. </a:t>
            </a:r>
            <a:endParaRPr sz="2400" dirty="0"/>
          </a:p>
          <a:p>
            <a:pPr marL="0" lvl="0" indent="0" algn="l" rtl="0">
              <a:spcBef>
                <a:spcPts val="1600"/>
              </a:spcBef>
              <a:spcAft>
                <a:spcPts val="0"/>
              </a:spcAft>
              <a:buClr>
                <a:schemeClr val="dk1"/>
              </a:buClr>
              <a:buSzPts val="1900"/>
              <a:buFont typeface="Arial"/>
              <a:buNone/>
            </a:pPr>
            <a:endParaRPr dirty="0"/>
          </a:p>
          <a:p>
            <a:pPr marL="0" lvl="0" indent="0" algn="l" rtl="0">
              <a:spcBef>
                <a:spcPts val="1600"/>
              </a:spcBef>
              <a:spcAft>
                <a:spcPts val="1600"/>
              </a:spcAft>
              <a:buClr>
                <a:schemeClr val="dk1"/>
              </a:buClr>
              <a:buSzPts val="1900"/>
              <a:buFont typeface="Arial"/>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457200" lvl="0" indent="-342900" algn="l" rtl="0">
              <a:spcBef>
                <a:spcPts val="1600"/>
              </a:spcBef>
              <a:spcAft>
                <a:spcPts val="0"/>
              </a:spcAft>
              <a:buSzPts val="1800"/>
              <a:buChar char="❏"/>
            </a:pPr>
            <a:r>
              <a:rPr lang="tr" sz="3200" dirty="0"/>
              <a:t>Cevher konsantresi içindeki serbest suyu tutmak,</a:t>
            </a:r>
            <a:endParaRPr sz="3200" dirty="0"/>
          </a:p>
          <a:p>
            <a:pPr marL="457200" lvl="0" indent="-342900" algn="l" rtl="0">
              <a:spcBef>
                <a:spcPts val="1600"/>
              </a:spcBef>
              <a:spcAft>
                <a:spcPts val="0"/>
              </a:spcAft>
              <a:buSzPts val="1800"/>
              <a:buChar char="❏"/>
            </a:pPr>
            <a:r>
              <a:rPr lang="tr" sz="3200" dirty="0"/>
              <a:t>Peletlerin ısıl işlem sırasında cüruf bağları oluşmadan önceki devrelerde parçalanıp dağılmalarını önlemek</a:t>
            </a:r>
            <a:endParaRPr sz="3200" dirty="0"/>
          </a:p>
          <a:p>
            <a:pPr marL="0" lvl="0" indent="0" algn="l" rtl="0">
              <a:spcBef>
                <a:spcPts val="1600"/>
              </a:spcBef>
              <a:spcAft>
                <a:spcPts val="1600"/>
              </a:spcAft>
              <a:buClr>
                <a:schemeClr val="dk1"/>
              </a:buClr>
              <a:buSzPts val="2000"/>
              <a:buFont typeface="Arial"/>
              <a:buNone/>
            </a:pPr>
            <a:endParaRPr dirty="0"/>
          </a:p>
        </p:txBody>
      </p:sp>
      <p:sp>
        <p:nvSpPr>
          <p:cNvPr id="290" name="Google Shape;290;p4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buClr>
                <a:schemeClr val="accent5"/>
              </a:buClr>
              <a:buSzPts val="2000"/>
            </a:pPr>
            <a:r>
              <a:rPr lang="tr" dirty="0"/>
              <a:t>Bağlayıcı maddelerin görevleri</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0"/>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14300" lvl="0" indent="0" algn="l" rtl="0">
              <a:spcBef>
                <a:spcPts val="0"/>
              </a:spcBef>
              <a:spcAft>
                <a:spcPts val="0"/>
              </a:spcAft>
              <a:buSzPts val="1800"/>
              <a:buNone/>
            </a:pPr>
            <a:r>
              <a:rPr lang="tr-TR" sz="3600" dirty="0"/>
              <a:t>P</a:t>
            </a:r>
            <a:r>
              <a:rPr lang="tr" sz="3600" dirty="0"/>
              <a:t>eletlerde bağlayıcı olarak kullanılan katkı maddeleri; </a:t>
            </a:r>
            <a:r>
              <a:rPr lang="tr" sz="3600" dirty="0">
                <a:solidFill>
                  <a:srgbClr val="9900FF"/>
                </a:solidFill>
              </a:rPr>
              <a:t>hem pelet üretimi sırasında serbest suyu kontrol eder ve hem de kuru peletin dağılmasını önleyici rol oynar.</a:t>
            </a:r>
            <a:endParaRPr sz="3600" dirty="0">
              <a:solidFill>
                <a:srgbClr val="9900FF"/>
              </a:solidFill>
            </a:endParaRPr>
          </a:p>
        </p:txBody>
      </p:sp>
      <p:sp>
        <p:nvSpPr>
          <p:cNvPr id="296" name="Google Shape;296;p5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2"/>
          <p:cNvSpPr txBox="1">
            <a:spLocks noGrp="1"/>
          </p:cNvSpPr>
          <p:nvPr>
            <p:ph type="body" idx="1"/>
          </p:nvPr>
        </p:nvSpPr>
        <p:spPr>
          <a:xfrm>
            <a:off x="311700" y="1171599"/>
            <a:ext cx="8520600" cy="3665871"/>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tr" sz="2400" dirty="0"/>
              <a:t>Peletleme, bir katı - katı dönüşümü yapısal sertleşme olayıdır. </a:t>
            </a:r>
            <a:endParaRPr sz="2400" dirty="0"/>
          </a:p>
          <a:p>
            <a:pPr marL="457200" lvl="0" indent="-342900" algn="l" rtl="0">
              <a:spcBef>
                <a:spcPts val="1600"/>
              </a:spcBef>
              <a:spcAft>
                <a:spcPts val="0"/>
              </a:spcAft>
              <a:buSzPts val="1800"/>
              <a:buChar char="•"/>
            </a:pPr>
            <a:r>
              <a:rPr lang="tr" sz="2400" dirty="0"/>
              <a:t>Demir cevheri peletlenmesinde yapısal bağ, demir oksitlerin tanesel olarak birbirlerine bağlanmasıyla oluşur. </a:t>
            </a:r>
            <a:endParaRPr sz="2400" dirty="0"/>
          </a:p>
          <a:p>
            <a:pPr marL="457200" lvl="0" indent="-342900" algn="l" rtl="0">
              <a:spcBef>
                <a:spcPts val="1600"/>
              </a:spcBef>
              <a:spcAft>
                <a:spcPts val="1600"/>
              </a:spcAft>
              <a:buSzPts val="1800"/>
              <a:buChar char="•"/>
            </a:pPr>
            <a:r>
              <a:rPr lang="tr" sz="2400" dirty="0"/>
              <a:t>Filtre kekinin özgül yüzey alanı, peletlerin son katılaşma sıcaklıklarını belirlemede önemli bir unsurdur. </a:t>
            </a:r>
            <a:endParaRPr sz="2400" dirty="0"/>
          </a:p>
        </p:txBody>
      </p:sp>
      <p:sp>
        <p:nvSpPr>
          <p:cNvPr id="308" name="Google Shape;308;p5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5"/>
              </a:buClr>
              <a:buSzPts val="2000"/>
              <a:buFont typeface="Arial"/>
              <a:buNone/>
            </a:pPr>
            <a:r>
              <a:rPr lang="tr" dirty="0"/>
              <a:t>Isısal işlemler</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4"/>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tr" sz="2400" dirty="0"/>
              <a:t>Topaklama aşamasında kullanılan bağlayıcıların ısısal işlemdeki önemi büyüktür. </a:t>
            </a:r>
            <a:endParaRPr sz="2400" dirty="0"/>
          </a:p>
          <a:p>
            <a:pPr marL="457200" lvl="0" indent="-342900" algn="l" rtl="0">
              <a:spcBef>
                <a:spcPts val="1600"/>
              </a:spcBef>
              <a:spcAft>
                <a:spcPts val="0"/>
              </a:spcAft>
              <a:buSzPts val="1800"/>
              <a:buChar char="•"/>
            </a:pPr>
            <a:r>
              <a:rPr lang="tr" sz="2400" dirty="0"/>
              <a:t>Ham peletlerin ısısal şoktan parçalanmaması için ortam ısısından (25 </a:t>
            </a:r>
            <a:r>
              <a:rPr lang="tr" sz="2400" baseline="30000" dirty="0"/>
              <a:t>o</a:t>
            </a:r>
            <a:r>
              <a:rPr lang="tr" sz="2400" dirty="0"/>
              <a:t>C) işlem ısılarına geçiş kademeli olarak yapılır. </a:t>
            </a:r>
            <a:endParaRPr sz="2400" dirty="0"/>
          </a:p>
          <a:p>
            <a:pPr marL="457200" lvl="0" indent="-342900" algn="l" rtl="0">
              <a:spcBef>
                <a:spcPts val="1600"/>
              </a:spcBef>
              <a:spcAft>
                <a:spcPts val="0"/>
              </a:spcAft>
              <a:buSzPts val="1800"/>
              <a:buChar char="•"/>
            </a:pPr>
            <a:r>
              <a:rPr lang="tr" sz="2400" dirty="0"/>
              <a:t>Bu arada ham pelet yapısındaki bağlayıcılar bünye suyunun ani olarak ortamdan ayrılmasını önler..</a:t>
            </a:r>
            <a:endParaRPr sz="2400" dirty="0"/>
          </a:p>
          <a:p>
            <a:pPr marL="171450" marR="0" lvl="0" indent="-44450" algn="l" rtl="0">
              <a:lnSpc>
                <a:spcPct val="90000"/>
              </a:lnSpc>
              <a:spcBef>
                <a:spcPts val="160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p:txBody>
      </p:sp>
      <p:sp>
        <p:nvSpPr>
          <p:cNvPr id="320" name="Google Shape;320;p5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56"/>
          <p:cNvPicPr preferRelativeResize="0">
            <a:picLocks noGrp="1"/>
          </p:cNvPicPr>
          <p:nvPr>
            <p:ph type="body" idx="1"/>
          </p:nvPr>
        </p:nvPicPr>
        <p:blipFill rotWithShape="1">
          <a:blip r:embed="rId3">
            <a:alphaModFix/>
          </a:blip>
          <a:srcRect/>
          <a:stretch/>
        </p:blipFill>
        <p:spPr>
          <a:xfrm>
            <a:off x="311700" y="1171600"/>
            <a:ext cx="8520600" cy="3397200"/>
          </a:xfrm>
          <a:prstGeom prst="rect">
            <a:avLst/>
          </a:prstGeom>
          <a:noFill/>
          <a:ln>
            <a:noFill/>
          </a:ln>
        </p:spPr>
      </p:pic>
      <p:sp>
        <p:nvSpPr>
          <p:cNvPr id="332" name="Google Shape;332;p56"/>
          <p:cNvSpPr txBox="1"/>
          <p:nvPr/>
        </p:nvSpPr>
        <p:spPr>
          <a:xfrm>
            <a:off x="3203575" y="4516040"/>
            <a:ext cx="2190900" cy="27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tr" sz="1800" b="1" i="1" u="none">
                <a:solidFill>
                  <a:schemeClr val="dk1"/>
                </a:solidFill>
                <a:latin typeface="Arial"/>
                <a:ea typeface="Arial"/>
                <a:cs typeface="Arial"/>
                <a:sym typeface="Arial"/>
              </a:rPr>
              <a:t>Kurutma safhaları</a:t>
            </a:r>
            <a:r>
              <a:rPr lang="tr" sz="1800" b="0" i="0" u="none">
                <a:solidFill>
                  <a:schemeClr val="dk1"/>
                </a:solidFill>
                <a:latin typeface="Arial"/>
                <a:ea typeface="Arial"/>
                <a:cs typeface="Arial"/>
                <a:sym typeface="Arial"/>
              </a:rPr>
              <a:t> </a:t>
            </a:r>
            <a:endParaRPr/>
          </a:p>
        </p:txBody>
      </p:sp>
      <p:sp>
        <p:nvSpPr>
          <p:cNvPr id="333" name="Google Shape;333;p5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7"/>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tr" sz="2400" dirty="0"/>
              <a:t>Hematit cevherinin peletlenmesi, manyetite göre değişiklik gösterir. </a:t>
            </a:r>
            <a:endParaRPr sz="2400" dirty="0"/>
          </a:p>
          <a:p>
            <a:pPr marL="457200" lvl="0" indent="-342900" algn="l" rtl="0">
              <a:spcBef>
                <a:spcPts val="0"/>
              </a:spcBef>
              <a:spcAft>
                <a:spcPts val="0"/>
              </a:spcAft>
              <a:buSzPts val="1800"/>
              <a:buChar char="●"/>
            </a:pPr>
            <a:r>
              <a:rPr lang="tr" sz="2400" dirty="0"/>
              <a:t>Hematitten üretilen pelet, direncini kristal büyümesinden ve yeniden kristalleşmeden kazanır. </a:t>
            </a:r>
            <a:endParaRPr sz="2400" dirty="0"/>
          </a:p>
          <a:p>
            <a:pPr marL="457200" lvl="0" indent="-342900" algn="l" rtl="0">
              <a:spcBef>
                <a:spcPts val="0"/>
              </a:spcBef>
              <a:spcAft>
                <a:spcPts val="0"/>
              </a:spcAft>
              <a:buSzPts val="1800"/>
              <a:buChar char="●"/>
            </a:pPr>
            <a:r>
              <a:rPr lang="tr" sz="2400" dirty="0"/>
              <a:t>1200 °C'a kadar hematit kristalleri kendi orijinal yapılarını korurlar. </a:t>
            </a:r>
            <a:endParaRPr sz="2400" dirty="0"/>
          </a:p>
          <a:p>
            <a:pPr marL="457200" lvl="0" indent="-342900" algn="l" rtl="0">
              <a:spcBef>
                <a:spcPts val="0"/>
              </a:spcBef>
              <a:spcAft>
                <a:spcPts val="0"/>
              </a:spcAft>
              <a:buSzPts val="1800"/>
              <a:buChar char="●"/>
            </a:pPr>
            <a:r>
              <a:rPr lang="tr" sz="2400" dirty="0"/>
              <a:t>1300 </a:t>
            </a:r>
            <a:r>
              <a:rPr lang="tr" sz="2400" baseline="30000" dirty="0"/>
              <a:t>o</a:t>
            </a:r>
            <a:r>
              <a:rPr lang="tr" sz="2400" dirty="0"/>
              <a:t>C'da ilk kristal bağlar oluşmaya başlar, </a:t>
            </a:r>
            <a:endParaRPr sz="2400" dirty="0"/>
          </a:p>
          <a:p>
            <a:pPr marL="457200" lvl="0" indent="-342900" algn="l" rtl="0">
              <a:spcBef>
                <a:spcPts val="0"/>
              </a:spcBef>
              <a:spcAft>
                <a:spcPts val="0"/>
              </a:spcAft>
              <a:buSzPts val="1800"/>
              <a:buChar char="●"/>
            </a:pPr>
            <a:r>
              <a:rPr lang="tr" sz="2400" dirty="0"/>
              <a:t>1350</a:t>
            </a:r>
            <a:r>
              <a:rPr lang="tr" sz="2400" baseline="30000" dirty="0"/>
              <a:t>o</a:t>
            </a:r>
            <a:r>
              <a:rPr lang="tr" sz="2400" dirty="0"/>
              <a:t>C'da tekrar kristalleşme gözlenebilir . </a:t>
            </a:r>
            <a:endParaRPr sz="2400" dirty="0"/>
          </a:p>
        </p:txBody>
      </p:sp>
      <p:sp>
        <p:nvSpPr>
          <p:cNvPr id="339" name="Google Shape;339;p5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8"/>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tr" sz="2800" dirty="0"/>
              <a:t>Isısal makinalardan sonra ürün peletin taşınması, stoklanması ve ulaşımının sağlanması için soğutulması gerekir. </a:t>
            </a:r>
            <a:endParaRPr sz="2800" dirty="0"/>
          </a:p>
          <a:p>
            <a:pPr marL="457200" lvl="0" indent="-342900" algn="l" rtl="0">
              <a:spcBef>
                <a:spcPts val="1600"/>
              </a:spcBef>
              <a:spcAft>
                <a:spcPts val="0"/>
              </a:spcAft>
              <a:buSzPts val="1800"/>
              <a:buChar char="•"/>
            </a:pPr>
            <a:r>
              <a:rPr lang="tr" sz="2800" dirty="0"/>
              <a:t>Atmosferden alınan hava sertleşmiş ürün peletlere verilerek ısı iletimi sağlanmaktadır. </a:t>
            </a:r>
            <a:endParaRPr sz="2800" dirty="0"/>
          </a:p>
        </p:txBody>
      </p:sp>
      <p:sp>
        <p:nvSpPr>
          <p:cNvPr id="345" name="Google Shape;345;p5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5"/>
              </a:buClr>
              <a:buSzPts val="2000"/>
              <a:buFont typeface="Arial"/>
              <a:buNone/>
            </a:pPr>
            <a:r>
              <a:rPr lang="tr" dirty="0"/>
              <a:t>Soğutma</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9"/>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457200" lvl="0" indent="-342900" algn="l" rtl="0">
              <a:spcBef>
                <a:spcPts val="1600"/>
              </a:spcBef>
              <a:spcAft>
                <a:spcPts val="0"/>
              </a:spcAft>
              <a:buSzPts val="1800"/>
              <a:buChar char="•"/>
            </a:pPr>
            <a:r>
              <a:rPr lang="tr" sz="2000" dirty="0"/>
              <a:t>Dikey fırınlarda soğutma işlemi fırının alt kısmında gerçekleştirilir. </a:t>
            </a:r>
            <a:endParaRPr sz="2000" dirty="0"/>
          </a:p>
          <a:p>
            <a:pPr marL="457200" lvl="0" indent="-342900" algn="l" rtl="0">
              <a:spcBef>
                <a:spcPts val="1600"/>
              </a:spcBef>
              <a:spcAft>
                <a:spcPts val="1600"/>
              </a:spcAft>
              <a:buSzPts val="1800"/>
              <a:buChar char="•"/>
            </a:pPr>
            <a:r>
              <a:rPr lang="tr" sz="2000" dirty="0"/>
              <a:t>Yatay ızgara peletleme sisteminde soğutma ızgaranın son bölümünde yapılır.</a:t>
            </a:r>
          </a:p>
          <a:p>
            <a:pPr lvl="0">
              <a:buChar char="•"/>
            </a:pPr>
            <a:r>
              <a:rPr lang="tr-TR" sz="2000" dirty="0"/>
              <a:t>Izgara - fırın sisteminde genellikle dairesel bir soğutucu mevcuttur. </a:t>
            </a:r>
          </a:p>
          <a:p>
            <a:pPr lvl="0">
              <a:spcBef>
                <a:spcPts val="1600"/>
              </a:spcBef>
              <a:buChar char="•"/>
            </a:pPr>
            <a:r>
              <a:rPr lang="tr-TR" sz="2000" dirty="0"/>
              <a:t>Döner soğutucularda soğutma fanları, atmosferden aldığı havayı pelet yatağının altından yukarı doğru verirler ve yatağı ortalama 80° -110 </a:t>
            </a:r>
            <a:r>
              <a:rPr lang="tr-TR" sz="2000" baseline="30000" dirty="0" err="1"/>
              <a:t>o</a:t>
            </a:r>
            <a:r>
              <a:rPr lang="tr-TR" sz="2000" dirty="0" err="1"/>
              <a:t>C'e</a:t>
            </a:r>
            <a:r>
              <a:rPr lang="tr-TR" sz="2000" dirty="0"/>
              <a:t> kadar soğuturlar. </a:t>
            </a:r>
          </a:p>
        </p:txBody>
      </p:sp>
      <p:sp>
        <p:nvSpPr>
          <p:cNvPr id="351" name="Google Shape;351;p5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1"/>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14300" lvl="0" indent="0" algn="l" rtl="0">
              <a:spcBef>
                <a:spcPts val="0"/>
              </a:spcBef>
              <a:spcAft>
                <a:spcPts val="0"/>
              </a:spcAft>
              <a:buSzPts val="1800"/>
              <a:buNone/>
            </a:pPr>
            <a:r>
              <a:rPr lang="tr" sz="4400" dirty="0"/>
              <a:t>Soğutmada önemli konu, ısısal işlem sonucu pelette oluşan kristal yapıyı ani olarak soğutup bozmamaktır.</a:t>
            </a:r>
            <a:endParaRPr sz="4400" dirty="0"/>
          </a:p>
        </p:txBody>
      </p:sp>
      <p:sp>
        <p:nvSpPr>
          <p:cNvPr id="363" name="Google Shape;363;p6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2"/>
          <p:cNvSpPr txBox="1">
            <a:spLocks noGrp="1"/>
          </p:cNvSpPr>
          <p:nvPr>
            <p:ph type="title"/>
          </p:nvPr>
        </p:nvSpPr>
        <p:spPr>
          <a:xfrm>
            <a:off x="311700" y="445025"/>
            <a:ext cx="8520600" cy="613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300"/>
              <a:buFont typeface="Calibri"/>
              <a:buNone/>
            </a:pPr>
            <a:r>
              <a:rPr lang="tr" dirty="0"/>
              <a:t>PELETLEME </a:t>
            </a:r>
            <a:r>
              <a:rPr lang="tr-TR" dirty="0"/>
              <a:t>AŞAMALARI</a:t>
            </a:r>
            <a:endParaRPr dirty="0"/>
          </a:p>
        </p:txBody>
      </p:sp>
      <p:sp>
        <p:nvSpPr>
          <p:cNvPr id="369" name="Google Shape;369;p62"/>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AutoNum type="arabicPeriod"/>
            </a:pPr>
            <a:r>
              <a:rPr lang="tr" sz="2400" dirty="0"/>
              <a:t>Harman hazırlama</a:t>
            </a:r>
            <a:endParaRPr sz="2400" dirty="0"/>
          </a:p>
          <a:p>
            <a:pPr marL="457200" lvl="0" indent="-381000" algn="l" rtl="0">
              <a:spcBef>
                <a:spcPts val="0"/>
              </a:spcBef>
              <a:spcAft>
                <a:spcPts val="0"/>
              </a:spcAft>
              <a:buSzPts val="2400"/>
              <a:buAutoNum type="arabicPeriod"/>
            </a:pPr>
            <a:r>
              <a:rPr lang="tr" sz="2400" dirty="0"/>
              <a:t>Yaş pelet üretimi</a:t>
            </a:r>
            <a:endParaRPr sz="2400" dirty="0"/>
          </a:p>
          <a:p>
            <a:pPr marL="457200" lvl="0" indent="-381000" algn="l" rtl="0">
              <a:spcBef>
                <a:spcPts val="0"/>
              </a:spcBef>
              <a:spcAft>
                <a:spcPts val="0"/>
              </a:spcAft>
              <a:buSzPts val="2400"/>
              <a:buAutoNum type="arabicPeriod"/>
            </a:pPr>
            <a:r>
              <a:rPr lang="tr" sz="2400" dirty="0"/>
              <a:t>Kurutma</a:t>
            </a:r>
            <a:endParaRPr sz="2400" dirty="0"/>
          </a:p>
          <a:p>
            <a:pPr marL="457200" lvl="0" indent="-381000" algn="l" rtl="0">
              <a:spcBef>
                <a:spcPts val="0"/>
              </a:spcBef>
              <a:spcAft>
                <a:spcPts val="0"/>
              </a:spcAft>
              <a:buSzPts val="2400"/>
              <a:buAutoNum type="arabicPeriod"/>
            </a:pPr>
            <a:r>
              <a:rPr lang="tr" sz="2400" dirty="0"/>
              <a:t>Termik sertleştirme (pişirme) </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613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300"/>
              <a:buFont typeface="Calibri"/>
              <a:buNone/>
            </a:pPr>
            <a:r>
              <a:rPr lang="tr" dirty="0"/>
              <a:t>İdeal şarj malzemesi</a:t>
            </a:r>
            <a:endParaRPr dirty="0"/>
          </a:p>
        </p:txBody>
      </p:sp>
      <p:sp>
        <p:nvSpPr>
          <p:cNvPr id="117" name="Google Shape;117;p21"/>
          <p:cNvSpPr txBox="1">
            <a:spLocks noGrp="1"/>
          </p:cNvSpPr>
          <p:nvPr>
            <p:ph type="body" idx="1"/>
          </p:nvPr>
        </p:nvSpPr>
        <p:spPr>
          <a:xfrm>
            <a:off x="311700" y="1171600"/>
            <a:ext cx="8520600" cy="37569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tr" sz="3200" dirty="0"/>
              <a:t>yüksek demir içerikleri, </a:t>
            </a:r>
            <a:endParaRPr sz="3200" dirty="0"/>
          </a:p>
          <a:p>
            <a:pPr marL="457200" lvl="0" indent="-342900" algn="l" rtl="0">
              <a:lnSpc>
                <a:spcPct val="100000"/>
              </a:lnSpc>
              <a:spcBef>
                <a:spcPts val="0"/>
              </a:spcBef>
              <a:spcAft>
                <a:spcPts val="0"/>
              </a:spcAft>
              <a:buSzPts val="1800"/>
              <a:buChar char="❏"/>
            </a:pPr>
            <a:r>
              <a:rPr lang="tr" sz="3200" dirty="0"/>
              <a:t>yüksek dayanımları, </a:t>
            </a:r>
            <a:endParaRPr sz="3200" dirty="0"/>
          </a:p>
          <a:p>
            <a:pPr marL="457200" lvl="0" indent="-342900" algn="l" rtl="0">
              <a:lnSpc>
                <a:spcPct val="100000"/>
              </a:lnSpc>
              <a:spcBef>
                <a:spcPts val="0"/>
              </a:spcBef>
              <a:spcAft>
                <a:spcPts val="0"/>
              </a:spcAft>
              <a:buSzPts val="1800"/>
              <a:buChar char="❏"/>
            </a:pPr>
            <a:r>
              <a:rPr lang="tr" sz="3200" dirty="0"/>
              <a:t>taşınabilme imkanlarının iyi olması, </a:t>
            </a:r>
            <a:endParaRPr sz="3200" dirty="0"/>
          </a:p>
          <a:p>
            <a:pPr marL="457200" lvl="0" indent="-342900" algn="l" rtl="0">
              <a:lnSpc>
                <a:spcPct val="100000"/>
              </a:lnSpc>
              <a:spcBef>
                <a:spcPts val="0"/>
              </a:spcBef>
              <a:spcAft>
                <a:spcPts val="0"/>
              </a:spcAft>
              <a:buSzPts val="1800"/>
              <a:buChar char="❏"/>
            </a:pPr>
            <a:r>
              <a:rPr lang="tr" sz="3200" dirty="0"/>
              <a:t>yüksek fırında dağılıp ufalanmamaları, </a:t>
            </a:r>
            <a:endParaRPr sz="3200" dirty="0"/>
          </a:p>
          <a:p>
            <a:pPr marL="457200" lvl="0" indent="-342900" algn="l" rtl="0">
              <a:lnSpc>
                <a:spcPct val="100000"/>
              </a:lnSpc>
              <a:spcBef>
                <a:spcPts val="0"/>
              </a:spcBef>
              <a:spcAft>
                <a:spcPts val="0"/>
              </a:spcAft>
              <a:buSzPts val="1800"/>
              <a:buChar char="❏"/>
            </a:pPr>
            <a:r>
              <a:rPr lang="tr" sz="3200" dirty="0"/>
              <a:t>iyi gaz geçirgenliği ve düzgün gaz dağılımı,</a:t>
            </a:r>
            <a:endParaRPr sz="3200" dirty="0"/>
          </a:p>
          <a:p>
            <a:pPr marL="457200" lvl="0" indent="-342900" algn="l" rtl="0">
              <a:spcBef>
                <a:spcPts val="0"/>
              </a:spcBef>
              <a:spcAft>
                <a:spcPts val="0"/>
              </a:spcAft>
              <a:buSzPts val="1800"/>
              <a:buChar char="❏"/>
            </a:pPr>
            <a:r>
              <a:rPr lang="tr" sz="3200" dirty="0"/>
              <a:t>iyi redüklenebilmeleri </a:t>
            </a:r>
            <a:endParaRPr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3"/>
          <p:cNvSpPr txBox="1">
            <a:spLocks noGrp="1"/>
          </p:cNvSpPr>
          <p:nvPr>
            <p:ph type="title"/>
          </p:nvPr>
        </p:nvSpPr>
        <p:spPr>
          <a:xfrm>
            <a:off x="311700" y="445025"/>
            <a:ext cx="8520600" cy="613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alibri"/>
              <a:buNone/>
            </a:pPr>
            <a:r>
              <a:rPr lang="tr" dirty="0"/>
              <a:t>PELETLEME – Harman Hazırlama</a:t>
            </a:r>
            <a:endParaRPr dirty="0"/>
          </a:p>
        </p:txBody>
      </p:sp>
      <p:sp>
        <p:nvSpPr>
          <p:cNvPr id="375" name="Google Shape;375;p63"/>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r>
              <a:rPr lang="tr" sz="2800" dirty="0"/>
              <a:t>HARMAN →  Toz Demir Cevheri + Bağlayıcı + Su</a:t>
            </a:r>
            <a:endParaRPr sz="2800" dirty="0"/>
          </a:p>
          <a:p>
            <a:pPr marL="457200" lvl="0" indent="-342900" algn="l" rtl="0">
              <a:spcBef>
                <a:spcPts val="1600"/>
              </a:spcBef>
              <a:spcAft>
                <a:spcPts val="1600"/>
              </a:spcAft>
              <a:buSzPts val="1800"/>
              <a:buChar char="•"/>
            </a:pPr>
            <a:r>
              <a:rPr lang="tr" sz="2800" dirty="0"/>
              <a:t>Peletleme işleminde kullanılacak cevherin tane büyüklüğünün %50-80’inin 0,045 mm’nin (325 mesh) altında olması gereklidir. </a:t>
            </a:r>
            <a:endParaRP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5"/>
          <p:cNvSpPr txBox="1">
            <a:spLocks noGrp="1"/>
          </p:cNvSpPr>
          <p:nvPr>
            <p:ph type="title"/>
          </p:nvPr>
        </p:nvSpPr>
        <p:spPr>
          <a:xfrm>
            <a:off x="311700" y="445025"/>
            <a:ext cx="8520600" cy="613200"/>
          </a:xfrm>
          <a:prstGeom prst="rect">
            <a:avLst/>
          </a:prstGeom>
          <a:noFill/>
          <a:ln>
            <a:noFill/>
          </a:ln>
        </p:spPr>
        <p:txBody>
          <a:bodyPr spcFirstLastPara="1" wrap="square" lIns="91425" tIns="45700" rIns="91425" bIns="45700" anchor="ctr" anchorCtr="0">
            <a:noAutofit/>
          </a:bodyPr>
          <a:lstStyle/>
          <a:p>
            <a:pPr lvl="0">
              <a:lnSpc>
                <a:spcPct val="90000"/>
              </a:lnSpc>
              <a:buSzPts val="3600"/>
            </a:pPr>
            <a:r>
              <a:rPr lang="tr-TR" dirty="0"/>
              <a:t>Yaş Pelet Hazırlama</a:t>
            </a:r>
            <a:endParaRPr dirty="0"/>
          </a:p>
        </p:txBody>
      </p:sp>
      <p:sp>
        <p:nvSpPr>
          <p:cNvPr id="387" name="Google Shape;387;p65"/>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685800" lvl="0" indent="-685800" algn="l" rtl="0">
              <a:lnSpc>
                <a:spcPct val="90000"/>
              </a:lnSpc>
              <a:spcBef>
                <a:spcPts val="0"/>
              </a:spcBef>
              <a:spcAft>
                <a:spcPts val="0"/>
              </a:spcAft>
              <a:buClr>
                <a:schemeClr val="dk1"/>
              </a:buClr>
              <a:buSzPts val="2100"/>
              <a:buFont typeface="Wingdings" panose="05000000000000000000" pitchFamily="2" charset="2"/>
              <a:buChar char="q"/>
            </a:pPr>
            <a:r>
              <a:rPr lang="tr" sz="5400" b="0" i="0" u="none" dirty="0">
                <a:solidFill>
                  <a:schemeClr val="dk1"/>
                </a:solidFill>
                <a:latin typeface="Calibri"/>
                <a:ea typeface="Calibri"/>
                <a:cs typeface="Calibri"/>
                <a:sym typeface="Calibri"/>
              </a:rPr>
              <a:t>Tambur</a:t>
            </a:r>
            <a:endParaRPr sz="5400" b="0" i="0" u="none" dirty="0">
              <a:solidFill>
                <a:schemeClr val="dk1"/>
              </a:solidFill>
              <a:latin typeface="Calibri"/>
              <a:ea typeface="Calibri"/>
              <a:cs typeface="Calibri"/>
              <a:sym typeface="Calibri"/>
            </a:endParaRPr>
          </a:p>
          <a:p>
            <a:pPr marL="685800" lvl="0" indent="-685800" algn="l" rtl="0">
              <a:lnSpc>
                <a:spcPct val="90000"/>
              </a:lnSpc>
              <a:spcBef>
                <a:spcPts val="700"/>
              </a:spcBef>
              <a:spcAft>
                <a:spcPts val="0"/>
              </a:spcAft>
              <a:buClr>
                <a:schemeClr val="dk1"/>
              </a:buClr>
              <a:buSzPts val="2100"/>
              <a:buFont typeface="Wingdings" panose="05000000000000000000" pitchFamily="2" charset="2"/>
              <a:buChar char="q"/>
            </a:pPr>
            <a:r>
              <a:rPr lang="tr" sz="5400" b="0" i="0" u="none" dirty="0">
                <a:solidFill>
                  <a:schemeClr val="dk1"/>
                </a:solidFill>
                <a:latin typeface="Calibri"/>
                <a:ea typeface="Calibri"/>
                <a:cs typeface="Calibri"/>
                <a:sym typeface="Calibri"/>
              </a:rPr>
              <a:t>Tabla (disk) </a:t>
            </a:r>
            <a:endParaRPr sz="5400" b="0" i="0" u="none" dirty="0">
              <a:solidFill>
                <a:schemeClr val="dk1"/>
              </a:solidFill>
              <a:latin typeface="Calibri"/>
              <a:ea typeface="Calibri"/>
              <a:cs typeface="Calibri"/>
              <a:sym typeface="Calibri"/>
            </a:endParaRPr>
          </a:p>
          <a:p>
            <a:pPr marL="685800" lvl="0" indent="-685800" algn="l" rtl="0">
              <a:lnSpc>
                <a:spcPct val="90000"/>
              </a:lnSpc>
              <a:spcBef>
                <a:spcPts val="700"/>
              </a:spcBef>
              <a:spcAft>
                <a:spcPts val="0"/>
              </a:spcAft>
              <a:buClr>
                <a:schemeClr val="dk1"/>
              </a:buClr>
              <a:buSzPts val="2100"/>
              <a:buFont typeface="Wingdings" panose="05000000000000000000" pitchFamily="2" charset="2"/>
              <a:buChar char="q"/>
            </a:pPr>
            <a:r>
              <a:rPr lang="tr" sz="5400" b="0" i="0" u="none" dirty="0">
                <a:solidFill>
                  <a:schemeClr val="dk1"/>
                </a:solidFill>
                <a:latin typeface="Calibri"/>
                <a:ea typeface="Calibri"/>
                <a:cs typeface="Calibri"/>
                <a:sym typeface="Calibri"/>
              </a:rPr>
              <a:t>Kesik koni</a:t>
            </a:r>
            <a:endParaRPr sz="5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8"/>
          <p:cNvSpPr txBox="1">
            <a:spLocks noGrp="1"/>
          </p:cNvSpPr>
          <p:nvPr>
            <p:ph type="title"/>
          </p:nvPr>
        </p:nvSpPr>
        <p:spPr>
          <a:xfrm>
            <a:off x="311700" y="368825"/>
            <a:ext cx="8520600" cy="613200"/>
          </a:xfrm>
          <a:prstGeom prst="rect">
            <a:avLst/>
          </a:prstGeom>
          <a:noFill/>
          <a:ln>
            <a:noFill/>
          </a:ln>
        </p:spPr>
        <p:txBody>
          <a:bodyPr spcFirstLastPara="1" wrap="square" lIns="91425" tIns="45700" rIns="91425" bIns="45700" anchor="ctr" anchorCtr="0">
            <a:noAutofit/>
          </a:bodyPr>
          <a:lstStyle/>
          <a:p>
            <a:pPr>
              <a:lnSpc>
                <a:spcPct val="90000"/>
              </a:lnSpc>
              <a:buSzPts val="3600"/>
            </a:pPr>
            <a:r>
              <a:rPr lang="tr" sz="3600" b="0" i="0" u="none" dirty="0">
                <a:solidFill>
                  <a:schemeClr val="dk1"/>
                </a:solidFill>
                <a:latin typeface="Calibri"/>
                <a:ea typeface="Calibri"/>
                <a:cs typeface="Calibri"/>
                <a:sym typeface="Calibri"/>
              </a:rPr>
              <a:t>  </a:t>
            </a:r>
            <a:r>
              <a:rPr lang="tr" sz="2800" b="1" i="0" u="none" dirty="0">
                <a:solidFill>
                  <a:schemeClr val="dk1"/>
                </a:solidFill>
                <a:latin typeface="Calibri"/>
                <a:ea typeface="Calibri"/>
                <a:cs typeface="Calibri"/>
                <a:sym typeface="Calibri"/>
              </a:rPr>
              <a:t>Peletleme Tamburu                  </a:t>
            </a:r>
            <a:r>
              <a:rPr lang="tr-TR" sz="2800" b="1" dirty="0">
                <a:latin typeface="Calibri"/>
                <a:ea typeface="Calibri"/>
                <a:cs typeface="Calibri"/>
                <a:sym typeface="Calibri"/>
              </a:rPr>
              <a:t>Peletleme Diskleri</a:t>
            </a:r>
            <a:endParaRPr sz="2800" b="1" dirty="0"/>
          </a:p>
        </p:txBody>
      </p:sp>
      <p:pic>
        <p:nvPicPr>
          <p:cNvPr id="406" name="Google Shape;406;p68"/>
          <p:cNvPicPr preferRelativeResize="0"/>
          <p:nvPr/>
        </p:nvPicPr>
        <p:blipFill rotWithShape="1">
          <a:blip r:embed="rId3">
            <a:alphaModFix/>
          </a:blip>
          <a:srcRect/>
          <a:stretch/>
        </p:blipFill>
        <p:spPr>
          <a:xfrm>
            <a:off x="311700" y="982025"/>
            <a:ext cx="4180089" cy="3942158"/>
          </a:xfrm>
          <a:prstGeom prst="rect">
            <a:avLst/>
          </a:prstGeom>
          <a:noFill/>
          <a:ln>
            <a:noFill/>
          </a:ln>
        </p:spPr>
      </p:pic>
      <p:pic>
        <p:nvPicPr>
          <p:cNvPr id="5" name="Google Shape;432;p72" descr="http://www.metsominerals.com/inetMinerals/mmcontent2.nsf/de531cc0f064e407c2256a680040da57/46fe2eb27e2d2927c2256b3b002855c0/PageRTF/0.7C?OpenElement&amp;FieldElemFormat=jpg"/>
          <p:cNvPicPr preferRelativeResize="0"/>
          <p:nvPr/>
        </p:nvPicPr>
        <p:blipFill rotWithShape="1">
          <a:blip r:embed="rId4">
            <a:alphaModFix/>
          </a:blip>
          <a:srcRect/>
          <a:stretch/>
        </p:blipFill>
        <p:spPr>
          <a:xfrm>
            <a:off x="4604084" y="982024"/>
            <a:ext cx="4539916" cy="394215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7"/>
          <p:cNvSpPr txBox="1">
            <a:spLocks noGrp="1"/>
          </p:cNvSpPr>
          <p:nvPr>
            <p:ph type="title"/>
          </p:nvPr>
        </p:nvSpPr>
        <p:spPr>
          <a:xfrm>
            <a:off x="311700" y="445025"/>
            <a:ext cx="8520600" cy="8483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Calibri"/>
              <a:buNone/>
            </a:pPr>
            <a:r>
              <a:rPr lang="tr" dirty="0"/>
              <a:t>Saatte 90-130 ton Ham Pelet Üretimi Yapabilen Bir Tamburun Özellikleri</a:t>
            </a:r>
            <a:endParaRPr dirty="0"/>
          </a:p>
        </p:txBody>
      </p:sp>
      <p:pic>
        <p:nvPicPr>
          <p:cNvPr id="400" name="Google Shape;400;p67"/>
          <p:cNvPicPr preferRelativeResize="0"/>
          <p:nvPr/>
        </p:nvPicPr>
        <p:blipFill rotWithShape="1">
          <a:blip r:embed="rId3">
            <a:alphaModFix/>
          </a:blip>
          <a:srcRect/>
          <a:stretch/>
        </p:blipFill>
        <p:spPr>
          <a:xfrm>
            <a:off x="311700" y="1293386"/>
            <a:ext cx="7067668" cy="329465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9"/>
          <p:cNvSpPr txBox="1">
            <a:spLocks noGrp="1"/>
          </p:cNvSpPr>
          <p:nvPr>
            <p:ph type="title"/>
          </p:nvPr>
        </p:nvSpPr>
        <p:spPr>
          <a:xfrm>
            <a:off x="311700" y="445025"/>
            <a:ext cx="8520600" cy="822990"/>
          </a:xfrm>
          <a:prstGeom prst="rect">
            <a:avLst/>
          </a:prstGeom>
          <a:noFill/>
          <a:ln>
            <a:noFill/>
          </a:ln>
        </p:spPr>
        <p:txBody>
          <a:bodyPr spcFirstLastPara="1" wrap="square" lIns="91425" tIns="45700" rIns="91425" bIns="45700" anchor="ctr" anchorCtr="0">
            <a:noAutofit/>
          </a:bodyPr>
          <a:lstStyle/>
          <a:p>
            <a:pPr lvl="0">
              <a:lnSpc>
                <a:spcPct val="90000"/>
              </a:lnSpc>
              <a:buSzPts val="3600"/>
            </a:pPr>
            <a:r>
              <a:rPr lang="tr-TR" dirty="0"/>
              <a:t>Saatte 90-140 ton Ham Pelet Üretimi Yapabilen Bir Diskin Özellikleri</a:t>
            </a:r>
            <a:endParaRPr dirty="0"/>
          </a:p>
        </p:txBody>
      </p:sp>
      <p:pic>
        <p:nvPicPr>
          <p:cNvPr id="413" name="Google Shape;413;p69"/>
          <p:cNvPicPr preferRelativeResize="0"/>
          <p:nvPr/>
        </p:nvPicPr>
        <p:blipFill rotWithShape="1">
          <a:blip r:embed="rId3">
            <a:alphaModFix/>
          </a:blip>
          <a:srcRect/>
          <a:stretch/>
        </p:blipFill>
        <p:spPr>
          <a:xfrm>
            <a:off x="311700" y="1268015"/>
            <a:ext cx="5279231" cy="375046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0"/>
          <p:cNvSpPr txBox="1">
            <a:spLocks noGrp="1"/>
          </p:cNvSpPr>
          <p:nvPr>
            <p:ph type="title"/>
          </p:nvPr>
        </p:nvSpPr>
        <p:spPr>
          <a:xfrm>
            <a:off x="311700" y="445025"/>
            <a:ext cx="8520600" cy="613200"/>
          </a:xfrm>
          <a:prstGeom prst="rect">
            <a:avLst/>
          </a:prstGeom>
          <a:noFill/>
          <a:ln>
            <a:noFill/>
          </a:ln>
        </p:spPr>
        <p:txBody>
          <a:bodyPr spcFirstLastPara="1" wrap="square" lIns="91425" tIns="45700" rIns="91425" bIns="45700" anchor="ctr" anchorCtr="0">
            <a:noAutofit/>
          </a:bodyPr>
          <a:lstStyle/>
          <a:p>
            <a:pPr lvl="0">
              <a:lnSpc>
                <a:spcPct val="90000"/>
              </a:lnSpc>
              <a:buSzPts val="3200"/>
            </a:pPr>
            <a:r>
              <a:rPr lang="tr-TR" dirty="0"/>
              <a:t>Peletleme Diskindeki Pelet Hareketi ve Büyümesi</a:t>
            </a:r>
            <a:endParaRPr dirty="0"/>
          </a:p>
        </p:txBody>
      </p:sp>
      <p:pic>
        <p:nvPicPr>
          <p:cNvPr id="420" name="Google Shape;420;p70"/>
          <p:cNvPicPr preferRelativeResize="0"/>
          <p:nvPr/>
        </p:nvPicPr>
        <p:blipFill rotWithShape="1">
          <a:blip r:embed="rId3">
            <a:alphaModFix/>
          </a:blip>
          <a:srcRect/>
          <a:stretch/>
        </p:blipFill>
        <p:spPr>
          <a:xfrm>
            <a:off x="311699" y="1058225"/>
            <a:ext cx="6249521" cy="38667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3"/>
          <p:cNvSpPr txBox="1"/>
          <p:nvPr/>
        </p:nvSpPr>
        <p:spPr>
          <a:xfrm>
            <a:off x="611187" y="1653778"/>
            <a:ext cx="7921500" cy="2100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4400"/>
              <a:buFont typeface="Calibri"/>
              <a:buNone/>
            </a:pPr>
            <a:r>
              <a:rPr lang="tr" sz="4400" b="0" i="0" u="none">
                <a:solidFill>
                  <a:schemeClr val="dk1"/>
                </a:solidFill>
                <a:latin typeface="Calibri"/>
                <a:ea typeface="Calibri"/>
                <a:cs typeface="Calibri"/>
                <a:sym typeface="Calibri"/>
              </a:rPr>
              <a:t>Y</a:t>
            </a:r>
            <a:r>
              <a:rPr lang="tr" sz="4400">
                <a:solidFill>
                  <a:schemeClr val="dk1"/>
                </a:solidFill>
                <a:latin typeface="Calibri"/>
                <a:ea typeface="Calibri"/>
                <a:cs typeface="Calibri"/>
                <a:sym typeface="Calibri"/>
              </a:rPr>
              <a:t>aş</a:t>
            </a:r>
            <a:r>
              <a:rPr lang="tr" sz="4400" b="0" i="0" u="none">
                <a:solidFill>
                  <a:schemeClr val="dk1"/>
                </a:solidFill>
                <a:latin typeface="Calibri"/>
                <a:ea typeface="Calibri"/>
                <a:cs typeface="Calibri"/>
                <a:sym typeface="Calibri"/>
              </a:rPr>
              <a:t> peletlerde parçalanmadan taşınabilme, depolanma ve işlenebilme için 20-50 N/pelet bir basma dayanımı aranır.</a:t>
            </a:r>
            <a:endParaRPr/>
          </a:p>
        </p:txBody>
      </p:sp>
      <p:sp>
        <p:nvSpPr>
          <p:cNvPr id="439" name="Google Shape;439;p7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4"/>
          <p:cNvSpPr txBox="1">
            <a:spLocks noGrp="1"/>
          </p:cNvSpPr>
          <p:nvPr>
            <p:ph type="title"/>
          </p:nvPr>
        </p:nvSpPr>
        <p:spPr>
          <a:xfrm>
            <a:off x="311700" y="445025"/>
            <a:ext cx="8520600" cy="613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800"/>
              <a:buFont typeface="Calibri"/>
              <a:buNone/>
            </a:pPr>
            <a:r>
              <a:rPr lang="tr" dirty="0"/>
              <a:t>PELETLEME – Yaş Pelet Hazırlama</a:t>
            </a:r>
            <a:endParaRPr dirty="0"/>
          </a:p>
        </p:txBody>
      </p:sp>
      <p:sp>
        <p:nvSpPr>
          <p:cNvPr id="445" name="Google Shape;445;p74"/>
          <p:cNvSpPr txBox="1">
            <a:spLocks noGrp="1"/>
          </p:cNvSpPr>
          <p:nvPr>
            <p:ph type="body" idx="1"/>
          </p:nvPr>
        </p:nvSpPr>
        <p:spPr>
          <a:xfrm>
            <a:off x="311700" y="1171600"/>
            <a:ext cx="8520600" cy="37440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tr" sz="2000" dirty="0"/>
              <a:t>Peletlerin topaklanıp bilya şeklini alması suyun yüzey gerilim kuvveti ve karışımdaki tozların birbirlerine çarpmaları sonucu oluşur. </a:t>
            </a:r>
            <a:endParaRPr sz="2000" dirty="0"/>
          </a:p>
          <a:p>
            <a:pPr marL="457200" lvl="0" indent="-342900" algn="l" rtl="0">
              <a:spcBef>
                <a:spcPts val="0"/>
              </a:spcBef>
              <a:spcAft>
                <a:spcPts val="0"/>
              </a:spcAft>
              <a:buSzPts val="1800"/>
              <a:buChar char="●"/>
            </a:pPr>
            <a:r>
              <a:rPr lang="tr" sz="2000" dirty="0"/>
              <a:t>Yuvarlama, su ve bir bağlayıcı ilavesiyle yapılır.</a:t>
            </a:r>
            <a:endParaRPr sz="2000" dirty="0"/>
          </a:p>
          <a:p>
            <a:pPr marL="457200" lvl="0" indent="-342900" algn="l" rtl="0">
              <a:spcBef>
                <a:spcPts val="0"/>
              </a:spcBef>
              <a:spcAft>
                <a:spcPts val="0"/>
              </a:spcAft>
              <a:buSzPts val="1800"/>
              <a:buChar char="●"/>
            </a:pPr>
            <a:r>
              <a:rPr lang="tr" sz="2000" dirty="0"/>
              <a:t>Yuvarlama, ya bir tambur içinde ya da döner bir disk üzerinde yapılır </a:t>
            </a:r>
          </a:p>
          <a:p>
            <a:pPr marL="457200" lvl="0" indent="-342900" algn="l" rtl="0">
              <a:spcBef>
                <a:spcPts val="0"/>
              </a:spcBef>
              <a:spcAft>
                <a:spcPts val="0"/>
              </a:spcAft>
              <a:buSzPts val="1800"/>
              <a:buChar char="●"/>
            </a:pPr>
            <a:r>
              <a:rPr lang="tr" sz="2000" dirty="0"/>
              <a:t>Pelet büyüklüğü; tabla eğiminin, dönme hızının, verilen su miktarının, cevherin ve suyun tablaya beslendiği yerin değiştirilmesi ile kontrol edilebilir.</a:t>
            </a:r>
            <a:endParaRPr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5"/>
          <p:cNvSpPr txBox="1">
            <a:spLocks noGrp="1"/>
          </p:cNvSpPr>
          <p:nvPr>
            <p:ph type="title"/>
          </p:nvPr>
        </p:nvSpPr>
        <p:spPr>
          <a:xfrm>
            <a:off x="311700" y="445025"/>
            <a:ext cx="8520600" cy="613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800"/>
              <a:buFont typeface="Calibri"/>
              <a:buNone/>
            </a:pPr>
            <a:r>
              <a:rPr lang="tr" dirty="0"/>
              <a:t>PELETLEME – bağlayıcı kullanımı</a:t>
            </a:r>
            <a:endParaRPr dirty="0"/>
          </a:p>
        </p:txBody>
      </p:sp>
      <p:sp>
        <p:nvSpPr>
          <p:cNvPr id="451" name="Google Shape;451;p75"/>
          <p:cNvSpPr txBox="1">
            <a:spLocks noGrp="1"/>
          </p:cNvSpPr>
          <p:nvPr>
            <p:ph type="body" idx="1"/>
          </p:nvPr>
        </p:nvSpPr>
        <p:spPr>
          <a:xfrm>
            <a:off x="311700" y="1171600"/>
            <a:ext cx="8520600" cy="37569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tr" sz="2400" dirty="0"/>
              <a:t>Ham peletlerin hazırlanması, hazırlık aşamasında bağlayıcı kullanımını gerektirir. </a:t>
            </a:r>
          </a:p>
          <a:p>
            <a:pPr marL="457200" lvl="0" indent="-342900" algn="l" rtl="0">
              <a:spcBef>
                <a:spcPts val="0"/>
              </a:spcBef>
              <a:spcAft>
                <a:spcPts val="0"/>
              </a:spcAft>
              <a:buSzPts val="1800"/>
              <a:buChar char="●"/>
            </a:pPr>
            <a:r>
              <a:rPr lang="tr" sz="2400" dirty="0"/>
              <a:t>Bağlayıcıların kullanım oranı filitre kekinin nemi ile doğru orantılıdır.</a:t>
            </a:r>
          </a:p>
          <a:p>
            <a:pPr marL="457200" lvl="0" indent="-342900" algn="l" rtl="0">
              <a:spcBef>
                <a:spcPts val="0"/>
              </a:spcBef>
              <a:spcAft>
                <a:spcPts val="0"/>
              </a:spcAft>
              <a:buSzPts val="1800"/>
              <a:buChar char="●"/>
            </a:pPr>
            <a:r>
              <a:rPr lang="tr" sz="2400" dirty="0"/>
              <a:t>Topakların büyüme hızı nem ile kontrol edilir. </a:t>
            </a:r>
            <a:endParaRPr sz="2400" dirty="0"/>
          </a:p>
          <a:p>
            <a:pPr marL="457200" lvl="0" indent="-342900" algn="l" rtl="0">
              <a:spcBef>
                <a:spcPts val="0"/>
              </a:spcBef>
              <a:spcAft>
                <a:spcPts val="0"/>
              </a:spcAft>
              <a:buSzPts val="1800"/>
              <a:buChar char="●"/>
            </a:pPr>
            <a:r>
              <a:rPr lang="tr" sz="2400" dirty="0"/>
              <a:t>Kolayca ve yeteri miktarda bulunabilmesi ve ekonomik olması</a:t>
            </a:r>
            <a:endParaRP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7" name="Google Shape;457;p76"/>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457200" lvl="0" indent="-342900" algn="l" rtl="0">
              <a:spcBef>
                <a:spcPts val="1600"/>
              </a:spcBef>
              <a:spcAft>
                <a:spcPts val="0"/>
              </a:spcAft>
              <a:buSzPts val="1800"/>
              <a:buAutoNum type="arabicParenR"/>
            </a:pPr>
            <a:r>
              <a:rPr lang="tr" sz="2800" dirty="0"/>
              <a:t>İnorganik kimyasal maddeler, </a:t>
            </a:r>
            <a:endParaRPr sz="2800" dirty="0"/>
          </a:p>
          <a:p>
            <a:pPr marL="457200" lvl="0" indent="-342900" algn="l" rtl="0">
              <a:spcBef>
                <a:spcPts val="1600"/>
              </a:spcBef>
              <a:spcAft>
                <a:spcPts val="0"/>
              </a:spcAft>
              <a:buSzPts val="1800"/>
              <a:buAutoNum type="arabicParenR"/>
            </a:pPr>
            <a:r>
              <a:rPr lang="tr" sz="2800" dirty="0"/>
              <a:t>Organik maddeler, </a:t>
            </a:r>
            <a:endParaRPr sz="2800" dirty="0"/>
          </a:p>
          <a:p>
            <a:pPr marL="457200" lvl="0" indent="-342900" algn="l" rtl="0">
              <a:spcBef>
                <a:spcPts val="1600"/>
              </a:spcBef>
              <a:spcAft>
                <a:spcPts val="1600"/>
              </a:spcAft>
              <a:buSzPts val="1800"/>
              <a:buAutoNum type="arabicParenR"/>
            </a:pPr>
            <a:r>
              <a:rPr lang="tr" sz="2800" dirty="0"/>
              <a:t>Bentonit. </a:t>
            </a:r>
            <a:endParaRPr sz="2800" dirty="0"/>
          </a:p>
        </p:txBody>
      </p:sp>
      <p:sp>
        <p:nvSpPr>
          <p:cNvPr id="2" name="Unvan 1"/>
          <p:cNvSpPr>
            <a:spLocks noGrp="1"/>
          </p:cNvSpPr>
          <p:nvPr>
            <p:ph type="title"/>
          </p:nvPr>
        </p:nvSpPr>
        <p:spPr/>
        <p:txBody>
          <a:bodyPr/>
          <a:lstStyle/>
          <a:p>
            <a:r>
              <a:rPr lang="tr" sz="3200" dirty="0"/>
              <a:t>Bağlayıcı maddeler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r>
              <a:rPr lang="tr-TR" sz="3200" dirty="0"/>
              <a:t>yüksek fırında pelet kullanılması </a:t>
            </a:r>
            <a:br>
              <a:rPr lang="tr-TR" sz="3200" dirty="0"/>
            </a:br>
            <a:endParaRPr dirty="0"/>
          </a:p>
        </p:txBody>
      </p:sp>
      <p:sp>
        <p:nvSpPr>
          <p:cNvPr id="123" name="Google Shape;123;p2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342900" lvl="0" algn="l" rtl="0">
              <a:spcBef>
                <a:spcPts val="0"/>
              </a:spcBef>
              <a:spcAft>
                <a:spcPts val="0"/>
              </a:spcAft>
              <a:buFont typeface="Wingdings" panose="05000000000000000000" pitchFamily="2" charset="2"/>
              <a:buChar char="q"/>
            </a:pPr>
            <a:r>
              <a:rPr lang="tr" sz="4800" dirty="0"/>
              <a:t>kok tüketiminin azalması, </a:t>
            </a:r>
          </a:p>
          <a:p>
            <a:pPr marL="342900" lvl="0" algn="l" rtl="0">
              <a:spcBef>
                <a:spcPts val="0"/>
              </a:spcBef>
              <a:spcAft>
                <a:spcPts val="0"/>
              </a:spcAft>
              <a:buFont typeface="Wingdings" panose="05000000000000000000" pitchFamily="2" charset="2"/>
              <a:buChar char="q"/>
            </a:pPr>
            <a:r>
              <a:rPr lang="tr" sz="4800" dirty="0"/>
              <a:t>curuf miktarının azalması, </a:t>
            </a:r>
          </a:p>
          <a:p>
            <a:pPr marL="342900" lvl="0" algn="l" rtl="0">
              <a:spcBef>
                <a:spcPts val="0"/>
              </a:spcBef>
              <a:spcAft>
                <a:spcPts val="0"/>
              </a:spcAft>
              <a:buFont typeface="Wingdings" panose="05000000000000000000" pitchFamily="2" charset="2"/>
              <a:buChar char="q"/>
            </a:pPr>
            <a:r>
              <a:rPr lang="tr" sz="4800" dirty="0"/>
              <a:t>üretim hızının artışı</a:t>
            </a:r>
            <a:endParaRPr sz="4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78"/>
          <p:cNvSpPr txBox="1">
            <a:spLocks noGrp="1"/>
          </p:cNvSpPr>
          <p:nvPr>
            <p:ph type="body" idx="1"/>
          </p:nvPr>
        </p:nvSpPr>
        <p:spPr>
          <a:xfrm>
            <a:off x="311700" y="1171600"/>
            <a:ext cx="4180089" cy="33972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tr" sz="2400" dirty="0"/>
              <a:t>Montmorillonit (Al, Mg)2 (OH)2 (Si, Al)4 O10 n. H2O </a:t>
            </a:r>
          </a:p>
          <a:p>
            <a:pPr marL="457200" lvl="0" indent="-342900" algn="l" rtl="0">
              <a:spcBef>
                <a:spcPts val="0"/>
              </a:spcBef>
              <a:spcAft>
                <a:spcPts val="0"/>
              </a:spcAft>
              <a:buSzPts val="1800"/>
              <a:buChar char="●"/>
            </a:pPr>
            <a:r>
              <a:rPr lang="tr" sz="2400" dirty="0"/>
              <a:t>Özgül yüzey alanı 10.000 cm2 /gr'a kadar çıkar. </a:t>
            </a:r>
            <a:endParaRPr sz="2400" dirty="0"/>
          </a:p>
        </p:txBody>
      </p:sp>
      <p:pic>
        <p:nvPicPr>
          <p:cNvPr id="470" name="Google Shape;470;p78"/>
          <p:cNvPicPr preferRelativeResize="0"/>
          <p:nvPr/>
        </p:nvPicPr>
        <p:blipFill rotWithShape="1">
          <a:blip r:embed="rId3">
            <a:alphaModFix/>
          </a:blip>
          <a:srcRect/>
          <a:stretch/>
        </p:blipFill>
        <p:spPr>
          <a:xfrm>
            <a:off x="4876800" y="156268"/>
            <a:ext cx="3955500" cy="4701532"/>
          </a:xfrm>
          <a:prstGeom prst="rect">
            <a:avLst/>
          </a:prstGeom>
          <a:noFill/>
          <a:ln>
            <a:noFill/>
          </a:ln>
        </p:spPr>
      </p:pic>
      <p:sp>
        <p:nvSpPr>
          <p:cNvPr id="471" name="Google Shape;471;p78"/>
          <p:cNvSpPr txBox="1"/>
          <p:nvPr/>
        </p:nvSpPr>
        <p:spPr>
          <a:xfrm>
            <a:off x="311700" y="3070100"/>
            <a:ext cx="6533100" cy="178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endParaRPr dirty="0"/>
          </a:p>
        </p:txBody>
      </p:sp>
      <p:sp>
        <p:nvSpPr>
          <p:cNvPr id="2" name="Unvan 1"/>
          <p:cNvSpPr>
            <a:spLocks noGrp="1"/>
          </p:cNvSpPr>
          <p:nvPr>
            <p:ph type="title"/>
          </p:nvPr>
        </p:nvSpPr>
        <p:spPr>
          <a:xfrm>
            <a:off x="311700" y="445025"/>
            <a:ext cx="4436763" cy="613200"/>
          </a:xfrm>
        </p:spPr>
        <p:txBody>
          <a:bodyPr/>
          <a:lstStyle/>
          <a:p>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9"/>
          <p:cNvSpPr txBox="1">
            <a:spLocks noGrp="1"/>
          </p:cNvSpPr>
          <p:nvPr>
            <p:ph type="title"/>
          </p:nvPr>
        </p:nvSpPr>
        <p:spPr>
          <a:xfrm>
            <a:off x="311700" y="445025"/>
            <a:ext cx="8520600" cy="61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800"/>
              <a:buFont typeface="Calibri"/>
              <a:buNone/>
            </a:pPr>
            <a:endParaRPr/>
          </a:p>
        </p:txBody>
      </p:sp>
      <p:sp>
        <p:nvSpPr>
          <p:cNvPr id="477" name="Google Shape;477;p79"/>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tr" dirty="0"/>
              <a:t>Doğal sodyum bentonitleri kalsiyum bentonitlerine göre peletlemede kullanılmaya daha uygundur.</a:t>
            </a:r>
            <a:endParaRPr dirty="0"/>
          </a:p>
          <a:p>
            <a:pPr marL="457200" lvl="0" indent="-342900" algn="l" rtl="0">
              <a:spcBef>
                <a:spcPts val="0"/>
              </a:spcBef>
              <a:spcAft>
                <a:spcPts val="0"/>
              </a:spcAft>
              <a:buSzPts val="1800"/>
              <a:buChar char="●"/>
            </a:pPr>
            <a:r>
              <a:rPr lang="tr" dirty="0"/>
              <a:t>Kalsiyum bentonitleri genellikle soda ile aktif hale getirilir. </a:t>
            </a:r>
            <a:endParaRPr dirty="0"/>
          </a:p>
          <a:p>
            <a:pPr marL="457200" lvl="0" indent="-342900" algn="l" rtl="0">
              <a:spcBef>
                <a:spcPts val="0"/>
              </a:spcBef>
              <a:spcAft>
                <a:spcPts val="0"/>
              </a:spcAft>
              <a:buSzPts val="1800"/>
              <a:buChar char="●"/>
            </a:pPr>
            <a:r>
              <a:rPr lang="tr" dirty="0"/>
              <a:t>Asıl bentonit tabakalarında bulunan Ca++ ya da Mg++ iyonları birbirleri ile yer değiştirebilirler. </a:t>
            </a:r>
            <a:endParaRPr dirty="0"/>
          </a:p>
          <a:p>
            <a:pPr marL="457200" lvl="0" indent="-342900" algn="l" rtl="0">
              <a:spcBef>
                <a:spcPts val="0"/>
              </a:spcBef>
              <a:spcAft>
                <a:spcPts val="0"/>
              </a:spcAft>
              <a:buSzPts val="1800"/>
              <a:buChar char="●"/>
            </a:pPr>
            <a:r>
              <a:rPr lang="tr" dirty="0"/>
              <a:t>Doğal kalsiyum bentonitleri kendi hacimlerinin yaklaşık % 200'ü dolayında şişerken, aktifleştirilen bentonitler de bu şişme aktifleştirme oranına göre % 600'e kadar çıkabilmektedir. </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80"/>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tr" dirty="0"/>
              <a:t>Bentonitin kullanılabilirliği, genelde su emme yeteneğinden ileri gelmektedir. </a:t>
            </a:r>
            <a:endParaRPr dirty="0"/>
          </a:p>
          <a:p>
            <a:pPr marL="457200" lvl="0" indent="-342900" algn="l" rtl="0">
              <a:spcBef>
                <a:spcPts val="0"/>
              </a:spcBef>
              <a:spcAft>
                <a:spcPts val="0"/>
              </a:spcAft>
              <a:buSzPts val="1800"/>
              <a:buChar char="●"/>
            </a:pPr>
            <a:r>
              <a:rPr lang="tr" dirty="0"/>
              <a:t>Montmorillonitin her bir tabakası arasına alınabilen ve Van der Walls kuvvetleri ile bağlanabilen su, cevher taneciklerini birbirleri üzerinde daha iyi kaydırır ve böylece ham pelet düşme sayısını artırırır. </a:t>
            </a:r>
            <a:endParaRPr dirty="0"/>
          </a:p>
          <a:p>
            <a:pPr marL="457200" lvl="0" indent="-342900" algn="l" rtl="0">
              <a:spcBef>
                <a:spcPts val="0"/>
              </a:spcBef>
              <a:spcAft>
                <a:spcPts val="0"/>
              </a:spcAft>
              <a:buSzPts val="1800"/>
              <a:buChar char="●"/>
            </a:pPr>
            <a:r>
              <a:rPr lang="tr" dirty="0"/>
              <a:t>Kurutma sırasında yüzey gerilim kuvvetleri azalır ve pelet dayanımında, artık yalnızca adhezyon kuvvetleri söz sahibidir. </a:t>
            </a:r>
            <a:endParaRPr dirty="0"/>
          </a:p>
          <a:p>
            <a:pPr marL="457200" lvl="0" indent="-342900" algn="l" rtl="0">
              <a:spcBef>
                <a:spcPts val="0"/>
              </a:spcBef>
              <a:spcAft>
                <a:spcPts val="0"/>
              </a:spcAft>
              <a:buSzPts val="1800"/>
              <a:buChar char="●"/>
            </a:pPr>
            <a:r>
              <a:rPr lang="tr" dirty="0"/>
              <a:t>Bentonitin katılması ile bir taraftan suyun kalış sü­resi uzatılır, diğer taraftan da ek bağlayıcı kuvvetler elde edilir. </a:t>
            </a:r>
            <a:endParaRPr dirty="0"/>
          </a:p>
        </p:txBody>
      </p:sp>
      <p:sp>
        <p:nvSpPr>
          <p:cNvPr id="2" name="Unvan 1"/>
          <p:cNvSpPr>
            <a:spLocks noGrp="1"/>
          </p:cNvSpPr>
          <p:nvPr>
            <p:ph type="title"/>
          </p:nvPr>
        </p:nvSpPr>
        <p:spPr/>
        <p:txBody>
          <a:bodyPr/>
          <a:lstStyle/>
          <a:p>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81"/>
          <p:cNvSpPr txBox="1">
            <a:spLocks noGrp="1"/>
          </p:cNvSpPr>
          <p:nvPr>
            <p:ph type="title"/>
          </p:nvPr>
        </p:nvSpPr>
        <p:spPr>
          <a:xfrm>
            <a:off x="311700" y="445024"/>
            <a:ext cx="8520600" cy="1078975"/>
          </a:xfrm>
          <a:prstGeom prst="rect">
            <a:avLst/>
          </a:prstGeom>
        </p:spPr>
        <p:txBody>
          <a:bodyPr spcFirstLastPara="1" wrap="square" lIns="91425" tIns="91425" rIns="91425" bIns="91425" anchor="t" anchorCtr="0">
            <a:noAutofit/>
          </a:bodyPr>
          <a:lstStyle/>
          <a:p>
            <a:pPr lvl="0"/>
            <a:r>
              <a:rPr lang="tr" dirty="0"/>
              <a:t>Bentonitin peletlemede başarılı bir şekilde kullanılmasında etkili olan faktörler</a:t>
            </a:r>
            <a:endParaRPr dirty="0"/>
          </a:p>
        </p:txBody>
      </p:sp>
      <p:sp>
        <p:nvSpPr>
          <p:cNvPr id="489" name="Google Shape;489;p81"/>
          <p:cNvSpPr txBox="1">
            <a:spLocks noGrp="1"/>
          </p:cNvSpPr>
          <p:nvPr>
            <p:ph type="body" idx="1"/>
          </p:nvPr>
        </p:nvSpPr>
        <p:spPr>
          <a:xfrm>
            <a:off x="311700" y="1524000"/>
            <a:ext cx="8520600" cy="3352800"/>
          </a:xfrm>
          <a:prstGeom prst="rect">
            <a:avLst/>
          </a:prstGeom>
        </p:spPr>
        <p:txBody>
          <a:bodyPr spcFirstLastPara="1" wrap="square" lIns="91425" tIns="91425" rIns="91425" bIns="91425" anchor="t" anchorCtr="0">
            <a:noAutofit/>
          </a:bodyPr>
          <a:lstStyle/>
          <a:p>
            <a:pPr marL="457200" lvl="0" indent="-342900" algn="l" rtl="0">
              <a:spcBef>
                <a:spcPts val="1600"/>
              </a:spcBef>
              <a:spcAft>
                <a:spcPts val="0"/>
              </a:spcAft>
              <a:buSzPts val="1800"/>
              <a:buChar char="●"/>
            </a:pPr>
            <a:r>
              <a:rPr lang="tr" sz="2800" dirty="0"/>
              <a:t>filitre kekinin nemi, </a:t>
            </a:r>
            <a:endParaRPr sz="2800" dirty="0"/>
          </a:p>
          <a:p>
            <a:pPr marL="457200" lvl="0" indent="-342900" algn="l" rtl="0">
              <a:spcBef>
                <a:spcPts val="0"/>
              </a:spcBef>
              <a:spcAft>
                <a:spcPts val="0"/>
              </a:spcAft>
              <a:buSzPts val="1800"/>
              <a:buChar char="●"/>
            </a:pPr>
            <a:r>
              <a:rPr lang="tr" sz="2800" dirty="0"/>
              <a:t>cevher cinsine göre belirlenen cevherin özgül yüzey alanı, </a:t>
            </a:r>
            <a:endParaRPr sz="2800" dirty="0"/>
          </a:p>
          <a:p>
            <a:pPr marL="457200" lvl="0" indent="-342900" algn="l" rtl="0">
              <a:spcBef>
                <a:spcPts val="0"/>
              </a:spcBef>
              <a:spcAft>
                <a:spcPts val="0"/>
              </a:spcAft>
              <a:buSzPts val="1800"/>
              <a:buChar char="●"/>
            </a:pPr>
            <a:r>
              <a:rPr lang="tr" sz="2800" dirty="0"/>
              <a:t>filitre keki içerisindeki bentonit taneciklerinin dağılımı ve </a:t>
            </a:r>
            <a:endParaRPr sz="2800" dirty="0"/>
          </a:p>
          <a:p>
            <a:pPr marL="457200" lvl="0" indent="-342900" algn="l" rtl="0">
              <a:spcBef>
                <a:spcPts val="0"/>
              </a:spcBef>
              <a:spcAft>
                <a:spcPts val="0"/>
              </a:spcAft>
              <a:buSzPts val="1800"/>
              <a:buChar char="●"/>
            </a:pPr>
            <a:r>
              <a:rPr lang="tr" sz="2800" dirty="0"/>
              <a:t>bentonitin kalitesi </a:t>
            </a:r>
            <a:endParaRPr sz="2800" dirty="0"/>
          </a:p>
          <a:p>
            <a:pPr marL="0" lvl="0" indent="0" algn="l" rtl="0">
              <a:spcBef>
                <a:spcPts val="1600"/>
              </a:spcBef>
              <a:spcAft>
                <a:spcPts val="1600"/>
              </a:spcAft>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8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dirty="0"/>
              <a:t>Yaş pelet özelliklerini etkileyen faktörler:</a:t>
            </a:r>
            <a:endParaRPr dirty="0"/>
          </a:p>
        </p:txBody>
      </p:sp>
      <p:sp>
        <p:nvSpPr>
          <p:cNvPr id="495" name="Google Shape;495;p82"/>
          <p:cNvSpPr txBox="1">
            <a:spLocks noGrp="1"/>
          </p:cNvSpPr>
          <p:nvPr>
            <p:ph type="body" idx="1"/>
          </p:nvPr>
        </p:nvSpPr>
        <p:spPr>
          <a:xfrm>
            <a:off x="311700" y="1171600"/>
            <a:ext cx="8520600" cy="3769368"/>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tr" sz="2800" dirty="0"/>
              <a:t>Cevher taneciklerinin yüzeylerinin bağlanması</a:t>
            </a:r>
            <a:endParaRPr sz="2800" dirty="0"/>
          </a:p>
          <a:p>
            <a:pPr marL="457200" lvl="0" indent="-381000" algn="l" rtl="0">
              <a:spcBef>
                <a:spcPts val="0"/>
              </a:spcBef>
              <a:spcAft>
                <a:spcPts val="0"/>
              </a:spcAft>
              <a:buSzPts val="2400"/>
              <a:buChar char="●"/>
            </a:pPr>
            <a:r>
              <a:rPr lang="tr" sz="2800" dirty="0"/>
              <a:t>Kullanılan sıvının tanecik üzerindeki yüzey gerilimi</a:t>
            </a:r>
            <a:endParaRPr sz="2800" dirty="0"/>
          </a:p>
          <a:p>
            <a:pPr marL="457200" lvl="0" indent="-381000" algn="l" rtl="0">
              <a:spcBef>
                <a:spcPts val="0"/>
              </a:spcBef>
              <a:spcAft>
                <a:spcPts val="0"/>
              </a:spcAft>
              <a:buSzPts val="2400"/>
              <a:buChar char="●"/>
            </a:pPr>
            <a:r>
              <a:rPr lang="tr" sz="2800" dirty="0"/>
              <a:t>Kohezyon ve adhezyon kuvvetler</a:t>
            </a:r>
            <a:endParaRPr sz="2800" dirty="0"/>
          </a:p>
          <a:p>
            <a:pPr marL="457200" lvl="0" indent="-381000" algn="l" rtl="0">
              <a:spcBef>
                <a:spcPts val="0"/>
              </a:spcBef>
              <a:spcAft>
                <a:spcPts val="0"/>
              </a:spcAft>
              <a:buSzPts val="2400"/>
              <a:buChar char="●"/>
            </a:pPr>
            <a:r>
              <a:rPr lang="tr" sz="2800" dirty="0"/>
              <a:t>Mekanik kuvvetler, sıkıştırılabilirlik</a:t>
            </a:r>
            <a:endParaRPr sz="2800" dirty="0"/>
          </a:p>
          <a:p>
            <a:pPr marL="457200" lvl="0" indent="-381000" algn="l" rtl="0">
              <a:spcBef>
                <a:spcPts val="0"/>
              </a:spcBef>
              <a:spcAft>
                <a:spcPts val="0"/>
              </a:spcAft>
              <a:buSzPts val="2400"/>
              <a:buChar char="●"/>
            </a:pPr>
            <a:r>
              <a:rPr lang="tr" sz="2800" dirty="0"/>
              <a:t>Kimyasal kuvvetler, jel oluşumu </a:t>
            </a:r>
          </a:p>
          <a:p>
            <a:pPr marL="457200" lvl="0" indent="-381000" algn="l" rtl="0">
              <a:spcBef>
                <a:spcPts val="0"/>
              </a:spcBef>
              <a:spcAft>
                <a:spcPts val="0"/>
              </a:spcAft>
              <a:buSzPts val="2400"/>
              <a:buChar char="●"/>
            </a:pPr>
            <a:r>
              <a:rPr lang="tr" sz="2800" dirty="0"/>
              <a:t>Peletlenecek cevher tipi ve tane boyutu</a:t>
            </a:r>
            <a:endParaRPr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4"/>
          <p:cNvSpPr txBox="1">
            <a:spLocks noGrp="1"/>
          </p:cNvSpPr>
          <p:nvPr>
            <p:ph type="title"/>
          </p:nvPr>
        </p:nvSpPr>
        <p:spPr>
          <a:xfrm>
            <a:off x="311700" y="445025"/>
            <a:ext cx="2479626" cy="1608364"/>
          </a:xfrm>
          <a:prstGeom prst="rect">
            <a:avLst/>
          </a:prstGeom>
          <a:noFill/>
          <a:ln>
            <a:noFill/>
          </a:ln>
        </p:spPr>
        <p:txBody>
          <a:bodyPr spcFirstLastPara="1" wrap="square" lIns="91425" tIns="45700" rIns="91425" bIns="45700" anchor="ctr" anchorCtr="0">
            <a:noAutofit/>
          </a:bodyPr>
          <a:lstStyle/>
          <a:p>
            <a:pPr lvl="0">
              <a:lnSpc>
                <a:spcPct val="90000"/>
              </a:lnSpc>
              <a:buSzPts val="3600"/>
            </a:pPr>
            <a:r>
              <a:rPr lang="tr-TR" dirty="0"/>
              <a:t>Pelet Oluşum Aşamaları</a:t>
            </a:r>
            <a:endParaRPr dirty="0"/>
          </a:p>
        </p:txBody>
      </p:sp>
      <p:pic>
        <p:nvPicPr>
          <p:cNvPr id="507" name="Google Shape;507;p84"/>
          <p:cNvPicPr preferRelativeResize="0"/>
          <p:nvPr/>
        </p:nvPicPr>
        <p:blipFill rotWithShape="1">
          <a:blip r:embed="rId3">
            <a:alphaModFix/>
          </a:blip>
          <a:srcRect/>
          <a:stretch/>
        </p:blipFill>
        <p:spPr>
          <a:xfrm>
            <a:off x="2791326" y="128148"/>
            <a:ext cx="5727032" cy="474865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7"/>
          <p:cNvSpPr txBox="1">
            <a:spLocks noGrp="1"/>
          </p:cNvSpPr>
          <p:nvPr>
            <p:ph type="title"/>
          </p:nvPr>
        </p:nvSpPr>
        <p:spPr>
          <a:xfrm>
            <a:off x="311700" y="445025"/>
            <a:ext cx="8520600" cy="613200"/>
          </a:xfrm>
          <a:prstGeom prst="rect">
            <a:avLst/>
          </a:prstGeom>
          <a:noFill/>
          <a:ln>
            <a:noFill/>
          </a:ln>
        </p:spPr>
        <p:txBody>
          <a:bodyPr spcFirstLastPara="1" wrap="square" lIns="91425" tIns="45700" rIns="91425" bIns="45700" anchor="ctr" anchorCtr="0">
            <a:noAutofit/>
          </a:bodyPr>
          <a:lstStyle/>
          <a:p>
            <a:pPr lvl="0">
              <a:lnSpc>
                <a:spcPct val="90000"/>
              </a:lnSpc>
              <a:buSzPts val="3200"/>
            </a:pPr>
            <a:r>
              <a:rPr lang="tr-TR" dirty="0"/>
              <a:t>Ham Peletlerin Bağlanma Mekanizması ve Taneler arası </a:t>
            </a:r>
            <a:r>
              <a:rPr lang="tr-TR" dirty="0" err="1"/>
              <a:t>Kapiler</a:t>
            </a:r>
            <a:r>
              <a:rPr lang="tr-TR" dirty="0"/>
              <a:t> Kuvvetler</a:t>
            </a:r>
            <a:endParaRPr dirty="0"/>
          </a:p>
        </p:txBody>
      </p:sp>
      <p:pic>
        <p:nvPicPr>
          <p:cNvPr id="526" name="Google Shape;526;p87"/>
          <p:cNvPicPr preferRelativeResize="0"/>
          <p:nvPr/>
        </p:nvPicPr>
        <p:blipFill rotWithShape="1">
          <a:blip r:embed="rId3">
            <a:alphaModFix/>
          </a:blip>
          <a:srcRect/>
          <a:stretch/>
        </p:blipFill>
        <p:spPr>
          <a:xfrm>
            <a:off x="1802981" y="1264382"/>
            <a:ext cx="4779169" cy="359330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8" name="Google Shape;538;p89"/>
          <p:cNvPicPr preferRelativeResize="0"/>
          <p:nvPr/>
        </p:nvPicPr>
        <p:blipFill rotWithShape="1">
          <a:blip r:embed="rId3">
            <a:alphaModFix/>
          </a:blip>
          <a:srcRect/>
          <a:stretch/>
        </p:blipFill>
        <p:spPr>
          <a:xfrm>
            <a:off x="980239" y="528825"/>
            <a:ext cx="5593556" cy="37719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0"/>
          <p:cNvSpPr txBox="1">
            <a:spLocks noGrp="1"/>
          </p:cNvSpPr>
          <p:nvPr>
            <p:ph type="title"/>
          </p:nvPr>
        </p:nvSpPr>
        <p:spPr>
          <a:xfrm>
            <a:off x="311700" y="445025"/>
            <a:ext cx="8520600" cy="613200"/>
          </a:xfrm>
          <a:prstGeom prst="rect">
            <a:avLst/>
          </a:prstGeom>
          <a:noFill/>
          <a:ln>
            <a:noFill/>
          </a:ln>
        </p:spPr>
        <p:txBody>
          <a:bodyPr spcFirstLastPara="1" wrap="square" lIns="91425" tIns="45700" rIns="91425" bIns="45700" anchor="ctr" anchorCtr="0">
            <a:noAutofit/>
          </a:bodyPr>
          <a:lstStyle/>
          <a:p>
            <a:pPr lvl="0">
              <a:lnSpc>
                <a:spcPct val="90000"/>
              </a:lnSpc>
              <a:buSzPts val="4200"/>
            </a:pPr>
            <a:r>
              <a:rPr lang="tr-TR" dirty="0"/>
              <a:t>Yaş Pelet Hazırlama</a:t>
            </a:r>
            <a:endParaRPr dirty="0"/>
          </a:p>
        </p:txBody>
      </p:sp>
      <p:sp>
        <p:nvSpPr>
          <p:cNvPr id="545" name="Google Shape;545;p90"/>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857250" lvl="0" indent="-857250" algn="l" rtl="0">
              <a:lnSpc>
                <a:spcPct val="90000"/>
              </a:lnSpc>
              <a:spcBef>
                <a:spcPts val="0"/>
              </a:spcBef>
              <a:spcAft>
                <a:spcPts val="0"/>
              </a:spcAft>
              <a:buClr>
                <a:schemeClr val="dk1"/>
              </a:buClr>
              <a:buSzPts val="1800"/>
              <a:buFont typeface="Wingdings" panose="05000000000000000000" pitchFamily="2" charset="2"/>
              <a:buChar char="q"/>
            </a:pPr>
            <a:r>
              <a:rPr lang="tr" sz="6600" b="1" i="0" u="none" dirty="0">
                <a:solidFill>
                  <a:schemeClr val="dk1"/>
                </a:solidFill>
                <a:latin typeface="Calibri"/>
                <a:ea typeface="Calibri"/>
                <a:cs typeface="Calibri"/>
                <a:sym typeface="Calibri"/>
              </a:rPr>
              <a:t>Çekirdekleşme</a:t>
            </a:r>
            <a:endParaRPr sz="6600" b="1" i="0" u="none" dirty="0">
              <a:solidFill>
                <a:schemeClr val="dk1"/>
              </a:solidFill>
              <a:latin typeface="Calibri"/>
              <a:ea typeface="Calibri"/>
              <a:cs typeface="Calibri"/>
              <a:sym typeface="Calibri"/>
            </a:endParaRPr>
          </a:p>
          <a:p>
            <a:pPr marL="857250" lvl="0" indent="-857250" algn="l" rtl="0">
              <a:lnSpc>
                <a:spcPct val="90000"/>
              </a:lnSpc>
              <a:spcBef>
                <a:spcPts val="700"/>
              </a:spcBef>
              <a:spcAft>
                <a:spcPts val="0"/>
              </a:spcAft>
              <a:buClr>
                <a:schemeClr val="dk1"/>
              </a:buClr>
              <a:buSzPts val="1800"/>
              <a:buFont typeface="Wingdings" panose="05000000000000000000" pitchFamily="2" charset="2"/>
              <a:buChar char="q"/>
            </a:pPr>
            <a:r>
              <a:rPr lang="tr" sz="6600" b="1" i="0" u="none" dirty="0">
                <a:solidFill>
                  <a:schemeClr val="dk1"/>
                </a:solidFill>
                <a:latin typeface="Calibri"/>
                <a:ea typeface="Calibri"/>
                <a:cs typeface="Calibri"/>
                <a:sym typeface="Calibri"/>
              </a:rPr>
              <a:t>Geçiş </a:t>
            </a:r>
          </a:p>
          <a:p>
            <a:pPr marL="857250" lvl="0" indent="-857250" algn="l" rtl="0">
              <a:lnSpc>
                <a:spcPct val="90000"/>
              </a:lnSpc>
              <a:spcBef>
                <a:spcPts val="700"/>
              </a:spcBef>
              <a:spcAft>
                <a:spcPts val="0"/>
              </a:spcAft>
              <a:buClr>
                <a:schemeClr val="dk1"/>
              </a:buClr>
              <a:buSzPts val="1800"/>
              <a:buFont typeface="Wingdings" panose="05000000000000000000" pitchFamily="2" charset="2"/>
              <a:buChar char="q"/>
            </a:pPr>
            <a:r>
              <a:rPr lang="tr" sz="6600" b="1" i="0" u="none" dirty="0">
                <a:solidFill>
                  <a:schemeClr val="dk1"/>
                </a:solidFill>
                <a:latin typeface="Calibri"/>
                <a:ea typeface="Calibri"/>
                <a:cs typeface="Calibri"/>
                <a:sym typeface="Calibri"/>
              </a:rPr>
              <a:t>İstenilen boyut</a:t>
            </a:r>
            <a:endParaRPr sz="6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93"/>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342900">
              <a:lnSpc>
                <a:spcPct val="150000"/>
              </a:lnSpc>
              <a:spcBef>
                <a:spcPts val="700"/>
              </a:spcBef>
              <a:buFont typeface="Wingdings" panose="05000000000000000000" pitchFamily="2" charset="2"/>
              <a:buChar char="Ø"/>
            </a:pPr>
            <a:r>
              <a:rPr lang="tr" sz="2800" b="0" i="0" u="none" dirty="0">
                <a:solidFill>
                  <a:schemeClr val="dk1"/>
                </a:solidFill>
                <a:latin typeface="Arial"/>
                <a:ea typeface="Arial"/>
                <a:cs typeface="Arial"/>
                <a:sym typeface="Arial"/>
              </a:rPr>
              <a:t>Dikey fırınlı peletleme sistemi,</a:t>
            </a:r>
            <a:endParaRPr sz="2400" dirty="0"/>
          </a:p>
          <a:p>
            <a:pPr marL="342900" marR="0" lvl="0" algn="l" rtl="0">
              <a:lnSpc>
                <a:spcPct val="150000"/>
              </a:lnSpc>
              <a:spcBef>
                <a:spcPts val="700"/>
              </a:spcBef>
              <a:spcAft>
                <a:spcPts val="0"/>
              </a:spcAft>
              <a:buClr>
                <a:schemeClr val="dk1"/>
              </a:buClr>
              <a:buSzPts val="2000"/>
              <a:buFont typeface="Wingdings" panose="05000000000000000000" pitchFamily="2" charset="2"/>
              <a:buChar char="Ø"/>
            </a:pPr>
            <a:r>
              <a:rPr lang="tr" sz="2800" b="0" i="0" u="none" dirty="0">
                <a:solidFill>
                  <a:schemeClr val="dk1"/>
                </a:solidFill>
                <a:latin typeface="Arial"/>
                <a:ea typeface="Arial"/>
                <a:cs typeface="Arial"/>
                <a:sym typeface="Arial"/>
              </a:rPr>
              <a:t> Yatay ızgara peletleme sistemi,</a:t>
            </a:r>
            <a:endParaRPr sz="2400" dirty="0"/>
          </a:p>
          <a:p>
            <a:pPr marL="342900" marR="0" lvl="0" algn="l" rtl="0">
              <a:lnSpc>
                <a:spcPct val="150000"/>
              </a:lnSpc>
              <a:spcBef>
                <a:spcPts val="700"/>
              </a:spcBef>
              <a:spcAft>
                <a:spcPts val="0"/>
              </a:spcAft>
              <a:buClr>
                <a:schemeClr val="dk1"/>
              </a:buClr>
              <a:buSzPts val="2000"/>
              <a:buFont typeface="Wingdings" panose="05000000000000000000" pitchFamily="2" charset="2"/>
              <a:buChar char="Ø"/>
            </a:pPr>
            <a:r>
              <a:rPr lang="tr" sz="2800" b="0" i="0" u="none" dirty="0">
                <a:solidFill>
                  <a:schemeClr val="dk1"/>
                </a:solidFill>
                <a:latin typeface="Arial"/>
                <a:ea typeface="Arial"/>
                <a:cs typeface="Arial"/>
                <a:sym typeface="Arial"/>
              </a:rPr>
              <a:t> Izgara - fırın peletleme sistemi,</a:t>
            </a:r>
            <a:endParaRPr sz="2400" dirty="0"/>
          </a:p>
          <a:p>
            <a:pPr marL="342900" marR="0" lvl="0" algn="l" rtl="0">
              <a:lnSpc>
                <a:spcPct val="150000"/>
              </a:lnSpc>
              <a:spcBef>
                <a:spcPts val="700"/>
              </a:spcBef>
              <a:spcAft>
                <a:spcPts val="0"/>
              </a:spcAft>
              <a:buClr>
                <a:schemeClr val="dk1"/>
              </a:buClr>
              <a:buSzPts val="2000"/>
              <a:buFont typeface="Wingdings" panose="05000000000000000000" pitchFamily="2" charset="2"/>
              <a:buChar char="Ø"/>
            </a:pPr>
            <a:r>
              <a:rPr lang="tr" sz="2800" b="0" i="0" u="none" dirty="0">
                <a:solidFill>
                  <a:schemeClr val="dk1"/>
                </a:solidFill>
                <a:latin typeface="Arial"/>
                <a:ea typeface="Arial"/>
                <a:cs typeface="Arial"/>
                <a:sym typeface="Arial"/>
              </a:rPr>
              <a:t> Soğuk ve düşük sıcaklıkta peletleme sistemi.</a:t>
            </a:r>
            <a:endParaRPr sz="2400" dirty="0"/>
          </a:p>
        </p:txBody>
      </p:sp>
      <p:sp>
        <p:nvSpPr>
          <p:cNvPr id="563" name="Google Shape;563;p9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Peletleme Sistemleri</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body" idx="1"/>
          </p:nvPr>
        </p:nvSpPr>
        <p:spPr>
          <a:xfrm>
            <a:off x="311700" y="1171600"/>
            <a:ext cx="8520600" cy="3756900"/>
          </a:xfrm>
          <a:prstGeom prst="rect">
            <a:avLst/>
          </a:prstGeom>
          <a:noFill/>
          <a:ln>
            <a:noFill/>
          </a:ln>
        </p:spPr>
        <p:txBody>
          <a:bodyPr spcFirstLastPara="1" wrap="square" lIns="91425" tIns="45700" rIns="91425" bIns="45700" anchor="t" anchorCtr="0">
            <a:noAutofit/>
          </a:bodyPr>
          <a:lstStyle/>
          <a:p>
            <a:pPr marL="457200" lvl="0" indent="-419100" algn="l" rtl="0">
              <a:spcBef>
                <a:spcPts val="0"/>
              </a:spcBef>
              <a:spcAft>
                <a:spcPts val="0"/>
              </a:spcAft>
              <a:buSzPts val="3000"/>
              <a:buChar char="•"/>
            </a:pPr>
            <a:endParaRPr lang="tr" sz="3000" dirty="0"/>
          </a:p>
          <a:p>
            <a:pPr marL="457200" lvl="0" indent="-419100" algn="l" rtl="0">
              <a:spcBef>
                <a:spcPts val="0"/>
              </a:spcBef>
              <a:spcAft>
                <a:spcPts val="0"/>
              </a:spcAft>
              <a:buSzPts val="3000"/>
              <a:buChar char="•"/>
            </a:pPr>
            <a:r>
              <a:rPr lang="tr" sz="3000" dirty="0"/>
              <a:t>ince taneciklerin su, gerektiği takdirde bağlayıcı madde ile topaklanarak küresel bir şekil almaları</a:t>
            </a:r>
          </a:p>
          <a:p>
            <a:pPr marL="457200" lvl="0" indent="-419100" algn="l" rtl="0">
              <a:spcBef>
                <a:spcPts val="0"/>
              </a:spcBef>
              <a:spcAft>
                <a:spcPts val="0"/>
              </a:spcAft>
              <a:buSzPts val="3000"/>
              <a:buChar char="•"/>
            </a:pPr>
            <a:r>
              <a:rPr lang="tr" sz="3000" dirty="0"/>
              <a:t>yaş peletlerin termik sertleştirme işlemi</a:t>
            </a:r>
            <a:endParaRPr sz="3000" dirty="0">
              <a:solidFill>
                <a:srgbClr val="FF0000"/>
              </a:solidFill>
            </a:endParaRPr>
          </a:p>
        </p:txBody>
      </p:sp>
      <p:sp>
        <p:nvSpPr>
          <p:cNvPr id="129" name="Google Shape;129;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 dirty="0"/>
              <a:t>Demir cevherlerinin peletlenmesi</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96"/>
          <p:cNvPicPr preferRelativeResize="0">
            <a:picLocks noGrp="1"/>
          </p:cNvPicPr>
          <p:nvPr>
            <p:ph type="body" idx="1"/>
          </p:nvPr>
        </p:nvPicPr>
        <p:blipFill rotWithShape="1">
          <a:blip r:embed="rId3">
            <a:alphaModFix/>
          </a:blip>
          <a:srcRect l="8669" t="6063" r="2227" b="6063"/>
          <a:stretch/>
        </p:blipFill>
        <p:spPr>
          <a:xfrm>
            <a:off x="311700" y="1267853"/>
            <a:ext cx="8520600" cy="3397200"/>
          </a:xfrm>
          <a:prstGeom prst="rect">
            <a:avLst/>
          </a:prstGeom>
          <a:noFill/>
          <a:ln>
            <a:noFill/>
          </a:ln>
        </p:spPr>
      </p:pic>
      <p:sp>
        <p:nvSpPr>
          <p:cNvPr id="4" name="Google Shape;569;p9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1.Dikey Fırın Peletleme Sistemi</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101"/>
          <p:cNvPicPr preferRelativeResize="0"/>
          <p:nvPr/>
        </p:nvPicPr>
        <p:blipFill rotWithShape="1">
          <a:blip r:embed="rId3">
            <a:alphaModFix/>
          </a:blip>
          <a:srcRect/>
          <a:stretch/>
        </p:blipFill>
        <p:spPr>
          <a:xfrm>
            <a:off x="401053" y="1194385"/>
            <a:ext cx="7596186" cy="3187303"/>
          </a:xfrm>
          <a:prstGeom prst="rect">
            <a:avLst/>
          </a:prstGeom>
          <a:noFill/>
          <a:ln>
            <a:noFill/>
          </a:ln>
        </p:spPr>
      </p:pic>
      <p:sp>
        <p:nvSpPr>
          <p:cNvPr id="4" name="Google Shape;603;p100"/>
          <p:cNvSpPr txBox="1">
            <a:spLocks noGrp="1"/>
          </p:cNvSpPr>
          <p:nvPr>
            <p:ph type="title"/>
          </p:nvPr>
        </p:nvSpPr>
        <p:spPr>
          <a:xfrm>
            <a:off x="311700" y="412941"/>
            <a:ext cx="8520600" cy="613200"/>
          </a:xfrm>
          <a:prstGeom prst="rect">
            <a:avLst/>
          </a:prstGeom>
        </p:spPr>
        <p:txBody>
          <a:bodyPr spcFirstLastPara="1" wrap="square" lIns="91425" tIns="91425" rIns="91425" bIns="91425" anchor="t" anchorCtr="0">
            <a:noAutofit/>
          </a:bodyPr>
          <a:lstStyle/>
          <a:p>
            <a:pPr lvl="0"/>
            <a:r>
              <a:rPr lang="tr-TR" dirty="0"/>
              <a:t>2</a:t>
            </a:r>
            <a:r>
              <a:rPr lang="it-IT" dirty="0"/>
              <a:t>. Yatay Izgara Peletleme Sistemi</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 name="Google Shape;704;p116" descr="modern-gratekiln-flowsheet"/>
          <p:cNvPicPr preferRelativeResize="0">
            <a:picLocks noGrp="1"/>
          </p:cNvPicPr>
          <p:nvPr>
            <p:ph type="body" idx="1"/>
          </p:nvPr>
        </p:nvPicPr>
        <p:blipFill rotWithShape="1">
          <a:blip r:embed="rId3">
            <a:alphaModFix/>
          </a:blip>
          <a:srcRect/>
          <a:stretch/>
        </p:blipFill>
        <p:spPr>
          <a:xfrm>
            <a:off x="311700" y="1251810"/>
            <a:ext cx="8520600" cy="3397200"/>
          </a:xfrm>
          <a:prstGeom prst="rect">
            <a:avLst/>
          </a:prstGeom>
          <a:noFill/>
          <a:ln>
            <a:noFill/>
          </a:ln>
        </p:spPr>
      </p:pic>
      <p:sp>
        <p:nvSpPr>
          <p:cNvPr id="7" name="Google Shape;646;p10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3</a:t>
            </a:r>
            <a:r>
              <a:rPr lang="it-IT" dirty="0"/>
              <a:t>. Izgara - Fırın Peletleme Sistemi</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18"/>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700"/>
              </a:spcBef>
              <a:spcAft>
                <a:spcPts val="0"/>
              </a:spcAft>
              <a:buClr>
                <a:schemeClr val="dk1"/>
              </a:buClr>
              <a:buSzPts val="2000"/>
              <a:buFont typeface="Wingdings" panose="05000000000000000000" pitchFamily="2" charset="2"/>
              <a:buChar char="§"/>
            </a:pPr>
            <a:r>
              <a:rPr lang="tr" b="0" i="0" u="none" dirty="0">
                <a:solidFill>
                  <a:schemeClr val="dk1"/>
                </a:solidFill>
                <a:latin typeface="+mn-lt"/>
                <a:ea typeface="Arial"/>
                <a:cs typeface="Arial"/>
                <a:sym typeface="Arial"/>
              </a:rPr>
              <a:t>Dikey fırın peletleme sisteminde işlemdeki ısı kaybı çok azdır. </a:t>
            </a:r>
          </a:p>
          <a:p>
            <a:pPr marL="285750" marR="0" lvl="0" indent="-285750" algn="l" rtl="0">
              <a:lnSpc>
                <a:spcPct val="100000"/>
              </a:lnSpc>
              <a:spcBef>
                <a:spcPts val="700"/>
              </a:spcBef>
              <a:spcAft>
                <a:spcPts val="0"/>
              </a:spcAft>
              <a:buClr>
                <a:schemeClr val="dk1"/>
              </a:buClr>
              <a:buSzPts val="2000"/>
              <a:buFont typeface="Wingdings" panose="05000000000000000000" pitchFamily="2" charset="2"/>
              <a:buChar char="§"/>
            </a:pPr>
            <a:r>
              <a:rPr lang="tr" b="0" i="0" u="none" dirty="0">
                <a:solidFill>
                  <a:schemeClr val="dk1"/>
                </a:solidFill>
                <a:latin typeface="+mn-lt"/>
                <a:ea typeface="Arial"/>
                <a:cs typeface="Arial"/>
                <a:sym typeface="Arial"/>
              </a:rPr>
              <a:t>Dikey fırın sistemindeki makinalar daha az ısı ile temas ederler </a:t>
            </a:r>
          </a:p>
          <a:p>
            <a:pPr marL="285750" marR="0" lvl="0" indent="-285750" algn="l" rtl="0">
              <a:lnSpc>
                <a:spcPct val="100000"/>
              </a:lnSpc>
              <a:spcBef>
                <a:spcPts val="700"/>
              </a:spcBef>
              <a:spcAft>
                <a:spcPts val="0"/>
              </a:spcAft>
              <a:buClr>
                <a:schemeClr val="dk1"/>
              </a:buClr>
              <a:buSzPts val="2000"/>
              <a:buFont typeface="Wingdings" panose="05000000000000000000" pitchFamily="2" charset="2"/>
              <a:buChar char="§"/>
            </a:pPr>
            <a:r>
              <a:rPr lang="tr-TR" dirty="0">
                <a:latin typeface="+mn-lt"/>
              </a:rPr>
              <a:t>Yatay ızgara peletleme sisteminde pelet yatağı ızgara üzerinde işlem sonuna kadar aynı kalmaktadır. </a:t>
            </a:r>
          </a:p>
          <a:p>
            <a:pPr marL="285750" marR="0" lvl="0" indent="-285750" algn="l" rtl="0">
              <a:lnSpc>
                <a:spcPct val="100000"/>
              </a:lnSpc>
              <a:spcBef>
                <a:spcPts val="700"/>
              </a:spcBef>
              <a:spcAft>
                <a:spcPts val="0"/>
              </a:spcAft>
              <a:buClr>
                <a:schemeClr val="dk1"/>
              </a:buClr>
              <a:buSzPts val="2000"/>
              <a:buFont typeface="Wingdings" panose="05000000000000000000" pitchFamily="2" charset="2"/>
              <a:buChar char="§"/>
            </a:pPr>
            <a:r>
              <a:rPr lang="tr-TR" dirty="0">
                <a:latin typeface="+mn-lt"/>
              </a:rPr>
              <a:t>Izgara – fırın sisteminde daha homojen yapıda pelet elde edilmektedir. </a:t>
            </a:r>
          </a:p>
          <a:p>
            <a:pPr marL="285750" marR="0" lvl="0" indent="-285750" algn="l" rtl="0">
              <a:lnSpc>
                <a:spcPct val="100000"/>
              </a:lnSpc>
              <a:spcBef>
                <a:spcPts val="700"/>
              </a:spcBef>
              <a:spcAft>
                <a:spcPts val="0"/>
              </a:spcAft>
              <a:buClr>
                <a:schemeClr val="dk1"/>
              </a:buClr>
              <a:buSzPts val="2000"/>
              <a:buFont typeface="Wingdings" panose="05000000000000000000" pitchFamily="2" charset="2"/>
              <a:buChar char="§"/>
            </a:pPr>
            <a:r>
              <a:rPr lang="tr-TR" dirty="0">
                <a:latin typeface="+mn-lt"/>
              </a:rPr>
              <a:t>Izgara - fırın sisteminde iyi bir ısı dağılımı söz konusudur. </a:t>
            </a:r>
          </a:p>
          <a:p>
            <a:pPr marL="285750" marR="0" lvl="0" indent="-285750" algn="l" rtl="0">
              <a:lnSpc>
                <a:spcPct val="100000"/>
              </a:lnSpc>
              <a:spcBef>
                <a:spcPts val="700"/>
              </a:spcBef>
              <a:spcAft>
                <a:spcPts val="0"/>
              </a:spcAft>
              <a:buClr>
                <a:schemeClr val="dk1"/>
              </a:buClr>
              <a:buSzPts val="2000"/>
              <a:buFont typeface="Wingdings" panose="05000000000000000000" pitchFamily="2" charset="2"/>
              <a:buChar char="§"/>
            </a:pPr>
            <a:r>
              <a:rPr lang="tr-TR" dirty="0">
                <a:latin typeface="+mn-lt"/>
              </a:rPr>
              <a:t>Izgara - fırın sisteminde ilk yatırım masrafları diğerine göre oldukça yüksektir. </a:t>
            </a:r>
          </a:p>
          <a:p>
            <a:pPr marL="285750" marR="0" lvl="0" indent="-285750" algn="l" rtl="0">
              <a:lnSpc>
                <a:spcPct val="100000"/>
              </a:lnSpc>
              <a:spcBef>
                <a:spcPts val="700"/>
              </a:spcBef>
              <a:spcAft>
                <a:spcPts val="0"/>
              </a:spcAft>
              <a:buClr>
                <a:schemeClr val="dk1"/>
              </a:buClr>
              <a:buSzPts val="2000"/>
              <a:buFont typeface="Wingdings" panose="05000000000000000000" pitchFamily="2" charset="2"/>
              <a:buChar char="§"/>
            </a:pPr>
            <a:r>
              <a:rPr lang="tr-TR" dirty="0">
                <a:latin typeface="+mn-lt"/>
              </a:rPr>
              <a:t>ızgara - fırın ve yatay ızgara peletleme sistemi dikey fırına göre daha üstündür. (Kapasite)</a:t>
            </a:r>
          </a:p>
        </p:txBody>
      </p:sp>
      <p:sp>
        <p:nvSpPr>
          <p:cNvPr id="716" name="Google Shape;716;p1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r>
              <a:rPr lang="tr-TR" dirty="0"/>
              <a:t>Peletleme Sistemlerinin Karşılaştırılması</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304801" y="48126"/>
            <a:ext cx="8577936" cy="500513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pic>
        <p:nvPicPr>
          <p:cNvPr id="734" name="Google Shape;734;p121"/>
          <p:cNvPicPr preferRelativeResize="0"/>
          <p:nvPr/>
        </p:nvPicPr>
        <p:blipFill rotWithShape="1">
          <a:blip r:embed="rId3">
            <a:alphaModFix/>
          </a:blip>
          <a:srcRect l="4936" r="8908" b="15980"/>
          <a:stretch/>
        </p:blipFill>
        <p:spPr>
          <a:xfrm>
            <a:off x="211472" y="814200"/>
            <a:ext cx="4553033" cy="3260182"/>
          </a:xfrm>
          <a:prstGeom prst="rect">
            <a:avLst/>
          </a:prstGeom>
          <a:noFill/>
          <a:ln>
            <a:noFill/>
          </a:ln>
        </p:spPr>
      </p:pic>
      <p:sp>
        <p:nvSpPr>
          <p:cNvPr id="735" name="Google Shape;735;p121"/>
          <p:cNvSpPr txBox="1"/>
          <p:nvPr/>
        </p:nvSpPr>
        <p:spPr>
          <a:xfrm>
            <a:off x="1266300" y="4398992"/>
            <a:ext cx="38772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tr" sz="1400" b="1" i="0" u="none">
                <a:solidFill>
                  <a:schemeClr val="dk1"/>
                </a:solidFill>
                <a:latin typeface="Arial"/>
                <a:ea typeface="Arial"/>
                <a:cs typeface="Arial"/>
                <a:sym typeface="Arial"/>
              </a:rPr>
              <a:t>Peletleme Sistemi İşlem Isıları</a:t>
            </a:r>
            <a:endParaRPr/>
          </a:p>
        </p:txBody>
      </p:sp>
      <p:pic>
        <p:nvPicPr>
          <p:cNvPr id="736" name="Google Shape;736;p121"/>
          <p:cNvPicPr preferRelativeResize="0"/>
          <p:nvPr/>
        </p:nvPicPr>
        <p:blipFill rotWithShape="1">
          <a:blip r:embed="rId4">
            <a:alphaModFix/>
          </a:blip>
          <a:srcRect l="6848" t="4107" r="15505" b="15988"/>
          <a:stretch/>
        </p:blipFill>
        <p:spPr>
          <a:xfrm>
            <a:off x="5143500" y="525129"/>
            <a:ext cx="3647134" cy="3838324"/>
          </a:xfrm>
          <a:prstGeom prst="rect">
            <a:avLst/>
          </a:prstGeom>
          <a:noFill/>
          <a:ln>
            <a:noFill/>
          </a:ln>
        </p:spPr>
      </p:pic>
      <p:sp>
        <p:nvSpPr>
          <p:cNvPr id="737" name="Google Shape;737;p121"/>
          <p:cNvSpPr txBox="1"/>
          <p:nvPr/>
        </p:nvSpPr>
        <p:spPr>
          <a:xfrm>
            <a:off x="5143500" y="4398992"/>
            <a:ext cx="40005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tr" sz="1400" b="1" i="0" u="none" dirty="0">
                <a:solidFill>
                  <a:schemeClr val="dk1"/>
                </a:solidFill>
                <a:latin typeface="Arial"/>
                <a:ea typeface="Arial"/>
                <a:cs typeface="Arial"/>
                <a:sym typeface="Arial"/>
              </a:rPr>
              <a:t>Peletleme Sistemleri Maliyet Karşılaştırılması</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123"/>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00"/>
              </a:spcBef>
              <a:spcAft>
                <a:spcPts val="0"/>
              </a:spcAft>
              <a:buClr>
                <a:schemeClr val="dk1"/>
              </a:buClr>
              <a:buSzPts val="2800"/>
              <a:buNone/>
            </a:pPr>
            <a:r>
              <a:rPr lang="tr" sz="4800" b="0" i="0" u="none" dirty="0">
                <a:solidFill>
                  <a:schemeClr val="dk1"/>
                </a:solidFill>
                <a:latin typeface="Calibri"/>
                <a:ea typeface="Calibri"/>
                <a:cs typeface="Calibri"/>
                <a:sym typeface="Calibri"/>
              </a:rPr>
              <a:t>Manyetit cevherlerinden yapılan peletlerin pişirilmesinde manyetitin hematite oksidasyonu meydana gelir.</a:t>
            </a:r>
            <a:endParaRPr sz="4800" b="0" i="0" u="none" dirty="0">
              <a:solidFill>
                <a:schemeClr val="dk1"/>
              </a:solidFill>
              <a:latin typeface="Calibri"/>
              <a:ea typeface="Calibri"/>
              <a:cs typeface="Calibri"/>
              <a:sym typeface="Calibri"/>
            </a:endParaRPr>
          </a:p>
        </p:txBody>
      </p:sp>
      <p:sp>
        <p:nvSpPr>
          <p:cNvPr id="749" name="Google Shape;749;p1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Manyetit </a:t>
            </a:r>
            <a:r>
              <a:rPr lang="tr-TR" dirty="0" err="1"/>
              <a:t>Peletlerde</a:t>
            </a:r>
            <a:r>
              <a:rPr lang="tr-TR" dirty="0"/>
              <a:t> Bağlantı :</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pic>
        <p:nvPicPr>
          <p:cNvPr id="760" name="Google Shape;760;p125"/>
          <p:cNvPicPr preferRelativeResize="0"/>
          <p:nvPr/>
        </p:nvPicPr>
        <p:blipFill rotWithShape="1">
          <a:blip r:embed="rId3">
            <a:alphaModFix/>
          </a:blip>
          <a:srcRect/>
          <a:stretch/>
        </p:blipFill>
        <p:spPr>
          <a:xfrm>
            <a:off x="0" y="705850"/>
            <a:ext cx="9143998" cy="316280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7A2E3719-9451-42D7-A58E-D062123B00D1}"/>
              </a:ext>
            </a:extLst>
          </p:cNvPr>
          <p:cNvSpPr>
            <a:spLocks noGrp="1"/>
          </p:cNvSpPr>
          <p:nvPr>
            <p:ph type="title"/>
          </p:nvPr>
        </p:nvSpPr>
        <p:spPr/>
        <p:txBody>
          <a:bodyPr/>
          <a:lstStyle/>
          <a:p>
            <a:r>
              <a:rPr lang="tr-TR" sz="4800" dirty="0" err="1"/>
              <a:t>Peletlemede</a:t>
            </a:r>
            <a:r>
              <a:rPr lang="tr-TR" sz="4800" dirty="0"/>
              <a:t> Kullanılan Laboratuvar Deneyleri</a:t>
            </a:r>
          </a:p>
        </p:txBody>
      </p:sp>
    </p:spTree>
    <p:extLst>
      <p:ext uri="{BB962C8B-B14F-4D97-AF65-F5344CB8AC3E}">
        <p14:creationId xmlns:p14="http://schemas.microsoft.com/office/powerpoint/2010/main" val="1239724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33"/>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700"/>
              </a:spcBef>
              <a:spcAft>
                <a:spcPts val="0"/>
              </a:spcAft>
              <a:buClr>
                <a:schemeClr val="hlink"/>
              </a:buClr>
              <a:buSzPts val="2000"/>
              <a:buNone/>
            </a:pPr>
            <a:r>
              <a:rPr lang="tr" sz="2800" b="0" i="0" u="none" dirty="0">
                <a:solidFill>
                  <a:schemeClr val="dk1"/>
                </a:solidFill>
                <a:latin typeface="Arial"/>
                <a:ea typeface="Arial"/>
                <a:cs typeface="Arial"/>
                <a:sym typeface="Arial"/>
              </a:rPr>
              <a:t>Ham peleti oluşturan filtre kekinin kimyasal yapısını kontrol etmek amacıyla yapılır. Bu analizlerle filtre kekindeki Fe, SiO</a:t>
            </a:r>
            <a:r>
              <a:rPr lang="tr" sz="2800" b="0" i="0" u="none" baseline="-25000" dirty="0">
                <a:solidFill>
                  <a:schemeClr val="dk1"/>
                </a:solidFill>
                <a:latin typeface="Arial"/>
                <a:ea typeface="Arial"/>
                <a:cs typeface="Arial"/>
                <a:sym typeface="Arial"/>
              </a:rPr>
              <a:t>2</a:t>
            </a:r>
            <a:r>
              <a:rPr lang="tr" sz="2800" b="0" i="0" u="none" dirty="0">
                <a:solidFill>
                  <a:schemeClr val="dk1"/>
                </a:solidFill>
                <a:latin typeface="Arial"/>
                <a:ea typeface="Arial"/>
                <a:cs typeface="Arial"/>
                <a:sym typeface="Arial"/>
              </a:rPr>
              <a:t>, Al</a:t>
            </a:r>
            <a:r>
              <a:rPr lang="tr" sz="2800" b="0" i="0" u="none" baseline="-25000" dirty="0">
                <a:solidFill>
                  <a:schemeClr val="dk1"/>
                </a:solidFill>
                <a:latin typeface="Arial"/>
                <a:ea typeface="Arial"/>
                <a:cs typeface="Arial"/>
                <a:sym typeface="Arial"/>
              </a:rPr>
              <a:t>2</a:t>
            </a:r>
            <a:r>
              <a:rPr lang="tr" sz="2800" b="0" i="0" u="none" dirty="0">
                <a:solidFill>
                  <a:schemeClr val="dk1"/>
                </a:solidFill>
                <a:latin typeface="Arial"/>
                <a:ea typeface="Arial"/>
                <a:cs typeface="Arial"/>
                <a:sym typeface="Arial"/>
              </a:rPr>
              <a:t>O</a:t>
            </a:r>
            <a:r>
              <a:rPr lang="tr" sz="2800" b="0" i="0" u="none" baseline="-25000" dirty="0">
                <a:solidFill>
                  <a:schemeClr val="dk1"/>
                </a:solidFill>
                <a:latin typeface="Arial"/>
                <a:ea typeface="Arial"/>
                <a:cs typeface="Arial"/>
                <a:sym typeface="Arial"/>
              </a:rPr>
              <a:t>3</a:t>
            </a:r>
            <a:r>
              <a:rPr lang="tr" sz="2800" b="0" i="0" u="none" dirty="0">
                <a:solidFill>
                  <a:schemeClr val="dk1"/>
                </a:solidFill>
                <a:latin typeface="Arial"/>
                <a:ea typeface="Arial"/>
                <a:cs typeface="Arial"/>
                <a:sym typeface="Arial"/>
              </a:rPr>
              <a:t>, CaO, Mn, Na, K, P, S, FeO miktarları belirlenir. </a:t>
            </a:r>
            <a:endParaRPr sz="2400" dirty="0"/>
          </a:p>
        </p:txBody>
      </p:sp>
      <p:sp>
        <p:nvSpPr>
          <p:cNvPr id="806" name="Google Shape;806;p1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1- Filtre Keki Kimyasal Analizleri: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5" name="Google Shape;153;p27"/>
          <p:cNvPicPr preferRelativeResize="0"/>
          <p:nvPr/>
        </p:nvPicPr>
        <p:blipFill rotWithShape="1">
          <a:blip r:embed="rId3">
            <a:alphaModFix/>
          </a:blip>
          <a:srcRect/>
          <a:stretch/>
        </p:blipFill>
        <p:spPr>
          <a:xfrm>
            <a:off x="469965" y="0"/>
            <a:ext cx="8362335" cy="51435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34"/>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700"/>
              </a:spcBef>
              <a:spcAft>
                <a:spcPts val="0"/>
              </a:spcAft>
              <a:buClr>
                <a:schemeClr val="dk1"/>
              </a:buClr>
              <a:buSzPts val="2000"/>
              <a:buFont typeface="Noto Sans Symbols"/>
              <a:buChar char="➢"/>
            </a:pPr>
            <a:r>
              <a:rPr lang="tr" sz="3200" b="0" i="0" u="none" dirty="0">
                <a:solidFill>
                  <a:schemeClr val="dk1"/>
                </a:solidFill>
                <a:latin typeface="Arial"/>
                <a:ea typeface="Arial"/>
                <a:cs typeface="Arial"/>
                <a:sym typeface="Arial"/>
              </a:rPr>
              <a:t>Cevherin mineralojik yapısına bağlı olarak peletleme için gerekli özgül yüzey alanı her cevher türü için ayrı olabilir. </a:t>
            </a:r>
            <a:endParaRPr sz="2800" dirty="0"/>
          </a:p>
          <a:p>
            <a:pPr marL="171450" marR="0" lvl="0" indent="-171450" algn="l" rtl="0">
              <a:lnSpc>
                <a:spcPct val="100000"/>
              </a:lnSpc>
              <a:spcBef>
                <a:spcPts val="700"/>
              </a:spcBef>
              <a:spcAft>
                <a:spcPts val="0"/>
              </a:spcAft>
              <a:buClr>
                <a:schemeClr val="dk1"/>
              </a:buClr>
              <a:buSzPts val="2000"/>
              <a:buFont typeface="Noto Sans Symbols"/>
              <a:buChar char="➢"/>
            </a:pPr>
            <a:r>
              <a:rPr lang="tr" sz="3200" b="0" i="0" u="none" dirty="0">
                <a:solidFill>
                  <a:schemeClr val="dk1"/>
                </a:solidFill>
                <a:latin typeface="Arial"/>
                <a:ea typeface="Arial"/>
                <a:cs typeface="Arial"/>
                <a:sym typeface="Arial"/>
              </a:rPr>
              <a:t>Bu değer genel olarak 1500 - 2000 cm</a:t>
            </a:r>
            <a:r>
              <a:rPr lang="tr" sz="3200" b="0" i="0" u="none" baseline="30000" dirty="0">
                <a:solidFill>
                  <a:schemeClr val="dk1"/>
                </a:solidFill>
                <a:latin typeface="Arial"/>
                <a:ea typeface="Arial"/>
                <a:cs typeface="Arial"/>
                <a:sym typeface="Arial"/>
              </a:rPr>
              <a:t>2</a:t>
            </a:r>
            <a:r>
              <a:rPr lang="tr" sz="3200" b="0" i="0" u="none" dirty="0">
                <a:solidFill>
                  <a:schemeClr val="dk1"/>
                </a:solidFill>
                <a:latin typeface="Arial"/>
                <a:ea typeface="Arial"/>
                <a:cs typeface="Arial"/>
                <a:sym typeface="Arial"/>
              </a:rPr>
              <a:t>/gr. arasında değişir, iyi bir ham pelet elde edebilmek için ideal nem oranı % 9 -9,5'dur.</a:t>
            </a:r>
            <a:endParaRPr sz="2800" dirty="0"/>
          </a:p>
        </p:txBody>
      </p:sp>
      <p:sp>
        <p:nvSpPr>
          <p:cNvPr id="812" name="Google Shape;812;p13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2- Filtre Keki Fiziksel Analizleri: </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35"/>
          <p:cNvSpPr txBox="1">
            <a:spLocks noGrp="1"/>
          </p:cNvSpPr>
          <p:nvPr>
            <p:ph type="body" idx="1"/>
          </p:nvPr>
        </p:nvSpPr>
        <p:spPr>
          <a:xfrm>
            <a:off x="311700" y="1171600"/>
            <a:ext cx="8520600" cy="3753326"/>
          </a:xfrm>
          <a:prstGeom prst="rect">
            <a:avLst/>
          </a:prstGeom>
          <a:noFill/>
          <a:ln>
            <a:noFill/>
          </a:ln>
        </p:spPr>
        <p:txBody>
          <a:bodyPr spcFirstLastPara="1" wrap="square" lIns="91425" tIns="45700" rIns="91425" bIns="45700" anchor="t" anchorCtr="0">
            <a:noAutofit/>
          </a:bodyPr>
          <a:lstStyle/>
          <a:p>
            <a:pPr marL="0" lvl="0" indent="0">
              <a:lnSpc>
                <a:spcPct val="100000"/>
              </a:lnSpc>
              <a:buClr>
                <a:srgbClr val="000000"/>
              </a:buClr>
              <a:buSzPts val="1100"/>
              <a:buNone/>
              <a:defRPr/>
            </a:pPr>
            <a:r>
              <a:rPr lang="tr-TR" sz="3200" dirty="0">
                <a:latin typeface="Arial"/>
                <a:ea typeface="Arial"/>
                <a:cs typeface="Arial"/>
                <a:sym typeface="Arial"/>
              </a:rPr>
              <a:t>En az 10 adet hem pelet alınıp çatlayıncaya kadar 45 cm'den serbest halde bırakılır ve aynı işlem her pelet için tekrarlanır.</a:t>
            </a:r>
            <a:endParaRPr lang="tr-TR" sz="3200" dirty="0"/>
          </a:p>
          <a:p>
            <a:pPr marL="0" lvl="0" indent="0">
              <a:buNone/>
            </a:pPr>
            <a:endParaRPr lang="tr-TR" sz="3200" dirty="0"/>
          </a:p>
          <a:p>
            <a:pPr marL="0" lvl="0" indent="0">
              <a:lnSpc>
                <a:spcPct val="150000"/>
              </a:lnSpc>
              <a:buSzPts val="2000"/>
              <a:buNone/>
            </a:pPr>
            <a:r>
              <a:rPr lang="tr-TR" sz="3200" dirty="0">
                <a:latin typeface="Arial"/>
                <a:ea typeface="Arial"/>
                <a:cs typeface="Arial"/>
                <a:sym typeface="Arial"/>
              </a:rPr>
              <a:t>Çatlamanın oluştuğu sayıya "ham pelet düşürme sayısı" denir. </a:t>
            </a:r>
            <a:endParaRPr lang="tr-TR" sz="3200" dirty="0"/>
          </a:p>
        </p:txBody>
      </p:sp>
      <p:sp>
        <p:nvSpPr>
          <p:cNvPr id="818" name="Google Shape;818;p13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3- Ham Pelet Düşürme Sayısı: </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37"/>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71450" marR="0" lvl="0" indent="-158750" algn="l" rtl="0">
              <a:lnSpc>
                <a:spcPct val="100000"/>
              </a:lnSpc>
              <a:spcBef>
                <a:spcPts val="0"/>
              </a:spcBef>
              <a:spcAft>
                <a:spcPts val="0"/>
              </a:spcAft>
              <a:buClr>
                <a:schemeClr val="hlink"/>
              </a:buClr>
              <a:buSzPts val="1800"/>
              <a:buFont typeface="Noto Sans Symbols"/>
              <a:buChar char="➢"/>
            </a:pPr>
            <a:r>
              <a:rPr lang="tr" sz="2800" b="0" i="0" u="none" dirty="0">
                <a:solidFill>
                  <a:schemeClr val="dk1"/>
                </a:solidFill>
                <a:latin typeface="Arial"/>
                <a:ea typeface="Arial"/>
                <a:cs typeface="Arial"/>
                <a:sym typeface="Arial"/>
              </a:rPr>
              <a:t>10 adet ham pelet basma dayanımına tabi tutulur. </a:t>
            </a:r>
            <a:endParaRPr sz="2800" dirty="0"/>
          </a:p>
          <a:p>
            <a:pPr marL="171450" marR="0" lvl="0" indent="-158750" algn="l" rtl="0">
              <a:lnSpc>
                <a:spcPct val="100000"/>
              </a:lnSpc>
              <a:spcBef>
                <a:spcPts val="700"/>
              </a:spcBef>
              <a:spcAft>
                <a:spcPts val="0"/>
              </a:spcAft>
              <a:buClr>
                <a:schemeClr val="dk1"/>
              </a:buClr>
              <a:buSzPts val="1800"/>
              <a:buFont typeface="Noto Sans Symbols"/>
              <a:buChar char="➢"/>
            </a:pPr>
            <a:r>
              <a:rPr lang="tr" sz="2800" b="0" i="0" u="none" dirty="0">
                <a:solidFill>
                  <a:schemeClr val="dk1"/>
                </a:solidFill>
                <a:latin typeface="Arial"/>
                <a:ea typeface="Arial"/>
                <a:cs typeface="Arial"/>
                <a:sym typeface="Arial"/>
              </a:rPr>
              <a:t>Genellikle ham pelet basma dayanımları 1 kg/pelet'ten fazladır.</a:t>
            </a:r>
            <a:endParaRPr sz="2800" dirty="0"/>
          </a:p>
          <a:p>
            <a:pPr marL="171450" marR="0" lvl="0" indent="-158750" algn="l" rtl="0">
              <a:lnSpc>
                <a:spcPct val="100000"/>
              </a:lnSpc>
              <a:spcBef>
                <a:spcPts val="700"/>
              </a:spcBef>
              <a:spcAft>
                <a:spcPts val="0"/>
              </a:spcAft>
              <a:buClr>
                <a:schemeClr val="dk1"/>
              </a:buClr>
              <a:buSzPts val="1800"/>
              <a:buFont typeface="Noto Sans Symbols"/>
              <a:buChar char="➢"/>
            </a:pPr>
            <a:r>
              <a:rPr lang="tr" sz="2800" b="0" i="0" u="none" dirty="0">
                <a:solidFill>
                  <a:schemeClr val="dk1"/>
                </a:solidFill>
                <a:latin typeface="Arial"/>
                <a:ea typeface="Arial"/>
                <a:cs typeface="Arial"/>
                <a:sym typeface="Arial"/>
              </a:rPr>
              <a:t>Ham peletin fiziksel kalitesini belirleyen en önemli iki etken düşürme sayısı ve basma dayanımıdır. </a:t>
            </a:r>
            <a:endParaRPr sz="2800" dirty="0"/>
          </a:p>
          <a:p>
            <a:pPr marL="171450" marR="0" lvl="0" indent="-44450" algn="l" rtl="0">
              <a:lnSpc>
                <a:spcPct val="100000"/>
              </a:lnSpc>
              <a:spcBef>
                <a:spcPts val="750"/>
              </a:spcBef>
              <a:spcAft>
                <a:spcPts val="0"/>
              </a:spcAft>
              <a:buClr>
                <a:schemeClr val="dk1"/>
              </a:buClr>
              <a:buSzPts val="2000"/>
              <a:buFont typeface="Arial"/>
              <a:buNone/>
            </a:pPr>
            <a:endParaRPr b="1" i="0" u="none" dirty="0">
              <a:solidFill>
                <a:schemeClr val="dk1"/>
              </a:solidFill>
              <a:latin typeface="Arial"/>
              <a:ea typeface="Arial"/>
              <a:cs typeface="Arial"/>
              <a:sym typeface="Arial"/>
            </a:endParaRPr>
          </a:p>
        </p:txBody>
      </p:sp>
      <p:sp>
        <p:nvSpPr>
          <p:cNvPr id="830" name="Google Shape;830;p1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4- Ham Pelet Basma Dayanımı :</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38"/>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50000"/>
              </a:lnSpc>
              <a:spcBef>
                <a:spcPts val="0"/>
              </a:spcBef>
              <a:spcAft>
                <a:spcPts val="0"/>
              </a:spcAft>
              <a:buClr>
                <a:schemeClr val="hlink"/>
              </a:buClr>
              <a:buSzPts val="2000"/>
              <a:buFont typeface="Noto Sans Symbols"/>
              <a:buChar char="➢"/>
            </a:pPr>
            <a:r>
              <a:rPr lang="tr" sz="4000" b="0" i="0" u="none" dirty="0">
                <a:solidFill>
                  <a:schemeClr val="dk1"/>
                </a:solidFill>
                <a:latin typeface="Arial"/>
                <a:ea typeface="Arial"/>
                <a:cs typeface="Arial"/>
                <a:sym typeface="Arial"/>
              </a:rPr>
              <a:t>Ham pelet boyutlarındaki kötü bir dağılım, ısısal işlerde yatak geçirgenliğini azaltacaktır. </a:t>
            </a:r>
            <a:endParaRPr sz="3600" dirty="0"/>
          </a:p>
        </p:txBody>
      </p:sp>
      <p:sp>
        <p:nvSpPr>
          <p:cNvPr id="836" name="Google Shape;836;p13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5- Ham Pelet Elek Analizleri: </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39"/>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71450" lvl="0" indent="-171450">
              <a:lnSpc>
                <a:spcPct val="150000"/>
              </a:lnSpc>
              <a:buSzPts val="2000"/>
              <a:buFont typeface="Noto Sans Symbols"/>
              <a:buChar char="➢"/>
            </a:pPr>
            <a:r>
              <a:rPr lang="tr-TR" sz="2000" dirty="0">
                <a:latin typeface="Arial"/>
                <a:ea typeface="Arial"/>
                <a:cs typeface="Arial"/>
                <a:sym typeface="Arial"/>
              </a:rPr>
              <a:t>Tamburun içinde, 2 adet 50 mm yüksekliğinde takoz bulunmaktadır. </a:t>
            </a:r>
            <a:endParaRPr lang="tr-TR" sz="2000" dirty="0"/>
          </a:p>
          <a:p>
            <a:pPr marL="171450" lvl="0" indent="-171450">
              <a:lnSpc>
                <a:spcPct val="150000"/>
              </a:lnSpc>
              <a:spcBef>
                <a:spcPts val="700"/>
              </a:spcBef>
              <a:buSzPts val="2000"/>
              <a:buFont typeface="Noto Sans Symbols"/>
              <a:buChar char="➢"/>
            </a:pPr>
            <a:r>
              <a:rPr lang="tr-TR" sz="2000" dirty="0">
                <a:latin typeface="Arial"/>
                <a:ea typeface="Arial"/>
                <a:cs typeface="Arial"/>
                <a:sym typeface="Arial"/>
              </a:rPr>
              <a:t>Deney için 15 kg ağırlığında 105 °C'ye kadar ısıtılıp nemi alınmış, sonra oda sıcaklığında soğutulmuş pelet numuneleri kullanılır. </a:t>
            </a:r>
            <a:endParaRPr lang="tr-TR" sz="2000" dirty="0"/>
          </a:p>
          <a:p>
            <a:pPr marL="171450" lvl="0" indent="-171450">
              <a:lnSpc>
                <a:spcPct val="150000"/>
              </a:lnSpc>
              <a:spcBef>
                <a:spcPts val="700"/>
              </a:spcBef>
              <a:buSzPts val="2000"/>
              <a:buFont typeface="Noto Sans Symbols"/>
              <a:buChar char="➢"/>
            </a:pPr>
            <a:r>
              <a:rPr lang="tr-TR" sz="2000" dirty="0">
                <a:latin typeface="Arial"/>
                <a:ea typeface="Arial"/>
                <a:cs typeface="Arial"/>
                <a:sym typeface="Arial"/>
              </a:rPr>
              <a:t>Tambur içine yerleştirilen numuneler 25 devir/</a:t>
            </a:r>
            <a:r>
              <a:rPr lang="tr-TR" sz="2000" dirty="0" err="1">
                <a:latin typeface="Arial"/>
                <a:ea typeface="Arial"/>
                <a:cs typeface="Arial"/>
                <a:sym typeface="Arial"/>
              </a:rPr>
              <a:t>dak'da</a:t>
            </a:r>
            <a:r>
              <a:rPr lang="tr-TR" sz="2000" dirty="0">
                <a:latin typeface="Arial"/>
                <a:ea typeface="Arial"/>
                <a:cs typeface="Arial"/>
                <a:sym typeface="Arial"/>
              </a:rPr>
              <a:t> 200 tur döndürülür; sonra malzeme alınıp 6,3 ve 0,5 mm. eleklerde 2,5 dakika elenir, 6,3 mm elek üstü "Tambur İndeksi" 0,5mm </a:t>
            </a:r>
            <a:r>
              <a:rPr lang="tr-TR" sz="2000" dirty="0" err="1">
                <a:latin typeface="Arial"/>
                <a:ea typeface="Arial"/>
                <a:cs typeface="Arial"/>
                <a:sym typeface="Arial"/>
              </a:rPr>
              <a:t>elekaltı</a:t>
            </a:r>
            <a:r>
              <a:rPr lang="tr-TR" sz="2000" dirty="0">
                <a:latin typeface="Arial"/>
                <a:ea typeface="Arial"/>
                <a:cs typeface="Arial"/>
                <a:sym typeface="Arial"/>
              </a:rPr>
              <a:t> "Aşınma indeksi" olarak değerlendirilir.</a:t>
            </a:r>
            <a:endParaRPr lang="tr-TR" sz="2000" b="1" i="1" dirty="0">
              <a:latin typeface="Arial"/>
              <a:ea typeface="Arial"/>
              <a:cs typeface="Arial"/>
              <a:sym typeface="Arial"/>
            </a:endParaRPr>
          </a:p>
        </p:txBody>
      </p:sp>
      <p:sp>
        <p:nvSpPr>
          <p:cNvPr id="844" name="Google Shape;844;p13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6- Tambur Deneyi : </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41"/>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hlink"/>
              </a:buClr>
              <a:buSzPts val="2000"/>
              <a:buFont typeface="Noto Sans Symbols"/>
              <a:buChar char="➢"/>
            </a:pPr>
            <a:r>
              <a:rPr lang="tr" sz="3200" b="0" i="0" u="none" dirty="0">
                <a:solidFill>
                  <a:schemeClr val="dk1"/>
                </a:solidFill>
                <a:latin typeface="Arial"/>
                <a:ea typeface="Arial"/>
                <a:cs typeface="Arial"/>
                <a:sym typeface="Arial"/>
              </a:rPr>
              <a:t>Basma dayanımı için alınan peletler 105 °C'de nemi alınıp oda sıcaklığında soğutulur. </a:t>
            </a:r>
            <a:endParaRPr sz="2800" dirty="0"/>
          </a:p>
          <a:p>
            <a:pPr marL="171450" marR="0" lvl="0" indent="-171450" algn="l" rtl="0">
              <a:lnSpc>
                <a:spcPct val="100000"/>
              </a:lnSpc>
              <a:spcBef>
                <a:spcPts val="700"/>
              </a:spcBef>
              <a:spcAft>
                <a:spcPts val="0"/>
              </a:spcAft>
              <a:buClr>
                <a:schemeClr val="dk1"/>
              </a:buClr>
              <a:buSzPts val="2000"/>
              <a:buFont typeface="Noto Sans Symbols"/>
              <a:buChar char="➢"/>
            </a:pPr>
            <a:r>
              <a:rPr lang="tr" sz="3200" b="0" i="0" u="none" dirty="0">
                <a:solidFill>
                  <a:schemeClr val="dk1"/>
                </a:solidFill>
                <a:latin typeface="Arial"/>
                <a:ea typeface="Arial"/>
                <a:cs typeface="Arial"/>
                <a:sym typeface="Arial"/>
              </a:rPr>
              <a:t>Bu peletlerin basma dayanımları hızı 10 mm/dak. olan biri sabit diğeri hareketli düz yüzeyli preste ölçülüp ortalaması alınır. </a:t>
            </a:r>
            <a:endParaRPr sz="2800" dirty="0"/>
          </a:p>
        </p:txBody>
      </p:sp>
      <p:sp>
        <p:nvSpPr>
          <p:cNvPr id="856" name="Google Shape;856;p14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7- Ürün Pelet Basma Dayanımı : </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42"/>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50000"/>
              </a:lnSpc>
              <a:spcBef>
                <a:spcPts val="0"/>
              </a:spcBef>
              <a:spcAft>
                <a:spcPts val="0"/>
              </a:spcAft>
              <a:buClr>
                <a:schemeClr val="hlink"/>
              </a:buClr>
              <a:buSzPts val="2000"/>
              <a:buFont typeface="Noto Sans Symbols"/>
              <a:buChar char="➢"/>
            </a:pPr>
            <a:r>
              <a:rPr lang="tr" sz="2000" b="0" i="0" u="none" dirty="0">
                <a:solidFill>
                  <a:schemeClr val="dk1"/>
                </a:solidFill>
                <a:latin typeface="Arial"/>
                <a:ea typeface="Arial"/>
                <a:cs typeface="Arial"/>
                <a:sym typeface="Arial"/>
              </a:rPr>
              <a:t>Bu değer genellikle % 10 - 35 arasında değişir. </a:t>
            </a:r>
            <a:endParaRPr dirty="0"/>
          </a:p>
          <a:p>
            <a:pPr marL="171450" marR="0" lvl="0" indent="-171450" algn="l" rtl="0">
              <a:lnSpc>
                <a:spcPct val="150000"/>
              </a:lnSpc>
              <a:spcBef>
                <a:spcPts val="700"/>
              </a:spcBef>
              <a:spcAft>
                <a:spcPts val="0"/>
              </a:spcAft>
              <a:buClr>
                <a:schemeClr val="dk1"/>
              </a:buClr>
              <a:buSzPts val="2000"/>
              <a:buFont typeface="Noto Sans Symbols"/>
              <a:buChar char="➢"/>
            </a:pPr>
            <a:r>
              <a:rPr lang="tr" sz="2000" b="0" i="0" u="none" dirty="0">
                <a:solidFill>
                  <a:schemeClr val="dk1"/>
                </a:solidFill>
                <a:latin typeface="Arial"/>
                <a:ea typeface="Arial"/>
                <a:cs typeface="Arial"/>
                <a:sym typeface="Arial"/>
              </a:rPr>
              <a:t>Gerçek yoğunluğun ölçülmesinde piknometreden, görünür yoğunluğun ölçülmesinde ise cıva ile yer değiştirme yönteminden yararlanılır .</a:t>
            </a:r>
            <a:endParaRPr dirty="0"/>
          </a:p>
          <a:p>
            <a:pPr marL="171450" marR="0" lvl="0" indent="-171450" algn="l" rtl="0">
              <a:lnSpc>
                <a:spcPct val="150000"/>
              </a:lnSpc>
              <a:spcBef>
                <a:spcPts val="700"/>
              </a:spcBef>
              <a:spcAft>
                <a:spcPts val="0"/>
              </a:spcAft>
              <a:buClr>
                <a:schemeClr val="dk1"/>
              </a:buClr>
              <a:buSzPts val="2000"/>
              <a:buFont typeface="Noto Sans Symbols"/>
              <a:buChar char="➢"/>
            </a:pPr>
            <a:r>
              <a:rPr lang="tr" sz="2000" b="0" i="0" u="none" dirty="0">
                <a:solidFill>
                  <a:schemeClr val="dk1"/>
                </a:solidFill>
                <a:latin typeface="Arial"/>
                <a:ea typeface="Arial"/>
                <a:cs typeface="Arial"/>
                <a:sym typeface="Arial"/>
              </a:rPr>
              <a:t>Mikro gözeneklilik,   </a:t>
            </a:r>
            <a:endParaRPr dirty="0"/>
          </a:p>
        </p:txBody>
      </p:sp>
      <p:sp>
        <p:nvSpPr>
          <p:cNvPr id="862" name="Google Shape;862;p142"/>
          <p:cNvSpPr txBox="1"/>
          <p:nvPr/>
        </p:nvSpPr>
        <p:spPr>
          <a:xfrm>
            <a:off x="0" y="2425303"/>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pic>
        <p:nvPicPr>
          <p:cNvPr id="863" name="Google Shape;863;p142"/>
          <p:cNvPicPr preferRelativeResize="0"/>
          <p:nvPr/>
        </p:nvPicPr>
        <p:blipFill rotWithShape="1">
          <a:blip r:embed="rId3">
            <a:alphaModFix/>
          </a:blip>
          <a:srcRect/>
          <a:stretch/>
        </p:blipFill>
        <p:spPr>
          <a:xfrm>
            <a:off x="733758" y="3760170"/>
            <a:ext cx="2051447" cy="651271"/>
          </a:xfrm>
          <a:prstGeom prst="rect">
            <a:avLst/>
          </a:prstGeom>
          <a:noFill/>
          <a:ln>
            <a:noFill/>
          </a:ln>
        </p:spPr>
      </p:pic>
      <p:sp>
        <p:nvSpPr>
          <p:cNvPr id="864" name="Google Shape;864;p14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8- Mikro Gözeneklilik: </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43"/>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50000"/>
              </a:lnSpc>
              <a:spcBef>
                <a:spcPts val="700"/>
              </a:spcBef>
              <a:spcAft>
                <a:spcPts val="0"/>
              </a:spcAft>
              <a:buClr>
                <a:schemeClr val="dk1"/>
              </a:buClr>
              <a:buSzPts val="2000"/>
              <a:buFont typeface="Noto Sans Symbols"/>
              <a:buChar char="➢"/>
            </a:pPr>
            <a:r>
              <a:rPr lang="tr" sz="2800" b="0" i="0" u="none" dirty="0">
                <a:solidFill>
                  <a:schemeClr val="dk1"/>
                </a:solidFill>
                <a:latin typeface="Arial"/>
                <a:ea typeface="Arial"/>
                <a:cs typeface="Arial"/>
                <a:sym typeface="Arial"/>
              </a:rPr>
              <a:t>15 kg pelet 105 </a:t>
            </a:r>
            <a:r>
              <a:rPr lang="tr" sz="2800" b="0" i="0" u="none" baseline="30000" dirty="0">
                <a:solidFill>
                  <a:schemeClr val="dk1"/>
                </a:solidFill>
                <a:latin typeface="Arial"/>
                <a:ea typeface="Arial"/>
                <a:cs typeface="Arial"/>
                <a:sym typeface="Arial"/>
              </a:rPr>
              <a:t>o</a:t>
            </a:r>
            <a:r>
              <a:rPr lang="tr" sz="2800" b="0" i="0" u="none" dirty="0">
                <a:solidFill>
                  <a:schemeClr val="dk1"/>
                </a:solidFill>
                <a:latin typeface="Arial"/>
                <a:ea typeface="Arial"/>
                <a:cs typeface="Arial"/>
                <a:sym typeface="Arial"/>
              </a:rPr>
              <a:t>C'da ısıtılıp nemi alınır ve soğutulur. </a:t>
            </a:r>
            <a:endParaRPr sz="2400" dirty="0"/>
          </a:p>
          <a:p>
            <a:pPr marL="171450" marR="0" lvl="0" indent="-171450" algn="l" rtl="0">
              <a:lnSpc>
                <a:spcPct val="150000"/>
              </a:lnSpc>
              <a:spcBef>
                <a:spcPts val="700"/>
              </a:spcBef>
              <a:spcAft>
                <a:spcPts val="0"/>
              </a:spcAft>
              <a:buClr>
                <a:schemeClr val="dk1"/>
              </a:buClr>
              <a:buSzPts val="2000"/>
              <a:buFont typeface="Noto Sans Symbols"/>
              <a:buChar char="➢"/>
            </a:pPr>
            <a:r>
              <a:rPr lang="tr" sz="2800" b="0" i="0" u="none" dirty="0">
                <a:solidFill>
                  <a:schemeClr val="dk1"/>
                </a:solidFill>
                <a:latin typeface="Arial"/>
                <a:ea typeface="Arial"/>
                <a:cs typeface="Arial"/>
                <a:sym typeface="Arial"/>
              </a:rPr>
              <a:t>Bu peletler 4 dakika süre ile genel olarak 3/4", 1/2", 3/8" ve 1/ 4"lik eleklerle elenir, sonuçlar değerlendirilir. </a:t>
            </a:r>
            <a:endParaRPr sz="2400" dirty="0"/>
          </a:p>
        </p:txBody>
      </p:sp>
      <p:sp>
        <p:nvSpPr>
          <p:cNvPr id="870" name="Google Shape;870;p14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9- Ürün Pelet Elek Analizleri: </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44"/>
          <p:cNvSpPr txBox="1">
            <a:spLocks noGrp="1"/>
          </p:cNvSpPr>
          <p:nvPr>
            <p:ph type="body" idx="1"/>
          </p:nvPr>
        </p:nvSpPr>
        <p:spPr>
          <a:xfrm>
            <a:off x="311700" y="1171600"/>
            <a:ext cx="8520600" cy="3737284"/>
          </a:xfrm>
          <a:prstGeom prst="rect">
            <a:avLst/>
          </a:prstGeom>
          <a:noFill/>
          <a:ln>
            <a:noFill/>
          </a:ln>
        </p:spPr>
        <p:txBody>
          <a:bodyPr spcFirstLastPara="1" wrap="square" lIns="91425" tIns="45700" rIns="91425" bIns="45700" anchor="t" anchorCtr="0">
            <a:noAutofit/>
          </a:bodyPr>
          <a:lstStyle/>
          <a:p>
            <a:pPr marL="12700" lvl="0" indent="0">
              <a:lnSpc>
                <a:spcPct val="100000"/>
              </a:lnSpc>
              <a:spcBef>
                <a:spcPts val="700"/>
              </a:spcBef>
              <a:buNone/>
            </a:pPr>
            <a:r>
              <a:rPr lang="tr-TR" sz="1400" dirty="0">
                <a:latin typeface="Arial"/>
                <a:ea typeface="Arial"/>
                <a:cs typeface="Arial"/>
                <a:sym typeface="Arial"/>
              </a:rPr>
              <a:t>Bu test için 130 mm çapında delikli, yatay olarak bir elektrik fırının içine yerleştirilmiş ekseni etrafında dönebilen bir sistem kullanılır. </a:t>
            </a:r>
            <a:endParaRPr lang="tr-TR" sz="1400" dirty="0">
              <a:ea typeface="Arial"/>
              <a:cs typeface="Arial"/>
            </a:endParaRPr>
          </a:p>
          <a:p>
            <a:pPr marL="12700" lvl="0" indent="0">
              <a:lnSpc>
                <a:spcPct val="100000"/>
              </a:lnSpc>
              <a:spcBef>
                <a:spcPts val="700"/>
              </a:spcBef>
              <a:buNone/>
            </a:pPr>
            <a:r>
              <a:rPr lang="tr-TR" sz="1400" dirty="0">
                <a:latin typeface="Arial"/>
                <a:ea typeface="Arial"/>
                <a:cs typeface="Arial"/>
                <a:sym typeface="Arial"/>
              </a:rPr>
              <a:t>Pelet numunelerinin dönebilmeleri için silindirin içinde yer alan 20 mm genişliğindeki gövdeye eşit aralıklarla 4 adet kaldırıcı yerleştirilmiştir.</a:t>
            </a:r>
          </a:p>
          <a:p>
            <a:pPr marL="0" lvl="0" indent="0">
              <a:lnSpc>
                <a:spcPct val="150000"/>
              </a:lnSpc>
              <a:buSzPts val="2000"/>
              <a:buNone/>
            </a:pPr>
            <a:r>
              <a:rPr lang="tr-TR" sz="1400" dirty="0">
                <a:latin typeface="Arial"/>
                <a:ea typeface="Arial"/>
                <a:cs typeface="Arial"/>
                <a:sym typeface="Arial"/>
              </a:rPr>
              <a:t>Yaklaşık 500 </a:t>
            </a:r>
            <a:r>
              <a:rPr lang="tr-TR" sz="1400" dirty="0" err="1">
                <a:latin typeface="Arial"/>
                <a:ea typeface="Arial"/>
                <a:cs typeface="Arial"/>
                <a:sym typeface="Arial"/>
              </a:rPr>
              <a:t>gr'lık</a:t>
            </a:r>
            <a:r>
              <a:rPr lang="tr-TR" sz="1400" dirty="0">
                <a:latin typeface="Arial"/>
                <a:ea typeface="Arial"/>
                <a:cs typeface="Arial"/>
                <a:sym typeface="Arial"/>
              </a:rPr>
              <a:t> pelet bu deney için 105 '</a:t>
            </a:r>
            <a:r>
              <a:rPr lang="tr-TR" sz="1400" dirty="0" err="1">
                <a:latin typeface="Arial"/>
                <a:ea typeface="Arial"/>
                <a:cs typeface="Arial"/>
                <a:sym typeface="Arial"/>
              </a:rPr>
              <a:t>C'da</a:t>
            </a:r>
            <a:r>
              <a:rPr lang="tr-TR" sz="1400" dirty="0">
                <a:latin typeface="Arial"/>
                <a:ea typeface="Arial"/>
                <a:cs typeface="Arial"/>
                <a:sym typeface="Arial"/>
              </a:rPr>
              <a:t> kurutulup nemi alınır. Numune 130 mm çapındaki delikli silindir içine yerleştirilir. </a:t>
            </a:r>
            <a:endParaRPr lang="tr-TR" sz="1400" dirty="0">
              <a:ea typeface="Arial"/>
              <a:cs typeface="Arial"/>
            </a:endParaRPr>
          </a:p>
          <a:p>
            <a:pPr marL="0" lvl="0" indent="0">
              <a:lnSpc>
                <a:spcPct val="150000"/>
              </a:lnSpc>
              <a:buSzPts val="2000"/>
              <a:buNone/>
            </a:pPr>
            <a:r>
              <a:rPr lang="tr-TR" sz="1400" dirty="0">
                <a:latin typeface="Arial"/>
                <a:ea typeface="Arial"/>
                <a:cs typeface="Arial"/>
                <a:sym typeface="Arial"/>
              </a:rPr>
              <a:t>Fırın 600 </a:t>
            </a:r>
            <a:r>
              <a:rPr lang="tr-TR" sz="1400" baseline="30000" dirty="0" err="1">
                <a:latin typeface="Arial"/>
                <a:ea typeface="Arial"/>
                <a:cs typeface="Arial"/>
                <a:sym typeface="Arial"/>
              </a:rPr>
              <a:t>o</a:t>
            </a:r>
            <a:r>
              <a:rPr lang="tr-TR" sz="1400" dirty="0" err="1">
                <a:latin typeface="Arial"/>
                <a:ea typeface="Arial"/>
                <a:cs typeface="Arial"/>
                <a:sym typeface="Arial"/>
              </a:rPr>
              <a:t>C'a</a:t>
            </a:r>
            <a:r>
              <a:rPr lang="tr-TR" sz="1400" dirty="0">
                <a:latin typeface="Arial"/>
                <a:ea typeface="Arial"/>
                <a:cs typeface="Arial"/>
                <a:sym typeface="Arial"/>
              </a:rPr>
              <a:t> ısıtılırken sistem döndürülür, Ortamdan 15 It/</a:t>
            </a:r>
            <a:r>
              <a:rPr lang="tr-TR" sz="1400" dirty="0" err="1">
                <a:latin typeface="Arial"/>
                <a:ea typeface="Arial"/>
                <a:cs typeface="Arial"/>
                <a:sym typeface="Arial"/>
              </a:rPr>
              <a:t>dk</a:t>
            </a:r>
            <a:r>
              <a:rPr lang="tr-TR" sz="1400" dirty="0">
                <a:latin typeface="Arial"/>
                <a:ea typeface="Arial"/>
                <a:cs typeface="Arial"/>
                <a:sym typeface="Arial"/>
              </a:rPr>
              <a:t> bir akış ile indirgeyici gaz geçirilir. </a:t>
            </a:r>
            <a:endParaRPr lang="tr-TR" sz="1400" dirty="0">
              <a:ea typeface="Arial"/>
              <a:cs typeface="Arial"/>
            </a:endParaRPr>
          </a:p>
          <a:p>
            <a:pPr marL="0" lvl="0" indent="0">
              <a:lnSpc>
                <a:spcPct val="150000"/>
              </a:lnSpc>
              <a:buSzPts val="2000"/>
              <a:buNone/>
            </a:pPr>
            <a:r>
              <a:rPr lang="tr-TR" sz="1400" dirty="0">
                <a:latin typeface="Arial"/>
                <a:ea typeface="Arial"/>
                <a:cs typeface="Arial"/>
                <a:sym typeface="Arial"/>
              </a:rPr>
              <a:t>Isıtma işlemi sürdürülürken silindir 10 devir/</a:t>
            </a:r>
            <a:r>
              <a:rPr lang="tr-TR" sz="1400" dirty="0" err="1">
                <a:latin typeface="Arial"/>
                <a:ea typeface="Arial"/>
                <a:cs typeface="Arial"/>
                <a:sym typeface="Arial"/>
              </a:rPr>
              <a:t>dak</a:t>
            </a:r>
            <a:r>
              <a:rPr lang="tr-TR" sz="1400" dirty="0">
                <a:latin typeface="Arial"/>
                <a:ea typeface="Arial"/>
                <a:cs typeface="Arial"/>
                <a:sym typeface="Arial"/>
              </a:rPr>
              <a:t>. ile döndürülür, 45 dakikadan sonra sistem 600 °C'de 60 dakika süre ile tutulup silindir aynı hızla döndürülmeye devam edilir. </a:t>
            </a:r>
            <a:endParaRPr lang="tr-TR" sz="1400" dirty="0">
              <a:ea typeface="Arial"/>
              <a:cs typeface="Arial"/>
            </a:endParaRPr>
          </a:p>
          <a:p>
            <a:pPr marL="12700" lvl="0" indent="0">
              <a:lnSpc>
                <a:spcPct val="100000"/>
              </a:lnSpc>
              <a:buNone/>
            </a:pPr>
            <a:r>
              <a:rPr lang="tr-TR" sz="1400" dirty="0">
                <a:latin typeface="Arial"/>
                <a:ea typeface="Arial"/>
                <a:cs typeface="Arial"/>
                <a:sym typeface="Arial"/>
              </a:rPr>
              <a:t>Sistemde kullanılan gaz % 20 + 0,5 CO, %20 + 0,5 CO</a:t>
            </a:r>
            <a:r>
              <a:rPr lang="tr-TR" sz="1400" baseline="-25000" dirty="0">
                <a:latin typeface="Arial"/>
                <a:ea typeface="Arial"/>
                <a:cs typeface="Arial"/>
                <a:sym typeface="Arial"/>
              </a:rPr>
              <a:t>2</a:t>
            </a:r>
            <a:r>
              <a:rPr lang="tr-TR" sz="1400" dirty="0">
                <a:latin typeface="Arial"/>
                <a:ea typeface="Arial"/>
                <a:cs typeface="Arial"/>
                <a:sym typeface="Arial"/>
              </a:rPr>
              <a:t> ve %60 + 0,5 N</a:t>
            </a:r>
            <a:r>
              <a:rPr lang="tr-TR" sz="1400" baseline="-25000" dirty="0">
                <a:latin typeface="Arial"/>
                <a:ea typeface="Arial"/>
                <a:cs typeface="Arial"/>
                <a:sym typeface="Arial"/>
              </a:rPr>
              <a:t>2 </a:t>
            </a:r>
            <a:r>
              <a:rPr lang="tr-TR" sz="1400" dirty="0">
                <a:latin typeface="Arial"/>
                <a:ea typeface="Arial"/>
                <a:cs typeface="Arial"/>
                <a:sym typeface="Arial"/>
              </a:rPr>
              <a:t>karışımından oluşmaktadır. </a:t>
            </a:r>
            <a:endParaRPr lang="tr-TR" sz="1400" dirty="0">
              <a:ea typeface="Arial"/>
              <a:cs typeface="Arial"/>
            </a:endParaRPr>
          </a:p>
          <a:p>
            <a:pPr marL="12700" lvl="0" indent="0">
              <a:lnSpc>
                <a:spcPct val="100000"/>
              </a:lnSpc>
              <a:buNone/>
            </a:pPr>
            <a:r>
              <a:rPr lang="tr-TR" sz="1400" dirty="0">
                <a:latin typeface="Arial"/>
                <a:ea typeface="Arial"/>
                <a:cs typeface="Arial"/>
                <a:sym typeface="Arial"/>
              </a:rPr>
              <a:t>Deney bittikten sonra silindirik kısım fırından alınarak 200 </a:t>
            </a:r>
            <a:r>
              <a:rPr lang="tr-TR" sz="1400" baseline="30000" dirty="0" err="1">
                <a:latin typeface="Arial"/>
                <a:ea typeface="Arial"/>
                <a:cs typeface="Arial"/>
                <a:sym typeface="Arial"/>
              </a:rPr>
              <a:t>o</a:t>
            </a:r>
            <a:r>
              <a:rPr lang="tr-TR" sz="1400" dirty="0" err="1">
                <a:latin typeface="Arial"/>
                <a:ea typeface="Arial"/>
                <a:cs typeface="Arial"/>
                <a:sym typeface="Arial"/>
              </a:rPr>
              <a:t>C'ye</a:t>
            </a:r>
            <a:r>
              <a:rPr lang="tr-TR" sz="1400" dirty="0">
                <a:latin typeface="Arial"/>
                <a:ea typeface="Arial"/>
                <a:cs typeface="Arial"/>
                <a:sym typeface="Arial"/>
              </a:rPr>
              <a:t> üzerinden azot gazı geçirtilerek soğutulur. </a:t>
            </a:r>
            <a:endParaRPr lang="tr-TR" sz="1400" dirty="0">
              <a:ea typeface="Arial"/>
              <a:cs typeface="Arial"/>
            </a:endParaRPr>
          </a:p>
          <a:p>
            <a:pPr marL="12700" lvl="0" indent="0">
              <a:lnSpc>
                <a:spcPct val="100000"/>
              </a:lnSpc>
              <a:buNone/>
            </a:pPr>
            <a:r>
              <a:rPr lang="tr-TR" sz="1400" dirty="0">
                <a:latin typeface="Arial"/>
                <a:ea typeface="Arial"/>
                <a:cs typeface="Arial"/>
                <a:sym typeface="Arial"/>
              </a:rPr>
              <a:t>Deney sonucu indirgenmiş pelet numunesi  6,3 - 3,15 - 0,5 </a:t>
            </a:r>
            <a:r>
              <a:rPr lang="tr-TR" sz="1400" dirty="0" err="1">
                <a:latin typeface="Arial"/>
                <a:ea typeface="Arial"/>
                <a:cs typeface="Arial"/>
                <a:sym typeface="Arial"/>
              </a:rPr>
              <a:t>mm'lik</a:t>
            </a:r>
            <a:r>
              <a:rPr lang="tr-TR" sz="1400" dirty="0">
                <a:latin typeface="Arial"/>
                <a:ea typeface="Arial"/>
                <a:cs typeface="Arial"/>
                <a:sym typeface="Arial"/>
              </a:rPr>
              <a:t> eleklerle 2,5 dakika süre ile elenir. </a:t>
            </a:r>
            <a:endParaRPr lang="tr-TR" sz="2400" dirty="0"/>
          </a:p>
        </p:txBody>
      </p:sp>
      <p:sp>
        <p:nvSpPr>
          <p:cNvPr id="876" name="Google Shape;876;p14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10- Düşük Isıda Kırılma Deneyi : </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48"/>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0" lvl="0" indent="0">
              <a:lnSpc>
                <a:spcPct val="150000"/>
              </a:lnSpc>
              <a:buClr>
                <a:schemeClr val="hlink"/>
              </a:buClr>
              <a:buSzPts val="2000"/>
              <a:buNone/>
            </a:pPr>
            <a:r>
              <a:rPr lang="tr-TR" sz="3200" dirty="0">
                <a:latin typeface="Arial"/>
                <a:ea typeface="Arial"/>
                <a:cs typeface="Arial"/>
                <a:sym typeface="Arial"/>
              </a:rPr>
              <a:t>Dinamik deneyde kullanılan dönen yatak yerine bu deneyde sabit bir yatak vardır. Deneyin yapılışı ve amacı dinamik deney ile aynıdır. </a:t>
            </a:r>
            <a:endParaRPr lang="tr-TR" sz="3200" b="1" dirty="0">
              <a:latin typeface="Arial"/>
              <a:ea typeface="Arial"/>
              <a:cs typeface="Arial"/>
              <a:sym typeface="Arial"/>
            </a:endParaRPr>
          </a:p>
        </p:txBody>
      </p:sp>
      <p:sp>
        <p:nvSpPr>
          <p:cNvPr id="902" name="Google Shape;902;p14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11 - Düşük Isıda Kırılma Deneyi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457200" lvl="0" indent="-419100" algn="l" rtl="0">
              <a:spcBef>
                <a:spcPts val="0"/>
              </a:spcBef>
              <a:spcAft>
                <a:spcPts val="0"/>
              </a:spcAft>
              <a:buSzPts val="3000"/>
              <a:buChar char="❏"/>
            </a:pPr>
            <a:r>
              <a:rPr lang="tr" sz="3000" dirty="0"/>
              <a:t>kılcal kuvvetler </a:t>
            </a:r>
            <a:endParaRPr sz="3000" dirty="0"/>
          </a:p>
          <a:p>
            <a:pPr marL="457200" lvl="0" indent="-419100" algn="l" rtl="0">
              <a:spcBef>
                <a:spcPts val="0"/>
              </a:spcBef>
              <a:spcAft>
                <a:spcPts val="0"/>
              </a:spcAft>
              <a:buSzPts val="3000"/>
              <a:buChar char="❏"/>
            </a:pPr>
            <a:r>
              <a:rPr lang="tr" sz="3000" dirty="0"/>
              <a:t>yapışma ve kohezyonal kuvvetler, </a:t>
            </a:r>
            <a:endParaRPr sz="3000" dirty="0"/>
          </a:p>
          <a:p>
            <a:pPr marL="457200" lvl="0" indent="-419100" algn="l" rtl="0">
              <a:spcBef>
                <a:spcPts val="0"/>
              </a:spcBef>
              <a:spcAft>
                <a:spcPts val="0"/>
              </a:spcAft>
              <a:buSzPts val="3000"/>
              <a:buChar char="❏"/>
            </a:pPr>
            <a:r>
              <a:rPr lang="tr" sz="3000" dirty="0"/>
              <a:t>katı parçalar arasındaki Van der Waals ve elektrostatik çekme kuvveti, </a:t>
            </a:r>
            <a:endParaRPr sz="3000" dirty="0"/>
          </a:p>
          <a:p>
            <a:pPr marL="457200" lvl="0" indent="-419100" algn="l" rtl="0">
              <a:spcBef>
                <a:spcPts val="0"/>
              </a:spcBef>
              <a:spcAft>
                <a:spcPts val="0"/>
              </a:spcAft>
              <a:buSzPts val="3000"/>
              <a:buChar char="❏"/>
            </a:pPr>
            <a:r>
              <a:rPr lang="tr" sz="3000" dirty="0"/>
              <a:t>taneli parçalar arasında yapısal birleşme</a:t>
            </a:r>
            <a:endParaRPr sz="3000" dirty="0"/>
          </a:p>
        </p:txBody>
      </p:sp>
      <p:sp>
        <p:nvSpPr>
          <p:cNvPr id="171" name="Google Shape;171;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000"/>
              <a:buFont typeface="Arial"/>
              <a:buNone/>
            </a:pPr>
            <a:r>
              <a:rPr lang="tr" dirty="0"/>
              <a:t>Ham peletin oluşmasına etki eden kuvvetler</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12- Şişme Deneyi : </a:t>
            </a:r>
          </a:p>
        </p:txBody>
      </p:sp>
      <p:sp>
        <p:nvSpPr>
          <p:cNvPr id="3" name="Metin Yer Tutucusu 2"/>
          <p:cNvSpPr>
            <a:spLocks noGrp="1"/>
          </p:cNvSpPr>
          <p:nvPr>
            <p:ph type="body" idx="1"/>
          </p:nvPr>
        </p:nvSpPr>
        <p:spPr/>
        <p:txBody>
          <a:bodyPr/>
          <a:lstStyle/>
          <a:p>
            <a:pPr marL="0" lvl="0" indent="0">
              <a:lnSpc>
                <a:spcPct val="150000"/>
              </a:lnSpc>
              <a:spcBef>
                <a:spcPts val="700"/>
              </a:spcBef>
              <a:buSzPts val="2000"/>
              <a:buNone/>
            </a:pPr>
            <a:r>
              <a:rPr lang="tr-TR" dirty="0">
                <a:latin typeface="Arial"/>
                <a:ea typeface="Arial"/>
                <a:cs typeface="Arial"/>
                <a:sym typeface="Arial"/>
              </a:rPr>
              <a:t>100 + 10 °C derecede %40 CO ve % 60 N</a:t>
            </a:r>
            <a:r>
              <a:rPr lang="tr-TR" baseline="-25000" dirty="0">
                <a:latin typeface="Arial"/>
                <a:ea typeface="Arial"/>
                <a:cs typeface="Arial"/>
                <a:sym typeface="Arial"/>
              </a:rPr>
              <a:t>2</a:t>
            </a:r>
            <a:r>
              <a:rPr lang="tr-TR" dirty="0">
                <a:latin typeface="Arial"/>
                <a:ea typeface="Arial"/>
                <a:cs typeface="Arial"/>
                <a:sym typeface="Arial"/>
              </a:rPr>
              <a:t> içerikli ortamda 15, 20, 75 ve 120 dakika süre ile % 25 - 80 indirgenen peletlerin deneyden önceki ve sonraki hacimleri ölçülerek şişmeleri saptanır. </a:t>
            </a:r>
            <a:endParaRPr lang="tr-TR" dirty="0"/>
          </a:p>
          <a:p>
            <a:pPr marL="171450" lvl="0" indent="-171450">
              <a:lnSpc>
                <a:spcPct val="150000"/>
              </a:lnSpc>
              <a:buClr>
                <a:schemeClr val="hlink"/>
              </a:buClr>
              <a:buSzPts val="2000"/>
              <a:buFont typeface="Noto Sans Symbols"/>
              <a:buChar char="➢"/>
            </a:pPr>
            <a:endParaRPr lang="tr-TR" dirty="0"/>
          </a:p>
          <a:p>
            <a:endParaRPr lang="tr-TR" dirty="0"/>
          </a:p>
        </p:txBody>
      </p:sp>
    </p:spTree>
    <p:extLst>
      <p:ext uri="{BB962C8B-B14F-4D97-AF65-F5344CB8AC3E}">
        <p14:creationId xmlns:p14="http://schemas.microsoft.com/office/powerpoint/2010/main" val="29807600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49"/>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700"/>
              </a:spcBef>
              <a:spcAft>
                <a:spcPts val="0"/>
              </a:spcAft>
              <a:buClr>
                <a:schemeClr val="dk1"/>
              </a:buClr>
              <a:buSzPts val="1600"/>
              <a:buFont typeface="Noto Sans Symbols"/>
              <a:buChar char="➢"/>
            </a:pPr>
            <a:r>
              <a:rPr lang="tr" sz="1600" b="0" i="0" u="none" dirty="0">
                <a:solidFill>
                  <a:schemeClr val="dk1"/>
                </a:solidFill>
                <a:latin typeface="Arial"/>
                <a:ea typeface="Arial"/>
                <a:cs typeface="Arial"/>
                <a:sym typeface="Arial"/>
              </a:rPr>
              <a:t>105 </a:t>
            </a:r>
            <a:r>
              <a:rPr lang="tr" sz="1600" b="0" i="0" u="none" baseline="30000" dirty="0">
                <a:solidFill>
                  <a:schemeClr val="dk1"/>
                </a:solidFill>
                <a:latin typeface="Arial"/>
                <a:ea typeface="Arial"/>
                <a:cs typeface="Arial"/>
                <a:sym typeface="Arial"/>
              </a:rPr>
              <a:t>o</a:t>
            </a:r>
            <a:r>
              <a:rPr lang="tr" sz="1600" b="0" i="0" u="none" dirty="0">
                <a:solidFill>
                  <a:schemeClr val="dk1"/>
                </a:solidFill>
                <a:latin typeface="Arial"/>
                <a:ea typeface="Arial"/>
                <a:cs typeface="Arial"/>
                <a:sym typeface="Arial"/>
              </a:rPr>
              <a:t>C'de nemi alınmış numune iç çapı 75 mm olan çift duvarlı ısıya dayanıklı tüpe konur.</a:t>
            </a:r>
            <a:endParaRPr sz="1600" dirty="0"/>
          </a:p>
          <a:p>
            <a:pPr marL="171450" marR="0" lvl="0" indent="-171450" algn="l" rtl="0">
              <a:lnSpc>
                <a:spcPct val="100000"/>
              </a:lnSpc>
              <a:spcBef>
                <a:spcPts val="700"/>
              </a:spcBef>
              <a:spcAft>
                <a:spcPts val="0"/>
              </a:spcAft>
              <a:buClr>
                <a:schemeClr val="dk1"/>
              </a:buClr>
              <a:buSzPts val="1600"/>
              <a:buFont typeface="Noto Sans Symbols"/>
              <a:buChar char="➢"/>
            </a:pPr>
            <a:r>
              <a:rPr lang="tr" sz="1600" b="0" i="0" u="none" dirty="0">
                <a:solidFill>
                  <a:schemeClr val="dk1"/>
                </a:solidFill>
                <a:latin typeface="Arial"/>
                <a:ea typeface="Arial"/>
                <a:cs typeface="Arial"/>
                <a:sym typeface="Arial"/>
              </a:rPr>
              <a:t>Bu tüp sıcak elektrik fırınının içine yerleştirilir. </a:t>
            </a:r>
            <a:endParaRPr sz="1600" dirty="0"/>
          </a:p>
          <a:p>
            <a:pPr marL="171450" marR="0" lvl="0" indent="-171450" algn="l" rtl="0">
              <a:lnSpc>
                <a:spcPct val="100000"/>
              </a:lnSpc>
              <a:spcBef>
                <a:spcPts val="700"/>
              </a:spcBef>
              <a:spcAft>
                <a:spcPts val="0"/>
              </a:spcAft>
              <a:buClr>
                <a:schemeClr val="dk1"/>
              </a:buClr>
              <a:buSzPts val="1600"/>
              <a:buFont typeface="Noto Sans Symbols"/>
              <a:buChar char="➢"/>
            </a:pPr>
            <a:r>
              <a:rPr lang="tr" sz="1600" b="0" i="0" u="none" dirty="0">
                <a:solidFill>
                  <a:schemeClr val="dk1"/>
                </a:solidFill>
                <a:latin typeface="Arial"/>
                <a:ea typeface="Arial"/>
                <a:cs typeface="Arial"/>
                <a:sym typeface="Arial"/>
              </a:rPr>
              <a:t>Deney ısısına ulaşıncaya kadar ortamdan azot gazı geçirilir.Bu işlem yaklaşık 45 dakika sürer. </a:t>
            </a:r>
            <a:endParaRPr sz="1600" dirty="0"/>
          </a:p>
          <a:p>
            <a:pPr marL="171450" marR="0" lvl="0" indent="-171450" algn="l" rtl="0">
              <a:lnSpc>
                <a:spcPct val="100000"/>
              </a:lnSpc>
              <a:spcBef>
                <a:spcPts val="700"/>
              </a:spcBef>
              <a:spcAft>
                <a:spcPts val="0"/>
              </a:spcAft>
              <a:buClr>
                <a:schemeClr val="dk1"/>
              </a:buClr>
              <a:buSzPts val="1600"/>
              <a:buFont typeface="Noto Sans Symbols"/>
              <a:buChar char="➢"/>
            </a:pPr>
            <a:r>
              <a:rPr lang="tr" sz="1600" b="0" i="0" u="none" dirty="0">
                <a:solidFill>
                  <a:schemeClr val="dk1"/>
                </a:solidFill>
                <a:latin typeface="Arial"/>
                <a:ea typeface="Arial"/>
                <a:cs typeface="Arial"/>
                <a:sym typeface="Arial"/>
              </a:rPr>
              <a:t>Deney ısısında ise azot gazı yerine indirgeyici gaz gönderilir. (%30 + 0,5 CO, %70+0,5 N</a:t>
            </a:r>
            <a:r>
              <a:rPr lang="tr" sz="1600" b="0" i="0" u="none" baseline="-25000" dirty="0">
                <a:solidFill>
                  <a:schemeClr val="dk1"/>
                </a:solidFill>
                <a:latin typeface="Arial"/>
                <a:ea typeface="Arial"/>
                <a:cs typeface="Arial"/>
                <a:sym typeface="Arial"/>
              </a:rPr>
              <a:t>2</a:t>
            </a:r>
            <a:r>
              <a:rPr lang="tr" sz="1600" b="0" i="0" u="none" dirty="0">
                <a:solidFill>
                  <a:schemeClr val="dk1"/>
                </a:solidFill>
                <a:latin typeface="Arial"/>
                <a:ea typeface="Arial"/>
                <a:cs typeface="Arial"/>
                <a:sym typeface="Arial"/>
              </a:rPr>
              <a:t>,15 lt/dak).</a:t>
            </a:r>
            <a:endParaRPr sz="1600" dirty="0"/>
          </a:p>
          <a:p>
            <a:pPr marL="171450" marR="0" lvl="0" indent="-171450" algn="l" rtl="0">
              <a:lnSpc>
                <a:spcPct val="100000"/>
              </a:lnSpc>
              <a:spcBef>
                <a:spcPts val="700"/>
              </a:spcBef>
              <a:spcAft>
                <a:spcPts val="0"/>
              </a:spcAft>
              <a:buClr>
                <a:schemeClr val="dk1"/>
              </a:buClr>
              <a:buSzPts val="1600"/>
              <a:buFont typeface="Noto Sans Symbols"/>
              <a:buChar char="➢"/>
            </a:pPr>
            <a:r>
              <a:rPr lang="tr" sz="1600" b="0" i="0" u="none" dirty="0">
                <a:solidFill>
                  <a:schemeClr val="dk1"/>
                </a:solidFill>
                <a:latin typeface="Arial"/>
                <a:ea typeface="Arial"/>
                <a:cs typeface="Arial"/>
                <a:sym typeface="Arial"/>
              </a:rPr>
              <a:t>Bu işlem 3 saat süreyle  yapılır. </a:t>
            </a:r>
            <a:endParaRPr sz="1600" dirty="0"/>
          </a:p>
          <a:p>
            <a:pPr marL="171450" marR="0" lvl="0" indent="-171450" algn="l" rtl="0">
              <a:lnSpc>
                <a:spcPct val="100000"/>
              </a:lnSpc>
              <a:spcBef>
                <a:spcPts val="700"/>
              </a:spcBef>
              <a:spcAft>
                <a:spcPts val="0"/>
              </a:spcAft>
              <a:buClr>
                <a:schemeClr val="dk1"/>
              </a:buClr>
              <a:buSzPts val="1600"/>
              <a:buFont typeface="Noto Sans Symbols"/>
              <a:buChar char="➢"/>
            </a:pPr>
            <a:r>
              <a:rPr lang="tr" sz="1600" b="0" i="0" u="none" dirty="0">
                <a:solidFill>
                  <a:schemeClr val="dk1"/>
                </a:solidFill>
                <a:latin typeface="Arial"/>
                <a:ea typeface="Arial"/>
                <a:cs typeface="Arial"/>
                <a:sym typeface="Arial"/>
              </a:rPr>
              <a:t>Deney süresince sürekli ısı ve ağırlık kaybı kaydedilir. </a:t>
            </a:r>
            <a:endParaRPr sz="1600" dirty="0"/>
          </a:p>
          <a:p>
            <a:pPr marL="171450" marR="0" lvl="0" indent="-171450" algn="l" rtl="0">
              <a:lnSpc>
                <a:spcPct val="100000"/>
              </a:lnSpc>
              <a:spcBef>
                <a:spcPts val="700"/>
              </a:spcBef>
              <a:spcAft>
                <a:spcPts val="0"/>
              </a:spcAft>
              <a:buClr>
                <a:schemeClr val="dk1"/>
              </a:buClr>
              <a:buSzPts val="1600"/>
              <a:buFont typeface="Noto Sans Symbols"/>
              <a:buChar char="➢"/>
            </a:pPr>
            <a:r>
              <a:rPr lang="tr" sz="1600" b="0" i="0" u="none" dirty="0">
                <a:solidFill>
                  <a:schemeClr val="dk1"/>
                </a:solidFill>
                <a:latin typeface="Arial"/>
                <a:ea typeface="Arial"/>
                <a:cs typeface="Arial"/>
                <a:sym typeface="Arial"/>
              </a:rPr>
              <a:t>Deney bitiminde numune azot ile soğutulur. </a:t>
            </a:r>
            <a:endParaRPr sz="1600" dirty="0"/>
          </a:p>
          <a:p>
            <a:pPr marL="171450" marR="0" lvl="0" indent="-171450" algn="l" rtl="0">
              <a:lnSpc>
                <a:spcPct val="100000"/>
              </a:lnSpc>
              <a:spcBef>
                <a:spcPts val="700"/>
              </a:spcBef>
              <a:spcAft>
                <a:spcPts val="0"/>
              </a:spcAft>
              <a:buClr>
                <a:schemeClr val="dk1"/>
              </a:buClr>
              <a:buSzPts val="1600"/>
              <a:buFont typeface="Noto Sans Symbols"/>
              <a:buChar char="➢"/>
            </a:pPr>
            <a:r>
              <a:rPr lang="tr" sz="1600" b="0" i="0" u="none" dirty="0">
                <a:solidFill>
                  <a:schemeClr val="dk1"/>
                </a:solidFill>
                <a:latin typeface="Arial"/>
                <a:ea typeface="Arial"/>
                <a:cs typeface="Arial"/>
                <a:sym typeface="Arial"/>
              </a:rPr>
              <a:t>İndirgeme derecesi ağırlık kaybı ve kimyasal analizlerden hesaplanır. </a:t>
            </a:r>
            <a:endParaRPr sz="1600" b="1" i="0" u="none" dirty="0">
              <a:solidFill>
                <a:schemeClr val="dk1"/>
              </a:solidFill>
              <a:latin typeface="Arial"/>
              <a:ea typeface="Arial"/>
              <a:cs typeface="Arial"/>
              <a:sym typeface="Arial"/>
            </a:endParaRPr>
          </a:p>
        </p:txBody>
      </p:sp>
      <p:sp>
        <p:nvSpPr>
          <p:cNvPr id="908" name="Google Shape;908;p14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13- İndirgeme Deneyi: </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50"/>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171450" marR="0" lvl="0" indent="-158750" algn="l" rtl="0">
              <a:lnSpc>
                <a:spcPct val="100000"/>
              </a:lnSpc>
              <a:spcBef>
                <a:spcPts val="700"/>
              </a:spcBef>
              <a:spcAft>
                <a:spcPts val="0"/>
              </a:spcAft>
              <a:buClr>
                <a:schemeClr val="dk1"/>
              </a:buClr>
              <a:buSzPts val="1800"/>
              <a:buFont typeface="Noto Sans Symbols"/>
              <a:buChar char="➢"/>
            </a:pPr>
            <a:r>
              <a:rPr lang="tr" b="0" i="0" u="none" dirty="0">
                <a:solidFill>
                  <a:schemeClr val="dk1"/>
                </a:solidFill>
                <a:latin typeface="Arial"/>
                <a:ea typeface="Arial"/>
                <a:cs typeface="Arial"/>
                <a:sym typeface="Arial"/>
              </a:rPr>
              <a:t>Deneyin yapılmasında elektrik fırını ile birlikte 910 mm uzunluğunda 125 mm iç çapında çelikten yapılmış bir tüp kullanılır. </a:t>
            </a:r>
            <a:endParaRPr dirty="0"/>
          </a:p>
          <a:p>
            <a:pPr marL="171450" marR="0" lvl="0" indent="-158750" algn="l" rtl="0">
              <a:lnSpc>
                <a:spcPct val="100000"/>
              </a:lnSpc>
              <a:spcBef>
                <a:spcPts val="700"/>
              </a:spcBef>
              <a:spcAft>
                <a:spcPts val="0"/>
              </a:spcAft>
              <a:buClr>
                <a:schemeClr val="dk1"/>
              </a:buClr>
              <a:buSzPts val="1800"/>
              <a:buFont typeface="Noto Sans Symbols"/>
              <a:buChar char="➢"/>
            </a:pPr>
            <a:r>
              <a:rPr lang="tr" b="0" i="0" u="none" dirty="0">
                <a:solidFill>
                  <a:schemeClr val="dk1"/>
                </a:solidFill>
                <a:latin typeface="Arial"/>
                <a:ea typeface="Arial"/>
                <a:cs typeface="Arial"/>
                <a:sym typeface="Arial"/>
              </a:rPr>
              <a:t>Pelet numunesine yük verebilmek için bu tüpün üzerinde hava ile çalışan bir piston vardır. </a:t>
            </a:r>
            <a:endParaRPr dirty="0"/>
          </a:p>
          <a:p>
            <a:pPr marL="171450" marR="0" lvl="0" indent="-158750" algn="l" rtl="0">
              <a:lnSpc>
                <a:spcPct val="100000"/>
              </a:lnSpc>
              <a:spcBef>
                <a:spcPts val="700"/>
              </a:spcBef>
              <a:spcAft>
                <a:spcPts val="0"/>
              </a:spcAft>
              <a:buClr>
                <a:schemeClr val="dk1"/>
              </a:buClr>
              <a:buSzPts val="1800"/>
              <a:buFont typeface="Noto Sans Symbols"/>
              <a:buChar char="➢"/>
            </a:pPr>
            <a:r>
              <a:rPr lang="tr" b="0" i="0" u="none" dirty="0">
                <a:solidFill>
                  <a:schemeClr val="dk1"/>
                </a:solidFill>
                <a:latin typeface="Arial"/>
                <a:ea typeface="Arial"/>
                <a:cs typeface="Arial"/>
                <a:sym typeface="Arial"/>
              </a:rPr>
              <a:t>Tüpün içine  numune konulduktan sonra üstten pistonla basınç uygulanır, indirgenme sırasında deney boyunca meydana gelen ağırlık kaybını belirlemek amacıyla duyarlı bir tartı cihazıda sisteme yerleştirilmiştir. </a:t>
            </a:r>
            <a:endParaRPr b="0" i="0" u="none" dirty="0">
              <a:solidFill>
                <a:schemeClr val="dk1"/>
              </a:solidFill>
              <a:latin typeface="Arial"/>
              <a:ea typeface="Arial"/>
              <a:cs typeface="Arial"/>
              <a:sym typeface="Arial"/>
            </a:endParaRPr>
          </a:p>
        </p:txBody>
      </p:sp>
      <p:sp>
        <p:nvSpPr>
          <p:cNvPr id="914" name="Google Shape;914;p15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14- Yük Altında İndirgenme: </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52"/>
          <p:cNvSpPr txBox="1">
            <a:spLocks noGrp="1"/>
          </p:cNvSpPr>
          <p:nvPr>
            <p:ph type="body" idx="1"/>
          </p:nvPr>
        </p:nvSpPr>
        <p:spPr>
          <a:xfrm>
            <a:off x="311700" y="1171600"/>
            <a:ext cx="8520600" cy="339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600"/>
              <a:buNone/>
            </a:pPr>
            <a:r>
              <a:rPr lang="tr" sz="3200" b="0" i="0" u="none" dirty="0">
                <a:solidFill>
                  <a:schemeClr val="dk1"/>
                </a:solidFill>
                <a:latin typeface="Arial"/>
                <a:ea typeface="Arial"/>
                <a:cs typeface="Arial"/>
                <a:sym typeface="Arial"/>
              </a:rPr>
              <a:t>Pelet yatağı üzerinden içeriği %55 H</a:t>
            </a:r>
            <a:r>
              <a:rPr lang="tr" sz="3200" b="0" i="0" u="none" baseline="-25000" dirty="0">
                <a:solidFill>
                  <a:schemeClr val="dk1"/>
                </a:solidFill>
                <a:latin typeface="Arial"/>
                <a:ea typeface="Arial"/>
                <a:cs typeface="Arial"/>
                <a:sym typeface="Arial"/>
              </a:rPr>
              <a:t>2</a:t>
            </a:r>
            <a:r>
              <a:rPr lang="tr" sz="3200" b="0" i="0" u="none" dirty="0">
                <a:solidFill>
                  <a:schemeClr val="dk1"/>
                </a:solidFill>
                <a:latin typeface="Arial"/>
                <a:ea typeface="Arial"/>
                <a:cs typeface="Arial"/>
                <a:sym typeface="Arial"/>
              </a:rPr>
              <a:t>, %35 CO, %6 CO</a:t>
            </a:r>
            <a:r>
              <a:rPr lang="tr" sz="3200" b="0" i="0" u="none" baseline="-25000" dirty="0">
                <a:solidFill>
                  <a:schemeClr val="dk1"/>
                </a:solidFill>
                <a:latin typeface="Arial"/>
                <a:ea typeface="Arial"/>
                <a:cs typeface="Arial"/>
                <a:sym typeface="Arial"/>
              </a:rPr>
              <a:t>2</a:t>
            </a:r>
            <a:r>
              <a:rPr lang="tr" sz="3200" b="0" i="0" u="none" dirty="0">
                <a:solidFill>
                  <a:schemeClr val="dk1"/>
                </a:solidFill>
                <a:latin typeface="Arial"/>
                <a:ea typeface="Arial"/>
                <a:cs typeface="Arial"/>
                <a:sym typeface="Arial"/>
              </a:rPr>
              <a:t>-- %4 CH</a:t>
            </a:r>
            <a:r>
              <a:rPr lang="tr" sz="3200" b="0" i="0" u="none" baseline="-25000" dirty="0">
                <a:solidFill>
                  <a:schemeClr val="dk1"/>
                </a:solidFill>
                <a:latin typeface="Arial"/>
                <a:ea typeface="Arial"/>
                <a:cs typeface="Arial"/>
                <a:sym typeface="Arial"/>
              </a:rPr>
              <a:t>4</a:t>
            </a:r>
            <a:r>
              <a:rPr lang="tr" sz="3200" b="0" i="0" u="none" dirty="0">
                <a:solidFill>
                  <a:schemeClr val="dk1"/>
                </a:solidFill>
                <a:latin typeface="Arial"/>
                <a:ea typeface="Arial"/>
                <a:cs typeface="Arial"/>
                <a:sym typeface="Arial"/>
              </a:rPr>
              <a:t> olan 760 </a:t>
            </a:r>
            <a:r>
              <a:rPr lang="tr" sz="3200" b="0" i="0" u="none" baseline="30000" dirty="0">
                <a:solidFill>
                  <a:schemeClr val="dk1"/>
                </a:solidFill>
                <a:latin typeface="Arial"/>
                <a:ea typeface="Arial"/>
                <a:cs typeface="Arial"/>
                <a:sym typeface="Arial"/>
              </a:rPr>
              <a:t>o</a:t>
            </a:r>
            <a:r>
              <a:rPr lang="tr" sz="3200" b="0" i="0" u="none" dirty="0">
                <a:solidFill>
                  <a:schemeClr val="dk1"/>
                </a:solidFill>
                <a:latin typeface="Arial"/>
                <a:ea typeface="Arial"/>
                <a:cs typeface="Arial"/>
                <a:sym typeface="Arial"/>
              </a:rPr>
              <a:t>C - 870 </a:t>
            </a:r>
            <a:r>
              <a:rPr lang="tr" sz="3200" b="0" i="0" u="none" baseline="30000" dirty="0">
                <a:solidFill>
                  <a:schemeClr val="dk1"/>
                </a:solidFill>
                <a:latin typeface="Arial"/>
                <a:ea typeface="Arial"/>
                <a:cs typeface="Arial"/>
                <a:sym typeface="Arial"/>
              </a:rPr>
              <a:t>o</a:t>
            </a:r>
            <a:r>
              <a:rPr lang="tr" sz="3200" b="0" i="0" u="none" dirty="0">
                <a:solidFill>
                  <a:schemeClr val="dk1"/>
                </a:solidFill>
                <a:latin typeface="Arial"/>
                <a:ea typeface="Arial"/>
                <a:cs typeface="Arial"/>
                <a:sym typeface="Arial"/>
              </a:rPr>
              <a:t>C arasındaki gaz geçirilir. Daha sonra soğutulan peletler 25,20,16 mm’lik elekler ile elenir, +16 mm yapışma kriteri olarak değerlendirilir. </a:t>
            </a:r>
            <a:endParaRPr sz="3200" b="1" i="0" u="none" dirty="0">
              <a:solidFill>
                <a:schemeClr val="dk1"/>
              </a:solidFill>
              <a:latin typeface="Arial"/>
              <a:ea typeface="Arial"/>
              <a:cs typeface="Arial"/>
              <a:sym typeface="Arial"/>
            </a:endParaRPr>
          </a:p>
        </p:txBody>
      </p:sp>
      <p:sp>
        <p:nvSpPr>
          <p:cNvPr id="926" name="Google Shape;926;p15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a:t>15 - Yapışma Deneyi :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3"/>
          <p:cNvPicPr preferRelativeResize="0"/>
          <p:nvPr/>
        </p:nvPicPr>
        <p:blipFill rotWithShape="1">
          <a:blip r:embed="rId3">
            <a:alphaModFix/>
          </a:blip>
          <a:srcRect/>
          <a:stretch/>
        </p:blipFill>
        <p:spPr>
          <a:xfrm>
            <a:off x="311700" y="1058225"/>
            <a:ext cx="8642555" cy="4043701"/>
          </a:xfrm>
          <a:prstGeom prst="rect">
            <a:avLst/>
          </a:prstGeom>
          <a:noFill/>
          <a:ln>
            <a:noFill/>
          </a:ln>
        </p:spPr>
      </p:pic>
      <p:sp>
        <p:nvSpPr>
          <p:cNvPr id="189" name="Google Shape;189;p33"/>
          <p:cNvSpPr txBox="1"/>
          <p:nvPr/>
        </p:nvSpPr>
        <p:spPr>
          <a:xfrm>
            <a:off x="5184764" y="2729506"/>
            <a:ext cx="3395700" cy="4809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Arial"/>
              <a:buNone/>
            </a:pPr>
            <a:r>
              <a:rPr lang="tr" sz="1800" b="0" i="1" u="none" dirty="0">
                <a:solidFill>
                  <a:schemeClr val="dk1"/>
                </a:solidFill>
                <a:latin typeface="Arial"/>
                <a:ea typeface="Arial"/>
                <a:cs typeface="Arial"/>
                <a:sym typeface="Arial"/>
              </a:rPr>
              <a:t>Topaklama tamburu ve değişik devirlerde malzeme harekeli</a:t>
            </a:r>
            <a:endParaRPr dirty="0"/>
          </a:p>
        </p:txBody>
      </p:sp>
      <p:sp>
        <p:nvSpPr>
          <p:cNvPr id="8" name="Google Shape;208;p36"/>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tr-TR" dirty="0" err="1">
                <a:solidFill>
                  <a:srgbClr val="FF00FF"/>
                </a:solidFill>
              </a:rPr>
              <a:t>Topaklama</a:t>
            </a:r>
            <a:r>
              <a:rPr lang="tr-TR" dirty="0">
                <a:solidFill>
                  <a:srgbClr val="FF00FF"/>
                </a:solidFill>
              </a:rPr>
              <a:t> Tamburu</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6"/>
          <p:cNvPicPr preferRelativeResize="0">
            <a:picLocks noGrp="1"/>
          </p:cNvPicPr>
          <p:nvPr>
            <p:ph type="body" idx="1"/>
          </p:nvPr>
        </p:nvPicPr>
        <p:blipFill rotWithShape="1">
          <a:blip r:embed="rId3">
            <a:alphaModFix/>
          </a:blip>
          <a:srcRect/>
          <a:stretch/>
        </p:blipFill>
        <p:spPr>
          <a:xfrm>
            <a:off x="0" y="1136114"/>
            <a:ext cx="9144000" cy="3317900"/>
          </a:xfrm>
          <a:prstGeom prst="rect">
            <a:avLst/>
          </a:prstGeom>
          <a:noFill/>
          <a:ln>
            <a:noFill/>
          </a:ln>
        </p:spPr>
      </p:pic>
      <p:sp>
        <p:nvSpPr>
          <p:cNvPr id="207" name="Google Shape;207;p36"/>
          <p:cNvSpPr txBox="1"/>
          <p:nvPr/>
        </p:nvSpPr>
        <p:spPr>
          <a:xfrm>
            <a:off x="2302733" y="4613048"/>
            <a:ext cx="5035500" cy="27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tr" sz="1800" b="0" i="1" u="none" dirty="0">
                <a:solidFill>
                  <a:schemeClr val="dk1"/>
                </a:solidFill>
                <a:latin typeface="Arial"/>
                <a:ea typeface="Arial"/>
                <a:cs typeface="Arial"/>
                <a:sym typeface="Arial"/>
              </a:rPr>
              <a:t>Topaklama diskleri ve değişik malzeme hareketi</a:t>
            </a:r>
            <a:endParaRPr dirty="0"/>
          </a:p>
        </p:txBody>
      </p:sp>
      <p:sp>
        <p:nvSpPr>
          <p:cNvPr id="208" name="Google Shape;208;p3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lvl="0"/>
            <a:r>
              <a:rPr lang="tr-TR" dirty="0" err="1">
                <a:solidFill>
                  <a:srgbClr val="FF00FF"/>
                </a:solidFill>
              </a:rPr>
              <a:t>Topaklama</a:t>
            </a:r>
            <a:r>
              <a:rPr lang="tr-TR" dirty="0">
                <a:solidFill>
                  <a:srgbClr val="FF00FF"/>
                </a:solidFill>
              </a:rPr>
              <a:t> diskleri</a:t>
            </a:r>
            <a:endParaRPr dirty="0"/>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2287</Words>
  <Application>Microsoft Office PowerPoint</Application>
  <PresentationFormat>Ekran Gösterisi (16:9)</PresentationFormat>
  <Paragraphs>219</Paragraphs>
  <Slides>73</Slides>
  <Notes>72</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73</vt:i4>
      </vt:variant>
    </vt:vector>
  </HeadingPairs>
  <TitlesOfParts>
    <vt:vector size="84" baseType="lpstr">
      <vt:lpstr>Noto Sans Symbols</vt:lpstr>
      <vt:lpstr>Comic Sans MS</vt:lpstr>
      <vt:lpstr>Lobster</vt:lpstr>
      <vt:lpstr>Bree Serif</vt:lpstr>
      <vt:lpstr>Calibri</vt:lpstr>
      <vt:lpstr>Arial</vt:lpstr>
      <vt:lpstr>Alegreya</vt:lpstr>
      <vt:lpstr>Old Standard TT</vt:lpstr>
      <vt:lpstr>Times New Roman</vt:lpstr>
      <vt:lpstr>Wingdings</vt:lpstr>
      <vt:lpstr>Paperback</vt:lpstr>
      <vt:lpstr>Peletleme</vt:lpstr>
      <vt:lpstr>PELETLEME</vt:lpstr>
      <vt:lpstr>İdeal şarj malzemesi</vt:lpstr>
      <vt:lpstr>yüksek fırında pelet kullanılması  </vt:lpstr>
      <vt:lpstr>Demir cevherlerinin peletlenmesi</vt:lpstr>
      <vt:lpstr>PowerPoint Sunusu</vt:lpstr>
      <vt:lpstr>Ham peletin oluşmasına etki eden kuvvetler</vt:lpstr>
      <vt:lpstr>Topaklama Tamburu</vt:lpstr>
      <vt:lpstr>Topaklama diskleri</vt:lpstr>
      <vt:lpstr>Topaklama konileri</vt:lpstr>
      <vt:lpstr>PowerPoint Sunusu</vt:lpstr>
      <vt:lpstr>PowerPoint Sunusu</vt:lpstr>
      <vt:lpstr>Peletlerde Aranan Fiziksel Ve Kimyasal Özellikler </vt:lpstr>
      <vt:lpstr>PowerPoint Sunusu</vt:lpstr>
      <vt:lpstr>PowerPoint Sunusu</vt:lpstr>
      <vt:lpstr>PowerPoint Sunusu</vt:lpstr>
      <vt:lpstr>PowerPoint Sunusu</vt:lpstr>
      <vt:lpstr>PowerPoint Sunusu</vt:lpstr>
      <vt:lpstr>PowerPoint Sunusu</vt:lpstr>
      <vt:lpstr>Bağlayıcı maddelerin görevleri</vt:lpstr>
      <vt:lpstr>PowerPoint Sunusu</vt:lpstr>
      <vt:lpstr>Isısal işlemler</vt:lpstr>
      <vt:lpstr>PowerPoint Sunusu</vt:lpstr>
      <vt:lpstr>PowerPoint Sunusu</vt:lpstr>
      <vt:lpstr>PowerPoint Sunusu</vt:lpstr>
      <vt:lpstr>Soğutma</vt:lpstr>
      <vt:lpstr>PowerPoint Sunusu</vt:lpstr>
      <vt:lpstr>PowerPoint Sunusu</vt:lpstr>
      <vt:lpstr>PELETLEME AŞAMALARI</vt:lpstr>
      <vt:lpstr>PELETLEME – Harman Hazırlama</vt:lpstr>
      <vt:lpstr>Yaş Pelet Hazırlama</vt:lpstr>
      <vt:lpstr>  Peletleme Tamburu                  Peletleme Diskleri</vt:lpstr>
      <vt:lpstr>Saatte 90-130 ton Ham Pelet Üretimi Yapabilen Bir Tamburun Özellikleri</vt:lpstr>
      <vt:lpstr>Saatte 90-140 ton Ham Pelet Üretimi Yapabilen Bir Diskin Özellikleri</vt:lpstr>
      <vt:lpstr>Peletleme Diskindeki Pelet Hareketi ve Büyümesi</vt:lpstr>
      <vt:lpstr>PowerPoint Sunusu</vt:lpstr>
      <vt:lpstr>PELETLEME – Yaş Pelet Hazırlama</vt:lpstr>
      <vt:lpstr>PELETLEME – bağlayıcı kullanımı</vt:lpstr>
      <vt:lpstr>Bağlayıcı maddeler</vt:lpstr>
      <vt:lpstr>PowerPoint Sunusu</vt:lpstr>
      <vt:lpstr>PowerPoint Sunusu</vt:lpstr>
      <vt:lpstr>PowerPoint Sunusu</vt:lpstr>
      <vt:lpstr>Bentonitin peletlemede başarılı bir şekilde kullanılmasında etkili olan faktörler</vt:lpstr>
      <vt:lpstr>Yaş pelet özelliklerini etkileyen faktörler:</vt:lpstr>
      <vt:lpstr>Pelet Oluşum Aşamaları</vt:lpstr>
      <vt:lpstr>Ham Peletlerin Bağlanma Mekanizması ve Taneler arası Kapiler Kuvvetler</vt:lpstr>
      <vt:lpstr>PowerPoint Sunusu</vt:lpstr>
      <vt:lpstr>Yaş Pelet Hazırlama</vt:lpstr>
      <vt:lpstr>Peletleme Sistemleri</vt:lpstr>
      <vt:lpstr>1.Dikey Fırın Peletleme Sistemi</vt:lpstr>
      <vt:lpstr>2. Yatay Izgara Peletleme Sistemi</vt:lpstr>
      <vt:lpstr>3. Izgara - Fırın Peletleme Sistemi</vt:lpstr>
      <vt:lpstr>Peletleme Sistemlerinin Karşılaştırılması</vt:lpstr>
      <vt:lpstr>PowerPoint Sunusu</vt:lpstr>
      <vt:lpstr>PowerPoint Sunusu</vt:lpstr>
      <vt:lpstr>Manyetit Peletlerde Bağlantı :</vt:lpstr>
      <vt:lpstr>PowerPoint Sunusu</vt:lpstr>
      <vt:lpstr>Peletlemede Kullanılan Laboratuvar Deneyleri</vt:lpstr>
      <vt:lpstr>1- Filtre Keki Kimyasal Analizleri: </vt:lpstr>
      <vt:lpstr>2- Filtre Keki Fiziksel Analizleri: </vt:lpstr>
      <vt:lpstr>3- Ham Pelet Düşürme Sayısı: </vt:lpstr>
      <vt:lpstr>4- Ham Pelet Basma Dayanımı :</vt:lpstr>
      <vt:lpstr>5- Ham Pelet Elek Analizleri: </vt:lpstr>
      <vt:lpstr>6- Tambur Deneyi : </vt:lpstr>
      <vt:lpstr>7- Ürün Pelet Basma Dayanımı : </vt:lpstr>
      <vt:lpstr>8- Mikro Gözeneklilik: </vt:lpstr>
      <vt:lpstr>9- Ürün Pelet Elek Analizleri: </vt:lpstr>
      <vt:lpstr>10- Düşük Isıda Kırılma Deneyi : </vt:lpstr>
      <vt:lpstr>11 - Düşük Isıda Kırılma Deneyi :</vt:lpstr>
      <vt:lpstr>12- Şişme Deneyi : </vt:lpstr>
      <vt:lpstr>13- İndirgeme Deneyi: </vt:lpstr>
      <vt:lpstr>14- Yük Altında İndirgenme: </vt:lpstr>
      <vt:lpstr>15 - Yapışma Deneyi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Peletleme</dc:title>
  <dc:creator>Dell</dc:creator>
  <cp:lastModifiedBy>yeb</cp:lastModifiedBy>
  <cp:revision>10</cp:revision>
  <dcterms:modified xsi:type="dcterms:W3CDTF">2024-05-28T08:27:13Z</dcterms:modified>
</cp:coreProperties>
</file>