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36"/>
  </p:notesMasterIdLst>
  <p:handoutMasterIdLst>
    <p:handoutMasterId r:id="rId37"/>
  </p:handoutMasterIdLst>
  <p:sldIdLst>
    <p:sldId id="606" r:id="rId2"/>
    <p:sldId id="616" r:id="rId3"/>
    <p:sldId id="674" r:id="rId4"/>
    <p:sldId id="675" r:id="rId5"/>
    <p:sldId id="722" r:id="rId6"/>
    <p:sldId id="676" r:id="rId7"/>
    <p:sldId id="627" r:id="rId8"/>
    <p:sldId id="607" r:id="rId9"/>
    <p:sldId id="608" r:id="rId10"/>
    <p:sldId id="746" r:id="rId11"/>
    <p:sldId id="679" r:id="rId12"/>
    <p:sldId id="723" r:id="rId13"/>
    <p:sldId id="724" r:id="rId14"/>
    <p:sldId id="725" r:id="rId15"/>
    <p:sldId id="726" r:id="rId16"/>
    <p:sldId id="727" r:id="rId17"/>
    <p:sldId id="728" r:id="rId18"/>
    <p:sldId id="729" r:id="rId19"/>
    <p:sldId id="730" r:id="rId20"/>
    <p:sldId id="731" r:id="rId21"/>
    <p:sldId id="732" r:id="rId22"/>
    <p:sldId id="734" r:id="rId23"/>
    <p:sldId id="735" r:id="rId24"/>
    <p:sldId id="736" r:id="rId25"/>
    <p:sldId id="739" r:id="rId26"/>
    <p:sldId id="737" r:id="rId27"/>
    <p:sldId id="738" r:id="rId28"/>
    <p:sldId id="741" r:id="rId29"/>
    <p:sldId id="740" r:id="rId30"/>
    <p:sldId id="742" r:id="rId31"/>
    <p:sldId id="743" r:id="rId32"/>
    <p:sldId id="744" r:id="rId33"/>
    <p:sldId id="745" r:id="rId34"/>
    <p:sldId id="672" r:id="rId35"/>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FF21"/>
    <a:srgbClr val="FFFF00"/>
    <a:srgbClr val="FFFF66"/>
    <a:srgbClr val="7CBCE3"/>
    <a:srgbClr val="77A9D9"/>
    <a:srgbClr val="7CB0DC"/>
    <a:srgbClr val="E9E1D4"/>
    <a:srgbClr val="006666"/>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67" autoAdjust="0"/>
    <p:restoredTop sz="96571" autoAdjust="0"/>
  </p:normalViewPr>
  <p:slideViewPr>
    <p:cSldViewPr snapToGrid="0">
      <p:cViewPr varScale="1">
        <p:scale>
          <a:sx n="112" d="100"/>
          <a:sy n="112" d="100"/>
        </p:scale>
        <p:origin x="-1788" y="-90"/>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47"/>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9406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p14="http://schemas.microsoft.com/office/powerpoint/2010/main" xmlns="" val="1966818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20,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dirty="0" smtClean="0">
                <a:solidFill>
                  <a:schemeClr val="tx1">
                    <a:lumMod val="95000"/>
                    <a:lumOff val="5000"/>
                  </a:schemeClr>
                </a:solidFill>
              </a:rPr>
              <a:t>Workshop </a:t>
            </a:r>
            <a:r>
              <a:rPr lang="en-US" sz="2800" dirty="0">
                <a:solidFill>
                  <a:schemeClr val="tx1">
                    <a:lumMod val="95000"/>
                    <a:lumOff val="5000"/>
                  </a:schemeClr>
                </a:solidFill>
              </a:rPr>
              <a:t>5c Applications - 2D Conical Combustion Chamber</a:t>
            </a:r>
            <a:r>
              <a:rPr lang="en-US" sz="2800" dirty="0">
                <a:solidFill>
                  <a:schemeClr val="bg1"/>
                </a:solidFill>
              </a:rPr>
              <a:t/>
            </a:r>
            <a:br>
              <a:rPr lang="en-US" sz="2800" dirty="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Named Selections</a:t>
            </a:r>
            <a:endParaRPr lang="en-GB" dirty="0"/>
          </a:p>
        </p:txBody>
      </p:sp>
      <p:sp>
        <p:nvSpPr>
          <p:cNvPr id="3" name="Content Placeholder 2"/>
          <p:cNvSpPr>
            <a:spLocks noGrp="1"/>
          </p:cNvSpPr>
          <p:nvPr>
            <p:ph sz="half" idx="1"/>
          </p:nvPr>
        </p:nvSpPr>
        <p:spPr>
          <a:xfrm>
            <a:off x="590549" y="1751012"/>
            <a:ext cx="4268529" cy="4573588"/>
          </a:xfrm>
        </p:spPr>
        <p:txBody>
          <a:bodyPr/>
          <a:lstStyle/>
          <a:p>
            <a:r>
              <a:rPr lang="en-GB" dirty="0" smtClean="0"/>
              <a:t>Add Named Selections</a:t>
            </a:r>
          </a:p>
          <a:p>
            <a:pPr lvl="1"/>
            <a:r>
              <a:rPr lang="en-GB" dirty="0" smtClean="0"/>
              <a:t>Select the Edge Selection Filter</a:t>
            </a:r>
          </a:p>
          <a:p>
            <a:pPr lvl="1"/>
            <a:endParaRPr lang="en-GB" dirty="0"/>
          </a:p>
          <a:p>
            <a:pPr lvl="1"/>
            <a:r>
              <a:rPr lang="en-GB" dirty="0" smtClean="0"/>
              <a:t>Select the edge as shown (right).</a:t>
            </a:r>
          </a:p>
          <a:p>
            <a:pPr lvl="1"/>
            <a:r>
              <a:rPr lang="en-GB" dirty="0"/>
              <a:t>Right click and select Create Named Selection from the Context </a:t>
            </a:r>
            <a:r>
              <a:rPr lang="en-GB" dirty="0" smtClean="0"/>
              <a:t>Menu.</a:t>
            </a:r>
          </a:p>
          <a:p>
            <a:pPr marL="0" lvl="1" indent="0">
              <a:buNone/>
            </a:pPr>
            <a:endParaRPr lang="en-GB" dirty="0" smtClean="0"/>
          </a:p>
          <a:p>
            <a:pPr lvl="1"/>
            <a:r>
              <a:rPr lang="en-GB" dirty="0" smtClean="0"/>
              <a:t>In </a:t>
            </a:r>
            <a:r>
              <a:rPr lang="en-GB" dirty="0"/>
              <a:t>the Named Selection Dialog Box type the name </a:t>
            </a:r>
            <a:r>
              <a:rPr lang="en-GB" dirty="0" smtClean="0"/>
              <a:t>“inlet” </a:t>
            </a:r>
            <a:r>
              <a:rPr lang="en-GB" dirty="0"/>
              <a:t>as shown (right).</a:t>
            </a:r>
          </a:p>
          <a:p>
            <a:pPr lvl="1"/>
            <a:r>
              <a:rPr lang="en-GB" dirty="0"/>
              <a:t>Click OK</a:t>
            </a:r>
            <a:r>
              <a:rPr lang="en-GB" dirty="0" smtClean="0"/>
              <a:t>.</a:t>
            </a:r>
          </a:p>
          <a:p>
            <a:pPr lvl="1"/>
            <a:r>
              <a:rPr lang="en-GB" dirty="0" smtClean="0"/>
              <a:t>Use the same procedure to create a Named Selection for “outlet”.</a:t>
            </a:r>
          </a:p>
          <a:p>
            <a:pPr marL="0" lvl="1" indent="0">
              <a:buNone/>
            </a:pPr>
            <a:endParaRPr lang="en-GB" dirty="0"/>
          </a:p>
          <a:p>
            <a:pPr lvl="1"/>
            <a:endParaRPr lang="en-GB" dirty="0"/>
          </a:p>
          <a:p>
            <a:pPr lvl="1"/>
            <a:endParaRPr lang="en-GB" dirty="0" smtClean="0"/>
          </a:p>
          <a:p>
            <a:pPr lvl="1"/>
            <a:endParaRPr lang="en-GB" dirty="0"/>
          </a:p>
          <a:p>
            <a:pPr lvl="1"/>
            <a:endParaRPr lang="en-GB" dirty="0" smtClean="0"/>
          </a:p>
          <a:p>
            <a:pPr lvl="1"/>
            <a:endParaRPr lang="en-GB" dirty="0"/>
          </a:p>
          <a:p>
            <a:endParaRPr lang="en-GB" dirty="0"/>
          </a:p>
        </p:txBody>
      </p:sp>
      <p:grpSp>
        <p:nvGrpSpPr>
          <p:cNvPr id="11" name="Group 10"/>
          <p:cNvGrpSpPr/>
          <p:nvPr/>
        </p:nvGrpSpPr>
        <p:grpSpPr>
          <a:xfrm>
            <a:off x="833108" y="2403482"/>
            <a:ext cx="1320000" cy="360614"/>
            <a:chOff x="822475" y="2417092"/>
            <a:chExt cx="1320000" cy="360614"/>
          </a:xfrm>
        </p:grpSpPr>
        <p:pic>
          <p:nvPicPr>
            <p:cNvPr id="14"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15" name="Oval 14"/>
            <p:cNvSpPr/>
            <p:nvPr/>
          </p:nvSpPr>
          <p:spPr bwMode="auto">
            <a:xfrm>
              <a:off x="113727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917" t="46489" r="55876" b="23281"/>
          <a:stretch/>
        </p:blipFill>
        <p:spPr bwMode="auto">
          <a:xfrm>
            <a:off x="5356555" y="853000"/>
            <a:ext cx="3067316" cy="237981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srcRect/>
          <a:stretch>
            <a:fillRect/>
          </a:stretch>
        </p:blipFill>
        <p:spPr bwMode="auto">
          <a:xfrm>
            <a:off x="833108" y="3666733"/>
            <a:ext cx="3523810" cy="285714"/>
          </a:xfrm>
          <a:prstGeom prst="rect">
            <a:avLst/>
          </a:prstGeom>
          <a:noFill/>
          <a:ln w="25400">
            <a:solidFill>
              <a:schemeClr val="tx1"/>
            </a:solid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56555" y="3396872"/>
            <a:ext cx="3067316" cy="296253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Oval 21"/>
          <p:cNvSpPr/>
          <p:nvPr/>
        </p:nvSpPr>
        <p:spPr bwMode="auto">
          <a:xfrm>
            <a:off x="6123085" y="5833335"/>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4" name="Oval 23"/>
          <p:cNvSpPr/>
          <p:nvPr/>
        </p:nvSpPr>
        <p:spPr bwMode="auto">
          <a:xfrm>
            <a:off x="5356555" y="3826105"/>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25" name="Straight Arrow Connector 24"/>
          <p:cNvCxnSpPr/>
          <p:nvPr/>
        </p:nvCxnSpPr>
        <p:spPr bwMode="auto">
          <a:xfrm>
            <a:off x="5225143" y="2673811"/>
            <a:ext cx="353220" cy="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5138" t="59185" r="55767" b="27987"/>
          <a:stretch/>
        </p:blipFill>
        <p:spPr bwMode="auto">
          <a:xfrm>
            <a:off x="833108" y="5508750"/>
            <a:ext cx="3132000" cy="100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Straight Arrow Connector 25"/>
          <p:cNvCxnSpPr/>
          <p:nvPr/>
        </p:nvCxnSpPr>
        <p:spPr bwMode="auto">
          <a:xfrm>
            <a:off x="758110" y="5759606"/>
            <a:ext cx="353220" cy="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xmlns="" val="353248150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Generate Mesh</a:t>
            </a:r>
          </a:p>
          <a:p>
            <a:pPr lvl="1"/>
            <a:r>
              <a:rPr lang="en-GB" dirty="0" smtClean="0"/>
              <a:t>Generate the Mesh.</a:t>
            </a:r>
          </a:p>
          <a:p>
            <a:pPr lvl="1"/>
            <a:endParaRPr lang="en-GB" dirty="0"/>
          </a:p>
          <a:p>
            <a:pPr lvl="2"/>
            <a:r>
              <a:rPr lang="en-GB" dirty="0" smtClean="0"/>
              <a:t>With no methods or controls set the default automatic method generates a Quad Dominant Mesh.</a:t>
            </a:r>
          </a:p>
          <a:p>
            <a:pPr lvl="2"/>
            <a:r>
              <a:rPr lang="en-GB" dirty="0" smtClean="0"/>
              <a:t>Note the majority of the mesh contains quad cells with just a few tri cells.</a:t>
            </a:r>
          </a:p>
          <a:p>
            <a:pPr lvl="1"/>
            <a:endParaRPr lang="en-GB" dirty="0"/>
          </a:p>
          <a:p>
            <a:pPr lvl="1"/>
            <a:endParaRPr lang="en-GB" dirty="0"/>
          </a:p>
        </p:txBody>
      </p:sp>
      <p:sp>
        <p:nvSpPr>
          <p:cNvPr id="2" name="Title 1"/>
          <p:cNvSpPr>
            <a:spLocks noGrp="1"/>
          </p:cNvSpPr>
          <p:nvPr>
            <p:ph type="title"/>
          </p:nvPr>
        </p:nvSpPr>
        <p:spPr/>
        <p:txBody>
          <a:bodyPr/>
          <a:lstStyle/>
          <a:p>
            <a:r>
              <a:rPr lang="en-GB" dirty="0" smtClean="0"/>
              <a:t>2d Methods</a:t>
            </a:r>
            <a:endParaRPr lang="en-GB" dirty="0"/>
          </a:p>
        </p:txBody>
      </p:sp>
      <p:pic>
        <p:nvPicPr>
          <p:cNvPr id="6" name="Picture 2"/>
          <p:cNvPicPr>
            <a:picLocks noChangeAspect="1" noChangeArrowheads="1"/>
          </p:cNvPicPr>
          <p:nvPr/>
        </p:nvPicPr>
        <p:blipFill>
          <a:blip r:embed="rId2" cstate="print"/>
          <a:srcRect/>
          <a:stretch>
            <a:fillRect/>
          </a:stretch>
        </p:blipFill>
        <p:spPr bwMode="auto">
          <a:xfrm>
            <a:off x="818942" y="2384884"/>
            <a:ext cx="1485714" cy="314286"/>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116" t="21483" r="4437" b="29689"/>
          <a:stretch/>
        </p:blipFill>
        <p:spPr bwMode="auto">
          <a:xfrm>
            <a:off x="4488872" y="1634703"/>
            <a:ext cx="4503180" cy="23973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6445" y="4263242"/>
            <a:ext cx="1964659" cy="179686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bwMode="auto">
          <a:xfrm>
            <a:off x="6486155" y="3177254"/>
            <a:ext cx="350238"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5942"/>
          <a:stretch/>
        </p:blipFill>
        <p:spPr bwMode="auto">
          <a:xfrm>
            <a:off x="4459612" y="1082618"/>
            <a:ext cx="4572000" cy="284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Inflation</a:t>
            </a:r>
          </a:p>
          <a:p>
            <a:pPr lvl="1"/>
            <a:r>
              <a:rPr lang="en-GB" dirty="0"/>
              <a:t>In the Outline, right click </a:t>
            </a:r>
            <a:r>
              <a:rPr lang="en-GB" dirty="0" smtClean="0"/>
              <a:t>on Mesh and select Insert </a:t>
            </a:r>
            <a:r>
              <a:rPr lang="en-GB" dirty="0" smtClean="0">
                <a:sym typeface="Wingdings" pitchFamily="2" charset="2"/>
              </a:rPr>
              <a:t></a:t>
            </a:r>
            <a:r>
              <a:rPr lang="en-GB" dirty="0" smtClean="0"/>
              <a:t> Inflation from the Context Menu.  </a:t>
            </a:r>
            <a:endParaRPr lang="en-GB" dirty="0"/>
          </a:p>
          <a:p>
            <a:pPr lvl="1"/>
            <a:r>
              <a:rPr lang="en-GB" dirty="0" smtClean="0"/>
              <a:t>Select the Face Selection Filter.</a:t>
            </a:r>
          </a:p>
          <a:p>
            <a:pPr lvl="1"/>
            <a:endParaRPr lang="en-GB" dirty="0"/>
          </a:p>
          <a:p>
            <a:pPr lvl="1"/>
            <a:r>
              <a:rPr lang="en-GB" dirty="0" smtClean="0"/>
              <a:t>Select the Face and apply the selection in the Geometry Selection Box in the Details View.</a:t>
            </a:r>
          </a:p>
          <a:p>
            <a:pPr lvl="1"/>
            <a:endParaRPr lang="en-GB" dirty="0" smtClean="0"/>
          </a:p>
          <a:p>
            <a:pPr lvl="1"/>
            <a:r>
              <a:rPr lang="en-GB" dirty="0" smtClean="0"/>
              <a:t>Activate the Boundary Selection Box.</a:t>
            </a:r>
          </a:p>
          <a:p>
            <a:pPr lvl="1"/>
            <a:r>
              <a:rPr lang="en-GB" dirty="0" smtClean="0"/>
              <a:t>Select the ten edges as shown (all edges except the inlet and outlet) and apply the selection.</a:t>
            </a:r>
          </a:p>
        </p:txBody>
      </p:sp>
      <p:sp>
        <p:nvSpPr>
          <p:cNvPr id="2" name="Title 1"/>
          <p:cNvSpPr>
            <a:spLocks noGrp="1"/>
          </p:cNvSpPr>
          <p:nvPr>
            <p:ph type="title"/>
          </p:nvPr>
        </p:nvSpPr>
        <p:spPr/>
        <p:txBody>
          <a:bodyPr/>
          <a:lstStyle/>
          <a:p>
            <a:r>
              <a:rPr lang="en-GB" dirty="0" smtClean="0"/>
              <a:t>2d Methods with Inflation</a:t>
            </a:r>
            <a:endParaRPr lang="en-GB" dirty="0"/>
          </a:p>
        </p:txBody>
      </p:sp>
      <p:grpSp>
        <p:nvGrpSpPr>
          <p:cNvPr id="7" name="Group 17"/>
          <p:cNvGrpSpPr/>
          <p:nvPr/>
        </p:nvGrpSpPr>
        <p:grpSpPr>
          <a:xfrm>
            <a:off x="833107" y="3239989"/>
            <a:ext cx="1320000" cy="360614"/>
            <a:chOff x="6055738" y="3818242"/>
            <a:chExt cx="1320000" cy="360614"/>
          </a:xfrm>
        </p:grpSpPr>
        <p:pic>
          <p:nvPicPr>
            <p:cNvPr id="8" name="Picture 2"/>
            <p:cNvPicPr>
              <a:picLocks noChangeAspect="1" noChangeArrowheads="1"/>
            </p:cNvPicPr>
            <p:nvPr/>
          </p:nvPicPr>
          <p:blipFill>
            <a:blip r:embed="rId3"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9" name="Oval 8"/>
            <p:cNvSpPr/>
            <p:nvPr/>
          </p:nvSpPr>
          <p:spPr bwMode="auto">
            <a:xfrm>
              <a:off x="6684085"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931" t="21483" r="4255" b="29030"/>
          <a:stretch/>
        </p:blipFill>
        <p:spPr bwMode="auto">
          <a:xfrm>
            <a:off x="4488872" y="4033493"/>
            <a:ext cx="4533900" cy="244634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330115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47" t="19244" r="3936" b="27101"/>
          <a:stretch/>
        </p:blipFill>
        <p:spPr bwMode="auto">
          <a:xfrm>
            <a:off x="4500747" y="4011131"/>
            <a:ext cx="4525392" cy="248058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38045"/>
          <a:stretch/>
        </p:blipFill>
        <p:spPr bwMode="auto">
          <a:xfrm>
            <a:off x="5067450" y="1179779"/>
            <a:ext cx="3467401" cy="266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Inflation (Continued)</a:t>
            </a:r>
          </a:p>
          <a:p>
            <a:pPr lvl="1"/>
            <a:r>
              <a:rPr lang="en-GB" dirty="0" smtClean="0"/>
              <a:t>Check that the remaining details match those shown (right).</a:t>
            </a:r>
          </a:p>
          <a:p>
            <a:pPr lvl="1"/>
            <a:endParaRPr lang="en-GB" dirty="0"/>
          </a:p>
          <a:p>
            <a:endParaRPr lang="en-GB" dirty="0" smtClean="0"/>
          </a:p>
          <a:p>
            <a:endParaRPr lang="en-GB" dirty="0"/>
          </a:p>
          <a:p>
            <a:endParaRPr lang="en-GB" dirty="0" smtClean="0"/>
          </a:p>
          <a:p>
            <a:r>
              <a:rPr lang="en-GB" dirty="0" smtClean="0"/>
              <a:t>Add Method</a:t>
            </a:r>
            <a:endParaRPr lang="en-GB" dirty="0"/>
          </a:p>
          <a:p>
            <a:pPr lvl="1"/>
            <a:r>
              <a:rPr lang="en-GB" dirty="0" smtClean="0"/>
              <a:t>Select the Body Selection Filter.</a:t>
            </a:r>
          </a:p>
          <a:p>
            <a:pPr lvl="1"/>
            <a:endParaRPr lang="en-GB" dirty="0"/>
          </a:p>
          <a:p>
            <a:pPr lvl="1"/>
            <a:r>
              <a:rPr lang="en-GB" dirty="0" smtClean="0"/>
              <a:t>Select the Surface Body, right click and select Insert </a:t>
            </a:r>
            <a:r>
              <a:rPr lang="en-GB" dirty="0" smtClean="0">
                <a:sym typeface="Wingdings" pitchFamily="2" charset="2"/>
              </a:rPr>
              <a:t></a:t>
            </a:r>
            <a:r>
              <a:rPr lang="en-GB" dirty="0" smtClean="0"/>
              <a:t> Method from the Context Menu. </a:t>
            </a:r>
          </a:p>
        </p:txBody>
      </p:sp>
      <p:sp>
        <p:nvSpPr>
          <p:cNvPr id="2" name="Title 1"/>
          <p:cNvSpPr>
            <a:spLocks noGrp="1"/>
          </p:cNvSpPr>
          <p:nvPr>
            <p:ph type="title"/>
          </p:nvPr>
        </p:nvSpPr>
        <p:spPr/>
        <p:txBody>
          <a:bodyPr/>
          <a:lstStyle/>
          <a:p>
            <a:r>
              <a:rPr lang="en-GB" dirty="0" smtClean="0"/>
              <a:t>2d Methods with Inflation</a:t>
            </a:r>
            <a:endParaRPr lang="en-GB" dirty="0"/>
          </a:p>
        </p:txBody>
      </p:sp>
      <p:grpSp>
        <p:nvGrpSpPr>
          <p:cNvPr id="7" name="Group 17"/>
          <p:cNvGrpSpPr/>
          <p:nvPr/>
        </p:nvGrpSpPr>
        <p:grpSpPr>
          <a:xfrm>
            <a:off x="804208" y="5071116"/>
            <a:ext cx="1343625" cy="360614"/>
            <a:chOff x="6055738" y="3818242"/>
            <a:chExt cx="1343625" cy="360614"/>
          </a:xfrm>
        </p:grpSpPr>
        <p:pic>
          <p:nvPicPr>
            <p:cNvPr id="8" name="Picture 2"/>
            <p:cNvPicPr>
              <a:picLocks noChangeAspect="1" noChangeArrowheads="1"/>
            </p:cNvPicPr>
            <p:nvPr/>
          </p:nvPicPr>
          <p:blipFill>
            <a:blip r:embed="rId4"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9" name="Oval 8"/>
            <p:cNvSpPr/>
            <p:nvPr/>
          </p:nvSpPr>
          <p:spPr bwMode="auto">
            <a:xfrm>
              <a:off x="7016585"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819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01150" y="4116618"/>
            <a:ext cx="2069010" cy="1257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Oval 16"/>
          <p:cNvSpPr/>
          <p:nvPr/>
        </p:nvSpPr>
        <p:spPr bwMode="auto">
          <a:xfrm>
            <a:off x="6801150" y="543173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121529947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02" t="18524" r="4320" b="27826"/>
          <a:stretch/>
        </p:blipFill>
        <p:spPr bwMode="auto">
          <a:xfrm>
            <a:off x="4500747" y="4046756"/>
            <a:ext cx="4527596" cy="24278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a:t>Add </a:t>
            </a:r>
            <a:r>
              <a:rPr lang="en-GB" dirty="0" smtClean="0"/>
              <a:t>Method (Continued)</a:t>
            </a:r>
          </a:p>
          <a:p>
            <a:pPr lvl="1"/>
            <a:r>
              <a:rPr lang="en-GB" dirty="0" smtClean="0"/>
              <a:t>In the Details View set Method to Triangles (the Quad Dominant Option is the Automatic default).</a:t>
            </a:r>
          </a:p>
          <a:p>
            <a:pPr lvl="1"/>
            <a:r>
              <a:rPr lang="en-GB" dirty="0" smtClean="0"/>
              <a:t>Generate the Mesh.</a:t>
            </a:r>
          </a:p>
          <a:p>
            <a:pPr lvl="1"/>
            <a:endParaRPr lang="en-GB" dirty="0"/>
          </a:p>
          <a:p>
            <a:pPr lvl="1"/>
            <a:r>
              <a:rPr lang="en-GB" dirty="0" smtClean="0"/>
              <a:t>Select Mesh in the Outline to redisplay the Mesh.</a:t>
            </a:r>
          </a:p>
          <a:p>
            <a:pPr lvl="1"/>
            <a:r>
              <a:rPr lang="en-GB" dirty="0" smtClean="0"/>
              <a:t>The mesh contains tri cells within the surface.</a:t>
            </a:r>
          </a:p>
          <a:p>
            <a:pPr lvl="2"/>
            <a:r>
              <a:rPr lang="en-GB" dirty="0" smtClean="0"/>
              <a:t>Inflation has generated quads on the boundary edges specified in the inflation control.</a:t>
            </a:r>
          </a:p>
          <a:p>
            <a:pPr lvl="1"/>
            <a:endParaRPr lang="en-GB" dirty="0"/>
          </a:p>
          <a:p>
            <a:endParaRPr lang="en-GB" dirty="0" smtClean="0"/>
          </a:p>
        </p:txBody>
      </p:sp>
      <p:sp>
        <p:nvSpPr>
          <p:cNvPr id="2" name="Title 1"/>
          <p:cNvSpPr>
            <a:spLocks noGrp="1"/>
          </p:cNvSpPr>
          <p:nvPr>
            <p:ph type="title"/>
          </p:nvPr>
        </p:nvSpPr>
        <p:spPr/>
        <p:txBody>
          <a:bodyPr/>
          <a:lstStyle/>
          <a:p>
            <a:r>
              <a:rPr lang="en-GB" dirty="0" smtClean="0"/>
              <a:t>2d Methods with Inflation</a:t>
            </a:r>
            <a:endParaRPr lang="en-GB"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 b="60652"/>
          <a:stretch/>
        </p:blipFill>
        <p:spPr bwMode="auto">
          <a:xfrm>
            <a:off x="5174138" y="1892299"/>
            <a:ext cx="3254023" cy="169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srcRect/>
          <a:stretch>
            <a:fillRect/>
          </a:stretch>
        </p:blipFill>
        <p:spPr bwMode="auto">
          <a:xfrm>
            <a:off x="838324" y="3270013"/>
            <a:ext cx="1485714" cy="314286"/>
          </a:xfrm>
          <a:prstGeom prst="rect">
            <a:avLst/>
          </a:prstGeom>
          <a:noFill/>
          <a:ln w="9525">
            <a:solidFill>
              <a:schemeClr val="tx1"/>
            </a:solidFill>
            <a:miter lim="800000"/>
            <a:headEnd/>
            <a:tailEnd/>
          </a:ln>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62581" y="3891892"/>
            <a:ext cx="1520836" cy="1665842"/>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bwMode="auto">
          <a:xfrm>
            <a:off x="6183417" y="6027335"/>
            <a:ext cx="350238" cy="41249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73676574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777" t="19592" r="3858" b="27945"/>
          <a:stretch/>
        </p:blipFill>
        <p:spPr bwMode="auto">
          <a:xfrm>
            <a:off x="4500747" y="4041035"/>
            <a:ext cx="4519173" cy="244479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5083" y="1200679"/>
            <a:ext cx="4049184" cy="4573588"/>
          </a:xfrm>
        </p:spPr>
        <p:txBody>
          <a:bodyPr/>
          <a:lstStyle/>
          <a:p>
            <a:r>
              <a:rPr lang="en-GB" dirty="0"/>
              <a:t>Add </a:t>
            </a:r>
            <a:r>
              <a:rPr lang="en-GB" dirty="0" smtClean="0"/>
              <a:t>Method (Continued)</a:t>
            </a:r>
          </a:p>
          <a:p>
            <a:pPr lvl="1"/>
            <a:r>
              <a:rPr lang="en-GB" dirty="0" smtClean="0"/>
              <a:t>In the Outline, select All Triangles Method.</a:t>
            </a:r>
          </a:p>
          <a:p>
            <a:pPr lvl="1"/>
            <a:endParaRPr lang="en-GB" dirty="0" smtClean="0"/>
          </a:p>
          <a:p>
            <a:pPr lvl="1"/>
            <a:endParaRPr lang="en-GB" dirty="0" smtClean="0"/>
          </a:p>
          <a:p>
            <a:pPr lvl="1"/>
            <a:r>
              <a:rPr lang="en-GB" dirty="0" smtClean="0"/>
              <a:t>In the Details View set;</a:t>
            </a:r>
          </a:p>
          <a:p>
            <a:pPr lvl="2"/>
            <a:r>
              <a:rPr lang="en-GB" dirty="0" smtClean="0"/>
              <a:t>Method to </a:t>
            </a:r>
            <a:r>
              <a:rPr lang="en-GB" dirty="0" smtClean="0"/>
              <a:t>Multizone Quad/Tri.</a:t>
            </a:r>
          </a:p>
          <a:p>
            <a:pPr lvl="2"/>
            <a:r>
              <a:rPr lang="en-GB" dirty="0" smtClean="0"/>
              <a:t>Surface Mesh Method to Uniform</a:t>
            </a:r>
          </a:p>
          <a:p>
            <a:pPr lvl="2"/>
            <a:r>
              <a:rPr lang="en-GB" dirty="0" smtClean="0"/>
              <a:t>Fre</a:t>
            </a:r>
            <a:r>
              <a:rPr lang="en-GB" dirty="0" smtClean="0"/>
              <a:t>e Face Mesh Type to All Quad</a:t>
            </a:r>
            <a:endParaRPr lang="en-GB" dirty="0" smtClean="0"/>
          </a:p>
          <a:p>
            <a:pPr lvl="2"/>
            <a:r>
              <a:rPr lang="en-GB" dirty="0" smtClean="0"/>
              <a:t>Element Size to </a:t>
            </a:r>
            <a:r>
              <a:rPr lang="en-GB" dirty="0" smtClean="0"/>
              <a:t>2mm</a:t>
            </a:r>
          </a:p>
          <a:p>
            <a:pPr lvl="2"/>
            <a:r>
              <a:rPr lang="en-GB" dirty="0" smtClean="0"/>
              <a:t>Suppress Inflation setting</a:t>
            </a:r>
            <a:endParaRPr lang="en-GB" dirty="0" smtClean="0"/>
          </a:p>
          <a:p>
            <a:pPr lvl="3"/>
            <a:endParaRPr lang="en-GB" b="0" dirty="0"/>
          </a:p>
          <a:p>
            <a:pPr lvl="1"/>
            <a:r>
              <a:rPr lang="en-GB" dirty="0" smtClean="0"/>
              <a:t>Generate the Mesh.</a:t>
            </a:r>
          </a:p>
          <a:p>
            <a:pPr lvl="2"/>
            <a:r>
              <a:rPr lang="en-GB" dirty="0" smtClean="0"/>
              <a:t>Select Mesh to redisplay the mesh.</a:t>
            </a:r>
            <a:endParaRPr lang="en-GB" dirty="0"/>
          </a:p>
          <a:p>
            <a:pPr lvl="2"/>
            <a:r>
              <a:rPr lang="en-GB" dirty="0" smtClean="0"/>
              <a:t>A mesh containing 100% quad cells is generated using the size specified in the method details.</a:t>
            </a:r>
          </a:p>
        </p:txBody>
      </p:sp>
      <p:sp>
        <p:nvSpPr>
          <p:cNvPr id="2" name="Title 1"/>
          <p:cNvSpPr>
            <a:spLocks noGrp="1"/>
          </p:cNvSpPr>
          <p:nvPr>
            <p:ph type="title"/>
          </p:nvPr>
        </p:nvSpPr>
        <p:spPr/>
        <p:txBody>
          <a:bodyPr/>
          <a:lstStyle/>
          <a:p>
            <a:r>
              <a:rPr lang="en-GB" dirty="0" smtClean="0"/>
              <a:t>2d Methods (Uniform)</a:t>
            </a:r>
            <a:endParaRPr lang="en-GB" dirty="0"/>
          </a:p>
        </p:txBody>
      </p:sp>
      <p:pic>
        <p:nvPicPr>
          <p:cNvPr id="11" name="Picture 2"/>
          <p:cNvPicPr>
            <a:picLocks noChangeAspect="1" noChangeArrowheads="1"/>
          </p:cNvPicPr>
          <p:nvPr/>
        </p:nvPicPr>
        <p:blipFill>
          <a:blip r:embed="rId3" cstate="print"/>
          <a:srcRect/>
          <a:stretch>
            <a:fillRect/>
          </a:stretch>
        </p:blipFill>
        <p:spPr bwMode="auto">
          <a:xfrm>
            <a:off x="2633866" y="5101872"/>
            <a:ext cx="1485714" cy="314286"/>
          </a:xfrm>
          <a:prstGeom prst="rect">
            <a:avLst/>
          </a:prstGeom>
          <a:noFill/>
          <a:ln w="9525">
            <a:solidFill>
              <a:schemeClr val="tx1"/>
            </a:solidFill>
            <a:miter lim="800000"/>
            <a:headEnd/>
            <a:tailEnd/>
          </a:ln>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92981" y="4468941"/>
            <a:ext cx="917528" cy="24538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7207"/>
          <a:stretch/>
        </p:blipFill>
        <p:spPr bwMode="auto">
          <a:xfrm>
            <a:off x="599494" y="2227698"/>
            <a:ext cx="1717696" cy="39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am_ws5c-2.png"/>
          <p:cNvPicPr>
            <a:picLocks noChangeAspect="1"/>
          </p:cNvPicPr>
          <p:nvPr/>
        </p:nvPicPr>
        <p:blipFill>
          <a:blip r:embed="rId6"/>
          <a:srcRect l="761" b="617"/>
          <a:stretch>
            <a:fillRect/>
          </a:stretch>
        </p:blipFill>
        <p:spPr>
          <a:xfrm>
            <a:off x="5384799" y="828145"/>
            <a:ext cx="3242204" cy="2981855"/>
          </a:xfrm>
          <a:prstGeom prst="rect">
            <a:avLst/>
          </a:prstGeom>
          <a:ln>
            <a:solidFill>
              <a:schemeClr val="tx1"/>
            </a:solidFill>
          </a:ln>
        </p:spPr>
      </p:pic>
    </p:spTree>
    <p:extLst>
      <p:ext uri="{BB962C8B-B14F-4D97-AF65-F5344CB8AC3E}">
        <p14:creationId xmlns:p14="http://schemas.microsoft.com/office/powerpoint/2010/main" xmlns="" val="181352618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m_ws5c-3.png"/>
          <p:cNvPicPr>
            <a:picLocks noChangeAspect="1"/>
          </p:cNvPicPr>
          <p:nvPr/>
        </p:nvPicPr>
        <p:blipFill>
          <a:blip r:embed="rId2"/>
          <a:stretch>
            <a:fillRect/>
          </a:stretch>
        </p:blipFill>
        <p:spPr>
          <a:xfrm>
            <a:off x="5160433" y="2057400"/>
            <a:ext cx="3143250" cy="685800"/>
          </a:xfrm>
          <a:prstGeom prst="rect">
            <a:avLst/>
          </a:prstGeom>
          <a:ln>
            <a:solidFill>
              <a:schemeClr val="tx1"/>
            </a:solidFill>
          </a:ln>
        </p:spPr>
      </p:pic>
      <p:pic>
        <p:nvPicPr>
          <p:cNvPr id="11269" name="Picture 5"/>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896" t="16723" r="3950" b="26610"/>
          <a:stretch/>
        </p:blipFill>
        <p:spPr bwMode="auto">
          <a:xfrm>
            <a:off x="4500747" y="4023895"/>
            <a:ext cx="4519173" cy="24619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a:t>Add </a:t>
            </a:r>
            <a:r>
              <a:rPr lang="en-GB" dirty="0" smtClean="0"/>
              <a:t>Map Control</a:t>
            </a:r>
          </a:p>
          <a:p>
            <a:pPr lvl="1"/>
            <a:r>
              <a:rPr lang="en-GB" dirty="0" smtClean="0"/>
              <a:t>In the Outline, suppress both </a:t>
            </a:r>
            <a:r>
              <a:rPr lang="en-GB" dirty="0" smtClean="0"/>
              <a:t>Multizone Quad/Tri Method </a:t>
            </a:r>
            <a:r>
              <a:rPr lang="en-GB" dirty="0" smtClean="0"/>
              <a:t>and Inflation Controls by right clicking on them and selecting Suppress from the Context Menu.</a:t>
            </a:r>
          </a:p>
          <a:p>
            <a:pPr lvl="1"/>
            <a:r>
              <a:rPr lang="en-GB" dirty="0" smtClean="0"/>
              <a:t>Select the Face Selection Filter.</a:t>
            </a:r>
          </a:p>
          <a:p>
            <a:pPr lvl="1"/>
            <a:endParaRPr lang="en-GB" dirty="0"/>
          </a:p>
          <a:p>
            <a:pPr lvl="1"/>
            <a:r>
              <a:rPr lang="en-GB" dirty="0" smtClean="0"/>
              <a:t>Select the face, right click and select Insert </a:t>
            </a:r>
            <a:r>
              <a:rPr lang="en-GB" dirty="0" smtClean="0">
                <a:sym typeface="Wingdings" pitchFamily="2" charset="2"/>
              </a:rPr>
              <a:t></a:t>
            </a:r>
            <a:r>
              <a:rPr lang="en-GB" dirty="0" smtClean="0"/>
              <a:t> Mapped Face Meshing from the Context Menu.</a:t>
            </a:r>
          </a:p>
          <a:p>
            <a:pPr lvl="1"/>
            <a:endParaRPr lang="en-GB" dirty="0"/>
          </a:p>
        </p:txBody>
      </p:sp>
      <p:sp>
        <p:nvSpPr>
          <p:cNvPr id="2" name="Title 1"/>
          <p:cNvSpPr>
            <a:spLocks noGrp="1"/>
          </p:cNvSpPr>
          <p:nvPr>
            <p:ph type="title"/>
          </p:nvPr>
        </p:nvSpPr>
        <p:spPr/>
        <p:txBody>
          <a:bodyPr/>
          <a:lstStyle/>
          <a:p>
            <a:r>
              <a:rPr lang="en-GB" dirty="0" smtClean="0"/>
              <a:t>Map Control</a:t>
            </a:r>
            <a:endParaRPr lang="en-GB" dirty="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3542" y="2666696"/>
            <a:ext cx="2160458" cy="38865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83818" y="3609792"/>
            <a:ext cx="2697714" cy="180609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Oval 14"/>
          <p:cNvSpPr/>
          <p:nvPr/>
        </p:nvSpPr>
        <p:spPr bwMode="auto">
          <a:xfrm>
            <a:off x="6760333" y="5415888"/>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nvGrpSpPr>
          <p:cNvPr id="16" name="Group 17"/>
          <p:cNvGrpSpPr/>
          <p:nvPr/>
        </p:nvGrpSpPr>
        <p:grpSpPr>
          <a:xfrm>
            <a:off x="804208" y="3515448"/>
            <a:ext cx="1320000" cy="360614"/>
            <a:chOff x="6055738" y="3818242"/>
            <a:chExt cx="1320000" cy="360614"/>
          </a:xfrm>
        </p:grpSpPr>
        <p:pic>
          <p:nvPicPr>
            <p:cNvPr id="17" name="Picture 2"/>
            <p:cNvPicPr>
              <a:picLocks noChangeAspect="1" noChangeArrowheads="1"/>
            </p:cNvPicPr>
            <p:nvPr/>
          </p:nvPicPr>
          <p:blipFill>
            <a:blip r:embed="rId6"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18" name="Oval 17"/>
            <p:cNvSpPr/>
            <p:nvPr/>
          </p:nvSpPr>
          <p:spPr bwMode="auto">
            <a:xfrm>
              <a:off x="6695960"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Tree>
    <p:extLst>
      <p:ext uri="{BB962C8B-B14F-4D97-AF65-F5344CB8AC3E}">
        <p14:creationId xmlns:p14="http://schemas.microsoft.com/office/powerpoint/2010/main" xmlns="" val="239040660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Add </a:t>
            </a:r>
            <a:r>
              <a:rPr lang="en-GB" dirty="0" smtClean="0"/>
              <a:t>Map Control (Continued)</a:t>
            </a:r>
          </a:p>
          <a:p>
            <a:pPr lvl="1"/>
            <a:r>
              <a:rPr lang="en-GB" dirty="0" smtClean="0"/>
              <a:t>In the Details View, activate the Specified Corners Selection Box.</a:t>
            </a:r>
          </a:p>
          <a:p>
            <a:pPr lvl="1"/>
            <a:r>
              <a:rPr lang="en-GB" dirty="0" smtClean="0"/>
              <a:t>Select the two vertices (CTRL click to multiple select).</a:t>
            </a:r>
          </a:p>
          <a:p>
            <a:pPr lvl="1"/>
            <a:r>
              <a:rPr lang="en-GB" dirty="0" smtClean="0"/>
              <a:t>Apply the selection.</a:t>
            </a:r>
          </a:p>
          <a:p>
            <a:pPr lvl="1"/>
            <a:r>
              <a:rPr lang="en-GB" dirty="0" smtClean="0"/>
              <a:t>Generate the Mesh.</a:t>
            </a:r>
          </a:p>
        </p:txBody>
      </p:sp>
      <p:sp>
        <p:nvSpPr>
          <p:cNvPr id="2" name="Title 1"/>
          <p:cNvSpPr>
            <a:spLocks noGrp="1"/>
          </p:cNvSpPr>
          <p:nvPr>
            <p:ph type="title"/>
          </p:nvPr>
        </p:nvSpPr>
        <p:spPr/>
        <p:txBody>
          <a:bodyPr/>
          <a:lstStyle/>
          <a:p>
            <a:r>
              <a:rPr lang="en-GB" dirty="0" smtClean="0"/>
              <a:t>Map Control</a:t>
            </a:r>
            <a:endParaRPr lang="en-GB" dirty="0"/>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474" t="39301" r="53472" b="26391"/>
          <a:stretch/>
        </p:blipFill>
        <p:spPr bwMode="auto">
          <a:xfrm>
            <a:off x="5089464" y="1217080"/>
            <a:ext cx="3348462" cy="245239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 b="43069"/>
          <a:stretch/>
        </p:blipFill>
        <p:spPr bwMode="auto">
          <a:xfrm>
            <a:off x="5280714" y="3930732"/>
            <a:ext cx="2965962" cy="244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srcRect/>
          <a:stretch>
            <a:fillRect/>
          </a:stretch>
        </p:blipFill>
        <p:spPr bwMode="auto">
          <a:xfrm>
            <a:off x="836561" y="3929410"/>
            <a:ext cx="1485714" cy="314286"/>
          </a:xfrm>
          <a:prstGeom prst="rect">
            <a:avLst/>
          </a:prstGeom>
          <a:noFill/>
          <a:ln w="9525">
            <a:solidFill>
              <a:schemeClr val="tx1"/>
            </a:solidFill>
            <a:miter lim="800000"/>
            <a:headEnd/>
            <a:tailEnd/>
          </a:ln>
        </p:spPr>
      </p:pic>
      <p:sp>
        <p:nvSpPr>
          <p:cNvPr id="13" name="Oval 12"/>
          <p:cNvSpPr/>
          <p:nvPr/>
        </p:nvSpPr>
        <p:spPr bwMode="auto">
          <a:xfrm>
            <a:off x="7364042" y="2914996"/>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Oval 13"/>
          <p:cNvSpPr/>
          <p:nvPr/>
        </p:nvSpPr>
        <p:spPr bwMode="auto">
          <a:xfrm>
            <a:off x="7168286" y="2179930"/>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3943165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492" t="16853" r="3718" b="26241"/>
          <a:stretch/>
        </p:blipFill>
        <p:spPr bwMode="auto">
          <a:xfrm>
            <a:off x="4405750" y="1698842"/>
            <a:ext cx="4572000" cy="248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a:t>Add </a:t>
            </a:r>
            <a:r>
              <a:rPr lang="en-GB" dirty="0" smtClean="0"/>
              <a:t>Map Control (Continued)</a:t>
            </a:r>
          </a:p>
          <a:p>
            <a:pPr lvl="1"/>
            <a:r>
              <a:rPr lang="en-GB" dirty="0" smtClean="0"/>
              <a:t>Note the structure of the mapped mesh. The two vertices specified as Corners have two grid lines enabling the surface to be fully mapped.</a:t>
            </a:r>
          </a:p>
          <a:p>
            <a:pPr lvl="2"/>
            <a:r>
              <a:rPr lang="en-GB" b="0" dirty="0" smtClean="0"/>
              <a:t>It is not always necessary to specify vertex types as in many cases vertices will be automatically specified. It is however recommended to become familiar with this procedure since vertices may need to be specified for more complex surfaces or if the surfaces are parameterized such that extensive changes may take place. </a:t>
            </a:r>
          </a:p>
        </p:txBody>
      </p:sp>
      <p:sp>
        <p:nvSpPr>
          <p:cNvPr id="2" name="Title 1"/>
          <p:cNvSpPr>
            <a:spLocks noGrp="1"/>
          </p:cNvSpPr>
          <p:nvPr>
            <p:ph type="title"/>
          </p:nvPr>
        </p:nvSpPr>
        <p:spPr/>
        <p:txBody>
          <a:bodyPr/>
          <a:lstStyle/>
          <a:p>
            <a:r>
              <a:rPr lang="en-GB" dirty="0" smtClean="0"/>
              <a:t>Map Control</a:t>
            </a:r>
            <a:endParaRPr lang="en-GB"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6036" y="4359901"/>
            <a:ext cx="2091428" cy="1926597"/>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bwMode="auto">
          <a:xfrm>
            <a:off x="5693536" y="3367261"/>
            <a:ext cx="493508" cy="55159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4" name="TextBox 3"/>
          <p:cNvSpPr txBox="1"/>
          <p:nvPr/>
        </p:nvSpPr>
        <p:spPr bwMode="auto">
          <a:xfrm>
            <a:off x="5208420" y="3145747"/>
            <a:ext cx="321869" cy="338554"/>
          </a:xfrm>
          <a:prstGeom prst="rect">
            <a:avLst/>
          </a:prstGeom>
          <a:noFill/>
          <a:ln w="12700" cap="sq" algn="ctr">
            <a:noFill/>
            <a:miter lim="800000"/>
            <a:headEnd/>
            <a:tailEnd/>
          </a:ln>
          <a:effectLst/>
        </p:spPr>
        <p:txBody>
          <a:bodyPr wrap="square" rtlCol="0">
            <a:spAutoFit/>
          </a:bodyPr>
          <a:lstStyle/>
          <a:p>
            <a:r>
              <a:rPr lang="en-GB" dirty="0">
                <a:latin typeface="Calibri" pitchFamily="34" charset="0"/>
                <a:cs typeface="Calibri" pitchFamily="34" charset="0"/>
              </a:rPr>
              <a:t>S</a:t>
            </a:r>
            <a:endParaRPr lang="en-GB" b="1" dirty="0" smtClean="0">
              <a:latin typeface="Calibri" pitchFamily="34" charset="0"/>
              <a:cs typeface="Calibri" pitchFamily="34" charset="0"/>
            </a:endParaRPr>
          </a:p>
        </p:txBody>
      </p:sp>
      <p:sp>
        <p:nvSpPr>
          <p:cNvPr id="15" name="TextBox 14"/>
          <p:cNvSpPr txBox="1"/>
          <p:nvPr/>
        </p:nvSpPr>
        <p:spPr bwMode="auto">
          <a:xfrm>
            <a:off x="4303340" y="3223965"/>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16" name="TextBox 15"/>
          <p:cNvSpPr txBox="1"/>
          <p:nvPr/>
        </p:nvSpPr>
        <p:spPr bwMode="auto">
          <a:xfrm>
            <a:off x="4302900" y="3918856"/>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17" name="TextBox 16"/>
          <p:cNvSpPr txBox="1"/>
          <p:nvPr/>
        </p:nvSpPr>
        <p:spPr bwMode="auto">
          <a:xfrm>
            <a:off x="4302125" y="3486090"/>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18" name="TextBox 17"/>
          <p:cNvSpPr txBox="1"/>
          <p:nvPr/>
        </p:nvSpPr>
        <p:spPr bwMode="auto">
          <a:xfrm>
            <a:off x="4308225" y="3748215"/>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19" name="TextBox 18"/>
          <p:cNvSpPr txBox="1"/>
          <p:nvPr/>
        </p:nvSpPr>
        <p:spPr bwMode="auto">
          <a:xfrm>
            <a:off x="8191802" y="1630281"/>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20" name="TextBox 19"/>
          <p:cNvSpPr txBox="1"/>
          <p:nvPr/>
        </p:nvSpPr>
        <p:spPr bwMode="auto">
          <a:xfrm>
            <a:off x="8775800" y="3918856"/>
            <a:ext cx="321869" cy="338554"/>
          </a:xfrm>
          <a:prstGeom prst="rect">
            <a:avLst/>
          </a:prstGeom>
          <a:noFill/>
          <a:ln w="12700" cap="sq" algn="ctr">
            <a:noFill/>
            <a:miter lim="800000"/>
            <a:headEnd/>
            <a:tailEnd/>
          </a:ln>
          <a:effectLst/>
        </p:spPr>
        <p:txBody>
          <a:bodyPr wrap="square" rtlCol="0">
            <a:spAutoFit/>
          </a:bodyPr>
          <a:lstStyle/>
          <a:p>
            <a:r>
              <a:rPr lang="en-GB" dirty="0" smtClean="0">
                <a:latin typeface="Calibri" pitchFamily="34" charset="0"/>
                <a:cs typeface="Calibri" pitchFamily="34" charset="0"/>
              </a:rPr>
              <a:t>E</a:t>
            </a:r>
            <a:endParaRPr lang="en-GB" b="1" dirty="0" smtClean="0">
              <a:latin typeface="Calibri" pitchFamily="34" charset="0"/>
              <a:cs typeface="Calibri" pitchFamily="34" charset="0"/>
            </a:endParaRPr>
          </a:p>
        </p:txBody>
      </p:sp>
      <p:sp>
        <p:nvSpPr>
          <p:cNvPr id="21" name="TextBox 20"/>
          <p:cNvSpPr txBox="1"/>
          <p:nvPr/>
        </p:nvSpPr>
        <p:spPr bwMode="auto">
          <a:xfrm>
            <a:off x="5688268" y="3374786"/>
            <a:ext cx="321869" cy="338554"/>
          </a:xfrm>
          <a:prstGeom prst="rect">
            <a:avLst/>
          </a:prstGeom>
          <a:noFill/>
          <a:ln w="12700" cap="sq" algn="ctr">
            <a:noFill/>
            <a:miter lim="800000"/>
            <a:headEnd/>
            <a:tailEnd/>
          </a:ln>
          <a:effectLst/>
        </p:spPr>
        <p:txBody>
          <a:bodyPr wrap="square" rtlCol="0">
            <a:spAutoFit/>
          </a:bodyPr>
          <a:lstStyle/>
          <a:p>
            <a:r>
              <a:rPr lang="en-GB" dirty="0" smtClean="0">
                <a:solidFill>
                  <a:srgbClr val="FF0000"/>
                </a:solidFill>
                <a:latin typeface="Calibri" pitchFamily="34" charset="0"/>
                <a:cs typeface="Calibri" pitchFamily="34" charset="0"/>
              </a:rPr>
              <a:t>C</a:t>
            </a:r>
            <a:endParaRPr lang="en-GB" b="1" dirty="0" smtClean="0">
              <a:solidFill>
                <a:srgbClr val="FF0000"/>
              </a:solidFill>
              <a:latin typeface="Calibri" pitchFamily="34" charset="0"/>
              <a:cs typeface="Calibri" pitchFamily="34" charset="0"/>
            </a:endParaRPr>
          </a:p>
        </p:txBody>
      </p:sp>
      <p:sp>
        <p:nvSpPr>
          <p:cNvPr id="22" name="TextBox 21"/>
          <p:cNvSpPr txBox="1"/>
          <p:nvPr/>
        </p:nvSpPr>
        <p:spPr bwMode="auto">
          <a:xfrm>
            <a:off x="5760203" y="3607651"/>
            <a:ext cx="321869" cy="338554"/>
          </a:xfrm>
          <a:prstGeom prst="rect">
            <a:avLst/>
          </a:prstGeom>
          <a:noFill/>
          <a:ln w="12700" cap="sq" algn="ctr">
            <a:noFill/>
            <a:miter lim="800000"/>
            <a:headEnd/>
            <a:tailEnd/>
          </a:ln>
          <a:effectLst/>
        </p:spPr>
        <p:txBody>
          <a:bodyPr wrap="square" rtlCol="0">
            <a:spAutoFit/>
          </a:bodyPr>
          <a:lstStyle/>
          <a:p>
            <a:r>
              <a:rPr lang="en-GB" dirty="0" smtClean="0">
                <a:solidFill>
                  <a:srgbClr val="FF0000"/>
                </a:solidFill>
                <a:latin typeface="Calibri" pitchFamily="34" charset="0"/>
                <a:cs typeface="Calibri" pitchFamily="34" charset="0"/>
              </a:rPr>
              <a:t>C</a:t>
            </a:r>
            <a:endParaRPr lang="en-GB" b="1" dirty="0" smtClean="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xmlns="" val="221098775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Edge Sizing</a:t>
            </a:r>
          </a:p>
          <a:p>
            <a:pPr lvl="1"/>
            <a:r>
              <a:rPr lang="en-GB" dirty="0" smtClean="0"/>
              <a:t>Right click on Mesh in the Outline and select Clear Generated Data from the Context Menu.</a:t>
            </a:r>
          </a:p>
          <a:p>
            <a:pPr lvl="1"/>
            <a:endParaRPr lang="en-GB" dirty="0"/>
          </a:p>
          <a:p>
            <a:pPr lvl="2"/>
            <a:r>
              <a:rPr lang="en-GB" dirty="0" smtClean="0"/>
              <a:t>Answer Yes to the dialog box.</a:t>
            </a:r>
          </a:p>
          <a:p>
            <a:pPr lvl="1"/>
            <a:r>
              <a:rPr lang="en-GB" dirty="0" smtClean="0"/>
              <a:t>Select the Edge Selection Filter.</a:t>
            </a:r>
          </a:p>
          <a:p>
            <a:pPr lvl="1"/>
            <a:endParaRPr lang="en-GB" dirty="0"/>
          </a:p>
          <a:p>
            <a:pPr lvl="1"/>
            <a:r>
              <a:rPr lang="en-GB" dirty="0" smtClean="0"/>
              <a:t>Select the two short edges (CTRL click to multiple select).</a:t>
            </a:r>
          </a:p>
          <a:p>
            <a:pPr lvl="1"/>
            <a:r>
              <a:rPr lang="en-GB" dirty="0" smtClean="0"/>
              <a:t>Right click and select Insert </a:t>
            </a:r>
            <a:r>
              <a:rPr lang="en-GB" dirty="0" smtClean="0">
                <a:sym typeface="Wingdings" pitchFamily="2" charset="2"/>
              </a:rPr>
              <a:t></a:t>
            </a:r>
            <a:r>
              <a:rPr lang="en-GB" dirty="0" smtClean="0"/>
              <a:t> Sizing from the Context Menu.</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6922" y="2934899"/>
            <a:ext cx="2617697" cy="2972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3" name="Group 17"/>
          <p:cNvGrpSpPr/>
          <p:nvPr/>
        </p:nvGrpSpPr>
        <p:grpSpPr>
          <a:xfrm>
            <a:off x="836922" y="3919580"/>
            <a:ext cx="1320000" cy="360614"/>
            <a:chOff x="6055738" y="3818242"/>
            <a:chExt cx="1320000" cy="360614"/>
          </a:xfrm>
        </p:grpSpPr>
        <p:pic>
          <p:nvPicPr>
            <p:cNvPr id="24" name="Picture 2"/>
            <p:cNvPicPr>
              <a:picLocks noChangeAspect="1" noChangeArrowheads="1"/>
            </p:cNvPicPr>
            <p:nvPr/>
          </p:nvPicPr>
          <p:blipFill>
            <a:blip r:embed="rId3" cstate="print"/>
            <a:srcRect/>
            <a:stretch>
              <a:fillRect/>
            </a:stretch>
          </p:blipFill>
          <p:spPr bwMode="auto">
            <a:xfrm>
              <a:off x="6055738" y="3845480"/>
              <a:ext cx="1320000" cy="293334"/>
            </a:xfrm>
            <a:prstGeom prst="rect">
              <a:avLst/>
            </a:prstGeom>
            <a:noFill/>
            <a:ln w="9525">
              <a:solidFill>
                <a:schemeClr val="tx1"/>
              </a:solidFill>
              <a:miter lim="800000"/>
              <a:headEnd/>
              <a:tailEnd/>
            </a:ln>
          </p:spPr>
        </p:pic>
        <p:sp>
          <p:nvSpPr>
            <p:cNvPr id="25" name="Oval 24"/>
            <p:cNvSpPr/>
            <p:nvPr/>
          </p:nvSpPr>
          <p:spPr bwMode="auto">
            <a:xfrm>
              <a:off x="6375335" y="381824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4339"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900" t="17298" r="4033" b="26603"/>
          <a:stretch/>
        </p:blipFill>
        <p:spPr bwMode="auto">
          <a:xfrm>
            <a:off x="4434172" y="2710564"/>
            <a:ext cx="4536000" cy="244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Oval 25"/>
          <p:cNvSpPr/>
          <p:nvPr/>
        </p:nvSpPr>
        <p:spPr bwMode="auto">
          <a:xfrm>
            <a:off x="4276457" y="4306627"/>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7" name="Oval 26"/>
          <p:cNvSpPr/>
          <p:nvPr/>
        </p:nvSpPr>
        <p:spPr bwMode="auto">
          <a:xfrm>
            <a:off x="4276456" y="4657143"/>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10467" y="2957770"/>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038485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p:txBody>
          <a:bodyPr/>
          <a:lstStyle/>
          <a:p>
            <a:r>
              <a:rPr lang="en-GB" dirty="0" smtClean="0"/>
              <a:t>Background</a:t>
            </a:r>
          </a:p>
          <a:p>
            <a:pPr lvl="1"/>
            <a:r>
              <a:rPr lang="en-GB" dirty="0" smtClean="0"/>
              <a:t>This workshop will demonstrate the practical application of ANSYS Meshing to a 2d Conical Combustion Chamber Model.</a:t>
            </a:r>
          </a:p>
          <a:p>
            <a:pPr lvl="1"/>
            <a:endParaRPr lang="en-GB" dirty="0" smtClean="0"/>
          </a:p>
          <a:p>
            <a:r>
              <a:rPr lang="en-GB" dirty="0" smtClean="0"/>
              <a:t>Objectives</a:t>
            </a:r>
          </a:p>
          <a:p>
            <a:pPr lvl="1"/>
            <a:r>
              <a:rPr lang="en-GB" dirty="0" smtClean="0"/>
              <a:t>Generating 2d Meshes</a:t>
            </a:r>
          </a:p>
          <a:p>
            <a:pPr lvl="1"/>
            <a:r>
              <a:rPr lang="en-GB" dirty="0" smtClean="0"/>
              <a:t>2d Inflation</a:t>
            </a:r>
          </a:p>
          <a:p>
            <a:pPr lvl="1"/>
            <a:r>
              <a:rPr lang="en-GB" dirty="0" smtClean="0"/>
              <a:t>Generating Mapped Meshes</a:t>
            </a:r>
          </a:p>
          <a:p>
            <a:pPr lvl="1"/>
            <a:r>
              <a:rPr lang="en-GB" dirty="0" smtClean="0"/>
              <a:t>Parameterizing Mesh Controls</a:t>
            </a:r>
            <a:endParaRPr lang="en-GB" dirty="0"/>
          </a:p>
          <a:p>
            <a:pPr lvl="1">
              <a:buNone/>
            </a:pPr>
            <a:r>
              <a:rPr lang="en-GB" dirty="0"/>
              <a:t>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8518" y="1986836"/>
            <a:ext cx="4054365" cy="372191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 b="52278"/>
          <a:stretch/>
        </p:blipFill>
        <p:spPr bwMode="auto">
          <a:xfrm>
            <a:off x="818654" y="4089254"/>
            <a:ext cx="3360711" cy="205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In the Details View set;</a:t>
            </a:r>
          </a:p>
          <a:p>
            <a:pPr lvl="2"/>
            <a:r>
              <a:rPr lang="en-GB" dirty="0" smtClean="0"/>
              <a:t>Type to Number of Divisions.</a:t>
            </a:r>
          </a:p>
          <a:p>
            <a:pPr lvl="2"/>
            <a:r>
              <a:rPr lang="en-GB" dirty="0" smtClean="0"/>
              <a:t>Number of Divisions to 10.</a:t>
            </a:r>
          </a:p>
          <a:p>
            <a:pPr lvl="2"/>
            <a:r>
              <a:rPr lang="en-GB" dirty="0" smtClean="0"/>
              <a:t>Behaviour to Hard.</a:t>
            </a:r>
          </a:p>
          <a:p>
            <a:pPr lvl="1"/>
            <a:r>
              <a:rPr lang="en-GB" dirty="0" smtClean="0"/>
              <a:t>Parameterize the Number of Divisions by checking the box.</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r>
              <a:rPr lang="en-GB" dirty="0" smtClean="0"/>
              <a:t>Zoom in to preview the Edge Sizing.</a:t>
            </a:r>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sp>
        <p:nvSpPr>
          <p:cNvPr id="15" name="Oval 14"/>
          <p:cNvSpPr/>
          <p:nvPr/>
        </p:nvSpPr>
        <p:spPr bwMode="auto">
          <a:xfrm>
            <a:off x="855241" y="5491693"/>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6433" y="2110689"/>
            <a:ext cx="3806304" cy="376310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62336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 b="52278"/>
          <a:stretch/>
        </p:blipFill>
        <p:spPr bwMode="auto">
          <a:xfrm>
            <a:off x="818654" y="4369517"/>
            <a:ext cx="3360711" cy="205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252" t="18034" r="4144" b="27534"/>
          <a:stretch/>
        </p:blipFill>
        <p:spPr bwMode="auto">
          <a:xfrm>
            <a:off x="4524172" y="1306645"/>
            <a:ext cx="4356000" cy="237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Select the two edges shown (CTRL click to multiple select).</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8542" y="1086413"/>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965" t="51840" r="60903" b="25727"/>
          <a:stretch/>
        </p:blipFill>
        <p:spPr bwMode="auto">
          <a:xfrm>
            <a:off x="4524171" y="3867999"/>
            <a:ext cx="4356001" cy="255351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bwMode="auto">
          <a:xfrm>
            <a:off x="4871923" y="2673811"/>
            <a:ext cx="0" cy="28800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4871923" y="3279753"/>
            <a:ext cx="0" cy="288000"/>
          </a:xfrm>
          <a:prstGeom prst="straightConnector1">
            <a:avLst/>
          </a:prstGeom>
          <a:solidFill>
            <a:schemeClr val="accent2"/>
          </a:solidFill>
          <a:ln w="25400" cap="sq" cmpd="sng" algn="ctr">
            <a:solidFill>
              <a:srgbClr val="FF0000"/>
            </a:solidFill>
            <a:prstDash val="solid"/>
            <a:round/>
            <a:headEnd type="arrow" w="med" len="med"/>
            <a:tailEnd type="none"/>
          </a:ln>
          <a:effectLst/>
        </p:spPr>
      </p:cxnSp>
    </p:spTree>
    <p:extLst>
      <p:ext uri="{BB962C8B-B14F-4D97-AF65-F5344CB8AC3E}">
        <p14:creationId xmlns:p14="http://schemas.microsoft.com/office/powerpoint/2010/main" xmlns="" val="126778159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866" t="52100" r="60782" b="25802"/>
          <a:stretch/>
        </p:blipFill>
        <p:spPr bwMode="auto">
          <a:xfrm>
            <a:off x="4500000" y="3888000"/>
            <a:ext cx="4392000" cy="2520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52278"/>
          <a:stretch/>
        </p:blipFill>
        <p:spPr bwMode="auto">
          <a:xfrm>
            <a:off x="818653" y="4369517"/>
            <a:ext cx="3360711" cy="205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985" t="18279" r="3651" b="27287"/>
          <a:stretch/>
        </p:blipFill>
        <p:spPr bwMode="auto">
          <a:xfrm>
            <a:off x="4500000" y="1296000"/>
            <a:ext cx="4392000" cy="237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Select the two edges shown (CTRL click to multiple select).</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8542" y="1086413"/>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bwMode="auto">
          <a:xfrm>
            <a:off x="4769513" y="3068821"/>
            <a:ext cx="0" cy="28800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9" name="Straight Arrow Connector 8"/>
          <p:cNvCxnSpPr/>
          <p:nvPr/>
        </p:nvCxnSpPr>
        <p:spPr bwMode="auto">
          <a:xfrm>
            <a:off x="4769513" y="3550408"/>
            <a:ext cx="0" cy="288000"/>
          </a:xfrm>
          <a:prstGeom prst="straightConnector1">
            <a:avLst/>
          </a:prstGeom>
          <a:solidFill>
            <a:schemeClr val="accent2"/>
          </a:solidFill>
          <a:ln w="25400" cap="sq" cmpd="sng" algn="ctr">
            <a:solidFill>
              <a:srgbClr val="FF0000"/>
            </a:solidFill>
            <a:prstDash val="solid"/>
            <a:round/>
            <a:headEnd type="arrow" w="med" len="med"/>
            <a:tailEnd type="none"/>
          </a:ln>
          <a:effectLst/>
        </p:spPr>
      </p:cxnSp>
    </p:spTree>
    <p:extLst>
      <p:ext uri="{BB962C8B-B14F-4D97-AF65-F5344CB8AC3E}">
        <p14:creationId xmlns:p14="http://schemas.microsoft.com/office/powerpoint/2010/main" xmlns="" val="61473883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001" y="3892529"/>
            <a:ext cx="4392000" cy="25289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52278"/>
          <a:stretch/>
        </p:blipFill>
        <p:spPr bwMode="auto">
          <a:xfrm>
            <a:off x="818653" y="4369517"/>
            <a:ext cx="3360711" cy="205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236" t="17734" r="3405" b="27831"/>
          <a:stretch/>
        </p:blipFill>
        <p:spPr bwMode="auto">
          <a:xfrm>
            <a:off x="4500000" y="1296000"/>
            <a:ext cx="4392000" cy="237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Select the single edge shown. </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8542" y="1086413"/>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bwMode="auto">
          <a:xfrm flipH="1">
            <a:off x="5954573" y="2934009"/>
            <a:ext cx="285293" cy="14400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xmlns="" val="428031430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5663" y="3892529"/>
            <a:ext cx="4396338" cy="252898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52278"/>
          <a:stretch/>
        </p:blipFill>
        <p:spPr bwMode="auto">
          <a:xfrm>
            <a:off x="818653" y="4369517"/>
            <a:ext cx="3360711" cy="205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236" t="16648" r="3405" b="28917"/>
          <a:stretch/>
        </p:blipFill>
        <p:spPr bwMode="auto">
          <a:xfrm>
            <a:off x="4500000" y="1296000"/>
            <a:ext cx="4392000" cy="237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a:t>Select the two edges shown (CTRL click to multiple select).</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8542" y="1086413"/>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bwMode="auto">
          <a:xfrm>
            <a:off x="5661964" y="2619051"/>
            <a:ext cx="0" cy="28800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9" name="Straight Arrow Connector 8"/>
          <p:cNvCxnSpPr/>
          <p:nvPr/>
        </p:nvCxnSpPr>
        <p:spPr bwMode="auto">
          <a:xfrm>
            <a:off x="5661964" y="3173788"/>
            <a:ext cx="0" cy="288000"/>
          </a:xfrm>
          <a:prstGeom prst="straightConnector1">
            <a:avLst/>
          </a:prstGeom>
          <a:solidFill>
            <a:schemeClr val="accent2"/>
          </a:solidFill>
          <a:ln w="25400" cap="sq" cmpd="sng" algn="ctr">
            <a:solidFill>
              <a:srgbClr val="FF0000"/>
            </a:solidFill>
            <a:prstDash val="solid"/>
            <a:round/>
            <a:headEnd type="arrow" w="med" len="med"/>
            <a:tailEnd type="none"/>
          </a:ln>
          <a:effectLst/>
        </p:spPr>
      </p:cxnSp>
    </p:spTree>
    <p:extLst>
      <p:ext uri="{BB962C8B-B14F-4D97-AF65-F5344CB8AC3E}">
        <p14:creationId xmlns:p14="http://schemas.microsoft.com/office/powerpoint/2010/main" xmlns="" val="57287618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Preparation</a:t>
            </a:r>
          </a:p>
          <a:p>
            <a:pPr lvl="1"/>
            <a:r>
              <a:rPr lang="en-GB" dirty="0" smtClean="0"/>
              <a:t>We need to define edge sizing with an equal number of divisions for the two lines such that the sizing is biased as shown.</a:t>
            </a:r>
          </a:p>
          <a:p>
            <a:pPr lvl="1"/>
            <a:r>
              <a:rPr lang="en-GB" dirty="0" smtClean="0"/>
              <a:t>The direction of Biasing depends upon the edge direction sense which can be viewed using the Edge Direction button in the Toolbar.</a:t>
            </a:r>
          </a:p>
          <a:p>
            <a:pPr lvl="1"/>
            <a:endParaRPr lang="en-GB" dirty="0"/>
          </a:p>
          <a:p>
            <a:pPr lvl="1"/>
            <a:r>
              <a:rPr lang="en-GB" dirty="0" smtClean="0"/>
              <a:t>In this case we can see that the edge directions are opposite – for this reason we’ll need to create individual edge sizing controls for each edge using opposite bias types.</a:t>
            </a:r>
          </a:p>
          <a:p>
            <a:pPr lvl="1"/>
            <a:r>
              <a:rPr lang="en-GB" dirty="0" smtClean="0"/>
              <a:t>Switch off the Edge Direction Display.</a:t>
            </a:r>
            <a:endParaRPr lang="en-GB" dirty="0"/>
          </a:p>
          <a:p>
            <a:pPr lvl="1"/>
            <a:endParaRPr lang="en-GB" dirty="0" smtClean="0"/>
          </a:p>
        </p:txBody>
      </p:sp>
      <p:sp>
        <p:nvSpPr>
          <p:cNvPr id="2" name="Title 1"/>
          <p:cNvSpPr>
            <a:spLocks noGrp="1"/>
          </p:cNvSpPr>
          <p:nvPr>
            <p:ph type="title"/>
          </p:nvPr>
        </p:nvSpPr>
        <p:spPr/>
        <p:txBody>
          <a:bodyPr/>
          <a:lstStyle/>
          <a:p>
            <a:r>
              <a:rPr lang="en-GB" dirty="0" smtClean="0"/>
              <a:t>Planning</a:t>
            </a:r>
            <a:endParaRPr lang="en-GB"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157" t="18265" r="4248" b="27129"/>
          <a:stretch/>
        </p:blipFill>
        <p:spPr bwMode="auto">
          <a:xfrm>
            <a:off x="5054120" y="421352"/>
            <a:ext cx="3780000" cy="298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789" y="4330506"/>
            <a:ext cx="320069" cy="25148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515" t="18677" r="3272" b="25899"/>
          <a:stretch/>
        </p:blipFill>
        <p:spPr bwMode="auto">
          <a:xfrm>
            <a:off x="5040000" y="3559324"/>
            <a:ext cx="3816000" cy="302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23268" y="3720740"/>
            <a:ext cx="868756" cy="853514"/>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742" t="4204" r="1122" b="3370"/>
          <a:stretch/>
        </p:blipFill>
        <p:spPr bwMode="auto">
          <a:xfrm>
            <a:off x="7236000" y="4896000"/>
            <a:ext cx="1044000" cy="9720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bwMode="auto">
          <a:xfrm>
            <a:off x="6198919" y="4298456"/>
            <a:ext cx="493508" cy="55159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Rectangle 13"/>
          <p:cNvSpPr/>
          <p:nvPr/>
        </p:nvSpPr>
        <p:spPr bwMode="auto">
          <a:xfrm>
            <a:off x="6857318" y="5986550"/>
            <a:ext cx="493508" cy="551595"/>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209109828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0000" y="3873339"/>
            <a:ext cx="4392001" cy="25481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48092"/>
          <a:stretch/>
        </p:blipFill>
        <p:spPr bwMode="auto">
          <a:xfrm>
            <a:off x="818653" y="4189517"/>
            <a:ext cx="3360711" cy="223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236" t="16103" r="3405" b="28641"/>
          <a:stretch/>
        </p:blipFill>
        <p:spPr bwMode="auto">
          <a:xfrm>
            <a:off x="4500000" y="1296000"/>
            <a:ext cx="4392000" cy="241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Select the single edge shown. </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r>
              <a:rPr lang="en-GB" dirty="0" smtClean="0"/>
              <a:t>Note the Bias Type &amp; Factor Settings.</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8542" y="908288"/>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bwMode="auto">
          <a:xfrm>
            <a:off x="6148864" y="2337270"/>
            <a:ext cx="0" cy="28800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xmlns="" val="91132743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252" b="537"/>
          <a:stretch/>
        </p:blipFill>
        <p:spPr bwMode="auto">
          <a:xfrm>
            <a:off x="4500000" y="4032000"/>
            <a:ext cx="4393399" cy="237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 b="48092"/>
          <a:stretch/>
        </p:blipFill>
        <p:spPr bwMode="auto">
          <a:xfrm>
            <a:off x="818652" y="4189516"/>
            <a:ext cx="3360711" cy="223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236" t="16103" r="2648" b="23692"/>
          <a:stretch/>
        </p:blipFill>
        <p:spPr bwMode="auto">
          <a:xfrm>
            <a:off x="4500000" y="1296000"/>
            <a:ext cx="4428000" cy="2628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Add Edge Sizing (Continued)</a:t>
            </a:r>
          </a:p>
          <a:p>
            <a:pPr lvl="1"/>
            <a:r>
              <a:rPr lang="en-GB" dirty="0" smtClean="0"/>
              <a:t>Select the single edge shown. </a:t>
            </a:r>
          </a:p>
          <a:p>
            <a:pPr lvl="1"/>
            <a:r>
              <a:rPr lang="en-GB" dirty="0" smtClean="0"/>
              <a:t>Right click and select Insert </a:t>
            </a:r>
            <a:r>
              <a:rPr lang="en-GB" dirty="0" smtClean="0">
                <a:sym typeface="Wingdings" pitchFamily="2" charset="2"/>
              </a:rPr>
              <a:t></a:t>
            </a:r>
            <a:r>
              <a:rPr lang="en-GB" dirty="0" smtClean="0"/>
              <a:t> Sizing from the Context Menu.</a:t>
            </a:r>
          </a:p>
          <a:p>
            <a:pPr lvl="1"/>
            <a:r>
              <a:rPr lang="en-GB" dirty="0" smtClean="0"/>
              <a:t>Populate the Details View as shown below and Parameterize the Number of Divisions as before. </a:t>
            </a:r>
          </a:p>
          <a:p>
            <a:pPr lvl="1"/>
            <a:r>
              <a:rPr lang="en-GB" dirty="0" smtClean="0"/>
              <a:t>Note the Bias Type &amp; Factor Settings.</a:t>
            </a:r>
          </a:p>
          <a:p>
            <a:pPr lvl="1"/>
            <a:endParaRPr lang="en-GB" dirty="0"/>
          </a:p>
          <a:p>
            <a:pPr lvl="1"/>
            <a:endParaRPr lang="en-GB" dirty="0" smtClean="0"/>
          </a:p>
        </p:txBody>
      </p:sp>
      <p:sp>
        <p:nvSpPr>
          <p:cNvPr id="2" name="Title 1"/>
          <p:cNvSpPr>
            <a:spLocks noGrp="1"/>
          </p:cNvSpPr>
          <p:nvPr>
            <p:ph type="title"/>
          </p:nvPr>
        </p:nvSpPr>
        <p:spPr/>
        <p:txBody>
          <a:bodyPr/>
          <a:lstStyle/>
          <a:p>
            <a:r>
              <a:rPr lang="en-GB" dirty="0" smtClean="0"/>
              <a:t>Local Sizing</a:t>
            </a:r>
            <a:endParaRPr lang="en-GB" dirty="0"/>
          </a:p>
        </p:txBody>
      </p:sp>
      <p:pic>
        <p:nvPicPr>
          <p:cNvPr id="1434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98542" y="1086413"/>
            <a:ext cx="2069010" cy="134885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bwMode="auto">
          <a:xfrm>
            <a:off x="6367552" y="3636000"/>
            <a:ext cx="0" cy="288000"/>
          </a:xfrm>
          <a:prstGeom prst="straightConnector1">
            <a:avLst/>
          </a:prstGeom>
          <a:solidFill>
            <a:schemeClr val="accent2"/>
          </a:solidFill>
          <a:ln w="25400" cap="sq" cmpd="sng" algn="ctr">
            <a:solidFill>
              <a:srgbClr val="FF0000"/>
            </a:solidFill>
            <a:prstDash val="solid"/>
            <a:round/>
            <a:headEnd type="arrow" w="med" len="med"/>
            <a:tailEnd type="none"/>
          </a:ln>
          <a:effectLst/>
        </p:spPr>
      </p:cxnSp>
    </p:spTree>
    <p:extLst>
      <p:ext uri="{BB962C8B-B14F-4D97-AF65-F5344CB8AC3E}">
        <p14:creationId xmlns:p14="http://schemas.microsoft.com/office/powerpoint/2010/main" xmlns="" val="7080520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565814" cy="4573588"/>
          </a:xfrm>
        </p:spPr>
        <p:txBody>
          <a:bodyPr/>
          <a:lstStyle/>
          <a:p>
            <a:r>
              <a:rPr lang="en-GB" dirty="0" smtClean="0"/>
              <a:t>Generate the Final Mesh</a:t>
            </a:r>
          </a:p>
          <a:p>
            <a:pPr lvl="1"/>
            <a:r>
              <a:rPr lang="en-GB" dirty="0" smtClean="0"/>
              <a:t>Generate Mesh.</a:t>
            </a:r>
          </a:p>
          <a:p>
            <a:pPr lvl="1"/>
            <a:endParaRPr lang="en-GB" dirty="0"/>
          </a:p>
          <a:p>
            <a:pPr lvl="1"/>
            <a:r>
              <a:rPr lang="en-GB" dirty="0" smtClean="0"/>
              <a:t>In the outline, select Mesh.</a:t>
            </a:r>
          </a:p>
          <a:p>
            <a:pPr lvl="1"/>
            <a:r>
              <a:rPr lang="en-GB" dirty="0" smtClean="0"/>
              <a:t>In the Details View, under Statistics, set Mesh Metric to Orthogonal Quality.</a:t>
            </a:r>
          </a:p>
          <a:p>
            <a:pPr lvl="1"/>
            <a:r>
              <a:rPr lang="en-GB" dirty="0" smtClean="0"/>
              <a:t>Note the high quality of the mapped mesh.</a:t>
            </a:r>
          </a:p>
        </p:txBody>
      </p:sp>
      <p:sp>
        <p:nvSpPr>
          <p:cNvPr id="2" name="Title 1"/>
          <p:cNvSpPr>
            <a:spLocks noGrp="1"/>
          </p:cNvSpPr>
          <p:nvPr>
            <p:ph type="title"/>
          </p:nvPr>
        </p:nvSpPr>
        <p:spPr/>
        <p:txBody>
          <a:bodyPr/>
          <a:lstStyle/>
          <a:p>
            <a:r>
              <a:rPr lang="en-GB" dirty="0" smtClean="0"/>
              <a:t>Final Mesh</a:t>
            </a:r>
            <a:endParaRPr lang="en-GB" dirty="0"/>
          </a:p>
        </p:txBody>
      </p:sp>
      <p:pic>
        <p:nvPicPr>
          <p:cNvPr id="8" name="Picture 2"/>
          <p:cNvPicPr>
            <a:picLocks noChangeAspect="1" noChangeArrowheads="1"/>
          </p:cNvPicPr>
          <p:nvPr/>
        </p:nvPicPr>
        <p:blipFill>
          <a:blip r:embed="rId2" cstate="print"/>
          <a:srcRect/>
          <a:stretch>
            <a:fillRect/>
          </a:stretch>
        </p:blipFill>
        <p:spPr bwMode="auto">
          <a:xfrm>
            <a:off x="836561" y="2397493"/>
            <a:ext cx="1485714" cy="314286"/>
          </a:xfrm>
          <a:prstGeom prst="rect">
            <a:avLst/>
          </a:prstGeom>
          <a:noFill/>
          <a:ln w="9525">
            <a:solidFill>
              <a:schemeClr val="tx1"/>
            </a:solidFill>
            <a:miter lim="800000"/>
            <a:headEnd/>
            <a:tailEnd/>
          </a:ln>
        </p:spPr>
      </p:pic>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344" t="18658" r="3591" b="27898"/>
          <a:stretch/>
        </p:blipFill>
        <p:spPr bwMode="auto">
          <a:xfrm>
            <a:off x="4250086" y="680921"/>
            <a:ext cx="4754682" cy="253374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 b="25484"/>
          <a:stretch/>
        </p:blipFill>
        <p:spPr bwMode="auto">
          <a:xfrm>
            <a:off x="4947071" y="3305463"/>
            <a:ext cx="3360711" cy="320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974726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_ws5c-4.png"/>
          <p:cNvPicPr>
            <a:picLocks noChangeAspect="1"/>
          </p:cNvPicPr>
          <p:nvPr/>
        </p:nvPicPr>
        <p:blipFill>
          <a:blip r:embed="rId2"/>
          <a:stretch>
            <a:fillRect/>
          </a:stretch>
        </p:blipFill>
        <p:spPr>
          <a:xfrm>
            <a:off x="5185573" y="2379134"/>
            <a:ext cx="3381637" cy="3674535"/>
          </a:xfrm>
          <a:prstGeom prst="rect">
            <a:avLst/>
          </a:prstGeom>
          <a:ln>
            <a:solidFill>
              <a:schemeClr val="tx1"/>
            </a:solidFill>
          </a:ln>
        </p:spPr>
      </p:pic>
      <p:sp>
        <p:nvSpPr>
          <p:cNvPr id="3" name="Content Placeholder 2"/>
          <p:cNvSpPr>
            <a:spLocks noGrp="1"/>
          </p:cNvSpPr>
          <p:nvPr>
            <p:ph sz="half" idx="1"/>
          </p:nvPr>
        </p:nvSpPr>
        <p:spPr/>
        <p:txBody>
          <a:bodyPr/>
          <a:lstStyle/>
          <a:p>
            <a:r>
              <a:rPr lang="en-GB" dirty="0" smtClean="0"/>
              <a:t>Preparation</a:t>
            </a:r>
          </a:p>
          <a:p>
            <a:pPr lvl="1"/>
            <a:r>
              <a:rPr lang="en-GB" dirty="0" smtClean="0"/>
              <a:t>Although we have a good quality fully mapped mesh if we wanted to refine the mesh we would need to change all eight edge sizing details.</a:t>
            </a:r>
          </a:p>
          <a:p>
            <a:pPr lvl="1"/>
            <a:r>
              <a:rPr lang="en-GB" dirty="0" smtClean="0"/>
              <a:t>In some cases we may need to do this many times to accommodate for initial mesh independency studies, geometric changes or changes to the physics or boundary conditions in the solver.</a:t>
            </a:r>
          </a:p>
          <a:p>
            <a:pPr lvl="1"/>
            <a:endParaRPr lang="en-GB" dirty="0" smtClean="0"/>
          </a:p>
          <a:p>
            <a:pPr lvl="1"/>
            <a:r>
              <a:rPr lang="en-GB" dirty="0" smtClean="0"/>
              <a:t>To make this process easier we can create a function inside workbench using the parameterised edge </a:t>
            </a:r>
            <a:r>
              <a:rPr lang="en-GB" dirty="0" err="1" smtClean="0"/>
              <a:t>sizings</a:t>
            </a:r>
            <a:r>
              <a:rPr lang="en-GB" dirty="0" smtClean="0"/>
              <a:t>. </a:t>
            </a:r>
          </a:p>
        </p:txBody>
      </p:sp>
      <p:sp>
        <p:nvSpPr>
          <p:cNvPr id="2" name="Title 1"/>
          <p:cNvSpPr>
            <a:spLocks noGrp="1"/>
          </p:cNvSpPr>
          <p:nvPr>
            <p:ph type="title"/>
          </p:nvPr>
        </p:nvSpPr>
        <p:spPr/>
        <p:txBody>
          <a:bodyPr/>
          <a:lstStyle/>
          <a:p>
            <a:r>
              <a:rPr lang="en-GB" dirty="0" smtClean="0"/>
              <a:t>Planning</a:t>
            </a:r>
            <a:endParaRPr lang="en-GB" dirty="0"/>
          </a:p>
        </p:txBody>
      </p:sp>
      <p:sp>
        <p:nvSpPr>
          <p:cNvPr id="12" name="Rectangle 11"/>
          <p:cNvSpPr/>
          <p:nvPr/>
        </p:nvSpPr>
        <p:spPr bwMode="auto">
          <a:xfrm>
            <a:off x="6216050" y="4088212"/>
            <a:ext cx="1303976" cy="152254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335777033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590549" y="1751012"/>
            <a:ext cx="3871723" cy="4573588"/>
          </a:xfrm>
        </p:spPr>
        <p:txBody>
          <a:bodyPr/>
          <a:lstStyle/>
          <a:p>
            <a:r>
              <a:rPr lang="en-GB" dirty="0"/>
              <a:t>Create the Project</a:t>
            </a:r>
          </a:p>
          <a:p>
            <a:pPr lvl="1"/>
            <a:r>
              <a:rPr lang="en-GB" dirty="0"/>
              <a:t>Start Workbench</a:t>
            </a:r>
            <a:r>
              <a:rPr lang="en-GB" dirty="0" smtClean="0"/>
              <a:t>.</a:t>
            </a:r>
          </a:p>
          <a:p>
            <a:pPr lvl="2"/>
            <a:r>
              <a:rPr lang="en-GB" dirty="0" smtClean="0"/>
              <a:t>Start </a:t>
            </a:r>
            <a:r>
              <a:rPr lang="en-GB" dirty="0" smtClean="0">
                <a:sym typeface="Wingdings" pitchFamily="2" charset="2"/>
              </a:rPr>
              <a:t> </a:t>
            </a:r>
            <a:r>
              <a:rPr lang="en-GB" dirty="0" smtClean="0"/>
              <a:t>All Programs </a:t>
            </a:r>
            <a:r>
              <a:rPr lang="en-GB" dirty="0" smtClean="0">
                <a:sym typeface="Wingdings" pitchFamily="2" charset="2"/>
              </a:rPr>
              <a:t> </a:t>
            </a:r>
            <a:r>
              <a:rPr lang="en-GB" dirty="0" smtClean="0"/>
              <a:t>ANSYS 14.5 </a:t>
            </a:r>
            <a:r>
              <a:rPr lang="en-GB" dirty="0" smtClean="0">
                <a:sym typeface="Wingdings" pitchFamily="2" charset="2"/>
              </a:rPr>
              <a:t> </a:t>
            </a:r>
            <a:r>
              <a:rPr lang="en-GB" dirty="0" smtClean="0"/>
              <a:t>Workbench 14.5</a:t>
            </a:r>
            <a:endParaRPr lang="en-GB" dirty="0"/>
          </a:p>
          <a:p>
            <a:pPr lvl="1"/>
            <a:r>
              <a:rPr lang="en-GB" dirty="0" smtClean="0"/>
              <a:t>If have </a:t>
            </a:r>
            <a:r>
              <a:rPr lang="en-GB" dirty="0"/>
              <a:t>access to </a:t>
            </a:r>
            <a:r>
              <a:rPr lang="en-GB" dirty="0" err="1"/>
              <a:t>DesignModeler</a:t>
            </a:r>
            <a:r>
              <a:rPr lang="en-GB" dirty="0"/>
              <a:t>, follow </a:t>
            </a:r>
            <a:r>
              <a:rPr lang="en-GB" dirty="0" smtClean="0"/>
              <a:t>the </a:t>
            </a:r>
            <a:r>
              <a:rPr lang="en-GB" dirty="0"/>
              <a:t>instructions </a:t>
            </a:r>
            <a:r>
              <a:rPr lang="en-GB" dirty="0" smtClean="0"/>
              <a:t>below.</a:t>
            </a:r>
            <a:endParaRPr lang="en-GB" dirty="0"/>
          </a:p>
          <a:p>
            <a:pPr lvl="2"/>
            <a:r>
              <a:rPr lang="en-GB" dirty="0" smtClean="0"/>
              <a:t>This workshop uses the geometry created in workshop 5c of the </a:t>
            </a:r>
            <a:r>
              <a:rPr lang="en-GB" dirty="0" err="1" smtClean="0"/>
              <a:t>DesignModeler</a:t>
            </a:r>
            <a:r>
              <a:rPr lang="en-GB" dirty="0" smtClean="0"/>
              <a:t> course. </a:t>
            </a:r>
            <a:r>
              <a:rPr lang="en-GB" dirty="0"/>
              <a:t>O</a:t>
            </a:r>
            <a:r>
              <a:rPr lang="en-GB" dirty="0" smtClean="0"/>
              <a:t>pen your saved project (DMWS5c) and drag </a:t>
            </a:r>
            <a:r>
              <a:rPr lang="en-GB" dirty="0"/>
              <a:t>and drop a </a:t>
            </a:r>
            <a:r>
              <a:rPr lang="en-GB" dirty="0" smtClean="0"/>
              <a:t>Meshing </a:t>
            </a:r>
            <a:r>
              <a:rPr lang="en-GB" dirty="0"/>
              <a:t>component system </a:t>
            </a:r>
            <a:r>
              <a:rPr lang="en-GB" dirty="0" smtClean="0"/>
              <a:t>onto the Geometry Cell (A2) as shown. If </a:t>
            </a:r>
            <a:r>
              <a:rPr lang="en-GB" dirty="0"/>
              <a:t>you did not complete this workshop, a copy is provided in the </a:t>
            </a:r>
            <a:r>
              <a:rPr lang="en-GB" dirty="0" smtClean="0"/>
              <a:t>Meshing Workshops “Input-Files” folder. </a:t>
            </a:r>
            <a:endParaRPr lang="en-GB" dirty="0"/>
          </a:p>
        </p:txBody>
      </p:sp>
      <p:grpSp>
        <p:nvGrpSpPr>
          <p:cNvPr id="11" name="Group 10"/>
          <p:cNvGrpSpPr/>
          <p:nvPr/>
        </p:nvGrpSpPr>
        <p:grpSpPr>
          <a:xfrm>
            <a:off x="4518835" y="542235"/>
            <a:ext cx="4451360" cy="3882877"/>
            <a:chOff x="4518835" y="542235"/>
            <a:chExt cx="4451360" cy="3882877"/>
          </a:xfrm>
        </p:grpSpPr>
        <p:pic>
          <p:nvPicPr>
            <p:cNvPr id="13" name="Picture 2"/>
            <p:cNvPicPr>
              <a:picLocks noChangeAspect="1" noChangeArrowheads="1"/>
            </p:cNvPicPr>
            <p:nvPr/>
          </p:nvPicPr>
          <p:blipFill>
            <a:blip r:embed="rId2" cstate="print"/>
            <a:srcRect r="31740"/>
            <a:stretch>
              <a:fillRect/>
            </a:stretch>
          </p:blipFill>
          <p:spPr bwMode="auto">
            <a:xfrm>
              <a:off x="4518835" y="542235"/>
              <a:ext cx="4451360" cy="3882877"/>
            </a:xfrm>
            <a:prstGeom prst="rect">
              <a:avLst/>
            </a:prstGeom>
            <a:noFill/>
            <a:ln w="9525">
              <a:solidFill>
                <a:schemeClr val="accent1"/>
              </a:solidFill>
              <a:miter lim="800000"/>
              <a:headEnd/>
              <a:tailEnd/>
            </a:ln>
          </p:spPr>
        </p:pic>
        <p:pic>
          <p:nvPicPr>
            <p:cNvPr id="14" name="Picture 2"/>
            <p:cNvPicPr>
              <a:picLocks noChangeAspect="1" noChangeArrowheads="1"/>
            </p:cNvPicPr>
            <p:nvPr/>
          </p:nvPicPr>
          <p:blipFill>
            <a:blip r:embed="rId3" cstate="print"/>
            <a:srcRect r="13622"/>
            <a:stretch>
              <a:fillRect/>
            </a:stretch>
          </p:blipFill>
          <p:spPr bwMode="auto">
            <a:xfrm>
              <a:off x="7095285" y="1442542"/>
              <a:ext cx="1826524" cy="2305050"/>
            </a:xfrm>
            <a:prstGeom prst="rect">
              <a:avLst/>
            </a:prstGeom>
            <a:noFill/>
            <a:ln w="9525">
              <a:noFill/>
              <a:miter lim="800000"/>
              <a:headEnd/>
              <a:tailEnd/>
            </a:ln>
            <a:effectLst/>
          </p:spPr>
        </p:pic>
      </p:grpSp>
      <p:sp>
        <p:nvSpPr>
          <p:cNvPr id="15" name="Arc 14"/>
          <p:cNvSpPr/>
          <p:nvPr/>
        </p:nvSpPr>
        <p:spPr bwMode="auto">
          <a:xfrm rot="8393630">
            <a:off x="4242964" y="1096970"/>
            <a:ext cx="7790598" cy="1479390"/>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16" name="Picture 3"/>
          <p:cNvPicPr>
            <a:picLocks noChangeAspect="1" noChangeArrowheads="1"/>
          </p:cNvPicPr>
          <p:nvPr/>
        </p:nvPicPr>
        <p:blipFill>
          <a:blip r:embed="rId4" cstate="print"/>
          <a:srcRect l="-4996" t="10598" r="-4996" b="18841"/>
          <a:stretch>
            <a:fillRect/>
          </a:stretch>
        </p:blipFill>
        <p:spPr bwMode="auto">
          <a:xfrm>
            <a:off x="4531547" y="4521456"/>
            <a:ext cx="4433459" cy="2010937"/>
          </a:xfrm>
          <a:prstGeom prst="rect">
            <a:avLst/>
          </a:prstGeom>
          <a:solidFill>
            <a:schemeClr val="bg1"/>
          </a:solidFill>
          <a:ln w="9525">
            <a:solidFill>
              <a:schemeClr val="accent1"/>
            </a:solidFill>
            <a:miter lim="800000"/>
            <a:headEnd/>
            <a:tailEnd/>
          </a:ln>
          <a:effectLst/>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3470811" cy="4573588"/>
          </a:xfrm>
        </p:spPr>
        <p:txBody>
          <a:bodyPr/>
          <a:lstStyle/>
          <a:p>
            <a:r>
              <a:rPr lang="en-GB" dirty="0" smtClean="0"/>
              <a:t>Parameterize Sizing</a:t>
            </a:r>
          </a:p>
          <a:p>
            <a:pPr lvl="1"/>
            <a:r>
              <a:rPr lang="en-GB" dirty="0" smtClean="0"/>
              <a:t>Switch to the Workbench Project Page.</a:t>
            </a:r>
          </a:p>
          <a:p>
            <a:pPr lvl="1"/>
            <a:r>
              <a:rPr lang="en-GB" dirty="0" smtClean="0"/>
              <a:t>Double click on Parameter Set.</a:t>
            </a:r>
          </a:p>
          <a:p>
            <a:pPr lvl="1"/>
            <a:endParaRPr lang="en-GB" dirty="0"/>
          </a:p>
          <a:p>
            <a:pPr lvl="1"/>
            <a:endParaRPr lang="en-GB" dirty="0" smtClean="0"/>
          </a:p>
          <a:p>
            <a:pPr lvl="1"/>
            <a:endParaRPr lang="en-GB" dirty="0"/>
          </a:p>
          <a:p>
            <a:pPr lvl="1"/>
            <a:r>
              <a:rPr lang="en-GB" dirty="0" smtClean="0"/>
              <a:t>In the Outline of All Parameters, double click in the box under “Edge Sizing 7…” and type in the name of a new parameter “Mesh Factor”</a:t>
            </a:r>
          </a:p>
          <a:p>
            <a:pPr lvl="1"/>
            <a:r>
              <a:rPr lang="en-GB" dirty="0" smtClean="0"/>
              <a:t>In the box to the right (“New Expression”) double click and enter 1.</a:t>
            </a:r>
          </a:p>
        </p:txBody>
      </p:sp>
      <p:sp>
        <p:nvSpPr>
          <p:cNvPr id="2" name="Title 1"/>
          <p:cNvSpPr>
            <a:spLocks noGrp="1"/>
          </p:cNvSpPr>
          <p:nvPr>
            <p:ph type="title"/>
          </p:nvPr>
        </p:nvSpPr>
        <p:spPr/>
        <p:txBody>
          <a:bodyPr/>
          <a:lstStyle/>
          <a:p>
            <a:r>
              <a:rPr lang="en-GB" dirty="0" smtClean="0"/>
              <a:t>Parameterization</a:t>
            </a:r>
            <a:endParaRPr lang="en-GB"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84" r="41877"/>
          <a:stretch/>
        </p:blipFill>
        <p:spPr bwMode="auto">
          <a:xfrm>
            <a:off x="858295" y="3037135"/>
            <a:ext cx="2916000" cy="8321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9301" y="5165614"/>
            <a:ext cx="3897968" cy="274344"/>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bwMode="auto">
          <a:xfrm>
            <a:off x="4797588" y="5583219"/>
            <a:ext cx="3789681" cy="954107"/>
          </a:xfrm>
          <a:prstGeom prst="rect">
            <a:avLst/>
          </a:prstGeom>
          <a:noFill/>
          <a:ln w="12700" cap="sq" algn="ctr">
            <a:noFill/>
            <a:miter lim="800000"/>
            <a:headEnd/>
            <a:tailEnd/>
          </a:ln>
          <a:effectLst/>
        </p:spPr>
        <p:txBody>
          <a:bodyPr wrap="square" rtlCol="0">
            <a:spAutoFit/>
          </a:bodyPr>
          <a:lstStyle/>
          <a:p>
            <a:pPr marL="0" lvl="1" indent="0"/>
            <a:r>
              <a:rPr lang="en-GB" sz="1400" b="0" dirty="0" smtClean="0"/>
              <a:t>*Note</a:t>
            </a:r>
            <a:r>
              <a:rPr lang="en-GB" sz="1400" b="0" dirty="0"/>
              <a:t>, if you started the workshop using the imported .</a:t>
            </a:r>
            <a:r>
              <a:rPr lang="en-GB" sz="1400" b="0" dirty="0" err="1"/>
              <a:t>igs</a:t>
            </a:r>
            <a:r>
              <a:rPr lang="en-GB" sz="1400" b="0" dirty="0"/>
              <a:t> file </a:t>
            </a:r>
            <a:r>
              <a:rPr lang="en-GB" sz="1400" b="0" dirty="0" smtClean="0"/>
              <a:t>the first Geometry Parameter will not exist. Your parameter numbering will therefore be P1 to P7.</a:t>
            </a:r>
            <a:endParaRPr lang="en-GB" b="1" dirty="0" smtClean="0">
              <a:latin typeface="Calibri" pitchFamily="34" charset="0"/>
              <a:cs typeface="Calibri" pitchFamily="34" charset="0"/>
            </a:endParaRPr>
          </a:p>
        </p:txBody>
      </p:sp>
      <p:grpSp>
        <p:nvGrpSpPr>
          <p:cNvPr id="6" name="Group 5"/>
          <p:cNvGrpSpPr/>
          <p:nvPr/>
        </p:nvGrpSpPr>
        <p:grpSpPr>
          <a:xfrm>
            <a:off x="4191947" y="1326999"/>
            <a:ext cx="4892675" cy="3284537"/>
            <a:chOff x="4191947" y="1326999"/>
            <a:chExt cx="4892675" cy="3284537"/>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947" y="1326999"/>
              <a:ext cx="4892675" cy="32845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bwMode="auto">
            <a:xfrm>
              <a:off x="6147028" y="3854682"/>
              <a:ext cx="2618971" cy="2184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Tree>
    <p:extLst>
      <p:ext uri="{BB962C8B-B14F-4D97-AF65-F5344CB8AC3E}">
        <p14:creationId xmlns:p14="http://schemas.microsoft.com/office/powerpoint/2010/main" xmlns="" val="357015435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53232" y="2073246"/>
            <a:ext cx="4149450" cy="27663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590550" y="1751012"/>
            <a:ext cx="3565814" cy="4573588"/>
          </a:xfrm>
        </p:spPr>
        <p:txBody>
          <a:bodyPr/>
          <a:lstStyle/>
          <a:p>
            <a:r>
              <a:rPr lang="en-GB" dirty="0" smtClean="0"/>
              <a:t>Parameterize Sizing (Continued)</a:t>
            </a:r>
          </a:p>
          <a:p>
            <a:pPr lvl="1"/>
            <a:r>
              <a:rPr lang="en-GB" dirty="0" smtClean="0"/>
              <a:t>Click in the first edge sizing parameter to select it.</a:t>
            </a:r>
          </a:p>
          <a:p>
            <a:pPr lvl="1"/>
            <a:endParaRPr lang="en-GB" dirty="0" smtClean="0"/>
          </a:p>
          <a:p>
            <a:pPr lvl="1"/>
            <a:r>
              <a:rPr lang="en-GB" dirty="0" smtClean="0"/>
              <a:t>In the box “Properties of Outline..” double click in the Value box to the right of “Expression” and type in 10*P9.</a:t>
            </a:r>
          </a:p>
          <a:p>
            <a:pPr lvl="2"/>
            <a:r>
              <a:rPr lang="en-GB" dirty="0" smtClean="0"/>
              <a:t>This converts parameter P2 to a function of the original number of divisions and the new parameter we created – P9 “Mesh Factor”.</a:t>
            </a:r>
          </a:p>
        </p:txBody>
      </p:sp>
      <p:sp>
        <p:nvSpPr>
          <p:cNvPr id="2" name="Title 1"/>
          <p:cNvSpPr>
            <a:spLocks noGrp="1"/>
          </p:cNvSpPr>
          <p:nvPr>
            <p:ph type="title"/>
          </p:nvPr>
        </p:nvSpPr>
        <p:spPr/>
        <p:txBody>
          <a:bodyPr/>
          <a:lstStyle/>
          <a:p>
            <a:r>
              <a:rPr lang="en-GB" dirty="0" smtClean="0"/>
              <a:t>Parameterization</a:t>
            </a:r>
            <a:endParaRPr lang="en-GB" dirty="0"/>
          </a:p>
        </p:txBody>
      </p:sp>
      <p:sp>
        <p:nvSpPr>
          <p:cNvPr id="11" name="Rectangle 10"/>
          <p:cNvSpPr/>
          <p:nvPr/>
        </p:nvSpPr>
        <p:spPr bwMode="auto">
          <a:xfrm>
            <a:off x="5167601" y="3190452"/>
            <a:ext cx="3635081" cy="2659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3226" y="2696555"/>
            <a:ext cx="2926334" cy="26291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852071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2791"/>
          <a:stretch/>
        </p:blipFill>
        <p:spPr bwMode="auto">
          <a:xfrm>
            <a:off x="6417347" y="2072265"/>
            <a:ext cx="1840389" cy="129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590549" y="1751012"/>
            <a:ext cx="5038355" cy="4573588"/>
          </a:xfrm>
        </p:spPr>
        <p:txBody>
          <a:bodyPr/>
          <a:lstStyle/>
          <a:p>
            <a:r>
              <a:rPr lang="en-GB" dirty="0" smtClean="0"/>
              <a:t>Parameterize Sizing (Continued)</a:t>
            </a:r>
          </a:p>
          <a:p>
            <a:pPr lvl="1"/>
            <a:r>
              <a:rPr lang="en-GB" dirty="0" smtClean="0"/>
              <a:t>Do the Same for the remaining edge sizing parameters using the following expressions for each.</a:t>
            </a:r>
          </a:p>
          <a:p>
            <a:pPr lvl="2"/>
            <a:r>
              <a:rPr lang="en-GB" b="0" dirty="0" smtClean="0"/>
              <a:t>P3 = 10*P9</a:t>
            </a:r>
          </a:p>
          <a:p>
            <a:pPr lvl="2"/>
            <a:r>
              <a:rPr lang="en-GB" b="0" dirty="0" smtClean="0"/>
              <a:t>P4 = 15*P9</a:t>
            </a:r>
          </a:p>
          <a:p>
            <a:pPr lvl="2"/>
            <a:r>
              <a:rPr lang="en-GB" b="0" dirty="0" smtClean="0"/>
              <a:t>P5 = 20*P9</a:t>
            </a:r>
          </a:p>
          <a:p>
            <a:pPr lvl="2"/>
            <a:r>
              <a:rPr lang="en-GB" b="0" dirty="0" smtClean="0"/>
              <a:t>P6 = 7*P9</a:t>
            </a:r>
          </a:p>
          <a:p>
            <a:pPr lvl="2"/>
            <a:r>
              <a:rPr lang="en-GB" b="0" dirty="0" smtClean="0"/>
              <a:t>P7 = 30*P9</a:t>
            </a:r>
          </a:p>
          <a:p>
            <a:pPr lvl="2"/>
            <a:r>
              <a:rPr lang="en-GB" b="0" dirty="0" smtClean="0"/>
              <a:t>P8 = 30*P9</a:t>
            </a:r>
          </a:p>
          <a:p>
            <a:pPr lvl="1"/>
            <a:r>
              <a:rPr lang="en-GB" dirty="0" smtClean="0"/>
              <a:t>In the Table of Design Points you can now change the “Mesh Factor” parameter (P9) to drive all eight edge sizing parameters.</a:t>
            </a:r>
          </a:p>
          <a:p>
            <a:pPr lvl="1"/>
            <a:r>
              <a:rPr lang="en-GB" dirty="0" smtClean="0"/>
              <a:t>Set it to 2 and press enter. The other parameters will be evaluated.</a:t>
            </a:r>
          </a:p>
        </p:txBody>
      </p:sp>
      <p:sp>
        <p:nvSpPr>
          <p:cNvPr id="2" name="Title 1"/>
          <p:cNvSpPr>
            <a:spLocks noGrp="1"/>
          </p:cNvSpPr>
          <p:nvPr>
            <p:ph type="title"/>
          </p:nvPr>
        </p:nvSpPr>
        <p:spPr/>
        <p:txBody>
          <a:bodyPr/>
          <a:lstStyle/>
          <a:p>
            <a:r>
              <a:rPr lang="en-GB" dirty="0" smtClean="0"/>
              <a:t>Parameterization</a:t>
            </a:r>
            <a:endParaRPr lang="en-GB" dirty="0"/>
          </a:p>
        </p:txBody>
      </p:sp>
      <p:sp>
        <p:nvSpPr>
          <p:cNvPr id="8" name="Rectangle 7"/>
          <p:cNvSpPr/>
          <p:nvPr/>
        </p:nvSpPr>
        <p:spPr bwMode="auto">
          <a:xfrm>
            <a:off x="6417347" y="2834744"/>
            <a:ext cx="1840389" cy="265944"/>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276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3116" r="10202"/>
          <a:stretch/>
        </p:blipFill>
        <p:spPr bwMode="auto">
          <a:xfrm>
            <a:off x="5778973" y="3789692"/>
            <a:ext cx="3185721" cy="219475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23361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3657449" cy="4573588"/>
          </a:xfrm>
        </p:spPr>
        <p:txBody>
          <a:bodyPr/>
          <a:lstStyle/>
          <a:p>
            <a:r>
              <a:rPr lang="en-GB" dirty="0" smtClean="0"/>
              <a:t>Parameterize Sizing (Continued)</a:t>
            </a:r>
          </a:p>
          <a:p>
            <a:pPr lvl="1"/>
            <a:r>
              <a:rPr lang="en-GB" dirty="0" smtClean="0"/>
              <a:t>Click Update Project.</a:t>
            </a:r>
          </a:p>
          <a:p>
            <a:pPr lvl="1"/>
            <a:endParaRPr lang="en-GB" dirty="0" smtClean="0"/>
          </a:p>
          <a:p>
            <a:pPr lvl="2"/>
            <a:r>
              <a:rPr lang="en-GB" b="0" dirty="0" smtClean="0"/>
              <a:t>This will send the newly evaluated values for the parameterized </a:t>
            </a:r>
            <a:r>
              <a:rPr lang="en-GB" b="0" smtClean="0"/>
              <a:t>edge sizing </a:t>
            </a:r>
            <a:r>
              <a:rPr lang="en-GB" b="0" dirty="0" smtClean="0"/>
              <a:t>back to the meshing application and regenerate the mesh.</a:t>
            </a:r>
          </a:p>
          <a:p>
            <a:pPr lvl="1"/>
            <a:r>
              <a:rPr lang="en-GB" dirty="0" smtClean="0"/>
              <a:t>Switch back to the Meshing Application to view the regenerated mesh with the new sizes.</a:t>
            </a:r>
          </a:p>
          <a:p>
            <a:pPr lvl="1"/>
            <a:r>
              <a:rPr lang="en-GB" dirty="0" smtClean="0"/>
              <a:t>You can now create a number of design points each using a gradually refined mesh controlled by a single Parameter*.</a:t>
            </a:r>
          </a:p>
          <a:p>
            <a:pPr marL="0" lvl="1" indent="0">
              <a:buNone/>
            </a:pPr>
            <a:endParaRPr lang="en-GB" dirty="0" smtClean="0"/>
          </a:p>
        </p:txBody>
      </p:sp>
      <p:sp>
        <p:nvSpPr>
          <p:cNvPr id="2" name="Title 1"/>
          <p:cNvSpPr>
            <a:spLocks noGrp="1"/>
          </p:cNvSpPr>
          <p:nvPr>
            <p:ph type="title"/>
          </p:nvPr>
        </p:nvSpPr>
        <p:spPr/>
        <p:txBody>
          <a:bodyPr/>
          <a:lstStyle/>
          <a:p>
            <a:r>
              <a:rPr lang="en-GB" dirty="0" smtClean="0"/>
              <a:t>Parameterization</a:t>
            </a:r>
            <a:endParaRPr lang="en-GB"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3460" y="2395600"/>
            <a:ext cx="1371719" cy="28577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988" t="18409" r="4122" b="26990"/>
          <a:stretch/>
        </p:blipFill>
        <p:spPr bwMode="auto">
          <a:xfrm>
            <a:off x="4319248" y="2538488"/>
            <a:ext cx="4752000" cy="259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bwMode="auto">
          <a:xfrm>
            <a:off x="4637838" y="5202839"/>
            <a:ext cx="4242816" cy="1384995"/>
          </a:xfrm>
          <a:prstGeom prst="rect">
            <a:avLst/>
          </a:prstGeom>
          <a:noFill/>
          <a:ln w="12700" cap="sq" algn="ctr">
            <a:noFill/>
            <a:miter lim="800000"/>
            <a:headEnd/>
            <a:tailEnd/>
          </a:ln>
          <a:effectLst/>
        </p:spPr>
        <p:txBody>
          <a:bodyPr wrap="square" rtlCol="0">
            <a:spAutoFit/>
          </a:bodyPr>
          <a:lstStyle/>
          <a:p>
            <a:pPr marL="0" lvl="1" indent="0"/>
            <a:r>
              <a:rPr lang="en-GB" sz="1400" b="0" dirty="0" smtClean="0"/>
              <a:t>*Care should be taken to ensure that expressions return useable values. In this case we have parameterised edge sizing ‘interval numbers’ therefore our expressions must return whole integers. If the edge </a:t>
            </a:r>
            <a:r>
              <a:rPr lang="en-GB" sz="1400" b="0" dirty="0" err="1" smtClean="0"/>
              <a:t>sizings</a:t>
            </a:r>
            <a:r>
              <a:rPr lang="en-GB" sz="1400" b="0" dirty="0" smtClean="0"/>
              <a:t> required ‘size’ then real numbers would also be acceptable.</a:t>
            </a:r>
            <a:endParaRPr lang="en-GB" b="1" dirty="0" smtClean="0">
              <a:latin typeface="Calibri" pitchFamily="34" charset="0"/>
              <a:cs typeface="Calibri" pitchFamily="34" charset="0"/>
            </a:endParaRPr>
          </a:p>
        </p:txBody>
      </p:sp>
    </p:spTree>
    <p:extLst>
      <p:ext uri="{BB962C8B-B14F-4D97-AF65-F5344CB8AC3E}">
        <p14:creationId xmlns:p14="http://schemas.microsoft.com/office/powerpoint/2010/main" xmlns="" val="95226317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C</a:t>
            </a:r>
            <a:r>
              <a:rPr lang="en-GB" dirty="0" smtClean="0"/>
              <a:t>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“AMWS5c.wbpj” to your working folder.</a:t>
            </a:r>
          </a:p>
          <a:p>
            <a:pPr lvl="1"/>
            <a:endParaRPr lang="en-GB" dirty="0" smtClean="0"/>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r="67200" b="55179"/>
          <a:stretch>
            <a:fillRect/>
          </a:stretch>
        </p:blipFill>
        <p:spPr bwMode="auto">
          <a:xfrm>
            <a:off x="4481146" y="1011885"/>
            <a:ext cx="4493657" cy="3713311"/>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590550" y="1480068"/>
            <a:ext cx="3813048" cy="4573588"/>
          </a:xfrm>
        </p:spPr>
        <p:txBody>
          <a:bodyPr/>
          <a:lstStyle/>
          <a:p>
            <a:r>
              <a:rPr lang="en-GB" dirty="0"/>
              <a:t>Create the Project</a:t>
            </a:r>
          </a:p>
          <a:p>
            <a:pPr lvl="1"/>
            <a:r>
              <a:rPr lang="en-GB" dirty="0" smtClean="0"/>
              <a:t>If you do </a:t>
            </a:r>
            <a:r>
              <a:rPr lang="en-GB" i="1" dirty="0" smtClean="0"/>
              <a:t>not</a:t>
            </a:r>
            <a:r>
              <a:rPr lang="en-GB" dirty="0" smtClean="0"/>
              <a:t> have access to </a:t>
            </a:r>
            <a:r>
              <a:rPr lang="en-GB" dirty="0" err="1" smtClean="0"/>
              <a:t>DesignModeler</a:t>
            </a:r>
            <a:r>
              <a:rPr lang="en-GB" dirty="0"/>
              <a:t> </a:t>
            </a:r>
            <a:r>
              <a:rPr lang="en-GB" dirty="0" smtClean="0"/>
              <a:t>follow these instructions </a:t>
            </a:r>
          </a:p>
          <a:p>
            <a:pPr lvl="1"/>
            <a:r>
              <a:rPr lang="en-GB" dirty="0" smtClean="0"/>
              <a:t>Drag and drop a Mesh component system into the Project Schematic .</a:t>
            </a:r>
          </a:p>
          <a:p>
            <a:pPr lvl="1"/>
            <a:r>
              <a:rPr lang="en-GB" dirty="0" smtClean="0"/>
              <a:t>Right click on the Geometry cell (A2) and select Import Geometry </a:t>
            </a:r>
            <a:r>
              <a:rPr lang="en-GB" dirty="0" smtClean="0">
                <a:sym typeface="Wingdings" pitchFamily="2" charset="2"/>
              </a:rPr>
              <a:t> </a:t>
            </a:r>
            <a:r>
              <a:rPr lang="en-GB" dirty="0" smtClean="0"/>
              <a:t>Browse.</a:t>
            </a:r>
          </a:p>
          <a:p>
            <a:pPr lvl="1"/>
            <a:r>
              <a:rPr lang="en-GB" dirty="0" smtClean="0"/>
              <a:t>Locate the </a:t>
            </a:r>
            <a:r>
              <a:rPr lang="en-GB" dirty="0"/>
              <a:t>file </a:t>
            </a:r>
            <a:r>
              <a:rPr lang="en-GB" dirty="0" smtClean="0"/>
              <a:t>“conical-</a:t>
            </a:r>
            <a:r>
              <a:rPr lang="en-GB" dirty="0" err="1" smtClean="0"/>
              <a:t>surf.igs</a:t>
            </a:r>
            <a:r>
              <a:rPr lang="en-GB" dirty="0" smtClean="0"/>
              <a:t>” in the Meshing Workshops Input Files folder and select it. The geometry cell will show a check mark indicating it is up to date.</a:t>
            </a:r>
            <a:endParaRPr lang="en-GB" dirty="0"/>
          </a:p>
          <a:p>
            <a:endParaRPr lang="en-GB" dirty="0"/>
          </a:p>
        </p:txBody>
      </p:sp>
      <p:sp>
        <p:nvSpPr>
          <p:cNvPr id="12" name="Arc 11"/>
          <p:cNvSpPr/>
          <p:nvPr/>
        </p:nvSpPr>
        <p:spPr bwMode="auto">
          <a:xfrm rot="8393630">
            <a:off x="4399230" y="2131254"/>
            <a:ext cx="5952986" cy="1227765"/>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19459" name="Picture 3"/>
          <p:cNvPicPr>
            <a:picLocks noChangeAspect="1" noChangeArrowheads="1"/>
          </p:cNvPicPr>
          <p:nvPr/>
        </p:nvPicPr>
        <p:blipFill>
          <a:blip r:embed="rId3" cstate="print"/>
          <a:srcRect l="775" r="1549" b="48665"/>
          <a:stretch>
            <a:fillRect/>
          </a:stretch>
        </p:blipFill>
        <p:spPr bwMode="auto">
          <a:xfrm>
            <a:off x="4463587" y="4847371"/>
            <a:ext cx="4540207" cy="1633154"/>
          </a:xfrm>
          <a:prstGeom prst="rect">
            <a:avLst/>
          </a:prstGeom>
          <a:noFill/>
          <a:ln w="9525">
            <a:solidFill>
              <a:schemeClr val="tx1"/>
            </a:solidFill>
            <a:miter lim="800000"/>
            <a:headEnd/>
            <a:tailEnd/>
          </a:ln>
        </p:spPr>
      </p:pic>
      <p:pic>
        <p:nvPicPr>
          <p:cNvPr id="8" name="Picture 5"/>
          <p:cNvPicPr>
            <a:picLocks noChangeAspect="1" noChangeArrowheads="1"/>
          </p:cNvPicPr>
          <p:nvPr/>
        </p:nvPicPr>
        <p:blipFill>
          <a:blip r:embed="rId4" cstate="print"/>
          <a:srcRect l="6831" t="5860" r="4554" b="17581"/>
          <a:stretch>
            <a:fillRect/>
          </a:stretch>
        </p:blipFill>
        <p:spPr bwMode="auto">
          <a:xfrm>
            <a:off x="2106242" y="5305963"/>
            <a:ext cx="1751177" cy="1175702"/>
          </a:xfrm>
          <a:prstGeom prst="rect">
            <a:avLst/>
          </a:prstGeom>
          <a:noFill/>
          <a:ln w="9525">
            <a:solidFill>
              <a:schemeClr val="tx1"/>
            </a:solidFill>
            <a:miter lim="800000"/>
            <a:headEnd/>
            <a:tailEnd/>
          </a:ln>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4141" y="817515"/>
            <a:ext cx="3283589" cy="542717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9136" y="2941496"/>
            <a:ext cx="2538413" cy="2133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half" idx="1"/>
          </p:nvPr>
        </p:nvSpPr>
        <p:spPr/>
        <p:txBody>
          <a:bodyPr/>
          <a:lstStyle/>
          <a:p>
            <a:r>
              <a:rPr lang="en-GB" dirty="0" smtClean="0"/>
              <a:t>Set Analysis Type</a:t>
            </a:r>
            <a:endParaRPr lang="en-GB" dirty="0"/>
          </a:p>
          <a:p>
            <a:pPr lvl="1"/>
            <a:r>
              <a:rPr lang="en-GB" dirty="0" smtClean="0"/>
              <a:t>Right click on the Geometry Cell in the Mesh System and select properties from the Context Menu.</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smtClean="0"/>
              <a:t>In the Properties Schematic set Analysis Type to 2D.</a:t>
            </a:r>
            <a:endParaRPr lang="en-GB" dirty="0"/>
          </a:p>
          <a:p>
            <a:endParaRPr lang="en-GB" dirty="0"/>
          </a:p>
        </p:txBody>
      </p:sp>
      <p:sp>
        <p:nvSpPr>
          <p:cNvPr id="2" name="Title 1"/>
          <p:cNvSpPr>
            <a:spLocks noGrp="1"/>
          </p:cNvSpPr>
          <p:nvPr>
            <p:ph type="title"/>
          </p:nvPr>
        </p:nvSpPr>
        <p:spPr/>
        <p:txBody>
          <a:bodyPr/>
          <a:lstStyle/>
          <a:p>
            <a:r>
              <a:rPr lang="en-GB" dirty="0" smtClean="0"/>
              <a:t>Analysis Type</a:t>
            </a:r>
            <a:endParaRPr lang="en-GB" dirty="0"/>
          </a:p>
        </p:txBody>
      </p:sp>
      <p:sp>
        <p:nvSpPr>
          <p:cNvPr id="14" name="Oval 13"/>
          <p:cNvSpPr/>
          <p:nvPr/>
        </p:nvSpPr>
        <p:spPr bwMode="auto">
          <a:xfrm>
            <a:off x="7083028" y="3371031"/>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Oval 9"/>
          <p:cNvSpPr/>
          <p:nvPr/>
        </p:nvSpPr>
        <p:spPr bwMode="auto">
          <a:xfrm>
            <a:off x="2378421" y="4366579"/>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p14="http://schemas.microsoft.com/office/powerpoint/2010/main" xmlns="" val="421107182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srcRect t="3118" b="-122"/>
          <a:stretch/>
        </p:blipFill>
        <p:spPr bwMode="auto">
          <a:xfrm>
            <a:off x="166688" y="3276000"/>
            <a:ext cx="4793017" cy="3240000"/>
          </a:xfrm>
          <a:prstGeom prst="rect">
            <a:avLst/>
          </a:prstGeom>
          <a:noFill/>
          <a:ln w="9525">
            <a:solidFill>
              <a:schemeClr val="accent1"/>
            </a:solidFill>
            <a:miter lim="800000"/>
            <a:headEnd/>
            <a:tailEnd/>
          </a:ln>
          <a:effectLst/>
        </p:spPr>
      </p:pic>
      <p:sp>
        <p:nvSpPr>
          <p:cNvPr id="3" name="Content Placeholder 2"/>
          <p:cNvSpPr>
            <a:spLocks noGrp="1"/>
          </p:cNvSpPr>
          <p:nvPr>
            <p:ph type="body" sz="quarter" idx="10"/>
          </p:nvPr>
        </p:nvSpPr>
        <p:spPr/>
        <p:txBody>
          <a:bodyPr/>
          <a:lstStyle/>
          <a:p>
            <a:r>
              <a:rPr lang="en-GB" dirty="0" smtClean="0"/>
              <a:t>Starting Meshing</a:t>
            </a:r>
            <a:endParaRPr lang="en-GB" dirty="0"/>
          </a:p>
          <a:p>
            <a:pPr lvl="1"/>
            <a:r>
              <a:rPr lang="en-GB" dirty="0" smtClean="0"/>
              <a:t>On the Mesh cell right click and select Edit</a:t>
            </a:r>
            <a:endParaRPr lang="en-GB" dirty="0"/>
          </a:p>
          <a:p>
            <a:pPr lvl="2"/>
            <a:r>
              <a:rPr lang="en-GB" dirty="0" smtClean="0"/>
              <a:t>Double clicking on the Mesh cell can also </a:t>
            </a:r>
            <a:r>
              <a:rPr lang="en-GB" dirty="0" err="1" smtClean="0"/>
              <a:t>startup</a:t>
            </a:r>
            <a:r>
              <a:rPr lang="en-GB" dirty="0" smtClean="0"/>
              <a:t> Meshing</a:t>
            </a:r>
          </a:p>
          <a:p>
            <a:pPr lvl="1"/>
            <a:r>
              <a:rPr lang="en-GB" dirty="0" smtClean="0"/>
              <a:t>ANSYS Meshing will start up and load the geometry</a:t>
            </a:r>
            <a:endParaRPr lang="en-GB" dirty="0"/>
          </a:p>
        </p:txBody>
      </p:sp>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1092" y="3261355"/>
            <a:ext cx="3965107" cy="323999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13101" y="3164745"/>
            <a:ext cx="3112139" cy="2404782"/>
            <a:chOff x="2913101" y="3164745"/>
            <a:chExt cx="3112139" cy="2404782"/>
          </a:xfrm>
        </p:grpSpPr>
        <p:pic>
          <p:nvPicPr>
            <p:cNvPr id="4102" name="Picture 6"/>
            <p:cNvPicPr>
              <a:picLocks noChangeAspect="1" noChangeArrowheads="1"/>
            </p:cNvPicPr>
            <p:nvPr/>
          </p:nvPicPr>
          <p:blipFill>
            <a:blip r:embed="rId2" cstate="print"/>
            <a:srcRect/>
            <a:stretch>
              <a:fillRect/>
            </a:stretch>
          </p:blipFill>
          <p:spPr bwMode="auto">
            <a:xfrm>
              <a:off x="2913101" y="3164745"/>
              <a:ext cx="452381" cy="261905"/>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4318" y="3421007"/>
              <a:ext cx="3110922" cy="214852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Content Placeholder 2"/>
          <p:cNvSpPr>
            <a:spLocks noGrp="1"/>
          </p:cNvSpPr>
          <p:nvPr>
            <p:ph type="body" sz="quarter" idx="10"/>
          </p:nvPr>
        </p:nvSpPr>
        <p:spPr/>
        <p:txBody>
          <a:bodyPr/>
          <a:lstStyle/>
          <a:p>
            <a:r>
              <a:rPr lang="en-GB" dirty="0" smtClean="0"/>
              <a:t>Set Units</a:t>
            </a:r>
          </a:p>
          <a:p>
            <a:pPr lvl="1"/>
            <a:r>
              <a:rPr lang="en-GB" dirty="0" smtClean="0"/>
              <a:t>From the main menu select Units and, if it is not already set, specify Metric (mm...).</a:t>
            </a:r>
          </a:p>
          <a:p>
            <a:pPr lvl="1">
              <a:buNone/>
            </a:pPr>
            <a:endParaRPr lang="en-GB" dirty="0"/>
          </a:p>
        </p:txBody>
      </p:sp>
      <p:sp>
        <p:nvSpPr>
          <p:cNvPr id="2" name="Title 1"/>
          <p:cNvSpPr>
            <a:spLocks noGrp="1"/>
          </p:cNvSpPr>
          <p:nvPr>
            <p:ph type="title"/>
          </p:nvPr>
        </p:nvSpPr>
        <p:spPr/>
        <p:txBody>
          <a:bodyPr/>
          <a:lstStyle/>
          <a:p>
            <a:r>
              <a:rPr lang="en-GB" dirty="0" smtClean="0"/>
              <a:t>Units</a:t>
            </a:r>
            <a:endParaRPr lang="en-GB" dirty="0"/>
          </a:p>
        </p:txBody>
      </p:sp>
      <p:sp>
        <p:nvSpPr>
          <p:cNvPr id="8" name="Oval 7"/>
          <p:cNvSpPr/>
          <p:nvPr/>
        </p:nvSpPr>
        <p:spPr bwMode="auto">
          <a:xfrm>
            <a:off x="2831471" y="3677015"/>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3865999" cy="4573588"/>
          </a:xfrm>
        </p:spPr>
        <p:txBody>
          <a:bodyPr/>
          <a:lstStyle/>
          <a:p>
            <a:r>
              <a:rPr lang="en-GB" dirty="0" smtClean="0"/>
              <a:t>Planning</a:t>
            </a:r>
          </a:p>
          <a:p>
            <a:pPr lvl="1"/>
            <a:r>
              <a:rPr lang="en-GB" dirty="0" smtClean="0"/>
              <a:t>This geometry contains a 2d axisymmetric model representing a simple combustion chamber.</a:t>
            </a:r>
          </a:p>
          <a:p>
            <a:pPr lvl="1"/>
            <a:r>
              <a:rPr lang="en-GB" dirty="0" smtClean="0"/>
              <a:t>Initially we will demonstrate simple 2d meshing methods on the model.</a:t>
            </a:r>
          </a:p>
          <a:p>
            <a:pPr lvl="1"/>
            <a:r>
              <a:rPr lang="en-GB" dirty="0" smtClean="0"/>
              <a:t>The final mesh will use a mapped control to create a fully structured high quality mapped mesh over the entire surface using Local Edge Size Controls to define the level of mesh refinement.</a:t>
            </a:r>
          </a:p>
          <a:p>
            <a:pPr lvl="1"/>
            <a:r>
              <a:rPr lang="en-GB" dirty="0" smtClean="0"/>
              <a:t>Local Mesh Controls will be parameterized to enable quick adjustment from the Workbench interface.</a:t>
            </a:r>
            <a:endParaRPr lang="en-GB" dirty="0"/>
          </a:p>
          <a:p>
            <a:pPr lvl="1"/>
            <a:endParaRPr lang="en-GB" dirty="0" smtClean="0"/>
          </a:p>
        </p:txBody>
      </p:sp>
      <p:grpSp>
        <p:nvGrpSpPr>
          <p:cNvPr id="5" name="Group 4"/>
          <p:cNvGrpSpPr/>
          <p:nvPr/>
        </p:nvGrpSpPr>
        <p:grpSpPr>
          <a:xfrm>
            <a:off x="4423094" y="2165389"/>
            <a:ext cx="4672083" cy="3421063"/>
            <a:chOff x="515816" y="2896909"/>
            <a:chExt cx="4672083" cy="3421063"/>
          </a:xfrm>
        </p:grpSpPr>
        <p:grpSp>
          <p:nvGrpSpPr>
            <p:cNvPr id="6" name="Group 5"/>
            <p:cNvGrpSpPr/>
            <p:nvPr/>
          </p:nvGrpSpPr>
          <p:grpSpPr>
            <a:xfrm>
              <a:off x="515816" y="2896909"/>
              <a:ext cx="4672083" cy="3421063"/>
              <a:chOff x="1762055" y="2845290"/>
              <a:chExt cx="4672083" cy="3421063"/>
            </a:xfrm>
          </p:grpSpPr>
          <p:pic>
            <p:nvPicPr>
              <p:cNvPr id="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08275" y="2845290"/>
                <a:ext cx="3725863" cy="3421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bwMode="auto">
              <a:xfrm>
                <a:off x="2081421" y="5670761"/>
                <a:ext cx="1117085" cy="338554"/>
              </a:xfrm>
              <a:prstGeom prst="rect">
                <a:avLst/>
              </a:prstGeom>
              <a:noFill/>
              <a:ln w="12700" cap="sq" algn="ctr">
                <a:noFill/>
                <a:miter lim="800000"/>
                <a:headEnd/>
                <a:tailEnd/>
              </a:ln>
              <a:effectLst/>
            </p:spPr>
            <p:txBody>
              <a:bodyPr wrap="square" rtlCol="0">
                <a:spAutoFit/>
              </a:bodyPr>
              <a:lstStyle/>
              <a:p>
                <a:pPr algn="ctr"/>
                <a:r>
                  <a:rPr lang="en-GB" b="1" dirty="0" smtClean="0">
                    <a:latin typeface="Calibri" pitchFamily="34" charset="0"/>
                    <a:cs typeface="Calibri" pitchFamily="34" charset="0"/>
                  </a:rPr>
                  <a:t>Gases In</a:t>
                </a:r>
              </a:p>
            </p:txBody>
          </p:sp>
          <p:sp>
            <p:nvSpPr>
              <p:cNvPr id="10" name="TextBox 9"/>
              <p:cNvSpPr txBox="1"/>
              <p:nvPr/>
            </p:nvSpPr>
            <p:spPr bwMode="auto">
              <a:xfrm>
                <a:off x="1762055" y="4721576"/>
                <a:ext cx="1329629" cy="830997"/>
              </a:xfrm>
              <a:prstGeom prst="rect">
                <a:avLst/>
              </a:prstGeom>
              <a:noFill/>
              <a:ln w="12700" cap="sq" algn="ctr">
                <a:noFill/>
                <a:miter lim="800000"/>
                <a:headEnd/>
                <a:tailEnd/>
              </a:ln>
              <a:effectLst/>
            </p:spPr>
            <p:txBody>
              <a:bodyPr wrap="square" rtlCol="0">
                <a:spAutoFit/>
              </a:bodyPr>
              <a:lstStyle/>
              <a:p>
                <a:pPr algn="ctr"/>
                <a:r>
                  <a:rPr lang="en-GB" b="1" dirty="0" smtClean="0">
                    <a:latin typeface="Calibri" pitchFamily="34" charset="0"/>
                    <a:cs typeface="Calibri" pitchFamily="34" charset="0"/>
                  </a:rPr>
                  <a:t>Products of Combustion Out</a:t>
                </a:r>
              </a:p>
            </p:txBody>
          </p:sp>
          <p:cxnSp>
            <p:nvCxnSpPr>
              <p:cNvPr id="11" name="Straight Arrow Connector 10"/>
              <p:cNvCxnSpPr/>
              <p:nvPr/>
            </p:nvCxnSpPr>
            <p:spPr bwMode="auto">
              <a:xfrm flipV="1">
                <a:off x="2639964" y="5471256"/>
                <a:ext cx="577016" cy="251123"/>
              </a:xfrm>
              <a:prstGeom prst="straightConnector1">
                <a:avLst/>
              </a:prstGeom>
              <a:solidFill>
                <a:schemeClr val="accent2"/>
              </a:solidFill>
              <a:ln w="12700" cap="sq"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2645797" y="5194439"/>
                <a:ext cx="577016" cy="251123"/>
              </a:xfrm>
              <a:prstGeom prst="straightConnector1">
                <a:avLst/>
              </a:prstGeom>
              <a:solidFill>
                <a:schemeClr val="accent2"/>
              </a:solidFill>
              <a:ln w="12700" cap="sq" cmpd="sng" algn="ctr">
                <a:solidFill>
                  <a:schemeClr val="tx1"/>
                </a:solidFill>
                <a:prstDash val="solid"/>
                <a:round/>
                <a:headEnd type="arrow" w="med" len="med"/>
                <a:tailEnd type="none"/>
              </a:ln>
              <a:effectLst/>
            </p:spPr>
          </p:cxnSp>
          <p:sp>
            <p:nvSpPr>
              <p:cNvPr id="13" name="TextBox 12"/>
              <p:cNvSpPr txBox="1"/>
              <p:nvPr/>
            </p:nvSpPr>
            <p:spPr bwMode="auto">
              <a:xfrm>
                <a:off x="2192421" y="3119626"/>
                <a:ext cx="1483767" cy="830997"/>
              </a:xfrm>
              <a:prstGeom prst="rect">
                <a:avLst/>
              </a:prstGeom>
              <a:noFill/>
              <a:ln w="12700" cap="sq" algn="ctr">
                <a:noFill/>
                <a:miter lim="800000"/>
                <a:headEnd/>
                <a:tailEnd/>
              </a:ln>
              <a:effectLst/>
            </p:spPr>
            <p:txBody>
              <a:bodyPr wrap="square" rtlCol="0">
                <a:spAutoFit/>
              </a:bodyPr>
              <a:lstStyle/>
              <a:p>
                <a:pPr algn="ctr"/>
                <a:r>
                  <a:rPr lang="en-GB" b="1" dirty="0" smtClean="0">
                    <a:latin typeface="Calibri" pitchFamily="34" charset="0"/>
                    <a:cs typeface="Calibri" pitchFamily="34" charset="0"/>
                  </a:rPr>
                  <a:t>2d Axisymmetric Section</a:t>
                </a:r>
              </a:p>
            </p:txBody>
          </p:sp>
          <p:cxnSp>
            <p:nvCxnSpPr>
              <p:cNvPr id="14" name="Straight Arrow Connector 13"/>
              <p:cNvCxnSpPr/>
              <p:nvPr/>
            </p:nvCxnSpPr>
            <p:spPr bwMode="auto">
              <a:xfrm flipV="1">
                <a:off x="3387680" y="3790967"/>
                <a:ext cx="1353926" cy="1"/>
              </a:xfrm>
              <a:prstGeom prst="straightConnector1">
                <a:avLst/>
              </a:prstGeom>
              <a:solidFill>
                <a:schemeClr val="accent2"/>
              </a:solidFill>
              <a:ln w="12700" cap="sq" cmpd="sng" algn="ctr">
                <a:solidFill>
                  <a:schemeClr val="tx1"/>
                </a:solidFill>
                <a:prstDash val="solid"/>
                <a:round/>
                <a:headEnd type="none" w="med" len="med"/>
                <a:tailEnd type="arrow"/>
              </a:ln>
              <a:effectLst/>
            </p:spPr>
          </p:cxnSp>
        </p:grpSp>
        <p:sp>
          <p:nvSpPr>
            <p:cNvPr id="7" name="TextBox 6"/>
            <p:cNvSpPr txBox="1"/>
            <p:nvPr/>
          </p:nvSpPr>
          <p:spPr bwMode="auto">
            <a:xfrm>
              <a:off x="3665323" y="4956120"/>
              <a:ext cx="1111919" cy="830997"/>
            </a:xfrm>
            <a:prstGeom prst="rect">
              <a:avLst/>
            </a:prstGeom>
            <a:noFill/>
            <a:ln w="12700" cap="sq" algn="ctr">
              <a:noFill/>
              <a:miter lim="800000"/>
              <a:headEnd/>
              <a:tailEnd/>
            </a:ln>
            <a:effectLst/>
          </p:spPr>
          <p:txBody>
            <a:bodyPr wrap="square" rtlCol="0">
              <a:spAutoFit/>
            </a:bodyPr>
            <a:lstStyle/>
            <a:p>
              <a:pPr algn="ctr"/>
              <a:r>
                <a:rPr lang="en-GB" b="1" dirty="0" smtClean="0">
                  <a:latin typeface="Calibri" pitchFamily="34" charset="0"/>
                  <a:cs typeface="Calibri" pitchFamily="34" charset="0"/>
                </a:rPr>
                <a:t>3d Chamber Model</a:t>
              </a:r>
            </a:p>
          </p:txBody>
        </p:sp>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4403481" cy="4573588"/>
          </a:xfrm>
        </p:spPr>
        <p:txBody>
          <a:bodyPr/>
          <a:lstStyle/>
          <a:p>
            <a:r>
              <a:rPr lang="en-GB" dirty="0" smtClean="0"/>
              <a:t>Mesh</a:t>
            </a:r>
          </a:p>
          <a:p>
            <a:pPr lvl="1"/>
            <a:r>
              <a:rPr lang="en-GB" dirty="0"/>
              <a:t>In the Outline, select the Mesh object to display Details of “Mesh”.</a:t>
            </a:r>
          </a:p>
          <a:p>
            <a:pPr lvl="1"/>
            <a:endParaRPr lang="en-GB" dirty="0" smtClean="0"/>
          </a:p>
          <a:p>
            <a:pPr lvl="1"/>
            <a:endParaRPr lang="en-GB" dirty="0"/>
          </a:p>
          <a:p>
            <a:pPr lvl="1"/>
            <a:endParaRPr lang="en-GB" dirty="0" smtClean="0"/>
          </a:p>
          <a:p>
            <a:pPr lvl="1"/>
            <a:endParaRPr lang="en-GB" dirty="0"/>
          </a:p>
          <a:p>
            <a:pPr lvl="1"/>
            <a:endParaRPr lang="en-GB" dirty="0" smtClean="0"/>
          </a:p>
          <a:p>
            <a:pPr lvl="1"/>
            <a:r>
              <a:rPr lang="en-GB" dirty="0" smtClean="0"/>
              <a:t>In Details of “Mesh”, set the following under Defaults;</a:t>
            </a:r>
          </a:p>
          <a:p>
            <a:pPr lvl="2"/>
            <a:r>
              <a:rPr lang="en-GB" dirty="0" smtClean="0"/>
              <a:t>Physics Preference: CFD.</a:t>
            </a:r>
          </a:p>
          <a:p>
            <a:pPr lvl="2"/>
            <a:r>
              <a:rPr lang="en-GB" dirty="0" smtClean="0"/>
              <a:t>Solver Preference: FLUENT.</a:t>
            </a:r>
          </a:p>
          <a:p>
            <a:pPr lvl="1"/>
            <a:r>
              <a:rPr lang="en-GB" dirty="0" smtClean="0"/>
              <a:t>Under Sizing set Use Advanced Size Function: On: Curvature.</a:t>
            </a:r>
          </a:p>
          <a:p>
            <a:pPr lvl="1"/>
            <a:r>
              <a:rPr lang="en-GB" dirty="0" smtClean="0"/>
              <a:t>Set Relevance </a:t>
            </a:r>
            <a:r>
              <a:rPr lang="en-GB" dirty="0" err="1" smtClean="0"/>
              <a:t>Center</a:t>
            </a:r>
            <a:r>
              <a:rPr lang="en-GB" dirty="0" smtClean="0"/>
              <a:t> to Fine.</a:t>
            </a:r>
          </a:p>
        </p:txBody>
      </p:sp>
      <p:sp>
        <p:nvSpPr>
          <p:cNvPr id="2" name="Title 1"/>
          <p:cNvSpPr>
            <a:spLocks noGrp="1"/>
          </p:cNvSpPr>
          <p:nvPr>
            <p:ph type="title"/>
          </p:nvPr>
        </p:nvSpPr>
        <p:spPr/>
        <p:txBody>
          <a:bodyPr/>
          <a:lstStyle/>
          <a:p>
            <a:r>
              <a:rPr lang="en-GB" dirty="0" smtClean="0"/>
              <a:t>Global Mesh Controls</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 b="51157"/>
          <a:stretch/>
        </p:blipFill>
        <p:spPr bwMode="auto">
          <a:xfrm>
            <a:off x="866409" y="2686051"/>
            <a:ext cx="2965962" cy="158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0030"/>
          <a:stretch/>
        </p:blipFill>
        <p:spPr bwMode="auto">
          <a:xfrm>
            <a:off x="4872869" y="1830280"/>
            <a:ext cx="3936834" cy="45690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val 7"/>
          <p:cNvSpPr/>
          <p:nvPr/>
        </p:nvSpPr>
        <p:spPr bwMode="auto">
          <a:xfrm>
            <a:off x="6679803" y="3019697"/>
            <a:ext cx="147855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32196</TotalTime>
  <Words>2004</Words>
  <Application>Microsoft Office PowerPoint</Application>
  <PresentationFormat>On-screen Show (4:3)</PresentationFormat>
  <Paragraphs>271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1_ANSYS-2011-powerpoint-template</vt:lpstr>
      <vt:lpstr>Workshop 5c Applications - 2D Conical Combustion Chamber  </vt:lpstr>
      <vt:lpstr>Introduction</vt:lpstr>
      <vt:lpstr>Project Startup</vt:lpstr>
      <vt:lpstr>Project Startup</vt:lpstr>
      <vt:lpstr>Analysis Type</vt:lpstr>
      <vt:lpstr>Project Startup</vt:lpstr>
      <vt:lpstr>Units</vt:lpstr>
      <vt:lpstr>Preparation</vt:lpstr>
      <vt:lpstr>Global Mesh Controls</vt:lpstr>
      <vt:lpstr>Named Selections</vt:lpstr>
      <vt:lpstr>2d Methods</vt:lpstr>
      <vt:lpstr>2d Methods with Inflation</vt:lpstr>
      <vt:lpstr>2d Methods with Inflation</vt:lpstr>
      <vt:lpstr>2d Methods with Inflation</vt:lpstr>
      <vt:lpstr>2d Methods (Uniform)</vt:lpstr>
      <vt:lpstr>Map Control</vt:lpstr>
      <vt:lpstr>Map Control</vt:lpstr>
      <vt:lpstr>Map Control</vt:lpstr>
      <vt:lpstr>Local Sizing</vt:lpstr>
      <vt:lpstr>Local Sizing</vt:lpstr>
      <vt:lpstr>Local Sizing</vt:lpstr>
      <vt:lpstr>Local Sizing</vt:lpstr>
      <vt:lpstr>Local Sizing</vt:lpstr>
      <vt:lpstr>Local Sizing</vt:lpstr>
      <vt:lpstr>Planning</vt:lpstr>
      <vt:lpstr>Local Sizing</vt:lpstr>
      <vt:lpstr>Local Sizing</vt:lpstr>
      <vt:lpstr>Final Mesh</vt:lpstr>
      <vt:lpstr>Planning</vt:lpstr>
      <vt:lpstr>Parameterization</vt:lpstr>
      <vt:lpstr>Parameterization</vt:lpstr>
      <vt:lpstr>Parameterization</vt:lpstr>
      <vt:lpstr>Parameterization</vt:lpstr>
      <vt:lpstr>Save the Project</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1381</cp:revision>
  <dcterms:created xsi:type="dcterms:W3CDTF">2003-01-22T19:16:29Z</dcterms:created>
  <dcterms:modified xsi:type="dcterms:W3CDTF">2012-11-20T07:16:42Z</dcterms:modified>
</cp:coreProperties>
</file>