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3"/>
  </p:notesMasterIdLst>
  <p:sldIdLst>
    <p:sldId id="258" r:id="rId2"/>
    <p:sldId id="481" r:id="rId3"/>
    <p:sldId id="482" r:id="rId4"/>
    <p:sldId id="483" r:id="rId5"/>
    <p:sldId id="485" r:id="rId6"/>
    <p:sldId id="488" r:id="rId7"/>
    <p:sldId id="484" r:id="rId8"/>
    <p:sldId id="489" r:id="rId9"/>
    <p:sldId id="490" r:id="rId10"/>
    <p:sldId id="491" r:id="rId11"/>
    <p:sldId id="493" r:id="rId12"/>
    <p:sldId id="494" r:id="rId13"/>
    <p:sldId id="495" r:id="rId14"/>
    <p:sldId id="496" r:id="rId15"/>
    <p:sldId id="497" r:id="rId16"/>
    <p:sldId id="486" r:id="rId17"/>
    <p:sldId id="498" r:id="rId18"/>
    <p:sldId id="487" r:id="rId19"/>
    <p:sldId id="499" r:id="rId20"/>
    <p:sldId id="500" r:id="rId21"/>
    <p:sldId id="501" r:id="rId2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0D50"/>
    <a:srgbClr val="1E1162"/>
    <a:srgbClr val="110F50"/>
    <a:srgbClr val="0F0F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091"/>
    <p:restoredTop sz="95742"/>
  </p:normalViewPr>
  <p:slideViewPr>
    <p:cSldViewPr snapToGrid="0" snapToObjects="1">
      <p:cViewPr varScale="1">
        <p:scale>
          <a:sx n="37" d="100"/>
          <a:sy n="37" d="100"/>
        </p:scale>
        <p:origin x="78" y="45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3C8D0D-7507-44B5-BF86-9B7EE280158D}" type="datetimeFigureOut">
              <a:rPr lang="tr-TR" smtClean="0"/>
              <a:t>22.12.2023</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0A8F55-591F-4C82-A106-4949E9E692F5}" type="slidenum">
              <a:rPr lang="tr-TR" smtClean="0"/>
              <a:t>‹#›</a:t>
            </a:fld>
            <a:endParaRPr lang="tr-TR"/>
          </a:p>
        </p:txBody>
      </p:sp>
    </p:spTree>
    <p:extLst>
      <p:ext uri="{BB962C8B-B14F-4D97-AF65-F5344CB8AC3E}">
        <p14:creationId xmlns:p14="http://schemas.microsoft.com/office/powerpoint/2010/main" val="1380911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60A8F55-591F-4C82-A106-4949E9E692F5}" type="slidenum">
              <a:rPr lang="tr-TR" smtClean="0"/>
              <a:t>1</a:t>
            </a:fld>
            <a:endParaRPr lang="tr-TR"/>
          </a:p>
        </p:txBody>
      </p:sp>
    </p:spTree>
    <p:extLst>
      <p:ext uri="{BB962C8B-B14F-4D97-AF65-F5344CB8AC3E}">
        <p14:creationId xmlns:p14="http://schemas.microsoft.com/office/powerpoint/2010/main" val="21807244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10</a:t>
            </a:fld>
            <a:endParaRPr lang="tr-TR"/>
          </a:p>
        </p:txBody>
      </p:sp>
    </p:spTree>
    <p:extLst>
      <p:ext uri="{BB962C8B-B14F-4D97-AF65-F5344CB8AC3E}">
        <p14:creationId xmlns:p14="http://schemas.microsoft.com/office/powerpoint/2010/main" val="16784369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11</a:t>
            </a:fld>
            <a:endParaRPr lang="tr-TR"/>
          </a:p>
        </p:txBody>
      </p:sp>
    </p:spTree>
    <p:extLst>
      <p:ext uri="{BB962C8B-B14F-4D97-AF65-F5344CB8AC3E}">
        <p14:creationId xmlns:p14="http://schemas.microsoft.com/office/powerpoint/2010/main" val="2051664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12</a:t>
            </a:fld>
            <a:endParaRPr lang="tr-TR"/>
          </a:p>
        </p:txBody>
      </p:sp>
    </p:spTree>
    <p:extLst>
      <p:ext uri="{BB962C8B-B14F-4D97-AF65-F5344CB8AC3E}">
        <p14:creationId xmlns:p14="http://schemas.microsoft.com/office/powerpoint/2010/main" val="10716280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13</a:t>
            </a:fld>
            <a:endParaRPr lang="tr-TR"/>
          </a:p>
        </p:txBody>
      </p:sp>
    </p:spTree>
    <p:extLst>
      <p:ext uri="{BB962C8B-B14F-4D97-AF65-F5344CB8AC3E}">
        <p14:creationId xmlns:p14="http://schemas.microsoft.com/office/powerpoint/2010/main" val="8840845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14</a:t>
            </a:fld>
            <a:endParaRPr lang="tr-TR"/>
          </a:p>
        </p:txBody>
      </p:sp>
    </p:spTree>
    <p:extLst>
      <p:ext uri="{BB962C8B-B14F-4D97-AF65-F5344CB8AC3E}">
        <p14:creationId xmlns:p14="http://schemas.microsoft.com/office/powerpoint/2010/main" val="30213542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15</a:t>
            </a:fld>
            <a:endParaRPr lang="tr-TR"/>
          </a:p>
        </p:txBody>
      </p:sp>
    </p:spTree>
    <p:extLst>
      <p:ext uri="{BB962C8B-B14F-4D97-AF65-F5344CB8AC3E}">
        <p14:creationId xmlns:p14="http://schemas.microsoft.com/office/powerpoint/2010/main" val="37975682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16</a:t>
            </a:fld>
            <a:endParaRPr lang="tr-TR"/>
          </a:p>
        </p:txBody>
      </p:sp>
    </p:spTree>
    <p:extLst>
      <p:ext uri="{BB962C8B-B14F-4D97-AF65-F5344CB8AC3E}">
        <p14:creationId xmlns:p14="http://schemas.microsoft.com/office/powerpoint/2010/main" val="27457408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17</a:t>
            </a:fld>
            <a:endParaRPr lang="tr-TR"/>
          </a:p>
        </p:txBody>
      </p:sp>
    </p:spTree>
    <p:extLst>
      <p:ext uri="{BB962C8B-B14F-4D97-AF65-F5344CB8AC3E}">
        <p14:creationId xmlns:p14="http://schemas.microsoft.com/office/powerpoint/2010/main" val="10651805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18</a:t>
            </a:fld>
            <a:endParaRPr lang="tr-TR"/>
          </a:p>
        </p:txBody>
      </p:sp>
    </p:spTree>
    <p:extLst>
      <p:ext uri="{BB962C8B-B14F-4D97-AF65-F5344CB8AC3E}">
        <p14:creationId xmlns:p14="http://schemas.microsoft.com/office/powerpoint/2010/main" val="22123766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19</a:t>
            </a:fld>
            <a:endParaRPr lang="tr-TR"/>
          </a:p>
        </p:txBody>
      </p:sp>
    </p:spTree>
    <p:extLst>
      <p:ext uri="{BB962C8B-B14F-4D97-AF65-F5344CB8AC3E}">
        <p14:creationId xmlns:p14="http://schemas.microsoft.com/office/powerpoint/2010/main" val="3288704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a:t>
            </a:fld>
            <a:endParaRPr lang="tr-TR"/>
          </a:p>
        </p:txBody>
      </p:sp>
    </p:spTree>
    <p:extLst>
      <p:ext uri="{BB962C8B-B14F-4D97-AF65-F5344CB8AC3E}">
        <p14:creationId xmlns:p14="http://schemas.microsoft.com/office/powerpoint/2010/main" val="28970732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20</a:t>
            </a:fld>
            <a:endParaRPr lang="tr-TR"/>
          </a:p>
        </p:txBody>
      </p:sp>
    </p:spTree>
    <p:extLst>
      <p:ext uri="{BB962C8B-B14F-4D97-AF65-F5344CB8AC3E}">
        <p14:creationId xmlns:p14="http://schemas.microsoft.com/office/powerpoint/2010/main" val="29462061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21</a:t>
            </a:fld>
            <a:endParaRPr lang="tr-TR"/>
          </a:p>
        </p:txBody>
      </p:sp>
    </p:spTree>
    <p:extLst>
      <p:ext uri="{BB962C8B-B14F-4D97-AF65-F5344CB8AC3E}">
        <p14:creationId xmlns:p14="http://schemas.microsoft.com/office/powerpoint/2010/main" val="30475954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3</a:t>
            </a:fld>
            <a:endParaRPr lang="tr-TR"/>
          </a:p>
        </p:txBody>
      </p:sp>
    </p:spTree>
    <p:extLst>
      <p:ext uri="{BB962C8B-B14F-4D97-AF65-F5344CB8AC3E}">
        <p14:creationId xmlns:p14="http://schemas.microsoft.com/office/powerpoint/2010/main" val="35812153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4</a:t>
            </a:fld>
            <a:endParaRPr lang="tr-TR"/>
          </a:p>
        </p:txBody>
      </p:sp>
    </p:spTree>
    <p:extLst>
      <p:ext uri="{BB962C8B-B14F-4D97-AF65-F5344CB8AC3E}">
        <p14:creationId xmlns:p14="http://schemas.microsoft.com/office/powerpoint/2010/main" val="24593093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5</a:t>
            </a:fld>
            <a:endParaRPr lang="tr-TR"/>
          </a:p>
        </p:txBody>
      </p:sp>
    </p:spTree>
    <p:extLst>
      <p:ext uri="{BB962C8B-B14F-4D97-AF65-F5344CB8AC3E}">
        <p14:creationId xmlns:p14="http://schemas.microsoft.com/office/powerpoint/2010/main" val="9447569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6</a:t>
            </a:fld>
            <a:endParaRPr lang="tr-TR"/>
          </a:p>
        </p:txBody>
      </p:sp>
    </p:spTree>
    <p:extLst>
      <p:ext uri="{BB962C8B-B14F-4D97-AF65-F5344CB8AC3E}">
        <p14:creationId xmlns:p14="http://schemas.microsoft.com/office/powerpoint/2010/main" val="7836160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7</a:t>
            </a:fld>
            <a:endParaRPr lang="tr-TR"/>
          </a:p>
        </p:txBody>
      </p:sp>
    </p:spTree>
    <p:extLst>
      <p:ext uri="{BB962C8B-B14F-4D97-AF65-F5344CB8AC3E}">
        <p14:creationId xmlns:p14="http://schemas.microsoft.com/office/powerpoint/2010/main" val="39473043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8</a:t>
            </a:fld>
            <a:endParaRPr lang="tr-TR"/>
          </a:p>
        </p:txBody>
      </p:sp>
    </p:spTree>
    <p:extLst>
      <p:ext uri="{BB962C8B-B14F-4D97-AF65-F5344CB8AC3E}">
        <p14:creationId xmlns:p14="http://schemas.microsoft.com/office/powerpoint/2010/main" val="11880947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9</a:t>
            </a:fld>
            <a:endParaRPr lang="tr-TR"/>
          </a:p>
        </p:txBody>
      </p:sp>
    </p:spTree>
    <p:extLst>
      <p:ext uri="{BB962C8B-B14F-4D97-AF65-F5344CB8AC3E}">
        <p14:creationId xmlns:p14="http://schemas.microsoft.com/office/powerpoint/2010/main" val="37933427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697C9482-0B13-8C46-B789-1676CF68126E}"/>
              </a:ext>
            </a:extLst>
          </p:cNvPr>
          <p:cNvPicPr>
            <a:picLocks noChangeAspect="1"/>
          </p:cNvPicPr>
          <p:nvPr userDrawn="1"/>
        </p:nvPicPr>
        <p:blipFill>
          <a:blip r:embed="rId2"/>
          <a:stretch>
            <a:fillRect/>
          </a:stretch>
        </p:blipFill>
        <p:spPr>
          <a:xfrm>
            <a:off x="0" y="0"/>
            <a:ext cx="12192000" cy="6557450"/>
          </a:xfrm>
          <a:prstGeom prst="rect">
            <a:avLst/>
          </a:prstGeom>
        </p:spPr>
      </p:pic>
      <p:sp>
        <p:nvSpPr>
          <p:cNvPr id="2" name="Başlık 1">
            <a:extLst>
              <a:ext uri="{FF2B5EF4-FFF2-40B4-BE49-F238E27FC236}">
                <a16:creationId xmlns:a16="http://schemas.microsoft.com/office/drawing/2014/main" id="{085F501C-3996-5742-AD09-2E4D7E46E39A}"/>
              </a:ext>
            </a:extLst>
          </p:cNvPr>
          <p:cNvSpPr>
            <a:spLocks noGrp="1"/>
          </p:cNvSpPr>
          <p:nvPr>
            <p:ph type="ctrTitle"/>
          </p:nvPr>
        </p:nvSpPr>
        <p:spPr>
          <a:xfrm>
            <a:off x="2209799" y="2042319"/>
            <a:ext cx="9500119" cy="2793292"/>
          </a:xfrm>
        </p:spPr>
        <p:txBody>
          <a:bodyPr anchor="t" anchorCtr="0"/>
          <a:lstStyle>
            <a:lvl1pPr algn="l">
              <a:defRPr sz="6000" b="1">
                <a:solidFill>
                  <a:schemeClr val="bg1"/>
                </a:solidFill>
                <a:latin typeface="Times New Roman" panose="02020603050405020304" pitchFamily="18" charset="0"/>
                <a:cs typeface="Times New Roman" panose="02020603050405020304" pitchFamily="18" charset="0"/>
              </a:defRPr>
            </a:lvl1pPr>
          </a:lstStyle>
          <a:p>
            <a:r>
              <a:rPr lang="tr-TR" dirty="0"/>
              <a:t>Asıl başlık stilini düzenlemek için tıklayın</a:t>
            </a:r>
          </a:p>
        </p:txBody>
      </p:sp>
      <p:sp>
        <p:nvSpPr>
          <p:cNvPr id="3" name="Alt Başlık 2">
            <a:extLst>
              <a:ext uri="{FF2B5EF4-FFF2-40B4-BE49-F238E27FC236}">
                <a16:creationId xmlns:a16="http://schemas.microsoft.com/office/drawing/2014/main" id="{58758B05-720F-504C-B895-2D4C4FB992FA}"/>
              </a:ext>
            </a:extLst>
          </p:cNvPr>
          <p:cNvSpPr>
            <a:spLocks noGrp="1"/>
          </p:cNvSpPr>
          <p:nvPr>
            <p:ph type="subTitle" idx="1"/>
          </p:nvPr>
        </p:nvSpPr>
        <p:spPr>
          <a:xfrm>
            <a:off x="838200" y="5267391"/>
            <a:ext cx="7968050" cy="983142"/>
          </a:xfrm>
        </p:spPr>
        <p:txBody>
          <a:bodyPr/>
          <a:lstStyle>
            <a:lvl1pPr marL="0" indent="0" algn="l">
              <a:buNone/>
              <a:defRPr sz="2400">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Asıl alt başlık stilini düzenlemek için tıklayın</a:t>
            </a:r>
          </a:p>
        </p:txBody>
      </p:sp>
      <p:sp>
        <p:nvSpPr>
          <p:cNvPr id="4" name="Veri Yer Tutucusu 3">
            <a:extLst>
              <a:ext uri="{FF2B5EF4-FFF2-40B4-BE49-F238E27FC236}">
                <a16:creationId xmlns:a16="http://schemas.microsoft.com/office/drawing/2014/main" id="{C3FC8C9A-E818-6C46-A394-492DEB49EC11}"/>
              </a:ext>
            </a:extLst>
          </p:cNvPr>
          <p:cNvSpPr>
            <a:spLocks noGrp="1"/>
          </p:cNvSpPr>
          <p:nvPr>
            <p:ph type="dt" sz="half" idx="10"/>
          </p:nvPr>
        </p:nvSpPr>
        <p:spPr/>
        <p:txBody>
          <a:bodyPr/>
          <a:lstStyle/>
          <a:p>
            <a:r>
              <a:rPr lang="tr-TR"/>
              <a:t>07.10.2020</a:t>
            </a:r>
            <a:endParaRPr lang="tr-TR" dirty="0"/>
          </a:p>
        </p:txBody>
      </p:sp>
      <p:sp>
        <p:nvSpPr>
          <p:cNvPr id="5" name="Alt Bilgi Yer Tutucusu 4">
            <a:extLst>
              <a:ext uri="{FF2B5EF4-FFF2-40B4-BE49-F238E27FC236}">
                <a16:creationId xmlns:a16="http://schemas.microsoft.com/office/drawing/2014/main" id="{680CB75C-9A3B-BB4F-8295-0E26BF540BB0}"/>
              </a:ext>
            </a:extLst>
          </p:cNvPr>
          <p:cNvSpPr>
            <a:spLocks noGrp="1"/>
          </p:cNvSpPr>
          <p:nvPr>
            <p:ph type="ftr" sz="quarter" idx="11"/>
          </p:nvPr>
        </p:nvSpPr>
        <p:spPr/>
        <p:txBody>
          <a:bodyPr/>
          <a:lstStyle>
            <a:lvl1pPr>
              <a:defRPr/>
            </a:lvl1pPr>
          </a:lstStyle>
          <a:p>
            <a:r>
              <a:rPr lang="tr-TR"/>
              <a:t>GM 401- Süt Bilimi ve Teknolojisi</a:t>
            </a:r>
            <a:endParaRPr lang="tr-TR" dirty="0"/>
          </a:p>
        </p:txBody>
      </p:sp>
      <p:sp>
        <p:nvSpPr>
          <p:cNvPr id="6" name="Slayt Numarası Yer Tutucusu 5">
            <a:extLst>
              <a:ext uri="{FF2B5EF4-FFF2-40B4-BE49-F238E27FC236}">
                <a16:creationId xmlns:a16="http://schemas.microsoft.com/office/drawing/2014/main" id="{2F744FFD-C81B-0748-92DB-102E565F9A64}"/>
              </a:ext>
            </a:extLst>
          </p:cNvPr>
          <p:cNvSpPr>
            <a:spLocks noGrp="1"/>
          </p:cNvSpPr>
          <p:nvPr>
            <p:ph type="sldNum" sz="quarter" idx="12"/>
          </p:nvPr>
        </p:nvSpPr>
        <p:spPr/>
        <p:txBody>
          <a:bodyPr/>
          <a:lstStyle/>
          <a:p>
            <a:fld id="{50F4E6BD-4CAD-3E44-B214-2CFB9D00E5E7}" type="slidenum">
              <a:rPr lang="tr-TR" smtClean="0"/>
              <a:t>‹#›</a:t>
            </a:fld>
            <a:endParaRPr lang="tr-TR"/>
          </a:p>
        </p:txBody>
      </p:sp>
    </p:spTree>
    <p:extLst>
      <p:ext uri="{BB962C8B-B14F-4D97-AF65-F5344CB8AC3E}">
        <p14:creationId xmlns:p14="http://schemas.microsoft.com/office/powerpoint/2010/main" val="1505674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şlık ve İçerik">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6867767-1E79-FB4C-A90E-5AC880B7B414}"/>
              </a:ext>
            </a:extLst>
          </p:cNvPr>
          <p:cNvSpPr>
            <a:spLocks noGrp="1"/>
          </p:cNvSpPr>
          <p:nvPr>
            <p:ph idx="1"/>
          </p:nvPr>
        </p:nvSpPr>
        <p:spPr>
          <a:xfrm>
            <a:off x="1493950" y="2540061"/>
            <a:ext cx="4040996" cy="2270527"/>
          </a:xfrm>
        </p:spPr>
        <p:txBody>
          <a:bodyPr/>
          <a:lstStyle>
            <a:lvl1pPr marL="0" indent="0" algn="ctr">
              <a:buNone/>
              <a:defRPr baseline="0"/>
            </a:lvl1pPr>
          </a:lstStyle>
          <a:p>
            <a:pPr lvl="0"/>
            <a:endParaRPr lang="tr-TR" dirty="0"/>
          </a:p>
        </p:txBody>
      </p:sp>
      <p:sp>
        <p:nvSpPr>
          <p:cNvPr id="4" name="Veri Yer Tutucusu 3">
            <a:extLst>
              <a:ext uri="{FF2B5EF4-FFF2-40B4-BE49-F238E27FC236}">
                <a16:creationId xmlns:a16="http://schemas.microsoft.com/office/drawing/2014/main" id="{183BF5AD-5046-4846-A41E-4D51E1F3366C}"/>
              </a:ext>
            </a:extLst>
          </p:cNvPr>
          <p:cNvSpPr>
            <a:spLocks noGrp="1"/>
          </p:cNvSpPr>
          <p:nvPr>
            <p:ph type="dt" sz="half" idx="10"/>
          </p:nvPr>
        </p:nvSpPr>
        <p:spPr/>
        <p:txBody>
          <a:bodyPr/>
          <a:lstStyle/>
          <a:p>
            <a:r>
              <a:rPr lang="tr-TR"/>
              <a:t>07.10.2020</a:t>
            </a:r>
            <a:endParaRPr lang="tr-TR" dirty="0"/>
          </a:p>
        </p:txBody>
      </p:sp>
      <p:sp>
        <p:nvSpPr>
          <p:cNvPr id="5" name="Alt Bilgi Yer Tutucusu 4">
            <a:extLst>
              <a:ext uri="{FF2B5EF4-FFF2-40B4-BE49-F238E27FC236}">
                <a16:creationId xmlns:a16="http://schemas.microsoft.com/office/drawing/2014/main" id="{7756B946-9508-9F49-BCAF-051F718BF760}"/>
              </a:ext>
            </a:extLst>
          </p:cNvPr>
          <p:cNvSpPr>
            <a:spLocks noGrp="1"/>
          </p:cNvSpPr>
          <p:nvPr>
            <p:ph type="ftr" sz="quarter" idx="11"/>
          </p:nvPr>
        </p:nvSpPr>
        <p:spPr>
          <a:xfrm>
            <a:off x="2500604" y="6356350"/>
            <a:ext cx="7712342" cy="365125"/>
          </a:xfrm>
        </p:spPr>
        <p:txBody>
          <a:bodyPr/>
          <a:lstStyle/>
          <a:p>
            <a:r>
              <a:rPr lang="tr-TR"/>
              <a:t>GM 401- Süt Bilimi ve Teknolojisi</a:t>
            </a:r>
            <a:endParaRPr lang="tr-TR" dirty="0"/>
          </a:p>
        </p:txBody>
      </p:sp>
      <p:sp>
        <p:nvSpPr>
          <p:cNvPr id="6" name="Slayt Numarası Yer Tutucusu 5">
            <a:extLst>
              <a:ext uri="{FF2B5EF4-FFF2-40B4-BE49-F238E27FC236}">
                <a16:creationId xmlns:a16="http://schemas.microsoft.com/office/drawing/2014/main" id="{77917803-1C07-744D-B98D-5A1C7AF3C83D}"/>
              </a:ext>
            </a:extLst>
          </p:cNvPr>
          <p:cNvSpPr>
            <a:spLocks noGrp="1"/>
          </p:cNvSpPr>
          <p:nvPr>
            <p:ph type="sldNum" sz="quarter" idx="12"/>
          </p:nvPr>
        </p:nvSpPr>
        <p:spPr>
          <a:xfrm>
            <a:off x="10341735" y="6356350"/>
            <a:ext cx="1012065" cy="365125"/>
          </a:xfrm>
        </p:spPr>
        <p:txBody>
          <a:bodyPr/>
          <a:lstStyle>
            <a:lvl1pPr>
              <a:defRPr/>
            </a:lvl1pPr>
          </a:lstStyle>
          <a:p>
            <a:r>
              <a:rPr lang="tr-TR" dirty="0"/>
              <a:t>atauni.edu.tr</a:t>
            </a: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57434" y="2518149"/>
            <a:ext cx="4040997" cy="2270527"/>
          </a:xfrm>
          <a:prstGeom prst="rect">
            <a:avLst/>
          </a:prstGeom>
        </p:spPr>
      </p:pic>
      <p:sp>
        <p:nvSpPr>
          <p:cNvPr id="11" name="Metin kutusu 10"/>
          <p:cNvSpPr txBox="1"/>
          <p:nvPr userDrawn="1"/>
        </p:nvSpPr>
        <p:spPr>
          <a:xfrm>
            <a:off x="6246254" y="1567377"/>
            <a:ext cx="5107546" cy="392415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tr-TR" sz="2400" dirty="0">
                <a:latin typeface="Times New Roman" panose="02020603050405020304" pitchFamily="18" charset="0"/>
                <a:cs typeface="Times New Roman" panose="02020603050405020304" pitchFamily="18" charset="0"/>
              </a:rPr>
              <a:t>Süt; dişi memeli hayvanların yeni doğurdukları yavrularını besleyebilmek üzere, süt bezlerinde hayvan türüne göre farklı sürelerde salgılanan, içinde yavrunun kendi kendisini besleyecek duruma gelinceye kadar almak zorunda olduğu tüm esin maddelerini gerekli oranlarda bulunduran, porselen beyazı renginde, kendine has tat ve kokusu olan bir sıvıdır</a:t>
            </a:r>
          </a:p>
          <a:p>
            <a:endParaRPr lang="tr-TR" sz="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7883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aşlık ve İçerik">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6867767-1E79-FB4C-A90E-5AC880B7B414}"/>
              </a:ext>
            </a:extLst>
          </p:cNvPr>
          <p:cNvSpPr>
            <a:spLocks noGrp="1"/>
          </p:cNvSpPr>
          <p:nvPr>
            <p:ph idx="1"/>
          </p:nvPr>
        </p:nvSpPr>
        <p:spPr>
          <a:xfrm>
            <a:off x="1493950" y="2540061"/>
            <a:ext cx="4040996" cy="2270527"/>
          </a:xfrm>
        </p:spPr>
        <p:txBody>
          <a:bodyPr/>
          <a:lstStyle>
            <a:lvl1pPr marL="0" indent="0" algn="ctr">
              <a:buNone/>
              <a:defRPr baseline="0"/>
            </a:lvl1pPr>
          </a:lstStyle>
          <a:p>
            <a:pPr lvl="0"/>
            <a:endParaRPr lang="tr-TR" dirty="0"/>
          </a:p>
        </p:txBody>
      </p:sp>
      <p:sp>
        <p:nvSpPr>
          <p:cNvPr id="4" name="Veri Yer Tutucusu 3">
            <a:extLst>
              <a:ext uri="{FF2B5EF4-FFF2-40B4-BE49-F238E27FC236}">
                <a16:creationId xmlns:a16="http://schemas.microsoft.com/office/drawing/2014/main" id="{183BF5AD-5046-4846-A41E-4D51E1F3366C}"/>
              </a:ext>
            </a:extLst>
          </p:cNvPr>
          <p:cNvSpPr>
            <a:spLocks noGrp="1"/>
          </p:cNvSpPr>
          <p:nvPr>
            <p:ph type="dt" sz="half" idx="10"/>
          </p:nvPr>
        </p:nvSpPr>
        <p:spPr/>
        <p:txBody>
          <a:bodyPr/>
          <a:lstStyle/>
          <a:p>
            <a:r>
              <a:rPr lang="tr-TR"/>
              <a:t>07.10.2020</a:t>
            </a:r>
            <a:endParaRPr lang="tr-TR" dirty="0"/>
          </a:p>
        </p:txBody>
      </p:sp>
      <p:sp>
        <p:nvSpPr>
          <p:cNvPr id="5" name="Alt Bilgi Yer Tutucusu 4">
            <a:extLst>
              <a:ext uri="{FF2B5EF4-FFF2-40B4-BE49-F238E27FC236}">
                <a16:creationId xmlns:a16="http://schemas.microsoft.com/office/drawing/2014/main" id="{7756B946-9508-9F49-BCAF-051F718BF760}"/>
              </a:ext>
            </a:extLst>
          </p:cNvPr>
          <p:cNvSpPr>
            <a:spLocks noGrp="1"/>
          </p:cNvSpPr>
          <p:nvPr>
            <p:ph type="ftr" sz="quarter" idx="11"/>
          </p:nvPr>
        </p:nvSpPr>
        <p:spPr>
          <a:xfrm>
            <a:off x="2500604" y="6356350"/>
            <a:ext cx="7274461" cy="365125"/>
          </a:xfrm>
        </p:spPr>
        <p:txBody>
          <a:bodyPr/>
          <a:lstStyle/>
          <a:p>
            <a:r>
              <a:rPr lang="tr-TR"/>
              <a:t>GM 401- Süt Bilimi ve Teknolojisi</a:t>
            </a:r>
            <a:endParaRPr lang="tr-TR" dirty="0"/>
          </a:p>
        </p:txBody>
      </p:sp>
      <p:sp>
        <p:nvSpPr>
          <p:cNvPr id="6" name="Slayt Numarası Yer Tutucusu 5">
            <a:extLst>
              <a:ext uri="{FF2B5EF4-FFF2-40B4-BE49-F238E27FC236}">
                <a16:creationId xmlns:a16="http://schemas.microsoft.com/office/drawing/2014/main" id="{77917803-1C07-744D-B98D-5A1C7AF3C83D}"/>
              </a:ext>
            </a:extLst>
          </p:cNvPr>
          <p:cNvSpPr>
            <a:spLocks noGrp="1"/>
          </p:cNvSpPr>
          <p:nvPr>
            <p:ph type="sldNum" sz="quarter" idx="12"/>
          </p:nvPr>
        </p:nvSpPr>
        <p:spPr>
          <a:xfrm>
            <a:off x="10109915" y="6356350"/>
            <a:ext cx="1243885" cy="365125"/>
          </a:xfrm>
        </p:spPr>
        <p:txBody>
          <a:bodyPr/>
          <a:lstStyle>
            <a:lvl1pPr>
              <a:defRPr/>
            </a:lvl1pPr>
          </a:lstStyle>
          <a:p>
            <a:r>
              <a:rPr lang="tr-TR" dirty="0"/>
              <a:t>atauni.edu.tr</a:t>
            </a: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57434" y="2518149"/>
            <a:ext cx="4040997" cy="2270527"/>
          </a:xfrm>
          <a:prstGeom prst="rect">
            <a:avLst/>
          </a:prstGeom>
        </p:spPr>
      </p:pic>
      <p:sp>
        <p:nvSpPr>
          <p:cNvPr id="11" name="Metin kutusu 10"/>
          <p:cNvSpPr txBox="1"/>
          <p:nvPr userDrawn="1"/>
        </p:nvSpPr>
        <p:spPr>
          <a:xfrm>
            <a:off x="6246254" y="1567377"/>
            <a:ext cx="5107546" cy="392415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tr-TR" sz="2400" dirty="0">
                <a:latin typeface="Times New Roman" panose="02020603050405020304" pitchFamily="18" charset="0"/>
                <a:cs typeface="Times New Roman" panose="02020603050405020304" pitchFamily="18" charset="0"/>
              </a:rPr>
              <a:t>Süt; dişi memeli hayvanların yeni doğurdukları yavrularını besleyebilmek üzere, süt bezlerinde hayvan türüne göre farklı sürelerde salgılanan, içinde yavrunun kendi kendisini besleyecek duruma gelinceye kadar almak zorunda olduğu tüm esin maddelerini gerekli oranlarda bulunduran, porselen beyazı renginde, kendine has tat ve kokusu olan bir sıvıdır</a:t>
            </a:r>
          </a:p>
          <a:p>
            <a:endParaRPr lang="tr-TR" sz="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3509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4F91A78-C054-F44A-AA80-00DCE80DF42B}"/>
              </a:ext>
            </a:extLst>
          </p:cNvPr>
          <p:cNvSpPr>
            <a:spLocks noGrp="1"/>
          </p:cNvSpPr>
          <p:nvPr>
            <p:ph type="title"/>
          </p:nvPr>
        </p:nvSpPr>
        <p:spPr>
          <a:xfrm>
            <a:off x="839788" y="886408"/>
            <a:ext cx="10515600" cy="804280"/>
          </a:xfrm>
        </p:spPr>
        <p:txBody>
          <a:bodyPr/>
          <a:lstStyle/>
          <a:p>
            <a:r>
              <a:rPr lang="tr-TR" dirty="0"/>
              <a:t>Asıl başlık stilini düzenlemek için tıklayın</a:t>
            </a:r>
          </a:p>
        </p:txBody>
      </p:sp>
      <p:sp>
        <p:nvSpPr>
          <p:cNvPr id="3" name="Metin Yer Tutucusu 2">
            <a:extLst>
              <a:ext uri="{FF2B5EF4-FFF2-40B4-BE49-F238E27FC236}">
                <a16:creationId xmlns:a16="http://schemas.microsoft.com/office/drawing/2014/main" id="{71040944-9F69-C949-983C-13DC0AE3B6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73C15BA8-53C4-A64E-8E99-4E12AEF2EA5C}"/>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E123063-C3CB-5644-9787-FEBEC68608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BC1D3E4E-DC6A-E64C-BC2C-CF760678F916}"/>
              </a:ext>
            </a:extLst>
          </p:cNvPr>
          <p:cNvSpPr>
            <a:spLocks noGrp="1"/>
          </p:cNvSpPr>
          <p:nvPr>
            <p:ph sz="quarter" idx="4"/>
          </p:nvPr>
        </p:nvSpPr>
        <p:spPr>
          <a:xfrm>
            <a:off x="6172200" y="2505075"/>
            <a:ext cx="5183188" cy="3684588"/>
          </a:xfrm>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7" name="Veri Yer Tutucusu 6">
            <a:extLst>
              <a:ext uri="{FF2B5EF4-FFF2-40B4-BE49-F238E27FC236}">
                <a16:creationId xmlns:a16="http://schemas.microsoft.com/office/drawing/2014/main" id="{FA7B3210-1D44-9D47-ABF4-668809F49539}"/>
              </a:ext>
            </a:extLst>
          </p:cNvPr>
          <p:cNvSpPr>
            <a:spLocks noGrp="1"/>
          </p:cNvSpPr>
          <p:nvPr>
            <p:ph type="dt" sz="half" idx="10"/>
          </p:nvPr>
        </p:nvSpPr>
        <p:spPr/>
        <p:txBody>
          <a:bodyPr/>
          <a:lstStyle/>
          <a:p>
            <a:r>
              <a:rPr lang="tr-TR"/>
              <a:t>07.10.2020</a:t>
            </a:r>
          </a:p>
        </p:txBody>
      </p:sp>
      <p:sp>
        <p:nvSpPr>
          <p:cNvPr id="8" name="Alt Bilgi Yer Tutucusu 7">
            <a:extLst>
              <a:ext uri="{FF2B5EF4-FFF2-40B4-BE49-F238E27FC236}">
                <a16:creationId xmlns:a16="http://schemas.microsoft.com/office/drawing/2014/main" id="{AB836BB7-668C-CB46-AB21-54D34ECAA582}"/>
              </a:ext>
            </a:extLst>
          </p:cNvPr>
          <p:cNvSpPr>
            <a:spLocks noGrp="1"/>
          </p:cNvSpPr>
          <p:nvPr>
            <p:ph type="ftr" sz="quarter" idx="11"/>
          </p:nvPr>
        </p:nvSpPr>
        <p:spPr/>
        <p:txBody>
          <a:bodyPr/>
          <a:lstStyle/>
          <a:p>
            <a:r>
              <a:rPr lang="tr-TR"/>
              <a:t>GM 401- Süt Bilimi ve Teknolojisi</a:t>
            </a:r>
            <a:endParaRPr lang="tr-TR" dirty="0"/>
          </a:p>
        </p:txBody>
      </p:sp>
      <p:sp>
        <p:nvSpPr>
          <p:cNvPr id="9" name="Slayt Numarası Yer Tutucusu 8">
            <a:extLst>
              <a:ext uri="{FF2B5EF4-FFF2-40B4-BE49-F238E27FC236}">
                <a16:creationId xmlns:a16="http://schemas.microsoft.com/office/drawing/2014/main" id="{35D5FE17-9613-B74E-B3CE-60F34496D0CC}"/>
              </a:ext>
            </a:extLst>
          </p:cNvPr>
          <p:cNvSpPr>
            <a:spLocks noGrp="1"/>
          </p:cNvSpPr>
          <p:nvPr>
            <p:ph type="sldNum" sz="quarter" idx="12"/>
          </p:nvPr>
        </p:nvSpPr>
        <p:spPr/>
        <p:txBody>
          <a:bodyPr/>
          <a:lstStyle/>
          <a:p>
            <a:fld id="{50F4E6BD-4CAD-3E44-B214-2CFB9D00E5E7}" type="slidenum">
              <a:rPr lang="tr-TR" smtClean="0"/>
              <a:t>‹#›</a:t>
            </a:fld>
            <a:endParaRPr lang="tr-TR"/>
          </a:p>
        </p:txBody>
      </p:sp>
    </p:spTree>
    <p:extLst>
      <p:ext uri="{BB962C8B-B14F-4D97-AF65-F5344CB8AC3E}">
        <p14:creationId xmlns:p14="http://schemas.microsoft.com/office/powerpoint/2010/main" val="20723615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138721-0BBA-1C4F-B418-B908631338D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2AFAEB7-2ED2-CD4C-BDEF-BFD441CC50EE}"/>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044F9A3F-067D-8B40-9FE4-D84985DA820D}"/>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5B007CF7-8C49-6343-9BA9-C71126829458}"/>
              </a:ext>
            </a:extLst>
          </p:cNvPr>
          <p:cNvSpPr>
            <a:spLocks noGrp="1"/>
          </p:cNvSpPr>
          <p:nvPr>
            <p:ph type="dt" sz="half" idx="10"/>
          </p:nvPr>
        </p:nvSpPr>
        <p:spPr/>
        <p:txBody>
          <a:bodyPr/>
          <a:lstStyle/>
          <a:p>
            <a:r>
              <a:rPr lang="tr-TR"/>
              <a:t>28.09.2020</a:t>
            </a:r>
          </a:p>
        </p:txBody>
      </p:sp>
      <p:sp>
        <p:nvSpPr>
          <p:cNvPr id="6" name="Alt Bilgi Yer Tutucusu 5">
            <a:extLst>
              <a:ext uri="{FF2B5EF4-FFF2-40B4-BE49-F238E27FC236}">
                <a16:creationId xmlns:a16="http://schemas.microsoft.com/office/drawing/2014/main" id="{FB8C2E6C-3E4A-504A-9DDD-F120780FF139}"/>
              </a:ext>
            </a:extLst>
          </p:cNvPr>
          <p:cNvSpPr>
            <a:spLocks noGrp="1"/>
          </p:cNvSpPr>
          <p:nvPr>
            <p:ph type="ftr" sz="quarter" idx="11"/>
          </p:nvPr>
        </p:nvSpPr>
        <p:spPr/>
        <p:txBody>
          <a:bodyPr/>
          <a:lstStyle/>
          <a:p>
            <a:r>
              <a:rPr lang="tr-TR" dirty="0"/>
              <a:t>KİD 620 –Görsel Kimlik Kılavuzu</a:t>
            </a:r>
          </a:p>
        </p:txBody>
      </p:sp>
      <p:sp>
        <p:nvSpPr>
          <p:cNvPr id="7" name="Slayt Numarası Yer Tutucusu 6">
            <a:extLst>
              <a:ext uri="{FF2B5EF4-FFF2-40B4-BE49-F238E27FC236}">
                <a16:creationId xmlns:a16="http://schemas.microsoft.com/office/drawing/2014/main" id="{52978699-6E10-6446-B6C8-982767F436C6}"/>
              </a:ext>
            </a:extLst>
          </p:cNvPr>
          <p:cNvSpPr>
            <a:spLocks noGrp="1"/>
          </p:cNvSpPr>
          <p:nvPr>
            <p:ph type="sldNum" sz="quarter" idx="12"/>
          </p:nvPr>
        </p:nvSpPr>
        <p:spPr/>
        <p:txBody>
          <a:bodyPr/>
          <a:lstStyle/>
          <a:p>
            <a:fld id="{50F4E6BD-4CAD-3E44-B214-2CFB9D00E5E7}" type="slidenum">
              <a:rPr lang="tr-TR" smtClean="0"/>
              <a:t>‹#›</a:t>
            </a:fld>
            <a:endParaRPr lang="tr-TR"/>
          </a:p>
        </p:txBody>
      </p:sp>
    </p:spTree>
    <p:extLst>
      <p:ext uri="{BB962C8B-B14F-4D97-AF65-F5344CB8AC3E}">
        <p14:creationId xmlns:p14="http://schemas.microsoft.com/office/powerpoint/2010/main" val="47799054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E96E16A-A0BE-F847-A472-BA783A436DBC}"/>
              </a:ext>
            </a:extLst>
          </p:cNvPr>
          <p:cNvSpPr>
            <a:spLocks noGrp="1"/>
          </p:cNvSpPr>
          <p:nvPr>
            <p:ph type="title"/>
          </p:nvPr>
        </p:nvSpPr>
        <p:spPr>
          <a:xfrm>
            <a:off x="838200" y="897924"/>
            <a:ext cx="10515600" cy="792764"/>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AC28368-8F4B-A549-A46E-071E43FB68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a:extLst>
              <a:ext uri="{FF2B5EF4-FFF2-40B4-BE49-F238E27FC236}">
                <a16:creationId xmlns:a16="http://schemas.microsoft.com/office/drawing/2014/main" id="{8B4AAA90-01A4-CC4C-88BB-2C104D9540C2}"/>
              </a:ext>
            </a:extLst>
          </p:cNvPr>
          <p:cNvSpPr>
            <a:spLocks noGrp="1"/>
          </p:cNvSpPr>
          <p:nvPr>
            <p:ph type="dt" sz="half" idx="2"/>
          </p:nvPr>
        </p:nvSpPr>
        <p:spPr>
          <a:xfrm>
            <a:off x="838200" y="6356350"/>
            <a:ext cx="1438469" cy="365125"/>
          </a:xfrm>
          <a:prstGeom prst="rect">
            <a:avLst/>
          </a:prstGeom>
        </p:spPr>
        <p:txBody>
          <a:bodyPr vert="horz" lIns="91440" tIns="45720" rIns="91440" bIns="45720" rtlCol="0" anchor="ctr"/>
          <a:lstStyle>
            <a:lvl1pPr algn="l">
              <a:defRPr sz="1200">
                <a:solidFill>
                  <a:schemeClr val="tx1">
                    <a:tint val="75000"/>
                  </a:schemeClr>
                </a:solidFill>
                <a:latin typeface="Times New Roman" panose="02020603050405020304" pitchFamily="18" charset="0"/>
                <a:cs typeface="Times New Roman" panose="02020603050405020304" pitchFamily="18" charset="0"/>
              </a:defRPr>
            </a:lvl1pPr>
          </a:lstStyle>
          <a:p>
            <a:r>
              <a:rPr lang="tr-TR"/>
              <a:t>07.10.2020</a:t>
            </a:r>
            <a:endParaRPr lang="tr-TR" dirty="0"/>
          </a:p>
        </p:txBody>
      </p:sp>
      <p:sp>
        <p:nvSpPr>
          <p:cNvPr id="5" name="Alt Bilgi Yer Tutucusu 4">
            <a:extLst>
              <a:ext uri="{FF2B5EF4-FFF2-40B4-BE49-F238E27FC236}">
                <a16:creationId xmlns:a16="http://schemas.microsoft.com/office/drawing/2014/main" id="{68733454-1A69-8343-A6A6-DF8F8152ECD2}"/>
              </a:ext>
            </a:extLst>
          </p:cNvPr>
          <p:cNvSpPr>
            <a:spLocks noGrp="1"/>
          </p:cNvSpPr>
          <p:nvPr>
            <p:ph type="ftr" sz="quarter" idx="3"/>
          </p:nvPr>
        </p:nvSpPr>
        <p:spPr>
          <a:xfrm>
            <a:off x="2500604" y="6356350"/>
            <a:ext cx="8257592" cy="365125"/>
          </a:xfrm>
          <a:prstGeom prst="rect">
            <a:avLst/>
          </a:prstGeom>
        </p:spPr>
        <p:txBody>
          <a:bodyPr vert="horz" lIns="91440" tIns="45720" rIns="91440" bIns="45720" rtlCol="0" anchor="ctr"/>
          <a:lstStyle>
            <a:lvl1pPr algn="ctr">
              <a:defRPr sz="1200">
                <a:solidFill>
                  <a:schemeClr val="tx1">
                    <a:tint val="75000"/>
                  </a:schemeClr>
                </a:solidFill>
                <a:latin typeface="Times New Roman" panose="02020603050405020304" pitchFamily="18" charset="0"/>
                <a:cs typeface="Times New Roman" panose="02020603050405020304" pitchFamily="18" charset="0"/>
              </a:defRPr>
            </a:lvl1pPr>
          </a:lstStyle>
          <a:p>
            <a:r>
              <a:rPr lang="tr-TR" dirty="0"/>
              <a:t>GM 401- Süt Bilimi ve Teknolojisi</a:t>
            </a:r>
          </a:p>
        </p:txBody>
      </p:sp>
      <p:sp>
        <p:nvSpPr>
          <p:cNvPr id="6" name="Slayt Numarası Yer Tutucusu 5">
            <a:extLst>
              <a:ext uri="{FF2B5EF4-FFF2-40B4-BE49-F238E27FC236}">
                <a16:creationId xmlns:a16="http://schemas.microsoft.com/office/drawing/2014/main" id="{2D6F0A88-6574-074D-9593-4D17EDD695A6}"/>
              </a:ext>
            </a:extLst>
          </p:cNvPr>
          <p:cNvSpPr>
            <a:spLocks noGrp="1"/>
          </p:cNvSpPr>
          <p:nvPr>
            <p:ph type="sldNum" sz="quarter" idx="4"/>
          </p:nvPr>
        </p:nvSpPr>
        <p:spPr>
          <a:xfrm>
            <a:off x="10944808" y="6356350"/>
            <a:ext cx="408992" cy="365125"/>
          </a:xfrm>
          <a:prstGeom prst="rect">
            <a:avLst/>
          </a:prstGeom>
        </p:spPr>
        <p:txBody>
          <a:bodyPr vert="horz" lIns="91440" tIns="45720" rIns="91440" bIns="45720" rtlCol="0" anchor="ctr"/>
          <a:lstStyle>
            <a:lvl1pPr algn="r">
              <a:defRPr sz="1200">
                <a:solidFill>
                  <a:schemeClr val="tx1">
                    <a:tint val="75000"/>
                  </a:schemeClr>
                </a:solidFill>
                <a:latin typeface="Times New Roman" panose="02020603050405020304" pitchFamily="18" charset="0"/>
                <a:cs typeface="Times New Roman" panose="02020603050405020304" pitchFamily="18" charset="0"/>
              </a:defRPr>
            </a:lvl1pPr>
          </a:lstStyle>
          <a:p>
            <a:fld id="{50F4E6BD-4CAD-3E44-B214-2CFB9D00E5E7}" type="slidenum">
              <a:rPr lang="tr-TR" smtClean="0"/>
              <a:pPr/>
              <a:t>‹#›</a:t>
            </a:fld>
            <a:endParaRPr lang="tr-TR" dirty="0"/>
          </a:p>
        </p:txBody>
      </p:sp>
      <p:cxnSp>
        <p:nvCxnSpPr>
          <p:cNvPr id="7" name="Düz Bağlayıcı 6">
            <a:extLst>
              <a:ext uri="{FF2B5EF4-FFF2-40B4-BE49-F238E27FC236}">
                <a16:creationId xmlns:a16="http://schemas.microsoft.com/office/drawing/2014/main" id="{84DA3CEB-A4D8-7948-9AB0-A7CC0CE19F4C}"/>
              </a:ext>
            </a:extLst>
          </p:cNvPr>
          <p:cNvCxnSpPr>
            <a:cxnSpLocks/>
          </p:cNvCxnSpPr>
          <p:nvPr userDrawn="1"/>
        </p:nvCxnSpPr>
        <p:spPr>
          <a:xfrm>
            <a:off x="4208106" y="586338"/>
            <a:ext cx="715909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Resim 7">
            <a:extLst>
              <a:ext uri="{FF2B5EF4-FFF2-40B4-BE49-F238E27FC236}">
                <a16:creationId xmlns:a16="http://schemas.microsoft.com/office/drawing/2014/main" id="{C0E5A012-2939-D141-8D23-592AE5C7C125}"/>
              </a:ext>
            </a:extLst>
          </p:cNvPr>
          <p:cNvPicPr>
            <a:picLocks noChangeAspect="1"/>
          </p:cNvPicPr>
          <p:nvPr userDrawn="1"/>
        </p:nvPicPr>
        <p:blipFill>
          <a:blip r:embed="rId7"/>
          <a:stretch>
            <a:fillRect/>
          </a:stretch>
        </p:blipFill>
        <p:spPr>
          <a:xfrm>
            <a:off x="526518" y="126419"/>
            <a:ext cx="610521" cy="610521"/>
          </a:xfrm>
          <a:prstGeom prst="rect">
            <a:avLst/>
          </a:prstGeom>
        </p:spPr>
      </p:pic>
      <p:sp>
        <p:nvSpPr>
          <p:cNvPr id="10" name="Dikdörtgen 9"/>
          <p:cNvSpPr/>
          <p:nvPr userDrawn="1"/>
        </p:nvSpPr>
        <p:spPr>
          <a:xfrm>
            <a:off x="1154644" y="217192"/>
            <a:ext cx="6096000" cy="400110"/>
          </a:xfrm>
          <a:prstGeom prst="rect">
            <a:avLst/>
          </a:prstGeom>
        </p:spPr>
        <p:txBody>
          <a:bodyPr>
            <a:spAutoFit/>
          </a:bodyPr>
          <a:lstStyle/>
          <a:p>
            <a:pPr algn="l"/>
            <a:r>
              <a:rPr lang="tr-TR" sz="1000" b="0" dirty="0">
                <a:solidFill>
                  <a:schemeClr val="bg1">
                    <a:lumMod val="50000"/>
                  </a:schemeClr>
                </a:solidFill>
                <a:latin typeface="Times New Roman" panose="02020603050405020304" pitchFamily="18" charset="0"/>
                <a:cs typeface="Times New Roman" panose="02020603050405020304" pitchFamily="18" charset="0"/>
              </a:rPr>
              <a:t>GIDA</a:t>
            </a:r>
            <a:r>
              <a:rPr lang="tr-TR" sz="1000" b="0" baseline="0" dirty="0">
                <a:solidFill>
                  <a:schemeClr val="bg1">
                    <a:lumMod val="50000"/>
                  </a:schemeClr>
                </a:solidFill>
                <a:latin typeface="Times New Roman" panose="02020603050405020304" pitchFamily="18" charset="0"/>
                <a:cs typeface="Times New Roman" panose="02020603050405020304" pitchFamily="18" charset="0"/>
              </a:rPr>
              <a:t> MÜHENDİSLİĞİ BÖLÜMÜ</a:t>
            </a:r>
            <a:endParaRPr lang="tr-TR" sz="1000" b="0" dirty="0">
              <a:solidFill>
                <a:schemeClr val="bg1">
                  <a:lumMod val="50000"/>
                </a:schemeClr>
              </a:solidFill>
              <a:latin typeface="Times New Roman" panose="02020603050405020304" pitchFamily="18" charset="0"/>
              <a:cs typeface="Times New Roman" panose="02020603050405020304" pitchFamily="18" charset="0"/>
            </a:endParaRPr>
          </a:p>
          <a:p>
            <a:pPr algn="l"/>
            <a:r>
              <a:rPr lang="tr-TR" sz="1000" b="0" dirty="0" err="1">
                <a:solidFill>
                  <a:schemeClr val="bg1">
                    <a:lumMod val="50000"/>
                  </a:schemeClr>
                </a:solidFill>
                <a:latin typeface="Times New Roman" panose="02020603050405020304" pitchFamily="18" charset="0"/>
                <a:cs typeface="Times New Roman" panose="02020603050405020304" pitchFamily="18" charset="0"/>
              </a:rPr>
              <a:t>Department</a:t>
            </a:r>
            <a:r>
              <a:rPr lang="tr-TR" sz="1000" b="0" dirty="0">
                <a:solidFill>
                  <a:schemeClr val="bg1">
                    <a:lumMod val="50000"/>
                  </a:schemeClr>
                </a:solidFill>
                <a:latin typeface="Times New Roman" panose="02020603050405020304" pitchFamily="18" charset="0"/>
                <a:cs typeface="Times New Roman" panose="02020603050405020304" pitchFamily="18" charset="0"/>
              </a:rPr>
              <a:t> of </a:t>
            </a:r>
            <a:r>
              <a:rPr lang="tr-TR" sz="1000" b="0" dirty="0" err="1">
                <a:solidFill>
                  <a:schemeClr val="bg1">
                    <a:lumMod val="50000"/>
                  </a:schemeClr>
                </a:solidFill>
                <a:latin typeface="Times New Roman" panose="02020603050405020304" pitchFamily="18" charset="0"/>
                <a:cs typeface="Times New Roman" panose="02020603050405020304" pitchFamily="18" charset="0"/>
              </a:rPr>
              <a:t>Food</a:t>
            </a:r>
            <a:r>
              <a:rPr lang="tr-TR" sz="1000" b="0" dirty="0">
                <a:solidFill>
                  <a:schemeClr val="bg1">
                    <a:lumMod val="50000"/>
                  </a:schemeClr>
                </a:solidFill>
                <a:latin typeface="Times New Roman" panose="02020603050405020304" pitchFamily="18" charset="0"/>
                <a:cs typeface="Times New Roman" panose="02020603050405020304" pitchFamily="18" charset="0"/>
              </a:rPr>
              <a:t> </a:t>
            </a:r>
            <a:r>
              <a:rPr lang="tr-TR" sz="1000" b="0" dirty="0" err="1">
                <a:solidFill>
                  <a:schemeClr val="bg1">
                    <a:lumMod val="50000"/>
                  </a:schemeClr>
                </a:solidFill>
                <a:latin typeface="Times New Roman" panose="02020603050405020304" pitchFamily="18" charset="0"/>
                <a:cs typeface="Times New Roman" panose="02020603050405020304" pitchFamily="18" charset="0"/>
              </a:rPr>
              <a:t>Engineering</a:t>
            </a:r>
            <a:endParaRPr lang="tr-TR" sz="1000" b="0" dirty="0">
              <a:solidFill>
                <a:schemeClr val="bg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63183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1" r:id="rId3"/>
    <p:sldLayoutId id="2147483665" r:id="rId4"/>
    <p:sldLayoutId id="2147483673" r:id="rId5"/>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4.png"/><Relationship Id="rId7" Type="http://schemas.openxmlformats.org/officeDocument/2006/relationships/hyperlink" Target="https://www.google.com/search?sca_esv=581220959&amp;sxsrf=AM9HkKkGqNlOVTI9eJkyBNO9Y5PfSMIRBA:1699627123259&amp;q=supplement&amp;spell=1&amp;sa=X&amp;ved=2ahUKEwiRtrq31LmCAxULRfEDHRixDfAQkeECKAB6BAgHEAE"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4.png"/><Relationship Id="rId7"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4.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Metin kutusu 10">
            <a:extLst>
              <a:ext uri="{FF2B5EF4-FFF2-40B4-BE49-F238E27FC236}">
                <a16:creationId xmlns:a16="http://schemas.microsoft.com/office/drawing/2014/main" id="{250D80F6-3A22-4F54-9839-BECD5955855D}"/>
              </a:ext>
            </a:extLst>
          </p:cNvPr>
          <p:cNvSpPr txBox="1"/>
          <p:nvPr/>
        </p:nvSpPr>
        <p:spPr>
          <a:xfrm>
            <a:off x="850335" y="2536663"/>
            <a:ext cx="9737124" cy="1077218"/>
          </a:xfrm>
          <a:prstGeom prst="rect">
            <a:avLst/>
          </a:prstGeom>
          <a:noFill/>
        </p:spPr>
        <p:txBody>
          <a:bodyPr wrap="square">
            <a:spAutoFit/>
          </a:bodyPr>
          <a:lstStyle/>
          <a:p>
            <a:pPr algn="just"/>
            <a:r>
              <a:rPr lang="tr-TR" sz="3200" b="0" i="0" dirty="0">
                <a:solidFill>
                  <a:schemeClr val="bg1"/>
                </a:solidFill>
                <a:effectLst/>
                <a:latin typeface="Comic Sans MS" panose="030F0902030302020204" pitchFamily="66" charset="0"/>
              </a:rPr>
              <a:t>Beslenmenin Gerçek Yaşamda Uygulanması (Gebelikte, bebeklikte ve çocuklukta beslenme)</a:t>
            </a:r>
            <a:endParaRPr lang="tr-TR" sz="3200" b="1" dirty="0">
              <a:solidFill>
                <a:schemeClr val="bg1"/>
              </a:solidFill>
              <a:latin typeface="Comic Sans MS" panose="030F0902030302020204" pitchFamily="66" charset="0"/>
              <a:cs typeface="Times New Roman" panose="02020603050405020304" pitchFamily="18" charset="0"/>
            </a:endParaRPr>
          </a:p>
        </p:txBody>
      </p:sp>
      <p:sp>
        <p:nvSpPr>
          <p:cNvPr id="4" name="Alt Başlık 4">
            <a:extLst>
              <a:ext uri="{FF2B5EF4-FFF2-40B4-BE49-F238E27FC236}">
                <a16:creationId xmlns:a16="http://schemas.microsoft.com/office/drawing/2014/main" id="{EE8827CC-038C-462E-AC95-BE3197E833DA}"/>
              </a:ext>
            </a:extLst>
          </p:cNvPr>
          <p:cNvSpPr>
            <a:spLocks noGrp="1"/>
          </p:cNvSpPr>
          <p:nvPr>
            <p:ph type="subTitle" idx="1"/>
          </p:nvPr>
        </p:nvSpPr>
        <p:spPr>
          <a:xfrm>
            <a:off x="838200" y="5267391"/>
            <a:ext cx="7968050" cy="983142"/>
          </a:xfrm>
        </p:spPr>
        <p:txBody>
          <a:bodyPr>
            <a:normAutofit lnSpcReduction="10000"/>
          </a:bodyPr>
          <a:lstStyle/>
          <a:p>
            <a:pPr>
              <a:lnSpc>
                <a:spcPct val="120000"/>
              </a:lnSpc>
            </a:pPr>
            <a:r>
              <a:rPr lang="tr-TR" dirty="0">
                <a:solidFill>
                  <a:srgbClr val="0F0F4F"/>
                </a:solidFill>
              </a:rPr>
              <a:t>Dersin Adı:  </a:t>
            </a:r>
            <a:r>
              <a:rPr lang="tr-TR" b="0" i="0" u="none" strike="noStrike" dirty="0">
                <a:effectLst/>
              </a:rPr>
              <a:t>HEM103-C</a:t>
            </a:r>
            <a:r>
              <a:rPr lang="tr-TR" dirty="0"/>
              <a:t>-Beslenme İlkeleri </a:t>
            </a:r>
          </a:p>
          <a:p>
            <a:pPr>
              <a:lnSpc>
                <a:spcPct val="110000"/>
              </a:lnSpc>
              <a:spcBef>
                <a:spcPts val="600"/>
              </a:spcBef>
            </a:pPr>
            <a:r>
              <a:rPr lang="tr-TR" dirty="0">
                <a:solidFill>
                  <a:srgbClr val="0F0F4F"/>
                </a:solidFill>
                <a:latin typeface="Times New Roman" panose="02020603050405020304" pitchFamily="18" charset="0"/>
                <a:cs typeface="Times New Roman" panose="02020603050405020304" pitchFamily="18" charset="0"/>
              </a:rPr>
              <a:t>Dersin Hocası: </a:t>
            </a:r>
            <a:r>
              <a:rPr lang="tr-TR" dirty="0" smtClean="0">
                <a:solidFill>
                  <a:srgbClr val="0F0F4F"/>
                </a:solidFill>
                <a:latin typeface="Times New Roman" panose="02020603050405020304" pitchFamily="18" charset="0"/>
                <a:cs typeface="Times New Roman" panose="02020603050405020304" pitchFamily="18" charset="0"/>
              </a:rPr>
              <a:t>Dr</a:t>
            </a:r>
            <a:r>
              <a:rPr lang="tr-TR" dirty="0">
                <a:solidFill>
                  <a:srgbClr val="0F0F4F"/>
                </a:solidFill>
                <a:latin typeface="Times New Roman" panose="02020603050405020304" pitchFamily="18" charset="0"/>
                <a:cs typeface="Times New Roman" panose="02020603050405020304" pitchFamily="18" charset="0"/>
              </a:rPr>
              <a:t>. </a:t>
            </a:r>
            <a:r>
              <a:rPr lang="tr-TR" dirty="0" err="1" smtClean="0">
                <a:solidFill>
                  <a:srgbClr val="0F0F4F"/>
                </a:solidFill>
                <a:latin typeface="Times New Roman" panose="02020603050405020304" pitchFamily="18" charset="0"/>
                <a:cs typeface="Times New Roman" panose="02020603050405020304" pitchFamily="18" charset="0"/>
              </a:rPr>
              <a:t>Öğr</a:t>
            </a:r>
            <a:r>
              <a:rPr lang="tr-TR" dirty="0" smtClean="0">
                <a:solidFill>
                  <a:srgbClr val="0F0F4F"/>
                </a:solidFill>
                <a:latin typeface="Times New Roman" panose="02020603050405020304" pitchFamily="18" charset="0"/>
                <a:cs typeface="Times New Roman" panose="02020603050405020304" pitchFamily="18" charset="0"/>
              </a:rPr>
              <a:t>. </a:t>
            </a:r>
            <a:r>
              <a:rPr lang="tr-TR" smtClean="0">
                <a:solidFill>
                  <a:srgbClr val="0F0F4F"/>
                </a:solidFill>
                <a:latin typeface="Times New Roman" panose="02020603050405020304" pitchFamily="18" charset="0"/>
                <a:cs typeface="Times New Roman" panose="02020603050405020304" pitchFamily="18" charset="0"/>
              </a:rPr>
              <a:t>Üyesi Ferid AYDIN</a:t>
            </a:r>
            <a:endParaRPr lang="tr-TR" dirty="0">
              <a:solidFill>
                <a:srgbClr val="0F0F4F"/>
              </a:solidFill>
              <a:latin typeface="Times New Roman" panose="02020603050405020304" pitchFamily="18" charset="0"/>
              <a:cs typeface="Times New Roman" panose="02020603050405020304" pitchFamily="18" charset="0"/>
            </a:endParaRPr>
          </a:p>
        </p:txBody>
      </p:sp>
      <p:sp>
        <p:nvSpPr>
          <p:cNvPr id="3" name="Başlık 2">
            <a:extLst>
              <a:ext uri="{FF2B5EF4-FFF2-40B4-BE49-F238E27FC236}">
                <a16:creationId xmlns:a16="http://schemas.microsoft.com/office/drawing/2014/main" id="{C83FCD42-6892-BF6C-F42A-315962234477}"/>
              </a:ext>
            </a:extLst>
          </p:cNvPr>
          <p:cNvSpPr>
            <a:spLocks noGrp="1"/>
          </p:cNvSpPr>
          <p:nvPr>
            <p:ph type="ctrTitle"/>
          </p:nvPr>
        </p:nvSpPr>
        <p:spPr>
          <a:xfrm>
            <a:off x="2188534" y="820589"/>
            <a:ext cx="9500119" cy="2793292"/>
          </a:xfrm>
        </p:spPr>
        <p:txBody>
          <a:bodyPr/>
          <a:lstStyle/>
          <a:p>
            <a:r>
              <a:rPr lang="tr-TR" sz="6000" b="0" i="0" u="none" strike="noStrike" dirty="0">
                <a:effectLst/>
              </a:rPr>
              <a:t>HME103</a:t>
            </a:r>
            <a:r>
              <a:rPr lang="tr-TR" sz="6000" dirty="0"/>
              <a:t>-Beslenme İlkeleri</a:t>
            </a:r>
            <a:endParaRPr lang="tr-TR" dirty="0"/>
          </a:p>
        </p:txBody>
      </p:sp>
    </p:spTree>
    <p:extLst>
      <p:ext uri="{BB962C8B-B14F-4D97-AF65-F5344CB8AC3E}">
        <p14:creationId xmlns:p14="http://schemas.microsoft.com/office/powerpoint/2010/main" val="2781030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10</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127000" y="1131234"/>
            <a:ext cx="6307026" cy="523220"/>
          </a:xfrm>
          <a:prstGeom prst="rect">
            <a:avLst/>
          </a:prstGeom>
        </p:spPr>
        <p:txBody>
          <a:bodyPr wrap="square">
            <a:spAutoFit/>
          </a:bodyPr>
          <a:lstStyle/>
          <a:p>
            <a:r>
              <a:rPr lang="tr-TR" sz="2800" dirty="0">
                <a:highlight>
                  <a:srgbClr val="00FFFF"/>
                </a:highlight>
                <a:latin typeface="Comic Sans MS" panose="030F0702030302020204" pitchFamily="66" charset="0"/>
              </a:rPr>
              <a:t>Demir</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3018739" y="391779"/>
            <a:ext cx="7641836" cy="461665"/>
          </a:xfrm>
          <a:prstGeom prst="rect">
            <a:avLst/>
          </a:prstGeom>
          <a:noFill/>
        </p:spPr>
        <p:txBody>
          <a:bodyPr wrap="none" rtlCol="0">
            <a:spAutoFit/>
          </a:bodyPr>
          <a:lstStyle/>
          <a:p>
            <a:r>
              <a:rPr lang="tr-TR" sz="2400" u="sng" dirty="0">
                <a:highlight>
                  <a:srgbClr val="FFFF00"/>
                </a:highlight>
                <a:latin typeface="Comic Sans MS" panose="030F0702030302020204" pitchFamily="66" charset="0"/>
              </a:rPr>
              <a:t>GEBELİKTE İHTİYAÇ DUYULAN BESİN ÖGELERİ;</a:t>
            </a:r>
          </a:p>
        </p:txBody>
      </p:sp>
      <p:sp>
        <p:nvSpPr>
          <p:cNvPr id="2" name="Metin kutusu 1">
            <a:extLst>
              <a:ext uri="{FF2B5EF4-FFF2-40B4-BE49-F238E27FC236}">
                <a16:creationId xmlns:a16="http://schemas.microsoft.com/office/drawing/2014/main" id="{39C4664C-7A46-4609-88B9-B9003F10BC5A}"/>
              </a:ext>
            </a:extLst>
          </p:cNvPr>
          <p:cNvSpPr txBox="1"/>
          <p:nvPr/>
        </p:nvSpPr>
        <p:spPr>
          <a:xfrm>
            <a:off x="1557644" y="1666761"/>
            <a:ext cx="7923981" cy="1754326"/>
          </a:xfrm>
          <a:prstGeom prst="rect">
            <a:avLst/>
          </a:prstGeom>
          <a:noFill/>
        </p:spPr>
        <p:txBody>
          <a:bodyPr wrap="square" rtlCol="0">
            <a:spAutoFit/>
          </a:bodyPr>
          <a:lstStyle/>
          <a:p>
            <a:pPr marL="285750" indent="-285750" algn="just">
              <a:buFont typeface="Wingdings" panose="05000000000000000000" pitchFamily="2" charset="2"/>
              <a:buChar char="Ø"/>
            </a:pPr>
            <a:r>
              <a:rPr lang="tr-TR" dirty="0">
                <a:latin typeface="Comic Sans MS" panose="030F0702030302020204" pitchFamily="66" charset="0"/>
              </a:rPr>
              <a:t>Gebelik süresince annenin </a:t>
            </a:r>
            <a:r>
              <a:rPr lang="tr-TR" b="1" dirty="0">
                <a:solidFill>
                  <a:srgbClr val="C00000"/>
                </a:solidFill>
                <a:latin typeface="Comic Sans MS" panose="030F0702030302020204" pitchFamily="66" charset="0"/>
              </a:rPr>
              <a:t>kan hacmindeki artışla birlikte hemoglobin miktarı azalmaktadır. </a:t>
            </a:r>
            <a:endParaRPr lang="tr-TR" dirty="0">
              <a:latin typeface="Comic Sans MS" panose="030F0702030302020204" pitchFamily="66" charset="0"/>
            </a:endParaRPr>
          </a:p>
          <a:p>
            <a:pPr marL="285750" indent="-285750" algn="just">
              <a:buFont typeface="Wingdings" panose="05000000000000000000" pitchFamily="2" charset="2"/>
              <a:buChar char="Ø"/>
            </a:pPr>
            <a:r>
              <a:rPr lang="tr-TR" b="1" dirty="0">
                <a:solidFill>
                  <a:srgbClr val="7030A0"/>
                </a:solidFill>
                <a:latin typeface="Comic Sans MS" panose="030F0702030302020204" pitchFamily="66" charset="0"/>
              </a:rPr>
              <a:t>Hemoglobin</a:t>
            </a:r>
            <a:r>
              <a:rPr lang="tr-TR" dirty="0">
                <a:latin typeface="Comic Sans MS" panose="030F0702030302020204" pitchFamily="66" charset="0"/>
              </a:rPr>
              <a:t>, gelişen bebeğe plasenta ile oksijen taşınmasında görev almaktadır. Hemoglobin düzeyinin 11-12 g/dl olması sağlıklı bir doğum için yeterlidir. </a:t>
            </a:r>
          </a:p>
          <a:p>
            <a:pPr marL="285750" indent="-285750" algn="just">
              <a:buFont typeface="Wingdings" panose="05000000000000000000" pitchFamily="2" charset="2"/>
              <a:buChar char="Ø"/>
            </a:pPr>
            <a:r>
              <a:rPr lang="tr-TR" dirty="0">
                <a:latin typeface="Comic Sans MS" panose="030F0702030302020204" pitchFamily="66" charset="0"/>
              </a:rPr>
              <a:t>Kanın bir bileşeni olan hemoglobinin yapımı için </a:t>
            </a:r>
            <a:r>
              <a:rPr lang="tr-TR" dirty="0">
                <a:solidFill>
                  <a:srgbClr val="C00000"/>
                </a:solidFill>
                <a:latin typeface="Comic Sans MS" panose="030F0702030302020204" pitchFamily="66" charset="0"/>
              </a:rPr>
              <a:t>demir elzemdir. </a:t>
            </a:r>
          </a:p>
        </p:txBody>
      </p:sp>
      <p:pic>
        <p:nvPicPr>
          <p:cNvPr id="4" name="Resim 3">
            <a:extLst>
              <a:ext uri="{FF2B5EF4-FFF2-40B4-BE49-F238E27FC236}">
                <a16:creationId xmlns:a16="http://schemas.microsoft.com/office/drawing/2014/main" id="{E1DB2EF9-7BE6-4428-B53F-1FB9F0239391}"/>
              </a:ext>
            </a:extLst>
          </p:cNvPr>
          <p:cNvPicPr>
            <a:picLocks noChangeAspect="1"/>
          </p:cNvPicPr>
          <p:nvPr/>
        </p:nvPicPr>
        <p:blipFill>
          <a:blip r:embed="rId7"/>
          <a:stretch>
            <a:fillRect/>
          </a:stretch>
        </p:blipFill>
        <p:spPr>
          <a:xfrm>
            <a:off x="1212112" y="4056500"/>
            <a:ext cx="8803757" cy="2409721"/>
          </a:xfrm>
          <a:prstGeom prst="rect">
            <a:avLst/>
          </a:prstGeom>
        </p:spPr>
      </p:pic>
    </p:spTree>
    <p:extLst>
      <p:ext uri="{BB962C8B-B14F-4D97-AF65-F5344CB8AC3E}">
        <p14:creationId xmlns:p14="http://schemas.microsoft.com/office/powerpoint/2010/main" val="31477069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11</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127000" y="1131234"/>
            <a:ext cx="6307026" cy="523220"/>
          </a:xfrm>
          <a:prstGeom prst="rect">
            <a:avLst/>
          </a:prstGeom>
        </p:spPr>
        <p:txBody>
          <a:bodyPr wrap="square">
            <a:spAutoFit/>
          </a:bodyPr>
          <a:lstStyle/>
          <a:p>
            <a:r>
              <a:rPr lang="tr-TR" sz="2800" dirty="0">
                <a:highlight>
                  <a:srgbClr val="00FFFF"/>
                </a:highlight>
                <a:latin typeface="Comic Sans MS" panose="030F0702030302020204" pitchFamily="66" charset="0"/>
              </a:rPr>
              <a:t>Demir</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3018739" y="391779"/>
            <a:ext cx="7641836" cy="461665"/>
          </a:xfrm>
          <a:prstGeom prst="rect">
            <a:avLst/>
          </a:prstGeom>
          <a:noFill/>
        </p:spPr>
        <p:txBody>
          <a:bodyPr wrap="none" rtlCol="0">
            <a:spAutoFit/>
          </a:bodyPr>
          <a:lstStyle/>
          <a:p>
            <a:r>
              <a:rPr lang="tr-TR" sz="2400" u="sng" dirty="0">
                <a:highlight>
                  <a:srgbClr val="FFFF00"/>
                </a:highlight>
                <a:latin typeface="Comic Sans MS" panose="030F0702030302020204" pitchFamily="66" charset="0"/>
              </a:rPr>
              <a:t>GEBELİKTE İHTİYAÇ DUYULAN BESİN ÖGELERİ;</a:t>
            </a:r>
          </a:p>
        </p:txBody>
      </p:sp>
      <p:sp>
        <p:nvSpPr>
          <p:cNvPr id="12" name="Metin kutusu 11">
            <a:extLst>
              <a:ext uri="{FF2B5EF4-FFF2-40B4-BE49-F238E27FC236}">
                <a16:creationId xmlns:a16="http://schemas.microsoft.com/office/drawing/2014/main" id="{51CD4BDD-3ADA-4B23-A04C-EAC4EACDF8E2}"/>
              </a:ext>
            </a:extLst>
          </p:cNvPr>
          <p:cNvSpPr txBox="1"/>
          <p:nvPr/>
        </p:nvSpPr>
        <p:spPr>
          <a:xfrm>
            <a:off x="4141144" y="1654454"/>
            <a:ext cx="6803664" cy="4801314"/>
          </a:xfrm>
          <a:prstGeom prst="rect">
            <a:avLst/>
          </a:prstGeom>
          <a:noFill/>
        </p:spPr>
        <p:txBody>
          <a:bodyPr wrap="square" rtlCol="0">
            <a:spAutoFit/>
          </a:bodyPr>
          <a:lstStyle/>
          <a:p>
            <a:pPr marL="285750" indent="-285750" algn="just">
              <a:buFont typeface="Wingdings" panose="05000000000000000000" pitchFamily="2" charset="2"/>
              <a:buChar char="Ø"/>
            </a:pPr>
            <a:r>
              <a:rPr lang="tr-TR" dirty="0">
                <a:latin typeface="Comic Sans MS" panose="030F0702030302020204" pitchFamily="66" charset="0"/>
              </a:rPr>
              <a:t>Gebelikteki demir ihtiyacını karşılamak için </a:t>
            </a:r>
            <a:r>
              <a:rPr lang="tr-TR" u="sng" dirty="0">
                <a:latin typeface="Comic Sans MS" panose="030F0702030302020204" pitchFamily="66" charset="0"/>
              </a:rPr>
              <a:t>besinlerle yeterli miktarda demir alımı zor olabilir </a:t>
            </a:r>
            <a:r>
              <a:rPr lang="tr-TR" dirty="0">
                <a:latin typeface="Comic Sans MS" panose="030F0702030302020204" pitchFamily="66" charset="0"/>
              </a:rPr>
              <a:t>(demir kaynaklarından emilimin yetersizliği, demirden zengin besin tüketiminin az olması). </a:t>
            </a:r>
          </a:p>
          <a:p>
            <a:pPr algn="just"/>
            <a:endParaRPr lang="tr-TR" dirty="0">
              <a:latin typeface="Comic Sans MS" panose="030F0702030302020204" pitchFamily="66" charset="0"/>
            </a:endParaRPr>
          </a:p>
          <a:p>
            <a:pPr marL="285750" indent="-285750" algn="just">
              <a:buFont typeface="Wingdings" panose="05000000000000000000" pitchFamily="2" charset="2"/>
              <a:buChar char="Ø"/>
            </a:pPr>
            <a:r>
              <a:rPr lang="tr-TR" dirty="0">
                <a:latin typeface="Comic Sans MS" panose="030F0702030302020204" pitchFamily="66" charset="0"/>
              </a:rPr>
              <a:t>Bu nedenle, doktorunuz ve diyetisyeniniz </a:t>
            </a:r>
            <a:r>
              <a:rPr lang="tr-TR" dirty="0">
                <a:solidFill>
                  <a:srgbClr val="C00000"/>
                </a:solidFill>
                <a:latin typeface="Comic Sans MS" panose="030F0702030302020204" pitchFamily="66" charset="0"/>
              </a:rPr>
              <a:t>demirce zengin bir diyete</a:t>
            </a:r>
            <a:r>
              <a:rPr lang="tr-TR" dirty="0">
                <a:latin typeface="Comic Sans MS" panose="030F0702030302020204" pitchFamily="66" charset="0"/>
              </a:rPr>
              <a:t> (kırmızı et, kümes hayvanları, kuru baklagiller, yeşil yapraklı sebzeler, yumurta, tam tahıl ve zenginleştirilmiş tahıl ürünleri gibi demirden zengin besinler) </a:t>
            </a:r>
            <a:r>
              <a:rPr lang="tr-TR" dirty="0">
                <a:solidFill>
                  <a:srgbClr val="C00000"/>
                </a:solidFill>
                <a:latin typeface="Comic Sans MS" panose="030F0702030302020204" pitchFamily="66" charset="0"/>
              </a:rPr>
              <a:t>ek olarak demir ilaçları</a:t>
            </a:r>
            <a:r>
              <a:rPr lang="tr-TR" dirty="0">
                <a:latin typeface="Comic Sans MS" panose="030F0702030302020204" pitchFamily="66" charset="0"/>
              </a:rPr>
              <a:t> (</a:t>
            </a:r>
            <a:r>
              <a:rPr lang="tr-TR" i="1" u="none" strike="noStrike" dirty="0" err="1">
                <a:effectLst/>
                <a:latin typeface="Comic Sans MS" panose="030F0702030302020204" pitchFamily="66" charset="0"/>
                <a:hlinkClick r:id="rId7">
                  <a:extLst>
                    <a:ext uri="{A12FA001-AC4F-418D-AE19-62706E023703}">
                      <ahyp:hlinkClr xmlns:ahyp="http://schemas.microsoft.com/office/drawing/2018/hyperlinkcolor" xmlns="" val="tx"/>
                    </a:ext>
                  </a:extLst>
                </a:hlinkClick>
              </a:rPr>
              <a:t>supplement</a:t>
            </a:r>
            <a:r>
              <a:rPr lang="tr-TR" i="1" u="none" strike="noStrike" dirty="0">
                <a:effectLst/>
                <a:latin typeface="Comic Sans MS" panose="030F0702030302020204" pitchFamily="66" charset="0"/>
              </a:rPr>
              <a:t>) </a:t>
            </a:r>
            <a:r>
              <a:rPr lang="tr-TR" dirty="0">
                <a:latin typeface="Comic Sans MS" panose="030F0702030302020204" pitchFamily="66" charset="0"/>
              </a:rPr>
              <a:t>önerebilir.</a:t>
            </a:r>
          </a:p>
          <a:p>
            <a:pPr marL="285750" indent="-285750" algn="just">
              <a:buFont typeface="Wingdings" panose="05000000000000000000" pitchFamily="2" charset="2"/>
              <a:buChar char="Ø"/>
            </a:pPr>
            <a:endParaRPr lang="tr-TR" dirty="0">
              <a:latin typeface="Comic Sans MS" panose="030F0702030302020204" pitchFamily="66" charset="0"/>
            </a:endParaRPr>
          </a:p>
          <a:p>
            <a:pPr marL="285750" indent="-285750" algn="just">
              <a:buFont typeface="Wingdings" panose="05000000000000000000" pitchFamily="2" charset="2"/>
              <a:buChar char="Ø"/>
            </a:pPr>
            <a:r>
              <a:rPr lang="tr-TR" dirty="0">
                <a:latin typeface="Comic Sans MS" panose="030F0702030302020204" pitchFamily="66" charset="0"/>
              </a:rPr>
              <a:t>Demirin optimal emilimini engelleyen etmenlerle (süt, çay, kahve, vb.) birlikte alınmamasına dikkat edilmelidir. </a:t>
            </a:r>
          </a:p>
          <a:p>
            <a:pPr marL="285750" indent="-285750" algn="just">
              <a:buFont typeface="Wingdings" panose="05000000000000000000" pitchFamily="2" charset="2"/>
              <a:buChar char="Ø"/>
            </a:pPr>
            <a:endParaRPr lang="tr-TR" dirty="0">
              <a:latin typeface="Comic Sans MS" panose="030F0702030302020204" pitchFamily="66" charset="0"/>
            </a:endParaRPr>
          </a:p>
          <a:p>
            <a:pPr marL="285750" indent="-285750" algn="just">
              <a:buFont typeface="Wingdings" panose="05000000000000000000" pitchFamily="2" charset="2"/>
              <a:buChar char="Ø"/>
            </a:pPr>
            <a:r>
              <a:rPr lang="tr-TR" dirty="0">
                <a:latin typeface="Comic Sans MS" panose="030F0702030302020204" pitchFamily="66" charset="0"/>
              </a:rPr>
              <a:t>Her öğünde sebze ve meyve gibi </a:t>
            </a:r>
            <a:r>
              <a:rPr lang="tr-TR" u="sng" dirty="0">
                <a:latin typeface="Comic Sans MS" panose="030F0702030302020204" pitchFamily="66" charset="0"/>
              </a:rPr>
              <a:t>C vitamini kaynağı besinlerin tüketilmesi</a:t>
            </a:r>
            <a:r>
              <a:rPr lang="tr-TR" dirty="0">
                <a:latin typeface="Comic Sans MS" panose="030F0702030302020204" pitchFamily="66" charset="0"/>
              </a:rPr>
              <a:t>, besinlerde bulunan demirin vücutta emilmesine yardımcı olmaktadır.</a:t>
            </a:r>
          </a:p>
        </p:txBody>
      </p:sp>
      <p:pic>
        <p:nvPicPr>
          <p:cNvPr id="2050" name="Picture 2" descr="Demir Minerali Nedir? Demir Takviyesi Ne İşe Yarar? | Youplus">
            <a:extLst>
              <a:ext uri="{FF2B5EF4-FFF2-40B4-BE49-F238E27FC236}">
                <a16:creationId xmlns:a16="http://schemas.microsoft.com/office/drawing/2014/main" id="{011C6C49-8B23-4F2F-989D-0928DEB9B28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1764" y="2330966"/>
            <a:ext cx="3176081" cy="2378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69293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12</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127000" y="1131234"/>
            <a:ext cx="6307026" cy="523220"/>
          </a:xfrm>
          <a:prstGeom prst="rect">
            <a:avLst/>
          </a:prstGeom>
        </p:spPr>
        <p:txBody>
          <a:bodyPr wrap="square">
            <a:spAutoFit/>
          </a:bodyPr>
          <a:lstStyle/>
          <a:p>
            <a:r>
              <a:rPr lang="tr-TR" sz="2800" dirty="0" err="1">
                <a:highlight>
                  <a:srgbClr val="00FFFF"/>
                </a:highlight>
                <a:latin typeface="Comic Sans MS" panose="030F0702030302020204" pitchFamily="66" charset="0"/>
              </a:rPr>
              <a:t>Folik</a:t>
            </a:r>
            <a:r>
              <a:rPr lang="tr-TR" sz="2800" dirty="0">
                <a:highlight>
                  <a:srgbClr val="00FFFF"/>
                </a:highlight>
                <a:latin typeface="Comic Sans MS" panose="030F0702030302020204" pitchFamily="66" charset="0"/>
              </a:rPr>
              <a:t> asit</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3018739" y="391779"/>
            <a:ext cx="7641836" cy="461665"/>
          </a:xfrm>
          <a:prstGeom prst="rect">
            <a:avLst/>
          </a:prstGeom>
          <a:noFill/>
        </p:spPr>
        <p:txBody>
          <a:bodyPr wrap="none" rtlCol="0">
            <a:spAutoFit/>
          </a:bodyPr>
          <a:lstStyle/>
          <a:p>
            <a:r>
              <a:rPr lang="tr-TR" sz="2400" u="sng" dirty="0">
                <a:highlight>
                  <a:srgbClr val="FFFF00"/>
                </a:highlight>
                <a:latin typeface="Comic Sans MS" panose="030F0702030302020204" pitchFamily="66" charset="0"/>
              </a:rPr>
              <a:t>GEBELİKTE İHTİYAÇ DUYULAN BESİN ÖGELERİ;</a:t>
            </a:r>
          </a:p>
        </p:txBody>
      </p:sp>
      <p:sp>
        <p:nvSpPr>
          <p:cNvPr id="4" name="Metin kutusu 3">
            <a:extLst>
              <a:ext uri="{FF2B5EF4-FFF2-40B4-BE49-F238E27FC236}">
                <a16:creationId xmlns:a16="http://schemas.microsoft.com/office/drawing/2014/main" id="{E65EC390-872A-4E77-AD32-21A9985687DC}"/>
              </a:ext>
            </a:extLst>
          </p:cNvPr>
          <p:cNvSpPr txBox="1"/>
          <p:nvPr/>
        </p:nvSpPr>
        <p:spPr>
          <a:xfrm>
            <a:off x="1427109" y="2117001"/>
            <a:ext cx="6599168" cy="3139321"/>
          </a:xfrm>
          <a:prstGeom prst="rect">
            <a:avLst/>
          </a:prstGeom>
          <a:noFill/>
        </p:spPr>
        <p:txBody>
          <a:bodyPr wrap="square" rtlCol="0">
            <a:spAutoFit/>
          </a:bodyPr>
          <a:lstStyle/>
          <a:p>
            <a:pPr marL="285750" indent="-285750" algn="just">
              <a:buFont typeface="Wingdings" panose="05000000000000000000" pitchFamily="2" charset="2"/>
              <a:buChar char="q"/>
            </a:pPr>
            <a:r>
              <a:rPr lang="tr-TR" sz="1800" dirty="0">
                <a:latin typeface="Comic Sans MS" panose="030F0702030302020204" pitchFamily="66" charset="0"/>
              </a:rPr>
              <a:t>Gebelik öncesi yeterli </a:t>
            </a:r>
            <a:r>
              <a:rPr lang="tr-TR" sz="1800" dirty="0" err="1">
                <a:latin typeface="Comic Sans MS" panose="030F0702030302020204" pitchFamily="66" charset="0"/>
              </a:rPr>
              <a:t>folik</a:t>
            </a:r>
            <a:r>
              <a:rPr lang="tr-TR" sz="1800" dirty="0">
                <a:latin typeface="Comic Sans MS" panose="030F0702030302020204" pitchFamily="66" charset="0"/>
              </a:rPr>
              <a:t> asit alımı </a:t>
            </a:r>
            <a:r>
              <a:rPr lang="tr-TR" sz="1800" dirty="0" err="1">
                <a:latin typeface="Comic Sans MS" panose="030F0702030302020204" pitchFamily="66" charset="0"/>
              </a:rPr>
              <a:t>nöral</a:t>
            </a:r>
            <a:r>
              <a:rPr lang="tr-TR" sz="1800" dirty="0">
                <a:latin typeface="Comic Sans MS" panose="030F0702030302020204" pitchFamily="66" charset="0"/>
              </a:rPr>
              <a:t> tüp </a:t>
            </a:r>
            <a:r>
              <a:rPr lang="tr-TR" sz="1800" dirty="0" err="1">
                <a:latin typeface="Comic Sans MS" panose="030F0702030302020204" pitchFamily="66" charset="0"/>
              </a:rPr>
              <a:t>defekti</a:t>
            </a:r>
            <a:r>
              <a:rPr lang="tr-TR" sz="1800" dirty="0">
                <a:latin typeface="Comic Sans MS" panose="030F0702030302020204" pitchFamily="66" charset="0"/>
              </a:rPr>
              <a:t>, düşük doğum ağırlığı, erken doğum (prematüre) gibi sorunlara karşı koruyucudur.</a:t>
            </a:r>
          </a:p>
          <a:p>
            <a:pPr algn="just"/>
            <a:endParaRPr lang="tr-TR" sz="1800" dirty="0">
              <a:latin typeface="Comic Sans MS" panose="030F0702030302020204" pitchFamily="66" charset="0"/>
            </a:endParaRPr>
          </a:p>
          <a:p>
            <a:pPr marL="285750" indent="-285750" algn="just">
              <a:buFont typeface="Wingdings" panose="05000000000000000000" pitchFamily="2" charset="2"/>
              <a:buChar char="q"/>
            </a:pPr>
            <a:r>
              <a:rPr lang="tr-TR" sz="1800" dirty="0">
                <a:latin typeface="Comic Sans MS" panose="030F0702030302020204" pitchFamily="66" charset="0"/>
              </a:rPr>
              <a:t>Gebelik öncesi dönemden itibaren gebelikten sonra 3. aya kadar diyete ek olarak günlük </a:t>
            </a:r>
            <a:r>
              <a:rPr lang="tr-TR" sz="1800" dirty="0">
                <a:solidFill>
                  <a:srgbClr val="FF0000"/>
                </a:solidFill>
                <a:latin typeface="Comic Sans MS" panose="030F0702030302020204" pitchFamily="66" charset="0"/>
              </a:rPr>
              <a:t>400 </a:t>
            </a:r>
            <a:r>
              <a:rPr lang="tr-TR" sz="1800" dirty="0" err="1">
                <a:solidFill>
                  <a:srgbClr val="FF0000"/>
                </a:solidFill>
                <a:latin typeface="Comic Sans MS" panose="030F0702030302020204" pitchFamily="66" charset="0"/>
              </a:rPr>
              <a:t>mcg</a:t>
            </a:r>
            <a:r>
              <a:rPr lang="tr-TR" sz="1800" dirty="0">
                <a:solidFill>
                  <a:srgbClr val="FF0000"/>
                </a:solidFill>
                <a:latin typeface="Comic Sans MS" panose="030F0702030302020204" pitchFamily="66" charset="0"/>
              </a:rPr>
              <a:t> </a:t>
            </a:r>
            <a:r>
              <a:rPr lang="tr-TR" sz="1800" dirty="0" err="1">
                <a:latin typeface="Comic Sans MS" panose="030F0702030302020204" pitchFamily="66" charset="0"/>
              </a:rPr>
              <a:t>folik</a:t>
            </a:r>
            <a:r>
              <a:rPr lang="tr-TR" sz="1800" dirty="0">
                <a:latin typeface="Comic Sans MS" panose="030F0702030302020204" pitchFamily="66" charset="0"/>
              </a:rPr>
              <a:t> asit desteği (</a:t>
            </a:r>
            <a:r>
              <a:rPr lang="tr-TR" sz="1800" dirty="0" err="1">
                <a:latin typeface="Comic Sans MS" panose="030F0702030302020204" pitchFamily="66" charset="0"/>
              </a:rPr>
              <a:t>suplementasyon</a:t>
            </a:r>
            <a:r>
              <a:rPr lang="tr-TR" sz="1800" dirty="0">
                <a:latin typeface="Comic Sans MS" panose="030F0702030302020204" pitchFamily="66" charset="0"/>
              </a:rPr>
              <a:t>) verilmesi önerilmektedir.</a:t>
            </a:r>
          </a:p>
          <a:p>
            <a:pPr algn="just"/>
            <a:endParaRPr lang="tr-TR" sz="1800" dirty="0">
              <a:latin typeface="Comic Sans MS" panose="030F0702030302020204" pitchFamily="66" charset="0"/>
            </a:endParaRPr>
          </a:p>
          <a:p>
            <a:pPr marL="285750" indent="-285750" algn="just">
              <a:buFont typeface="Wingdings" panose="05000000000000000000" pitchFamily="2" charset="2"/>
              <a:buChar char="q"/>
            </a:pPr>
            <a:r>
              <a:rPr lang="tr-TR" sz="1800" dirty="0">
                <a:latin typeface="Comic Sans MS" panose="030F0702030302020204" pitchFamily="66" charset="0"/>
              </a:rPr>
              <a:t>Gebelik süresince yeterli sebze ve meyve (en az 5 porsiyon) tüketilmelidir. </a:t>
            </a:r>
          </a:p>
          <a:p>
            <a:endParaRPr lang="tr-TR" dirty="0"/>
          </a:p>
        </p:txBody>
      </p:sp>
      <p:pic>
        <p:nvPicPr>
          <p:cNvPr id="5" name="Resim 4">
            <a:extLst>
              <a:ext uri="{FF2B5EF4-FFF2-40B4-BE49-F238E27FC236}">
                <a16:creationId xmlns:a16="http://schemas.microsoft.com/office/drawing/2014/main" id="{0AFAE8CF-E504-4A96-B3D1-DBDC830D354F}"/>
              </a:ext>
            </a:extLst>
          </p:cNvPr>
          <p:cNvPicPr>
            <a:picLocks noChangeAspect="1"/>
          </p:cNvPicPr>
          <p:nvPr/>
        </p:nvPicPr>
        <p:blipFill>
          <a:blip r:embed="rId7"/>
          <a:stretch>
            <a:fillRect/>
          </a:stretch>
        </p:blipFill>
        <p:spPr>
          <a:xfrm>
            <a:off x="8682329" y="1131234"/>
            <a:ext cx="2466975" cy="1847850"/>
          </a:xfrm>
          <a:prstGeom prst="rect">
            <a:avLst/>
          </a:prstGeom>
        </p:spPr>
      </p:pic>
    </p:spTree>
    <p:extLst>
      <p:ext uri="{BB962C8B-B14F-4D97-AF65-F5344CB8AC3E}">
        <p14:creationId xmlns:p14="http://schemas.microsoft.com/office/powerpoint/2010/main" val="37171903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13</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127000" y="1131234"/>
            <a:ext cx="6307026" cy="523220"/>
          </a:xfrm>
          <a:prstGeom prst="rect">
            <a:avLst/>
          </a:prstGeom>
        </p:spPr>
        <p:txBody>
          <a:bodyPr wrap="square">
            <a:spAutoFit/>
          </a:bodyPr>
          <a:lstStyle/>
          <a:p>
            <a:r>
              <a:rPr lang="tr-TR" sz="2800" dirty="0">
                <a:highlight>
                  <a:srgbClr val="00FFFF"/>
                </a:highlight>
                <a:latin typeface="Comic Sans MS" panose="030F0702030302020204" pitchFamily="66" charset="0"/>
              </a:rPr>
              <a:t>İyot</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3018739" y="391779"/>
            <a:ext cx="7641836" cy="461665"/>
          </a:xfrm>
          <a:prstGeom prst="rect">
            <a:avLst/>
          </a:prstGeom>
          <a:noFill/>
        </p:spPr>
        <p:txBody>
          <a:bodyPr wrap="none" rtlCol="0">
            <a:spAutoFit/>
          </a:bodyPr>
          <a:lstStyle/>
          <a:p>
            <a:r>
              <a:rPr lang="tr-TR" sz="2400" u="sng" dirty="0">
                <a:highlight>
                  <a:srgbClr val="FFFF00"/>
                </a:highlight>
                <a:latin typeface="Comic Sans MS" panose="030F0702030302020204" pitchFamily="66" charset="0"/>
              </a:rPr>
              <a:t>GEBELİKTE İHTİYAÇ DUYULAN BESİN ÖGELERİ;</a:t>
            </a:r>
          </a:p>
        </p:txBody>
      </p:sp>
      <p:sp>
        <p:nvSpPr>
          <p:cNvPr id="12" name="Metin kutusu 11">
            <a:extLst>
              <a:ext uri="{FF2B5EF4-FFF2-40B4-BE49-F238E27FC236}">
                <a16:creationId xmlns:a16="http://schemas.microsoft.com/office/drawing/2014/main" id="{51CD4BDD-3ADA-4B23-A04C-EAC4EACDF8E2}"/>
              </a:ext>
            </a:extLst>
          </p:cNvPr>
          <p:cNvSpPr txBox="1"/>
          <p:nvPr/>
        </p:nvSpPr>
        <p:spPr>
          <a:xfrm>
            <a:off x="808269" y="4723030"/>
            <a:ext cx="7379127" cy="1815882"/>
          </a:xfrm>
          <a:prstGeom prst="rect">
            <a:avLst/>
          </a:prstGeom>
          <a:noFill/>
        </p:spPr>
        <p:txBody>
          <a:bodyPr wrap="square" rtlCol="0">
            <a:spAutoFit/>
          </a:bodyPr>
          <a:lstStyle/>
          <a:p>
            <a:pPr marL="285750" indent="-285750" algn="just">
              <a:buFont typeface="Wingdings" panose="05000000000000000000" pitchFamily="2" charset="2"/>
              <a:buChar char="ü"/>
            </a:pPr>
            <a:r>
              <a:rPr lang="tr-TR" sz="1600" b="1" dirty="0">
                <a:latin typeface="Comic Sans MS" panose="030F0702030302020204" pitchFamily="66" charset="0"/>
              </a:rPr>
              <a:t>İyot yetersizliğin önlenmesi için iyotlu tuz kullanılmalıdır. </a:t>
            </a:r>
          </a:p>
          <a:p>
            <a:pPr marL="0" indent="0" algn="just">
              <a:buNone/>
            </a:pPr>
            <a:endParaRPr lang="tr-TR" sz="1600" b="1" dirty="0">
              <a:latin typeface="Comic Sans MS" panose="030F0702030302020204" pitchFamily="66" charset="0"/>
            </a:endParaRPr>
          </a:p>
          <a:p>
            <a:pPr marL="285750" indent="-285750" algn="just">
              <a:buFont typeface="Wingdings" panose="05000000000000000000" pitchFamily="2" charset="2"/>
              <a:buChar char="ü"/>
            </a:pPr>
            <a:r>
              <a:rPr lang="tr-TR" sz="1600" b="1" dirty="0">
                <a:latin typeface="Comic Sans MS" panose="030F0702030302020204" pitchFamily="66" charset="0"/>
              </a:rPr>
              <a:t>Ayrıca deniz ürünleri de iyot içermektedir.</a:t>
            </a:r>
          </a:p>
          <a:p>
            <a:pPr marL="0" indent="0" algn="just">
              <a:buNone/>
            </a:pPr>
            <a:endParaRPr lang="tr-TR" sz="1600" b="1" dirty="0">
              <a:latin typeface="Comic Sans MS" panose="030F0702030302020204" pitchFamily="66" charset="0"/>
            </a:endParaRPr>
          </a:p>
          <a:p>
            <a:r>
              <a:rPr lang="tr-TR" sz="1600" b="1" dirty="0">
                <a:highlight>
                  <a:srgbClr val="00FF00"/>
                </a:highlight>
                <a:latin typeface="Comic Sans MS" panose="030F0702030302020204" pitchFamily="66" charset="0"/>
              </a:rPr>
              <a:t>Özellikle çeşitli nedenlerle tuz alımının kısıtlanması gereken gebelik planlayan kadınlar, gebe ve emziren kadınların iyot gereksinmesi (200- 250 </a:t>
            </a:r>
            <a:r>
              <a:rPr lang="tr-TR" sz="1600" b="1" dirty="0" err="1">
                <a:highlight>
                  <a:srgbClr val="00FF00"/>
                </a:highlight>
                <a:latin typeface="Comic Sans MS" panose="030F0702030302020204" pitchFamily="66" charset="0"/>
              </a:rPr>
              <a:t>mcg</a:t>
            </a:r>
            <a:r>
              <a:rPr lang="tr-TR" sz="1600" b="1" dirty="0">
                <a:highlight>
                  <a:srgbClr val="00FF00"/>
                </a:highlight>
                <a:latin typeface="Comic Sans MS" panose="030F0702030302020204" pitchFamily="66" charset="0"/>
              </a:rPr>
              <a:t>/gün) mutlaka karşılanmalıdır.</a:t>
            </a:r>
          </a:p>
        </p:txBody>
      </p:sp>
      <p:pic>
        <p:nvPicPr>
          <p:cNvPr id="2" name="Resim 1">
            <a:extLst>
              <a:ext uri="{FF2B5EF4-FFF2-40B4-BE49-F238E27FC236}">
                <a16:creationId xmlns:a16="http://schemas.microsoft.com/office/drawing/2014/main" id="{561A364A-2CB8-4218-A35E-D2871629AD9C}"/>
              </a:ext>
            </a:extLst>
          </p:cNvPr>
          <p:cNvPicPr>
            <a:picLocks noChangeAspect="1"/>
          </p:cNvPicPr>
          <p:nvPr/>
        </p:nvPicPr>
        <p:blipFill>
          <a:blip r:embed="rId7"/>
          <a:stretch>
            <a:fillRect/>
          </a:stretch>
        </p:blipFill>
        <p:spPr>
          <a:xfrm>
            <a:off x="407993" y="1911603"/>
            <a:ext cx="3866791" cy="2165403"/>
          </a:xfrm>
          <a:prstGeom prst="rect">
            <a:avLst/>
          </a:prstGeom>
        </p:spPr>
      </p:pic>
      <p:sp>
        <p:nvSpPr>
          <p:cNvPr id="4" name="Metin kutusu 3">
            <a:extLst>
              <a:ext uri="{FF2B5EF4-FFF2-40B4-BE49-F238E27FC236}">
                <a16:creationId xmlns:a16="http://schemas.microsoft.com/office/drawing/2014/main" id="{E65EC390-872A-4E77-AD32-21A9985687DC}"/>
              </a:ext>
            </a:extLst>
          </p:cNvPr>
          <p:cNvSpPr txBox="1"/>
          <p:nvPr/>
        </p:nvSpPr>
        <p:spPr>
          <a:xfrm>
            <a:off x="4550136" y="962839"/>
            <a:ext cx="6599168" cy="3693319"/>
          </a:xfrm>
          <a:prstGeom prst="rect">
            <a:avLst/>
          </a:prstGeom>
          <a:noFill/>
        </p:spPr>
        <p:txBody>
          <a:bodyPr wrap="square" rtlCol="0">
            <a:spAutoFit/>
          </a:bodyPr>
          <a:lstStyle/>
          <a:p>
            <a:pPr marL="285750" indent="-285750" algn="just">
              <a:buFont typeface="Courier New" panose="02070309020205020404" pitchFamily="49" charset="0"/>
              <a:buChar char="o"/>
            </a:pPr>
            <a:r>
              <a:rPr lang="tr-TR" dirty="0">
                <a:latin typeface="Comic Sans MS" panose="030F0702030302020204" pitchFamily="66" charset="0"/>
              </a:rPr>
              <a:t>İyot yetersizliği, </a:t>
            </a:r>
            <a:r>
              <a:rPr lang="tr-TR" u="sng" dirty="0" err="1">
                <a:latin typeface="Comic Sans MS" panose="030F0702030302020204" pitchFamily="66" charset="0"/>
              </a:rPr>
              <a:t>mental</a:t>
            </a:r>
            <a:r>
              <a:rPr lang="tr-TR" u="sng" dirty="0">
                <a:latin typeface="Comic Sans MS" panose="030F0702030302020204" pitchFamily="66" charset="0"/>
              </a:rPr>
              <a:t> geriliğin en önemli nedenidir</a:t>
            </a:r>
            <a:r>
              <a:rPr lang="tr-TR" dirty="0">
                <a:latin typeface="Comic Sans MS" panose="030F0702030302020204" pitchFamily="66" charset="0"/>
              </a:rPr>
              <a:t>. </a:t>
            </a:r>
          </a:p>
          <a:p>
            <a:pPr algn="just"/>
            <a:endParaRPr lang="tr-TR" dirty="0">
              <a:latin typeface="Comic Sans MS" panose="030F0702030302020204" pitchFamily="66" charset="0"/>
            </a:endParaRPr>
          </a:p>
          <a:p>
            <a:pPr marL="285750" indent="-285750" algn="just">
              <a:buFont typeface="Courier New" panose="02070309020205020404" pitchFamily="49" charset="0"/>
              <a:buChar char="o"/>
            </a:pPr>
            <a:r>
              <a:rPr lang="tr-TR" dirty="0">
                <a:latin typeface="Comic Sans MS" panose="030F0702030302020204" pitchFamily="66" charset="0"/>
              </a:rPr>
              <a:t>Fetüsteki iyot yetersizliği, annedeki iyot yetersizliğinin bir sonucudur. </a:t>
            </a:r>
          </a:p>
          <a:p>
            <a:pPr marL="0" indent="0" algn="just">
              <a:buNone/>
            </a:pPr>
            <a:endParaRPr lang="tr-TR" dirty="0">
              <a:latin typeface="Comic Sans MS" panose="030F0702030302020204" pitchFamily="66" charset="0"/>
            </a:endParaRPr>
          </a:p>
          <a:p>
            <a:pPr marL="285750" indent="-285750" algn="just">
              <a:buFont typeface="Courier New" panose="02070309020205020404" pitchFamily="49" charset="0"/>
              <a:buChar char="o"/>
            </a:pPr>
            <a:r>
              <a:rPr lang="tr-TR" dirty="0">
                <a:latin typeface="Comic Sans MS" panose="030F0702030302020204" pitchFamily="66" charset="0"/>
              </a:rPr>
              <a:t>Ağır yetersizlik durumlarında bebeklerde </a:t>
            </a:r>
            <a:r>
              <a:rPr lang="tr-TR" dirty="0">
                <a:solidFill>
                  <a:srgbClr val="C00000"/>
                </a:solidFill>
                <a:latin typeface="Comic Sans MS" panose="030F0702030302020204" pitchFamily="66" charset="0"/>
              </a:rPr>
              <a:t>sağırlık ve dilsizlik, </a:t>
            </a:r>
            <a:r>
              <a:rPr lang="tr-TR" dirty="0" err="1">
                <a:solidFill>
                  <a:srgbClr val="C00000"/>
                </a:solidFill>
                <a:latin typeface="Comic Sans MS" panose="030F0702030302020204" pitchFamily="66" charset="0"/>
              </a:rPr>
              <a:t>kretinizm</a:t>
            </a:r>
            <a:r>
              <a:rPr lang="tr-TR" dirty="0">
                <a:solidFill>
                  <a:srgbClr val="C00000"/>
                </a:solidFill>
                <a:latin typeface="Comic Sans MS" panose="030F0702030302020204" pitchFamily="66" charset="0"/>
              </a:rPr>
              <a:t> (zeka </a:t>
            </a:r>
            <a:r>
              <a:rPr lang="tr-TR" dirty="0" err="1">
                <a:solidFill>
                  <a:srgbClr val="C00000"/>
                </a:solidFill>
                <a:latin typeface="Comic Sans MS" panose="030F0702030302020204" pitchFamily="66" charset="0"/>
              </a:rPr>
              <a:t>gerliği</a:t>
            </a:r>
            <a:r>
              <a:rPr lang="tr-TR" dirty="0">
                <a:solidFill>
                  <a:srgbClr val="C00000"/>
                </a:solidFill>
                <a:latin typeface="Comic Sans MS" panose="030F0702030302020204" pitchFamily="66" charset="0"/>
              </a:rPr>
              <a:t>), düşük, erken doğum, ölü doğum ve doğumsal bozukluklar görülür</a:t>
            </a:r>
            <a:r>
              <a:rPr lang="tr-TR" dirty="0">
                <a:latin typeface="Comic Sans MS" panose="030F0702030302020204" pitchFamily="66" charset="0"/>
              </a:rPr>
              <a:t>. </a:t>
            </a:r>
          </a:p>
          <a:p>
            <a:pPr marL="0" indent="0" algn="just">
              <a:buNone/>
            </a:pPr>
            <a:endParaRPr lang="tr-TR" dirty="0">
              <a:latin typeface="Comic Sans MS" panose="030F0702030302020204" pitchFamily="66" charset="0"/>
            </a:endParaRPr>
          </a:p>
          <a:p>
            <a:pPr marL="285750" indent="-285750" algn="just">
              <a:buFont typeface="Courier New" panose="02070309020205020404" pitchFamily="49" charset="0"/>
              <a:buChar char="o"/>
            </a:pPr>
            <a:r>
              <a:rPr lang="tr-TR" dirty="0">
                <a:latin typeface="Comic Sans MS" panose="030F0702030302020204" pitchFamily="66" charset="0"/>
              </a:rPr>
              <a:t>Gebeliğin </a:t>
            </a:r>
            <a:r>
              <a:rPr lang="tr-TR" dirty="0">
                <a:solidFill>
                  <a:srgbClr val="C00000"/>
                </a:solidFill>
                <a:latin typeface="Comic Sans MS" panose="030F0702030302020204" pitchFamily="66" charset="0"/>
              </a:rPr>
              <a:t>ilk bir ayında </a:t>
            </a:r>
            <a:r>
              <a:rPr lang="tr-TR" dirty="0">
                <a:latin typeface="Comic Sans MS" panose="030F0702030302020204" pitchFamily="66" charset="0"/>
              </a:rPr>
              <a:t>bebekte iyot yetersizliği etkileri ortaya çıkmakta ve fetüste beyin gelişimini etkilemektedir. </a:t>
            </a:r>
          </a:p>
          <a:p>
            <a:endParaRPr lang="tr-TR" dirty="0"/>
          </a:p>
        </p:txBody>
      </p:sp>
    </p:spTree>
    <p:extLst>
      <p:ext uri="{BB962C8B-B14F-4D97-AF65-F5344CB8AC3E}">
        <p14:creationId xmlns:p14="http://schemas.microsoft.com/office/powerpoint/2010/main" val="19564282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14</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127000" y="1131234"/>
            <a:ext cx="6307026" cy="523220"/>
          </a:xfrm>
          <a:prstGeom prst="rect">
            <a:avLst/>
          </a:prstGeom>
        </p:spPr>
        <p:txBody>
          <a:bodyPr wrap="square">
            <a:spAutoFit/>
          </a:bodyPr>
          <a:lstStyle/>
          <a:p>
            <a:r>
              <a:rPr lang="tr-TR" sz="2800" dirty="0">
                <a:highlight>
                  <a:srgbClr val="00FFFF"/>
                </a:highlight>
                <a:latin typeface="Comic Sans MS" panose="030F0702030302020204" pitchFamily="66" charset="0"/>
              </a:rPr>
              <a:t>D Vitamini</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3018739" y="391779"/>
            <a:ext cx="7641836" cy="461665"/>
          </a:xfrm>
          <a:prstGeom prst="rect">
            <a:avLst/>
          </a:prstGeom>
          <a:noFill/>
        </p:spPr>
        <p:txBody>
          <a:bodyPr wrap="none" rtlCol="0">
            <a:spAutoFit/>
          </a:bodyPr>
          <a:lstStyle/>
          <a:p>
            <a:r>
              <a:rPr lang="tr-TR" sz="2400" u="sng" dirty="0">
                <a:highlight>
                  <a:srgbClr val="FFFF00"/>
                </a:highlight>
                <a:latin typeface="Comic Sans MS" panose="030F0702030302020204" pitchFamily="66" charset="0"/>
              </a:rPr>
              <a:t>GEBELİKTE İHTİYAÇ DUYULAN BESİN ÖGELERİ;</a:t>
            </a:r>
          </a:p>
        </p:txBody>
      </p:sp>
      <p:sp>
        <p:nvSpPr>
          <p:cNvPr id="4" name="Metin kutusu 3">
            <a:extLst>
              <a:ext uri="{FF2B5EF4-FFF2-40B4-BE49-F238E27FC236}">
                <a16:creationId xmlns:a16="http://schemas.microsoft.com/office/drawing/2014/main" id="{E65EC390-872A-4E77-AD32-21A9985687DC}"/>
              </a:ext>
            </a:extLst>
          </p:cNvPr>
          <p:cNvSpPr txBox="1"/>
          <p:nvPr/>
        </p:nvSpPr>
        <p:spPr>
          <a:xfrm>
            <a:off x="4345640" y="2236624"/>
            <a:ext cx="6599168" cy="2831544"/>
          </a:xfrm>
          <a:prstGeom prst="rect">
            <a:avLst/>
          </a:prstGeom>
          <a:noFill/>
        </p:spPr>
        <p:txBody>
          <a:bodyPr wrap="square" rtlCol="0">
            <a:spAutoFit/>
          </a:bodyPr>
          <a:lstStyle/>
          <a:p>
            <a:pPr marL="342900" indent="-342900">
              <a:buFont typeface="Wingdings" panose="05000000000000000000" pitchFamily="2" charset="2"/>
              <a:buChar char="v"/>
            </a:pPr>
            <a:r>
              <a:rPr lang="tr-TR" sz="2000" dirty="0">
                <a:latin typeface="Comic Sans MS" panose="030F0702030302020204" pitchFamily="66" charset="0"/>
              </a:rPr>
              <a:t>En iyi D vitamini kaynağı </a:t>
            </a:r>
            <a:r>
              <a:rPr lang="tr-TR" sz="2000" dirty="0">
                <a:highlight>
                  <a:srgbClr val="FFFF00"/>
                </a:highlight>
                <a:latin typeface="Comic Sans MS" panose="030F0702030302020204" pitchFamily="66" charset="0"/>
              </a:rPr>
              <a:t>güneştir</a:t>
            </a:r>
            <a:r>
              <a:rPr lang="tr-TR" sz="2000" dirty="0">
                <a:latin typeface="Comic Sans MS" panose="030F0702030302020204" pitchFamily="66" charset="0"/>
              </a:rPr>
              <a:t> ancak gebelik döneminde artan gereksinme karşılanamaz.</a:t>
            </a:r>
          </a:p>
          <a:p>
            <a:pPr marL="342900" indent="-342900">
              <a:buFont typeface="Wingdings" panose="05000000000000000000" pitchFamily="2" charset="2"/>
              <a:buChar char="v"/>
            </a:pPr>
            <a:endParaRPr lang="tr-TR" sz="2000" dirty="0">
              <a:latin typeface="Comic Sans MS" panose="030F0702030302020204" pitchFamily="66" charset="0"/>
            </a:endParaRPr>
          </a:p>
          <a:p>
            <a:pPr marL="342900" indent="-342900">
              <a:buFont typeface="Wingdings" panose="05000000000000000000" pitchFamily="2" charset="2"/>
              <a:buChar char="v"/>
            </a:pPr>
            <a:r>
              <a:rPr lang="tr-TR" sz="2000" dirty="0">
                <a:latin typeface="Comic Sans MS" panose="030F0702030302020204" pitchFamily="66" charset="0"/>
              </a:rPr>
              <a:t>Gereksinmenin artması nedeniyle T.C Sağlık Bakanlığı tüm gebelere </a:t>
            </a:r>
            <a:r>
              <a:rPr lang="tr-TR" sz="2000" u="sng" dirty="0">
                <a:latin typeface="Comic Sans MS" panose="030F0702030302020204" pitchFamily="66" charset="0"/>
              </a:rPr>
              <a:t>gebeliğin 12. haftasından itibaren doğum sonrası 6. aya kadar </a:t>
            </a:r>
            <a:r>
              <a:rPr lang="tr-TR" sz="2000" dirty="0">
                <a:solidFill>
                  <a:srgbClr val="C00000"/>
                </a:solidFill>
                <a:latin typeface="Comic Sans MS" panose="030F0702030302020204" pitchFamily="66" charset="0"/>
              </a:rPr>
              <a:t>1200 IU (30 </a:t>
            </a:r>
            <a:r>
              <a:rPr lang="tr-TR" sz="2000" dirty="0" err="1">
                <a:solidFill>
                  <a:srgbClr val="C00000"/>
                </a:solidFill>
                <a:latin typeface="Comic Sans MS" panose="030F0702030302020204" pitchFamily="66" charset="0"/>
              </a:rPr>
              <a:t>mcg</a:t>
            </a:r>
            <a:r>
              <a:rPr lang="tr-TR" sz="2000" dirty="0">
                <a:solidFill>
                  <a:srgbClr val="C00000"/>
                </a:solidFill>
                <a:latin typeface="Comic Sans MS" panose="030F0702030302020204" pitchFamily="66" charset="0"/>
              </a:rPr>
              <a:t>)/ gün (9 damla) </a:t>
            </a:r>
            <a:r>
              <a:rPr lang="tr-TR" sz="2000" dirty="0">
                <a:latin typeface="Comic Sans MS" panose="030F0702030302020204" pitchFamily="66" charset="0"/>
              </a:rPr>
              <a:t>tek doz D vitamini desteğinin kullanılmasını önermektedir. </a:t>
            </a:r>
          </a:p>
          <a:p>
            <a:endParaRPr lang="tr-TR" dirty="0"/>
          </a:p>
        </p:txBody>
      </p:sp>
      <p:pic>
        <p:nvPicPr>
          <p:cNvPr id="5" name="Resim 4">
            <a:extLst>
              <a:ext uri="{FF2B5EF4-FFF2-40B4-BE49-F238E27FC236}">
                <a16:creationId xmlns:a16="http://schemas.microsoft.com/office/drawing/2014/main" id="{EA5ED1A4-8937-4723-8208-9F34DAACC03D}"/>
              </a:ext>
            </a:extLst>
          </p:cNvPr>
          <p:cNvPicPr>
            <a:picLocks noChangeAspect="1"/>
          </p:cNvPicPr>
          <p:nvPr/>
        </p:nvPicPr>
        <p:blipFill>
          <a:blip r:embed="rId7"/>
          <a:stretch>
            <a:fillRect/>
          </a:stretch>
        </p:blipFill>
        <p:spPr>
          <a:xfrm>
            <a:off x="390846" y="2236624"/>
            <a:ext cx="3302131" cy="2197418"/>
          </a:xfrm>
          <a:prstGeom prst="rect">
            <a:avLst/>
          </a:prstGeom>
        </p:spPr>
      </p:pic>
    </p:spTree>
    <p:extLst>
      <p:ext uri="{BB962C8B-B14F-4D97-AF65-F5344CB8AC3E}">
        <p14:creationId xmlns:p14="http://schemas.microsoft.com/office/powerpoint/2010/main" val="5490371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15</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127000" y="1131234"/>
            <a:ext cx="6307026" cy="523220"/>
          </a:xfrm>
          <a:prstGeom prst="rect">
            <a:avLst/>
          </a:prstGeom>
        </p:spPr>
        <p:txBody>
          <a:bodyPr wrap="square">
            <a:spAutoFit/>
          </a:bodyPr>
          <a:lstStyle/>
          <a:p>
            <a:r>
              <a:rPr lang="tr-TR" sz="2800" dirty="0">
                <a:highlight>
                  <a:srgbClr val="00FFFF"/>
                </a:highlight>
                <a:latin typeface="Comic Sans MS" panose="030F0702030302020204" pitchFamily="66" charset="0"/>
              </a:rPr>
              <a:t>Kalsiyum</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3018739" y="391779"/>
            <a:ext cx="7641836" cy="461665"/>
          </a:xfrm>
          <a:prstGeom prst="rect">
            <a:avLst/>
          </a:prstGeom>
          <a:noFill/>
        </p:spPr>
        <p:txBody>
          <a:bodyPr wrap="none" rtlCol="0">
            <a:spAutoFit/>
          </a:bodyPr>
          <a:lstStyle/>
          <a:p>
            <a:r>
              <a:rPr lang="tr-TR" sz="2400" u="sng" dirty="0">
                <a:highlight>
                  <a:srgbClr val="FFFF00"/>
                </a:highlight>
                <a:latin typeface="Comic Sans MS" panose="030F0702030302020204" pitchFamily="66" charset="0"/>
              </a:rPr>
              <a:t>GEBELİKTE İHTİYAÇ DUYULAN BESİN ÖGELERİ;</a:t>
            </a:r>
          </a:p>
        </p:txBody>
      </p:sp>
      <p:sp>
        <p:nvSpPr>
          <p:cNvPr id="4" name="Metin kutusu 3">
            <a:extLst>
              <a:ext uri="{FF2B5EF4-FFF2-40B4-BE49-F238E27FC236}">
                <a16:creationId xmlns:a16="http://schemas.microsoft.com/office/drawing/2014/main" id="{E65EC390-872A-4E77-AD32-21A9985687DC}"/>
              </a:ext>
            </a:extLst>
          </p:cNvPr>
          <p:cNvSpPr txBox="1"/>
          <p:nvPr/>
        </p:nvSpPr>
        <p:spPr>
          <a:xfrm>
            <a:off x="4233099" y="1743814"/>
            <a:ext cx="6599168" cy="3754874"/>
          </a:xfrm>
          <a:prstGeom prst="rect">
            <a:avLst/>
          </a:prstGeom>
          <a:noFill/>
        </p:spPr>
        <p:txBody>
          <a:bodyPr wrap="square" rtlCol="0">
            <a:spAutoFit/>
          </a:bodyPr>
          <a:lstStyle/>
          <a:p>
            <a:pPr marL="342900" indent="-342900" algn="just">
              <a:buFont typeface="Wingdings" panose="05000000000000000000" pitchFamily="2" charset="2"/>
              <a:buChar char="Ø"/>
            </a:pPr>
            <a:r>
              <a:rPr lang="tr-TR" sz="2000" dirty="0">
                <a:latin typeface="Comic Sans MS" panose="030F0702030302020204" pitchFamily="66" charset="0"/>
              </a:rPr>
              <a:t>Güneş ışınlarından yararlanamama, hareket azlığı, sık doğumlar ve emzirme ile beraber kalsiyum kayıpları artar. </a:t>
            </a:r>
          </a:p>
          <a:p>
            <a:pPr marL="342900" indent="-342900" algn="just">
              <a:buFont typeface="Wingdings" panose="05000000000000000000" pitchFamily="2" charset="2"/>
              <a:buChar char="Ø"/>
            </a:pPr>
            <a:r>
              <a:rPr lang="tr-TR" sz="2000" dirty="0">
                <a:latin typeface="Comic Sans MS" panose="030F0702030302020204" pitchFamily="66" charset="0"/>
              </a:rPr>
              <a:t>Diyetle yeterli kalsiyum alınmazsa annede </a:t>
            </a:r>
            <a:r>
              <a:rPr lang="tr-TR" sz="2000" dirty="0" err="1">
                <a:latin typeface="Comic Sans MS" panose="030F0702030302020204" pitchFamily="66" charset="0"/>
              </a:rPr>
              <a:t>osteomalasia</a:t>
            </a:r>
            <a:r>
              <a:rPr lang="tr-TR" sz="2000" dirty="0">
                <a:latin typeface="Comic Sans MS" panose="030F0702030302020204" pitchFamily="66" charset="0"/>
              </a:rPr>
              <a:t> (kemik yumuşaması) ve diş çürükleri görülür.</a:t>
            </a:r>
          </a:p>
          <a:p>
            <a:pPr marL="342900" indent="-342900" algn="just">
              <a:buFont typeface="Arial" panose="020B0604020202020204" pitchFamily="34" charset="0"/>
              <a:buChar char="•"/>
            </a:pPr>
            <a:r>
              <a:rPr lang="tr-TR" sz="2000" u="sng" dirty="0">
                <a:latin typeface="Comic Sans MS" panose="030F0702030302020204" pitchFamily="66" charset="0"/>
              </a:rPr>
              <a:t>Süt ve süt ürünleri tüketimi arttırılmalıdır. </a:t>
            </a:r>
          </a:p>
          <a:p>
            <a:pPr algn="just"/>
            <a:endParaRPr lang="tr-TR" sz="2000" u="sng" dirty="0">
              <a:latin typeface="Comic Sans MS" panose="030F0702030302020204" pitchFamily="66" charset="0"/>
            </a:endParaRPr>
          </a:p>
          <a:p>
            <a:pPr algn="just"/>
            <a:r>
              <a:rPr lang="tr-TR" sz="2000" dirty="0">
                <a:solidFill>
                  <a:srgbClr val="C00000"/>
                </a:solidFill>
                <a:latin typeface="Comic Sans MS" panose="030F0702030302020204" pitchFamily="66" charset="0"/>
              </a:rPr>
              <a:t>Yeterli kalsiyum tüketimi ile bebeğin kemik yapısı gelişir, annenin kemik kütlesi korunur ve anneyi osteoporozdan korur</a:t>
            </a:r>
            <a:r>
              <a:rPr lang="tr-TR" sz="2000" dirty="0">
                <a:solidFill>
                  <a:srgbClr val="C00000"/>
                </a:solidFill>
              </a:rPr>
              <a:t>. </a:t>
            </a:r>
          </a:p>
          <a:p>
            <a:endParaRPr lang="tr-TR" dirty="0"/>
          </a:p>
        </p:txBody>
      </p:sp>
      <p:pic>
        <p:nvPicPr>
          <p:cNvPr id="3074" name="Picture 2" descr="Calcium calculator - Healthy Food Guide">
            <a:extLst>
              <a:ext uri="{FF2B5EF4-FFF2-40B4-BE49-F238E27FC236}">
                <a16:creationId xmlns:a16="http://schemas.microsoft.com/office/drawing/2014/main" id="{8E6E849B-6134-452C-BE6C-AADF4FDD9ED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5080" y="4114061"/>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a:extLst>
              <a:ext uri="{FF2B5EF4-FFF2-40B4-BE49-F238E27FC236}">
                <a16:creationId xmlns:a16="http://schemas.microsoft.com/office/drawing/2014/main" id="{A4A66B26-CC13-402B-B0E1-9B6D3E18F474}"/>
              </a:ext>
            </a:extLst>
          </p:cNvPr>
          <p:cNvPicPr>
            <a:picLocks noChangeAspect="1"/>
          </p:cNvPicPr>
          <p:nvPr/>
        </p:nvPicPr>
        <p:blipFill>
          <a:blip r:embed="rId8"/>
          <a:stretch>
            <a:fillRect/>
          </a:stretch>
        </p:blipFill>
        <p:spPr>
          <a:xfrm>
            <a:off x="994513" y="1743814"/>
            <a:ext cx="2286000" cy="2000250"/>
          </a:xfrm>
          <a:prstGeom prst="rect">
            <a:avLst/>
          </a:prstGeom>
        </p:spPr>
      </p:pic>
    </p:spTree>
    <p:extLst>
      <p:ext uri="{BB962C8B-B14F-4D97-AF65-F5344CB8AC3E}">
        <p14:creationId xmlns:p14="http://schemas.microsoft.com/office/powerpoint/2010/main" val="42791040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16</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FA0FD469-9DAC-424F-A517-6027667265EC}"/>
              </a:ext>
            </a:extLst>
          </p:cNvPr>
          <p:cNvSpPr txBox="1"/>
          <p:nvPr/>
        </p:nvSpPr>
        <p:spPr>
          <a:xfrm>
            <a:off x="241300" y="879463"/>
            <a:ext cx="6351419" cy="461665"/>
          </a:xfrm>
          <a:prstGeom prst="rect">
            <a:avLst/>
          </a:prstGeom>
          <a:noFill/>
        </p:spPr>
        <p:txBody>
          <a:bodyPr wrap="none" rtlCol="0">
            <a:spAutoFit/>
          </a:bodyPr>
          <a:lstStyle/>
          <a:p>
            <a:r>
              <a:rPr lang="tr-TR" sz="2400" u="sng" dirty="0">
                <a:highlight>
                  <a:srgbClr val="00FF00"/>
                </a:highlight>
                <a:latin typeface="Comic Sans MS" panose="030F0702030302020204" pitchFamily="66" charset="0"/>
              </a:rPr>
              <a:t>Gebelikte Günlük Besin Tüketim Miktarları;</a:t>
            </a:r>
          </a:p>
        </p:txBody>
      </p:sp>
      <p:graphicFrame>
        <p:nvGraphicFramePr>
          <p:cNvPr id="11" name="İçerik Yer Tutucusu 4">
            <a:extLst>
              <a:ext uri="{FF2B5EF4-FFF2-40B4-BE49-F238E27FC236}">
                <a16:creationId xmlns:a16="http://schemas.microsoft.com/office/drawing/2014/main" id="{376FD4C6-CD6E-443D-9A6F-11084B2E317A}"/>
              </a:ext>
            </a:extLst>
          </p:cNvPr>
          <p:cNvGraphicFramePr>
            <a:graphicFrameLocks noGrp="1"/>
          </p:cNvGraphicFramePr>
          <p:nvPr>
            <p:ph idx="1"/>
            <p:extLst>
              <p:ext uri="{D42A27DB-BD31-4B8C-83A1-F6EECF244321}">
                <p14:modId xmlns:p14="http://schemas.microsoft.com/office/powerpoint/2010/main" val="2535457842"/>
              </p:ext>
            </p:extLst>
          </p:nvPr>
        </p:nvGraphicFramePr>
        <p:xfrm>
          <a:off x="855080" y="1825625"/>
          <a:ext cx="10515600" cy="356616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829482366"/>
                    </a:ext>
                  </a:extLst>
                </a:gridCol>
                <a:gridCol w="5257800">
                  <a:extLst>
                    <a:ext uri="{9D8B030D-6E8A-4147-A177-3AD203B41FA5}">
                      <a16:colId xmlns:a16="http://schemas.microsoft.com/office/drawing/2014/main" val="1155517536"/>
                    </a:ext>
                  </a:extLst>
                </a:gridCol>
              </a:tblGrid>
              <a:tr h="370840">
                <a:tc>
                  <a:txBody>
                    <a:bodyPr/>
                    <a:lstStyle/>
                    <a:p>
                      <a:r>
                        <a:rPr lang="tr-TR" sz="2000" dirty="0"/>
                        <a:t>Besin Grupları</a:t>
                      </a:r>
                    </a:p>
                  </a:txBody>
                  <a:tcPr>
                    <a:solidFill>
                      <a:srgbClr val="C00000"/>
                    </a:solidFill>
                  </a:tcPr>
                </a:tc>
                <a:tc>
                  <a:txBody>
                    <a:bodyPr/>
                    <a:lstStyle/>
                    <a:p>
                      <a:r>
                        <a:rPr lang="tr-TR" sz="2000" dirty="0"/>
                        <a:t>Miktar</a:t>
                      </a:r>
                    </a:p>
                  </a:txBody>
                  <a:tcPr>
                    <a:solidFill>
                      <a:srgbClr val="C00000"/>
                    </a:solidFill>
                  </a:tcPr>
                </a:tc>
                <a:extLst>
                  <a:ext uri="{0D108BD9-81ED-4DB2-BD59-A6C34878D82A}">
                    <a16:rowId xmlns:a16="http://schemas.microsoft.com/office/drawing/2014/main" val="770332918"/>
                  </a:ext>
                </a:extLst>
              </a:tr>
              <a:tr h="370840">
                <a:tc>
                  <a:txBody>
                    <a:bodyPr/>
                    <a:lstStyle/>
                    <a:p>
                      <a:r>
                        <a:rPr lang="tr-TR" sz="2000" dirty="0">
                          <a:solidFill>
                            <a:schemeClr val="bg1"/>
                          </a:solidFill>
                        </a:rPr>
                        <a:t>Süt, yoğurt</a:t>
                      </a:r>
                    </a:p>
                  </a:txBody>
                  <a:tcPr>
                    <a:solidFill>
                      <a:srgbClr val="C00000"/>
                    </a:solidFill>
                  </a:tcPr>
                </a:tc>
                <a:tc>
                  <a:txBody>
                    <a:bodyPr/>
                    <a:lstStyle/>
                    <a:p>
                      <a:r>
                        <a:rPr lang="tr-TR" sz="2000" dirty="0">
                          <a:solidFill>
                            <a:schemeClr val="bg1"/>
                          </a:solidFill>
                        </a:rPr>
                        <a:t>2 su bardağı (400-500 ml)</a:t>
                      </a:r>
                    </a:p>
                  </a:txBody>
                  <a:tcPr>
                    <a:solidFill>
                      <a:srgbClr val="C00000"/>
                    </a:solidFill>
                  </a:tcPr>
                </a:tc>
                <a:extLst>
                  <a:ext uri="{0D108BD9-81ED-4DB2-BD59-A6C34878D82A}">
                    <a16:rowId xmlns:a16="http://schemas.microsoft.com/office/drawing/2014/main" val="2378309809"/>
                  </a:ext>
                </a:extLst>
              </a:tr>
              <a:tr h="370840">
                <a:tc>
                  <a:txBody>
                    <a:bodyPr/>
                    <a:lstStyle/>
                    <a:p>
                      <a:r>
                        <a:rPr lang="tr-TR" sz="2000" dirty="0">
                          <a:solidFill>
                            <a:schemeClr val="bg1"/>
                          </a:solidFill>
                        </a:rPr>
                        <a:t>Peynir</a:t>
                      </a:r>
                    </a:p>
                  </a:txBody>
                  <a:tcPr>
                    <a:solidFill>
                      <a:srgbClr val="C00000"/>
                    </a:solidFill>
                  </a:tcPr>
                </a:tc>
                <a:tc>
                  <a:txBody>
                    <a:bodyPr/>
                    <a:lstStyle/>
                    <a:p>
                      <a:r>
                        <a:rPr lang="tr-TR" sz="2000" dirty="0">
                          <a:solidFill>
                            <a:schemeClr val="bg1"/>
                          </a:solidFill>
                        </a:rPr>
                        <a:t>2 kibrit kutusu kadar (60 g)</a:t>
                      </a:r>
                    </a:p>
                  </a:txBody>
                  <a:tcPr>
                    <a:solidFill>
                      <a:srgbClr val="C00000"/>
                    </a:solidFill>
                  </a:tcPr>
                </a:tc>
                <a:extLst>
                  <a:ext uri="{0D108BD9-81ED-4DB2-BD59-A6C34878D82A}">
                    <a16:rowId xmlns:a16="http://schemas.microsoft.com/office/drawing/2014/main" val="3427133903"/>
                  </a:ext>
                </a:extLst>
              </a:tr>
              <a:tr h="370840">
                <a:tc>
                  <a:txBody>
                    <a:bodyPr/>
                    <a:lstStyle/>
                    <a:p>
                      <a:r>
                        <a:rPr lang="tr-TR" sz="2000" dirty="0">
                          <a:solidFill>
                            <a:schemeClr val="bg1"/>
                          </a:solidFill>
                        </a:rPr>
                        <a:t>Et, tavuk, balık</a:t>
                      </a:r>
                    </a:p>
                  </a:txBody>
                  <a:tcPr>
                    <a:solidFill>
                      <a:srgbClr val="C00000"/>
                    </a:solidFill>
                  </a:tcPr>
                </a:tc>
                <a:tc>
                  <a:txBody>
                    <a:bodyPr/>
                    <a:lstStyle/>
                    <a:p>
                      <a:r>
                        <a:rPr lang="tr-TR" sz="2000" dirty="0">
                          <a:solidFill>
                            <a:schemeClr val="bg1"/>
                          </a:solidFill>
                        </a:rPr>
                        <a:t>3-4 porsiyon</a:t>
                      </a:r>
                    </a:p>
                  </a:txBody>
                  <a:tcPr>
                    <a:solidFill>
                      <a:srgbClr val="C00000"/>
                    </a:solidFill>
                  </a:tcPr>
                </a:tc>
                <a:extLst>
                  <a:ext uri="{0D108BD9-81ED-4DB2-BD59-A6C34878D82A}">
                    <a16:rowId xmlns:a16="http://schemas.microsoft.com/office/drawing/2014/main" val="1941067250"/>
                  </a:ext>
                </a:extLst>
              </a:tr>
              <a:tr h="370840">
                <a:tc>
                  <a:txBody>
                    <a:bodyPr/>
                    <a:lstStyle/>
                    <a:p>
                      <a:r>
                        <a:rPr lang="tr-TR" sz="2000" dirty="0">
                          <a:solidFill>
                            <a:schemeClr val="bg1"/>
                          </a:solidFill>
                        </a:rPr>
                        <a:t>Yumurta,</a:t>
                      </a:r>
                      <a:r>
                        <a:rPr lang="tr-TR" sz="2000" baseline="0" dirty="0">
                          <a:solidFill>
                            <a:schemeClr val="bg1"/>
                          </a:solidFill>
                        </a:rPr>
                        <a:t> </a:t>
                      </a:r>
                      <a:r>
                        <a:rPr lang="tr-TR" sz="2000" baseline="0" dirty="0" err="1">
                          <a:solidFill>
                            <a:schemeClr val="bg1"/>
                          </a:solidFill>
                        </a:rPr>
                        <a:t>kurubaklagiller</a:t>
                      </a:r>
                      <a:endParaRPr lang="tr-TR" sz="2000" dirty="0">
                        <a:solidFill>
                          <a:schemeClr val="bg1"/>
                        </a:solidFill>
                      </a:endParaRPr>
                    </a:p>
                  </a:txBody>
                  <a:tcPr>
                    <a:solidFill>
                      <a:srgbClr val="C00000"/>
                    </a:solidFill>
                  </a:tcPr>
                </a:tc>
                <a:tc>
                  <a:txBody>
                    <a:bodyPr/>
                    <a:lstStyle/>
                    <a:p>
                      <a:r>
                        <a:rPr lang="tr-TR" sz="2000" dirty="0">
                          <a:solidFill>
                            <a:schemeClr val="bg1"/>
                          </a:solidFill>
                        </a:rPr>
                        <a:t>1 porsiyon</a:t>
                      </a:r>
                    </a:p>
                  </a:txBody>
                  <a:tcPr>
                    <a:solidFill>
                      <a:srgbClr val="C00000"/>
                    </a:solidFill>
                  </a:tcPr>
                </a:tc>
                <a:extLst>
                  <a:ext uri="{0D108BD9-81ED-4DB2-BD59-A6C34878D82A}">
                    <a16:rowId xmlns:a16="http://schemas.microsoft.com/office/drawing/2014/main" val="1929329981"/>
                  </a:ext>
                </a:extLst>
              </a:tr>
              <a:tr h="370840">
                <a:tc>
                  <a:txBody>
                    <a:bodyPr/>
                    <a:lstStyle/>
                    <a:p>
                      <a:r>
                        <a:rPr lang="tr-TR" sz="2000" dirty="0">
                          <a:solidFill>
                            <a:schemeClr val="bg1"/>
                          </a:solidFill>
                        </a:rPr>
                        <a:t>Taze sebze ve meyveler</a:t>
                      </a:r>
                    </a:p>
                  </a:txBody>
                  <a:tcPr>
                    <a:solidFill>
                      <a:srgbClr val="C00000"/>
                    </a:solidFill>
                  </a:tcPr>
                </a:tc>
                <a:tc>
                  <a:txBody>
                    <a:bodyPr/>
                    <a:lstStyle/>
                    <a:p>
                      <a:r>
                        <a:rPr lang="tr-TR" sz="2000" dirty="0">
                          <a:solidFill>
                            <a:schemeClr val="bg1"/>
                          </a:solidFill>
                        </a:rPr>
                        <a:t>5-7 porsiyon</a:t>
                      </a:r>
                    </a:p>
                  </a:txBody>
                  <a:tcPr>
                    <a:solidFill>
                      <a:srgbClr val="C00000"/>
                    </a:solidFill>
                  </a:tcPr>
                </a:tc>
                <a:extLst>
                  <a:ext uri="{0D108BD9-81ED-4DB2-BD59-A6C34878D82A}">
                    <a16:rowId xmlns:a16="http://schemas.microsoft.com/office/drawing/2014/main" val="4118874477"/>
                  </a:ext>
                </a:extLst>
              </a:tr>
              <a:tr h="370840">
                <a:tc>
                  <a:txBody>
                    <a:bodyPr/>
                    <a:lstStyle/>
                    <a:p>
                      <a:r>
                        <a:rPr lang="tr-TR" sz="2000" dirty="0">
                          <a:solidFill>
                            <a:schemeClr val="bg1"/>
                          </a:solidFill>
                        </a:rPr>
                        <a:t>Tahıllar</a:t>
                      </a:r>
                    </a:p>
                  </a:txBody>
                  <a:tcPr>
                    <a:solidFill>
                      <a:srgbClr val="C00000"/>
                    </a:solidFill>
                  </a:tcPr>
                </a:tc>
                <a:tc>
                  <a:txBody>
                    <a:bodyPr/>
                    <a:lstStyle/>
                    <a:p>
                      <a:endParaRPr lang="tr-TR" sz="2000">
                        <a:solidFill>
                          <a:schemeClr val="bg1"/>
                        </a:solidFill>
                      </a:endParaRPr>
                    </a:p>
                  </a:txBody>
                  <a:tcPr>
                    <a:solidFill>
                      <a:srgbClr val="C00000"/>
                    </a:solidFill>
                  </a:tcPr>
                </a:tc>
                <a:extLst>
                  <a:ext uri="{0D108BD9-81ED-4DB2-BD59-A6C34878D82A}">
                    <a16:rowId xmlns:a16="http://schemas.microsoft.com/office/drawing/2014/main" val="3380296850"/>
                  </a:ext>
                </a:extLst>
              </a:tr>
              <a:tr h="370840">
                <a:tc>
                  <a:txBody>
                    <a:bodyPr/>
                    <a:lstStyle/>
                    <a:p>
                      <a:r>
                        <a:rPr lang="tr-TR" sz="2000" dirty="0">
                          <a:solidFill>
                            <a:schemeClr val="bg1"/>
                          </a:solidFill>
                        </a:rPr>
                        <a:t>- Ekmek</a:t>
                      </a:r>
                    </a:p>
                  </a:txBody>
                  <a:tcPr>
                    <a:solidFill>
                      <a:srgbClr val="C00000"/>
                    </a:solidFill>
                  </a:tcPr>
                </a:tc>
                <a:tc>
                  <a:txBody>
                    <a:bodyPr/>
                    <a:lstStyle/>
                    <a:p>
                      <a:r>
                        <a:rPr lang="tr-TR" sz="2000" dirty="0">
                          <a:solidFill>
                            <a:schemeClr val="bg1"/>
                          </a:solidFill>
                        </a:rPr>
                        <a:t>4-6 porsiyon</a:t>
                      </a:r>
                    </a:p>
                  </a:txBody>
                  <a:tcPr>
                    <a:solidFill>
                      <a:srgbClr val="C00000"/>
                    </a:solidFill>
                  </a:tcPr>
                </a:tc>
                <a:extLst>
                  <a:ext uri="{0D108BD9-81ED-4DB2-BD59-A6C34878D82A}">
                    <a16:rowId xmlns:a16="http://schemas.microsoft.com/office/drawing/2014/main" val="3210504103"/>
                  </a:ext>
                </a:extLst>
              </a:tr>
              <a:tr h="370840">
                <a:tc>
                  <a:txBody>
                    <a:bodyPr/>
                    <a:lstStyle/>
                    <a:p>
                      <a:r>
                        <a:rPr lang="tr-TR" sz="2000" dirty="0">
                          <a:solidFill>
                            <a:schemeClr val="bg1"/>
                          </a:solidFill>
                        </a:rPr>
                        <a:t>- Pirinç,</a:t>
                      </a:r>
                      <a:r>
                        <a:rPr lang="tr-TR" sz="2000" baseline="0" dirty="0">
                          <a:solidFill>
                            <a:schemeClr val="bg1"/>
                          </a:solidFill>
                        </a:rPr>
                        <a:t> bulgur, makarna </a:t>
                      </a:r>
                      <a:r>
                        <a:rPr lang="tr-TR" sz="2000" baseline="0" dirty="0" err="1">
                          <a:solidFill>
                            <a:schemeClr val="bg1"/>
                          </a:solidFill>
                        </a:rPr>
                        <a:t>vb</a:t>
                      </a:r>
                      <a:endParaRPr lang="tr-TR" sz="2000" dirty="0">
                        <a:solidFill>
                          <a:schemeClr val="bg1"/>
                        </a:solidFill>
                      </a:endParaRPr>
                    </a:p>
                  </a:txBody>
                  <a:tcPr>
                    <a:solidFill>
                      <a:srgbClr val="C00000"/>
                    </a:solidFill>
                  </a:tcPr>
                </a:tc>
                <a:tc>
                  <a:txBody>
                    <a:bodyPr/>
                    <a:lstStyle/>
                    <a:p>
                      <a:r>
                        <a:rPr lang="tr-TR" sz="2000" dirty="0">
                          <a:solidFill>
                            <a:schemeClr val="bg1"/>
                          </a:solidFill>
                        </a:rPr>
                        <a:t>2-3</a:t>
                      </a:r>
                      <a:r>
                        <a:rPr lang="tr-TR" sz="2000" baseline="0" dirty="0">
                          <a:solidFill>
                            <a:schemeClr val="bg1"/>
                          </a:solidFill>
                        </a:rPr>
                        <a:t> porsiyon</a:t>
                      </a:r>
                      <a:endParaRPr lang="tr-TR" sz="2000" dirty="0">
                        <a:solidFill>
                          <a:schemeClr val="bg1"/>
                        </a:solidFill>
                      </a:endParaRPr>
                    </a:p>
                  </a:txBody>
                  <a:tcPr>
                    <a:solidFill>
                      <a:srgbClr val="C00000"/>
                    </a:solidFill>
                  </a:tcPr>
                </a:tc>
                <a:extLst>
                  <a:ext uri="{0D108BD9-81ED-4DB2-BD59-A6C34878D82A}">
                    <a16:rowId xmlns:a16="http://schemas.microsoft.com/office/drawing/2014/main" val="3278918521"/>
                  </a:ext>
                </a:extLst>
              </a:tr>
            </a:tbl>
          </a:graphicData>
        </a:graphic>
      </p:graphicFrame>
    </p:spTree>
    <p:extLst>
      <p:ext uri="{BB962C8B-B14F-4D97-AF65-F5344CB8AC3E}">
        <p14:creationId xmlns:p14="http://schemas.microsoft.com/office/powerpoint/2010/main" val="42725154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17</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FA0FD469-9DAC-424F-A517-6027667265EC}"/>
              </a:ext>
            </a:extLst>
          </p:cNvPr>
          <p:cNvSpPr txBox="1"/>
          <p:nvPr/>
        </p:nvSpPr>
        <p:spPr>
          <a:xfrm>
            <a:off x="594753" y="835940"/>
            <a:ext cx="10246716" cy="400110"/>
          </a:xfrm>
          <a:prstGeom prst="rect">
            <a:avLst/>
          </a:prstGeom>
          <a:noFill/>
        </p:spPr>
        <p:txBody>
          <a:bodyPr wrap="none" rtlCol="0">
            <a:spAutoFit/>
          </a:bodyPr>
          <a:lstStyle/>
          <a:p>
            <a:r>
              <a:rPr lang="tr-TR" sz="2000" b="1" u="sng" dirty="0">
                <a:highlight>
                  <a:srgbClr val="FFFF00"/>
                </a:highlight>
                <a:latin typeface="Comic Sans MS" panose="030F0702030302020204" pitchFamily="66" charset="0"/>
              </a:rPr>
              <a:t>GEBELİKTE BESLENMEYE BAĞLI OLARAK GÖRÜLEBİLEN SAĞLIK SORUNLARI</a:t>
            </a:r>
          </a:p>
        </p:txBody>
      </p:sp>
      <p:sp>
        <p:nvSpPr>
          <p:cNvPr id="3" name="İçerik Yer Tutucusu 2">
            <a:extLst>
              <a:ext uri="{FF2B5EF4-FFF2-40B4-BE49-F238E27FC236}">
                <a16:creationId xmlns:a16="http://schemas.microsoft.com/office/drawing/2014/main" id="{055826DB-8794-44F0-AAB0-99E71465569C}"/>
              </a:ext>
            </a:extLst>
          </p:cNvPr>
          <p:cNvSpPr>
            <a:spLocks noGrp="1"/>
          </p:cNvSpPr>
          <p:nvPr>
            <p:ph sz="half" idx="1"/>
          </p:nvPr>
        </p:nvSpPr>
        <p:spPr>
          <a:xfrm>
            <a:off x="340730" y="1866695"/>
            <a:ext cx="5181600" cy="4351338"/>
          </a:xfrm>
        </p:spPr>
        <p:txBody>
          <a:bodyPr>
            <a:normAutofit fontScale="85000" lnSpcReduction="20000"/>
          </a:bodyPr>
          <a:lstStyle/>
          <a:p>
            <a:pPr marL="0" indent="0" algn="just">
              <a:buNone/>
            </a:pPr>
            <a:r>
              <a:rPr lang="tr-TR" sz="2600" u="sng" dirty="0">
                <a:highlight>
                  <a:srgbClr val="00FF00"/>
                </a:highlight>
                <a:latin typeface="Comic Sans MS" panose="030F0702030302020204" pitchFamily="66" charset="0"/>
              </a:rPr>
              <a:t>Anemi (Kansızlık): </a:t>
            </a:r>
          </a:p>
          <a:p>
            <a:pPr algn="just"/>
            <a:r>
              <a:rPr lang="tr-TR" sz="2600" dirty="0">
                <a:latin typeface="Comic Sans MS" panose="030F0702030302020204" pitchFamily="66" charset="0"/>
              </a:rPr>
              <a:t>Gebelikte artan demir gereksinmesinin karşılanamaması</a:t>
            </a:r>
          </a:p>
          <a:p>
            <a:pPr algn="just"/>
            <a:r>
              <a:rPr lang="tr-TR" sz="2600" dirty="0">
                <a:latin typeface="Comic Sans MS" panose="030F0702030302020204" pitchFamily="66" charset="0"/>
              </a:rPr>
              <a:t>Kan hacminin artması,</a:t>
            </a:r>
          </a:p>
          <a:p>
            <a:pPr algn="just"/>
            <a:r>
              <a:rPr lang="tr-TR" sz="2600" dirty="0">
                <a:latin typeface="Comic Sans MS" panose="030F0702030302020204" pitchFamily="66" charset="0"/>
              </a:rPr>
              <a:t>İki gebelik arasında 2 yıldan az sürenin olması,</a:t>
            </a:r>
          </a:p>
          <a:p>
            <a:pPr algn="just"/>
            <a:r>
              <a:rPr lang="tr-TR" sz="2600" dirty="0">
                <a:latin typeface="Comic Sans MS" panose="030F0702030302020204" pitchFamily="66" charset="0"/>
              </a:rPr>
              <a:t>Düşüklerle demir depolarının azalması,</a:t>
            </a:r>
          </a:p>
          <a:p>
            <a:pPr algn="just"/>
            <a:r>
              <a:rPr lang="tr-TR" sz="2600" dirty="0">
                <a:latin typeface="Comic Sans MS" panose="030F0702030302020204" pitchFamily="66" charset="0"/>
              </a:rPr>
              <a:t>Besinlerle alınan demirin vücutta kullanımının az olması,</a:t>
            </a:r>
          </a:p>
          <a:p>
            <a:pPr algn="just"/>
            <a:r>
              <a:rPr lang="tr-TR" sz="2600" dirty="0">
                <a:latin typeface="Comic Sans MS" panose="030F0702030302020204" pitchFamily="66" charset="0"/>
              </a:rPr>
              <a:t>Toprak, kağıt, kireç gibi besin olmayan kaynakların yenmesi (</a:t>
            </a:r>
            <a:r>
              <a:rPr lang="tr-TR" sz="2600" dirty="0" err="1">
                <a:latin typeface="Comic Sans MS" panose="030F0702030302020204" pitchFamily="66" charset="0"/>
              </a:rPr>
              <a:t>pika</a:t>
            </a:r>
            <a:r>
              <a:rPr lang="tr-TR" sz="2600" dirty="0">
                <a:latin typeface="Comic Sans MS" panose="030F0702030302020204" pitchFamily="66" charset="0"/>
              </a:rPr>
              <a:t> sendromu) aneminin başlıca nedenlerindendir.</a:t>
            </a:r>
          </a:p>
          <a:p>
            <a:pPr>
              <a:buFont typeface="Wingdings" panose="05000000000000000000" pitchFamily="2" charset="2"/>
              <a:buChar char="Ø"/>
            </a:pPr>
            <a:endParaRPr lang="tr-TR" dirty="0"/>
          </a:p>
        </p:txBody>
      </p:sp>
      <p:pic>
        <p:nvPicPr>
          <p:cNvPr id="4" name="Resim 3">
            <a:extLst>
              <a:ext uri="{FF2B5EF4-FFF2-40B4-BE49-F238E27FC236}">
                <a16:creationId xmlns:a16="http://schemas.microsoft.com/office/drawing/2014/main" id="{0229CA74-503F-4DD6-AF9B-56F7CC2A1C9B}"/>
              </a:ext>
            </a:extLst>
          </p:cNvPr>
          <p:cNvPicPr>
            <a:picLocks noChangeAspect="1"/>
          </p:cNvPicPr>
          <p:nvPr/>
        </p:nvPicPr>
        <p:blipFill>
          <a:blip r:embed="rId7"/>
          <a:stretch>
            <a:fillRect/>
          </a:stretch>
        </p:blipFill>
        <p:spPr>
          <a:xfrm>
            <a:off x="6905646" y="1874069"/>
            <a:ext cx="3293265" cy="2191518"/>
          </a:xfrm>
          <a:prstGeom prst="rect">
            <a:avLst/>
          </a:prstGeom>
        </p:spPr>
      </p:pic>
      <p:sp>
        <p:nvSpPr>
          <p:cNvPr id="2" name="Metin kutusu 1">
            <a:extLst>
              <a:ext uri="{FF2B5EF4-FFF2-40B4-BE49-F238E27FC236}">
                <a16:creationId xmlns:a16="http://schemas.microsoft.com/office/drawing/2014/main" id="{C5F0ADB6-EECD-45F9-89DF-4E9DC711F4E7}"/>
              </a:ext>
            </a:extLst>
          </p:cNvPr>
          <p:cNvSpPr txBox="1"/>
          <p:nvPr/>
        </p:nvSpPr>
        <p:spPr>
          <a:xfrm>
            <a:off x="6669672" y="4822723"/>
            <a:ext cx="4391618" cy="2031325"/>
          </a:xfrm>
          <a:prstGeom prst="rect">
            <a:avLst/>
          </a:prstGeom>
          <a:noFill/>
        </p:spPr>
        <p:txBody>
          <a:bodyPr wrap="square" rtlCol="0">
            <a:spAutoFit/>
          </a:bodyPr>
          <a:lstStyle/>
          <a:p>
            <a:pPr algn="just"/>
            <a:r>
              <a:rPr lang="tr-TR" sz="1800" b="1" u="sng" dirty="0">
                <a:latin typeface="Comic Sans MS" panose="030F0702030302020204" pitchFamily="66" charset="0"/>
              </a:rPr>
              <a:t>Sağlık Bakanlığı</a:t>
            </a:r>
            <a:r>
              <a:rPr lang="tr-TR" sz="1800" b="1" dirty="0">
                <a:latin typeface="Comic Sans MS" panose="030F0702030302020204" pitchFamily="66" charset="0"/>
              </a:rPr>
              <a:t>; her gebeye 16. haftadan itibaren doğuma kadar ve doğumdan sonra 3. aya kadar toplamda 9 ay boyunca 40-60 mg/gün demir desteği (</a:t>
            </a:r>
            <a:r>
              <a:rPr lang="tr-TR" sz="1800" b="1" dirty="0" err="1">
                <a:latin typeface="Comic Sans MS" panose="030F0702030302020204" pitchFamily="66" charset="0"/>
              </a:rPr>
              <a:t>suplement</a:t>
            </a:r>
            <a:r>
              <a:rPr lang="tr-TR" sz="1800" b="1" dirty="0">
                <a:latin typeface="Comic Sans MS" panose="030F0702030302020204" pitchFamily="66" charset="0"/>
              </a:rPr>
              <a:t>) verilmesini önermektedir.</a:t>
            </a:r>
          </a:p>
          <a:p>
            <a:endParaRPr lang="tr-TR" dirty="0"/>
          </a:p>
        </p:txBody>
      </p:sp>
    </p:spTree>
    <p:extLst>
      <p:ext uri="{BB962C8B-B14F-4D97-AF65-F5344CB8AC3E}">
        <p14:creationId xmlns:p14="http://schemas.microsoft.com/office/powerpoint/2010/main" val="21202686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18</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FA0FD469-9DAC-424F-A517-6027667265EC}"/>
              </a:ext>
            </a:extLst>
          </p:cNvPr>
          <p:cNvSpPr txBox="1"/>
          <p:nvPr/>
        </p:nvSpPr>
        <p:spPr>
          <a:xfrm>
            <a:off x="594753" y="835940"/>
            <a:ext cx="10246716" cy="400110"/>
          </a:xfrm>
          <a:prstGeom prst="rect">
            <a:avLst/>
          </a:prstGeom>
          <a:noFill/>
        </p:spPr>
        <p:txBody>
          <a:bodyPr wrap="none" rtlCol="0">
            <a:spAutoFit/>
          </a:bodyPr>
          <a:lstStyle/>
          <a:p>
            <a:r>
              <a:rPr lang="tr-TR" sz="2000" b="1" u="sng" dirty="0">
                <a:highlight>
                  <a:srgbClr val="FFFF00"/>
                </a:highlight>
                <a:latin typeface="Comic Sans MS" panose="030F0702030302020204" pitchFamily="66" charset="0"/>
              </a:rPr>
              <a:t>GEBELİKTE BESLENMEYE BAĞLI OLARAK GÖRÜLEBİLEN SAĞLIK SORUNLARI</a:t>
            </a:r>
          </a:p>
        </p:txBody>
      </p:sp>
      <p:sp>
        <p:nvSpPr>
          <p:cNvPr id="3" name="İçerik Yer Tutucusu 2">
            <a:extLst>
              <a:ext uri="{FF2B5EF4-FFF2-40B4-BE49-F238E27FC236}">
                <a16:creationId xmlns:a16="http://schemas.microsoft.com/office/drawing/2014/main" id="{055826DB-8794-44F0-AAB0-99E71465569C}"/>
              </a:ext>
            </a:extLst>
          </p:cNvPr>
          <p:cNvSpPr>
            <a:spLocks noGrp="1"/>
          </p:cNvSpPr>
          <p:nvPr>
            <p:ph sz="half" idx="1"/>
          </p:nvPr>
        </p:nvSpPr>
        <p:spPr>
          <a:xfrm>
            <a:off x="340730" y="1866695"/>
            <a:ext cx="6605760" cy="4351338"/>
          </a:xfrm>
        </p:spPr>
        <p:txBody>
          <a:bodyPr>
            <a:normAutofit fontScale="47500" lnSpcReduction="20000"/>
          </a:bodyPr>
          <a:lstStyle/>
          <a:p>
            <a:pPr marL="0" indent="0" algn="just">
              <a:buNone/>
            </a:pPr>
            <a:r>
              <a:rPr lang="tr-TR" sz="4200" u="sng" dirty="0" err="1">
                <a:highlight>
                  <a:srgbClr val="00FF00"/>
                </a:highlight>
                <a:latin typeface="Comic Sans MS" panose="030F0702030302020204" pitchFamily="66" charset="0"/>
              </a:rPr>
              <a:t>Konstipasyon</a:t>
            </a:r>
            <a:r>
              <a:rPr lang="tr-TR" sz="4200" u="sng" dirty="0">
                <a:highlight>
                  <a:srgbClr val="00FF00"/>
                </a:highlight>
                <a:latin typeface="Comic Sans MS" panose="030F0702030302020204" pitchFamily="66" charset="0"/>
              </a:rPr>
              <a:t> (Kabızlık): </a:t>
            </a:r>
          </a:p>
          <a:p>
            <a:pPr algn="just">
              <a:lnSpc>
                <a:spcPct val="120000"/>
              </a:lnSpc>
            </a:pPr>
            <a:r>
              <a:rPr lang="tr-TR" sz="4200" dirty="0">
                <a:latin typeface="Comic Sans MS" panose="030F0702030302020204" pitchFamily="66" charset="0"/>
              </a:rPr>
              <a:t>Gebelikte görülen </a:t>
            </a:r>
            <a:r>
              <a:rPr lang="tr-TR" sz="4200" dirty="0" err="1">
                <a:latin typeface="Comic Sans MS" panose="030F0702030302020204" pitchFamily="66" charset="0"/>
              </a:rPr>
              <a:t>hormonal</a:t>
            </a:r>
            <a:r>
              <a:rPr lang="tr-TR" sz="4200" dirty="0">
                <a:latin typeface="Comic Sans MS" panose="030F0702030302020204" pitchFamily="66" charset="0"/>
              </a:rPr>
              <a:t> değişiklikler barsak hareketlerinin yavaşlamasına ve sonucunda kabızlık oluşumuna neden olmaktadır. Demir desteği kullanımı da kabızlığı ağırlaştırabilmektedir.</a:t>
            </a:r>
          </a:p>
          <a:p>
            <a:pPr algn="just">
              <a:lnSpc>
                <a:spcPct val="120000"/>
              </a:lnSpc>
            </a:pPr>
            <a:r>
              <a:rPr lang="tr-TR" sz="4200" dirty="0">
                <a:latin typeface="Comic Sans MS" panose="030F0702030302020204" pitchFamily="66" charset="0"/>
              </a:rPr>
              <a:t>Sebze, meyve, kuru baklagiller, tam tahıllar gibi posadan zengin besinler tüketilmelidir.</a:t>
            </a:r>
          </a:p>
          <a:p>
            <a:pPr algn="just">
              <a:lnSpc>
                <a:spcPct val="120000"/>
              </a:lnSpc>
            </a:pPr>
            <a:r>
              <a:rPr lang="tr-TR" sz="4200" dirty="0">
                <a:latin typeface="Comic Sans MS" panose="030F0702030302020204" pitchFamily="66" charset="0"/>
              </a:rPr>
              <a:t>Sıvı tüketimi arttırılmalıdır. </a:t>
            </a:r>
            <a:r>
              <a:rPr lang="tr-TR" sz="4200" dirty="0">
                <a:solidFill>
                  <a:srgbClr val="FF0000"/>
                </a:solidFill>
                <a:latin typeface="Comic Sans MS" panose="030F0702030302020204" pitchFamily="66" charset="0"/>
              </a:rPr>
              <a:t>Günde 8-10 bardak !!!</a:t>
            </a:r>
          </a:p>
          <a:p>
            <a:pPr algn="just">
              <a:lnSpc>
                <a:spcPct val="120000"/>
              </a:lnSpc>
            </a:pPr>
            <a:r>
              <a:rPr lang="tr-TR" sz="4200" dirty="0" err="1">
                <a:latin typeface="Comic Sans MS" panose="030F0702030302020204" pitchFamily="66" charset="0"/>
              </a:rPr>
              <a:t>Laksatif</a:t>
            </a:r>
            <a:r>
              <a:rPr lang="tr-TR" sz="4200" dirty="0">
                <a:latin typeface="Comic Sans MS" panose="030F0702030302020204" pitchFamily="66" charset="0"/>
              </a:rPr>
              <a:t> etkisi olan kuru erik, incir gibi besinler kabızlığı önleyebilir.</a:t>
            </a:r>
          </a:p>
          <a:p>
            <a:pPr algn="just">
              <a:lnSpc>
                <a:spcPct val="120000"/>
              </a:lnSpc>
            </a:pPr>
            <a:r>
              <a:rPr lang="tr-TR" sz="4200" dirty="0">
                <a:latin typeface="Comic Sans MS" panose="030F0702030302020204" pitchFamily="66" charset="0"/>
              </a:rPr>
              <a:t>Düzenli fiziksel aktivite de barsak hareketlerinizi destekler.</a:t>
            </a:r>
          </a:p>
          <a:p>
            <a:pPr>
              <a:buFont typeface="Wingdings" panose="05000000000000000000" pitchFamily="2" charset="2"/>
              <a:buChar char="Ø"/>
            </a:pPr>
            <a:endParaRPr lang="tr-TR" dirty="0"/>
          </a:p>
        </p:txBody>
      </p:sp>
      <p:pic>
        <p:nvPicPr>
          <p:cNvPr id="5" name="Resim 4">
            <a:extLst>
              <a:ext uri="{FF2B5EF4-FFF2-40B4-BE49-F238E27FC236}">
                <a16:creationId xmlns:a16="http://schemas.microsoft.com/office/drawing/2014/main" id="{51430680-952F-4134-9F3E-79840EBADEC2}"/>
              </a:ext>
            </a:extLst>
          </p:cNvPr>
          <p:cNvPicPr>
            <a:picLocks noChangeAspect="1"/>
          </p:cNvPicPr>
          <p:nvPr/>
        </p:nvPicPr>
        <p:blipFill rotWithShape="1">
          <a:blip r:embed="rId7"/>
          <a:srcRect r="34236"/>
          <a:stretch/>
        </p:blipFill>
        <p:spPr>
          <a:xfrm>
            <a:off x="7612901" y="2795602"/>
            <a:ext cx="3079679" cy="2493523"/>
          </a:xfrm>
          <a:prstGeom prst="rect">
            <a:avLst/>
          </a:prstGeom>
        </p:spPr>
      </p:pic>
    </p:spTree>
    <p:extLst>
      <p:ext uri="{BB962C8B-B14F-4D97-AF65-F5344CB8AC3E}">
        <p14:creationId xmlns:p14="http://schemas.microsoft.com/office/powerpoint/2010/main" val="19500489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19</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FA0FD469-9DAC-424F-A517-6027667265EC}"/>
              </a:ext>
            </a:extLst>
          </p:cNvPr>
          <p:cNvSpPr txBox="1"/>
          <p:nvPr/>
        </p:nvSpPr>
        <p:spPr>
          <a:xfrm>
            <a:off x="594753" y="835940"/>
            <a:ext cx="10246716" cy="400110"/>
          </a:xfrm>
          <a:prstGeom prst="rect">
            <a:avLst/>
          </a:prstGeom>
          <a:noFill/>
        </p:spPr>
        <p:txBody>
          <a:bodyPr wrap="none" rtlCol="0">
            <a:spAutoFit/>
          </a:bodyPr>
          <a:lstStyle/>
          <a:p>
            <a:r>
              <a:rPr lang="tr-TR" sz="2000" b="1" u="sng" dirty="0">
                <a:highlight>
                  <a:srgbClr val="FFFF00"/>
                </a:highlight>
                <a:latin typeface="Comic Sans MS" panose="030F0702030302020204" pitchFamily="66" charset="0"/>
              </a:rPr>
              <a:t>GEBELİKTE BESLENMEYE BAĞLI OLARAK GÖRÜLEBİLEN SAĞLIK SORUNLARI</a:t>
            </a:r>
          </a:p>
        </p:txBody>
      </p:sp>
      <p:sp>
        <p:nvSpPr>
          <p:cNvPr id="3" name="İçerik Yer Tutucusu 2">
            <a:extLst>
              <a:ext uri="{FF2B5EF4-FFF2-40B4-BE49-F238E27FC236}">
                <a16:creationId xmlns:a16="http://schemas.microsoft.com/office/drawing/2014/main" id="{055826DB-8794-44F0-AAB0-99E71465569C}"/>
              </a:ext>
            </a:extLst>
          </p:cNvPr>
          <p:cNvSpPr>
            <a:spLocks noGrp="1"/>
          </p:cNvSpPr>
          <p:nvPr>
            <p:ph sz="half" idx="1"/>
          </p:nvPr>
        </p:nvSpPr>
        <p:spPr>
          <a:xfrm>
            <a:off x="254000" y="1688123"/>
            <a:ext cx="6341424" cy="4376140"/>
          </a:xfrm>
        </p:spPr>
        <p:txBody>
          <a:bodyPr>
            <a:normAutofit/>
          </a:bodyPr>
          <a:lstStyle/>
          <a:p>
            <a:pPr marL="0" indent="0" algn="just">
              <a:buNone/>
            </a:pPr>
            <a:r>
              <a:rPr lang="tr-TR" u="sng" dirty="0" err="1">
                <a:highlight>
                  <a:srgbClr val="00FF00"/>
                </a:highlight>
                <a:latin typeface="Comic Sans MS" panose="030F0702030302020204" pitchFamily="66" charset="0"/>
              </a:rPr>
              <a:t>Gestasyonel</a:t>
            </a:r>
            <a:r>
              <a:rPr lang="tr-TR" u="sng" dirty="0">
                <a:highlight>
                  <a:srgbClr val="00FF00"/>
                </a:highlight>
                <a:latin typeface="Comic Sans MS" panose="030F0702030302020204" pitchFamily="66" charset="0"/>
              </a:rPr>
              <a:t> Diyabet</a:t>
            </a:r>
            <a:r>
              <a:rPr lang="tr-TR" sz="4200" u="sng" dirty="0">
                <a:highlight>
                  <a:srgbClr val="00FF00"/>
                </a:highlight>
                <a:latin typeface="Comic Sans MS" panose="030F0702030302020204" pitchFamily="66" charset="0"/>
              </a:rPr>
              <a:t>:</a:t>
            </a:r>
          </a:p>
          <a:p>
            <a:pPr algn="just"/>
            <a:r>
              <a:rPr lang="tr-TR" sz="2600" dirty="0">
                <a:latin typeface="Comic Sans MS" panose="030F0702030302020204" pitchFamily="66" charset="0"/>
              </a:rPr>
              <a:t>İlk kez gebelikte ortaya çıkan glikoz </a:t>
            </a:r>
            <a:r>
              <a:rPr lang="tr-TR" sz="2600" dirty="0" err="1">
                <a:latin typeface="Comic Sans MS" panose="030F0702030302020204" pitchFamily="66" charset="0"/>
              </a:rPr>
              <a:t>intoleransıdır</a:t>
            </a:r>
            <a:r>
              <a:rPr lang="tr-TR" sz="2600" dirty="0">
                <a:latin typeface="Comic Sans MS" panose="030F0702030302020204" pitchFamily="66" charset="0"/>
              </a:rPr>
              <a:t>.</a:t>
            </a:r>
          </a:p>
          <a:p>
            <a:pPr algn="just"/>
            <a:r>
              <a:rPr lang="tr-TR" sz="2600" dirty="0">
                <a:latin typeface="Comic Sans MS" panose="030F0702030302020204" pitchFamily="66" charset="0"/>
              </a:rPr>
              <a:t>Çoğunlukla doğumdan sonra geçer. Kan şekerleri düzenli olarak izlenmeli ve kan glikoz düzeylerine uygun beslenme düzeni oluşturulmalı ve fazla ağırlık kazanımından kaçınılmalıdır.</a:t>
            </a:r>
          </a:p>
          <a:p>
            <a:pPr algn="just"/>
            <a:r>
              <a:rPr lang="tr-TR" sz="2600" dirty="0">
                <a:solidFill>
                  <a:srgbClr val="FF0000"/>
                </a:solidFill>
                <a:latin typeface="Comic Sans MS" panose="030F0702030302020204" pitchFamily="66" charset="0"/>
              </a:rPr>
              <a:t>Zayıflama diyeti uygulanmamalıdır !!!</a:t>
            </a:r>
          </a:p>
          <a:p>
            <a:pPr>
              <a:buFont typeface="Wingdings" panose="05000000000000000000" pitchFamily="2" charset="2"/>
              <a:buChar char="Ø"/>
            </a:pPr>
            <a:endParaRPr lang="tr-TR" dirty="0"/>
          </a:p>
        </p:txBody>
      </p:sp>
      <p:pic>
        <p:nvPicPr>
          <p:cNvPr id="2" name="Resim 1">
            <a:extLst>
              <a:ext uri="{FF2B5EF4-FFF2-40B4-BE49-F238E27FC236}">
                <a16:creationId xmlns:a16="http://schemas.microsoft.com/office/drawing/2014/main" id="{6391D90F-7F06-4E5F-BE91-51EF04CC096D}"/>
              </a:ext>
            </a:extLst>
          </p:cNvPr>
          <p:cNvPicPr>
            <a:picLocks noChangeAspect="1"/>
          </p:cNvPicPr>
          <p:nvPr/>
        </p:nvPicPr>
        <p:blipFill>
          <a:blip r:embed="rId7"/>
          <a:stretch>
            <a:fillRect/>
          </a:stretch>
        </p:blipFill>
        <p:spPr>
          <a:xfrm>
            <a:off x="6968409" y="2749348"/>
            <a:ext cx="3647977" cy="2427563"/>
          </a:xfrm>
          <a:prstGeom prst="rect">
            <a:avLst/>
          </a:prstGeom>
        </p:spPr>
      </p:pic>
    </p:spTree>
    <p:extLst>
      <p:ext uri="{BB962C8B-B14F-4D97-AF65-F5344CB8AC3E}">
        <p14:creationId xmlns:p14="http://schemas.microsoft.com/office/powerpoint/2010/main" val="11519382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855080" y="1951124"/>
            <a:ext cx="5705946" cy="3477875"/>
          </a:xfrm>
          <a:prstGeom prst="rect">
            <a:avLst/>
          </a:prstGeom>
        </p:spPr>
        <p:txBody>
          <a:bodyPr wrap="square">
            <a:spAutoFit/>
          </a:bodyPr>
          <a:lstStyle/>
          <a:p>
            <a:pPr marL="285750" indent="-285750" algn="just">
              <a:buFont typeface="Wingdings" panose="05000000000000000000" pitchFamily="2" charset="2"/>
              <a:buChar char="ü"/>
            </a:pPr>
            <a:r>
              <a:rPr lang="tr-TR" sz="2000" dirty="0">
                <a:latin typeface="Comic Sans MS" panose="030F0702030302020204" pitchFamily="66" charset="0"/>
              </a:rPr>
              <a:t>Gebelik her kadın için doğal bir olaydır.</a:t>
            </a:r>
          </a:p>
          <a:p>
            <a:pPr marL="285750" indent="-285750" algn="just">
              <a:buFont typeface="Wingdings" panose="05000000000000000000" pitchFamily="2" charset="2"/>
              <a:buChar char="ü"/>
            </a:pPr>
            <a:r>
              <a:rPr lang="tr-TR" sz="2000" dirty="0">
                <a:latin typeface="Comic Sans MS" panose="030F0702030302020204" pitchFamily="66" charset="0"/>
              </a:rPr>
              <a:t>Çocuğun sağlıklı doğması annenin beslenmesi ile direkt ilişkilidir.</a:t>
            </a:r>
          </a:p>
          <a:p>
            <a:pPr marL="285750" indent="-285750" algn="just">
              <a:buFont typeface="Wingdings" panose="05000000000000000000" pitchFamily="2" charset="2"/>
              <a:buChar char="ü"/>
            </a:pPr>
            <a:endParaRPr lang="tr-TR" sz="2000" dirty="0">
              <a:latin typeface="Comic Sans MS" panose="030F0702030302020204" pitchFamily="66" charset="0"/>
            </a:endParaRPr>
          </a:p>
          <a:p>
            <a:pPr algn="just"/>
            <a:r>
              <a:rPr lang="tr-TR" sz="2000" u="sng" dirty="0">
                <a:latin typeface="Comic Sans MS" panose="030F0702030302020204" pitchFamily="66" charset="0"/>
              </a:rPr>
              <a:t>Araştırmalar:</a:t>
            </a:r>
          </a:p>
          <a:p>
            <a:pPr marL="285750" indent="-285750" algn="just">
              <a:buFont typeface="Wingdings" panose="05000000000000000000" pitchFamily="2" charset="2"/>
              <a:buChar char="q"/>
            </a:pPr>
            <a:r>
              <a:rPr lang="tr-TR" sz="2000" dirty="0">
                <a:latin typeface="Comic Sans MS" panose="030F0702030302020204" pitchFamily="66" charset="0"/>
              </a:rPr>
              <a:t>Gebelik öncesi ve/veya gebelik süresince kronik olarak yetersiz ve dengesiz beslenen kişilerin dengeli beslenenlere kıyasla bebeklerinin erken, ölü ve eksik uzuvlu doğma veya doğum sonrası ölüm oranlarının yüksek olduğunu göstermiştir.</a:t>
            </a:r>
            <a:endParaRPr lang="tr-TR" dirty="0"/>
          </a:p>
        </p:txBody>
      </p:sp>
      <p:sp>
        <p:nvSpPr>
          <p:cNvPr id="9" name="Metin kutusu 8">
            <a:extLst>
              <a:ext uri="{FF2B5EF4-FFF2-40B4-BE49-F238E27FC236}">
                <a16:creationId xmlns:a16="http://schemas.microsoft.com/office/drawing/2014/main" id="{FA0FD469-9DAC-424F-A517-6027667265EC}"/>
              </a:ext>
            </a:extLst>
          </p:cNvPr>
          <p:cNvSpPr txBox="1"/>
          <p:nvPr/>
        </p:nvSpPr>
        <p:spPr>
          <a:xfrm>
            <a:off x="2919540" y="891868"/>
            <a:ext cx="5327099" cy="769441"/>
          </a:xfrm>
          <a:prstGeom prst="rect">
            <a:avLst/>
          </a:prstGeom>
          <a:noFill/>
        </p:spPr>
        <p:txBody>
          <a:bodyPr wrap="none" rtlCol="0">
            <a:spAutoFit/>
          </a:bodyPr>
          <a:lstStyle/>
          <a:p>
            <a:r>
              <a:rPr lang="tr-TR" sz="4400" dirty="0">
                <a:solidFill>
                  <a:srgbClr val="FF0000"/>
                </a:solidFill>
                <a:highlight>
                  <a:srgbClr val="FFFF00"/>
                </a:highlight>
                <a:latin typeface="Comic Sans MS" panose="030F0902030302020204" pitchFamily="66" charset="0"/>
              </a:rPr>
              <a:t>Gebelikte Beslenme</a:t>
            </a:r>
          </a:p>
        </p:txBody>
      </p:sp>
      <p:pic>
        <p:nvPicPr>
          <p:cNvPr id="2" name="Resim 1">
            <a:extLst>
              <a:ext uri="{FF2B5EF4-FFF2-40B4-BE49-F238E27FC236}">
                <a16:creationId xmlns:a16="http://schemas.microsoft.com/office/drawing/2014/main" id="{7FBF95D3-E3E4-4798-B26A-C2E0265B6F78}"/>
              </a:ext>
            </a:extLst>
          </p:cNvPr>
          <p:cNvPicPr>
            <a:picLocks noChangeAspect="1"/>
          </p:cNvPicPr>
          <p:nvPr/>
        </p:nvPicPr>
        <p:blipFill>
          <a:blip r:embed="rId7"/>
          <a:stretch>
            <a:fillRect/>
          </a:stretch>
        </p:blipFill>
        <p:spPr>
          <a:xfrm>
            <a:off x="7099211" y="2230636"/>
            <a:ext cx="3845597" cy="2396728"/>
          </a:xfrm>
          <a:prstGeom prst="rect">
            <a:avLst/>
          </a:prstGeom>
        </p:spPr>
      </p:pic>
    </p:spTree>
    <p:extLst>
      <p:ext uri="{BB962C8B-B14F-4D97-AF65-F5344CB8AC3E}">
        <p14:creationId xmlns:p14="http://schemas.microsoft.com/office/powerpoint/2010/main" val="1908163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20</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FA0FD469-9DAC-424F-A517-6027667265EC}"/>
              </a:ext>
            </a:extLst>
          </p:cNvPr>
          <p:cNvSpPr txBox="1"/>
          <p:nvPr/>
        </p:nvSpPr>
        <p:spPr>
          <a:xfrm>
            <a:off x="594753" y="835940"/>
            <a:ext cx="10246716" cy="400110"/>
          </a:xfrm>
          <a:prstGeom prst="rect">
            <a:avLst/>
          </a:prstGeom>
          <a:noFill/>
        </p:spPr>
        <p:txBody>
          <a:bodyPr wrap="none" rtlCol="0">
            <a:spAutoFit/>
          </a:bodyPr>
          <a:lstStyle/>
          <a:p>
            <a:r>
              <a:rPr lang="tr-TR" sz="2000" b="1" u="sng" dirty="0">
                <a:highlight>
                  <a:srgbClr val="FFFF00"/>
                </a:highlight>
                <a:latin typeface="Comic Sans MS" panose="030F0702030302020204" pitchFamily="66" charset="0"/>
              </a:rPr>
              <a:t>GEBELİKTE BESLENMEYE BAĞLI OLARAK GÖRÜLEBİLEN SAĞLIK SORUNLARI</a:t>
            </a:r>
          </a:p>
        </p:txBody>
      </p:sp>
      <p:sp>
        <p:nvSpPr>
          <p:cNvPr id="3" name="İçerik Yer Tutucusu 2">
            <a:extLst>
              <a:ext uri="{FF2B5EF4-FFF2-40B4-BE49-F238E27FC236}">
                <a16:creationId xmlns:a16="http://schemas.microsoft.com/office/drawing/2014/main" id="{055826DB-8794-44F0-AAB0-99E71465569C}"/>
              </a:ext>
            </a:extLst>
          </p:cNvPr>
          <p:cNvSpPr>
            <a:spLocks noGrp="1"/>
          </p:cNvSpPr>
          <p:nvPr>
            <p:ph sz="half" idx="1"/>
          </p:nvPr>
        </p:nvSpPr>
        <p:spPr>
          <a:xfrm>
            <a:off x="254000" y="1688123"/>
            <a:ext cx="6341424" cy="4376140"/>
          </a:xfrm>
        </p:spPr>
        <p:txBody>
          <a:bodyPr>
            <a:normAutofit lnSpcReduction="10000"/>
          </a:bodyPr>
          <a:lstStyle/>
          <a:p>
            <a:pPr marL="0" indent="0" algn="just">
              <a:buNone/>
            </a:pPr>
            <a:r>
              <a:rPr lang="tr-TR" u="sng" dirty="0">
                <a:highlight>
                  <a:srgbClr val="00FF00"/>
                </a:highlight>
                <a:latin typeface="Comic Sans MS" panose="030F0702030302020204" pitchFamily="66" charset="0"/>
              </a:rPr>
              <a:t>Gebelik Zehirlenmesi (</a:t>
            </a:r>
            <a:r>
              <a:rPr lang="tr-TR" u="sng" dirty="0" err="1">
                <a:highlight>
                  <a:srgbClr val="00FF00"/>
                </a:highlight>
                <a:latin typeface="Comic Sans MS" panose="030F0702030302020204" pitchFamily="66" charset="0"/>
              </a:rPr>
              <a:t>Toksemi</a:t>
            </a:r>
            <a:r>
              <a:rPr lang="tr-TR" u="sng" dirty="0">
                <a:highlight>
                  <a:srgbClr val="00FF00"/>
                </a:highlight>
                <a:latin typeface="Comic Sans MS" panose="030F0702030302020204" pitchFamily="66" charset="0"/>
              </a:rPr>
              <a:t>)</a:t>
            </a:r>
            <a:r>
              <a:rPr lang="tr-TR" sz="4200" u="sng" dirty="0">
                <a:highlight>
                  <a:srgbClr val="00FF00"/>
                </a:highlight>
                <a:latin typeface="Comic Sans MS" panose="030F0702030302020204" pitchFamily="66" charset="0"/>
              </a:rPr>
              <a:t>:</a:t>
            </a:r>
          </a:p>
          <a:p>
            <a:r>
              <a:rPr lang="tr-TR" sz="2800" dirty="0">
                <a:latin typeface="Comic Sans MS" panose="030F0702030302020204" pitchFamily="66" charset="0"/>
              </a:rPr>
              <a:t>Yetersiz ve dengesiz beslenmeye bağlı olarak gebeliğin sonlarına doğru annede kan basıncı artabilir, idrarla protein kaybı ile el ve ayaklarda ödem oluşabilir. </a:t>
            </a:r>
          </a:p>
          <a:p>
            <a:r>
              <a:rPr lang="tr-TR" sz="2800" dirty="0">
                <a:latin typeface="Comic Sans MS" panose="030F0702030302020204" pitchFamily="66" charset="0"/>
              </a:rPr>
              <a:t>Diyetle sodyum ve protein alımı sınırlanır ve B grubu vitaminlerinin alımı arttırılarak tıbbi beslenme tedavisi uygulanması önerilir.</a:t>
            </a:r>
          </a:p>
          <a:p>
            <a:pPr>
              <a:buFont typeface="Wingdings" panose="05000000000000000000" pitchFamily="2" charset="2"/>
              <a:buChar char="Ø"/>
            </a:pPr>
            <a:endParaRPr lang="tr-TR" dirty="0"/>
          </a:p>
        </p:txBody>
      </p:sp>
      <p:pic>
        <p:nvPicPr>
          <p:cNvPr id="4" name="Resim 3">
            <a:extLst>
              <a:ext uri="{FF2B5EF4-FFF2-40B4-BE49-F238E27FC236}">
                <a16:creationId xmlns:a16="http://schemas.microsoft.com/office/drawing/2014/main" id="{E45CDB9A-7319-4B62-BC4E-887E5748154E}"/>
              </a:ext>
            </a:extLst>
          </p:cNvPr>
          <p:cNvPicPr>
            <a:picLocks noChangeAspect="1"/>
          </p:cNvPicPr>
          <p:nvPr/>
        </p:nvPicPr>
        <p:blipFill>
          <a:blip r:embed="rId7"/>
          <a:stretch>
            <a:fillRect/>
          </a:stretch>
        </p:blipFill>
        <p:spPr>
          <a:xfrm>
            <a:off x="7067304" y="2294240"/>
            <a:ext cx="4082000" cy="2126315"/>
          </a:xfrm>
          <a:prstGeom prst="rect">
            <a:avLst/>
          </a:prstGeom>
        </p:spPr>
      </p:pic>
    </p:spTree>
    <p:extLst>
      <p:ext uri="{BB962C8B-B14F-4D97-AF65-F5344CB8AC3E}">
        <p14:creationId xmlns:p14="http://schemas.microsoft.com/office/powerpoint/2010/main" val="1254886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21</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FA0FD469-9DAC-424F-A517-6027667265EC}"/>
              </a:ext>
            </a:extLst>
          </p:cNvPr>
          <p:cNvSpPr txBox="1"/>
          <p:nvPr/>
        </p:nvSpPr>
        <p:spPr>
          <a:xfrm>
            <a:off x="594753" y="835940"/>
            <a:ext cx="10246716" cy="400110"/>
          </a:xfrm>
          <a:prstGeom prst="rect">
            <a:avLst/>
          </a:prstGeom>
          <a:noFill/>
        </p:spPr>
        <p:txBody>
          <a:bodyPr wrap="none" rtlCol="0">
            <a:spAutoFit/>
          </a:bodyPr>
          <a:lstStyle/>
          <a:p>
            <a:r>
              <a:rPr lang="tr-TR" sz="2000" b="1" u="sng" dirty="0">
                <a:highlight>
                  <a:srgbClr val="FFFF00"/>
                </a:highlight>
                <a:latin typeface="Comic Sans MS" panose="030F0702030302020204" pitchFamily="66" charset="0"/>
              </a:rPr>
              <a:t>GEBELİKTE BESLENMEYE BAĞLI OLARAK GÖRÜLEBİLEN SAĞLIK SORUNLARI</a:t>
            </a:r>
          </a:p>
        </p:txBody>
      </p:sp>
      <p:sp>
        <p:nvSpPr>
          <p:cNvPr id="3" name="İçerik Yer Tutucusu 2">
            <a:extLst>
              <a:ext uri="{FF2B5EF4-FFF2-40B4-BE49-F238E27FC236}">
                <a16:creationId xmlns:a16="http://schemas.microsoft.com/office/drawing/2014/main" id="{055826DB-8794-44F0-AAB0-99E71465569C}"/>
              </a:ext>
            </a:extLst>
          </p:cNvPr>
          <p:cNvSpPr>
            <a:spLocks noGrp="1"/>
          </p:cNvSpPr>
          <p:nvPr>
            <p:ph sz="half" idx="1"/>
          </p:nvPr>
        </p:nvSpPr>
        <p:spPr>
          <a:xfrm>
            <a:off x="3770923" y="1631852"/>
            <a:ext cx="6341424" cy="4376140"/>
          </a:xfrm>
        </p:spPr>
        <p:txBody>
          <a:bodyPr>
            <a:normAutofit lnSpcReduction="10000"/>
          </a:bodyPr>
          <a:lstStyle/>
          <a:p>
            <a:pPr marL="0" indent="0" algn="just">
              <a:buNone/>
            </a:pPr>
            <a:r>
              <a:rPr lang="tr-TR" sz="2600" u="sng" dirty="0">
                <a:highlight>
                  <a:srgbClr val="00FF00"/>
                </a:highlight>
                <a:latin typeface="Comic Sans MS" panose="030F0702030302020204" pitchFamily="66" charset="0"/>
              </a:rPr>
              <a:t>Bulantı- Kusma:</a:t>
            </a:r>
          </a:p>
          <a:p>
            <a:pPr algn="just"/>
            <a:r>
              <a:rPr lang="tr-TR" sz="2600" dirty="0">
                <a:latin typeface="Comic Sans MS" panose="030F0702030302020204" pitchFamily="66" charset="0"/>
              </a:rPr>
              <a:t>Bulantılar mide boş iken daha fazla olur. Az az ve sık sık  beslenilmelidir.</a:t>
            </a:r>
          </a:p>
          <a:p>
            <a:pPr algn="just"/>
            <a:r>
              <a:rPr lang="tr-TR" sz="2600" dirty="0">
                <a:latin typeface="Comic Sans MS" panose="030F0702030302020204" pitchFamily="66" charset="0"/>
              </a:rPr>
              <a:t>Sıvı alımı öğün öncesinde veya öğün sonrasında yapılmalı, yemeklerle beraber sıvı tüketilmemelidir.</a:t>
            </a:r>
          </a:p>
          <a:p>
            <a:pPr algn="just"/>
            <a:r>
              <a:rPr lang="tr-TR" sz="2600" dirty="0">
                <a:latin typeface="Comic Sans MS" panose="030F0702030302020204" pitchFamily="66" charset="0"/>
              </a:rPr>
              <a:t>Gebelik döneminde anne kokulara karşı hassas olabileceğinden kokuların yoğun olduğu ortamdan kaçınılmalıdır.</a:t>
            </a:r>
          </a:p>
          <a:p>
            <a:pPr algn="just"/>
            <a:r>
              <a:rPr lang="tr-TR" sz="2600" dirty="0">
                <a:latin typeface="Comic Sans MS" panose="030F0702030302020204" pitchFamily="66" charset="0"/>
              </a:rPr>
              <a:t>Kızartma ve yağlı besinlerden mümkün olduğunca uzak durulmalıdır.</a:t>
            </a:r>
          </a:p>
          <a:p>
            <a:pPr>
              <a:buFont typeface="Wingdings" panose="05000000000000000000" pitchFamily="2" charset="2"/>
              <a:buChar char="Ø"/>
            </a:pPr>
            <a:endParaRPr lang="tr-TR" dirty="0"/>
          </a:p>
        </p:txBody>
      </p:sp>
      <p:pic>
        <p:nvPicPr>
          <p:cNvPr id="2" name="Resim 1">
            <a:extLst>
              <a:ext uri="{FF2B5EF4-FFF2-40B4-BE49-F238E27FC236}">
                <a16:creationId xmlns:a16="http://schemas.microsoft.com/office/drawing/2014/main" id="{2A777ED6-C7A1-4903-83A5-38ABC47EDD73}"/>
              </a:ext>
            </a:extLst>
          </p:cNvPr>
          <p:cNvPicPr>
            <a:picLocks noChangeAspect="1"/>
          </p:cNvPicPr>
          <p:nvPr/>
        </p:nvPicPr>
        <p:blipFill>
          <a:blip r:embed="rId7"/>
          <a:stretch>
            <a:fillRect/>
          </a:stretch>
        </p:blipFill>
        <p:spPr>
          <a:xfrm>
            <a:off x="594753" y="2082429"/>
            <a:ext cx="2699823" cy="2983304"/>
          </a:xfrm>
          <a:prstGeom prst="rect">
            <a:avLst/>
          </a:prstGeom>
        </p:spPr>
      </p:pic>
    </p:spTree>
    <p:extLst>
      <p:ext uri="{BB962C8B-B14F-4D97-AF65-F5344CB8AC3E}">
        <p14:creationId xmlns:p14="http://schemas.microsoft.com/office/powerpoint/2010/main" val="37450086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3</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254000" y="1951124"/>
            <a:ext cx="6307026" cy="2585323"/>
          </a:xfrm>
          <a:prstGeom prst="rect">
            <a:avLst/>
          </a:prstGeom>
        </p:spPr>
        <p:txBody>
          <a:bodyPr wrap="square">
            <a:spAutoFit/>
          </a:bodyPr>
          <a:lstStyle/>
          <a:p>
            <a:pPr marL="342900" indent="-342900">
              <a:buFont typeface="Wingdings" panose="05000000000000000000" pitchFamily="2" charset="2"/>
              <a:buChar char="v"/>
            </a:pPr>
            <a:r>
              <a:rPr lang="tr-TR" dirty="0">
                <a:latin typeface="Comic Sans MS" panose="030F0702030302020204" pitchFamily="66" charset="0"/>
              </a:rPr>
              <a:t>Bebeğin fiziksel ve zihinsel olarak büyüme ve gelişmesi,</a:t>
            </a:r>
          </a:p>
          <a:p>
            <a:pPr marL="342900" indent="-342900">
              <a:buFont typeface="Wingdings" panose="05000000000000000000" pitchFamily="2" charset="2"/>
              <a:buChar char="v"/>
            </a:pPr>
            <a:r>
              <a:rPr lang="tr-TR" dirty="0">
                <a:latin typeface="Comic Sans MS" panose="030F0702030302020204" pitchFamily="66" charset="0"/>
              </a:rPr>
              <a:t>Bebekte yetişkinlik çağında gelişebilecek kronik hastalıkların önlenmesi (hipertansiyon, diyabet, kalp-damar hastalıkları vb.)</a:t>
            </a:r>
          </a:p>
          <a:p>
            <a:pPr marL="342900" indent="-342900">
              <a:buFont typeface="Wingdings" panose="05000000000000000000" pitchFamily="2" charset="2"/>
              <a:buChar char="v"/>
            </a:pPr>
            <a:r>
              <a:rPr lang="tr-TR" dirty="0">
                <a:latin typeface="Comic Sans MS" panose="030F0702030302020204" pitchFamily="66" charset="0"/>
              </a:rPr>
              <a:t>Erken doğumun (prematüre) önlenmesi, </a:t>
            </a:r>
          </a:p>
          <a:p>
            <a:pPr marL="342900" indent="-342900">
              <a:buFont typeface="Wingdings" panose="05000000000000000000" pitchFamily="2" charset="2"/>
              <a:buChar char="v"/>
            </a:pPr>
            <a:r>
              <a:rPr lang="tr-TR" dirty="0">
                <a:latin typeface="Comic Sans MS" panose="030F0702030302020204" pitchFamily="66" charset="0"/>
              </a:rPr>
              <a:t>Geç doğumun önlenmesi,</a:t>
            </a:r>
          </a:p>
          <a:p>
            <a:pPr marL="342900" indent="-342900">
              <a:buFont typeface="Wingdings" panose="05000000000000000000" pitchFamily="2" charset="2"/>
              <a:buChar char="v"/>
            </a:pPr>
            <a:r>
              <a:rPr lang="tr-TR" dirty="0" err="1">
                <a:latin typeface="Comic Sans MS" panose="030F0702030302020204" pitchFamily="66" charset="0"/>
              </a:rPr>
              <a:t>Preeklampsi</a:t>
            </a:r>
            <a:r>
              <a:rPr lang="tr-TR" dirty="0">
                <a:latin typeface="Comic Sans MS" panose="030F0702030302020204" pitchFamily="66" charset="0"/>
              </a:rPr>
              <a:t>* gelişiminin önlenmesi,</a:t>
            </a:r>
          </a:p>
          <a:p>
            <a:pPr marL="342900" indent="-342900">
              <a:buFont typeface="Wingdings" panose="05000000000000000000" pitchFamily="2" charset="2"/>
              <a:buChar char="v"/>
            </a:pPr>
            <a:r>
              <a:rPr lang="tr-TR" dirty="0" err="1">
                <a:latin typeface="Comic Sans MS" panose="030F0702030302020204" pitchFamily="66" charset="0"/>
              </a:rPr>
              <a:t>Gestasyonel</a:t>
            </a:r>
            <a:r>
              <a:rPr lang="tr-TR" dirty="0">
                <a:latin typeface="Comic Sans MS" panose="030F0702030302020204" pitchFamily="66" charset="0"/>
              </a:rPr>
              <a:t> diyabet** riskinin azaltılması sağlanabilir.</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641299" y="849829"/>
            <a:ext cx="9079730" cy="461665"/>
          </a:xfrm>
          <a:prstGeom prst="rect">
            <a:avLst/>
          </a:prstGeom>
          <a:noFill/>
        </p:spPr>
        <p:txBody>
          <a:bodyPr wrap="none" rtlCol="0">
            <a:spAutoFit/>
          </a:bodyPr>
          <a:lstStyle/>
          <a:p>
            <a:r>
              <a:rPr lang="tr-TR" sz="2400" u="sng" dirty="0">
                <a:highlight>
                  <a:srgbClr val="00FFFF"/>
                </a:highlight>
                <a:latin typeface="Comic Sans MS" panose="030F0702030302020204" pitchFamily="66" charset="0"/>
              </a:rPr>
              <a:t>Annenin gebelikte yeterli ve dengeli bir şekilde beslenmesi ile;</a:t>
            </a:r>
            <a:endParaRPr lang="tr-TR" sz="2400" u="sng" dirty="0">
              <a:solidFill>
                <a:srgbClr val="FF0000"/>
              </a:solidFill>
              <a:highlight>
                <a:srgbClr val="00FFFF"/>
              </a:highlight>
              <a:latin typeface="Comic Sans MS" panose="030F0702030302020204" pitchFamily="66" charset="0"/>
            </a:endParaRPr>
          </a:p>
        </p:txBody>
      </p:sp>
      <p:sp>
        <p:nvSpPr>
          <p:cNvPr id="4" name="Metin kutusu 3">
            <a:extLst>
              <a:ext uri="{FF2B5EF4-FFF2-40B4-BE49-F238E27FC236}">
                <a16:creationId xmlns:a16="http://schemas.microsoft.com/office/drawing/2014/main" id="{1D4A92D7-033C-40B8-8938-20FF50D6B2D3}"/>
              </a:ext>
            </a:extLst>
          </p:cNvPr>
          <p:cNvSpPr txBox="1"/>
          <p:nvPr/>
        </p:nvSpPr>
        <p:spPr>
          <a:xfrm>
            <a:off x="61499" y="4986633"/>
            <a:ext cx="6499527" cy="1169551"/>
          </a:xfrm>
          <a:prstGeom prst="rect">
            <a:avLst/>
          </a:prstGeom>
          <a:noFill/>
        </p:spPr>
        <p:txBody>
          <a:bodyPr wrap="square" rtlCol="0">
            <a:spAutoFit/>
          </a:bodyPr>
          <a:lstStyle/>
          <a:p>
            <a:pPr algn="just"/>
            <a:r>
              <a:rPr lang="tr-TR" sz="1400" b="0" i="0" dirty="0">
                <a:solidFill>
                  <a:srgbClr val="040C28"/>
                </a:solidFill>
                <a:effectLst/>
                <a:latin typeface="Comic Sans MS" panose="030F0702030302020204" pitchFamily="66" charset="0"/>
              </a:rPr>
              <a:t>*Gebelik zehirlenmesi</a:t>
            </a:r>
            <a:r>
              <a:rPr lang="tr-TR" sz="1400" b="0" i="0" dirty="0">
                <a:solidFill>
                  <a:srgbClr val="202124"/>
                </a:solidFill>
                <a:effectLst/>
                <a:latin typeface="Comic Sans MS" panose="030F0702030302020204" pitchFamily="66" charset="0"/>
              </a:rPr>
              <a:t> olarak da bilinen </a:t>
            </a:r>
            <a:r>
              <a:rPr lang="tr-TR" sz="1400" b="0" i="0" dirty="0" err="1">
                <a:solidFill>
                  <a:srgbClr val="202124"/>
                </a:solidFill>
                <a:effectLst/>
                <a:highlight>
                  <a:srgbClr val="FFFF00"/>
                </a:highlight>
                <a:latin typeface="Comic Sans MS" panose="030F0702030302020204" pitchFamily="66" charset="0"/>
              </a:rPr>
              <a:t>preeklampsi</a:t>
            </a:r>
            <a:r>
              <a:rPr lang="tr-TR" sz="1400" b="0" i="0" dirty="0">
                <a:solidFill>
                  <a:srgbClr val="202124"/>
                </a:solidFill>
                <a:effectLst/>
                <a:latin typeface="Comic Sans MS" panose="030F0702030302020204" pitchFamily="66" charset="0"/>
              </a:rPr>
              <a:t>, genellikle hamileliğin 20. haftasından sonra başlayan yüksek kan basıncıyla yani yüksek tansiyonla karakterize bir hastalıktır. </a:t>
            </a:r>
            <a:r>
              <a:rPr lang="tr-TR" sz="1400" b="0" i="0" dirty="0">
                <a:solidFill>
                  <a:srgbClr val="040C28"/>
                </a:solidFill>
                <a:effectLst/>
                <a:latin typeface="Comic Sans MS" panose="030F0702030302020204" pitchFamily="66" charset="0"/>
              </a:rPr>
              <a:t>Annede karaciğer yırtılması, böbrek yetmezliği, vücutta yaygın kanamalar ve beyin kanaması sonucu yaşam kaybına neden olabilir</a:t>
            </a:r>
            <a:r>
              <a:rPr lang="tr-TR" sz="1400" b="0" i="0" dirty="0">
                <a:solidFill>
                  <a:srgbClr val="4D5156"/>
                </a:solidFill>
                <a:effectLst/>
                <a:latin typeface="Comic Sans MS" panose="030F0702030302020204" pitchFamily="66" charset="0"/>
              </a:rPr>
              <a:t>.</a:t>
            </a:r>
            <a:endParaRPr lang="tr-TR" sz="1400" dirty="0">
              <a:latin typeface="Comic Sans MS" panose="030F0702030302020204" pitchFamily="66" charset="0"/>
            </a:endParaRPr>
          </a:p>
        </p:txBody>
      </p:sp>
      <p:sp>
        <p:nvSpPr>
          <p:cNvPr id="5" name="Metin kutusu 4">
            <a:extLst>
              <a:ext uri="{FF2B5EF4-FFF2-40B4-BE49-F238E27FC236}">
                <a16:creationId xmlns:a16="http://schemas.microsoft.com/office/drawing/2014/main" id="{15889F3A-1900-472C-9E78-1CFA21492D0A}"/>
              </a:ext>
            </a:extLst>
          </p:cNvPr>
          <p:cNvSpPr txBox="1"/>
          <p:nvPr/>
        </p:nvSpPr>
        <p:spPr>
          <a:xfrm>
            <a:off x="7950395" y="5156021"/>
            <a:ext cx="2880772" cy="1477328"/>
          </a:xfrm>
          <a:prstGeom prst="rect">
            <a:avLst/>
          </a:prstGeom>
          <a:noFill/>
        </p:spPr>
        <p:txBody>
          <a:bodyPr wrap="square" rtlCol="0">
            <a:spAutoFit/>
          </a:bodyPr>
          <a:lstStyle/>
          <a:p>
            <a:r>
              <a:rPr lang="tr-TR" dirty="0">
                <a:latin typeface="Comic Sans MS" panose="030F0702030302020204" pitchFamily="66" charset="0"/>
              </a:rPr>
              <a:t>**</a:t>
            </a:r>
            <a:r>
              <a:rPr lang="tr-TR" dirty="0" err="1">
                <a:highlight>
                  <a:srgbClr val="FFFF00"/>
                </a:highlight>
                <a:latin typeface="Comic Sans MS" panose="030F0702030302020204" pitchFamily="66" charset="0"/>
              </a:rPr>
              <a:t>Gestasyonel</a:t>
            </a:r>
            <a:r>
              <a:rPr lang="tr-TR" dirty="0">
                <a:highlight>
                  <a:srgbClr val="FFFF00"/>
                </a:highlight>
                <a:latin typeface="Comic Sans MS" panose="030F0702030302020204" pitchFamily="66" charset="0"/>
              </a:rPr>
              <a:t> Diyabet (Gebelik Diyabeti)</a:t>
            </a:r>
            <a:r>
              <a:rPr lang="tr-TR" dirty="0">
                <a:latin typeface="Comic Sans MS" panose="030F0702030302020204" pitchFamily="66" charset="0"/>
              </a:rPr>
              <a:t>: </a:t>
            </a:r>
            <a:r>
              <a:rPr lang="tr-TR" b="0" i="0" dirty="0">
                <a:solidFill>
                  <a:srgbClr val="040C28"/>
                </a:solidFill>
                <a:effectLst/>
                <a:latin typeface="Google Sans"/>
              </a:rPr>
              <a:t>İlk defa gebelikte ortaya çıkan ve doğumdan sonra düzelen </a:t>
            </a:r>
            <a:r>
              <a:rPr lang="tr-TR" b="0" i="0" dirty="0" err="1">
                <a:solidFill>
                  <a:srgbClr val="040C28"/>
                </a:solidFill>
                <a:effectLst/>
                <a:latin typeface="Google Sans"/>
              </a:rPr>
              <a:t>glukoz</a:t>
            </a:r>
            <a:r>
              <a:rPr lang="tr-TR" b="0" i="0" dirty="0">
                <a:solidFill>
                  <a:srgbClr val="040C28"/>
                </a:solidFill>
                <a:effectLst/>
                <a:latin typeface="Google Sans"/>
              </a:rPr>
              <a:t> </a:t>
            </a:r>
            <a:r>
              <a:rPr lang="tr-TR" b="0" i="0" dirty="0" err="1">
                <a:solidFill>
                  <a:srgbClr val="040C28"/>
                </a:solidFill>
                <a:effectLst/>
                <a:latin typeface="Google Sans"/>
              </a:rPr>
              <a:t>intoleransı</a:t>
            </a:r>
            <a:r>
              <a:rPr lang="tr-TR" b="0" i="0" dirty="0">
                <a:solidFill>
                  <a:srgbClr val="040C28"/>
                </a:solidFill>
                <a:effectLst/>
                <a:latin typeface="Google Sans"/>
              </a:rPr>
              <a:t>.</a:t>
            </a:r>
            <a:endParaRPr lang="tr-TR" dirty="0"/>
          </a:p>
        </p:txBody>
      </p:sp>
      <p:pic>
        <p:nvPicPr>
          <p:cNvPr id="7" name="Resim 6">
            <a:extLst>
              <a:ext uri="{FF2B5EF4-FFF2-40B4-BE49-F238E27FC236}">
                <a16:creationId xmlns:a16="http://schemas.microsoft.com/office/drawing/2014/main" id="{12291FA5-75AF-4533-B437-06E3C894F474}"/>
              </a:ext>
            </a:extLst>
          </p:cNvPr>
          <p:cNvPicPr>
            <a:picLocks noChangeAspect="1"/>
          </p:cNvPicPr>
          <p:nvPr/>
        </p:nvPicPr>
        <p:blipFill>
          <a:blip r:embed="rId7"/>
          <a:stretch>
            <a:fillRect/>
          </a:stretch>
        </p:blipFill>
        <p:spPr>
          <a:xfrm>
            <a:off x="8292279" y="1447214"/>
            <a:ext cx="2857500" cy="1600200"/>
          </a:xfrm>
          <a:prstGeom prst="rect">
            <a:avLst/>
          </a:prstGeom>
        </p:spPr>
      </p:pic>
      <p:pic>
        <p:nvPicPr>
          <p:cNvPr id="8" name="Resim 7">
            <a:extLst>
              <a:ext uri="{FF2B5EF4-FFF2-40B4-BE49-F238E27FC236}">
                <a16:creationId xmlns:a16="http://schemas.microsoft.com/office/drawing/2014/main" id="{D26748A6-BAA3-45E3-9902-90E5BD600258}"/>
              </a:ext>
            </a:extLst>
          </p:cNvPr>
          <p:cNvPicPr>
            <a:picLocks noChangeAspect="1"/>
          </p:cNvPicPr>
          <p:nvPr/>
        </p:nvPicPr>
        <p:blipFill>
          <a:blip r:embed="rId8"/>
          <a:stretch>
            <a:fillRect/>
          </a:stretch>
        </p:blipFill>
        <p:spPr>
          <a:xfrm>
            <a:off x="7181043" y="3287330"/>
            <a:ext cx="2809875" cy="1628775"/>
          </a:xfrm>
          <a:prstGeom prst="rect">
            <a:avLst/>
          </a:prstGeom>
        </p:spPr>
      </p:pic>
    </p:spTree>
    <p:extLst>
      <p:ext uri="{BB962C8B-B14F-4D97-AF65-F5344CB8AC3E}">
        <p14:creationId xmlns:p14="http://schemas.microsoft.com/office/powerpoint/2010/main" val="41764599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4</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241300" y="1614986"/>
            <a:ext cx="6595598" cy="2031325"/>
          </a:xfrm>
          <a:prstGeom prst="rect">
            <a:avLst/>
          </a:prstGeom>
        </p:spPr>
        <p:txBody>
          <a:bodyPr wrap="square">
            <a:spAutoFit/>
          </a:bodyPr>
          <a:lstStyle/>
          <a:p>
            <a:pPr marL="0" indent="0">
              <a:buNone/>
            </a:pPr>
            <a:r>
              <a:rPr lang="tr-TR" sz="1800" dirty="0">
                <a:latin typeface="Comic Sans MS" panose="030F0702030302020204" pitchFamily="66" charset="0"/>
              </a:rPr>
              <a:t>1. Annenin kendi fizyolojik gereksinmelerini (enerji ve besin ögeleri) karşılanır,</a:t>
            </a:r>
          </a:p>
          <a:p>
            <a:pPr marL="0" indent="0">
              <a:buNone/>
            </a:pPr>
            <a:r>
              <a:rPr lang="tr-TR" sz="1800" dirty="0">
                <a:latin typeface="Comic Sans MS" panose="030F0702030302020204" pitchFamily="66" charset="0"/>
              </a:rPr>
              <a:t>2. Annenin vücudundaki depolar korunur,</a:t>
            </a:r>
          </a:p>
          <a:p>
            <a:pPr marL="0" indent="0">
              <a:buNone/>
            </a:pPr>
            <a:r>
              <a:rPr lang="tr-TR" sz="1800" dirty="0">
                <a:latin typeface="Comic Sans MS" panose="030F0702030302020204" pitchFamily="66" charset="0"/>
              </a:rPr>
              <a:t>3. Bebeğin sağlıklı büyüme ve gelişimi sağlanır,</a:t>
            </a:r>
          </a:p>
          <a:p>
            <a:pPr marL="0" indent="0">
              <a:buNone/>
            </a:pPr>
            <a:r>
              <a:rPr lang="tr-TR" sz="1800" dirty="0">
                <a:latin typeface="Comic Sans MS" panose="030F0702030302020204" pitchFamily="66" charset="0"/>
              </a:rPr>
              <a:t>4. Emzirmeye hazırlık için salgılanacak sütün enerji ve besin ögeleri karşılanır.</a:t>
            </a:r>
          </a:p>
          <a:p>
            <a:pPr marL="0" indent="0">
              <a:buNone/>
            </a:pPr>
            <a:r>
              <a:rPr lang="tr-TR" sz="1800" dirty="0">
                <a:latin typeface="Comic Sans MS" panose="030F0702030302020204" pitchFamily="66" charset="0"/>
              </a:rPr>
              <a:t>Anne </a:t>
            </a:r>
            <a:r>
              <a:rPr lang="tr-TR" sz="1800" dirty="0">
                <a:solidFill>
                  <a:srgbClr val="FF0000"/>
                </a:solidFill>
                <a:latin typeface="Comic Sans MS" panose="030F0702030302020204" pitchFamily="66" charset="0"/>
              </a:rPr>
              <a:t>YETERLİ ve DENGELİ BESLENMEK ZORUNDADIR !!</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641299" y="849829"/>
            <a:ext cx="4389343" cy="461665"/>
          </a:xfrm>
          <a:prstGeom prst="rect">
            <a:avLst/>
          </a:prstGeom>
          <a:noFill/>
        </p:spPr>
        <p:txBody>
          <a:bodyPr wrap="none" rtlCol="0">
            <a:spAutoFit/>
          </a:bodyPr>
          <a:lstStyle/>
          <a:p>
            <a:r>
              <a:rPr lang="tr-TR" sz="2400" u="sng" dirty="0">
                <a:highlight>
                  <a:srgbClr val="00FFFF"/>
                </a:highlight>
                <a:latin typeface="Comic Sans MS" panose="030F0702030302020204" pitchFamily="66" charset="0"/>
              </a:rPr>
              <a:t>Gebelikte beslenmenin önemi;</a:t>
            </a:r>
          </a:p>
        </p:txBody>
      </p:sp>
      <p:pic>
        <p:nvPicPr>
          <p:cNvPr id="7" name="Resim 6">
            <a:extLst>
              <a:ext uri="{FF2B5EF4-FFF2-40B4-BE49-F238E27FC236}">
                <a16:creationId xmlns:a16="http://schemas.microsoft.com/office/drawing/2014/main" id="{F3D39A77-591F-46DC-B231-0EC403BC6934}"/>
              </a:ext>
            </a:extLst>
          </p:cNvPr>
          <p:cNvPicPr>
            <a:picLocks noChangeAspect="1"/>
          </p:cNvPicPr>
          <p:nvPr/>
        </p:nvPicPr>
        <p:blipFill>
          <a:blip r:embed="rId7"/>
          <a:stretch>
            <a:fillRect/>
          </a:stretch>
        </p:blipFill>
        <p:spPr>
          <a:xfrm>
            <a:off x="7363245" y="1026073"/>
            <a:ext cx="3975621" cy="2645595"/>
          </a:xfrm>
          <a:prstGeom prst="rect">
            <a:avLst/>
          </a:prstGeom>
        </p:spPr>
      </p:pic>
      <p:sp>
        <p:nvSpPr>
          <p:cNvPr id="8" name="Metin kutusu 7">
            <a:extLst>
              <a:ext uri="{FF2B5EF4-FFF2-40B4-BE49-F238E27FC236}">
                <a16:creationId xmlns:a16="http://schemas.microsoft.com/office/drawing/2014/main" id="{AA59F6C3-C874-4B18-8B0E-402FE0B50100}"/>
              </a:ext>
            </a:extLst>
          </p:cNvPr>
          <p:cNvSpPr txBox="1"/>
          <p:nvPr/>
        </p:nvSpPr>
        <p:spPr>
          <a:xfrm>
            <a:off x="5030642" y="4697030"/>
            <a:ext cx="6091732" cy="1477328"/>
          </a:xfrm>
          <a:prstGeom prst="rect">
            <a:avLst/>
          </a:prstGeom>
          <a:noFill/>
        </p:spPr>
        <p:txBody>
          <a:bodyPr wrap="none" rtlCol="0">
            <a:spAutoFit/>
          </a:bodyPr>
          <a:lstStyle/>
          <a:p>
            <a:r>
              <a:rPr lang="tr-TR" u="sng" dirty="0">
                <a:highlight>
                  <a:srgbClr val="FFFF00"/>
                </a:highlight>
                <a:latin typeface="Comic Sans MS" panose="030F0702030302020204" pitchFamily="66" charset="0"/>
              </a:rPr>
              <a:t>Anne yetersiz ve dengesiz beslenirse;</a:t>
            </a:r>
          </a:p>
          <a:p>
            <a:pPr marL="514350" indent="-514350">
              <a:buFont typeface="+mj-lt"/>
              <a:buAutoNum type="arabicPeriod"/>
            </a:pPr>
            <a:r>
              <a:rPr lang="tr-TR" sz="1800" dirty="0">
                <a:latin typeface="Comic Sans MS" panose="030F0702030302020204" pitchFamily="66" charset="0"/>
              </a:rPr>
              <a:t>Erken doğum (prematüre)</a:t>
            </a:r>
          </a:p>
          <a:p>
            <a:pPr marL="514350" indent="-514350">
              <a:buFont typeface="+mj-lt"/>
              <a:buAutoNum type="arabicPeriod"/>
            </a:pPr>
            <a:r>
              <a:rPr lang="tr-TR" sz="1800" dirty="0">
                <a:latin typeface="Comic Sans MS" panose="030F0702030302020204" pitchFamily="66" charset="0"/>
              </a:rPr>
              <a:t>Düşük doğum ağırlıklı bebek doğumu (D.A &lt;2500 g)</a:t>
            </a:r>
          </a:p>
          <a:p>
            <a:pPr marL="514350" indent="-514350">
              <a:buFont typeface="+mj-lt"/>
              <a:buAutoNum type="arabicPeriod"/>
            </a:pPr>
            <a:r>
              <a:rPr lang="tr-TR" sz="1800" dirty="0">
                <a:latin typeface="Comic Sans MS" panose="030F0702030302020204" pitchFamily="66" charset="0"/>
              </a:rPr>
              <a:t>Bebekte büyüme ve gelişim geriliği ve</a:t>
            </a:r>
          </a:p>
          <a:p>
            <a:pPr marL="514350" indent="-514350">
              <a:buFont typeface="+mj-lt"/>
              <a:buAutoNum type="arabicPeriod"/>
            </a:pPr>
            <a:r>
              <a:rPr lang="tr-TR" sz="1800" dirty="0">
                <a:latin typeface="Comic Sans MS" panose="030F0702030302020204" pitchFamily="66" charset="0"/>
              </a:rPr>
              <a:t>Ölü doğum gerçekleşebilir.</a:t>
            </a:r>
          </a:p>
        </p:txBody>
      </p:sp>
      <p:pic>
        <p:nvPicPr>
          <p:cNvPr id="10" name="Resim 9">
            <a:extLst>
              <a:ext uri="{FF2B5EF4-FFF2-40B4-BE49-F238E27FC236}">
                <a16:creationId xmlns:a16="http://schemas.microsoft.com/office/drawing/2014/main" id="{53B7AA9A-7BA5-46F8-BBEC-806F61E1F6B2}"/>
              </a:ext>
            </a:extLst>
          </p:cNvPr>
          <p:cNvPicPr>
            <a:picLocks noChangeAspect="1"/>
          </p:cNvPicPr>
          <p:nvPr/>
        </p:nvPicPr>
        <p:blipFill>
          <a:blip r:embed="rId8"/>
          <a:stretch>
            <a:fillRect/>
          </a:stretch>
        </p:blipFill>
        <p:spPr>
          <a:xfrm>
            <a:off x="1069626" y="3923310"/>
            <a:ext cx="2542968" cy="2542968"/>
          </a:xfrm>
          <a:prstGeom prst="rect">
            <a:avLst/>
          </a:prstGeom>
        </p:spPr>
      </p:pic>
    </p:spTree>
    <p:extLst>
      <p:ext uri="{BB962C8B-B14F-4D97-AF65-F5344CB8AC3E}">
        <p14:creationId xmlns:p14="http://schemas.microsoft.com/office/powerpoint/2010/main" val="3948632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5</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FA0FD469-9DAC-424F-A517-6027667265EC}"/>
              </a:ext>
            </a:extLst>
          </p:cNvPr>
          <p:cNvSpPr txBox="1"/>
          <p:nvPr/>
        </p:nvSpPr>
        <p:spPr>
          <a:xfrm>
            <a:off x="3018738" y="751185"/>
            <a:ext cx="5585183" cy="461665"/>
          </a:xfrm>
          <a:prstGeom prst="rect">
            <a:avLst/>
          </a:prstGeom>
          <a:noFill/>
        </p:spPr>
        <p:txBody>
          <a:bodyPr wrap="none" rtlCol="0">
            <a:spAutoFit/>
          </a:bodyPr>
          <a:lstStyle/>
          <a:p>
            <a:r>
              <a:rPr lang="tr-TR" sz="2400" u="sng" dirty="0">
                <a:highlight>
                  <a:srgbClr val="FFFF00"/>
                </a:highlight>
                <a:latin typeface="Comic Sans MS" panose="030F0702030302020204" pitchFamily="66" charset="0"/>
              </a:rPr>
              <a:t>GEBELİKTE ENERJİ GEREKSİNİMİ;</a:t>
            </a:r>
          </a:p>
        </p:txBody>
      </p:sp>
      <p:sp>
        <p:nvSpPr>
          <p:cNvPr id="2" name="Metin kutusu 1">
            <a:extLst>
              <a:ext uri="{FF2B5EF4-FFF2-40B4-BE49-F238E27FC236}">
                <a16:creationId xmlns:a16="http://schemas.microsoft.com/office/drawing/2014/main" id="{45EA65B2-B240-4098-9169-1D69639B84EB}"/>
              </a:ext>
            </a:extLst>
          </p:cNvPr>
          <p:cNvSpPr txBox="1"/>
          <p:nvPr/>
        </p:nvSpPr>
        <p:spPr>
          <a:xfrm>
            <a:off x="340730" y="1519311"/>
            <a:ext cx="5585182" cy="3785652"/>
          </a:xfrm>
          <a:prstGeom prst="rect">
            <a:avLst/>
          </a:prstGeom>
          <a:noFill/>
        </p:spPr>
        <p:txBody>
          <a:bodyPr wrap="square" rtlCol="0">
            <a:spAutoFit/>
          </a:bodyPr>
          <a:lstStyle/>
          <a:p>
            <a:pPr marL="342900" indent="-342900" algn="just">
              <a:buFont typeface="Wingdings" panose="05000000000000000000" pitchFamily="2" charset="2"/>
              <a:buChar char="ü"/>
            </a:pPr>
            <a:r>
              <a:rPr lang="tr-TR" sz="2000" dirty="0">
                <a:latin typeface="Comic Sans MS" panose="030F0702030302020204" pitchFamily="66" charset="0"/>
              </a:rPr>
              <a:t>Gebelikten dolayı kadının ağırlığı ortalama olarak ayda 1 kg kadar artar. Artan ağırlığın neredeyse yarısı bebek ve </a:t>
            </a:r>
            <a:r>
              <a:rPr lang="tr-TR" sz="2000" dirty="0" err="1">
                <a:latin typeface="Comic Sans MS" panose="030F0702030302020204" pitchFamily="66" charset="0"/>
              </a:rPr>
              <a:t>plesantadan</a:t>
            </a:r>
            <a:r>
              <a:rPr lang="tr-TR" sz="2000" dirty="0">
                <a:latin typeface="Comic Sans MS" panose="030F0702030302020204" pitchFamily="66" charset="0"/>
              </a:rPr>
              <a:t> oluşur. Diğer yarısı ise emzirme döneminde kullanılmak üzere depolanır. </a:t>
            </a:r>
          </a:p>
          <a:p>
            <a:pPr marL="342900" indent="-342900" algn="just">
              <a:buFont typeface="Wingdings" panose="05000000000000000000" pitchFamily="2" charset="2"/>
              <a:buChar char="ü"/>
            </a:pPr>
            <a:r>
              <a:rPr lang="tr-TR" sz="2000" dirty="0">
                <a:latin typeface="Comic Sans MS" panose="030F0702030302020204" pitchFamily="66" charset="0"/>
              </a:rPr>
              <a:t>Gebelikte enerji gereksinimi, kişinin normal kilosuna ayda 1 kg ilave olacak şekilde ayarlanır.</a:t>
            </a:r>
          </a:p>
          <a:p>
            <a:pPr marL="342900" indent="-342900" algn="just">
              <a:buFont typeface="Wingdings" panose="05000000000000000000" pitchFamily="2" charset="2"/>
              <a:buChar char="ü"/>
            </a:pPr>
            <a:r>
              <a:rPr lang="tr-TR" sz="2000" dirty="0">
                <a:latin typeface="Comic Sans MS" panose="030F0702030302020204" pitchFamily="66" charset="0"/>
              </a:rPr>
              <a:t>Gebelikte aşırı şişmanlık da sakıncalıdır.</a:t>
            </a:r>
          </a:p>
          <a:p>
            <a:pPr marL="342900" indent="-342900" algn="just">
              <a:buFont typeface="Wingdings" panose="05000000000000000000" pitchFamily="2" charset="2"/>
              <a:buChar char="ü"/>
            </a:pPr>
            <a:r>
              <a:rPr lang="tr-TR" sz="2000" dirty="0">
                <a:latin typeface="Comic Sans MS" panose="030F0702030302020204" pitchFamily="66" charset="0"/>
              </a:rPr>
              <a:t>Gebelik süresince boya göre uygun ağırlığa 9-12 kg eklenmelidir.</a:t>
            </a:r>
          </a:p>
        </p:txBody>
      </p:sp>
      <p:pic>
        <p:nvPicPr>
          <p:cNvPr id="4" name="Resim 3">
            <a:extLst>
              <a:ext uri="{FF2B5EF4-FFF2-40B4-BE49-F238E27FC236}">
                <a16:creationId xmlns:a16="http://schemas.microsoft.com/office/drawing/2014/main" id="{81BB0A67-074C-40D4-94D4-400094EAA5C8}"/>
              </a:ext>
            </a:extLst>
          </p:cNvPr>
          <p:cNvPicPr>
            <a:picLocks noChangeAspect="1"/>
          </p:cNvPicPr>
          <p:nvPr/>
        </p:nvPicPr>
        <p:blipFill>
          <a:blip r:embed="rId7"/>
          <a:stretch>
            <a:fillRect/>
          </a:stretch>
        </p:blipFill>
        <p:spPr>
          <a:xfrm>
            <a:off x="6351140" y="2039967"/>
            <a:ext cx="4798164" cy="3593992"/>
          </a:xfrm>
          <a:prstGeom prst="rect">
            <a:avLst/>
          </a:prstGeom>
        </p:spPr>
      </p:pic>
    </p:spTree>
    <p:extLst>
      <p:ext uri="{BB962C8B-B14F-4D97-AF65-F5344CB8AC3E}">
        <p14:creationId xmlns:p14="http://schemas.microsoft.com/office/powerpoint/2010/main" val="2073008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6</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50800" y="1047463"/>
            <a:ext cx="6909178" cy="523220"/>
          </a:xfrm>
          <a:prstGeom prst="rect">
            <a:avLst/>
          </a:prstGeom>
        </p:spPr>
        <p:txBody>
          <a:bodyPr wrap="square">
            <a:spAutoFit/>
          </a:bodyPr>
          <a:lstStyle/>
          <a:p>
            <a:r>
              <a:rPr lang="tr-TR" sz="2800" dirty="0">
                <a:highlight>
                  <a:srgbClr val="FF00FF"/>
                </a:highlight>
                <a:latin typeface="Comic Sans MS" panose="030F0702030302020204" pitchFamily="66" charset="0"/>
              </a:rPr>
              <a:t>KARBONHİDRATLAR VE YAĞLAR</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3018739" y="391779"/>
            <a:ext cx="7641836" cy="461665"/>
          </a:xfrm>
          <a:prstGeom prst="rect">
            <a:avLst/>
          </a:prstGeom>
          <a:noFill/>
        </p:spPr>
        <p:txBody>
          <a:bodyPr wrap="none" rtlCol="0">
            <a:spAutoFit/>
          </a:bodyPr>
          <a:lstStyle/>
          <a:p>
            <a:r>
              <a:rPr lang="tr-TR" sz="2400" u="sng" dirty="0">
                <a:highlight>
                  <a:srgbClr val="FFFF00"/>
                </a:highlight>
                <a:latin typeface="Comic Sans MS" panose="030F0702030302020204" pitchFamily="66" charset="0"/>
              </a:rPr>
              <a:t>GEBELİKTE İHTİYAÇ DUYULAN BESİN ÖGELERİ;</a:t>
            </a:r>
          </a:p>
        </p:txBody>
      </p:sp>
      <p:sp>
        <p:nvSpPr>
          <p:cNvPr id="7" name="Metin kutusu 6">
            <a:extLst>
              <a:ext uri="{FF2B5EF4-FFF2-40B4-BE49-F238E27FC236}">
                <a16:creationId xmlns:a16="http://schemas.microsoft.com/office/drawing/2014/main" id="{653BE245-588A-4248-9AB8-8E500BD4B78C}"/>
              </a:ext>
            </a:extLst>
          </p:cNvPr>
          <p:cNvSpPr txBox="1"/>
          <p:nvPr/>
        </p:nvSpPr>
        <p:spPr>
          <a:xfrm>
            <a:off x="4042070" y="1792646"/>
            <a:ext cx="7107234" cy="4431983"/>
          </a:xfrm>
          <a:prstGeom prst="rect">
            <a:avLst/>
          </a:prstGeom>
          <a:noFill/>
        </p:spPr>
        <p:txBody>
          <a:bodyPr wrap="square" rtlCol="0">
            <a:spAutoFit/>
          </a:bodyPr>
          <a:lstStyle/>
          <a:p>
            <a:pPr marL="342900" indent="-342900" algn="just">
              <a:buFont typeface="Wingdings" panose="05000000000000000000" pitchFamily="2" charset="2"/>
              <a:buChar char="§"/>
            </a:pPr>
            <a:r>
              <a:rPr lang="tr-TR" sz="2400" dirty="0">
                <a:latin typeface="Comic Sans MS" panose="030F0702030302020204" pitchFamily="66" charset="0"/>
              </a:rPr>
              <a:t>Sağlıklı bir diyette enerjinin </a:t>
            </a:r>
            <a:r>
              <a:rPr lang="tr-TR" sz="2400" dirty="0">
                <a:highlight>
                  <a:srgbClr val="00FF00"/>
                </a:highlight>
                <a:latin typeface="Comic Sans MS" panose="030F0702030302020204" pitchFamily="66" charset="0"/>
              </a:rPr>
              <a:t>%50 </a:t>
            </a:r>
            <a:r>
              <a:rPr lang="tr-TR" sz="2400" dirty="0">
                <a:latin typeface="Comic Sans MS" panose="030F0702030302020204" pitchFamily="66" charset="0"/>
              </a:rPr>
              <a:t>sinin karbonhidratlardan, </a:t>
            </a:r>
            <a:r>
              <a:rPr lang="tr-TR" sz="2400" dirty="0">
                <a:highlight>
                  <a:srgbClr val="00FF00"/>
                </a:highlight>
                <a:latin typeface="Comic Sans MS" panose="030F0702030302020204" pitchFamily="66" charset="0"/>
              </a:rPr>
              <a:t>%30 </a:t>
            </a:r>
            <a:r>
              <a:rPr lang="tr-TR" sz="2400" dirty="0">
                <a:latin typeface="Comic Sans MS" panose="030F0702030302020204" pitchFamily="66" charset="0"/>
              </a:rPr>
              <a:t>unun yağlardan, </a:t>
            </a:r>
            <a:r>
              <a:rPr lang="tr-TR" sz="2400" dirty="0">
                <a:highlight>
                  <a:srgbClr val="00FF00"/>
                </a:highlight>
                <a:latin typeface="Comic Sans MS" panose="030F0702030302020204" pitchFamily="66" charset="0"/>
              </a:rPr>
              <a:t>%20 </a:t>
            </a:r>
            <a:r>
              <a:rPr lang="tr-TR" sz="2400" dirty="0">
                <a:latin typeface="Comic Sans MS" panose="030F0702030302020204" pitchFamily="66" charset="0"/>
              </a:rPr>
              <a:t>sinin proteinlerden olması gereksinmelerin karşılanması açısından uygundur. </a:t>
            </a:r>
          </a:p>
          <a:p>
            <a:pPr marL="342900" indent="-342900" algn="just">
              <a:buFont typeface="Arial" panose="020B0604020202020204" pitchFamily="34" charset="0"/>
              <a:buChar char="•"/>
            </a:pPr>
            <a:r>
              <a:rPr lang="tr-TR" sz="2400" dirty="0">
                <a:latin typeface="Comic Sans MS" panose="030F0702030302020204" pitchFamily="66" charset="0"/>
              </a:rPr>
              <a:t>Basit karbonhidratlar (şeker, bal vb.) yerine posa içeriği yüksek </a:t>
            </a:r>
            <a:r>
              <a:rPr lang="tr-TR" sz="2400" dirty="0" err="1">
                <a:latin typeface="Comic Sans MS" panose="030F0702030302020204" pitchFamily="66" charset="0"/>
              </a:rPr>
              <a:t>glisemik</a:t>
            </a:r>
            <a:r>
              <a:rPr lang="tr-TR" sz="2400" dirty="0">
                <a:latin typeface="Comic Sans MS" panose="030F0702030302020204" pitchFamily="66" charset="0"/>
              </a:rPr>
              <a:t> indeksi düşük (</a:t>
            </a:r>
            <a:r>
              <a:rPr lang="tr-TR" sz="2400" dirty="0" err="1">
                <a:latin typeface="Comic Sans MS" panose="030F0702030302020204" pitchFamily="66" charset="0"/>
              </a:rPr>
              <a:t>kurubaklagiller</a:t>
            </a:r>
            <a:r>
              <a:rPr lang="tr-TR" sz="2400" dirty="0">
                <a:latin typeface="Comic Sans MS" panose="030F0702030302020204" pitchFamily="66" charset="0"/>
              </a:rPr>
              <a:t>, sebze ve kabuklu meyveler vb.) tercih edilmesi gerekmektedir. </a:t>
            </a:r>
          </a:p>
          <a:p>
            <a:pPr marL="342900" indent="-342900" algn="just">
              <a:buFont typeface="Arial" panose="020B0604020202020204" pitchFamily="34" charset="0"/>
              <a:buChar char="•"/>
            </a:pPr>
            <a:r>
              <a:rPr lang="tr-TR" sz="2400" dirty="0">
                <a:latin typeface="Comic Sans MS" panose="030F0702030302020204" pitchFamily="66" charset="0"/>
              </a:rPr>
              <a:t>Yemekleri pişirmede zeytinyağlı başta olmak üzere sıvı yağlar tercih edilmeli doymuş katı yağlar kullanılmamalıdır.</a:t>
            </a:r>
          </a:p>
          <a:p>
            <a:endParaRPr lang="tr-TR" dirty="0"/>
          </a:p>
        </p:txBody>
      </p:sp>
      <p:pic>
        <p:nvPicPr>
          <p:cNvPr id="2" name="Resim 1">
            <a:extLst>
              <a:ext uri="{FF2B5EF4-FFF2-40B4-BE49-F238E27FC236}">
                <a16:creationId xmlns:a16="http://schemas.microsoft.com/office/drawing/2014/main" id="{831D21B6-E060-40E3-AE34-60EDC929D73A}"/>
              </a:ext>
            </a:extLst>
          </p:cNvPr>
          <p:cNvPicPr>
            <a:picLocks noChangeAspect="1"/>
          </p:cNvPicPr>
          <p:nvPr/>
        </p:nvPicPr>
        <p:blipFill>
          <a:blip r:embed="rId7"/>
          <a:stretch>
            <a:fillRect/>
          </a:stretch>
        </p:blipFill>
        <p:spPr>
          <a:xfrm>
            <a:off x="340730" y="2770622"/>
            <a:ext cx="3701340" cy="1928029"/>
          </a:xfrm>
          <a:prstGeom prst="rect">
            <a:avLst/>
          </a:prstGeom>
        </p:spPr>
      </p:pic>
    </p:spTree>
    <p:extLst>
      <p:ext uri="{BB962C8B-B14F-4D97-AF65-F5344CB8AC3E}">
        <p14:creationId xmlns:p14="http://schemas.microsoft.com/office/powerpoint/2010/main" val="19237152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7</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532631" y="1212850"/>
            <a:ext cx="6307026" cy="584775"/>
          </a:xfrm>
          <a:prstGeom prst="rect">
            <a:avLst/>
          </a:prstGeom>
        </p:spPr>
        <p:txBody>
          <a:bodyPr wrap="square">
            <a:spAutoFit/>
          </a:bodyPr>
          <a:lstStyle/>
          <a:p>
            <a:r>
              <a:rPr lang="tr-TR" sz="3200" dirty="0">
                <a:highlight>
                  <a:srgbClr val="FF00FF"/>
                </a:highlight>
                <a:latin typeface="Comic Sans MS" panose="030F0702030302020204" pitchFamily="66" charset="0"/>
              </a:rPr>
              <a:t>PROTEİN</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3018739" y="391779"/>
            <a:ext cx="7641836" cy="461665"/>
          </a:xfrm>
          <a:prstGeom prst="rect">
            <a:avLst/>
          </a:prstGeom>
          <a:noFill/>
        </p:spPr>
        <p:txBody>
          <a:bodyPr wrap="none" rtlCol="0">
            <a:spAutoFit/>
          </a:bodyPr>
          <a:lstStyle/>
          <a:p>
            <a:r>
              <a:rPr lang="tr-TR" sz="2400" u="sng" dirty="0">
                <a:highlight>
                  <a:srgbClr val="FFFF00"/>
                </a:highlight>
                <a:latin typeface="Comic Sans MS" panose="030F0702030302020204" pitchFamily="66" charset="0"/>
              </a:rPr>
              <a:t>GEBELİKTE İHTİYAÇ DUYULAN BESİN ÖGELERİ;</a:t>
            </a:r>
          </a:p>
        </p:txBody>
      </p:sp>
      <p:sp>
        <p:nvSpPr>
          <p:cNvPr id="7" name="Metin kutusu 6">
            <a:extLst>
              <a:ext uri="{FF2B5EF4-FFF2-40B4-BE49-F238E27FC236}">
                <a16:creationId xmlns:a16="http://schemas.microsoft.com/office/drawing/2014/main" id="{653BE245-588A-4248-9AB8-8E500BD4B78C}"/>
              </a:ext>
            </a:extLst>
          </p:cNvPr>
          <p:cNvSpPr txBox="1"/>
          <p:nvPr/>
        </p:nvSpPr>
        <p:spPr>
          <a:xfrm>
            <a:off x="4246566" y="1663064"/>
            <a:ext cx="7107234" cy="3754874"/>
          </a:xfrm>
          <a:prstGeom prst="rect">
            <a:avLst/>
          </a:prstGeom>
          <a:noFill/>
        </p:spPr>
        <p:txBody>
          <a:bodyPr wrap="square" rtlCol="0">
            <a:spAutoFit/>
          </a:bodyPr>
          <a:lstStyle/>
          <a:p>
            <a:pPr algn="just"/>
            <a:r>
              <a:rPr lang="tr-TR" sz="2000" dirty="0">
                <a:latin typeface="Comic Sans MS" panose="030F0702030302020204" pitchFamily="66" charset="0"/>
              </a:rPr>
              <a:t>Protein alımı bebeğin gelişimi, anne vücudundaki değişiklikler, özellikle de plasenta için gereklidir.</a:t>
            </a:r>
          </a:p>
          <a:p>
            <a:pPr algn="just"/>
            <a:endParaRPr lang="tr-TR" sz="2000" dirty="0">
              <a:latin typeface="Comic Sans MS" panose="030F0702030302020204" pitchFamily="66" charset="0"/>
            </a:endParaRPr>
          </a:p>
          <a:p>
            <a:pPr algn="just"/>
            <a:r>
              <a:rPr lang="tr-TR" sz="2000" dirty="0">
                <a:latin typeface="Comic Sans MS" panose="030F0702030302020204" pitchFamily="66" charset="0"/>
              </a:rPr>
              <a:t>Protein,  günlük gebe diyetinin %20’sini oluşturmalıdır. </a:t>
            </a:r>
          </a:p>
          <a:p>
            <a:pPr algn="just"/>
            <a:endParaRPr lang="tr-TR" sz="2000" dirty="0">
              <a:latin typeface="Comic Sans MS" panose="030F0702030302020204" pitchFamily="66" charset="0"/>
            </a:endParaRPr>
          </a:p>
          <a:p>
            <a:pPr algn="just"/>
            <a:r>
              <a:rPr lang="tr-TR" sz="2000" dirty="0">
                <a:latin typeface="Comic Sans MS" panose="030F0702030302020204" pitchFamily="66" charset="0"/>
              </a:rPr>
              <a:t>Gebelikten önce önerilen protein alımı 0,8-1,0 g protein/kg/gün iken hamilelikle 1.0-1.2 g protein/kg/gündür. </a:t>
            </a:r>
          </a:p>
          <a:p>
            <a:pPr algn="just">
              <a:buFont typeface="Arial" panose="020B0604020202020204" pitchFamily="34" charset="0"/>
              <a:buChar char="•"/>
            </a:pPr>
            <a:r>
              <a:rPr lang="tr-TR" sz="2000" dirty="0">
                <a:latin typeface="Comic Sans MS" panose="030F0702030302020204" pitchFamily="66" charset="0"/>
              </a:rPr>
              <a:t>Alınan proteinlerin kalitesi de en az miktarı kadar önemlidir.</a:t>
            </a:r>
          </a:p>
          <a:p>
            <a:pPr marL="0" indent="0">
              <a:buNone/>
            </a:pPr>
            <a:endParaRPr lang="tr-TR" sz="2000" dirty="0">
              <a:latin typeface="Comic Sans MS" panose="030F0702030302020204" pitchFamily="66" charset="0"/>
            </a:endParaRPr>
          </a:p>
          <a:p>
            <a:endParaRPr lang="tr-TR" dirty="0"/>
          </a:p>
        </p:txBody>
      </p:sp>
      <p:pic>
        <p:nvPicPr>
          <p:cNvPr id="10" name="Resim 9">
            <a:extLst>
              <a:ext uri="{FF2B5EF4-FFF2-40B4-BE49-F238E27FC236}">
                <a16:creationId xmlns:a16="http://schemas.microsoft.com/office/drawing/2014/main" id="{4D210681-D523-43E7-B332-A68B033437C3}"/>
              </a:ext>
            </a:extLst>
          </p:cNvPr>
          <p:cNvPicPr>
            <a:picLocks noChangeAspect="1"/>
          </p:cNvPicPr>
          <p:nvPr/>
        </p:nvPicPr>
        <p:blipFill>
          <a:blip r:embed="rId7"/>
          <a:stretch>
            <a:fillRect/>
          </a:stretch>
        </p:blipFill>
        <p:spPr>
          <a:xfrm>
            <a:off x="241300" y="2647950"/>
            <a:ext cx="3310671" cy="2416916"/>
          </a:xfrm>
          <a:prstGeom prst="rect">
            <a:avLst/>
          </a:prstGeom>
        </p:spPr>
      </p:pic>
    </p:spTree>
    <p:extLst>
      <p:ext uri="{BB962C8B-B14F-4D97-AF65-F5344CB8AC3E}">
        <p14:creationId xmlns:p14="http://schemas.microsoft.com/office/powerpoint/2010/main" val="1654712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8</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127000" y="1131234"/>
            <a:ext cx="6307026" cy="523220"/>
          </a:xfrm>
          <a:prstGeom prst="rect">
            <a:avLst/>
          </a:prstGeom>
        </p:spPr>
        <p:txBody>
          <a:bodyPr wrap="square">
            <a:spAutoFit/>
          </a:bodyPr>
          <a:lstStyle/>
          <a:p>
            <a:r>
              <a:rPr lang="tr-TR" sz="2800" dirty="0">
                <a:highlight>
                  <a:srgbClr val="FF00FF"/>
                </a:highlight>
                <a:latin typeface="Comic Sans MS" panose="030F0702030302020204" pitchFamily="66" charset="0"/>
              </a:rPr>
              <a:t>VİTAMİN VE MİNERALLER</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3018739" y="391779"/>
            <a:ext cx="7641836" cy="461665"/>
          </a:xfrm>
          <a:prstGeom prst="rect">
            <a:avLst/>
          </a:prstGeom>
          <a:noFill/>
        </p:spPr>
        <p:txBody>
          <a:bodyPr wrap="none" rtlCol="0">
            <a:spAutoFit/>
          </a:bodyPr>
          <a:lstStyle/>
          <a:p>
            <a:r>
              <a:rPr lang="tr-TR" sz="2400" u="sng" dirty="0">
                <a:highlight>
                  <a:srgbClr val="FFFF00"/>
                </a:highlight>
                <a:latin typeface="Comic Sans MS" panose="030F0702030302020204" pitchFamily="66" charset="0"/>
              </a:rPr>
              <a:t>GEBELİKTE İHTİYAÇ DUYULAN BESİN ÖGELERİ;</a:t>
            </a:r>
          </a:p>
        </p:txBody>
      </p:sp>
      <p:sp>
        <p:nvSpPr>
          <p:cNvPr id="7" name="Metin kutusu 6">
            <a:extLst>
              <a:ext uri="{FF2B5EF4-FFF2-40B4-BE49-F238E27FC236}">
                <a16:creationId xmlns:a16="http://schemas.microsoft.com/office/drawing/2014/main" id="{653BE245-588A-4248-9AB8-8E500BD4B78C}"/>
              </a:ext>
            </a:extLst>
          </p:cNvPr>
          <p:cNvSpPr txBox="1"/>
          <p:nvPr/>
        </p:nvSpPr>
        <p:spPr>
          <a:xfrm>
            <a:off x="4667976" y="1968722"/>
            <a:ext cx="7107234" cy="2031325"/>
          </a:xfrm>
          <a:prstGeom prst="rect">
            <a:avLst/>
          </a:prstGeom>
          <a:noFill/>
        </p:spPr>
        <p:txBody>
          <a:bodyPr wrap="square" rtlCol="0">
            <a:spAutoFit/>
          </a:bodyPr>
          <a:lstStyle/>
          <a:p>
            <a:pPr marL="342900" indent="-342900">
              <a:buFont typeface="Wingdings" panose="05000000000000000000" pitchFamily="2" charset="2"/>
              <a:buChar char="v"/>
            </a:pPr>
            <a:r>
              <a:rPr lang="tr-TR" b="0" i="0" dirty="0">
                <a:effectLst/>
                <a:latin typeface="Comic Sans MS" panose="030F0702030302020204" pitchFamily="66" charset="0"/>
              </a:rPr>
              <a:t>Vitamin ve mineraller vücut fonksiyonlarının yerine getirilmesinde, büyüme ve gelişmede önemli rol oynamaktadır. </a:t>
            </a:r>
          </a:p>
          <a:p>
            <a:pPr marL="342900" indent="-342900">
              <a:buFont typeface="Wingdings" panose="05000000000000000000" pitchFamily="2" charset="2"/>
              <a:buChar char="v"/>
            </a:pPr>
            <a:r>
              <a:rPr lang="tr-TR" b="0" i="0" dirty="0">
                <a:effectLst/>
                <a:latin typeface="Comic Sans MS" panose="030F0702030302020204" pitchFamily="66" charset="0"/>
              </a:rPr>
              <a:t>Gebelikte bebeğin gereksinimleri nedeniyle, annenin alması gereken vitamin ve mineral miktarı artmaktadır. </a:t>
            </a:r>
          </a:p>
          <a:p>
            <a:pPr marL="342900" indent="-342900">
              <a:buFont typeface="Wingdings" panose="05000000000000000000" pitchFamily="2" charset="2"/>
              <a:buChar char="v"/>
            </a:pPr>
            <a:r>
              <a:rPr lang="tr-TR" b="0" i="0" dirty="0">
                <a:effectLst/>
                <a:latin typeface="Comic Sans MS" panose="030F0702030302020204" pitchFamily="66" charset="0"/>
              </a:rPr>
              <a:t>Gereksinimler yeterli oranda karşılanmadığı durumda hem anne ve hem bebeğin sağlığı olumsuz etkilenmektedir.</a:t>
            </a:r>
          </a:p>
          <a:p>
            <a:pPr marL="0" indent="0">
              <a:buNone/>
            </a:pPr>
            <a:endParaRPr lang="tr-TR" dirty="0">
              <a:latin typeface="Comic Sans MS" panose="030F0702030302020204" pitchFamily="66" charset="0"/>
            </a:endParaRPr>
          </a:p>
        </p:txBody>
      </p:sp>
      <p:pic>
        <p:nvPicPr>
          <p:cNvPr id="2" name="Resim 1">
            <a:extLst>
              <a:ext uri="{FF2B5EF4-FFF2-40B4-BE49-F238E27FC236}">
                <a16:creationId xmlns:a16="http://schemas.microsoft.com/office/drawing/2014/main" id="{FB619F90-A131-4BAB-8A22-DE63E0489ADF}"/>
              </a:ext>
            </a:extLst>
          </p:cNvPr>
          <p:cNvPicPr>
            <a:picLocks noChangeAspect="1"/>
          </p:cNvPicPr>
          <p:nvPr/>
        </p:nvPicPr>
        <p:blipFill>
          <a:blip r:embed="rId7"/>
          <a:stretch>
            <a:fillRect/>
          </a:stretch>
        </p:blipFill>
        <p:spPr>
          <a:xfrm>
            <a:off x="101600" y="1848784"/>
            <a:ext cx="4409666" cy="2477672"/>
          </a:xfrm>
          <a:prstGeom prst="rect">
            <a:avLst/>
          </a:prstGeom>
        </p:spPr>
      </p:pic>
      <p:sp>
        <p:nvSpPr>
          <p:cNvPr id="4" name="Metin kutusu 3">
            <a:extLst>
              <a:ext uri="{FF2B5EF4-FFF2-40B4-BE49-F238E27FC236}">
                <a16:creationId xmlns:a16="http://schemas.microsoft.com/office/drawing/2014/main" id="{74A8DBF4-E748-47A2-AB7C-8BCCCD893206}"/>
              </a:ext>
            </a:extLst>
          </p:cNvPr>
          <p:cNvSpPr txBox="1"/>
          <p:nvPr/>
        </p:nvSpPr>
        <p:spPr>
          <a:xfrm>
            <a:off x="1659988" y="4413151"/>
            <a:ext cx="9101940" cy="2308324"/>
          </a:xfrm>
          <a:prstGeom prst="rect">
            <a:avLst/>
          </a:prstGeom>
          <a:noFill/>
        </p:spPr>
        <p:txBody>
          <a:bodyPr wrap="square" rtlCol="0">
            <a:spAutoFit/>
          </a:bodyPr>
          <a:lstStyle/>
          <a:p>
            <a:pPr marL="285750" indent="-285750">
              <a:buFont typeface="Wingdings" panose="05000000000000000000" pitchFamily="2" charset="2"/>
              <a:buChar char="ü"/>
            </a:pPr>
            <a:r>
              <a:rPr lang="tr-TR" dirty="0">
                <a:latin typeface="Comic Sans MS" panose="030F0702030302020204" pitchFamily="66" charset="0"/>
              </a:rPr>
              <a:t>Gebelik süresince serumda </a:t>
            </a:r>
            <a:r>
              <a:rPr lang="tr-TR" dirty="0">
                <a:solidFill>
                  <a:srgbClr val="C00000"/>
                </a:solidFill>
                <a:latin typeface="Comic Sans MS" panose="030F0702030302020204" pitchFamily="66" charset="0"/>
              </a:rPr>
              <a:t>demir, total ve iyonize kalsiyum, magnezyum ve çinko düzeylerinde bir miktar azalma gözlenirken; </a:t>
            </a:r>
            <a:r>
              <a:rPr lang="tr-TR" dirty="0" err="1">
                <a:solidFill>
                  <a:srgbClr val="C00000"/>
                </a:solidFill>
                <a:latin typeface="Comic Sans MS" panose="030F0702030302020204" pitchFamily="66" charset="0"/>
              </a:rPr>
              <a:t>folat</a:t>
            </a:r>
            <a:r>
              <a:rPr lang="tr-TR" dirty="0">
                <a:solidFill>
                  <a:srgbClr val="C00000"/>
                </a:solidFill>
                <a:latin typeface="Comic Sans MS" panose="030F0702030302020204" pitchFamily="66" charset="0"/>
              </a:rPr>
              <a:t>, vitamin B6 ve vitamin B12 de ise yarıya yakın azalma rapor edilmiştir.</a:t>
            </a:r>
          </a:p>
          <a:p>
            <a:r>
              <a:rPr lang="tr-TR" dirty="0">
                <a:latin typeface="Comic Sans MS" panose="030F0702030302020204" pitchFamily="66" charset="0"/>
              </a:rPr>
              <a:t> </a:t>
            </a:r>
          </a:p>
          <a:p>
            <a:pPr marL="285750" indent="-285750">
              <a:buFont typeface="Wingdings" panose="05000000000000000000" pitchFamily="2" charset="2"/>
              <a:buChar char="ü"/>
            </a:pPr>
            <a:r>
              <a:rPr lang="tr-TR" u="sng" dirty="0">
                <a:latin typeface="Comic Sans MS" panose="030F0702030302020204" pitchFamily="66" charset="0"/>
              </a:rPr>
              <a:t>Gebelik esnasında artan enerji ve proteinin gereksinimi gibi </a:t>
            </a:r>
            <a:r>
              <a:rPr lang="tr-TR" u="sng" dirty="0" err="1">
                <a:latin typeface="Comic Sans MS" panose="030F0702030302020204" pitchFamily="66" charset="0"/>
              </a:rPr>
              <a:t>tiamin</a:t>
            </a:r>
            <a:r>
              <a:rPr lang="tr-TR" u="sng" dirty="0">
                <a:latin typeface="Comic Sans MS" panose="030F0702030302020204" pitchFamily="66" charset="0"/>
              </a:rPr>
              <a:t>, </a:t>
            </a:r>
            <a:r>
              <a:rPr lang="tr-TR" u="sng" dirty="0" err="1">
                <a:latin typeface="Comic Sans MS" panose="030F0702030302020204" pitchFamily="66" charset="0"/>
              </a:rPr>
              <a:t>riboflavin</a:t>
            </a:r>
            <a:r>
              <a:rPr lang="tr-TR" u="sng" dirty="0">
                <a:latin typeface="Comic Sans MS" panose="030F0702030302020204" pitchFamily="66" charset="0"/>
              </a:rPr>
              <a:t>, </a:t>
            </a:r>
            <a:r>
              <a:rPr lang="tr-TR" u="sng" dirty="0" err="1">
                <a:latin typeface="Comic Sans MS" panose="030F0702030302020204" pitchFamily="66" charset="0"/>
              </a:rPr>
              <a:t>folat</a:t>
            </a:r>
            <a:r>
              <a:rPr lang="tr-TR" u="sng" dirty="0">
                <a:latin typeface="Comic Sans MS" panose="030F0702030302020204" pitchFamily="66" charset="0"/>
              </a:rPr>
              <a:t>, vitamin A, vitamin C ve vitamin D gibi vitaminlerde ve yine demir, kalsiyum gibi minerallerde artan gereksinim vardır.</a:t>
            </a:r>
          </a:p>
          <a:p>
            <a:endParaRPr lang="tr-TR" dirty="0"/>
          </a:p>
        </p:txBody>
      </p:sp>
    </p:spTree>
    <p:extLst>
      <p:ext uri="{BB962C8B-B14F-4D97-AF65-F5344CB8AC3E}">
        <p14:creationId xmlns:p14="http://schemas.microsoft.com/office/powerpoint/2010/main" val="12510789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9</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127000" y="1131234"/>
            <a:ext cx="6307026" cy="523220"/>
          </a:xfrm>
          <a:prstGeom prst="rect">
            <a:avLst/>
          </a:prstGeom>
        </p:spPr>
        <p:txBody>
          <a:bodyPr wrap="square">
            <a:spAutoFit/>
          </a:bodyPr>
          <a:lstStyle/>
          <a:p>
            <a:r>
              <a:rPr lang="tr-TR" sz="2800" dirty="0">
                <a:highlight>
                  <a:srgbClr val="FF00FF"/>
                </a:highlight>
                <a:latin typeface="Comic Sans MS" panose="030F0702030302020204" pitchFamily="66" charset="0"/>
              </a:rPr>
              <a:t>VİTAMİN VE MİNERALLER</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3018739" y="391779"/>
            <a:ext cx="7641836" cy="461665"/>
          </a:xfrm>
          <a:prstGeom prst="rect">
            <a:avLst/>
          </a:prstGeom>
          <a:noFill/>
        </p:spPr>
        <p:txBody>
          <a:bodyPr wrap="none" rtlCol="0">
            <a:spAutoFit/>
          </a:bodyPr>
          <a:lstStyle/>
          <a:p>
            <a:r>
              <a:rPr lang="tr-TR" sz="2400" u="sng" dirty="0">
                <a:highlight>
                  <a:srgbClr val="FFFF00"/>
                </a:highlight>
                <a:latin typeface="Comic Sans MS" panose="030F0702030302020204" pitchFamily="66" charset="0"/>
              </a:rPr>
              <a:t>GEBELİKTE İHTİYAÇ DUYULAN BESİN ÖGELERİ;</a:t>
            </a:r>
          </a:p>
        </p:txBody>
      </p:sp>
      <p:sp>
        <p:nvSpPr>
          <p:cNvPr id="7" name="Metin kutusu 6">
            <a:extLst>
              <a:ext uri="{FF2B5EF4-FFF2-40B4-BE49-F238E27FC236}">
                <a16:creationId xmlns:a16="http://schemas.microsoft.com/office/drawing/2014/main" id="{653BE245-588A-4248-9AB8-8E500BD4B78C}"/>
              </a:ext>
            </a:extLst>
          </p:cNvPr>
          <p:cNvSpPr txBox="1"/>
          <p:nvPr/>
        </p:nvSpPr>
        <p:spPr>
          <a:xfrm>
            <a:off x="4667976" y="2629903"/>
            <a:ext cx="7107234" cy="2585323"/>
          </a:xfrm>
          <a:prstGeom prst="rect">
            <a:avLst/>
          </a:prstGeom>
          <a:noFill/>
        </p:spPr>
        <p:txBody>
          <a:bodyPr wrap="square" rtlCol="0">
            <a:spAutoFit/>
          </a:bodyPr>
          <a:lstStyle/>
          <a:p>
            <a:pPr marL="342900" indent="-342900" algn="just">
              <a:buFont typeface="Wingdings" panose="05000000000000000000" pitchFamily="2" charset="2"/>
              <a:buChar char="v"/>
            </a:pPr>
            <a:r>
              <a:rPr lang="tr-TR" sz="1800" dirty="0">
                <a:latin typeface="Comic Sans MS" panose="030F0702030302020204" pitchFamily="66" charset="0"/>
              </a:rPr>
              <a:t>Bazı prenatal (doğum öncesi) mineral ve vitaminlerin (demir, çinko, selenyum, vitamin A, C, D, B6) desteğinin önerilen dozun üstünde alınması (</a:t>
            </a:r>
            <a:r>
              <a:rPr lang="tr-TR" sz="1800" dirty="0">
                <a:highlight>
                  <a:srgbClr val="FF0000"/>
                </a:highlight>
                <a:latin typeface="Comic Sans MS" panose="030F0702030302020204" pitchFamily="66" charset="0"/>
              </a:rPr>
              <a:t>10 katı gibi</a:t>
            </a:r>
            <a:r>
              <a:rPr lang="tr-TR" sz="1800" dirty="0">
                <a:latin typeface="Comic Sans MS" panose="030F0702030302020204" pitchFamily="66" charset="0"/>
              </a:rPr>
              <a:t>) </a:t>
            </a:r>
            <a:r>
              <a:rPr lang="tr-TR" sz="1800" b="1" dirty="0">
                <a:solidFill>
                  <a:srgbClr val="C00000"/>
                </a:solidFill>
                <a:latin typeface="Comic Sans MS" panose="030F0702030302020204" pitchFamily="66" charset="0"/>
              </a:rPr>
              <a:t>gebelik sırasında </a:t>
            </a:r>
            <a:r>
              <a:rPr lang="tr-TR" sz="1800" b="1" dirty="0" err="1">
                <a:solidFill>
                  <a:srgbClr val="C00000"/>
                </a:solidFill>
                <a:latin typeface="Comic Sans MS" panose="030F0702030302020204" pitchFamily="66" charset="0"/>
              </a:rPr>
              <a:t>toksik</a:t>
            </a:r>
            <a:r>
              <a:rPr lang="tr-TR" sz="1800" b="1" dirty="0">
                <a:solidFill>
                  <a:srgbClr val="C00000"/>
                </a:solidFill>
                <a:latin typeface="Comic Sans MS" panose="030F0702030302020204" pitchFamily="66" charset="0"/>
              </a:rPr>
              <a:t> etkiye sebep olabilir</a:t>
            </a:r>
            <a:r>
              <a:rPr lang="tr-TR" sz="1800" dirty="0">
                <a:latin typeface="Comic Sans MS" panose="030F0702030302020204" pitchFamily="66" charset="0"/>
              </a:rPr>
              <a:t>. Bu nedenle önerilen dozun 2 katından fazlasından sakınılmalıdır.</a:t>
            </a:r>
          </a:p>
          <a:p>
            <a:pPr marL="342900" indent="-342900" algn="just">
              <a:buFont typeface="Wingdings" panose="05000000000000000000" pitchFamily="2" charset="2"/>
              <a:buChar char="v"/>
            </a:pPr>
            <a:endParaRPr lang="tr-TR" dirty="0">
              <a:latin typeface="Comic Sans MS" panose="030F0702030302020204" pitchFamily="66" charset="0"/>
            </a:endParaRPr>
          </a:p>
          <a:p>
            <a:pPr marL="342900" indent="-342900" algn="just">
              <a:buFont typeface="Wingdings" panose="05000000000000000000" pitchFamily="2" charset="2"/>
              <a:buChar char="v"/>
            </a:pPr>
            <a:r>
              <a:rPr lang="tr-TR" sz="1800" dirty="0">
                <a:latin typeface="Comic Sans MS" panose="030F0702030302020204" pitchFamily="66" charset="0"/>
              </a:rPr>
              <a:t> Gebelikte beslenme için yeterli kalori ve protein içeren, uygun kilo artışını sağlayacak tüm dengeli diyetler, genellikle demir hariç tüm mineral ve vitaminleri içerir</a:t>
            </a:r>
            <a:endParaRPr lang="tr-TR" dirty="0">
              <a:latin typeface="Comic Sans MS" panose="030F0702030302020204" pitchFamily="66" charset="0"/>
            </a:endParaRPr>
          </a:p>
        </p:txBody>
      </p:sp>
      <p:pic>
        <p:nvPicPr>
          <p:cNvPr id="1026" name="Picture 2" descr="Vitamins and minerals Types Sources and their Functions">
            <a:extLst>
              <a:ext uri="{FF2B5EF4-FFF2-40B4-BE49-F238E27FC236}">
                <a16:creationId xmlns:a16="http://schemas.microsoft.com/office/drawing/2014/main" id="{D498E42F-85AB-4855-AE17-D4A3087BEEA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5709" y="2228192"/>
            <a:ext cx="4052267" cy="45145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571396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{2EA5E8D9-936A-F349-A6E8-51E687A37EEA}tf10001076</Template>
  <TotalTime>14624</TotalTime>
  <Words>1518</Words>
  <Application>Microsoft Office PowerPoint</Application>
  <PresentationFormat>Geniş ekran</PresentationFormat>
  <Paragraphs>198</Paragraphs>
  <Slides>21</Slides>
  <Notes>21</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21</vt:i4>
      </vt:variant>
    </vt:vector>
  </HeadingPairs>
  <TitlesOfParts>
    <vt:vector size="30" baseType="lpstr">
      <vt:lpstr>Arial</vt:lpstr>
      <vt:lpstr>Calibri</vt:lpstr>
      <vt:lpstr>Calibri Light</vt:lpstr>
      <vt:lpstr>Comic Sans MS</vt:lpstr>
      <vt:lpstr>Courier New</vt:lpstr>
      <vt:lpstr>Google Sans</vt:lpstr>
      <vt:lpstr>Times New Roman</vt:lpstr>
      <vt:lpstr>Wingdings</vt:lpstr>
      <vt:lpstr>Office Teması</vt:lpstr>
      <vt:lpstr>HME103-Beslenme İlkeleri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User</dc:creator>
  <cp:lastModifiedBy>Ferid AYDIN</cp:lastModifiedBy>
  <cp:revision>246</cp:revision>
  <dcterms:created xsi:type="dcterms:W3CDTF">2020-09-28T06:36:33Z</dcterms:created>
  <dcterms:modified xsi:type="dcterms:W3CDTF">2023-12-22T07:55:38Z</dcterms:modified>
</cp:coreProperties>
</file>