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1.xml" ContentType="application/vnd.openxmlformats-officedocument.drawingml.chart+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354" r:id="rId2"/>
    <p:sldId id="452" r:id="rId3"/>
    <p:sldId id="487" r:id="rId4"/>
    <p:sldId id="488" r:id="rId5"/>
    <p:sldId id="470" r:id="rId6"/>
    <p:sldId id="501" r:id="rId7"/>
    <p:sldId id="471" r:id="rId8"/>
    <p:sldId id="429" r:id="rId9"/>
    <p:sldId id="430" r:id="rId10"/>
    <p:sldId id="431" r:id="rId11"/>
    <p:sldId id="503" r:id="rId12"/>
    <p:sldId id="486" r:id="rId13"/>
    <p:sldId id="472" r:id="rId14"/>
    <p:sldId id="437" r:id="rId15"/>
    <p:sldId id="438" r:id="rId16"/>
    <p:sldId id="504" r:id="rId17"/>
    <p:sldId id="491" r:id="rId18"/>
    <p:sldId id="433" r:id="rId19"/>
    <p:sldId id="434" r:id="rId20"/>
    <p:sldId id="435" r:id="rId21"/>
    <p:sldId id="505" r:id="rId22"/>
    <p:sldId id="506" r:id="rId23"/>
    <p:sldId id="439" r:id="rId24"/>
    <p:sldId id="456" r:id="rId25"/>
    <p:sldId id="457" r:id="rId26"/>
    <p:sldId id="441" r:id="rId27"/>
    <p:sldId id="442" r:id="rId28"/>
    <p:sldId id="458" r:id="rId29"/>
    <p:sldId id="459" r:id="rId30"/>
    <p:sldId id="460" r:id="rId31"/>
    <p:sldId id="473" r:id="rId32"/>
    <p:sldId id="443" r:id="rId33"/>
    <p:sldId id="444" r:id="rId34"/>
    <p:sldId id="422" r:id="rId35"/>
    <p:sldId id="445" r:id="rId36"/>
    <p:sldId id="463" r:id="rId37"/>
    <p:sldId id="464" r:id="rId38"/>
    <p:sldId id="465" r:id="rId39"/>
    <p:sldId id="446" r:id="rId40"/>
    <p:sldId id="447" r:id="rId41"/>
    <p:sldId id="462" r:id="rId42"/>
    <p:sldId id="448" r:id="rId43"/>
    <p:sldId id="466" r:id="rId44"/>
    <p:sldId id="467" r:id="rId45"/>
    <p:sldId id="468" r:id="rId46"/>
    <p:sldId id="440" r:id="rId47"/>
    <p:sldId id="492" r:id="rId48"/>
    <p:sldId id="404" r:id="rId49"/>
    <p:sldId id="405" r:id="rId50"/>
    <p:sldId id="406" r:id="rId51"/>
    <p:sldId id="407" r:id="rId52"/>
    <p:sldId id="474" r:id="rId53"/>
    <p:sldId id="476" r:id="rId54"/>
    <p:sldId id="507" r:id="rId55"/>
    <p:sldId id="481" r:id="rId56"/>
    <p:sldId id="477" r:id="rId57"/>
    <p:sldId id="480" r:id="rId58"/>
    <p:sldId id="482" r:id="rId59"/>
    <p:sldId id="484" r:id="rId60"/>
    <p:sldId id="485" r:id="rId61"/>
    <p:sldId id="475" r:id="rId62"/>
    <p:sldId id="478" r:id="rId63"/>
    <p:sldId id="479" r:id="rId64"/>
    <p:sldId id="493" r:id="rId65"/>
    <p:sldId id="494" r:id="rId66"/>
    <p:sldId id="496" r:id="rId67"/>
    <p:sldId id="495" r:id="rId68"/>
    <p:sldId id="497" r:id="rId69"/>
    <p:sldId id="498" r:id="rId70"/>
    <p:sldId id="499" r:id="rId71"/>
    <p:sldId id="500" r:id="rId72"/>
    <p:sldId id="508" r:id="rId73"/>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Yazar" initials="Yazar"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DBED569-4797-4DF1-A0F4-6AAB3CD982D8}" styleName="Açık Stil 3 - Vurgu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Orta Stil 4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8" autoAdjust="0"/>
    <p:restoredTop sz="90995" autoAdjust="0"/>
  </p:normalViewPr>
  <p:slideViewPr>
    <p:cSldViewPr>
      <p:cViewPr varScale="1">
        <p:scale>
          <a:sx n="102" d="100"/>
          <a:sy n="102" d="100"/>
        </p:scale>
        <p:origin x="1860" y="90"/>
      </p:cViewPr>
      <p:guideLst>
        <p:guide orient="horz" pos="2160"/>
        <p:guide pos="2880"/>
      </p:guideLst>
    </p:cSldViewPr>
  </p:slideViewPr>
  <p:notesTextViewPr>
    <p:cViewPr>
      <p:scale>
        <a:sx n="1" d="1"/>
        <a:sy n="1" d="1"/>
      </p:scale>
      <p:origin x="0" y="0"/>
    </p:cViewPr>
  </p:notesTextViewPr>
  <p:sorterViewPr>
    <p:cViewPr>
      <p:scale>
        <a:sx n="100" d="100"/>
        <a:sy n="100" d="100"/>
      </p:scale>
      <p:origin x="0" y="130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1" Type="http://schemas.openxmlformats.org/officeDocument/2006/relationships/oleObject" Target="Kitap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tr-TR" dirty="0" smtClean="0"/>
              <a:t>Grafik </a:t>
            </a:r>
            <a:r>
              <a:rPr lang="tr-TR" dirty="0"/>
              <a:t>E</a:t>
            </a:r>
            <a:r>
              <a:rPr lang="tr-TR" dirty="0" smtClean="0"/>
              <a:t>kseni</a:t>
            </a:r>
            <a:endParaRPr lang="en-US" dirty="0"/>
          </a:p>
        </c:rich>
      </c:tx>
      <c:overlay val="0"/>
    </c:title>
    <c:autoTitleDeleted val="0"/>
    <c:plotArea>
      <c:layout/>
      <c:scatterChart>
        <c:scatterStyle val="lineMarker"/>
        <c:varyColors val="0"/>
        <c:ser>
          <c:idx val="0"/>
          <c:order val="0"/>
          <c:tx>
            <c:strRef>
              <c:f>Sayfa1!$C$3</c:f>
              <c:strCache>
                <c:ptCount val="1"/>
                <c:pt idx="0">
                  <c:v>y</c:v>
                </c:pt>
              </c:strCache>
            </c:strRef>
          </c:tx>
          <c:spPr>
            <a:ln w="0" cap="sq">
              <a:solidFill>
                <a:schemeClr val="tx1"/>
              </a:solidFill>
              <a:bevel/>
            </a:ln>
            <a:effectLst>
              <a:glow>
                <a:schemeClr val="accent1">
                  <a:alpha val="40000"/>
                </a:schemeClr>
              </a:glow>
            </a:effectLst>
          </c:spPr>
          <c:marker>
            <c:symbol val="diamond"/>
            <c:size val="6"/>
            <c:spPr>
              <a:effectLst>
                <a:glow>
                  <a:schemeClr val="accent1">
                    <a:alpha val="40000"/>
                  </a:schemeClr>
                </a:glow>
              </a:effectLst>
            </c:spPr>
          </c:marker>
          <c:dPt>
            <c:idx val="2"/>
            <c:bubble3D val="0"/>
            <c:spPr>
              <a:ln w="0" cap="sq">
                <a:noFill/>
                <a:bevel/>
              </a:ln>
              <a:effectLst>
                <a:glow>
                  <a:schemeClr val="accent1">
                    <a:alpha val="40000"/>
                  </a:schemeClr>
                </a:glow>
              </a:effectLst>
            </c:spPr>
          </c:dPt>
          <c:dPt>
            <c:idx val="3"/>
            <c:bubble3D val="0"/>
            <c:spPr>
              <a:ln w="0" cap="sq">
                <a:noFill/>
                <a:bevel/>
              </a:ln>
              <a:effectLst>
                <a:glow>
                  <a:schemeClr val="accent1">
                    <a:alpha val="40000"/>
                  </a:schemeClr>
                </a:glow>
              </a:effectLst>
            </c:spPr>
          </c:dPt>
          <c:dLbls>
            <c:dLbl>
              <c:idx val="1"/>
              <c:layout>
                <c:manualLayout>
                  <c:x val="6.7001675041876048E-3"/>
                  <c:y val="2.0800828626395172E-2"/>
                </c:manualLayout>
              </c:layout>
              <c:dLblPos val="r"/>
              <c:showLegendKey val="0"/>
              <c:showVal val="1"/>
              <c:showCatName val="1"/>
              <c:showSerName val="0"/>
              <c:showPercent val="0"/>
              <c:showBubbleSize val="0"/>
              <c:separator>, </c:separator>
              <c:extLst>
                <c:ext xmlns:c15="http://schemas.microsoft.com/office/drawing/2012/chart" uri="{CE6537A1-D6FC-4f65-9D91-7224C49458BB}"/>
              </c:extLst>
            </c:dLbl>
            <c:dLbl>
              <c:idx val="5"/>
              <c:layout>
                <c:manualLayout>
                  <c:x val="0"/>
                  <c:y val="2.4960994351674128E-2"/>
                </c:manualLayout>
              </c:layout>
              <c:dLblPos val="r"/>
              <c:showLegendKey val="0"/>
              <c:showVal val="1"/>
              <c:showCatName val="1"/>
              <c:showSerName val="0"/>
              <c:showPercent val="0"/>
              <c:showBubbleSize val="0"/>
              <c:separator>, </c:separator>
              <c:extLst>
                <c:ext xmlns:c15="http://schemas.microsoft.com/office/drawing/2012/chart" uri="{CE6537A1-D6FC-4f65-9D91-7224C49458BB}"/>
              </c:extLst>
            </c:dLbl>
            <c:spPr>
              <a:noFill/>
              <a:ln>
                <a:noFill/>
              </a:ln>
              <a:effectLst/>
            </c:spPr>
            <c:dLblPos val="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0"/>
              </c:ext>
            </c:extLst>
          </c:dLbls>
          <c:xVal>
            <c:numRef>
              <c:f>Sayfa1!$B$4:$B$11</c:f>
              <c:numCache>
                <c:formatCode>General</c:formatCode>
                <c:ptCount val="8"/>
                <c:pt idx="0">
                  <c:v>50</c:v>
                </c:pt>
                <c:pt idx="1">
                  <c:v>100</c:v>
                </c:pt>
                <c:pt idx="2">
                  <c:v>0</c:v>
                </c:pt>
                <c:pt idx="3">
                  <c:v>200</c:v>
                </c:pt>
                <c:pt idx="4">
                  <c:v>250</c:v>
                </c:pt>
                <c:pt idx="5">
                  <c:v>300</c:v>
                </c:pt>
                <c:pt idx="6">
                  <c:v>350</c:v>
                </c:pt>
                <c:pt idx="7">
                  <c:v>400</c:v>
                </c:pt>
              </c:numCache>
            </c:numRef>
          </c:xVal>
          <c:yVal>
            <c:numRef>
              <c:f>Sayfa1!$C$4:$C$10</c:f>
              <c:numCache>
                <c:formatCode>General</c:formatCode>
                <c:ptCount val="7"/>
                <c:pt idx="1">
                  <c:v>400</c:v>
                </c:pt>
                <c:pt idx="2">
                  <c:v>100</c:v>
                </c:pt>
                <c:pt idx="3">
                  <c:v>0</c:v>
                </c:pt>
                <c:pt idx="5">
                  <c:v>200</c:v>
                </c:pt>
              </c:numCache>
            </c:numRef>
          </c:yVal>
          <c:smooth val="0"/>
        </c:ser>
        <c:dLbls>
          <c:showLegendKey val="0"/>
          <c:showVal val="0"/>
          <c:showCatName val="0"/>
          <c:showSerName val="0"/>
          <c:showPercent val="0"/>
          <c:showBubbleSize val="0"/>
        </c:dLbls>
        <c:axId val="35630448"/>
        <c:axId val="35633168"/>
      </c:scatterChart>
      <c:valAx>
        <c:axId val="35630448"/>
        <c:scaling>
          <c:orientation val="minMax"/>
        </c:scaling>
        <c:delete val="0"/>
        <c:axPos val="b"/>
        <c:majorGridlines/>
        <c:numFmt formatCode="General" sourceLinked="1"/>
        <c:majorTickMark val="none"/>
        <c:minorTickMark val="none"/>
        <c:tickLblPos val="nextTo"/>
        <c:crossAx val="35633168"/>
        <c:crosses val="autoZero"/>
        <c:crossBetween val="midCat"/>
      </c:valAx>
      <c:valAx>
        <c:axId val="35633168"/>
        <c:scaling>
          <c:orientation val="minMax"/>
        </c:scaling>
        <c:delete val="0"/>
        <c:axPos val="l"/>
        <c:majorGridlines/>
        <c:numFmt formatCode="General" sourceLinked="1"/>
        <c:majorTickMark val="none"/>
        <c:minorTickMark val="none"/>
        <c:tickLblPos val="nextTo"/>
        <c:crossAx val="35630448"/>
        <c:crosses val="autoZero"/>
        <c:crossBetween val="midCat"/>
      </c:valAx>
    </c:plotArea>
    <c:plotVisOnly val="1"/>
    <c:dispBlanksAs val="gap"/>
    <c:showDLblsOverMax val="0"/>
  </c:chart>
  <c:txPr>
    <a:bodyPr/>
    <a:lstStyle/>
    <a:p>
      <a:pPr>
        <a:defRPr sz="1800"/>
      </a:pPr>
      <a:endParaRPr lang="tr-T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36338B-5088-4153-97D4-02E292D1CEE4}" type="datetimeFigureOut">
              <a:rPr lang="tr-TR" smtClean="0"/>
              <a:t>12.11.2019</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24CE2A0-DCCD-458D-9409-FBB0C91B133E}" type="slidenum">
              <a:rPr lang="tr-TR" smtClean="0"/>
              <a:t>‹#›</a:t>
            </a:fld>
            <a:endParaRPr lang="tr-TR"/>
          </a:p>
        </p:txBody>
      </p:sp>
    </p:spTree>
    <p:extLst>
      <p:ext uri="{BB962C8B-B14F-4D97-AF65-F5344CB8AC3E}">
        <p14:creationId xmlns:p14="http://schemas.microsoft.com/office/powerpoint/2010/main" val="169089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C24CE2A0-DCCD-458D-9409-FBB0C91B133E}" type="slidenum">
              <a:rPr lang="tr-TR" smtClean="0"/>
              <a:t>1</a:t>
            </a:fld>
            <a:endParaRPr lang="tr-TR"/>
          </a:p>
        </p:txBody>
      </p:sp>
    </p:spTree>
    <p:extLst>
      <p:ext uri="{BB962C8B-B14F-4D97-AF65-F5344CB8AC3E}">
        <p14:creationId xmlns:p14="http://schemas.microsoft.com/office/powerpoint/2010/main" val="2034579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50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72B8D612-7EDD-4D55-8388-1478C35A4DF7}" type="slidenum">
              <a:rPr lang="tr-TR" altLang="tr-TR" sz="1200" smtClean="0"/>
              <a:pPr/>
              <a:t>13</a:t>
            </a:fld>
            <a:endParaRPr lang="tr-TR" altLang="tr-TR" sz="1200" smtClean="0"/>
          </a:p>
        </p:txBody>
      </p:sp>
    </p:spTree>
    <p:extLst>
      <p:ext uri="{BB962C8B-B14F-4D97-AF65-F5344CB8AC3E}">
        <p14:creationId xmlns:p14="http://schemas.microsoft.com/office/powerpoint/2010/main" val="217331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325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25F223D0-537A-4A36-AAE9-8318B758CE98}" type="slidenum">
              <a:rPr lang="tr-TR" altLang="tr-TR" sz="1200" smtClean="0"/>
              <a:pPr/>
              <a:t>14</a:t>
            </a:fld>
            <a:endParaRPr lang="tr-TR" altLang="tr-TR" sz="1200" smtClean="0"/>
          </a:p>
        </p:txBody>
      </p:sp>
    </p:spTree>
    <p:extLst>
      <p:ext uri="{BB962C8B-B14F-4D97-AF65-F5344CB8AC3E}">
        <p14:creationId xmlns:p14="http://schemas.microsoft.com/office/powerpoint/2010/main" val="2213913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427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21BD64F9-8955-4BF1-ACFA-42F6776413C0}" type="slidenum">
              <a:rPr lang="tr-TR" altLang="tr-TR" sz="1200" smtClean="0"/>
              <a:pPr/>
              <a:t>15</a:t>
            </a:fld>
            <a:endParaRPr lang="tr-TR" altLang="tr-TR" sz="1200" smtClean="0"/>
          </a:p>
        </p:txBody>
      </p:sp>
    </p:spTree>
    <p:extLst>
      <p:ext uri="{BB962C8B-B14F-4D97-AF65-F5344CB8AC3E}">
        <p14:creationId xmlns:p14="http://schemas.microsoft.com/office/powerpoint/2010/main" val="10995259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198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9B5015BB-B7C4-42B4-83A8-C900EC5015A5}" type="slidenum">
              <a:rPr lang="tr-TR" altLang="tr-TR" sz="1200" smtClean="0"/>
              <a:pPr/>
              <a:t>16</a:t>
            </a:fld>
            <a:endParaRPr lang="tr-TR" altLang="tr-TR" sz="1200" smtClean="0"/>
          </a:p>
        </p:txBody>
      </p:sp>
    </p:spTree>
    <p:extLst>
      <p:ext uri="{BB962C8B-B14F-4D97-AF65-F5344CB8AC3E}">
        <p14:creationId xmlns:p14="http://schemas.microsoft.com/office/powerpoint/2010/main" val="29988137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915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1D5EE10A-6260-4939-9A77-BF7C56CBB414}" type="slidenum">
              <a:rPr lang="tr-TR" altLang="tr-TR" sz="1200" smtClean="0"/>
              <a:pPr/>
              <a:t>18</a:t>
            </a:fld>
            <a:endParaRPr lang="tr-TR" altLang="tr-TR" sz="1200" smtClean="0"/>
          </a:p>
        </p:txBody>
      </p:sp>
    </p:spTree>
    <p:extLst>
      <p:ext uri="{BB962C8B-B14F-4D97-AF65-F5344CB8AC3E}">
        <p14:creationId xmlns:p14="http://schemas.microsoft.com/office/powerpoint/2010/main" val="20498577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018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49D594CD-261B-4017-840B-16B4EED23BC3}" type="slidenum">
              <a:rPr lang="tr-TR" altLang="tr-TR" sz="1200" smtClean="0"/>
              <a:pPr/>
              <a:t>19</a:t>
            </a:fld>
            <a:endParaRPr lang="tr-TR" altLang="tr-TR" sz="1200" smtClean="0"/>
          </a:p>
        </p:txBody>
      </p:sp>
    </p:spTree>
    <p:extLst>
      <p:ext uri="{BB962C8B-B14F-4D97-AF65-F5344CB8AC3E}">
        <p14:creationId xmlns:p14="http://schemas.microsoft.com/office/powerpoint/2010/main" val="2577025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120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1540908C-ECB0-4FD9-85C0-F78660A494B2}" type="slidenum">
              <a:rPr lang="tr-TR" altLang="tr-TR" sz="1200" smtClean="0"/>
              <a:pPr/>
              <a:t>20</a:t>
            </a:fld>
            <a:endParaRPr lang="tr-TR" altLang="tr-TR" sz="1200" smtClean="0"/>
          </a:p>
        </p:txBody>
      </p:sp>
    </p:spTree>
    <p:extLst>
      <p:ext uri="{BB962C8B-B14F-4D97-AF65-F5344CB8AC3E}">
        <p14:creationId xmlns:p14="http://schemas.microsoft.com/office/powerpoint/2010/main" val="34653420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301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F543CA7A-A75A-4378-9105-422FD76D81E4}" type="slidenum">
              <a:rPr lang="tr-TR" altLang="tr-TR" sz="1200" smtClean="0"/>
              <a:pPr/>
              <a:t>21</a:t>
            </a:fld>
            <a:endParaRPr lang="tr-TR" altLang="tr-TR" sz="1200" smtClean="0"/>
          </a:p>
        </p:txBody>
      </p:sp>
    </p:spTree>
    <p:extLst>
      <p:ext uri="{BB962C8B-B14F-4D97-AF65-F5344CB8AC3E}">
        <p14:creationId xmlns:p14="http://schemas.microsoft.com/office/powerpoint/2010/main" val="3826818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403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A7ADFF55-988C-4C11-B2D9-03CBA000900D}" type="slidenum">
              <a:rPr lang="tr-TR" altLang="tr-TR" sz="1200" smtClean="0"/>
              <a:pPr/>
              <a:t>22</a:t>
            </a:fld>
            <a:endParaRPr lang="tr-TR" altLang="tr-TR" sz="1200" smtClean="0"/>
          </a:p>
        </p:txBody>
      </p:sp>
    </p:spTree>
    <p:extLst>
      <p:ext uri="{BB962C8B-B14F-4D97-AF65-F5344CB8AC3E}">
        <p14:creationId xmlns:p14="http://schemas.microsoft.com/office/powerpoint/2010/main" val="1659089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530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488A23A2-6C7E-4E23-AFC7-E69EE7EEE656}" type="slidenum">
              <a:rPr lang="tr-TR" altLang="tr-TR" sz="1200" smtClean="0"/>
              <a:pPr/>
              <a:t>23</a:t>
            </a:fld>
            <a:endParaRPr lang="tr-TR" altLang="tr-TR" sz="1200" smtClean="0"/>
          </a:p>
        </p:txBody>
      </p:sp>
    </p:spTree>
    <p:extLst>
      <p:ext uri="{BB962C8B-B14F-4D97-AF65-F5344CB8AC3E}">
        <p14:creationId xmlns:p14="http://schemas.microsoft.com/office/powerpoint/2010/main" val="1594668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198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9B5015BB-B7C4-42B4-83A8-C900EC5015A5}" type="slidenum">
              <a:rPr lang="tr-TR" altLang="tr-TR" sz="1200" smtClean="0"/>
              <a:pPr/>
              <a:t>3</a:t>
            </a:fld>
            <a:endParaRPr lang="tr-TR" altLang="tr-TR" sz="1200" smtClean="0"/>
          </a:p>
        </p:txBody>
      </p:sp>
    </p:spTree>
    <p:extLst>
      <p:ext uri="{BB962C8B-B14F-4D97-AF65-F5344CB8AC3E}">
        <p14:creationId xmlns:p14="http://schemas.microsoft.com/office/powerpoint/2010/main" val="29988137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734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5BF84873-82A5-40EA-AE29-1F2E8B387BB9}" type="slidenum">
              <a:rPr lang="tr-TR" altLang="tr-TR" sz="1200" smtClean="0"/>
              <a:pPr/>
              <a:t>26</a:t>
            </a:fld>
            <a:endParaRPr lang="tr-TR" altLang="tr-TR" sz="1200" smtClean="0"/>
          </a:p>
        </p:txBody>
      </p:sp>
    </p:spTree>
    <p:extLst>
      <p:ext uri="{BB962C8B-B14F-4D97-AF65-F5344CB8AC3E}">
        <p14:creationId xmlns:p14="http://schemas.microsoft.com/office/powerpoint/2010/main" val="16072902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837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C80B8694-4695-46FA-9D9E-D557BDE09F89}" type="slidenum">
              <a:rPr lang="tr-TR" altLang="tr-TR" sz="1200" smtClean="0"/>
              <a:pPr/>
              <a:t>27</a:t>
            </a:fld>
            <a:endParaRPr lang="tr-TR" altLang="tr-TR" sz="1200" smtClean="0"/>
          </a:p>
        </p:txBody>
      </p:sp>
    </p:spTree>
    <p:extLst>
      <p:ext uri="{BB962C8B-B14F-4D97-AF65-F5344CB8AC3E}">
        <p14:creationId xmlns:p14="http://schemas.microsoft.com/office/powerpoint/2010/main" val="20818991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939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16C18FF3-DB6D-4DE7-A05F-A0758CCD2A28}" type="slidenum">
              <a:rPr lang="tr-TR" altLang="tr-TR" sz="1200" smtClean="0"/>
              <a:pPr/>
              <a:t>32</a:t>
            </a:fld>
            <a:endParaRPr lang="tr-TR" altLang="tr-TR" sz="1200" smtClean="0"/>
          </a:p>
        </p:txBody>
      </p:sp>
    </p:spTree>
    <p:extLst>
      <p:ext uri="{BB962C8B-B14F-4D97-AF65-F5344CB8AC3E}">
        <p14:creationId xmlns:p14="http://schemas.microsoft.com/office/powerpoint/2010/main" val="1386284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042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47698DA8-F751-4C0B-81F1-C2A2409C5F5C}" type="slidenum">
              <a:rPr lang="tr-TR" altLang="tr-TR" sz="1200" smtClean="0"/>
              <a:pPr/>
              <a:t>33</a:t>
            </a:fld>
            <a:endParaRPr lang="tr-TR" altLang="tr-TR" sz="1200" smtClean="0"/>
          </a:p>
        </p:txBody>
      </p:sp>
    </p:spTree>
    <p:extLst>
      <p:ext uri="{BB962C8B-B14F-4D97-AF65-F5344CB8AC3E}">
        <p14:creationId xmlns:p14="http://schemas.microsoft.com/office/powerpoint/2010/main" val="33982116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Gaps</a:t>
            </a:r>
            <a:r>
              <a:rPr lang="tr-TR" dirty="0" smtClean="0"/>
              <a:t>/</a:t>
            </a:r>
            <a:r>
              <a:rPr lang="tr-TR" dirty="0" err="1" smtClean="0"/>
              <a:t>no</a:t>
            </a:r>
            <a:r>
              <a:rPr lang="tr-TR" dirty="0" smtClean="0"/>
              <a:t> </a:t>
            </a:r>
            <a:r>
              <a:rPr lang="tr-TR" dirty="0" err="1" smtClean="0"/>
              <a:t>gaps</a:t>
            </a:r>
            <a:r>
              <a:rPr lang="tr-TR" dirty="0" smtClean="0"/>
              <a:t>  http://www.mathsisfun.com/data/histograms.html</a:t>
            </a:r>
            <a:endParaRPr lang="tr-TR" dirty="0"/>
          </a:p>
        </p:txBody>
      </p:sp>
      <p:sp>
        <p:nvSpPr>
          <p:cNvPr id="4" name="Slayt Numarası Yer Tutucusu 3"/>
          <p:cNvSpPr>
            <a:spLocks noGrp="1"/>
          </p:cNvSpPr>
          <p:nvPr>
            <p:ph type="sldNum" sz="quarter" idx="10"/>
          </p:nvPr>
        </p:nvSpPr>
        <p:spPr/>
        <p:txBody>
          <a:bodyPr/>
          <a:lstStyle/>
          <a:p>
            <a:fld id="{80FA2F20-4B7D-4B9A-A875-7D03EF1A19DF}" type="slidenum">
              <a:rPr lang="tr-TR" smtClean="0"/>
              <a:t>34</a:t>
            </a:fld>
            <a:endParaRPr lang="tr-TR"/>
          </a:p>
        </p:txBody>
      </p:sp>
    </p:spTree>
    <p:extLst>
      <p:ext uri="{BB962C8B-B14F-4D97-AF65-F5344CB8AC3E}">
        <p14:creationId xmlns:p14="http://schemas.microsoft.com/office/powerpoint/2010/main" val="1677605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144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2BC448DC-F4B9-47D4-9EE6-E04BB905394A}" type="slidenum">
              <a:rPr lang="tr-TR" altLang="tr-TR" sz="1200" smtClean="0"/>
              <a:pPr/>
              <a:t>35</a:t>
            </a:fld>
            <a:endParaRPr lang="tr-TR" altLang="tr-TR" sz="1200" smtClean="0"/>
          </a:p>
        </p:txBody>
      </p:sp>
    </p:spTree>
    <p:extLst>
      <p:ext uri="{BB962C8B-B14F-4D97-AF65-F5344CB8AC3E}">
        <p14:creationId xmlns:p14="http://schemas.microsoft.com/office/powerpoint/2010/main" val="264238786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246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6E51CC11-DA63-4EB9-834C-0799E03B160A}" type="slidenum">
              <a:rPr lang="tr-TR" altLang="tr-TR" sz="1200" smtClean="0"/>
              <a:pPr/>
              <a:t>39</a:t>
            </a:fld>
            <a:endParaRPr lang="tr-TR" altLang="tr-TR" sz="1200" smtClean="0"/>
          </a:p>
        </p:txBody>
      </p:sp>
    </p:spTree>
    <p:extLst>
      <p:ext uri="{BB962C8B-B14F-4D97-AF65-F5344CB8AC3E}">
        <p14:creationId xmlns:p14="http://schemas.microsoft.com/office/powerpoint/2010/main" val="12369995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3492"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1010623A-CCD2-44B4-90E9-DDA4D109BDE5}" type="slidenum">
              <a:rPr lang="tr-TR" altLang="tr-TR" sz="1200" smtClean="0"/>
              <a:pPr/>
              <a:t>40</a:t>
            </a:fld>
            <a:endParaRPr lang="tr-TR" altLang="tr-TR" sz="1200" smtClean="0"/>
          </a:p>
        </p:txBody>
      </p:sp>
    </p:spTree>
    <p:extLst>
      <p:ext uri="{BB962C8B-B14F-4D97-AF65-F5344CB8AC3E}">
        <p14:creationId xmlns:p14="http://schemas.microsoft.com/office/powerpoint/2010/main" val="1652301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6451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3088E48E-8263-464E-9A55-157F65D00AD3}" type="slidenum">
              <a:rPr lang="tr-TR" altLang="tr-TR" sz="1200" smtClean="0"/>
              <a:pPr/>
              <a:t>42</a:t>
            </a:fld>
            <a:endParaRPr lang="tr-TR" altLang="tr-TR" sz="1200" smtClean="0"/>
          </a:p>
        </p:txBody>
      </p:sp>
    </p:spTree>
    <p:extLst>
      <p:ext uri="{BB962C8B-B14F-4D97-AF65-F5344CB8AC3E}">
        <p14:creationId xmlns:p14="http://schemas.microsoft.com/office/powerpoint/2010/main" val="5291215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5632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E723F15B-739E-4B08-A8C3-6DB4491D436C}" type="slidenum">
              <a:rPr lang="tr-TR" altLang="tr-TR" sz="1200" smtClean="0"/>
              <a:pPr/>
              <a:t>46</a:t>
            </a:fld>
            <a:endParaRPr lang="tr-TR" altLang="tr-TR" sz="1200" smtClean="0"/>
          </a:p>
        </p:txBody>
      </p:sp>
    </p:spTree>
    <p:extLst>
      <p:ext uri="{BB962C8B-B14F-4D97-AF65-F5344CB8AC3E}">
        <p14:creationId xmlns:p14="http://schemas.microsoft.com/office/powerpoint/2010/main" val="3441337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198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9B5015BB-B7C4-42B4-83A8-C900EC5015A5}" type="slidenum">
              <a:rPr lang="tr-TR" altLang="tr-TR" sz="1200" smtClean="0"/>
              <a:pPr/>
              <a:t>4</a:t>
            </a:fld>
            <a:endParaRPr lang="tr-TR" altLang="tr-TR" sz="1200" smtClean="0"/>
          </a:p>
        </p:txBody>
      </p:sp>
    </p:spTree>
    <p:extLst>
      <p:ext uri="{BB962C8B-B14F-4D97-AF65-F5344CB8AC3E}">
        <p14:creationId xmlns:p14="http://schemas.microsoft.com/office/powerpoint/2010/main" val="29988137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4036"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A7ADFF55-988C-4C11-B2D9-03CBA000900D}" type="slidenum">
              <a:rPr lang="tr-TR" altLang="tr-TR" sz="1200" smtClean="0"/>
              <a:pPr/>
              <a:t>5</a:t>
            </a:fld>
            <a:endParaRPr lang="tr-TR" altLang="tr-TR" sz="1200" smtClean="0"/>
          </a:p>
        </p:txBody>
      </p:sp>
    </p:spTree>
    <p:extLst>
      <p:ext uri="{BB962C8B-B14F-4D97-AF65-F5344CB8AC3E}">
        <p14:creationId xmlns:p14="http://schemas.microsoft.com/office/powerpoint/2010/main" val="3164041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50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72B8D612-7EDD-4D55-8388-1478C35A4DF7}" type="slidenum">
              <a:rPr lang="tr-TR" altLang="tr-TR" sz="1200" smtClean="0"/>
              <a:pPr/>
              <a:t>7</a:t>
            </a:fld>
            <a:endParaRPr lang="tr-TR" altLang="tr-TR" sz="1200" smtClean="0"/>
          </a:p>
        </p:txBody>
      </p:sp>
    </p:spTree>
    <p:extLst>
      <p:ext uri="{BB962C8B-B14F-4D97-AF65-F5344CB8AC3E}">
        <p14:creationId xmlns:p14="http://schemas.microsoft.com/office/powerpoint/2010/main" val="25595918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50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72B8D612-7EDD-4D55-8388-1478C35A4DF7}" type="slidenum">
              <a:rPr lang="tr-TR" altLang="tr-TR" sz="1200" smtClean="0"/>
              <a:pPr/>
              <a:t>8</a:t>
            </a:fld>
            <a:endParaRPr lang="tr-TR" altLang="tr-TR" sz="1200" smtClean="0"/>
          </a:p>
        </p:txBody>
      </p:sp>
    </p:spTree>
    <p:extLst>
      <p:ext uri="{BB962C8B-B14F-4D97-AF65-F5344CB8AC3E}">
        <p14:creationId xmlns:p14="http://schemas.microsoft.com/office/powerpoint/2010/main" val="38237408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6084"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C771A283-0E43-4288-9A29-44D7C78032F0}" type="slidenum">
              <a:rPr lang="tr-TR" altLang="tr-TR" sz="1200" smtClean="0"/>
              <a:pPr/>
              <a:t>9</a:t>
            </a:fld>
            <a:endParaRPr lang="tr-TR" altLang="tr-TR" sz="1200" smtClean="0"/>
          </a:p>
        </p:txBody>
      </p:sp>
    </p:spTree>
    <p:extLst>
      <p:ext uri="{BB962C8B-B14F-4D97-AF65-F5344CB8AC3E}">
        <p14:creationId xmlns:p14="http://schemas.microsoft.com/office/powerpoint/2010/main" val="830798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7108"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25632C96-2C89-4605-96FB-8F57A14696E0}" type="slidenum">
              <a:rPr lang="tr-TR" altLang="tr-TR" sz="1200" smtClean="0"/>
              <a:pPr/>
              <a:t>10</a:t>
            </a:fld>
            <a:endParaRPr lang="tr-TR" altLang="tr-TR" sz="1200" smtClean="0"/>
          </a:p>
        </p:txBody>
      </p:sp>
    </p:spTree>
    <p:extLst>
      <p:ext uri="{BB962C8B-B14F-4D97-AF65-F5344CB8AC3E}">
        <p14:creationId xmlns:p14="http://schemas.microsoft.com/office/powerpoint/2010/main" val="2158329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ayt Görüntüsü Yer Tutucus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tr-TR" altLang="tr-TR" smtClean="0"/>
          </a:p>
        </p:txBody>
      </p:sp>
      <p:sp>
        <p:nvSpPr>
          <p:cNvPr id="4506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900">
                <a:solidFill>
                  <a:schemeClr val="tx1"/>
                </a:solidFill>
                <a:latin typeface="Times New Roman" pitchFamily="18" charset="0"/>
              </a:defRPr>
            </a:lvl1pPr>
            <a:lvl2pPr marL="742950" indent="-285750">
              <a:defRPr sz="1900">
                <a:solidFill>
                  <a:schemeClr val="tx1"/>
                </a:solidFill>
                <a:latin typeface="Times New Roman" pitchFamily="18" charset="0"/>
              </a:defRPr>
            </a:lvl2pPr>
            <a:lvl3pPr marL="1143000" indent="-228600">
              <a:defRPr sz="1900">
                <a:solidFill>
                  <a:schemeClr val="tx1"/>
                </a:solidFill>
                <a:latin typeface="Times New Roman" pitchFamily="18" charset="0"/>
              </a:defRPr>
            </a:lvl3pPr>
            <a:lvl4pPr marL="1600200" indent="-228600">
              <a:defRPr sz="1900">
                <a:solidFill>
                  <a:schemeClr val="tx1"/>
                </a:solidFill>
                <a:latin typeface="Times New Roman" pitchFamily="18" charset="0"/>
              </a:defRPr>
            </a:lvl4pPr>
            <a:lvl5pPr marL="2057400" indent="-228600">
              <a:defRPr sz="1900">
                <a:solidFill>
                  <a:schemeClr val="tx1"/>
                </a:solidFill>
                <a:latin typeface="Times New Roman" pitchFamily="18" charset="0"/>
              </a:defRPr>
            </a:lvl5pPr>
            <a:lvl6pPr marL="2514600" indent="-228600" eaLnBrk="0" fontAlgn="base" hangingPunct="0">
              <a:spcBef>
                <a:spcPct val="0"/>
              </a:spcBef>
              <a:spcAft>
                <a:spcPct val="0"/>
              </a:spcAft>
              <a:defRPr sz="1900">
                <a:solidFill>
                  <a:schemeClr val="tx1"/>
                </a:solidFill>
                <a:latin typeface="Times New Roman" pitchFamily="18" charset="0"/>
              </a:defRPr>
            </a:lvl6pPr>
            <a:lvl7pPr marL="2971800" indent="-228600" eaLnBrk="0" fontAlgn="base" hangingPunct="0">
              <a:spcBef>
                <a:spcPct val="0"/>
              </a:spcBef>
              <a:spcAft>
                <a:spcPct val="0"/>
              </a:spcAft>
              <a:defRPr sz="1900">
                <a:solidFill>
                  <a:schemeClr val="tx1"/>
                </a:solidFill>
                <a:latin typeface="Times New Roman" pitchFamily="18" charset="0"/>
              </a:defRPr>
            </a:lvl7pPr>
            <a:lvl8pPr marL="3429000" indent="-228600" eaLnBrk="0" fontAlgn="base" hangingPunct="0">
              <a:spcBef>
                <a:spcPct val="0"/>
              </a:spcBef>
              <a:spcAft>
                <a:spcPct val="0"/>
              </a:spcAft>
              <a:defRPr sz="1900">
                <a:solidFill>
                  <a:schemeClr val="tx1"/>
                </a:solidFill>
                <a:latin typeface="Times New Roman" pitchFamily="18" charset="0"/>
              </a:defRPr>
            </a:lvl8pPr>
            <a:lvl9pPr marL="3886200" indent="-228600" eaLnBrk="0" fontAlgn="base" hangingPunct="0">
              <a:spcBef>
                <a:spcPct val="0"/>
              </a:spcBef>
              <a:spcAft>
                <a:spcPct val="0"/>
              </a:spcAft>
              <a:defRPr sz="1900">
                <a:solidFill>
                  <a:schemeClr val="tx1"/>
                </a:solidFill>
                <a:latin typeface="Times New Roman" pitchFamily="18" charset="0"/>
              </a:defRPr>
            </a:lvl9pPr>
          </a:lstStyle>
          <a:p>
            <a:fld id="{72B8D612-7EDD-4D55-8388-1478C35A4DF7}" type="slidenum">
              <a:rPr lang="tr-TR" altLang="tr-TR" sz="1200" smtClean="0"/>
              <a:pPr/>
              <a:t>12</a:t>
            </a:fld>
            <a:endParaRPr lang="tr-TR" altLang="tr-TR" sz="1200" smtClean="0"/>
          </a:p>
        </p:txBody>
      </p:sp>
    </p:spTree>
    <p:extLst>
      <p:ext uri="{BB962C8B-B14F-4D97-AF65-F5344CB8AC3E}">
        <p14:creationId xmlns:p14="http://schemas.microsoft.com/office/powerpoint/2010/main" val="217331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Başlık 1"/>
          <p:cNvSpPr>
            <a:spLocks noGrp="1"/>
          </p:cNvSpPr>
          <p:nvPr>
            <p:ph type="ctrTitle" hasCustomPrompt="1"/>
          </p:nvPr>
        </p:nvSpPr>
        <p:spPr>
          <a:xfrm>
            <a:off x="611560" y="1412776"/>
            <a:ext cx="7772400" cy="1470025"/>
          </a:xfrm>
        </p:spPr>
        <p:txBody>
          <a:bodyPr/>
          <a:lstStyle>
            <a:lvl1pPr>
              <a:defRPr b="1" cap="none" spc="50" baseline="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tr-TR" dirty="0" smtClean="0"/>
              <a:t>Dersin adını yazmak için tıklayınız</a:t>
            </a:r>
            <a:endParaRPr lang="tr-TR" dirty="0"/>
          </a:p>
        </p:txBody>
      </p:sp>
      <p:sp>
        <p:nvSpPr>
          <p:cNvPr id="3" name="Alt Başlık 2"/>
          <p:cNvSpPr>
            <a:spLocks noGrp="1"/>
          </p:cNvSpPr>
          <p:nvPr>
            <p:ph type="subTitle" idx="1" hasCustomPrompt="1"/>
          </p:nvPr>
        </p:nvSpPr>
        <p:spPr>
          <a:xfrm>
            <a:off x="0" y="4221088"/>
            <a:ext cx="5076056" cy="1752600"/>
          </a:xfrm>
        </p:spPr>
        <p:txBody>
          <a:bodyPr anchor="ctr"/>
          <a:lstStyle>
            <a:lvl1pPr marL="0" indent="0" algn="ctr">
              <a:buNone/>
              <a:defRPr baseline="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Ünitenin adını yazmak için tıklayınız.</a:t>
            </a:r>
            <a:endParaRPr lang="tr-TR" dirty="0"/>
          </a:p>
        </p:txBody>
      </p:sp>
      <p:sp>
        <p:nvSpPr>
          <p:cNvPr id="7" name="Veri Yer Tutucusu 3"/>
          <p:cNvSpPr>
            <a:spLocks noGrp="1"/>
          </p:cNvSpPr>
          <p:nvPr>
            <p:ph type="dt" sz="half" idx="10"/>
          </p:nvPr>
        </p:nvSpPr>
        <p:spPr>
          <a:xfrm>
            <a:off x="1115616" y="6381328"/>
            <a:ext cx="2133600" cy="365125"/>
          </a:xfrm>
        </p:spPr>
        <p:txBody>
          <a:bodyPr/>
          <a:lstStyle/>
          <a:p>
            <a:fld id="{ECD34FEB-3E2C-40C3-81AC-ABC4E86157A2}" type="datetime1">
              <a:rPr lang="tr-TR" smtClean="0"/>
              <a:t>12.11.2019</a:t>
            </a:fld>
            <a:endParaRPr lang="tr-TR"/>
          </a:p>
        </p:txBody>
      </p:sp>
      <p:sp>
        <p:nvSpPr>
          <p:cNvPr id="8" name="Altbilgi Yer Tutucusu 4"/>
          <p:cNvSpPr>
            <a:spLocks noGrp="1"/>
          </p:cNvSpPr>
          <p:nvPr>
            <p:ph type="ftr" sz="quarter" idx="11"/>
          </p:nvPr>
        </p:nvSpPr>
        <p:spPr>
          <a:xfrm>
            <a:off x="3347864" y="6381328"/>
            <a:ext cx="3096344" cy="365125"/>
          </a:xfrm>
        </p:spPr>
        <p:txBody>
          <a:bodyPr/>
          <a:lstStyle/>
          <a:p>
            <a:endParaRPr lang="tr-TR" dirty="0"/>
          </a:p>
        </p:txBody>
      </p:sp>
      <p:sp>
        <p:nvSpPr>
          <p:cNvPr id="9" name="Slayt Numarası Yer Tutucusu 5"/>
          <p:cNvSpPr>
            <a:spLocks noGrp="1"/>
          </p:cNvSpPr>
          <p:nvPr>
            <p:ph type="sldNum" sz="quarter" idx="12"/>
          </p:nvPr>
        </p:nvSpPr>
        <p:spPr>
          <a:xfrm>
            <a:off x="6553200" y="6381328"/>
            <a:ext cx="2133600" cy="365125"/>
          </a:xfrm>
        </p:spPr>
        <p:txBody>
          <a:bodyPr/>
          <a:lstStyle/>
          <a:p>
            <a:fld id="{3D71F077-2050-4B2F-B099-BDA257F781E0}" type="slidenum">
              <a:rPr lang="tr-TR" smtClean="0"/>
              <a:t>‹#›</a:t>
            </a:fld>
            <a:endParaRPr lang="tr-TR"/>
          </a:p>
        </p:txBody>
      </p:sp>
    </p:spTree>
    <p:extLst>
      <p:ext uri="{BB962C8B-B14F-4D97-AF65-F5344CB8AC3E}">
        <p14:creationId xmlns:p14="http://schemas.microsoft.com/office/powerpoint/2010/main" val="297883340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şlık ve İçerik">
    <p:spTree>
      <p:nvGrpSpPr>
        <p:cNvPr id="1" name=""/>
        <p:cNvGrpSpPr/>
        <p:nvPr/>
      </p:nvGrpSpPr>
      <p:grpSpPr>
        <a:xfrm>
          <a:off x="0" y="0"/>
          <a:ext cx="0" cy="0"/>
          <a:chOff x="0" y="0"/>
          <a:chExt cx="0" cy="0"/>
        </a:xfrm>
      </p:grpSpPr>
      <p:sp>
        <p:nvSpPr>
          <p:cNvPr id="2" name="Başlık 1"/>
          <p:cNvSpPr>
            <a:spLocks noGrp="1"/>
          </p:cNvSpPr>
          <p:nvPr>
            <p:ph type="title" hasCustomPrompt="1"/>
          </p:nvPr>
        </p:nvSpPr>
        <p:spPr>
          <a:xfrm>
            <a:off x="1979712" y="0"/>
            <a:ext cx="7164288" cy="764704"/>
          </a:xfrm>
        </p:spPr>
        <p:txBody>
          <a:bodyPr>
            <a:normAutofit/>
          </a:bodyPr>
          <a:lstStyle>
            <a:lvl1pPr>
              <a:defRPr sz="36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tr-TR" dirty="0" smtClean="0"/>
              <a:t>Başlık yazmak için tıklayınız.</a:t>
            </a:r>
            <a:endParaRPr lang="tr-TR" dirty="0"/>
          </a:p>
        </p:txBody>
      </p:sp>
      <p:sp>
        <p:nvSpPr>
          <p:cNvPr id="4" name="Veri Yer Tutucusu 3"/>
          <p:cNvSpPr>
            <a:spLocks noGrp="1"/>
          </p:cNvSpPr>
          <p:nvPr>
            <p:ph type="dt" sz="half" idx="10"/>
          </p:nvPr>
        </p:nvSpPr>
        <p:spPr>
          <a:xfrm>
            <a:off x="1115616" y="6381328"/>
            <a:ext cx="2133600" cy="365125"/>
          </a:xfrm>
        </p:spPr>
        <p:txBody>
          <a:bodyPr/>
          <a:lstStyle/>
          <a:p>
            <a:fld id="{ECD34FEB-3E2C-40C3-81AC-ABC4E86157A2}" type="datetime1">
              <a:rPr lang="tr-TR" smtClean="0"/>
              <a:t>12.11.2019</a:t>
            </a:fld>
            <a:endParaRPr lang="tr-TR"/>
          </a:p>
        </p:txBody>
      </p:sp>
      <p:sp>
        <p:nvSpPr>
          <p:cNvPr id="6" name="Slayt Numarası Yer Tutucusu 5"/>
          <p:cNvSpPr>
            <a:spLocks noGrp="1"/>
          </p:cNvSpPr>
          <p:nvPr>
            <p:ph type="sldNum" sz="quarter" idx="12"/>
          </p:nvPr>
        </p:nvSpPr>
        <p:spPr>
          <a:xfrm>
            <a:off x="6553200" y="6381328"/>
            <a:ext cx="1763216" cy="365125"/>
          </a:xfrm>
        </p:spPr>
        <p:txBody>
          <a:bodyPr/>
          <a:lstStyle/>
          <a:p>
            <a:fld id="{3D71F077-2050-4B2F-B099-BDA257F781E0}" type="slidenum">
              <a:rPr lang="tr-TR" smtClean="0"/>
              <a:t>‹#›</a:t>
            </a:fld>
            <a:endParaRPr lang="tr-TR"/>
          </a:p>
        </p:txBody>
      </p:sp>
      <p:grpSp>
        <p:nvGrpSpPr>
          <p:cNvPr id="10" name="Grup 9"/>
          <p:cNvGrpSpPr/>
          <p:nvPr userDrawn="1"/>
        </p:nvGrpSpPr>
        <p:grpSpPr>
          <a:xfrm>
            <a:off x="0" y="0"/>
            <a:ext cx="1691680" cy="908720"/>
            <a:chOff x="0" y="0"/>
            <a:chExt cx="1691680" cy="908720"/>
          </a:xfrm>
        </p:grpSpPr>
        <p:sp>
          <p:nvSpPr>
            <p:cNvPr id="11" name="Dikdörtgen 10"/>
            <p:cNvSpPr/>
            <p:nvPr userDrawn="1"/>
          </p:nvSpPr>
          <p:spPr>
            <a:xfrm>
              <a:off x="0" y="0"/>
              <a:ext cx="1259632"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userDrawn="1"/>
          </p:nvSpPr>
          <p:spPr>
            <a:xfrm>
              <a:off x="323528" y="260648"/>
              <a:ext cx="136815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027" name="Picture 3" descr="C:\Users\A.Daş\Desktop\logolarTumu\logoAt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06" y="-27384"/>
            <a:ext cx="648822" cy="6362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aş\Desktop\logolarTumu\yaziT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7479"/>
            <a:ext cx="1621985" cy="10215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 Placeholder 9"/>
          <p:cNvSpPr>
            <a:spLocks noGrp="1"/>
          </p:cNvSpPr>
          <p:nvPr>
            <p:ph type="body" sz="quarter" idx="14"/>
          </p:nvPr>
        </p:nvSpPr>
        <p:spPr>
          <a:xfrm>
            <a:off x="395536" y="1087850"/>
            <a:ext cx="8424936" cy="4789422"/>
          </a:xfrm>
        </p:spPr>
        <p:txBody>
          <a:bodyPr anchor="t">
            <a:normAutofit/>
          </a:bodyPr>
          <a:lstStyle>
            <a:lvl1pPr marL="457200" indent="-457200">
              <a:buFont typeface="Arial" panose="020B0604020202020204" pitchFamily="34" charset="0"/>
              <a:buChar char="•"/>
              <a:defRPr sz="32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dirty="0" smtClean="0"/>
              <a:t>Asıl metin stillerini düzenlemek için tıklatın</a:t>
            </a:r>
          </a:p>
        </p:txBody>
      </p:sp>
    </p:spTree>
    <p:extLst>
      <p:ext uri="{BB962C8B-B14F-4D97-AF65-F5344CB8AC3E}">
        <p14:creationId xmlns:p14="http://schemas.microsoft.com/office/powerpoint/2010/main" val="34578438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3" name="Veri Yer Tutucusu 2"/>
          <p:cNvSpPr>
            <a:spLocks noGrp="1"/>
          </p:cNvSpPr>
          <p:nvPr>
            <p:ph type="dt" sz="half" idx="10"/>
          </p:nvPr>
        </p:nvSpPr>
        <p:spPr>
          <a:xfrm>
            <a:off x="421680" y="6356350"/>
            <a:ext cx="2133600" cy="365125"/>
          </a:xfrm>
        </p:spPr>
        <p:txBody>
          <a:bodyPr/>
          <a:lstStyle/>
          <a:p>
            <a:fld id="{4F22AAA8-A16A-4981-80BF-D7C7361EB216}" type="datetime1">
              <a:rPr lang="tr-TR" smtClean="0"/>
              <a:t>12.11.2019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D71F077-2050-4B2F-B099-BDA257F781E0}" type="slidenum">
              <a:rPr lang="tr-TR" smtClean="0"/>
              <a:t>‹#›</a:t>
            </a:fld>
            <a:endParaRPr lang="tr-TR"/>
          </a:p>
        </p:txBody>
      </p:sp>
      <p:sp>
        <p:nvSpPr>
          <p:cNvPr id="6" name="Picture Placeholder 2"/>
          <p:cNvSpPr>
            <a:spLocks noGrp="1" noChangeAspect="1"/>
          </p:cNvSpPr>
          <p:nvPr>
            <p:ph type="pic" idx="1"/>
          </p:nvPr>
        </p:nvSpPr>
        <p:spPr>
          <a:xfrm>
            <a:off x="421680" y="1019175"/>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8" name="Text Placeholder 3"/>
          <p:cNvSpPr>
            <a:spLocks noGrp="1"/>
          </p:cNvSpPr>
          <p:nvPr>
            <p:ph type="body" sz="half" idx="2"/>
          </p:nvPr>
        </p:nvSpPr>
        <p:spPr>
          <a:xfrm>
            <a:off x="3935288" y="1019175"/>
            <a:ext cx="4751512" cy="4571999"/>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smtClean="0"/>
              <a:t>Asıl metin stillerini düzenlemek için tıklatın</a:t>
            </a:r>
          </a:p>
        </p:txBody>
      </p:sp>
      <p:sp>
        <p:nvSpPr>
          <p:cNvPr id="9" name="Başlık 1"/>
          <p:cNvSpPr>
            <a:spLocks noGrp="1"/>
          </p:cNvSpPr>
          <p:nvPr>
            <p:ph type="title" hasCustomPrompt="1"/>
          </p:nvPr>
        </p:nvSpPr>
        <p:spPr>
          <a:xfrm>
            <a:off x="1979712" y="0"/>
            <a:ext cx="7164288" cy="764704"/>
          </a:xfrm>
        </p:spPr>
        <p:txBody>
          <a:bodyPr>
            <a:normAutofit/>
          </a:bodyPr>
          <a:lstStyle>
            <a:lvl1pPr>
              <a:defRPr sz="36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tr-TR" dirty="0" smtClean="0"/>
              <a:t>Başlık yazmak için tıklayınız.</a:t>
            </a:r>
            <a:endParaRPr lang="tr-TR" dirty="0"/>
          </a:p>
        </p:txBody>
      </p:sp>
    </p:spTree>
    <p:extLst>
      <p:ext uri="{BB962C8B-B14F-4D97-AF65-F5344CB8AC3E}">
        <p14:creationId xmlns:p14="http://schemas.microsoft.com/office/powerpoint/2010/main" val="2062098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şlık ve İçerik">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1115616" y="6381328"/>
            <a:ext cx="2133600" cy="365125"/>
          </a:xfrm>
        </p:spPr>
        <p:txBody>
          <a:bodyPr/>
          <a:lstStyle/>
          <a:p>
            <a:fld id="{ECD34FEB-3E2C-40C3-81AC-ABC4E86157A2}" type="datetime1">
              <a:rPr lang="tr-TR" smtClean="0"/>
              <a:t>12.11.2019</a:t>
            </a:fld>
            <a:endParaRPr lang="tr-TR"/>
          </a:p>
        </p:txBody>
      </p:sp>
      <p:sp>
        <p:nvSpPr>
          <p:cNvPr id="5" name="Altbilgi Yer Tutucusu 4"/>
          <p:cNvSpPr>
            <a:spLocks noGrp="1"/>
          </p:cNvSpPr>
          <p:nvPr>
            <p:ph type="ftr" sz="quarter" idx="11"/>
          </p:nvPr>
        </p:nvSpPr>
        <p:spPr>
          <a:xfrm>
            <a:off x="3347864" y="6381328"/>
            <a:ext cx="3096344" cy="365125"/>
          </a:xfrm>
        </p:spPr>
        <p:txBody>
          <a:bodyPr/>
          <a:lstStyle/>
          <a:p>
            <a:endParaRPr lang="tr-TR" dirty="0"/>
          </a:p>
        </p:txBody>
      </p:sp>
      <p:sp>
        <p:nvSpPr>
          <p:cNvPr id="6" name="Slayt Numarası Yer Tutucusu 5"/>
          <p:cNvSpPr>
            <a:spLocks noGrp="1"/>
          </p:cNvSpPr>
          <p:nvPr>
            <p:ph type="sldNum" sz="quarter" idx="12"/>
          </p:nvPr>
        </p:nvSpPr>
        <p:spPr>
          <a:xfrm>
            <a:off x="6553200" y="6381328"/>
            <a:ext cx="1763216" cy="365125"/>
          </a:xfrm>
        </p:spPr>
        <p:txBody>
          <a:bodyPr/>
          <a:lstStyle/>
          <a:p>
            <a:fld id="{3D71F077-2050-4B2F-B099-BDA257F781E0}" type="slidenum">
              <a:rPr lang="tr-TR" smtClean="0"/>
              <a:t>‹#›</a:t>
            </a:fld>
            <a:endParaRPr lang="tr-TR"/>
          </a:p>
        </p:txBody>
      </p:sp>
      <p:grpSp>
        <p:nvGrpSpPr>
          <p:cNvPr id="10" name="Grup 9"/>
          <p:cNvGrpSpPr/>
          <p:nvPr userDrawn="1"/>
        </p:nvGrpSpPr>
        <p:grpSpPr>
          <a:xfrm>
            <a:off x="0" y="0"/>
            <a:ext cx="1691680" cy="908720"/>
            <a:chOff x="0" y="0"/>
            <a:chExt cx="1691680" cy="908720"/>
          </a:xfrm>
        </p:grpSpPr>
        <p:sp>
          <p:nvSpPr>
            <p:cNvPr id="11" name="Dikdörtgen 10"/>
            <p:cNvSpPr/>
            <p:nvPr userDrawn="1"/>
          </p:nvSpPr>
          <p:spPr>
            <a:xfrm>
              <a:off x="0" y="0"/>
              <a:ext cx="1259632"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userDrawn="1"/>
          </p:nvSpPr>
          <p:spPr>
            <a:xfrm>
              <a:off x="323528" y="260648"/>
              <a:ext cx="136815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027" name="Picture 3" descr="C:\Users\A.Daş\Desktop\logolarTumu\logoAt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06" y="-27384"/>
            <a:ext cx="648822" cy="6362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aş\Desktop\logolarTumu\yaziT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7479"/>
            <a:ext cx="1621985" cy="1021500"/>
          </a:xfrm>
          <a:prstGeom prst="rect">
            <a:avLst/>
          </a:prstGeom>
          <a:noFill/>
          <a:extLst>
            <a:ext uri="{909E8E84-426E-40DD-AFC4-6F175D3DCCD1}">
              <a14:hiddenFill xmlns:a14="http://schemas.microsoft.com/office/drawing/2010/main">
                <a:solidFill>
                  <a:srgbClr val="FFFFFF"/>
                </a:solidFill>
              </a14:hiddenFill>
            </a:ext>
          </a:extLst>
        </p:spPr>
      </p:pic>
      <p:sp>
        <p:nvSpPr>
          <p:cNvPr id="14" name="Picture Placeholder 2"/>
          <p:cNvSpPr>
            <a:spLocks noGrp="1" noChangeAspect="1"/>
          </p:cNvSpPr>
          <p:nvPr>
            <p:ph type="pic" idx="13"/>
          </p:nvPr>
        </p:nvSpPr>
        <p:spPr>
          <a:xfrm>
            <a:off x="246088" y="1024880"/>
            <a:ext cx="87184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6" name="Text Placeholder 9"/>
          <p:cNvSpPr>
            <a:spLocks noGrp="1"/>
          </p:cNvSpPr>
          <p:nvPr>
            <p:ph type="body" sz="quarter" idx="14"/>
          </p:nvPr>
        </p:nvSpPr>
        <p:spPr>
          <a:xfrm>
            <a:off x="246088" y="4215965"/>
            <a:ext cx="8718400" cy="1733316"/>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dirty="0" smtClean="0"/>
              <a:t>Asıl metin stillerini düzenlemek için tıklatın</a:t>
            </a:r>
          </a:p>
        </p:txBody>
      </p:sp>
      <p:sp>
        <p:nvSpPr>
          <p:cNvPr id="17" name="Başlık 1"/>
          <p:cNvSpPr>
            <a:spLocks noGrp="1"/>
          </p:cNvSpPr>
          <p:nvPr>
            <p:ph type="title" hasCustomPrompt="1"/>
          </p:nvPr>
        </p:nvSpPr>
        <p:spPr>
          <a:xfrm>
            <a:off x="1979712" y="0"/>
            <a:ext cx="7164288" cy="764704"/>
          </a:xfrm>
        </p:spPr>
        <p:txBody>
          <a:bodyPr>
            <a:normAutofit/>
          </a:bodyPr>
          <a:lstStyle>
            <a:lvl1pPr>
              <a:defRPr sz="36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tr-TR" dirty="0" smtClean="0"/>
              <a:t>Başlık yazmak için tıklayınız.</a:t>
            </a:r>
            <a:endParaRPr lang="tr-TR" dirty="0"/>
          </a:p>
        </p:txBody>
      </p:sp>
    </p:spTree>
    <p:extLst>
      <p:ext uri="{BB962C8B-B14F-4D97-AF65-F5344CB8AC3E}">
        <p14:creationId xmlns:p14="http://schemas.microsoft.com/office/powerpoint/2010/main" val="37094010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Başlık ve İçerik">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1115616" y="6381328"/>
            <a:ext cx="2133600" cy="365125"/>
          </a:xfrm>
        </p:spPr>
        <p:txBody>
          <a:bodyPr/>
          <a:lstStyle/>
          <a:p>
            <a:fld id="{ECD34FEB-3E2C-40C3-81AC-ABC4E86157A2}" type="datetime1">
              <a:rPr lang="tr-TR" smtClean="0"/>
              <a:t>12.11.2019</a:t>
            </a:fld>
            <a:endParaRPr lang="tr-TR"/>
          </a:p>
        </p:txBody>
      </p:sp>
      <p:sp>
        <p:nvSpPr>
          <p:cNvPr id="5" name="Altbilgi Yer Tutucusu 4"/>
          <p:cNvSpPr>
            <a:spLocks noGrp="1"/>
          </p:cNvSpPr>
          <p:nvPr>
            <p:ph type="ftr" sz="quarter" idx="11"/>
          </p:nvPr>
        </p:nvSpPr>
        <p:spPr>
          <a:xfrm>
            <a:off x="3347864" y="6381328"/>
            <a:ext cx="3096344" cy="365125"/>
          </a:xfrm>
        </p:spPr>
        <p:txBody>
          <a:bodyPr/>
          <a:lstStyle/>
          <a:p>
            <a:endParaRPr lang="tr-TR" dirty="0"/>
          </a:p>
        </p:txBody>
      </p:sp>
      <p:sp>
        <p:nvSpPr>
          <p:cNvPr id="6" name="Slayt Numarası Yer Tutucusu 5"/>
          <p:cNvSpPr>
            <a:spLocks noGrp="1"/>
          </p:cNvSpPr>
          <p:nvPr>
            <p:ph type="sldNum" sz="quarter" idx="12"/>
          </p:nvPr>
        </p:nvSpPr>
        <p:spPr>
          <a:xfrm>
            <a:off x="6553200" y="6381328"/>
            <a:ext cx="1763216" cy="365125"/>
          </a:xfrm>
        </p:spPr>
        <p:txBody>
          <a:bodyPr/>
          <a:lstStyle/>
          <a:p>
            <a:fld id="{3D71F077-2050-4B2F-B099-BDA257F781E0}" type="slidenum">
              <a:rPr lang="tr-TR" smtClean="0"/>
              <a:t>‹#›</a:t>
            </a:fld>
            <a:endParaRPr lang="tr-TR"/>
          </a:p>
        </p:txBody>
      </p:sp>
      <p:grpSp>
        <p:nvGrpSpPr>
          <p:cNvPr id="10" name="Grup 9"/>
          <p:cNvGrpSpPr/>
          <p:nvPr userDrawn="1"/>
        </p:nvGrpSpPr>
        <p:grpSpPr>
          <a:xfrm>
            <a:off x="0" y="0"/>
            <a:ext cx="1691680" cy="908720"/>
            <a:chOff x="0" y="0"/>
            <a:chExt cx="1691680" cy="908720"/>
          </a:xfrm>
        </p:grpSpPr>
        <p:sp>
          <p:nvSpPr>
            <p:cNvPr id="11" name="Dikdörtgen 10"/>
            <p:cNvSpPr/>
            <p:nvPr userDrawn="1"/>
          </p:nvSpPr>
          <p:spPr>
            <a:xfrm>
              <a:off x="0" y="0"/>
              <a:ext cx="1259632" cy="7647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userDrawn="1"/>
          </p:nvSpPr>
          <p:spPr>
            <a:xfrm>
              <a:off x="323528" y="260648"/>
              <a:ext cx="1368152"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pic>
        <p:nvPicPr>
          <p:cNvPr id="1027" name="Picture 3" descr="C:\Users\A.Daş\Desktop\logolarTumu\logoAta.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9006" y="-27384"/>
            <a:ext cx="648822" cy="63621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C:\Users\A.Daş\Desktop\logolarTumu\yaziTr.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5536" y="7479"/>
            <a:ext cx="1621985" cy="1021500"/>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p:cNvSpPr>
            <a:spLocks noGrp="1"/>
          </p:cNvSpPr>
          <p:nvPr>
            <p:ph type="body" idx="1"/>
          </p:nvPr>
        </p:nvSpPr>
        <p:spPr>
          <a:xfrm>
            <a:off x="563276" y="1384852"/>
            <a:ext cx="2530794" cy="1140319"/>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18" name="Text Placeholder 3"/>
          <p:cNvSpPr>
            <a:spLocks noGrp="1"/>
          </p:cNvSpPr>
          <p:nvPr>
            <p:ph type="body" sz="half" idx="15"/>
          </p:nvPr>
        </p:nvSpPr>
        <p:spPr>
          <a:xfrm>
            <a:off x="582652" y="2634709"/>
            <a:ext cx="2514033"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19" name="Text Placeholder 4"/>
          <p:cNvSpPr>
            <a:spLocks noGrp="1"/>
          </p:cNvSpPr>
          <p:nvPr>
            <p:ph type="body" sz="quarter" idx="3"/>
          </p:nvPr>
        </p:nvSpPr>
        <p:spPr>
          <a:xfrm>
            <a:off x="3317289" y="1384852"/>
            <a:ext cx="2525193" cy="1140319"/>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20" name="Text Placeholder 3"/>
          <p:cNvSpPr>
            <a:spLocks noGrp="1"/>
          </p:cNvSpPr>
          <p:nvPr>
            <p:ph type="body" sz="half" idx="16"/>
          </p:nvPr>
        </p:nvSpPr>
        <p:spPr>
          <a:xfrm>
            <a:off x="3306734" y="2634709"/>
            <a:ext cx="2525193"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1" name="Text Placeholder 4"/>
          <p:cNvSpPr>
            <a:spLocks noGrp="1"/>
          </p:cNvSpPr>
          <p:nvPr>
            <p:ph type="body" sz="quarter" idx="13"/>
          </p:nvPr>
        </p:nvSpPr>
        <p:spPr>
          <a:xfrm>
            <a:off x="6058506" y="1384852"/>
            <a:ext cx="2617950" cy="1140319"/>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22" name="Text Placeholder 3"/>
          <p:cNvSpPr>
            <a:spLocks noGrp="1"/>
          </p:cNvSpPr>
          <p:nvPr>
            <p:ph type="body" sz="half" idx="17"/>
          </p:nvPr>
        </p:nvSpPr>
        <p:spPr>
          <a:xfrm>
            <a:off x="6058506" y="2634709"/>
            <a:ext cx="261795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24" name="Başlık 1"/>
          <p:cNvSpPr>
            <a:spLocks noGrp="1"/>
          </p:cNvSpPr>
          <p:nvPr>
            <p:ph type="title" hasCustomPrompt="1"/>
          </p:nvPr>
        </p:nvSpPr>
        <p:spPr>
          <a:xfrm>
            <a:off x="1979712" y="0"/>
            <a:ext cx="7164288" cy="764704"/>
          </a:xfrm>
        </p:spPr>
        <p:txBody>
          <a:bodyPr>
            <a:normAutofit/>
          </a:bodyPr>
          <a:lstStyle>
            <a:lvl1pPr>
              <a:defRPr sz="36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tr-TR" dirty="0" smtClean="0"/>
              <a:t>Başlık yazmak için tıklayınız.</a:t>
            </a:r>
            <a:endParaRPr lang="tr-TR" dirty="0"/>
          </a:p>
        </p:txBody>
      </p:sp>
    </p:spTree>
    <p:extLst>
      <p:ext uri="{BB962C8B-B14F-4D97-AF65-F5344CB8AC3E}">
        <p14:creationId xmlns:p14="http://schemas.microsoft.com/office/powerpoint/2010/main" val="336714239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Özel Düzen">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4F22AAA8-A16A-4981-80BF-D7C7361EB216}" type="datetime1">
              <a:rPr lang="tr-TR" smtClean="0"/>
              <a:t>12.11.2019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D71F077-2050-4B2F-B099-BDA257F781E0}" type="slidenum">
              <a:rPr lang="tr-TR" smtClean="0"/>
              <a:t>‹#›</a:t>
            </a:fld>
            <a:endParaRPr lang="tr-TR"/>
          </a:p>
        </p:txBody>
      </p:sp>
      <p:sp>
        <p:nvSpPr>
          <p:cNvPr id="9" name="Text Placeholder 2"/>
          <p:cNvSpPr>
            <a:spLocks noGrp="1"/>
          </p:cNvSpPr>
          <p:nvPr>
            <p:ph type="body" idx="1"/>
          </p:nvPr>
        </p:nvSpPr>
        <p:spPr>
          <a:xfrm>
            <a:off x="683568" y="2797094"/>
            <a:ext cx="3528392" cy="853336"/>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10" name="Picture Placeholder 2"/>
          <p:cNvSpPr>
            <a:spLocks noGrp="1" noChangeAspect="1"/>
          </p:cNvSpPr>
          <p:nvPr>
            <p:ph type="pic" idx="15"/>
          </p:nvPr>
        </p:nvSpPr>
        <p:spPr>
          <a:xfrm>
            <a:off x="683568" y="1175354"/>
            <a:ext cx="352839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11" name="Text Placeholder 3"/>
          <p:cNvSpPr>
            <a:spLocks noGrp="1"/>
          </p:cNvSpPr>
          <p:nvPr>
            <p:ph type="body" sz="half" idx="18"/>
          </p:nvPr>
        </p:nvSpPr>
        <p:spPr>
          <a:xfrm>
            <a:off x="683568" y="3748170"/>
            <a:ext cx="3528392" cy="219753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smtClean="0"/>
              <a:t>Asıl metin stillerini düzenlemek için tıklatın</a:t>
            </a:r>
          </a:p>
        </p:txBody>
      </p:sp>
      <p:sp>
        <p:nvSpPr>
          <p:cNvPr id="12" name="Text Placeholder 4"/>
          <p:cNvSpPr>
            <a:spLocks noGrp="1"/>
          </p:cNvSpPr>
          <p:nvPr>
            <p:ph type="body" sz="quarter" idx="3"/>
          </p:nvPr>
        </p:nvSpPr>
        <p:spPr>
          <a:xfrm>
            <a:off x="5004048" y="2797094"/>
            <a:ext cx="3521532" cy="848417"/>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dirty="0" smtClean="0"/>
              <a:t>Asıl metin stillerini düzenlemek için tıklatın</a:t>
            </a:r>
          </a:p>
        </p:txBody>
      </p:sp>
      <p:sp>
        <p:nvSpPr>
          <p:cNvPr id="13" name="Picture Placeholder 2"/>
          <p:cNvSpPr>
            <a:spLocks noGrp="1" noChangeAspect="1"/>
          </p:cNvSpPr>
          <p:nvPr>
            <p:ph type="pic" idx="21"/>
          </p:nvPr>
        </p:nvSpPr>
        <p:spPr>
          <a:xfrm>
            <a:off x="5004048" y="1175354"/>
            <a:ext cx="352153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dirty="0" smtClean="0"/>
              <a:t>Resim eklemek için simgeyi tıklatın</a:t>
            </a:r>
            <a:endParaRPr lang="en-US" dirty="0"/>
          </a:p>
        </p:txBody>
      </p:sp>
      <p:sp>
        <p:nvSpPr>
          <p:cNvPr id="14" name="Text Placeholder 3"/>
          <p:cNvSpPr>
            <a:spLocks noGrp="1"/>
          </p:cNvSpPr>
          <p:nvPr>
            <p:ph type="body" sz="half" idx="19"/>
          </p:nvPr>
        </p:nvSpPr>
        <p:spPr>
          <a:xfrm>
            <a:off x="5004048" y="3743252"/>
            <a:ext cx="3525589" cy="219753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smtClean="0"/>
              <a:t>Asıl metin stillerini düzenlemek için tıklatın</a:t>
            </a:r>
          </a:p>
        </p:txBody>
      </p:sp>
      <p:sp>
        <p:nvSpPr>
          <p:cNvPr id="15" name="Başlık 1"/>
          <p:cNvSpPr>
            <a:spLocks noGrp="1"/>
          </p:cNvSpPr>
          <p:nvPr>
            <p:ph type="title" hasCustomPrompt="1"/>
          </p:nvPr>
        </p:nvSpPr>
        <p:spPr>
          <a:xfrm>
            <a:off x="1979712" y="0"/>
            <a:ext cx="7164288" cy="764704"/>
          </a:xfrm>
        </p:spPr>
        <p:txBody>
          <a:bodyPr>
            <a:normAutofit/>
          </a:bodyPr>
          <a:lstStyle>
            <a:lvl1pPr>
              <a:defRPr sz="36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tr-TR" dirty="0" smtClean="0"/>
              <a:t>Başlık yazmak için tıklayınız.</a:t>
            </a:r>
            <a:endParaRPr lang="tr-TR" dirty="0"/>
          </a:p>
        </p:txBody>
      </p:sp>
    </p:spTree>
    <p:extLst>
      <p:ext uri="{BB962C8B-B14F-4D97-AF65-F5344CB8AC3E}">
        <p14:creationId xmlns:p14="http://schemas.microsoft.com/office/powerpoint/2010/main" val="3527702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Özel Düzen">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p>
            <a:fld id="{4F22AAA8-A16A-4981-80BF-D7C7361EB216}" type="datetime1">
              <a:rPr lang="tr-TR" smtClean="0"/>
              <a:t>12.11.2019</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D71F077-2050-4B2F-B099-BDA257F781E0}" type="slidenum">
              <a:rPr lang="tr-TR" smtClean="0"/>
              <a:t>‹#›</a:t>
            </a:fld>
            <a:endParaRPr lang="tr-TR"/>
          </a:p>
        </p:txBody>
      </p:sp>
      <p:sp>
        <p:nvSpPr>
          <p:cNvPr id="13" name="Content Placeholder 2"/>
          <p:cNvSpPr>
            <a:spLocks noGrp="1"/>
          </p:cNvSpPr>
          <p:nvPr>
            <p:ph sz="half" idx="1"/>
          </p:nvPr>
        </p:nvSpPr>
        <p:spPr>
          <a:xfrm>
            <a:off x="457200" y="1196752"/>
            <a:ext cx="4114800" cy="4497143"/>
          </a:xfrm>
        </p:spPr>
        <p:txBody>
          <a:bodyPr>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14" name="Content Placeholder 3"/>
          <p:cNvSpPr>
            <a:spLocks noGrp="1"/>
          </p:cNvSpPr>
          <p:nvPr>
            <p:ph sz="half" idx="2"/>
          </p:nvPr>
        </p:nvSpPr>
        <p:spPr>
          <a:xfrm>
            <a:off x="4860032" y="1196752"/>
            <a:ext cx="3826768" cy="4497143"/>
          </a:xfrm>
        </p:spPr>
        <p:txBody>
          <a:bodyPr>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9" name="Başlık 1"/>
          <p:cNvSpPr>
            <a:spLocks noGrp="1"/>
          </p:cNvSpPr>
          <p:nvPr>
            <p:ph type="title" hasCustomPrompt="1"/>
          </p:nvPr>
        </p:nvSpPr>
        <p:spPr>
          <a:xfrm>
            <a:off x="1979712" y="0"/>
            <a:ext cx="7164288" cy="764704"/>
          </a:xfrm>
        </p:spPr>
        <p:txBody>
          <a:bodyPr>
            <a:normAutofit/>
          </a:bodyPr>
          <a:lstStyle>
            <a:lvl1pPr>
              <a:defRPr sz="3600" b="1"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defRPr>
            </a:lvl1pPr>
          </a:lstStyle>
          <a:p>
            <a:r>
              <a:rPr lang="tr-TR" dirty="0" smtClean="0"/>
              <a:t>Başlık yazmak için tıklayınız.</a:t>
            </a:r>
            <a:endParaRPr lang="tr-TR" dirty="0"/>
          </a:p>
        </p:txBody>
      </p:sp>
    </p:spTree>
    <p:extLst>
      <p:ext uri="{BB962C8B-B14F-4D97-AF65-F5344CB8AC3E}">
        <p14:creationId xmlns:p14="http://schemas.microsoft.com/office/powerpoint/2010/main" val="66372033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Özel Düzen">
    <p:bg>
      <p:bgPr>
        <a:solidFill>
          <a:schemeClr val="accent1">
            <a:alpha val="0"/>
          </a:schemeClr>
        </a:solidFill>
        <a:effectLst/>
      </p:bgPr>
    </p:bg>
    <p:spTree>
      <p:nvGrpSpPr>
        <p:cNvPr id="1" name=""/>
        <p:cNvGrpSpPr/>
        <p:nvPr/>
      </p:nvGrpSpPr>
      <p:grpSpPr>
        <a:xfrm>
          <a:off x="0" y="0"/>
          <a:ext cx="0" cy="0"/>
          <a:chOff x="0" y="0"/>
          <a:chExt cx="0" cy="0"/>
        </a:xfrm>
      </p:grpSpPr>
      <p:sp>
        <p:nvSpPr>
          <p:cNvPr id="7" name="Metin Yer Tutucusu 6"/>
          <p:cNvSpPr>
            <a:spLocks noGrp="1"/>
          </p:cNvSpPr>
          <p:nvPr>
            <p:ph type="body" sz="quarter" idx="10"/>
          </p:nvPr>
        </p:nvSpPr>
        <p:spPr>
          <a:xfrm>
            <a:off x="250825" y="1340768"/>
            <a:ext cx="8785225" cy="5183857"/>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10" name="Başlık 9"/>
          <p:cNvSpPr>
            <a:spLocks noGrp="1"/>
          </p:cNvSpPr>
          <p:nvPr>
            <p:ph type="title"/>
          </p:nvPr>
        </p:nvSpPr>
        <p:spPr>
          <a:xfrm>
            <a:off x="395536" y="260648"/>
            <a:ext cx="8424936" cy="796156"/>
          </a:xfrm>
        </p:spPr>
        <p:txBody>
          <a:bodyPr/>
          <a:lstStyle/>
          <a:p>
            <a:r>
              <a:rPr lang="tr-TR" smtClean="0"/>
              <a:t>Asıl başlık stili için tıklatın</a:t>
            </a:r>
            <a:endParaRPr lang="tr-TR"/>
          </a:p>
        </p:txBody>
      </p:sp>
    </p:spTree>
    <p:extLst>
      <p:ext uri="{BB962C8B-B14F-4D97-AF65-F5344CB8AC3E}">
        <p14:creationId xmlns:p14="http://schemas.microsoft.com/office/powerpoint/2010/main" val="833677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t="-1000" b="-1000"/>
          </a:stretch>
        </a:blip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1979712" y="-31452"/>
            <a:ext cx="7164288" cy="796156"/>
          </a:xfrm>
          <a:prstGeom prst="rect">
            <a:avLst/>
          </a:prstGeom>
        </p:spPr>
        <p:txBody>
          <a:bodyPr vert="horz" lIns="91440" tIns="45720" rIns="91440" bIns="45720" rtlCol="0" anchor="ctr">
            <a:normAutofit/>
          </a:bodyPr>
          <a:lstStyle/>
          <a:p>
            <a:r>
              <a:rPr lang="tr-TR" dirty="0" smtClean="0"/>
              <a:t>Asıl başlık stili için tıklatın</a:t>
            </a:r>
            <a:endParaRPr lang="tr-TR" dirty="0"/>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tr-TR" dirty="0"/>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2AAA8-A16A-4981-80BF-D7C7361EB216}" type="datetime1">
              <a:rPr lang="tr-TR" smtClean="0"/>
              <a:t>12.11.2019</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71F077-2050-4B2F-B099-BDA257F781E0}" type="slidenum">
              <a:rPr lang="tr-TR" smtClean="0"/>
              <a:t>‹#›</a:t>
            </a:fld>
            <a:endParaRPr lang="tr-TR"/>
          </a:p>
        </p:txBody>
      </p:sp>
    </p:spTree>
    <p:extLst>
      <p:ext uri="{BB962C8B-B14F-4D97-AF65-F5344CB8AC3E}">
        <p14:creationId xmlns:p14="http://schemas.microsoft.com/office/powerpoint/2010/main" val="258962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iming>
    <p:tnLst>
      <p:par>
        <p:cTn id="1" dur="indefinite" restart="never" nodeType="tmRoot"/>
      </p:par>
    </p:tnLst>
  </p:timing>
  <p:hf hdr="0"/>
  <p:txStyles>
    <p:titleStyle>
      <a:lvl1pPr algn="ctr" defTabSz="914400" rtl="0" eaLnBrk="1" latinLnBrk="0" hangingPunct="1">
        <a:spcBef>
          <a:spcPct val="0"/>
        </a:spcBef>
        <a:buNone/>
        <a:defRPr sz="44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pPr>
              <a:tabLst>
                <a:tab pos="1073150" algn="l"/>
              </a:tabLst>
            </a:pPr>
            <a:r>
              <a:rPr lang="tr-TR" dirty="0" smtClean="0"/>
              <a:t>Temel İstatistik (504)</a:t>
            </a:r>
            <a:br>
              <a:rPr lang="tr-TR" dirty="0" smtClean="0"/>
            </a:br>
            <a:r>
              <a:rPr lang="tr-TR" dirty="0" smtClean="0"/>
              <a:t>4. Hafta: </a:t>
            </a:r>
            <a:r>
              <a:rPr lang="es-ES" dirty="0"/>
              <a:t>Bulguların Tablo ve Grafikle Sunumu</a:t>
            </a:r>
            <a:endParaRPr lang="tr-TR" dirty="0"/>
          </a:p>
        </p:txBody>
      </p:sp>
      <p:sp>
        <p:nvSpPr>
          <p:cNvPr id="3" name="Alt Başlık 2"/>
          <p:cNvSpPr>
            <a:spLocks noGrp="1"/>
          </p:cNvSpPr>
          <p:nvPr>
            <p:ph type="subTitle" idx="1"/>
          </p:nvPr>
        </p:nvSpPr>
        <p:spPr/>
        <p:txBody>
          <a:bodyPr/>
          <a:lstStyle/>
          <a:p>
            <a:r>
              <a:rPr lang="tr-TR" dirty="0" smtClean="0"/>
              <a:t>Prof. </a:t>
            </a:r>
            <a:r>
              <a:rPr lang="tr-TR" dirty="0" smtClean="0"/>
              <a:t>Dr. Selçuk Karaman</a:t>
            </a:r>
            <a:endParaRPr lang="tr-TR" dirty="0"/>
          </a:p>
        </p:txBody>
      </p:sp>
      <p:sp>
        <p:nvSpPr>
          <p:cNvPr id="4" name="Veri Yer Tutucusu 3"/>
          <p:cNvSpPr>
            <a:spLocks noGrp="1"/>
          </p:cNvSpPr>
          <p:nvPr>
            <p:ph type="dt" sz="half" idx="10"/>
          </p:nvPr>
        </p:nvSpPr>
        <p:spPr>
          <a:xfrm>
            <a:off x="1115616" y="6356352"/>
            <a:ext cx="1656184" cy="365125"/>
          </a:xfrm>
        </p:spPr>
        <p:txBody>
          <a:bodyPr/>
          <a:lstStyle/>
          <a:p>
            <a:fld id="{932AC797-1BFF-4BE6-8480-163A8836E3B5}" type="datetime1">
              <a:rPr lang="tr-TR" smtClean="0"/>
              <a:t>12.11.2019</a:t>
            </a:fld>
            <a:endParaRPr lang="tr-TR" dirty="0"/>
          </a:p>
        </p:txBody>
      </p:sp>
      <p:sp>
        <p:nvSpPr>
          <p:cNvPr id="5" name="Altbilgi Yer Tutucusu 4"/>
          <p:cNvSpPr>
            <a:spLocks noGrp="1"/>
          </p:cNvSpPr>
          <p:nvPr>
            <p:ph type="ftr" sz="quarter" idx="11"/>
          </p:nvPr>
        </p:nvSpPr>
        <p:spPr>
          <a:xfrm>
            <a:off x="3124200" y="6356352"/>
            <a:ext cx="2895600" cy="365125"/>
          </a:xfrm>
        </p:spPr>
        <p:txBody>
          <a:bodyPr/>
          <a:lstStyle/>
          <a:p>
            <a:endParaRPr lang="tr-TR" dirty="0"/>
          </a:p>
        </p:txBody>
      </p:sp>
      <p:sp>
        <p:nvSpPr>
          <p:cNvPr id="6" name="Slayt Numarası Yer Tutucusu 5"/>
          <p:cNvSpPr>
            <a:spLocks noGrp="1"/>
          </p:cNvSpPr>
          <p:nvPr>
            <p:ph type="sldNum" sz="quarter" idx="12"/>
          </p:nvPr>
        </p:nvSpPr>
        <p:spPr>
          <a:xfrm>
            <a:off x="6553200" y="6356352"/>
            <a:ext cx="2133600" cy="365125"/>
          </a:xfrm>
        </p:spPr>
        <p:txBody>
          <a:bodyPr/>
          <a:lstStyle/>
          <a:p>
            <a:fld id="{3D71F077-2050-4B2F-B099-BDA257F781E0}" type="slidenum">
              <a:rPr lang="tr-TR" smtClean="0"/>
              <a:t>1</a:t>
            </a:fld>
            <a:endParaRPr lang="tr-TR"/>
          </a:p>
        </p:txBody>
      </p:sp>
    </p:spTree>
    <p:extLst>
      <p:ext uri="{BB962C8B-B14F-4D97-AF65-F5344CB8AC3E}">
        <p14:creationId xmlns:p14="http://schemas.microsoft.com/office/powerpoint/2010/main" val="24883541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33808" y="947631"/>
            <a:ext cx="8229600" cy="4959350"/>
          </a:xfrm>
          <a:prstGeom prst="rect">
            <a:avLst/>
          </a:prstGeom>
        </p:spPr>
        <p:txBody>
          <a:bodyPr>
            <a:noAutofit/>
          </a:bodyPr>
          <a:lstStyle/>
          <a:p>
            <a:pPr algn="just">
              <a:buClr>
                <a:schemeClr val="tx2">
                  <a:lumMod val="75000"/>
                </a:schemeClr>
              </a:buClr>
              <a:buFont typeface="Wingdings" pitchFamily="2" charset="2"/>
              <a:buChar char="ü"/>
              <a:defRPr/>
            </a:pPr>
            <a:r>
              <a:rPr lang="tr-TR" sz="2200" b="1" dirty="0" smtClean="0">
                <a:latin typeface="+mj-lt"/>
              </a:rPr>
              <a:t>Çapraz Tablo</a:t>
            </a:r>
          </a:p>
          <a:p>
            <a:pPr marL="0" indent="0" algn="just">
              <a:buClr>
                <a:schemeClr val="tx2">
                  <a:lumMod val="75000"/>
                </a:schemeClr>
              </a:buClr>
              <a:buNone/>
              <a:defRPr/>
            </a:pPr>
            <a:r>
              <a:rPr lang="tr-TR" sz="2200" b="0" dirty="0">
                <a:latin typeface="+mj-lt"/>
              </a:rPr>
              <a:t>İkili çapraz tabloya bir örnek olarak yukarıda marjinal dağılımı verilen öğrencilerin cinsiyetini de bir değişken alarak tabloya yerleştirirsek Tablo 2 gibi bir tablo elde </a:t>
            </a:r>
            <a:r>
              <a:rPr lang="tr-TR" sz="2200" b="0" dirty="0" smtClean="0">
                <a:latin typeface="+mj-lt"/>
              </a:rPr>
              <a:t>ederiz. </a:t>
            </a:r>
            <a:r>
              <a:rPr lang="tr-TR" sz="2200" dirty="0"/>
              <a:t>Çapraz tablolarda satır veya sütün yüzdeleri araştırıcının okuyucuya neyi vermek istediğine göre şekillenir.  Tablo 2’de araştırmacı her cinsiyetteki öğrencilerin yüzde kaçının hangi yaş grubunda olduğunu vurgulamak istemiştir. </a:t>
            </a:r>
          </a:p>
          <a:p>
            <a:pPr marL="0" indent="0" algn="just">
              <a:buClr>
                <a:schemeClr val="tx2">
                  <a:lumMod val="75000"/>
                </a:schemeClr>
              </a:buClr>
              <a:buFont typeface="Wingdings" pitchFamily="2" charset="2"/>
              <a:buNone/>
              <a:defRPr/>
            </a:pPr>
            <a:endParaRPr lang="tr-TR" sz="2200" b="0" dirty="0" smtClean="0">
              <a:latin typeface="+mj-lt"/>
            </a:endParaRPr>
          </a:p>
        </p:txBody>
      </p:sp>
      <p:pic>
        <p:nvPicPr>
          <p:cNvPr id="21508" name="Picture 3" descr="C:\Users\Mevab\Desktop\tablo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793" y="3613281"/>
            <a:ext cx="7344816" cy="2624031"/>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Başlık 2"/>
          <p:cNvSpPr>
            <a:spLocks noGrp="1"/>
          </p:cNvSpPr>
          <p:nvPr>
            <p:ph type="title"/>
          </p:nvPr>
        </p:nvSpPr>
        <p:spPr>
          <a:xfrm>
            <a:off x="457200" y="44624"/>
            <a:ext cx="8686800" cy="609600"/>
          </a:xfrm>
        </p:spPr>
        <p:txBody>
          <a:bodyPr/>
          <a:lstStyle/>
          <a:p>
            <a:pPr>
              <a:defRPr/>
            </a:pPr>
            <a:r>
              <a:rPr lang="tr-TR" sz="2800" dirty="0" smtClean="0">
                <a:solidFill>
                  <a:schemeClr val="bg1"/>
                </a:solidFill>
              </a:rPr>
              <a:t>Tablo Çeşitleri</a:t>
            </a:r>
            <a:endParaRPr lang="tr-TR" sz="2800" dirty="0">
              <a:solidFill>
                <a:schemeClr val="bg1"/>
              </a:solidFill>
            </a:endParaRPr>
          </a:p>
        </p:txBody>
      </p:sp>
    </p:spTree>
    <p:extLst>
      <p:ext uri="{BB962C8B-B14F-4D97-AF65-F5344CB8AC3E}">
        <p14:creationId xmlns:p14="http://schemas.microsoft.com/office/powerpoint/2010/main" val="17678342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Çapraz Tablo </a:t>
            </a:r>
            <a:r>
              <a:rPr lang="tr-TR" dirty="0"/>
              <a:t>T</a:t>
            </a:r>
            <a:r>
              <a:rPr lang="tr-TR" dirty="0" smtClean="0"/>
              <a:t>ahmini </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11</a:t>
            </a:fld>
            <a:endParaRPr lang="tr-TR"/>
          </a:p>
        </p:txBody>
      </p:sp>
      <p:sp>
        <p:nvSpPr>
          <p:cNvPr id="5" name="Metin Yer Tutucusu 4"/>
          <p:cNvSpPr>
            <a:spLocks noGrp="1"/>
          </p:cNvSpPr>
          <p:nvPr>
            <p:ph type="body" sz="quarter" idx="14"/>
          </p:nvPr>
        </p:nvSpPr>
        <p:spPr>
          <a:xfrm>
            <a:off x="5508104" y="1628800"/>
            <a:ext cx="3384376" cy="1981110"/>
          </a:xfrm>
        </p:spPr>
        <p:txBody>
          <a:bodyPr>
            <a:normAutofit/>
          </a:bodyPr>
          <a:lstStyle/>
          <a:p>
            <a:r>
              <a:rPr lang="tr-TR" sz="2000" dirty="0" smtClean="0"/>
              <a:t>Yandaki veri setine göre bu tabloyu tahmin ediniz.</a:t>
            </a:r>
            <a:endParaRPr lang="tr-TR" sz="2000" dirty="0"/>
          </a:p>
        </p:txBody>
      </p:sp>
      <p:graphicFrame>
        <p:nvGraphicFramePr>
          <p:cNvPr id="6" name="Tablo 5"/>
          <p:cNvGraphicFramePr>
            <a:graphicFrameLocks noGrp="1"/>
          </p:cNvGraphicFramePr>
          <p:nvPr>
            <p:extLst>
              <p:ext uri="{D42A27DB-BD31-4B8C-83A1-F6EECF244321}">
                <p14:modId xmlns:p14="http://schemas.microsoft.com/office/powerpoint/2010/main" val="2754454180"/>
              </p:ext>
            </p:extLst>
          </p:nvPr>
        </p:nvGraphicFramePr>
        <p:xfrm>
          <a:off x="611560" y="1052736"/>
          <a:ext cx="4608513" cy="4717340"/>
        </p:xfrm>
        <a:graphic>
          <a:graphicData uri="http://schemas.openxmlformats.org/drawingml/2006/table">
            <a:tbl>
              <a:tblPr firstRow="1" bandRow="1">
                <a:tableStyleId>{5C22544A-7EE6-4342-B048-85BDC9FD1C3A}</a:tableStyleId>
              </a:tblPr>
              <a:tblGrid>
                <a:gridCol w="730196"/>
                <a:gridCol w="859454"/>
                <a:gridCol w="825440"/>
                <a:gridCol w="897278"/>
                <a:gridCol w="1296145"/>
              </a:tblGrid>
              <a:tr h="1059740">
                <a:tc>
                  <a:txBody>
                    <a:bodyPr/>
                    <a:lstStyle/>
                    <a:p>
                      <a:pPr algn="ctr"/>
                      <a:r>
                        <a:rPr lang="tr-TR" dirty="0" smtClean="0"/>
                        <a:t>Sıra</a:t>
                      </a:r>
                      <a:endParaRPr lang="tr-TR" dirty="0"/>
                    </a:p>
                  </a:txBody>
                  <a:tcPr/>
                </a:tc>
                <a:tc>
                  <a:txBody>
                    <a:bodyPr/>
                    <a:lstStyle/>
                    <a:p>
                      <a:pPr algn="ctr"/>
                      <a:r>
                        <a:rPr lang="tr-TR" dirty="0" smtClean="0"/>
                        <a:t>Sınıf</a:t>
                      </a:r>
                      <a:endParaRPr lang="tr-TR" dirty="0"/>
                    </a:p>
                  </a:txBody>
                  <a:tcPr/>
                </a:tc>
                <a:tc>
                  <a:txBody>
                    <a:bodyPr/>
                    <a:lstStyle/>
                    <a:p>
                      <a:pPr algn="ctr"/>
                      <a:r>
                        <a:rPr lang="tr-TR" dirty="0" smtClean="0"/>
                        <a:t>Cins </a:t>
                      </a:r>
                      <a:endParaRPr lang="tr-TR" dirty="0"/>
                    </a:p>
                  </a:txBody>
                  <a:tcPr/>
                </a:tc>
                <a:tc>
                  <a:txBody>
                    <a:bodyPr/>
                    <a:lstStyle/>
                    <a:p>
                      <a:pPr algn="ctr"/>
                      <a:r>
                        <a:rPr lang="tr-TR" dirty="0" smtClean="0"/>
                        <a:t>Puan</a:t>
                      </a:r>
                      <a:endParaRPr lang="tr-TR" dirty="0"/>
                    </a:p>
                  </a:txBody>
                  <a:tcPr/>
                </a:tc>
                <a:tc>
                  <a:txBody>
                    <a:bodyPr/>
                    <a:lstStyle/>
                    <a:p>
                      <a:pPr algn="ctr"/>
                      <a:r>
                        <a:rPr lang="tr-TR" dirty="0" smtClean="0"/>
                        <a:t>Bilgisayara</a:t>
                      </a:r>
                      <a:r>
                        <a:rPr lang="tr-TR" baseline="0" dirty="0" smtClean="0"/>
                        <a:t> Sahip Olma</a:t>
                      </a:r>
                      <a:endParaRPr lang="tr-TR" dirty="0"/>
                    </a:p>
                  </a:txBody>
                  <a:tcPr/>
                </a:tc>
              </a:tr>
              <a:tr h="326074">
                <a:tc>
                  <a:txBody>
                    <a:bodyPr/>
                    <a:lstStyle/>
                    <a:p>
                      <a:pPr algn="ctr"/>
                      <a:r>
                        <a:rPr lang="tr-TR" dirty="0" smtClean="0"/>
                        <a:t>1</a:t>
                      </a:r>
                      <a:endParaRPr lang="tr-TR" dirty="0"/>
                    </a:p>
                  </a:txBody>
                  <a:tcPr/>
                </a:tc>
                <a:tc>
                  <a:txBody>
                    <a:bodyPr/>
                    <a:lstStyle/>
                    <a:p>
                      <a:pPr algn="ctr"/>
                      <a:r>
                        <a:rPr lang="tr-TR" dirty="0" smtClean="0"/>
                        <a:t>2</a:t>
                      </a:r>
                      <a:endParaRPr lang="tr-TR" dirty="0"/>
                    </a:p>
                  </a:txBody>
                  <a:tcPr/>
                </a:tc>
                <a:tc>
                  <a:txBody>
                    <a:bodyPr/>
                    <a:lstStyle/>
                    <a:p>
                      <a:pPr algn="ctr"/>
                      <a:r>
                        <a:rPr lang="tr-TR" dirty="0" smtClean="0"/>
                        <a:t>K</a:t>
                      </a:r>
                      <a:endParaRPr lang="tr-TR" dirty="0"/>
                    </a:p>
                  </a:txBody>
                  <a:tcPr/>
                </a:tc>
                <a:tc>
                  <a:txBody>
                    <a:bodyPr/>
                    <a:lstStyle/>
                    <a:p>
                      <a:pPr algn="ctr"/>
                      <a:r>
                        <a:rPr lang="tr-TR" dirty="0" smtClean="0"/>
                        <a:t>50</a:t>
                      </a:r>
                      <a:endParaRPr lang="tr-TR" dirty="0"/>
                    </a:p>
                  </a:txBody>
                  <a:tcPr/>
                </a:tc>
                <a:tc>
                  <a:txBody>
                    <a:bodyPr/>
                    <a:lstStyle/>
                    <a:p>
                      <a:pPr algn="ctr"/>
                      <a:r>
                        <a:rPr lang="tr-TR" dirty="0" smtClean="0"/>
                        <a:t>Var   </a:t>
                      </a:r>
                      <a:endParaRPr lang="tr-TR" dirty="0"/>
                    </a:p>
                  </a:txBody>
                  <a:tcPr/>
                </a:tc>
              </a:tr>
              <a:tr h="326074">
                <a:tc>
                  <a:txBody>
                    <a:bodyPr/>
                    <a:lstStyle/>
                    <a:p>
                      <a:pPr algn="ctr"/>
                      <a:r>
                        <a:rPr lang="tr-TR" dirty="0" smtClean="0"/>
                        <a:t>2</a:t>
                      </a:r>
                      <a:endParaRPr lang="tr-TR" dirty="0"/>
                    </a:p>
                  </a:txBody>
                  <a:tcPr/>
                </a:tc>
                <a:tc>
                  <a:txBody>
                    <a:bodyPr/>
                    <a:lstStyle/>
                    <a:p>
                      <a:pPr algn="ctr"/>
                      <a:r>
                        <a:rPr lang="tr-TR" dirty="0" smtClean="0"/>
                        <a:t>1</a:t>
                      </a:r>
                      <a:endParaRPr lang="tr-TR" dirty="0"/>
                    </a:p>
                  </a:txBody>
                  <a:tcPr/>
                </a:tc>
                <a:tc>
                  <a:txBody>
                    <a:bodyPr/>
                    <a:lstStyle/>
                    <a:p>
                      <a:pPr algn="ctr"/>
                      <a:r>
                        <a:rPr lang="tr-TR" dirty="0" smtClean="0"/>
                        <a:t>E</a:t>
                      </a:r>
                      <a:endParaRPr lang="tr-TR" dirty="0"/>
                    </a:p>
                  </a:txBody>
                  <a:tcPr/>
                </a:tc>
                <a:tc>
                  <a:txBody>
                    <a:bodyPr/>
                    <a:lstStyle/>
                    <a:p>
                      <a:pPr algn="ctr"/>
                      <a:r>
                        <a:rPr lang="tr-TR" dirty="0" smtClean="0"/>
                        <a:t>60</a:t>
                      </a:r>
                      <a:endParaRPr lang="tr-TR" dirty="0"/>
                    </a:p>
                  </a:txBody>
                  <a:tcPr/>
                </a:tc>
                <a:tc>
                  <a:txBody>
                    <a:bodyPr/>
                    <a:lstStyle/>
                    <a:p>
                      <a:pPr algn="ctr"/>
                      <a:r>
                        <a:rPr lang="tr-TR" dirty="0" smtClean="0"/>
                        <a:t>Var</a:t>
                      </a:r>
                      <a:endParaRPr lang="tr-TR" dirty="0"/>
                    </a:p>
                  </a:txBody>
                  <a:tcPr/>
                </a:tc>
              </a:tr>
              <a:tr h="326074">
                <a:tc>
                  <a:txBody>
                    <a:bodyPr/>
                    <a:lstStyle/>
                    <a:p>
                      <a:pPr algn="ctr"/>
                      <a:r>
                        <a:rPr lang="tr-TR" dirty="0" smtClean="0"/>
                        <a:t>3</a:t>
                      </a:r>
                      <a:endParaRPr lang="tr-TR" dirty="0"/>
                    </a:p>
                  </a:txBody>
                  <a:tcPr/>
                </a:tc>
                <a:tc>
                  <a:txBody>
                    <a:bodyPr/>
                    <a:lstStyle/>
                    <a:p>
                      <a:pPr algn="ctr"/>
                      <a:r>
                        <a:rPr lang="tr-TR" dirty="0" smtClean="0"/>
                        <a:t>1</a:t>
                      </a:r>
                      <a:endParaRPr lang="tr-TR" dirty="0"/>
                    </a:p>
                  </a:txBody>
                  <a:tcPr/>
                </a:tc>
                <a:tc>
                  <a:txBody>
                    <a:bodyPr/>
                    <a:lstStyle/>
                    <a:p>
                      <a:pPr algn="ctr"/>
                      <a:r>
                        <a:rPr lang="tr-TR" dirty="0" smtClean="0"/>
                        <a:t>K </a:t>
                      </a:r>
                      <a:endParaRPr lang="tr-TR" dirty="0"/>
                    </a:p>
                  </a:txBody>
                  <a:tcPr/>
                </a:tc>
                <a:tc>
                  <a:txBody>
                    <a:bodyPr/>
                    <a:lstStyle/>
                    <a:p>
                      <a:pPr algn="ctr"/>
                      <a:r>
                        <a:rPr lang="tr-TR" dirty="0" smtClean="0"/>
                        <a:t>20</a:t>
                      </a:r>
                      <a:endParaRPr lang="tr-TR" dirty="0"/>
                    </a:p>
                  </a:txBody>
                  <a:tcPr/>
                </a:tc>
                <a:tc>
                  <a:txBody>
                    <a:bodyPr/>
                    <a:lstStyle/>
                    <a:p>
                      <a:pPr algn="ctr"/>
                      <a:r>
                        <a:rPr lang="tr-TR" dirty="0" smtClean="0"/>
                        <a:t>Yok</a:t>
                      </a:r>
                      <a:endParaRPr lang="tr-TR" dirty="0"/>
                    </a:p>
                  </a:txBody>
                  <a:tcPr/>
                </a:tc>
              </a:tr>
              <a:tr h="326074">
                <a:tc>
                  <a:txBody>
                    <a:bodyPr/>
                    <a:lstStyle/>
                    <a:p>
                      <a:pPr algn="ctr"/>
                      <a:r>
                        <a:rPr lang="tr-TR" dirty="0" smtClean="0"/>
                        <a:t>4</a:t>
                      </a:r>
                      <a:endParaRPr lang="tr-TR" dirty="0"/>
                    </a:p>
                  </a:txBody>
                  <a:tcPr/>
                </a:tc>
                <a:tc>
                  <a:txBody>
                    <a:bodyPr/>
                    <a:lstStyle/>
                    <a:p>
                      <a:pPr algn="ctr"/>
                      <a:r>
                        <a:rPr lang="tr-TR" dirty="0" smtClean="0"/>
                        <a:t>2</a:t>
                      </a:r>
                      <a:endParaRPr lang="tr-TR" dirty="0"/>
                    </a:p>
                  </a:txBody>
                  <a:tcPr/>
                </a:tc>
                <a:tc>
                  <a:txBody>
                    <a:bodyPr/>
                    <a:lstStyle/>
                    <a:p>
                      <a:pPr algn="ctr"/>
                      <a:r>
                        <a:rPr lang="tr-TR" dirty="0" smtClean="0"/>
                        <a:t>K</a:t>
                      </a:r>
                      <a:endParaRPr lang="tr-TR" dirty="0"/>
                    </a:p>
                  </a:txBody>
                  <a:tcPr/>
                </a:tc>
                <a:tc>
                  <a:txBody>
                    <a:bodyPr/>
                    <a:lstStyle/>
                    <a:p>
                      <a:pPr algn="ctr"/>
                      <a:r>
                        <a:rPr lang="tr-TR" dirty="0" smtClean="0"/>
                        <a:t>30</a:t>
                      </a:r>
                      <a:endParaRPr lang="tr-TR" dirty="0"/>
                    </a:p>
                  </a:txBody>
                  <a:tcPr/>
                </a:tc>
                <a:tc>
                  <a:txBody>
                    <a:bodyPr/>
                    <a:lstStyle/>
                    <a:p>
                      <a:pPr algn="ctr"/>
                      <a:r>
                        <a:rPr lang="tr-TR" dirty="0" smtClean="0"/>
                        <a:t>Var</a:t>
                      </a:r>
                      <a:endParaRPr lang="tr-TR" dirty="0"/>
                    </a:p>
                  </a:txBody>
                  <a:tcPr/>
                </a:tc>
              </a:tr>
              <a:tr h="326074">
                <a:tc>
                  <a:txBody>
                    <a:bodyPr/>
                    <a:lstStyle/>
                    <a:p>
                      <a:pPr algn="ctr"/>
                      <a:r>
                        <a:rPr lang="tr-TR" dirty="0" smtClean="0"/>
                        <a:t>5</a:t>
                      </a:r>
                      <a:endParaRPr lang="tr-TR" dirty="0"/>
                    </a:p>
                  </a:txBody>
                  <a:tcPr/>
                </a:tc>
                <a:tc>
                  <a:txBody>
                    <a:bodyPr/>
                    <a:lstStyle/>
                    <a:p>
                      <a:pPr algn="ctr"/>
                      <a:r>
                        <a:rPr lang="tr-TR" dirty="0" smtClean="0"/>
                        <a:t>1</a:t>
                      </a:r>
                      <a:endParaRPr lang="tr-TR" dirty="0"/>
                    </a:p>
                  </a:txBody>
                  <a:tcPr/>
                </a:tc>
                <a:tc>
                  <a:txBody>
                    <a:bodyPr/>
                    <a:lstStyle/>
                    <a:p>
                      <a:pPr algn="ctr"/>
                      <a:r>
                        <a:rPr lang="tr-TR" dirty="0" smtClean="0"/>
                        <a:t>K </a:t>
                      </a:r>
                      <a:endParaRPr lang="tr-TR" dirty="0"/>
                    </a:p>
                  </a:txBody>
                  <a:tcPr/>
                </a:tc>
                <a:tc>
                  <a:txBody>
                    <a:bodyPr/>
                    <a:lstStyle/>
                    <a:p>
                      <a:pPr algn="ctr"/>
                      <a:r>
                        <a:rPr lang="tr-TR" dirty="0" smtClean="0"/>
                        <a:t>80</a:t>
                      </a:r>
                      <a:endParaRPr lang="tr-TR" dirty="0"/>
                    </a:p>
                  </a:txBody>
                  <a:tcPr/>
                </a:tc>
                <a:tc>
                  <a:txBody>
                    <a:bodyPr/>
                    <a:lstStyle/>
                    <a:p>
                      <a:pPr algn="ctr"/>
                      <a:r>
                        <a:rPr lang="tr-TR" dirty="0" smtClean="0"/>
                        <a:t>Yok</a:t>
                      </a:r>
                      <a:endParaRPr lang="tr-TR" dirty="0"/>
                    </a:p>
                  </a:txBody>
                  <a:tcPr/>
                </a:tc>
              </a:tr>
              <a:tr h="326074">
                <a:tc>
                  <a:txBody>
                    <a:bodyPr/>
                    <a:lstStyle/>
                    <a:p>
                      <a:pPr algn="ctr"/>
                      <a:r>
                        <a:rPr lang="tr-TR" smtClean="0"/>
                        <a:t>6</a:t>
                      </a:r>
                      <a:endParaRPr lang="tr-TR" dirty="0"/>
                    </a:p>
                  </a:txBody>
                  <a:tcPr/>
                </a:tc>
                <a:tc>
                  <a:txBody>
                    <a:bodyPr/>
                    <a:lstStyle/>
                    <a:p>
                      <a:pPr algn="ctr"/>
                      <a:r>
                        <a:rPr lang="tr-TR" smtClean="0"/>
                        <a:t>2</a:t>
                      </a:r>
                      <a:endParaRPr lang="tr-TR" dirty="0"/>
                    </a:p>
                  </a:txBody>
                  <a:tcPr/>
                </a:tc>
                <a:tc>
                  <a:txBody>
                    <a:bodyPr/>
                    <a:lstStyle/>
                    <a:p>
                      <a:pPr algn="ctr"/>
                      <a:r>
                        <a:rPr lang="tr-TR" smtClean="0"/>
                        <a:t>K</a:t>
                      </a:r>
                      <a:endParaRPr lang="tr-TR" dirty="0"/>
                    </a:p>
                  </a:txBody>
                  <a:tcPr/>
                </a:tc>
                <a:tc>
                  <a:txBody>
                    <a:bodyPr/>
                    <a:lstStyle/>
                    <a:p>
                      <a:pPr algn="ctr"/>
                      <a:r>
                        <a:rPr lang="tr-TR" smtClean="0"/>
                        <a:t>50</a:t>
                      </a:r>
                      <a:endParaRPr lang="tr-TR" dirty="0"/>
                    </a:p>
                  </a:txBody>
                  <a:tcPr/>
                </a:tc>
                <a:tc>
                  <a:txBody>
                    <a:bodyPr/>
                    <a:lstStyle/>
                    <a:p>
                      <a:pPr algn="ctr"/>
                      <a:r>
                        <a:rPr lang="tr-TR" smtClean="0"/>
                        <a:t>Yok</a:t>
                      </a:r>
                      <a:endParaRPr lang="tr-TR" dirty="0"/>
                    </a:p>
                  </a:txBody>
                  <a:tcPr/>
                </a:tc>
              </a:tr>
              <a:tr h="326074">
                <a:tc>
                  <a:txBody>
                    <a:bodyPr/>
                    <a:lstStyle/>
                    <a:p>
                      <a:pPr algn="ctr"/>
                      <a:r>
                        <a:rPr lang="tr-TR" smtClean="0"/>
                        <a:t>7</a:t>
                      </a:r>
                      <a:endParaRPr lang="tr-TR" dirty="0"/>
                    </a:p>
                  </a:txBody>
                  <a:tcPr/>
                </a:tc>
                <a:tc>
                  <a:txBody>
                    <a:bodyPr/>
                    <a:lstStyle/>
                    <a:p>
                      <a:pPr algn="ctr"/>
                      <a:r>
                        <a:rPr lang="tr-TR" smtClean="0"/>
                        <a:t>2</a:t>
                      </a:r>
                      <a:endParaRPr lang="tr-TR" dirty="0"/>
                    </a:p>
                  </a:txBody>
                  <a:tcPr/>
                </a:tc>
                <a:tc>
                  <a:txBody>
                    <a:bodyPr/>
                    <a:lstStyle/>
                    <a:p>
                      <a:pPr algn="ctr"/>
                      <a:r>
                        <a:rPr lang="tr-TR" smtClean="0"/>
                        <a:t>E </a:t>
                      </a:r>
                      <a:endParaRPr lang="tr-TR" dirty="0"/>
                    </a:p>
                  </a:txBody>
                  <a:tcPr/>
                </a:tc>
                <a:tc>
                  <a:txBody>
                    <a:bodyPr/>
                    <a:lstStyle/>
                    <a:p>
                      <a:pPr algn="ctr"/>
                      <a:r>
                        <a:rPr lang="tr-TR" smtClean="0"/>
                        <a:t>40</a:t>
                      </a:r>
                      <a:endParaRPr lang="tr-TR" dirty="0"/>
                    </a:p>
                  </a:txBody>
                  <a:tcPr/>
                </a:tc>
                <a:tc>
                  <a:txBody>
                    <a:bodyPr/>
                    <a:lstStyle/>
                    <a:p>
                      <a:pPr algn="ctr"/>
                      <a:r>
                        <a:rPr lang="tr-TR" smtClean="0"/>
                        <a:t>Var</a:t>
                      </a:r>
                      <a:endParaRPr lang="tr-TR" dirty="0"/>
                    </a:p>
                  </a:txBody>
                  <a:tcPr/>
                </a:tc>
              </a:tr>
              <a:tr h="326074">
                <a:tc>
                  <a:txBody>
                    <a:bodyPr/>
                    <a:lstStyle/>
                    <a:p>
                      <a:pPr algn="ctr"/>
                      <a:r>
                        <a:rPr lang="tr-TR" smtClean="0"/>
                        <a:t>8</a:t>
                      </a:r>
                      <a:endParaRPr lang="tr-TR" dirty="0"/>
                    </a:p>
                  </a:txBody>
                  <a:tcPr/>
                </a:tc>
                <a:tc>
                  <a:txBody>
                    <a:bodyPr/>
                    <a:lstStyle/>
                    <a:p>
                      <a:pPr algn="ctr"/>
                      <a:r>
                        <a:rPr lang="tr-TR" smtClean="0"/>
                        <a:t>2</a:t>
                      </a:r>
                      <a:endParaRPr lang="tr-TR" dirty="0"/>
                    </a:p>
                  </a:txBody>
                  <a:tcPr/>
                </a:tc>
                <a:tc>
                  <a:txBody>
                    <a:bodyPr/>
                    <a:lstStyle/>
                    <a:p>
                      <a:pPr algn="ctr"/>
                      <a:r>
                        <a:rPr lang="tr-TR" smtClean="0"/>
                        <a:t>E</a:t>
                      </a:r>
                      <a:endParaRPr lang="tr-TR" dirty="0"/>
                    </a:p>
                  </a:txBody>
                  <a:tcPr/>
                </a:tc>
                <a:tc>
                  <a:txBody>
                    <a:bodyPr/>
                    <a:lstStyle/>
                    <a:p>
                      <a:pPr algn="ctr"/>
                      <a:r>
                        <a:rPr lang="tr-TR" smtClean="0"/>
                        <a:t>60</a:t>
                      </a:r>
                      <a:endParaRPr lang="tr-TR" dirty="0"/>
                    </a:p>
                  </a:txBody>
                  <a:tcPr/>
                </a:tc>
                <a:tc>
                  <a:txBody>
                    <a:bodyPr/>
                    <a:lstStyle/>
                    <a:p>
                      <a:pPr algn="ctr"/>
                      <a:r>
                        <a:rPr lang="tr-TR" smtClean="0"/>
                        <a:t>Var</a:t>
                      </a:r>
                      <a:endParaRPr lang="tr-TR" dirty="0"/>
                    </a:p>
                  </a:txBody>
                  <a:tcPr/>
                </a:tc>
              </a:tr>
              <a:tr h="326074">
                <a:tc>
                  <a:txBody>
                    <a:bodyPr/>
                    <a:lstStyle/>
                    <a:p>
                      <a:pPr algn="ctr"/>
                      <a:r>
                        <a:rPr lang="tr-TR" smtClean="0"/>
                        <a:t>9</a:t>
                      </a:r>
                      <a:endParaRPr lang="tr-TR" dirty="0"/>
                    </a:p>
                  </a:txBody>
                  <a:tcPr/>
                </a:tc>
                <a:tc>
                  <a:txBody>
                    <a:bodyPr/>
                    <a:lstStyle/>
                    <a:p>
                      <a:pPr algn="ctr"/>
                      <a:r>
                        <a:rPr lang="tr-TR" smtClean="0"/>
                        <a:t>1</a:t>
                      </a:r>
                      <a:endParaRPr lang="tr-TR" dirty="0"/>
                    </a:p>
                  </a:txBody>
                  <a:tcPr/>
                </a:tc>
                <a:tc>
                  <a:txBody>
                    <a:bodyPr/>
                    <a:lstStyle/>
                    <a:p>
                      <a:pPr algn="ctr"/>
                      <a:r>
                        <a:rPr lang="tr-TR" smtClean="0"/>
                        <a:t>E</a:t>
                      </a:r>
                      <a:endParaRPr lang="tr-TR" dirty="0"/>
                    </a:p>
                  </a:txBody>
                  <a:tcPr/>
                </a:tc>
                <a:tc>
                  <a:txBody>
                    <a:bodyPr/>
                    <a:lstStyle/>
                    <a:p>
                      <a:pPr algn="ctr"/>
                      <a:r>
                        <a:rPr lang="tr-TR" smtClean="0"/>
                        <a:t>30</a:t>
                      </a:r>
                      <a:endParaRPr lang="tr-TR" dirty="0"/>
                    </a:p>
                  </a:txBody>
                  <a:tcPr/>
                </a:tc>
                <a:tc>
                  <a:txBody>
                    <a:bodyPr/>
                    <a:lstStyle/>
                    <a:p>
                      <a:pPr algn="ctr"/>
                      <a:r>
                        <a:rPr lang="tr-TR" smtClean="0"/>
                        <a:t>Yok</a:t>
                      </a:r>
                      <a:endParaRPr lang="tr-TR" dirty="0"/>
                    </a:p>
                  </a:txBody>
                  <a:tcPr/>
                </a:tc>
              </a:tr>
              <a:tr h="326074">
                <a:tc>
                  <a:txBody>
                    <a:bodyPr/>
                    <a:lstStyle/>
                    <a:p>
                      <a:pPr algn="ctr"/>
                      <a:r>
                        <a:rPr lang="tr-TR" smtClean="0"/>
                        <a:t>10</a:t>
                      </a:r>
                      <a:endParaRPr lang="tr-TR" dirty="0"/>
                    </a:p>
                  </a:txBody>
                  <a:tcPr/>
                </a:tc>
                <a:tc>
                  <a:txBody>
                    <a:bodyPr/>
                    <a:lstStyle/>
                    <a:p>
                      <a:pPr algn="ctr"/>
                      <a:r>
                        <a:rPr lang="tr-TR" smtClean="0"/>
                        <a:t>2</a:t>
                      </a:r>
                      <a:endParaRPr lang="tr-TR" dirty="0"/>
                    </a:p>
                  </a:txBody>
                  <a:tcPr/>
                </a:tc>
                <a:tc>
                  <a:txBody>
                    <a:bodyPr/>
                    <a:lstStyle/>
                    <a:p>
                      <a:pPr algn="ctr"/>
                      <a:r>
                        <a:rPr lang="tr-TR" smtClean="0"/>
                        <a:t>E </a:t>
                      </a:r>
                      <a:endParaRPr lang="tr-TR" dirty="0"/>
                    </a:p>
                  </a:txBody>
                  <a:tcPr/>
                </a:tc>
                <a:tc>
                  <a:txBody>
                    <a:bodyPr/>
                    <a:lstStyle/>
                    <a:p>
                      <a:pPr algn="ctr"/>
                      <a:r>
                        <a:rPr lang="tr-TR" smtClean="0"/>
                        <a:t>70</a:t>
                      </a:r>
                      <a:endParaRPr lang="tr-TR" dirty="0"/>
                    </a:p>
                  </a:txBody>
                  <a:tcPr/>
                </a:tc>
                <a:tc>
                  <a:txBody>
                    <a:bodyPr/>
                    <a:lstStyle/>
                    <a:p>
                      <a:pPr algn="ctr"/>
                      <a:r>
                        <a:rPr lang="tr-TR" dirty="0" smtClean="0"/>
                        <a:t>Var </a:t>
                      </a:r>
                      <a:endParaRPr lang="tr-TR" dirty="0"/>
                    </a:p>
                  </a:txBody>
                  <a:tcPr/>
                </a:tc>
              </a:tr>
            </a:tbl>
          </a:graphicData>
        </a:graphic>
      </p:graphicFrame>
      <p:graphicFrame>
        <p:nvGraphicFramePr>
          <p:cNvPr id="8" name="Tablo 7"/>
          <p:cNvGraphicFramePr>
            <a:graphicFrameLocks noGrp="1"/>
          </p:cNvGraphicFramePr>
          <p:nvPr>
            <p:extLst>
              <p:ext uri="{D42A27DB-BD31-4B8C-83A1-F6EECF244321}">
                <p14:modId xmlns:p14="http://schemas.microsoft.com/office/powerpoint/2010/main" val="1742015522"/>
              </p:ext>
            </p:extLst>
          </p:nvPr>
        </p:nvGraphicFramePr>
        <p:xfrm>
          <a:off x="1691680" y="3429000"/>
          <a:ext cx="7272809" cy="2743200"/>
        </p:xfrm>
        <a:graphic>
          <a:graphicData uri="http://schemas.openxmlformats.org/drawingml/2006/table">
            <a:tbl>
              <a:tblPr firstRow="1" bandRow="1">
                <a:tableStyleId>{93296810-A885-4BE3-A3E7-6D5BEEA58F35}</a:tableStyleId>
              </a:tblPr>
              <a:tblGrid>
                <a:gridCol w="2424269"/>
                <a:gridCol w="1212135"/>
                <a:gridCol w="1212135"/>
                <a:gridCol w="1212135"/>
                <a:gridCol w="1212135"/>
              </a:tblGrid>
              <a:tr h="248118">
                <a:tc rowSpan="3">
                  <a:txBody>
                    <a:bodyPr/>
                    <a:lstStyle/>
                    <a:p>
                      <a:pPr algn="ctr"/>
                      <a:endParaRPr lang="tr-TR" sz="2400" dirty="0" smtClean="0"/>
                    </a:p>
                    <a:p>
                      <a:pPr algn="ctr"/>
                      <a:r>
                        <a:rPr lang="tr-TR" sz="2400" dirty="0" smtClean="0"/>
                        <a:t>a</a:t>
                      </a:r>
                      <a:endParaRPr lang="tr-TR" sz="2400" dirty="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gridSpan="4">
                  <a:txBody>
                    <a:bodyPr/>
                    <a:lstStyle/>
                    <a:p>
                      <a:pPr algn="ctr"/>
                      <a:r>
                        <a:rPr lang="tr-TR" sz="2400" dirty="0" smtClean="0"/>
                        <a:t>b</a:t>
                      </a:r>
                      <a:endParaRPr lang="tr-TR" sz="2400" dirty="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hMerge="1">
                  <a:txBody>
                    <a:bodyPr/>
                    <a:lstStyle/>
                    <a:p>
                      <a:endParaRPr lang="tr-TR"/>
                    </a:p>
                  </a:txBody>
                  <a:tcPr/>
                </a:tc>
                <a:tc hMerge="1">
                  <a:txBody>
                    <a:bodyPr/>
                    <a:lstStyle/>
                    <a:p>
                      <a:pPr algn="ctr"/>
                      <a:endParaRPr lang="tr-TR" dirty="0"/>
                    </a:p>
                  </a:txBody>
                  <a:tcPr/>
                </a:tc>
                <a:tc hMerge="1">
                  <a:txBody>
                    <a:bodyPr/>
                    <a:lstStyle/>
                    <a:p>
                      <a:endParaRPr lang="tr-TR"/>
                    </a:p>
                  </a:txBody>
                  <a:tcPr/>
                </a:tc>
              </a:tr>
              <a:tr h="248118">
                <a:tc vMerge="1">
                  <a:txBody>
                    <a:bodyPr/>
                    <a:lstStyle/>
                    <a:p>
                      <a:pPr algn="ctr"/>
                      <a:endParaRPr lang="tr-TR" dirty="0"/>
                    </a:p>
                  </a:txBody>
                  <a:tcPr/>
                </a:tc>
                <a:tc gridSpan="2">
                  <a:txBody>
                    <a:bodyPr/>
                    <a:lstStyle/>
                    <a:p>
                      <a:pPr algn="ctr"/>
                      <a:r>
                        <a:rPr lang="tr-TR" sz="2400" dirty="0" smtClean="0"/>
                        <a:t>c</a:t>
                      </a:r>
                      <a:endParaRPr lang="tr-TR" sz="2400" dirty="0"/>
                    </a:p>
                  </a:txBody>
                  <a:tcPr/>
                </a:tc>
                <a:tc hMerge="1">
                  <a:txBody>
                    <a:bodyPr/>
                    <a:lstStyle/>
                    <a:p>
                      <a:endParaRPr lang="tr-TR"/>
                    </a:p>
                  </a:txBody>
                  <a:tcPr/>
                </a:tc>
                <a:tc gridSpan="2">
                  <a:txBody>
                    <a:bodyPr/>
                    <a:lstStyle/>
                    <a:p>
                      <a:pPr algn="ctr"/>
                      <a:r>
                        <a:rPr lang="tr-TR" sz="2400" dirty="0" smtClean="0"/>
                        <a:t>d</a:t>
                      </a:r>
                      <a:endParaRPr lang="tr-TR" sz="2400" dirty="0"/>
                    </a:p>
                  </a:txBody>
                  <a:tcPr>
                    <a:lnR w="12700" cap="flat" cmpd="sng" algn="ctr">
                      <a:solidFill>
                        <a:schemeClr val="tx1"/>
                      </a:solidFill>
                      <a:prstDash val="solid"/>
                      <a:round/>
                      <a:headEnd type="none" w="med" len="med"/>
                      <a:tailEnd type="none" w="med" len="med"/>
                    </a:lnR>
                  </a:tcPr>
                </a:tc>
                <a:tc hMerge="1">
                  <a:txBody>
                    <a:bodyPr/>
                    <a:lstStyle/>
                    <a:p>
                      <a:endParaRPr lang="tr-TR"/>
                    </a:p>
                  </a:txBody>
                  <a:tcPr/>
                </a:tc>
              </a:tr>
              <a:tr h="248118">
                <a:tc vMerge="1">
                  <a:txBody>
                    <a:bodyPr/>
                    <a:lstStyle/>
                    <a:p>
                      <a:endParaRPr lang="tr-TR" dirty="0"/>
                    </a:p>
                  </a:txBody>
                  <a:tcPr/>
                </a:tc>
                <a:tc>
                  <a:txBody>
                    <a:bodyPr/>
                    <a:lstStyle/>
                    <a:p>
                      <a:pPr algn="ctr"/>
                      <a:r>
                        <a:rPr lang="tr-TR" sz="2400" dirty="0" smtClean="0"/>
                        <a:t>e</a:t>
                      </a:r>
                      <a:endParaRPr lang="tr-TR" sz="2400" dirty="0"/>
                    </a:p>
                  </a:txBody>
                  <a:tcPr/>
                </a:tc>
                <a:tc>
                  <a:txBody>
                    <a:bodyPr/>
                    <a:lstStyle/>
                    <a:p>
                      <a:pPr algn="ctr"/>
                      <a:r>
                        <a:rPr lang="tr-TR" sz="2400" dirty="0" smtClean="0"/>
                        <a:t>f</a:t>
                      </a:r>
                      <a:endParaRPr lang="tr-TR" sz="2400" dirty="0"/>
                    </a:p>
                  </a:txBody>
                  <a:tcPr/>
                </a:tc>
                <a:tc>
                  <a:txBody>
                    <a:bodyPr/>
                    <a:lstStyle/>
                    <a:p>
                      <a:pPr algn="ctr"/>
                      <a:r>
                        <a:rPr lang="tr-TR" sz="2400" dirty="0" smtClean="0"/>
                        <a:t>e</a:t>
                      </a:r>
                      <a:endParaRPr lang="tr-TR" sz="2400" dirty="0"/>
                    </a:p>
                  </a:txBody>
                  <a:tcPr/>
                </a:tc>
                <a:tc>
                  <a:txBody>
                    <a:bodyPr/>
                    <a:lstStyle/>
                    <a:p>
                      <a:pPr algn="ctr"/>
                      <a:r>
                        <a:rPr lang="tr-TR" sz="2400" dirty="0" smtClean="0"/>
                        <a:t>f</a:t>
                      </a:r>
                      <a:endParaRPr lang="tr-TR" sz="2400" dirty="0"/>
                    </a:p>
                  </a:txBody>
                  <a:tcPr>
                    <a:lnR w="12700" cap="flat" cmpd="sng" algn="ctr">
                      <a:solidFill>
                        <a:schemeClr val="tx1"/>
                      </a:solidFill>
                      <a:prstDash val="solid"/>
                      <a:round/>
                      <a:headEnd type="none" w="med" len="med"/>
                      <a:tailEnd type="none" w="med" len="med"/>
                    </a:lnR>
                  </a:tcPr>
                </a:tc>
              </a:tr>
              <a:tr h="248118">
                <a:tc>
                  <a:txBody>
                    <a:bodyPr/>
                    <a:lstStyle/>
                    <a:p>
                      <a:pPr algn="ctr"/>
                      <a:r>
                        <a:rPr lang="tr-TR" sz="2400" dirty="0" smtClean="0"/>
                        <a:t>1</a:t>
                      </a:r>
                      <a:endParaRPr lang="tr-TR" sz="2400" dirty="0"/>
                    </a:p>
                  </a:txBody>
                  <a:tcPr>
                    <a:lnL w="12700" cap="flat" cmpd="sng" algn="ctr">
                      <a:solidFill>
                        <a:schemeClr val="tx1"/>
                      </a:solidFill>
                      <a:prstDash val="solid"/>
                      <a:round/>
                      <a:headEnd type="none" w="med" len="med"/>
                      <a:tailEnd type="none" w="med" len="med"/>
                    </a:lnL>
                  </a:tcPr>
                </a:tc>
                <a:tc>
                  <a:txBody>
                    <a:bodyPr/>
                    <a:lstStyle/>
                    <a:p>
                      <a:pPr algn="ctr"/>
                      <a:r>
                        <a:rPr lang="tr-TR" sz="2400" dirty="0" smtClean="0"/>
                        <a:t>…</a:t>
                      </a:r>
                      <a:endParaRPr lang="tr-TR" sz="2400" dirty="0"/>
                    </a:p>
                  </a:txBody>
                  <a:tcPr/>
                </a:tc>
                <a:tc>
                  <a:txBody>
                    <a:bodyPr/>
                    <a:lstStyle/>
                    <a:p>
                      <a:pPr algn="ctr"/>
                      <a:r>
                        <a:rPr lang="tr-TR" sz="2400" smtClean="0"/>
                        <a:t>…</a:t>
                      </a:r>
                      <a:endParaRPr lang="tr-TR" sz="2400" dirty="0"/>
                    </a:p>
                  </a:txBody>
                  <a:tcPr/>
                </a:tc>
                <a:tc>
                  <a:txBody>
                    <a:bodyPr/>
                    <a:lstStyle/>
                    <a:p>
                      <a:pPr algn="ctr"/>
                      <a:r>
                        <a:rPr lang="tr-TR" sz="2400" dirty="0" smtClean="0"/>
                        <a:t>…</a:t>
                      </a:r>
                      <a:endParaRPr lang="tr-TR" sz="2400" dirty="0"/>
                    </a:p>
                  </a:txBody>
                  <a:tcPr/>
                </a:tc>
                <a:tc>
                  <a:txBody>
                    <a:bodyPr/>
                    <a:lstStyle/>
                    <a:p>
                      <a:pPr algn="ctr"/>
                      <a:r>
                        <a:rPr lang="tr-TR" sz="2400" dirty="0" smtClean="0"/>
                        <a:t>…</a:t>
                      </a:r>
                      <a:endParaRPr lang="tr-TR" sz="2400" dirty="0"/>
                    </a:p>
                  </a:txBody>
                  <a:tcPr>
                    <a:lnR w="12700" cap="flat" cmpd="sng" algn="ctr">
                      <a:solidFill>
                        <a:schemeClr val="tx1"/>
                      </a:solidFill>
                      <a:prstDash val="solid"/>
                      <a:round/>
                      <a:headEnd type="none" w="med" len="med"/>
                      <a:tailEnd type="none" w="med" len="med"/>
                    </a:lnR>
                  </a:tcPr>
                </a:tc>
              </a:tr>
              <a:tr h="248118">
                <a:tc>
                  <a:txBody>
                    <a:bodyPr/>
                    <a:lstStyle/>
                    <a:p>
                      <a:pPr algn="ctr"/>
                      <a:r>
                        <a:rPr lang="tr-TR" sz="2400" dirty="0" smtClean="0"/>
                        <a:t>2</a:t>
                      </a:r>
                      <a:endParaRPr lang="tr-TR" sz="2400" dirty="0"/>
                    </a:p>
                  </a:txBody>
                  <a:tcPr>
                    <a:lnL w="12700" cap="flat" cmpd="sng" algn="ctr">
                      <a:solidFill>
                        <a:schemeClr val="tx1"/>
                      </a:solidFill>
                      <a:prstDash val="solid"/>
                      <a:round/>
                      <a:headEnd type="none" w="med" len="med"/>
                      <a:tailEnd type="none" w="med" len="med"/>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t>…</a:t>
                      </a:r>
                    </a:p>
                  </a:txBody>
                  <a:tcPr/>
                </a:tc>
                <a:tc>
                  <a:txBody>
                    <a:bodyPr/>
                    <a:lstStyle/>
                    <a:p>
                      <a:pPr algn="ctr"/>
                      <a:r>
                        <a:rPr lang="tr-TR" sz="2400" dirty="0" smtClean="0"/>
                        <a:t>…</a:t>
                      </a:r>
                      <a:endParaRPr lang="tr-TR" sz="2400" dirty="0"/>
                    </a:p>
                  </a:txBody>
                  <a:tcPr/>
                </a:tc>
                <a:tc>
                  <a:txBody>
                    <a:bodyPr/>
                    <a:lstStyle/>
                    <a:p>
                      <a:pPr algn="ctr"/>
                      <a:r>
                        <a:rPr lang="tr-TR" sz="2400" dirty="0" smtClean="0"/>
                        <a:t>…</a:t>
                      </a:r>
                      <a:endParaRPr lang="tr-TR" sz="2400" dirty="0"/>
                    </a:p>
                  </a:txBody>
                  <a:tcPr/>
                </a:tc>
                <a:tc>
                  <a:txBody>
                    <a:bodyPr/>
                    <a:lstStyle/>
                    <a:p>
                      <a:pPr algn="ctr"/>
                      <a:r>
                        <a:rPr lang="tr-TR" sz="2400" dirty="0" smtClean="0"/>
                        <a:t>…</a:t>
                      </a:r>
                      <a:endParaRPr lang="tr-TR" sz="2400" dirty="0"/>
                    </a:p>
                  </a:txBody>
                  <a:tcPr>
                    <a:lnR w="12700" cap="flat" cmpd="sng" algn="ctr">
                      <a:solidFill>
                        <a:schemeClr val="tx1"/>
                      </a:solidFill>
                      <a:prstDash val="solid"/>
                      <a:round/>
                      <a:headEnd type="none" w="med" len="med"/>
                      <a:tailEnd type="none" w="med" len="med"/>
                    </a:lnR>
                  </a:tcPr>
                </a:tc>
              </a:tr>
              <a:tr h="343584">
                <a:tc>
                  <a:txBody>
                    <a:bodyPr/>
                    <a:lstStyle/>
                    <a:p>
                      <a:pPr algn="ctr"/>
                      <a:r>
                        <a:rPr lang="tr-TR" sz="2400" dirty="0" smtClean="0"/>
                        <a:t>Toplam</a:t>
                      </a:r>
                      <a:endParaRPr lang="tr-TR" sz="2400"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400" dirty="0" smtClean="0"/>
                        <a:t>…</a:t>
                      </a:r>
                    </a:p>
                  </a:txBody>
                  <a:tcPr>
                    <a:lnB w="12700" cap="flat" cmpd="sng" algn="ctr">
                      <a:solidFill>
                        <a:schemeClr val="tx1"/>
                      </a:solidFill>
                      <a:prstDash val="solid"/>
                      <a:round/>
                      <a:headEnd type="none" w="med" len="med"/>
                      <a:tailEnd type="none" w="med" len="med"/>
                    </a:lnB>
                  </a:tcPr>
                </a:tc>
                <a:tc>
                  <a:txBody>
                    <a:bodyPr/>
                    <a:lstStyle/>
                    <a:p>
                      <a:pPr algn="ctr"/>
                      <a:r>
                        <a:rPr lang="tr-TR" sz="2400" dirty="0" smtClean="0"/>
                        <a:t>…</a:t>
                      </a:r>
                      <a:endParaRPr lang="tr-TR" sz="2400" dirty="0"/>
                    </a:p>
                  </a:txBody>
                  <a:tcPr>
                    <a:lnB w="12700" cap="flat" cmpd="sng" algn="ctr">
                      <a:solidFill>
                        <a:schemeClr val="tx1"/>
                      </a:solidFill>
                      <a:prstDash val="solid"/>
                      <a:round/>
                      <a:headEnd type="none" w="med" len="med"/>
                      <a:tailEnd type="none" w="med" len="med"/>
                    </a:lnB>
                  </a:tcPr>
                </a:tc>
                <a:tc>
                  <a:txBody>
                    <a:bodyPr/>
                    <a:lstStyle/>
                    <a:p>
                      <a:pPr algn="ctr"/>
                      <a:r>
                        <a:rPr lang="tr-TR" sz="2400" dirty="0" smtClean="0"/>
                        <a:t>…</a:t>
                      </a:r>
                      <a:endParaRPr lang="tr-TR" sz="2400" dirty="0"/>
                    </a:p>
                  </a:txBody>
                  <a:tcPr>
                    <a:lnB w="12700" cap="flat" cmpd="sng" algn="ctr">
                      <a:solidFill>
                        <a:schemeClr val="tx1"/>
                      </a:solidFill>
                      <a:prstDash val="solid"/>
                      <a:round/>
                      <a:headEnd type="none" w="med" len="med"/>
                      <a:tailEnd type="none" w="med" len="med"/>
                    </a:lnB>
                  </a:tcPr>
                </a:tc>
                <a:tc>
                  <a:txBody>
                    <a:bodyPr/>
                    <a:lstStyle/>
                    <a:p>
                      <a:pPr algn="ctr"/>
                      <a:r>
                        <a:rPr lang="tr-TR" sz="2400" dirty="0" smtClean="0"/>
                        <a:t>…</a:t>
                      </a:r>
                      <a:endParaRPr lang="tr-TR" sz="2400" dirty="0"/>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2975958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2"/>
          <p:cNvSpPr>
            <a:spLocks noGrp="1"/>
          </p:cNvSpPr>
          <p:nvPr>
            <p:ph type="title"/>
          </p:nvPr>
        </p:nvSpPr>
        <p:spPr>
          <a:xfrm>
            <a:off x="457200" y="44624"/>
            <a:ext cx="8686800" cy="609600"/>
          </a:xfrm>
        </p:spPr>
        <p:txBody>
          <a:bodyPr/>
          <a:lstStyle/>
          <a:p>
            <a:pPr>
              <a:defRPr/>
            </a:pPr>
            <a:r>
              <a:rPr lang="tr-TR" sz="2800" dirty="0">
                <a:solidFill>
                  <a:schemeClr val="bg1"/>
                </a:solidFill>
              </a:rPr>
              <a:t>Verilerden </a:t>
            </a:r>
            <a:r>
              <a:rPr lang="tr-TR" sz="2800" dirty="0" smtClean="0">
                <a:solidFill>
                  <a:schemeClr val="bg1"/>
                </a:solidFill>
              </a:rPr>
              <a:t>Çapraz Tablo </a:t>
            </a:r>
            <a:r>
              <a:rPr lang="tr-TR" sz="2800" dirty="0">
                <a:solidFill>
                  <a:schemeClr val="bg1"/>
                </a:solidFill>
              </a:rPr>
              <a:t>Oluşturalım</a:t>
            </a:r>
          </a:p>
        </p:txBody>
      </p:sp>
      <p:graphicFrame>
        <p:nvGraphicFramePr>
          <p:cNvPr id="5" name="Tablo 4"/>
          <p:cNvGraphicFramePr>
            <a:graphicFrameLocks noGrp="1"/>
          </p:cNvGraphicFramePr>
          <p:nvPr>
            <p:extLst>
              <p:ext uri="{D42A27DB-BD31-4B8C-83A1-F6EECF244321}">
                <p14:modId xmlns:p14="http://schemas.microsoft.com/office/powerpoint/2010/main" val="4094209818"/>
              </p:ext>
            </p:extLst>
          </p:nvPr>
        </p:nvGraphicFramePr>
        <p:xfrm>
          <a:off x="1547664" y="2276872"/>
          <a:ext cx="6096000" cy="185420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pPr algn="ctr"/>
                      <a:r>
                        <a:rPr lang="tr-TR" dirty="0" smtClean="0"/>
                        <a:t>Sınıf </a:t>
                      </a:r>
                      <a:endParaRPr lang="tr-TR" dirty="0"/>
                    </a:p>
                  </a:txBody>
                  <a:tcPr/>
                </a:tc>
                <a:tc>
                  <a:txBody>
                    <a:bodyPr/>
                    <a:lstStyle/>
                    <a:p>
                      <a:pPr algn="ctr"/>
                      <a:r>
                        <a:rPr lang="tr-TR" dirty="0" smtClean="0"/>
                        <a:t>Cinsiyet</a:t>
                      </a:r>
                      <a:endParaRPr lang="tr-TR" dirty="0"/>
                    </a:p>
                  </a:txBody>
                  <a:tcPr/>
                </a:tc>
                <a:tc>
                  <a:txBody>
                    <a:bodyPr/>
                    <a:lstStyle/>
                    <a:p>
                      <a:pPr algn="ctr"/>
                      <a:r>
                        <a:rPr lang="tr-TR" dirty="0" smtClean="0"/>
                        <a:t>Ortalama</a:t>
                      </a:r>
                      <a:endParaRPr lang="tr-TR" dirty="0"/>
                    </a:p>
                  </a:txBody>
                  <a:tcPr/>
                </a:tc>
              </a:tr>
              <a:tr h="370840">
                <a:tc rowSpan="2">
                  <a:txBody>
                    <a:bodyPr/>
                    <a:lstStyle/>
                    <a:p>
                      <a:pPr algn="ctr"/>
                      <a:r>
                        <a:rPr lang="tr-TR" dirty="0" smtClean="0"/>
                        <a:t>1</a:t>
                      </a:r>
                      <a:endParaRPr lang="tr-TR" dirty="0"/>
                    </a:p>
                  </a:txBody>
                  <a:tcPr/>
                </a:tc>
                <a:tc>
                  <a:txBody>
                    <a:bodyPr/>
                    <a:lstStyle/>
                    <a:p>
                      <a:pPr algn="ctr"/>
                      <a:r>
                        <a:rPr lang="tr-TR" dirty="0" smtClean="0"/>
                        <a:t>K</a:t>
                      </a:r>
                      <a:endParaRPr lang="tr-TR" dirty="0"/>
                    </a:p>
                  </a:txBody>
                  <a:tcPr/>
                </a:tc>
                <a:tc>
                  <a:txBody>
                    <a:bodyPr/>
                    <a:lstStyle/>
                    <a:p>
                      <a:pPr algn="ctr"/>
                      <a:r>
                        <a:rPr lang="tr-TR" dirty="0" smtClean="0"/>
                        <a:t>50</a:t>
                      </a:r>
                      <a:endParaRPr lang="tr-TR" dirty="0"/>
                    </a:p>
                  </a:txBody>
                  <a:tcPr/>
                </a:tc>
              </a:tr>
              <a:tr h="370840">
                <a:tc vMerge="1">
                  <a:txBody>
                    <a:bodyPr/>
                    <a:lstStyle/>
                    <a:p>
                      <a:endParaRPr lang="tr-TR" dirty="0"/>
                    </a:p>
                  </a:txBody>
                  <a:tcPr/>
                </a:tc>
                <a:tc>
                  <a:txBody>
                    <a:bodyPr/>
                    <a:lstStyle/>
                    <a:p>
                      <a:pPr algn="ctr"/>
                      <a:r>
                        <a:rPr lang="tr-TR" dirty="0" smtClean="0"/>
                        <a:t>E</a:t>
                      </a:r>
                      <a:endParaRPr lang="tr-TR" dirty="0"/>
                    </a:p>
                  </a:txBody>
                  <a:tcPr/>
                </a:tc>
                <a:tc>
                  <a:txBody>
                    <a:bodyPr/>
                    <a:lstStyle/>
                    <a:p>
                      <a:pPr algn="ctr"/>
                      <a:r>
                        <a:rPr lang="tr-TR" dirty="0" smtClean="0"/>
                        <a:t>45</a:t>
                      </a:r>
                      <a:endParaRPr lang="tr-TR" dirty="0"/>
                    </a:p>
                  </a:txBody>
                  <a:tcPr/>
                </a:tc>
              </a:tr>
              <a:tr h="370840">
                <a:tc rowSpan="2">
                  <a:txBody>
                    <a:bodyPr/>
                    <a:lstStyle/>
                    <a:p>
                      <a:pPr algn="ctr"/>
                      <a:r>
                        <a:rPr lang="tr-TR" dirty="0" smtClean="0"/>
                        <a:t>2</a:t>
                      </a:r>
                      <a:endParaRPr lang="tr-TR" dirty="0"/>
                    </a:p>
                  </a:txBody>
                  <a:tcPr/>
                </a:tc>
                <a:tc>
                  <a:txBody>
                    <a:bodyPr/>
                    <a:lstStyle/>
                    <a:p>
                      <a:pPr algn="ctr"/>
                      <a:r>
                        <a:rPr lang="tr-TR" dirty="0" smtClean="0"/>
                        <a:t>K</a:t>
                      </a:r>
                      <a:endParaRPr lang="tr-TR" dirty="0"/>
                    </a:p>
                  </a:txBody>
                  <a:tcPr/>
                </a:tc>
                <a:tc>
                  <a:txBody>
                    <a:bodyPr/>
                    <a:lstStyle/>
                    <a:p>
                      <a:pPr algn="ctr"/>
                      <a:r>
                        <a:rPr lang="tr-TR" dirty="0" smtClean="0"/>
                        <a:t>43,3</a:t>
                      </a:r>
                      <a:endParaRPr lang="tr-TR" dirty="0"/>
                    </a:p>
                  </a:txBody>
                  <a:tcPr/>
                </a:tc>
              </a:tr>
              <a:tr h="370840">
                <a:tc vMerge="1">
                  <a:txBody>
                    <a:bodyPr/>
                    <a:lstStyle/>
                    <a:p>
                      <a:endParaRPr lang="tr-TR" dirty="0"/>
                    </a:p>
                  </a:txBody>
                  <a:tcPr/>
                </a:tc>
                <a:tc>
                  <a:txBody>
                    <a:bodyPr/>
                    <a:lstStyle/>
                    <a:p>
                      <a:pPr algn="ctr"/>
                      <a:r>
                        <a:rPr lang="tr-TR" dirty="0" smtClean="0"/>
                        <a:t>E</a:t>
                      </a:r>
                      <a:endParaRPr lang="tr-TR" dirty="0"/>
                    </a:p>
                  </a:txBody>
                  <a:tcPr/>
                </a:tc>
                <a:tc>
                  <a:txBody>
                    <a:bodyPr/>
                    <a:lstStyle/>
                    <a:p>
                      <a:pPr algn="ctr"/>
                      <a:r>
                        <a:rPr lang="tr-TR" dirty="0" smtClean="0"/>
                        <a:t>56,6</a:t>
                      </a:r>
                      <a:endParaRPr lang="tr-TR" dirty="0"/>
                    </a:p>
                  </a:txBody>
                  <a:tcPr/>
                </a:tc>
              </a:tr>
            </a:tbl>
          </a:graphicData>
        </a:graphic>
      </p:graphicFrame>
    </p:spTree>
    <p:extLst>
      <p:ext uri="{BB962C8B-B14F-4D97-AF65-F5344CB8AC3E}">
        <p14:creationId xmlns:p14="http://schemas.microsoft.com/office/powerpoint/2010/main" val="35563937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2"/>
          <p:cNvSpPr>
            <a:spLocks noGrp="1"/>
          </p:cNvSpPr>
          <p:nvPr>
            <p:ph type="title"/>
          </p:nvPr>
        </p:nvSpPr>
        <p:spPr>
          <a:xfrm>
            <a:off x="457200" y="44624"/>
            <a:ext cx="8686800" cy="609600"/>
          </a:xfrm>
        </p:spPr>
        <p:txBody>
          <a:bodyPr/>
          <a:lstStyle/>
          <a:p>
            <a:pPr>
              <a:defRPr/>
            </a:pPr>
            <a:r>
              <a:rPr lang="tr-TR" sz="2800" dirty="0">
                <a:solidFill>
                  <a:schemeClr val="bg1"/>
                </a:solidFill>
              </a:rPr>
              <a:t>Verilerden </a:t>
            </a:r>
            <a:r>
              <a:rPr lang="tr-TR" sz="2800" dirty="0" smtClean="0">
                <a:solidFill>
                  <a:schemeClr val="bg1"/>
                </a:solidFill>
              </a:rPr>
              <a:t>Çapraz Tablo </a:t>
            </a:r>
            <a:r>
              <a:rPr lang="tr-TR" sz="2800" dirty="0">
                <a:solidFill>
                  <a:schemeClr val="bg1"/>
                </a:solidFill>
              </a:rPr>
              <a:t>Oluşturalım</a:t>
            </a:r>
          </a:p>
        </p:txBody>
      </p:sp>
      <p:graphicFrame>
        <p:nvGraphicFramePr>
          <p:cNvPr id="4" name="Tablo 3"/>
          <p:cNvGraphicFramePr>
            <a:graphicFrameLocks noGrp="1"/>
          </p:cNvGraphicFramePr>
          <p:nvPr>
            <p:extLst>
              <p:ext uri="{D42A27DB-BD31-4B8C-83A1-F6EECF244321}">
                <p14:modId xmlns:p14="http://schemas.microsoft.com/office/powerpoint/2010/main" val="1531704885"/>
              </p:ext>
            </p:extLst>
          </p:nvPr>
        </p:nvGraphicFramePr>
        <p:xfrm>
          <a:off x="1691680" y="2348880"/>
          <a:ext cx="6096000" cy="2408664"/>
        </p:xfrm>
        <a:graphic>
          <a:graphicData uri="http://schemas.openxmlformats.org/drawingml/2006/table">
            <a:tbl>
              <a:tblPr firstRow="1" bandRow="1">
                <a:tableStyleId>{5C22544A-7EE6-4342-B048-85BDC9FD1C3A}</a:tableStyleId>
              </a:tblPr>
              <a:tblGrid>
                <a:gridCol w="2032000"/>
                <a:gridCol w="1016000"/>
                <a:gridCol w="1016000"/>
                <a:gridCol w="1016000"/>
                <a:gridCol w="1016000"/>
              </a:tblGrid>
              <a:tr h="370840">
                <a:tc rowSpan="3">
                  <a:txBody>
                    <a:bodyPr/>
                    <a:lstStyle/>
                    <a:p>
                      <a:pPr algn="ctr"/>
                      <a:endParaRPr lang="tr-TR" dirty="0" smtClean="0"/>
                    </a:p>
                    <a:p>
                      <a:pPr algn="ctr"/>
                      <a:r>
                        <a:rPr lang="tr-TR" dirty="0" smtClean="0"/>
                        <a:t>Sınıf </a:t>
                      </a:r>
                      <a:endParaRPr lang="tr-TR" dirty="0"/>
                    </a:p>
                  </a:txBody>
                  <a:tcPr/>
                </a:tc>
                <a:tc gridSpan="4">
                  <a:txBody>
                    <a:bodyPr/>
                    <a:lstStyle/>
                    <a:p>
                      <a:pPr algn="ctr"/>
                      <a:r>
                        <a:rPr lang="tr-TR" dirty="0" smtClean="0"/>
                        <a:t>Cinsiyet</a:t>
                      </a:r>
                      <a:endParaRPr lang="tr-TR" dirty="0"/>
                    </a:p>
                  </a:txBody>
                  <a:tcPr/>
                </a:tc>
                <a:tc hMerge="1">
                  <a:txBody>
                    <a:bodyPr/>
                    <a:lstStyle/>
                    <a:p>
                      <a:endParaRPr lang="tr-TR"/>
                    </a:p>
                  </a:txBody>
                  <a:tcPr/>
                </a:tc>
                <a:tc hMerge="1">
                  <a:txBody>
                    <a:bodyPr/>
                    <a:lstStyle/>
                    <a:p>
                      <a:pPr algn="ctr"/>
                      <a:endParaRPr lang="tr-TR" dirty="0"/>
                    </a:p>
                  </a:txBody>
                  <a:tcPr/>
                </a:tc>
                <a:tc hMerge="1">
                  <a:txBody>
                    <a:bodyPr/>
                    <a:lstStyle/>
                    <a:p>
                      <a:endParaRPr lang="tr-TR"/>
                    </a:p>
                  </a:txBody>
                  <a:tcPr/>
                </a:tc>
              </a:tr>
              <a:tr h="370840">
                <a:tc vMerge="1">
                  <a:txBody>
                    <a:bodyPr/>
                    <a:lstStyle/>
                    <a:p>
                      <a:pPr algn="ctr"/>
                      <a:endParaRPr lang="tr-TR" dirty="0"/>
                    </a:p>
                  </a:txBody>
                  <a:tcPr/>
                </a:tc>
                <a:tc gridSpan="2">
                  <a:txBody>
                    <a:bodyPr/>
                    <a:lstStyle/>
                    <a:p>
                      <a:pPr algn="ctr"/>
                      <a:r>
                        <a:rPr lang="tr-TR" dirty="0" smtClean="0"/>
                        <a:t>Kız</a:t>
                      </a:r>
                      <a:endParaRPr lang="tr-TR" dirty="0"/>
                    </a:p>
                  </a:txBody>
                  <a:tcPr/>
                </a:tc>
                <a:tc hMerge="1">
                  <a:txBody>
                    <a:bodyPr/>
                    <a:lstStyle/>
                    <a:p>
                      <a:endParaRPr lang="tr-TR"/>
                    </a:p>
                  </a:txBody>
                  <a:tcPr/>
                </a:tc>
                <a:tc gridSpan="2">
                  <a:txBody>
                    <a:bodyPr/>
                    <a:lstStyle/>
                    <a:p>
                      <a:pPr algn="ctr"/>
                      <a:r>
                        <a:rPr lang="tr-TR" dirty="0" smtClean="0"/>
                        <a:t>Erkek </a:t>
                      </a:r>
                      <a:endParaRPr lang="tr-TR" dirty="0"/>
                    </a:p>
                  </a:txBody>
                  <a:tcPr/>
                </a:tc>
                <a:tc hMerge="1">
                  <a:txBody>
                    <a:bodyPr/>
                    <a:lstStyle/>
                    <a:p>
                      <a:endParaRPr lang="tr-TR"/>
                    </a:p>
                  </a:txBody>
                  <a:tcPr/>
                </a:tc>
              </a:tr>
              <a:tr h="370840">
                <a:tc vMerge="1">
                  <a:txBody>
                    <a:bodyPr/>
                    <a:lstStyle/>
                    <a:p>
                      <a:endParaRPr lang="tr-TR" dirty="0"/>
                    </a:p>
                  </a:txBody>
                  <a:tcPr/>
                </a:tc>
                <a:tc>
                  <a:txBody>
                    <a:bodyPr/>
                    <a:lstStyle/>
                    <a:p>
                      <a:pPr algn="ctr"/>
                      <a:r>
                        <a:rPr lang="tr-TR" dirty="0" smtClean="0"/>
                        <a:t>Var</a:t>
                      </a:r>
                      <a:endParaRPr lang="tr-TR" dirty="0"/>
                    </a:p>
                  </a:txBody>
                  <a:tcPr/>
                </a:tc>
                <a:tc>
                  <a:txBody>
                    <a:bodyPr/>
                    <a:lstStyle/>
                    <a:p>
                      <a:pPr algn="ctr"/>
                      <a:r>
                        <a:rPr lang="tr-TR" dirty="0" smtClean="0"/>
                        <a:t>Yok</a:t>
                      </a:r>
                      <a:endParaRPr lang="tr-TR" dirty="0"/>
                    </a:p>
                  </a:txBody>
                  <a:tcPr/>
                </a:tc>
                <a:tc>
                  <a:txBody>
                    <a:bodyPr/>
                    <a:lstStyle/>
                    <a:p>
                      <a:pPr algn="ctr"/>
                      <a:r>
                        <a:rPr lang="tr-TR" dirty="0" smtClean="0"/>
                        <a:t>Var</a:t>
                      </a:r>
                      <a:endParaRPr lang="tr-TR" dirty="0"/>
                    </a:p>
                  </a:txBody>
                  <a:tcPr/>
                </a:tc>
                <a:tc>
                  <a:txBody>
                    <a:bodyPr/>
                    <a:lstStyle/>
                    <a:p>
                      <a:pPr algn="ctr"/>
                      <a:r>
                        <a:rPr lang="tr-TR" dirty="0" smtClean="0"/>
                        <a:t>Yok</a:t>
                      </a:r>
                      <a:endParaRPr lang="tr-TR" dirty="0"/>
                    </a:p>
                  </a:txBody>
                  <a:tcPr/>
                </a:tc>
              </a:tr>
              <a:tr h="432048">
                <a:tc>
                  <a:txBody>
                    <a:bodyPr/>
                    <a:lstStyle/>
                    <a:p>
                      <a:pPr algn="ctr"/>
                      <a:r>
                        <a:rPr lang="tr-TR" dirty="0" smtClean="0"/>
                        <a:t>1</a:t>
                      </a:r>
                      <a:endParaRPr lang="tr-TR" dirty="0"/>
                    </a:p>
                  </a:txBody>
                  <a:tcPr/>
                </a:tc>
                <a:tc>
                  <a:txBody>
                    <a:bodyPr/>
                    <a:lstStyle/>
                    <a:p>
                      <a:pPr algn="ctr"/>
                      <a:r>
                        <a:rPr lang="tr-TR" dirty="0" smtClean="0"/>
                        <a:t>0</a:t>
                      </a:r>
                      <a:endParaRPr lang="tr-TR" dirty="0"/>
                    </a:p>
                  </a:txBody>
                  <a:tcPr/>
                </a:tc>
                <a:tc>
                  <a:txBody>
                    <a:bodyPr/>
                    <a:lstStyle/>
                    <a:p>
                      <a:pPr algn="ctr"/>
                      <a:r>
                        <a:rPr lang="tr-TR" dirty="0" smtClean="0"/>
                        <a:t>2</a:t>
                      </a:r>
                      <a:endParaRPr lang="tr-TR" dirty="0"/>
                    </a:p>
                  </a:txBody>
                  <a:tcPr/>
                </a:tc>
                <a:tc>
                  <a:txBody>
                    <a:bodyPr/>
                    <a:lstStyle/>
                    <a:p>
                      <a:pPr algn="ctr"/>
                      <a:r>
                        <a:rPr lang="tr-TR" dirty="0" smtClean="0"/>
                        <a:t>1</a:t>
                      </a:r>
                      <a:endParaRPr lang="tr-TR" dirty="0"/>
                    </a:p>
                  </a:txBody>
                  <a:tcPr/>
                </a:tc>
                <a:tc>
                  <a:txBody>
                    <a:bodyPr/>
                    <a:lstStyle/>
                    <a:p>
                      <a:pPr algn="ctr"/>
                      <a:r>
                        <a:rPr lang="tr-TR" dirty="0" smtClean="0"/>
                        <a:t>1</a:t>
                      </a:r>
                      <a:endParaRPr lang="tr-TR" dirty="0"/>
                    </a:p>
                  </a:txBody>
                  <a:tcPr/>
                </a:tc>
              </a:tr>
              <a:tr h="432048">
                <a:tc>
                  <a:txBody>
                    <a:bodyPr/>
                    <a:lstStyle/>
                    <a:p>
                      <a:pPr algn="ctr"/>
                      <a:r>
                        <a:rPr lang="tr-TR" dirty="0" smtClean="0"/>
                        <a:t>2</a:t>
                      </a:r>
                      <a:endParaRPr lang="tr-TR" dirty="0"/>
                    </a:p>
                  </a:txBody>
                  <a:tcPr/>
                </a:tc>
                <a:tc>
                  <a:txBody>
                    <a:bodyPr/>
                    <a:lstStyle/>
                    <a:p>
                      <a:pPr algn="ctr"/>
                      <a:r>
                        <a:rPr lang="tr-TR" dirty="0" smtClean="0"/>
                        <a:t>2</a:t>
                      </a:r>
                      <a:endParaRPr lang="tr-TR" dirty="0"/>
                    </a:p>
                  </a:txBody>
                  <a:tcPr/>
                </a:tc>
                <a:tc>
                  <a:txBody>
                    <a:bodyPr/>
                    <a:lstStyle/>
                    <a:p>
                      <a:pPr algn="ctr"/>
                      <a:r>
                        <a:rPr lang="tr-TR" dirty="0" smtClean="0"/>
                        <a:t>1</a:t>
                      </a:r>
                      <a:endParaRPr lang="tr-TR" dirty="0"/>
                    </a:p>
                  </a:txBody>
                  <a:tcPr/>
                </a:tc>
                <a:tc>
                  <a:txBody>
                    <a:bodyPr/>
                    <a:lstStyle/>
                    <a:p>
                      <a:pPr algn="ctr"/>
                      <a:r>
                        <a:rPr lang="tr-TR" dirty="0" smtClean="0"/>
                        <a:t>3</a:t>
                      </a:r>
                      <a:endParaRPr lang="tr-TR" dirty="0"/>
                    </a:p>
                  </a:txBody>
                  <a:tcPr/>
                </a:tc>
                <a:tc>
                  <a:txBody>
                    <a:bodyPr/>
                    <a:lstStyle/>
                    <a:p>
                      <a:pPr algn="ctr"/>
                      <a:r>
                        <a:rPr lang="tr-TR" dirty="0" smtClean="0"/>
                        <a:t>0</a:t>
                      </a:r>
                      <a:endParaRPr lang="tr-TR" dirty="0"/>
                    </a:p>
                  </a:txBody>
                  <a:tcPr/>
                </a:tc>
              </a:tr>
              <a:tr h="432048">
                <a:tc>
                  <a:txBody>
                    <a:bodyPr/>
                    <a:lstStyle/>
                    <a:p>
                      <a:pPr algn="ctr"/>
                      <a:r>
                        <a:rPr lang="tr-TR" dirty="0" smtClean="0"/>
                        <a:t>Toplam</a:t>
                      </a:r>
                      <a:endParaRPr lang="tr-TR" dirty="0"/>
                    </a:p>
                  </a:txBody>
                  <a:tcPr/>
                </a:tc>
                <a:tc>
                  <a:txBody>
                    <a:bodyPr/>
                    <a:lstStyle/>
                    <a:p>
                      <a:pPr algn="ctr"/>
                      <a:r>
                        <a:rPr lang="tr-TR" dirty="0" smtClean="0"/>
                        <a:t>2</a:t>
                      </a:r>
                      <a:endParaRPr lang="tr-TR" dirty="0"/>
                    </a:p>
                  </a:txBody>
                  <a:tcPr/>
                </a:tc>
                <a:tc>
                  <a:txBody>
                    <a:bodyPr/>
                    <a:lstStyle/>
                    <a:p>
                      <a:pPr algn="ctr"/>
                      <a:r>
                        <a:rPr lang="tr-TR" dirty="0" smtClean="0"/>
                        <a:t>3</a:t>
                      </a:r>
                      <a:endParaRPr lang="tr-TR" dirty="0"/>
                    </a:p>
                  </a:txBody>
                  <a:tcPr/>
                </a:tc>
                <a:tc>
                  <a:txBody>
                    <a:bodyPr/>
                    <a:lstStyle/>
                    <a:p>
                      <a:pPr algn="ctr"/>
                      <a:r>
                        <a:rPr lang="tr-TR" dirty="0" smtClean="0"/>
                        <a:t>4</a:t>
                      </a:r>
                      <a:endParaRPr lang="tr-TR" dirty="0"/>
                    </a:p>
                  </a:txBody>
                  <a:tcPr/>
                </a:tc>
                <a:tc>
                  <a:txBody>
                    <a:bodyPr/>
                    <a:lstStyle/>
                    <a:p>
                      <a:pPr algn="ctr"/>
                      <a:r>
                        <a:rPr lang="tr-TR" dirty="0" smtClean="0"/>
                        <a:t>1</a:t>
                      </a:r>
                      <a:endParaRPr lang="tr-TR" dirty="0"/>
                    </a:p>
                  </a:txBody>
                  <a:tcPr/>
                </a:tc>
              </a:tr>
            </a:tbl>
          </a:graphicData>
        </a:graphic>
      </p:graphicFrame>
    </p:spTree>
    <p:extLst>
      <p:ext uri="{BB962C8B-B14F-4D97-AF65-F5344CB8AC3E}">
        <p14:creationId xmlns:p14="http://schemas.microsoft.com/office/powerpoint/2010/main" val="1303628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971600" y="1268760"/>
            <a:ext cx="6563072" cy="905272"/>
          </a:xfrm>
          <a:prstGeom prst="rect">
            <a:avLst/>
          </a:prstGeom>
        </p:spPr>
        <p:txBody>
          <a:bodyPr>
            <a:noAutofit/>
          </a:bodyPr>
          <a:lstStyle/>
          <a:p>
            <a:pPr algn="just">
              <a:buClr>
                <a:schemeClr val="tx2">
                  <a:lumMod val="75000"/>
                </a:schemeClr>
              </a:buClr>
              <a:buFont typeface="Wingdings" pitchFamily="2" charset="2"/>
              <a:buChar char="ü"/>
              <a:defRPr/>
            </a:pPr>
            <a:r>
              <a:rPr lang="tr-TR" sz="2200" b="1" dirty="0" smtClean="0">
                <a:latin typeface="+mj-lt"/>
              </a:rPr>
              <a:t>Sembolleri unutmayalım ! </a:t>
            </a:r>
            <a:endParaRPr lang="tr-TR" sz="2200" b="0" dirty="0" smtClean="0">
              <a:latin typeface="+mj-lt"/>
            </a:endParaRPr>
          </a:p>
          <a:p>
            <a:pPr marL="0" indent="0" algn="just">
              <a:buClr>
                <a:schemeClr val="tx2">
                  <a:lumMod val="75000"/>
                </a:schemeClr>
              </a:buClr>
              <a:buFont typeface="Wingdings" pitchFamily="2" charset="2"/>
              <a:buNone/>
              <a:defRPr/>
            </a:pPr>
            <a:endParaRPr lang="tr-TR" sz="1600" i="1" dirty="0">
              <a:latin typeface="+mj-lt"/>
            </a:endParaRPr>
          </a:p>
        </p:txBody>
      </p:sp>
      <p:sp>
        <p:nvSpPr>
          <p:cNvPr id="7" name="Başlık 2"/>
          <p:cNvSpPr txBox="1">
            <a:spLocks/>
          </p:cNvSpPr>
          <p:nvPr/>
        </p:nvSpPr>
        <p:spPr>
          <a:xfrm>
            <a:off x="1141784" y="83096"/>
            <a:ext cx="86868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pPr>
              <a:defRPr/>
            </a:pPr>
            <a:r>
              <a:rPr lang="tr-TR" sz="2400" smtClean="0">
                <a:solidFill>
                  <a:schemeClr val="bg1"/>
                </a:solidFill>
              </a:rPr>
              <a:t>Tablolarda Ortalama ve Standart Sapma Gösterimi</a:t>
            </a:r>
            <a:endParaRPr lang="tr-TR" sz="2400" dirty="0" smtClean="0">
              <a:solidFill>
                <a:schemeClr val="bg1"/>
              </a:solidFill>
            </a:endParaRPr>
          </a:p>
        </p:txBody>
      </p:sp>
      <mc:AlternateContent xmlns:mc="http://schemas.openxmlformats.org/markup-compatibility/2006" xmlns:a14="http://schemas.microsoft.com/office/drawing/2010/main">
        <mc:Choice Requires="a14">
          <p:graphicFrame>
            <p:nvGraphicFramePr>
              <p:cNvPr id="4" name="Tablo 3"/>
              <p:cNvGraphicFramePr>
                <a:graphicFrameLocks noGrp="1"/>
              </p:cNvGraphicFramePr>
              <p:nvPr>
                <p:extLst>
                  <p:ext uri="{D42A27DB-BD31-4B8C-83A1-F6EECF244321}">
                    <p14:modId xmlns:p14="http://schemas.microsoft.com/office/powerpoint/2010/main" val="4025334662"/>
                  </p:ext>
                </p:extLst>
              </p:nvPr>
            </p:nvGraphicFramePr>
            <p:xfrm>
              <a:off x="1835696" y="2204864"/>
              <a:ext cx="5832648" cy="3225202"/>
            </p:xfrm>
            <a:graphic>
              <a:graphicData uri="http://schemas.openxmlformats.org/drawingml/2006/table">
                <a:tbl>
                  <a:tblPr firstRow="1" firstCol="1" bandRow="1">
                    <a:tableStyleId>{8A107856-5554-42FB-B03E-39F5DBC370BA}</a:tableStyleId>
                  </a:tblPr>
                  <a:tblGrid>
                    <a:gridCol w="1842558"/>
                    <a:gridCol w="1995045"/>
                    <a:gridCol w="1995045"/>
                  </a:tblGrid>
                  <a:tr h="415330">
                    <a:tc gridSpan="2">
                      <a:txBody>
                        <a:bodyPr/>
                        <a:lstStyle/>
                        <a:p>
                          <a:pPr algn="ctr">
                            <a:lnSpc>
                              <a:spcPct val="115000"/>
                            </a:lnSpc>
                            <a:spcAft>
                              <a:spcPts val="0"/>
                            </a:spcAft>
                          </a:pPr>
                          <a:r>
                            <a:rPr lang="tr-TR" sz="1700" b="1" dirty="0">
                              <a:effectLst/>
                            </a:rPr>
                            <a:t>Sembol</a:t>
                          </a:r>
                          <a:endParaRPr lang="tr-TR" sz="1100" b="1" dirty="0">
                            <a:effectLst/>
                            <a:latin typeface="Calibri"/>
                            <a:ea typeface="Calibri"/>
                            <a:cs typeface="Times New Roman"/>
                          </a:endParaRPr>
                        </a:p>
                      </a:txBody>
                      <a:tcPr marL="68580" marR="68580" marT="0" marB="0" anchor="ctr"/>
                    </a:tc>
                    <a:tc hMerge="1">
                      <a:txBody>
                        <a:bodyPr/>
                        <a:lstStyle/>
                        <a:p>
                          <a:endParaRPr lang="tr-TR"/>
                        </a:p>
                      </a:txBody>
                      <a:tcPr/>
                    </a:tc>
                    <a:tc rowSpan="2">
                      <a:txBody>
                        <a:bodyPr/>
                        <a:lstStyle/>
                        <a:p>
                          <a:pPr algn="ctr">
                            <a:lnSpc>
                              <a:spcPct val="115000"/>
                            </a:lnSpc>
                            <a:spcAft>
                              <a:spcPts val="0"/>
                            </a:spcAft>
                          </a:pPr>
                          <a:r>
                            <a:rPr lang="tr-TR" sz="1700" b="1" dirty="0">
                              <a:effectLst/>
                            </a:rPr>
                            <a:t>Anlamı</a:t>
                          </a:r>
                          <a:endParaRPr lang="tr-TR" sz="1100" b="1" dirty="0">
                            <a:effectLst/>
                            <a:latin typeface="Calibri"/>
                            <a:ea typeface="Calibri"/>
                            <a:cs typeface="Times New Roman"/>
                          </a:endParaRPr>
                        </a:p>
                      </a:txBody>
                      <a:tcPr marL="68580" marR="68580" marT="0" marB="0" anchor="ctr"/>
                    </a:tc>
                  </a:tr>
                  <a:tr h="415330">
                    <a:tc>
                      <a:txBody>
                        <a:bodyPr/>
                        <a:lstStyle/>
                        <a:p>
                          <a:pPr algn="ctr">
                            <a:lnSpc>
                              <a:spcPct val="115000"/>
                            </a:lnSpc>
                            <a:spcAft>
                              <a:spcPts val="0"/>
                            </a:spcAft>
                          </a:pPr>
                          <a:r>
                            <a:rPr lang="tr-TR" sz="1700" b="1">
                              <a:effectLst/>
                            </a:rPr>
                            <a:t>Anakütle</a:t>
                          </a:r>
                          <a:endParaRPr lang="tr-TR" sz="11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700" b="1" dirty="0">
                              <a:effectLst/>
                            </a:rPr>
                            <a:t>Örneklem</a:t>
                          </a:r>
                          <a:endParaRPr lang="tr-TR" sz="1100" b="1" dirty="0">
                            <a:effectLst/>
                            <a:latin typeface="Calibri"/>
                            <a:ea typeface="Calibri"/>
                            <a:cs typeface="Times New Roman"/>
                          </a:endParaRPr>
                        </a:p>
                      </a:txBody>
                      <a:tcPr marL="68580" marR="68580" marT="0" marB="0" anchor="ctr"/>
                    </a:tc>
                    <a:tc vMerge="1">
                      <a:txBody>
                        <a:bodyPr/>
                        <a:lstStyle/>
                        <a:p>
                          <a:endParaRPr lang="tr-TR"/>
                        </a:p>
                      </a:txBody>
                      <a:tcPr/>
                    </a:tc>
                  </a:tr>
                  <a:tr h="681508">
                    <a:tc>
                      <a:txBody>
                        <a:bodyPr/>
                        <a:lstStyle/>
                        <a:p>
                          <a:pPr algn="ctr">
                            <a:lnSpc>
                              <a:spcPct val="115000"/>
                            </a:lnSpc>
                            <a:spcAft>
                              <a:spcPts val="0"/>
                            </a:spcAft>
                          </a:pPr>
                          <a:r>
                            <a:rPr lang="tr-TR" sz="2000" b="0" dirty="0">
                              <a:effectLst/>
                            </a:rPr>
                            <a:t> </a:t>
                          </a:r>
                          <a:r>
                            <a:rPr lang="tr-TR" sz="2000" b="0" dirty="0" smtClean="0">
                              <a:effectLst/>
                            </a:rPr>
                            <a:t>μ (mü)</a:t>
                          </a:r>
                          <a:endParaRPr lang="tr-TR" sz="1400" b="0" dirty="0">
                            <a:effectLst/>
                            <a:latin typeface="Calibri"/>
                            <a:ea typeface="Calibri"/>
                            <a:cs typeface="Times New Roman"/>
                          </a:endParaRPr>
                        </a:p>
                      </a:txBody>
                      <a:tcPr marL="68580" marR="68580" marT="0" marB="0" anchor="ctr"/>
                    </a:tc>
                    <a:tc>
                      <a:txBody>
                        <a:bodyPr/>
                        <a:lstStyle/>
                        <a:p>
                          <a:pPr algn="ctr">
                            <a:lnSpc>
                              <a:spcPct val="115000"/>
                            </a:lnSpc>
                            <a:spcAft>
                              <a:spcPts val="0"/>
                            </a:spcAft>
                          </a:pPr>
                          <a14:m>
                            <m:oMathPara xmlns:m="http://schemas.openxmlformats.org/officeDocument/2006/math">
                              <m:oMathParaPr>
                                <m:jc m:val="centerGroup"/>
                              </m:oMathParaPr>
                              <m:oMath xmlns:m="http://schemas.openxmlformats.org/officeDocument/2006/math">
                                <m:acc>
                                  <m:accPr>
                                    <m:chr m:val="̅"/>
                                    <m:ctrlPr>
                                      <a:rPr lang="tr-TR" sz="2000" i="1">
                                        <a:effectLst/>
                                        <a:latin typeface="Cambria Math" panose="02040503050406030204" pitchFamily="18" charset="0"/>
                                      </a:rPr>
                                    </m:ctrlPr>
                                  </m:accPr>
                                  <m:e>
                                    <m:r>
                                      <a:rPr lang="tr-TR" sz="2000">
                                        <a:effectLst/>
                                        <a:latin typeface="Cambria Math"/>
                                      </a:rPr>
                                      <m:t>𝑥</m:t>
                                    </m:r>
                                  </m:e>
                                </m:acc>
                              </m:oMath>
                            </m:oMathPara>
                          </a14:m>
                          <a:endParaRPr lang="tr-TR"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a:effectLst/>
                            </a:rPr>
                            <a:t>Ortalama</a:t>
                          </a:r>
                          <a:endParaRPr lang="tr-TR" sz="1400">
                            <a:effectLst/>
                            <a:latin typeface="Calibri"/>
                            <a:ea typeface="Calibri"/>
                            <a:cs typeface="Times New Roman"/>
                          </a:endParaRPr>
                        </a:p>
                      </a:txBody>
                      <a:tcPr marL="68580" marR="68580" marT="0" marB="0" anchor="ctr"/>
                    </a:tc>
                  </a:tr>
                  <a:tr h="856517">
                    <a:tc>
                      <a:txBody>
                        <a:bodyPr/>
                        <a:lstStyle/>
                        <a:p>
                          <a:pPr algn="ctr">
                            <a:lnSpc>
                              <a:spcPct val="115000"/>
                            </a:lnSpc>
                            <a:spcAft>
                              <a:spcPts val="0"/>
                            </a:spcAft>
                          </a:pPr>
                          <a:r>
                            <a:rPr lang="tr-TR" sz="2000" b="0" dirty="0" smtClean="0">
                              <a:effectLst/>
                            </a:rPr>
                            <a:t>σ  (</a:t>
                          </a:r>
                          <a:r>
                            <a:rPr lang="tr-TR" sz="2000" b="0" dirty="0" err="1" smtClean="0">
                              <a:effectLst/>
                            </a:rPr>
                            <a:t>sigma</a:t>
                          </a:r>
                          <a:r>
                            <a:rPr lang="tr-TR" sz="2000" b="0" dirty="0" smtClean="0">
                              <a:effectLst/>
                            </a:rPr>
                            <a:t>)</a:t>
                          </a:r>
                          <a:endParaRPr lang="tr-TR" sz="1400" b="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dirty="0">
                              <a:effectLst/>
                            </a:rPr>
                            <a:t>s</a:t>
                          </a:r>
                          <a:endParaRPr lang="tr-TR"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dirty="0" smtClean="0">
                              <a:effectLst/>
                            </a:rPr>
                            <a:t>Standart </a:t>
                          </a:r>
                          <a:r>
                            <a:rPr lang="tr-TR" sz="2000" dirty="0">
                              <a:effectLst/>
                            </a:rPr>
                            <a:t>sapma</a:t>
                          </a:r>
                          <a:endParaRPr lang="tr-TR" sz="1400" dirty="0">
                            <a:effectLst/>
                            <a:latin typeface="Calibri"/>
                            <a:ea typeface="Calibri"/>
                            <a:cs typeface="Times New Roman"/>
                          </a:endParaRPr>
                        </a:p>
                      </a:txBody>
                      <a:tcPr marL="68580" marR="68580" marT="0" marB="0" anchor="ctr"/>
                    </a:tc>
                  </a:tr>
                  <a:tr h="856517">
                    <a:tc>
                      <a:txBody>
                        <a:bodyPr/>
                        <a:lstStyle/>
                        <a:p>
                          <a:pPr algn="ctr">
                            <a:lnSpc>
                              <a:spcPct val="115000"/>
                            </a:lnSpc>
                            <a:spcAft>
                              <a:spcPts val="0"/>
                            </a:spcAft>
                          </a:pPr>
                          <a:r>
                            <a:rPr lang="tr-TR" sz="2000" b="0" dirty="0">
                              <a:effectLst/>
                            </a:rPr>
                            <a:t>σ</a:t>
                          </a:r>
                          <a:r>
                            <a:rPr lang="tr-TR" sz="2000" b="0" baseline="30000" dirty="0">
                              <a:effectLst/>
                            </a:rPr>
                            <a:t>2</a:t>
                          </a:r>
                          <a:endParaRPr lang="tr-TR" sz="1400" b="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dirty="0">
                              <a:effectLst/>
                            </a:rPr>
                            <a:t>s</a:t>
                          </a:r>
                          <a:r>
                            <a:rPr lang="tr-TR" sz="2000" baseline="30000" dirty="0">
                              <a:effectLst/>
                            </a:rPr>
                            <a:t>2</a:t>
                          </a:r>
                          <a:endParaRPr lang="tr-TR" sz="1400" dirty="0">
                            <a:effectLst/>
                          </a:endParaRPr>
                        </a:p>
                        <a:p>
                          <a:pPr algn="ctr">
                            <a:lnSpc>
                              <a:spcPct val="115000"/>
                            </a:lnSpc>
                            <a:spcAft>
                              <a:spcPts val="0"/>
                            </a:spcAft>
                          </a:pPr>
                          <a:endParaRPr lang="tr-TR"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dirty="0" err="1" smtClean="0">
                              <a:effectLst/>
                            </a:rPr>
                            <a:t>Varyans</a:t>
                          </a:r>
                          <a:endParaRPr lang="tr-TR" sz="1400" dirty="0">
                            <a:effectLst/>
                            <a:latin typeface="Calibri"/>
                            <a:ea typeface="Calibri"/>
                            <a:cs typeface="Times New Roman"/>
                          </a:endParaRPr>
                        </a:p>
                      </a:txBody>
                      <a:tcPr marL="68580" marR="68580" marT="0" marB="0" anchor="ctr"/>
                    </a:tc>
                  </a:tr>
                </a:tbl>
              </a:graphicData>
            </a:graphic>
          </p:graphicFrame>
        </mc:Choice>
        <mc:Fallback xmlns="">
          <p:graphicFrame>
            <p:nvGraphicFramePr>
              <p:cNvPr id="4" name="Tablo 3"/>
              <p:cNvGraphicFramePr>
                <a:graphicFrameLocks noGrp="1"/>
              </p:cNvGraphicFramePr>
              <p:nvPr>
                <p:extLst>
                  <p:ext uri="{D42A27DB-BD31-4B8C-83A1-F6EECF244321}">
                    <p14:modId xmlns:p14="http://schemas.microsoft.com/office/powerpoint/2010/main" val="4025334662"/>
                  </p:ext>
                </p:extLst>
              </p:nvPr>
            </p:nvGraphicFramePr>
            <p:xfrm>
              <a:off x="1835696" y="2204864"/>
              <a:ext cx="5832648" cy="3225202"/>
            </p:xfrm>
            <a:graphic>
              <a:graphicData uri="http://schemas.openxmlformats.org/drawingml/2006/table">
                <a:tbl>
                  <a:tblPr firstRow="1" firstCol="1" bandRow="1">
                    <a:tableStyleId>{8A107856-5554-42FB-B03E-39F5DBC370BA}</a:tableStyleId>
                  </a:tblPr>
                  <a:tblGrid>
                    <a:gridCol w="1842558"/>
                    <a:gridCol w="1995045"/>
                    <a:gridCol w="1995045"/>
                  </a:tblGrid>
                  <a:tr h="415330">
                    <a:tc gridSpan="2">
                      <a:txBody>
                        <a:bodyPr/>
                        <a:lstStyle/>
                        <a:p>
                          <a:pPr algn="ctr">
                            <a:lnSpc>
                              <a:spcPct val="115000"/>
                            </a:lnSpc>
                            <a:spcAft>
                              <a:spcPts val="0"/>
                            </a:spcAft>
                          </a:pPr>
                          <a:r>
                            <a:rPr lang="tr-TR" sz="1700" b="1" dirty="0">
                              <a:effectLst/>
                            </a:rPr>
                            <a:t>Sembol</a:t>
                          </a:r>
                          <a:endParaRPr lang="tr-TR" sz="1100" b="1" dirty="0">
                            <a:effectLst/>
                            <a:latin typeface="Calibri"/>
                            <a:ea typeface="Calibri"/>
                            <a:cs typeface="Times New Roman"/>
                          </a:endParaRPr>
                        </a:p>
                      </a:txBody>
                      <a:tcPr marL="68580" marR="68580" marT="0" marB="0" anchor="ctr"/>
                    </a:tc>
                    <a:tc hMerge="1">
                      <a:txBody>
                        <a:bodyPr/>
                        <a:lstStyle/>
                        <a:p>
                          <a:endParaRPr lang="tr-TR"/>
                        </a:p>
                      </a:txBody>
                      <a:tcPr/>
                    </a:tc>
                    <a:tc rowSpan="2">
                      <a:txBody>
                        <a:bodyPr/>
                        <a:lstStyle/>
                        <a:p>
                          <a:pPr algn="ctr">
                            <a:lnSpc>
                              <a:spcPct val="115000"/>
                            </a:lnSpc>
                            <a:spcAft>
                              <a:spcPts val="0"/>
                            </a:spcAft>
                          </a:pPr>
                          <a:r>
                            <a:rPr lang="tr-TR" sz="1700" b="1" dirty="0">
                              <a:effectLst/>
                            </a:rPr>
                            <a:t>Anlamı</a:t>
                          </a:r>
                          <a:endParaRPr lang="tr-TR" sz="1100" b="1" dirty="0">
                            <a:effectLst/>
                            <a:latin typeface="Calibri"/>
                            <a:ea typeface="Calibri"/>
                            <a:cs typeface="Times New Roman"/>
                          </a:endParaRPr>
                        </a:p>
                      </a:txBody>
                      <a:tcPr marL="68580" marR="68580" marT="0" marB="0" anchor="ctr"/>
                    </a:tc>
                  </a:tr>
                  <a:tr h="415330">
                    <a:tc>
                      <a:txBody>
                        <a:bodyPr/>
                        <a:lstStyle/>
                        <a:p>
                          <a:pPr algn="ctr">
                            <a:lnSpc>
                              <a:spcPct val="115000"/>
                            </a:lnSpc>
                            <a:spcAft>
                              <a:spcPts val="0"/>
                            </a:spcAft>
                          </a:pPr>
                          <a:r>
                            <a:rPr lang="tr-TR" sz="1700" b="1">
                              <a:effectLst/>
                            </a:rPr>
                            <a:t>Anakütle</a:t>
                          </a:r>
                          <a:endParaRPr lang="tr-TR" sz="1100" b="1">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1700" b="1" dirty="0">
                              <a:effectLst/>
                            </a:rPr>
                            <a:t>Örneklem</a:t>
                          </a:r>
                          <a:endParaRPr lang="tr-TR" sz="1100" b="1" dirty="0">
                            <a:effectLst/>
                            <a:latin typeface="Calibri"/>
                            <a:ea typeface="Calibri"/>
                            <a:cs typeface="Times New Roman"/>
                          </a:endParaRPr>
                        </a:p>
                      </a:txBody>
                      <a:tcPr marL="68580" marR="68580" marT="0" marB="0" anchor="ctr"/>
                    </a:tc>
                    <a:tc vMerge="1">
                      <a:txBody>
                        <a:bodyPr/>
                        <a:lstStyle/>
                        <a:p>
                          <a:endParaRPr lang="tr-TR"/>
                        </a:p>
                      </a:txBody>
                      <a:tcPr/>
                    </a:tc>
                  </a:tr>
                  <a:tr h="681508">
                    <a:tc>
                      <a:txBody>
                        <a:bodyPr/>
                        <a:lstStyle/>
                        <a:p>
                          <a:pPr algn="ctr">
                            <a:lnSpc>
                              <a:spcPct val="115000"/>
                            </a:lnSpc>
                            <a:spcAft>
                              <a:spcPts val="0"/>
                            </a:spcAft>
                          </a:pPr>
                          <a:r>
                            <a:rPr lang="tr-TR" sz="2000" b="0" dirty="0">
                              <a:effectLst/>
                            </a:rPr>
                            <a:t> </a:t>
                          </a:r>
                          <a:r>
                            <a:rPr lang="tr-TR" sz="2000" b="0" dirty="0" smtClean="0">
                              <a:effectLst/>
                            </a:rPr>
                            <a:t>μ (mü)</a:t>
                          </a:r>
                          <a:endParaRPr lang="tr-TR" sz="1400" b="0" dirty="0">
                            <a:effectLst/>
                            <a:latin typeface="Calibri"/>
                            <a:ea typeface="Calibri"/>
                            <a:cs typeface="Times New Roman"/>
                          </a:endParaRPr>
                        </a:p>
                      </a:txBody>
                      <a:tcPr marL="68580" marR="68580" marT="0" marB="0" anchor="ctr"/>
                    </a:tc>
                    <a:tc>
                      <a:txBody>
                        <a:bodyPr/>
                        <a:lstStyle/>
                        <a:p>
                          <a:endParaRPr lang="tr-TR"/>
                        </a:p>
                      </a:txBody>
                      <a:tcPr marL="68580" marR="68580" marT="0" marB="0" anchor="ctr">
                        <a:blipFill rotWithShape="1">
                          <a:blip r:embed="rId3"/>
                          <a:stretch>
                            <a:fillRect l="-92073" t="-122321" r="-99695" b="-250893"/>
                          </a:stretch>
                        </a:blipFill>
                      </a:tcPr>
                    </a:tc>
                    <a:tc>
                      <a:txBody>
                        <a:bodyPr/>
                        <a:lstStyle/>
                        <a:p>
                          <a:pPr algn="ctr">
                            <a:lnSpc>
                              <a:spcPct val="115000"/>
                            </a:lnSpc>
                            <a:spcAft>
                              <a:spcPts val="0"/>
                            </a:spcAft>
                          </a:pPr>
                          <a:r>
                            <a:rPr lang="tr-TR" sz="2000">
                              <a:effectLst/>
                            </a:rPr>
                            <a:t>Ortalama</a:t>
                          </a:r>
                          <a:endParaRPr lang="tr-TR" sz="1400">
                            <a:effectLst/>
                            <a:latin typeface="Calibri"/>
                            <a:ea typeface="Calibri"/>
                            <a:cs typeface="Times New Roman"/>
                          </a:endParaRPr>
                        </a:p>
                      </a:txBody>
                      <a:tcPr marL="68580" marR="68580" marT="0" marB="0" anchor="ctr"/>
                    </a:tc>
                  </a:tr>
                  <a:tr h="856517">
                    <a:tc>
                      <a:txBody>
                        <a:bodyPr/>
                        <a:lstStyle/>
                        <a:p>
                          <a:pPr algn="ctr">
                            <a:lnSpc>
                              <a:spcPct val="115000"/>
                            </a:lnSpc>
                            <a:spcAft>
                              <a:spcPts val="0"/>
                            </a:spcAft>
                          </a:pPr>
                          <a:r>
                            <a:rPr lang="tr-TR" sz="2000" b="0" dirty="0" smtClean="0">
                              <a:effectLst/>
                            </a:rPr>
                            <a:t>σ  (</a:t>
                          </a:r>
                          <a:r>
                            <a:rPr lang="tr-TR" sz="2000" b="0" dirty="0" err="1" smtClean="0">
                              <a:effectLst/>
                            </a:rPr>
                            <a:t>sigma</a:t>
                          </a:r>
                          <a:r>
                            <a:rPr lang="tr-TR" sz="2000" b="0" dirty="0" smtClean="0">
                              <a:effectLst/>
                            </a:rPr>
                            <a:t>)</a:t>
                          </a:r>
                          <a:endParaRPr lang="tr-TR" sz="1400" b="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dirty="0">
                              <a:effectLst/>
                            </a:rPr>
                            <a:t>s</a:t>
                          </a:r>
                          <a:endParaRPr lang="tr-TR"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dirty="0" smtClean="0">
                              <a:effectLst/>
                            </a:rPr>
                            <a:t>Standart </a:t>
                          </a:r>
                          <a:r>
                            <a:rPr lang="tr-TR" sz="2000" dirty="0">
                              <a:effectLst/>
                            </a:rPr>
                            <a:t>sapma</a:t>
                          </a:r>
                          <a:endParaRPr lang="tr-TR" sz="1400" dirty="0">
                            <a:effectLst/>
                            <a:latin typeface="Calibri"/>
                            <a:ea typeface="Calibri"/>
                            <a:cs typeface="Times New Roman"/>
                          </a:endParaRPr>
                        </a:p>
                      </a:txBody>
                      <a:tcPr marL="68580" marR="68580" marT="0" marB="0" anchor="ctr"/>
                    </a:tc>
                  </a:tr>
                  <a:tr h="856517">
                    <a:tc>
                      <a:txBody>
                        <a:bodyPr/>
                        <a:lstStyle/>
                        <a:p>
                          <a:pPr algn="ctr">
                            <a:lnSpc>
                              <a:spcPct val="115000"/>
                            </a:lnSpc>
                            <a:spcAft>
                              <a:spcPts val="0"/>
                            </a:spcAft>
                          </a:pPr>
                          <a:r>
                            <a:rPr lang="tr-TR" sz="2000" b="0" dirty="0">
                              <a:effectLst/>
                            </a:rPr>
                            <a:t>σ</a:t>
                          </a:r>
                          <a:r>
                            <a:rPr lang="tr-TR" sz="2000" b="0" baseline="30000" dirty="0">
                              <a:effectLst/>
                            </a:rPr>
                            <a:t>2</a:t>
                          </a:r>
                          <a:endParaRPr lang="tr-TR" sz="1400" b="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dirty="0">
                              <a:effectLst/>
                            </a:rPr>
                            <a:t>s</a:t>
                          </a:r>
                          <a:r>
                            <a:rPr lang="tr-TR" sz="2000" baseline="30000" dirty="0">
                              <a:effectLst/>
                            </a:rPr>
                            <a:t>2</a:t>
                          </a:r>
                          <a:endParaRPr lang="tr-TR" sz="1400" dirty="0">
                            <a:effectLst/>
                          </a:endParaRPr>
                        </a:p>
                        <a:p>
                          <a:pPr algn="ctr">
                            <a:lnSpc>
                              <a:spcPct val="115000"/>
                            </a:lnSpc>
                            <a:spcAft>
                              <a:spcPts val="0"/>
                            </a:spcAft>
                          </a:pPr>
                          <a:endParaRPr lang="tr-TR" sz="1400" dirty="0">
                            <a:effectLst/>
                            <a:latin typeface="Calibri"/>
                            <a:ea typeface="Calibri"/>
                            <a:cs typeface="Times New Roman"/>
                          </a:endParaRPr>
                        </a:p>
                      </a:txBody>
                      <a:tcPr marL="68580" marR="68580" marT="0" marB="0" anchor="ctr"/>
                    </a:tc>
                    <a:tc>
                      <a:txBody>
                        <a:bodyPr/>
                        <a:lstStyle/>
                        <a:p>
                          <a:pPr algn="ctr">
                            <a:lnSpc>
                              <a:spcPct val="115000"/>
                            </a:lnSpc>
                            <a:spcAft>
                              <a:spcPts val="0"/>
                            </a:spcAft>
                          </a:pPr>
                          <a:r>
                            <a:rPr lang="tr-TR" sz="2000" dirty="0" err="1" smtClean="0">
                              <a:effectLst/>
                            </a:rPr>
                            <a:t>Varyans</a:t>
                          </a:r>
                          <a:endParaRPr lang="tr-TR" sz="1400" dirty="0">
                            <a:effectLst/>
                            <a:latin typeface="Calibri"/>
                            <a:ea typeface="Calibri"/>
                            <a:cs typeface="Times New Roman"/>
                          </a:endParaRPr>
                        </a:p>
                      </a:txBody>
                      <a:tcPr marL="68580" marR="68580" marT="0" marB="0" anchor="ctr"/>
                    </a:tc>
                  </a:tr>
                </a:tbl>
              </a:graphicData>
            </a:graphic>
          </p:graphicFrame>
        </mc:Fallback>
      </mc:AlternateContent>
    </p:spTree>
    <p:extLst>
      <p:ext uri="{BB962C8B-B14F-4D97-AF65-F5344CB8AC3E}">
        <p14:creationId xmlns:p14="http://schemas.microsoft.com/office/powerpoint/2010/main" val="15553239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371600"/>
            <a:ext cx="8229600" cy="4959350"/>
          </a:xfrm>
          <a:prstGeom prst="rect">
            <a:avLst/>
          </a:prstGeom>
        </p:spPr>
        <p:txBody>
          <a:bodyPr>
            <a:noAutofit/>
          </a:bodyPr>
          <a:lstStyle/>
          <a:p>
            <a:pPr algn="just">
              <a:buClr>
                <a:schemeClr val="tx2">
                  <a:lumMod val="75000"/>
                </a:schemeClr>
              </a:buClr>
              <a:buFont typeface="Wingdings" pitchFamily="2" charset="2"/>
              <a:buChar char="ü"/>
              <a:defRPr/>
            </a:pPr>
            <a:r>
              <a:rPr lang="tr-TR" sz="2200" b="1" dirty="0" smtClean="0">
                <a:latin typeface="+mj-lt"/>
              </a:rPr>
              <a:t>Tablolarda </a:t>
            </a:r>
            <a:r>
              <a:rPr lang="tr-TR" sz="2200" b="1" u="sng" dirty="0" smtClean="0">
                <a:latin typeface="+mj-lt"/>
              </a:rPr>
              <a:t>ortalama ve standart sapma </a:t>
            </a:r>
            <a:r>
              <a:rPr lang="tr-TR" sz="2200" b="1" dirty="0" smtClean="0">
                <a:latin typeface="+mj-lt"/>
              </a:rPr>
              <a:t>gösterimi</a:t>
            </a:r>
          </a:p>
          <a:p>
            <a:pPr marL="0" indent="0" algn="just">
              <a:buClr>
                <a:schemeClr val="tx2">
                  <a:lumMod val="75000"/>
                </a:schemeClr>
              </a:buClr>
              <a:buFont typeface="Wingdings" pitchFamily="2" charset="2"/>
              <a:buNone/>
              <a:defRPr/>
            </a:pPr>
            <a:r>
              <a:rPr lang="tr-TR" sz="2200" b="0" dirty="0" smtClean="0">
                <a:latin typeface="+mj-lt"/>
              </a:rPr>
              <a:t>       </a:t>
            </a:r>
          </a:p>
          <a:p>
            <a:pPr marL="0" indent="0" algn="just">
              <a:buClr>
                <a:schemeClr val="tx2">
                  <a:lumMod val="75000"/>
                </a:schemeClr>
              </a:buClr>
              <a:buFont typeface="Wingdings" pitchFamily="2" charset="2"/>
              <a:buNone/>
              <a:defRPr/>
            </a:pPr>
            <a:r>
              <a:rPr lang="tr-TR" sz="2200" b="0" dirty="0">
                <a:latin typeface="+mj-lt"/>
              </a:rPr>
              <a:t> </a:t>
            </a:r>
            <a:r>
              <a:rPr lang="tr-TR" sz="2200" b="0" dirty="0" smtClean="0">
                <a:latin typeface="+mj-lt"/>
              </a:rPr>
              <a:t>     Tablo 5.’te tezsiz yüksek lisans öğrencilerinin öğretmenlik mesleğine yönelik olarak uygulanan tutum ölçeğinden elde edilen puanların ortalaması ve standart sapması verilmiştir.</a:t>
            </a:r>
          </a:p>
          <a:p>
            <a:pPr marL="0" indent="0" algn="just">
              <a:buClr>
                <a:schemeClr val="tx2">
                  <a:lumMod val="75000"/>
                </a:schemeClr>
              </a:buClr>
              <a:buFont typeface="Wingdings" pitchFamily="2" charset="2"/>
              <a:buNone/>
              <a:defRPr/>
            </a:pPr>
            <a:endParaRPr lang="tr-TR" sz="1600" i="1" dirty="0">
              <a:latin typeface="+mj-lt"/>
            </a:endParaRPr>
          </a:p>
          <a:p>
            <a:pPr marL="0" indent="0" algn="just">
              <a:buClr>
                <a:schemeClr val="tx2">
                  <a:lumMod val="75000"/>
                </a:schemeClr>
              </a:buClr>
              <a:buFont typeface="Wingdings" pitchFamily="2" charset="2"/>
              <a:buNone/>
              <a:defRPr/>
            </a:pPr>
            <a:endParaRPr lang="tr-TR" sz="1600" i="1" dirty="0" smtClean="0">
              <a:latin typeface="+mj-lt"/>
            </a:endParaRPr>
          </a:p>
          <a:p>
            <a:pPr marL="0" indent="0" algn="just">
              <a:buClr>
                <a:schemeClr val="tx2">
                  <a:lumMod val="75000"/>
                </a:schemeClr>
              </a:buClr>
              <a:buFont typeface="Wingdings" pitchFamily="2" charset="2"/>
              <a:buNone/>
              <a:defRPr/>
            </a:pPr>
            <a:endParaRPr lang="tr-TR" sz="1600" i="1" dirty="0">
              <a:latin typeface="+mj-lt"/>
            </a:endParaRPr>
          </a:p>
          <a:p>
            <a:pPr marL="0" indent="0" algn="just">
              <a:buClr>
                <a:schemeClr val="tx2">
                  <a:lumMod val="75000"/>
                </a:schemeClr>
              </a:buClr>
              <a:buFont typeface="Wingdings" pitchFamily="2" charset="2"/>
              <a:buNone/>
              <a:defRPr/>
            </a:pPr>
            <a:endParaRPr lang="tr-TR" sz="1600" i="1" dirty="0" smtClean="0">
              <a:latin typeface="+mj-lt"/>
            </a:endParaRPr>
          </a:p>
          <a:p>
            <a:pPr marL="0" indent="0" algn="just">
              <a:buClr>
                <a:schemeClr val="tx2">
                  <a:lumMod val="75000"/>
                </a:schemeClr>
              </a:buClr>
              <a:buFont typeface="Wingdings" pitchFamily="2" charset="2"/>
              <a:buNone/>
              <a:defRPr/>
            </a:pPr>
            <a:endParaRPr lang="tr-TR" sz="1600" i="1" dirty="0">
              <a:latin typeface="+mj-lt"/>
            </a:endParaRPr>
          </a:p>
          <a:p>
            <a:pPr marL="0" indent="0" algn="just">
              <a:buClr>
                <a:schemeClr val="tx2">
                  <a:lumMod val="75000"/>
                </a:schemeClr>
              </a:buClr>
              <a:buFont typeface="Wingdings" pitchFamily="2" charset="2"/>
              <a:buNone/>
              <a:defRPr/>
            </a:pPr>
            <a:endParaRPr lang="tr-TR" sz="1600" i="1" dirty="0" smtClean="0">
              <a:latin typeface="+mj-lt"/>
            </a:endParaRPr>
          </a:p>
          <a:p>
            <a:pPr marL="0" indent="0" algn="just">
              <a:buClr>
                <a:schemeClr val="tx2">
                  <a:lumMod val="75000"/>
                </a:schemeClr>
              </a:buClr>
              <a:buFont typeface="Wingdings" pitchFamily="2" charset="2"/>
              <a:buNone/>
              <a:defRPr/>
            </a:pPr>
            <a:endParaRPr lang="tr-TR" sz="1600" i="1" dirty="0">
              <a:latin typeface="+mj-lt"/>
            </a:endParaRPr>
          </a:p>
        </p:txBody>
      </p:sp>
      <p:pic>
        <p:nvPicPr>
          <p:cNvPr id="286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3645024"/>
            <a:ext cx="7806134" cy="1345445"/>
          </a:xfrm>
          <a:prstGeom prst="rect">
            <a:avLst/>
          </a:prstGeom>
          <a:ln w="9525">
            <a:solidFill>
              <a:schemeClr val="tx1"/>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Başlık 2"/>
          <p:cNvSpPr>
            <a:spLocks noGrp="1"/>
          </p:cNvSpPr>
          <p:nvPr>
            <p:ph type="title"/>
          </p:nvPr>
        </p:nvSpPr>
        <p:spPr>
          <a:xfrm>
            <a:off x="1141784" y="83096"/>
            <a:ext cx="8686800" cy="609600"/>
          </a:xfrm>
        </p:spPr>
        <p:txBody>
          <a:bodyPr>
            <a:normAutofit/>
          </a:bodyPr>
          <a:lstStyle/>
          <a:p>
            <a:pPr>
              <a:defRPr/>
            </a:pPr>
            <a:r>
              <a:rPr lang="tr-TR" sz="2400" dirty="0">
                <a:solidFill>
                  <a:schemeClr val="bg1"/>
                </a:solidFill>
              </a:rPr>
              <a:t>Tablolarda Ortalama ve Standart Sapma Gösterimi</a:t>
            </a:r>
            <a:endParaRPr lang="tr-TR" sz="2400" dirty="0" smtClean="0">
              <a:solidFill>
                <a:schemeClr val="bg1"/>
              </a:solidFill>
            </a:endParaRPr>
          </a:p>
        </p:txBody>
      </p:sp>
    </p:spTree>
    <p:extLst>
      <p:ext uri="{BB962C8B-B14F-4D97-AF65-F5344CB8AC3E}">
        <p14:creationId xmlns:p14="http://schemas.microsoft.com/office/powerpoint/2010/main" val="31281879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371600"/>
            <a:ext cx="8229600" cy="4114800"/>
          </a:xfrm>
          <a:prstGeom prst="rect">
            <a:avLst/>
          </a:prstGeom>
        </p:spPr>
        <p:txBody>
          <a:bodyPr>
            <a:normAutofit/>
          </a:bodyPr>
          <a:lstStyle/>
          <a:p>
            <a:pPr marL="0" indent="0" algn="just">
              <a:buFont typeface="Wingdings" pitchFamily="2" charset="2"/>
              <a:buNone/>
              <a:defRPr/>
            </a:pPr>
            <a:r>
              <a:rPr lang="tr-TR" sz="2200" b="0" dirty="0" smtClean="0">
                <a:latin typeface="Calibri" pitchFamily="34" charset="0"/>
              </a:rPr>
              <a:t>           </a:t>
            </a:r>
            <a:r>
              <a:rPr lang="tr-TR" sz="2200" b="0" dirty="0">
                <a:latin typeface="Calibri" pitchFamily="34" charset="0"/>
              </a:rPr>
              <a:t>Bilimsel çalışmalar sonucunda elde edilen bulguların sunumunda okuyucuların verilen metinlere bağlı kalmadan bulguları kolaylıkla anlayabilmeleri için tablolardan </a:t>
            </a:r>
            <a:r>
              <a:rPr lang="tr-TR" sz="2200" b="0" dirty="0" smtClean="0">
                <a:latin typeface="Calibri" pitchFamily="34" charset="0"/>
              </a:rPr>
              <a:t>faydalanılmaktadır</a:t>
            </a:r>
            <a:r>
              <a:rPr lang="tr-TR" sz="2200" b="0" dirty="0">
                <a:latin typeface="Calibri" pitchFamily="34" charset="0"/>
              </a:rPr>
              <a:t>. </a:t>
            </a:r>
            <a:endParaRPr lang="tr-TR" sz="2200" b="0" dirty="0" smtClean="0">
              <a:latin typeface="Calibri" pitchFamily="34" charset="0"/>
            </a:endParaRPr>
          </a:p>
          <a:p>
            <a:pPr marL="0" indent="0" algn="just">
              <a:buFont typeface="Wingdings" pitchFamily="2" charset="2"/>
              <a:buNone/>
              <a:defRPr/>
            </a:pPr>
            <a:endParaRPr lang="tr-TR" sz="2200" b="0" dirty="0">
              <a:latin typeface="Calibri" pitchFamily="34" charset="0"/>
            </a:endParaRPr>
          </a:p>
          <a:p>
            <a:pPr marL="0" indent="0" algn="just">
              <a:buFont typeface="Wingdings" pitchFamily="2" charset="2"/>
              <a:buNone/>
              <a:defRPr/>
            </a:pPr>
            <a:r>
              <a:rPr lang="tr-TR" sz="2200" b="0" dirty="0" smtClean="0">
                <a:latin typeface="Calibri" pitchFamily="34" charset="0"/>
              </a:rPr>
              <a:t>           Kullanılan </a:t>
            </a:r>
            <a:r>
              <a:rPr lang="tr-TR" sz="2200" b="0" dirty="0">
                <a:latin typeface="Calibri" pitchFamily="34" charset="0"/>
              </a:rPr>
              <a:t>tabloların amacına ulaşması için okuyucular tarafından kolayca okunabilecek ve anlaşılabilecek şekilde hazırlanması gerekmektedir. </a:t>
            </a:r>
            <a:endParaRPr lang="tr-TR" sz="2200" b="0" dirty="0" smtClean="0">
              <a:latin typeface="Calibri" pitchFamily="34" charset="0"/>
            </a:endParaRPr>
          </a:p>
        </p:txBody>
      </p:sp>
      <p:sp>
        <p:nvSpPr>
          <p:cNvPr id="6" name="Başlık 2"/>
          <p:cNvSpPr>
            <a:spLocks noGrp="1"/>
          </p:cNvSpPr>
          <p:nvPr>
            <p:ph type="title"/>
          </p:nvPr>
        </p:nvSpPr>
        <p:spPr>
          <a:xfrm>
            <a:off x="1979712" y="-27384"/>
            <a:ext cx="7164288" cy="764704"/>
          </a:xfrm>
        </p:spPr>
        <p:txBody>
          <a:bodyPr>
            <a:noAutofit/>
          </a:bodyPr>
          <a:lstStyle/>
          <a:p>
            <a:pPr>
              <a:defRPr/>
            </a:pPr>
            <a:r>
              <a:rPr lang="tr-TR" sz="2800" dirty="0" smtClean="0">
                <a:solidFill>
                  <a:schemeClr val="bg1"/>
                </a:solidFill>
                <a:latin typeface="Calibri" pitchFamily="34" charset="0"/>
              </a:rPr>
              <a:t>Araştırmalarda Bulguların Tablo İle Sunumu</a:t>
            </a:r>
            <a:endParaRPr lang="tr-TR" sz="2800" dirty="0">
              <a:solidFill>
                <a:schemeClr val="bg1"/>
              </a:solidFill>
              <a:latin typeface="Calibri" pitchFamily="34" charset="0"/>
            </a:endParaRPr>
          </a:p>
        </p:txBody>
      </p:sp>
      <p:pic>
        <p:nvPicPr>
          <p:cNvPr id="16388" name="Picture 12" descr="C:\Users\asiye\Downloads\MC90031103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761347">
            <a:off x="3835400" y="4337050"/>
            <a:ext cx="2076450" cy="19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47026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Tabloyu Değerlendirelim</a:t>
            </a:r>
            <a:endParaRPr lang="tr-TR" dirty="0"/>
          </a:p>
        </p:txBody>
      </p:sp>
      <p:sp>
        <p:nvSpPr>
          <p:cNvPr id="4" name="Dikdörtgen 3"/>
          <p:cNvSpPr/>
          <p:nvPr/>
        </p:nvSpPr>
        <p:spPr>
          <a:xfrm>
            <a:off x="473914" y="5013176"/>
            <a:ext cx="8779134" cy="1569660"/>
          </a:xfrm>
          <a:prstGeom prst="rect">
            <a:avLst/>
          </a:prstGeom>
        </p:spPr>
        <p:txBody>
          <a:bodyPr wrap="square">
            <a:spAutoFit/>
          </a:bodyPr>
          <a:lstStyle/>
          <a:p>
            <a:pPr marL="342900" indent="-342900">
              <a:buAutoNum type="arabicPeriod"/>
            </a:pPr>
            <a:r>
              <a:rPr lang="tr-TR" sz="1600" dirty="0" smtClean="0"/>
              <a:t>Başlık tablonun ne hakkında olduğunu ifade ediyor mu? </a:t>
            </a:r>
          </a:p>
          <a:p>
            <a:pPr marL="342900" indent="-342900">
              <a:buAutoNum type="arabicPeriod"/>
            </a:pPr>
            <a:r>
              <a:rPr lang="tr-TR" sz="1600" dirty="0" smtClean="0"/>
              <a:t>Sütun başlıkları verilerin sunumunu açık ve anlaşılır bir şekilde gösteriyor mu?</a:t>
            </a:r>
          </a:p>
          <a:p>
            <a:pPr marL="342900" indent="-342900">
              <a:buAutoNum type="arabicPeriod"/>
            </a:pPr>
            <a:r>
              <a:rPr lang="tr-TR" sz="1600" dirty="0" smtClean="0"/>
              <a:t>Veri, </a:t>
            </a:r>
            <a:r>
              <a:rPr lang="tr-TR" sz="1600" dirty="0" err="1" smtClean="0"/>
              <a:t>anlaşılabilirlik</a:t>
            </a:r>
            <a:r>
              <a:rPr lang="tr-TR" sz="1600" dirty="0" smtClean="0"/>
              <a:t> için belirli kategorilere bölünmüş mü?</a:t>
            </a:r>
          </a:p>
          <a:p>
            <a:pPr marL="342900" indent="-342900">
              <a:buAutoNum type="arabicPeriod"/>
            </a:pPr>
            <a:r>
              <a:rPr lang="tr-TR" sz="1600" dirty="0" smtClean="0"/>
              <a:t>Tablo makalenin tamamına bakılmadan anlaşılabiliyor mu?</a:t>
            </a:r>
          </a:p>
          <a:p>
            <a:pPr marL="342900" indent="-342900">
              <a:buAutoNum type="arabicPeriod"/>
            </a:pPr>
            <a:r>
              <a:rPr lang="tr-TR" sz="1600" dirty="0" smtClean="0"/>
              <a:t>Tablonun daha iyi anlaşılabilmesi için ek notlar kullanılmış mı? </a:t>
            </a:r>
          </a:p>
          <a:p>
            <a:pPr marL="342900" indent="-342900">
              <a:buAutoNum type="arabicPeriod"/>
            </a:pPr>
            <a:r>
              <a:rPr lang="tr-TR" sz="1600" dirty="0" smtClean="0"/>
              <a:t>Satırlar ve sütunlar arası boşluklar, yazı tipi vb. özellikler okumayı kolaylaştırıyor mu?</a:t>
            </a:r>
          </a:p>
        </p:txBody>
      </p:sp>
      <p:pic>
        <p:nvPicPr>
          <p:cNvPr id="2051" name="Picture 3" descr="C:\Users\Mevab\Desktop\ex-tab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112" y="817466"/>
            <a:ext cx="7088312" cy="4123702"/>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3027277" y="4766955"/>
            <a:ext cx="3672408" cy="246221"/>
          </a:xfrm>
          <a:prstGeom prst="rect">
            <a:avLst/>
          </a:prstGeom>
        </p:spPr>
        <p:txBody>
          <a:bodyPr wrap="square">
            <a:spAutoFit/>
          </a:bodyPr>
          <a:lstStyle/>
          <a:p>
            <a:r>
              <a:rPr lang="tr-TR" sz="1000" dirty="0"/>
              <a:t>http://insights.cactusglobal.com/sites/default/files/ex-table.png</a:t>
            </a:r>
          </a:p>
        </p:txBody>
      </p:sp>
    </p:spTree>
    <p:extLst>
      <p:ext uri="{BB962C8B-B14F-4D97-AF65-F5344CB8AC3E}">
        <p14:creationId xmlns:p14="http://schemas.microsoft.com/office/powerpoint/2010/main" val="15201722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268760"/>
            <a:ext cx="8229600" cy="4959350"/>
          </a:xfrm>
          <a:prstGeom prst="rect">
            <a:avLst/>
          </a:prstGeom>
        </p:spPr>
        <p:txBody>
          <a:bodyPr>
            <a:noAutofit/>
          </a:bodyPr>
          <a:lstStyle/>
          <a:p>
            <a:pPr algn="just">
              <a:buClr>
                <a:schemeClr val="tx2">
                  <a:lumMod val="75000"/>
                </a:schemeClr>
              </a:buClr>
              <a:buFont typeface="Wingdings" pitchFamily="2" charset="2"/>
              <a:buChar char="ü"/>
              <a:defRPr/>
            </a:pPr>
            <a:r>
              <a:rPr lang="tr-TR" sz="2200" b="1" dirty="0" smtClean="0">
                <a:latin typeface="+mj-lt"/>
              </a:rPr>
              <a:t>Çapraz Tablo Örnek 1</a:t>
            </a:r>
          </a:p>
          <a:p>
            <a:pPr marL="0" indent="0" algn="just">
              <a:buClr>
                <a:schemeClr val="tx2">
                  <a:lumMod val="75000"/>
                </a:schemeClr>
              </a:buClr>
              <a:buFont typeface="Wingdings" pitchFamily="2" charset="2"/>
              <a:buNone/>
              <a:defRPr/>
            </a:pPr>
            <a:r>
              <a:rPr lang="tr-TR" sz="2200" b="0" dirty="0" smtClean="0">
                <a:latin typeface="+mj-lt"/>
              </a:rPr>
              <a:t>Araştırmacı </a:t>
            </a:r>
            <a:r>
              <a:rPr lang="tr-TR" sz="2200" b="0" dirty="0">
                <a:latin typeface="+mj-lt"/>
              </a:rPr>
              <a:t>her yaş grubundaki öğrencilerin yüzde kaçının erkek, yüzde kaçının kız olduğunu göstermek </a:t>
            </a:r>
            <a:r>
              <a:rPr lang="tr-TR" sz="2200" b="0" dirty="0" smtClean="0">
                <a:latin typeface="+mj-lt"/>
              </a:rPr>
              <a:t>isterse Tablo 2a.’daki gibi </a:t>
            </a:r>
            <a:r>
              <a:rPr lang="tr-TR" sz="2200" b="0" dirty="0">
                <a:latin typeface="+mj-lt"/>
              </a:rPr>
              <a:t>satır </a:t>
            </a:r>
            <a:r>
              <a:rPr lang="tr-TR" sz="2200" b="0" dirty="0" smtClean="0">
                <a:latin typeface="+mj-lt"/>
              </a:rPr>
              <a:t>yüzdelerini vermelidir</a:t>
            </a:r>
            <a:r>
              <a:rPr lang="tr-TR" sz="2200" b="0" dirty="0">
                <a:latin typeface="+mj-lt"/>
              </a:rPr>
              <a:t>. </a:t>
            </a:r>
            <a:endParaRPr lang="tr-TR" sz="2200" b="0" dirty="0" smtClean="0">
              <a:latin typeface="+mj-lt"/>
            </a:endParaRPr>
          </a:p>
        </p:txBody>
      </p:sp>
      <p:pic>
        <p:nvPicPr>
          <p:cNvPr id="23556" name="Picture 3" descr="C:\Users\Mevab\Desktop\tablo2a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955613"/>
            <a:ext cx="7782445" cy="2777643"/>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Başlık 2"/>
          <p:cNvSpPr>
            <a:spLocks noGrp="1"/>
          </p:cNvSpPr>
          <p:nvPr>
            <p:ph type="title"/>
          </p:nvPr>
        </p:nvSpPr>
        <p:spPr>
          <a:xfrm>
            <a:off x="457200" y="44624"/>
            <a:ext cx="8686800" cy="609600"/>
          </a:xfrm>
        </p:spPr>
        <p:txBody>
          <a:bodyPr/>
          <a:lstStyle/>
          <a:p>
            <a:pPr>
              <a:defRPr/>
            </a:pPr>
            <a:r>
              <a:rPr lang="tr-TR" sz="2800" dirty="0" smtClean="0">
                <a:solidFill>
                  <a:schemeClr val="bg1"/>
                </a:solidFill>
              </a:rPr>
              <a:t>Tablo Çeşitleri</a:t>
            </a:r>
            <a:endParaRPr lang="tr-TR" sz="2800" dirty="0">
              <a:solidFill>
                <a:schemeClr val="bg1"/>
              </a:solidFill>
            </a:endParaRPr>
          </a:p>
        </p:txBody>
      </p:sp>
    </p:spTree>
    <p:extLst>
      <p:ext uri="{BB962C8B-B14F-4D97-AF65-F5344CB8AC3E}">
        <p14:creationId xmlns:p14="http://schemas.microsoft.com/office/powerpoint/2010/main" val="106415590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371600"/>
            <a:ext cx="8229600" cy="4959350"/>
          </a:xfrm>
          <a:prstGeom prst="rect">
            <a:avLst/>
          </a:prstGeom>
        </p:spPr>
        <p:txBody>
          <a:bodyPr>
            <a:noAutofit/>
          </a:bodyPr>
          <a:lstStyle/>
          <a:p>
            <a:pPr algn="just">
              <a:buClr>
                <a:schemeClr val="tx2">
                  <a:lumMod val="75000"/>
                </a:schemeClr>
              </a:buClr>
              <a:buFont typeface="Wingdings" pitchFamily="2" charset="2"/>
              <a:buChar char="ü"/>
              <a:defRPr/>
            </a:pPr>
            <a:r>
              <a:rPr lang="tr-TR" sz="2200" b="1" dirty="0" smtClean="0">
                <a:latin typeface="+mj-lt"/>
              </a:rPr>
              <a:t>Çapraz Tablo Örnek 2</a:t>
            </a:r>
          </a:p>
          <a:p>
            <a:pPr marL="0" indent="0" algn="just">
              <a:buClr>
                <a:schemeClr val="tx2">
                  <a:lumMod val="75000"/>
                </a:schemeClr>
              </a:buClr>
              <a:buFont typeface="Wingdings" pitchFamily="2" charset="2"/>
              <a:buNone/>
              <a:defRPr/>
            </a:pPr>
            <a:r>
              <a:rPr lang="tr-TR" sz="2200" b="0" dirty="0" smtClean="0">
                <a:latin typeface="+mj-lt"/>
              </a:rPr>
              <a:t>Yine Tablo 3  ikili </a:t>
            </a:r>
            <a:r>
              <a:rPr lang="tr-TR" sz="2200" b="0" dirty="0">
                <a:latin typeface="+mj-lt"/>
              </a:rPr>
              <a:t>çapraz </a:t>
            </a:r>
            <a:r>
              <a:rPr lang="tr-TR" sz="2200" b="0" dirty="0" smtClean="0">
                <a:latin typeface="+mj-lt"/>
              </a:rPr>
              <a:t>tabloya örnek </a:t>
            </a:r>
            <a:r>
              <a:rPr lang="tr-TR" sz="2200" b="0" dirty="0">
                <a:latin typeface="+mj-lt"/>
              </a:rPr>
              <a:t>olarak </a:t>
            </a:r>
            <a:r>
              <a:rPr lang="tr-TR" sz="2200" b="0" dirty="0" smtClean="0">
                <a:latin typeface="+mj-lt"/>
              </a:rPr>
              <a:t>verilebilir. Bu tabloda </a:t>
            </a:r>
            <a:r>
              <a:rPr lang="tr-TR" sz="2200" b="0" dirty="0">
                <a:latin typeface="+mj-lt"/>
              </a:rPr>
              <a:t>da </a:t>
            </a:r>
            <a:r>
              <a:rPr lang="tr-TR" sz="2200" b="0" dirty="0" smtClean="0">
                <a:latin typeface="+mj-lt"/>
              </a:rPr>
              <a:t>araştırmacı </a:t>
            </a:r>
            <a:r>
              <a:rPr lang="tr-TR" sz="2200" b="0" dirty="0">
                <a:latin typeface="+mj-lt"/>
              </a:rPr>
              <a:t>her </a:t>
            </a:r>
            <a:r>
              <a:rPr lang="tr-TR" sz="2200" b="0" dirty="0" smtClean="0">
                <a:latin typeface="+mj-lt"/>
              </a:rPr>
              <a:t>sınıf düzeyindeki öğrencilerin </a:t>
            </a:r>
            <a:r>
              <a:rPr lang="tr-TR" sz="2200" b="0" dirty="0">
                <a:latin typeface="+mj-lt"/>
              </a:rPr>
              <a:t>yüzde kaçının erkek, yüzde kaçının kız olduğunu göstermek </a:t>
            </a:r>
            <a:r>
              <a:rPr lang="tr-TR" sz="2200" b="0" dirty="0" smtClean="0">
                <a:latin typeface="+mj-lt"/>
              </a:rPr>
              <a:t>için satır </a:t>
            </a:r>
            <a:r>
              <a:rPr lang="tr-TR" sz="2200" b="0" dirty="0">
                <a:latin typeface="+mj-lt"/>
              </a:rPr>
              <a:t>yüzdelerini </a:t>
            </a:r>
            <a:r>
              <a:rPr lang="tr-TR" sz="2200" b="0" dirty="0" smtClean="0">
                <a:latin typeface="+mj-lt"/>
              </a:rPr>
              <a:t>vermiştir.</a:t>
            </a:r>
            <a:endParaRPr lang="tr-TR" sz="2200" b="0" dirty="0">
              <a:latin typeface="+mj-lt"/>
            </a:endParaRPr>
          </a:p>
          <a:p>
            <a:pPr marL="0" indent="0" algn="just">
              <a:buClr>
                <a:schemeClr val="tx2">
                  <a:lumMod val="75000"/>
                </a:schemeClr>
              </a:buClr>
              <a:buFont typeface="Wingdings" pitchFamily="2" charset="2"/>
              <a:buNone/>
              <a:defRPr/>
            </a:pPr>
            <a:endParaRPr lang="tr-TR" sz="2200" b="0" dirty="0" smtClean="0">
              <a:latin typeface="+mj-lt"/>
            </a:endParaRPr>
          </a:p>
          <a:p>
            <a:pPr marL="0" indent="0" algn="just">
              <a:buClr>
                <a:schemeClr val="tx2">
                  <a:lumMod val="75000"/>
                </a:schemeClr>
              </a:buClr>
              <a:buFont typeface="Wingdings" pitchFamily="2" charset="2"/>
              <a:buNone/>
              <a:defRPr/>
            </a:pPr>
            <a:endParaRPr lang="tr-TR" sz="2200" b="0" dirty="0">
              <a:latin typeface="+mj-lt"/>
            </a:endParaRPr>
          </a:p>
          <a:p>
            <a:pPr marL="0" indent="0" algn="just">
              <a:buClr>
                <a:schemeClr val="tx2">
                  <a:lumMod val="75000"/>
                </a:schemeClr>
              </a:buClr>
              <a:buFont typeface="Wingdings" pitchFamily="2" charset="2"/>
              <a:buNone/>
              <a:defRPr/>
            </a:pPr>
            <a:endParaRPr lang="tr-TR" sz="2200" b="0" dirty="0" smtClean="0">
              <a:latin typeface="+mj-lt"/>
            </a:endParaRPr>
          </a:p>
        </p:txBody>
      </p:sp>
      <p:pic>
        <p:nvPicPr>
          <p:cNvPr id="24580" name="Picture 7" descr="C:\Users\Mevab\Desktop\tablo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2025" y="3140968"/>
            <a:ext cx="7984431" cy="2330516"/>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Başlık 2"/>
          <p:cNvSpPr txBox="1">
            <a:spLocks/>
          </p:cNvSpPr>
          <p:nvPr/>
        </p:nvSpPr>
        <p:spPr>
          <a:xfrm>
            <a:off x="457200" y="44624"/>
            <a:ext cx="8686800" cy="6096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36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pPr>
              <a:defRPr/>
            </a:pPr>
            <a:r>
              <a:rPr lang="tr-TR" sz="2800" smtClean="0">
                <a:solidFill>
                  <a:schemeClr val="bg1"/>
                </a:solidFill>
              </a:rPr>
              <a:t>Tablo Çeşitleri</a:t>
            </a:r>
            <a:endParaRPr lang="tr-TR" sz="2800" dirty="0">
              <a:solidFill>
                <a:schemeClr val="bg1"/>
              </a:solidFill>
            </a:endParaRPr>
          </a:p>
        </p:txBody>
      </p:sp>
    </p:spTree>
    <p:extLst>
      <p:ext uri="{BB962C8B-B14F-4D97-AF65-F5344CB8AC3E}">
        <p14:creationId xmlns:p14="http://schemas.microsoft.com/office/powerpoint/2010/main" val="522572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Başlık 2"/>
          <p:cNvSpPr>
            <a:spLocks noGrp="1"/>
          </p:cNvSpPr>
          <p:nvPr>
            <p:ph type="title"/>
          </p:nvPr>
        </p:nvSpPr>
        <p:spPr/>
        <p:txBody>
          <a:bodyPr/>
          <a:lstStyle/>
          <a:p>
            <a:r>
              <a:rPr lang="tr-TR" altLang="tr-TR" smtClean="0"/>
              <a:t> </a:t>
            </a:r>
          </a:p>
        </p:txBody>
      </p:sp>
      <p:sp>
        <p:nvSpPr>
          <p:cNvPr id="39" name="Başlık 2"/>
          <p:cNvSpPr txBox="1">
            <a:spLocks/>
          </p:cNvSpPr>
          <p:nvPr/>
        </p:nvSpPr>
        <p:spPr bwMode="black">
          <a:xfrm>
            <a:off x="2069083" y="116632"/>
            <a:ext cx="696741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Verdana" pitchFamily="34" charset="0"/>
              </a:defRPr>
            </a:lvl2pPr>
            <a:lvl3pPr algn="l" rtl="0" eaLnBrk="0" fontAlgn="base" hangingPunct="0">
              <a:spcBef>
                <a:spcPct val="0"/>
              </a:spcBef>
              <a:spcAft>
                <a:spcPct val="0"/>
              </a:spcAft>
              <a:defRPr sz="3200" b="1">
                <a:solidFill>
                  <a:schemeClr val="tx1"/>
                </a:solidFill>
                <a:latin typeface="Verdana" pitchFamily="34" charset="0"/>
              </a:defRPr>
            </a:lvl3pPr>
            <a:lvl4pPr algn="l" rtl="0" eaLnBrk="0" fontAlgn="base" hangingPunct="0">
              <a:spcBef>
                <a:spcPct val="0"/>
              </a:spcBef>
              <a:spcAft>
                <a:spcPct val="0"/>
              </a:spcAft>
              <a:defRPr sz="3200" b="1">
                <a:solidFill>
                  <a:schemeClr val="tx1"/>
                </a:solidFill>
                <a:latin typeface="Verdana" pitchFamily="34" charset="0"/>
              </a:defRPr>
            </a:lvl4pPr>
            <a:lvl5pPr algn="l" rtl="0" eaLnBrk="0" fontAlgn="base" hangingPunct="0">
              <a:spcBef>
                <a:spcPct val="0"/>
              </a:spcBef>
              <a:spcAft>
                <a:spcPct val="0"/>
              </a:spcAft>
              <a:defRPr sz="3200" b="1">
                <a:solidFill>
                  <a:schemeClr val="tx1"/>
                </a:solidFill>
                <a:latin typeface="Verdana" pitchFamily="34" charset="0"/>
              </a:defRPr>
            </a:lvl5pPr>
            <a:lvl6pPr marL="457200" algn="l" rtl="0" fontAlgn="base">
              <a:spcBef>
                <a:spcPct val="0"/>
              </a:spcBef>
              <a:spcAft>
                <a:spcPct val="0"/>
              </a:spcAft>
              <a:defRPr sz="3200" b="1">
                <a:solidFill>
                  <a:schemeClr val="tx1"/>
                </a:solidFill>
                <a:latin typeface="Verdana" pitchFamily="34" charset="0"/>
              </a:defRPr>
            </a:lvl6pPr>
            <a:lvl7pPr marL="914400" algn="l" rtl="0" fontAlgn="base">
              <a:spcBef>
                <a:spcPct val="0"/>
              </a:spcBef>
              <a:spcAft>
                <a:spcPct val="0"/>
              </a:spcAft>
              <a:defRPr sz="3200" b="1">
                <a:solidFill>
                  <a:schemeClr val="tx1"/>
                </a:solidFill>
                <a:latin typeface="Verdana" pitchFamily="34" charset="0"/>
              </a:defRPr>
            </a:lvl7pPr>
            <a:lvl8pPr marL="1371600" algn="l" rtl="0" fontAlgn="base">
              <a:spcBef>
                <a:spcPct val="0"/>
              </a:spcBef>
              <a:spcAft>
                <a:spcPct val="0"/>
              </a:spcAft>
              <a:defRPr sz="3200" b="1">
                <a:solidFill>
                  <a:schemeClr val="tx1"/>
                </a:solidFill>
                <a:latin typeface="Verdana" pitchFamily="34" charset="0"/>
              </a:defRPr>
            </a:lvl8pPr>
            <a:lvl9pPr marL="1828800" algn="l" rtl="0" fontAlgn="base">
              <a:spcBef>
                <a:spcPct val="0"/>
              </a:spcBef>
              <a:spcAft>
                <a:spcPct val="0"/>
              </a:spcAft>
              <a:defRPr sz="3200" b="1">
                <a:solidFill>
                  <a:schemeClr val="tx1"/>
                </a:solidFill>
                <a:latin typeface="Verdana" pitchFamily="34" charset="0"/>
              </a:defRPr>
            </a:lvl9pPr>
          </a:lstStyle>
          <a:p>
            <a:pPr algn="ctr">
              <a:defRPr/>
            </a:pPr>
            <a:r>
              <a:rPr lang="tr-TR" sz="3600" b="0" dirty="0" smtClean="0">
                <a:solidFill>
                  <a:schemeClr val="bg1"/>
                </a:solidFill>
              </a:rPr>
              <a:t>İçindekiler</a:t>
            </a:r>
            <a:endParaRPr lang="tr-TR" sz="3600" b="0" dirty="0">
              <a:solidFill>
                <a:schemeClr val="bg1"/>
              </a:solidFill>
            </a:endParaRPr>
          </a:p>
        </p:txBody>
      </p:sp>
      <p:sp>
        <p:nvSpPr>
          <p:cNvPr id="40" name="Metin Yer Tutucusu 4"/>
          <p:cNvSpPr>
            <a:spLocks noGrp="1"/>
          </p:cNvSpPr>
          <p:nvPr>
            <p:ph type="body" sz="quarter" idx="14"/>
          </p:nvPr>
        </p:nvSpPr>
        <p:spPr>
          <a:xfrm>
            <a:off x="588676" y="1268760"/>
            <a:ext cx="8424936" cy="4398550"/>
          </a:xfrm>
        </p:spPr>
        <p:txBody>
          <a:bodyPr>
            <a:normAutofit/>
          </a:bodyPr>
          <a:lstStyle/>
          <a:p>
            <a:r>
              <a:rPr lang="tr-TR" sz="2800" dirty="0" smtClean="0"/>
              <a:t>Bulguların tablo ile sunumu</a:t>
            </a:r>
          </a:p>
          <a:p>
            <a:r>
              <a:rPr lang="tr-TR" sz="2800" dirty="0" smtClean="0"/>
              <a:t>Tablo hazırlarken dikkat edilmesi gerekenler</a:t>
            </a:r>
          </a:p>
          <a:p>
            <a:r>
              <a:rPr lang="tr-TR" sz="2800" dirty="0" smtClean="0"/>
              <a:t>Tablo çeşitleri</a:t>
            </a:r>
          </a:p>
          <a:p>
            <a:r>
              <a:rPr lang="tr-TR" sz="2800" dirty="0" smtClean="0"/>
              <a:t>Tablolarda ortalama ve standart sapma gösterimi</a:t>
            </a:r>
          </a:p>
          <a:p>
            <a:r>
              <a:rPr lang="tr-TR" sz="2800" dirty="0" smtClean="0"/>
              <a:t>Bulguların grafikle sunumu</a:t>
            </a:r>
          </a:p>
          <a:p>
            <a:r>
              <a:rPr lang="tr-TR" sz="2800" dirty="0"/>
              <a:t>Grafik hazırlarken dikkat edilmesi gerekenler</a:t>
            </a:r>
          </a:p>
          <a:p>
            <a:r>
              <a:rPr lang="tr-TR" sz="2800" dirty="0" smtClean="0"/>
              <a:t>Grafik çeşitleri</a:t>
            </a:r>
          </a:p>
          <a:p>
            <a:endParaRPr lang="tr-TR" sz="2800" dirty="0" smtClean="0"/>
          </a:p>
          <a:p>
            <a:endParaRPr lang="tr-TR" sz="2800" dirty="0" smtClean="0"/>
          </a:p>
          <a:p>
            <a:endParaRPr lang="tr-TR" sz="2800" dirty="0"/>
          </a:p>
        </p:txBody>
      </p:sp>
    </p:spTree>
    <p:extLst>
      <p:ext uri="{BB962C8B-B14F-4D97-AF65-F5344CB8AC3E}">
        <p14:creationId xmlns:p14="http://schemas.microsoft.com/office/powerpoint/2010/main" val="37224410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371600"/>
            <a:ext cx="8229600" cy="4959350"/>
          </a:xfrm>
          <a:prstGeom prst="rect">
            <a:avLst/>
          </a:prstGeom>
        </p:spPr>
        <p:txBody>
          <a:bodyPr>
            <a:noAutofit/>
          </a:bodyPr>
          <a:lstStyle/>
          <a:p>
            <a:pPr algn="just">
              <a:buClr>
                <a:schemeClr val="tx2">
                  <a:lumMod val="75000"/>
                </a:schemeClr>
              </a:buClr>
              <a:buFont typeface="Wingdings" pitchFamily="2" charset="2"/>
              <a:buChar char="ü"/>
              <a:defRPr/>
            </a:pPr>
            <a:r>
              <a:rPr lang="tr-TR" sz="2200" b="1" dirty="0" smtClean="0">
                <a:latin typeface="+mj-lt"/>
              </a:rPr>
              <a:t>Çapraz Tablo Örnek 3</a:t>
            </a:r>
          </a:p>
          <a:p>
            <a:pPr marL="0" indent="0" algn="just">
              <a:buClr>
                <a:schemeClr val="tx2">
                  <a:lumMod val="75000"/>
                </a:schemeClr>
              </a:buClr>
              <a:buFont typeface="Wingdings" pitchFamily="2" charset="2"/>
              <a:buNone/>
              <a:defRPr/>
            </a:pPr>
            <a:r>
              <a:rPr lang="tr-TR" sz="2200" b="0" dirty="0" smtClean="0">
                <a:latin typeface="+mj-lt"/>
              </a:rPr>
              <a:t>Tablo 4. üçlü çapraz tablolara örnek olarak gösterilebilir.</a:t>
            </a:r>
          </a:p>
          <a:p>
            <a:pPr marL="0" indent="0" algn="just">
              <a:buClr>
                <a:schemeClr val="tx2">
                  <a:lumMod val="75000"/>
                </a:schemeClr>
              </a:buClr>
              <a:buFont typeface="Wingdings" pitchFamily="2" charset="2"/>
              <a:buNone/>
              <a:defRPr/>
            </a:pPr>
            <a:endParaRPr lang="tr-TR" sz="2200" b="0" dirty="0">
              <a:latin typeface="+mj-lt"/>
            </a:endParaRPr>
          </a:p>
        </p:txBody>
      </p:sp>
      <p:pic>
        <p:nvPicPr>
          <p:cNvPr id="25604" name="Picture 3" descr="C:\Users\Mevab\Desktop\tablo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2348880"/>
            <a:ext cx="7337697" cy="3304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aşlık 2"/>
          <p:cNvSpPr>
            <a:spLocks noGrp="1"/>
          </p:cNvSpPr>
          <p:nvPr>
            <p:ph type="title"/>
          </p:nvPr>
        </p:nvSpPr>
        <p:spPr>
          <a:xfrm>
            <a:off x="457200" y="44624"/>
            <a:ext cx="8686800" cy="609600"/>
          </a:xfrm>
        </p:spPr>
        <p:txBody>
          <a:bodyPr/>
          <a:lstStyle/>
          <a:p>
            <a:pPr>
              <a:defRPr/>
            </a:pPr>
            <a:r>
              <a:rPr lang="tr-TR" sz="2800" dirty="0" smtClean="0">
                <a:solidFill>
                  <a:schemeClr val="bg1"/>
                </a:solidFill>
              </a:rPr>
              <a:t>Tablo Çeşitleri</a:t>
            </a:r>
            <a:endParaRPr lang="tr-TR" sz="2800" dirty="0">
              <a:solidFill>
                <a:schemeClr val="bg1"/>
              </a:solidFill>
            </a:endParaRPr>
          </a:p>
        </p:txBody>
      </p:sp>
    </p:spTree>
    <p:extLst>
      <p:ext uri="{BB962C8B-B14F-4D97-AF65-F5344CB8AC3E}">
        <p14:creationId xmlns:p14="http://schemas.microsoft.com/office/powerpoint/2010/main" val="24385345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371600"/>
            <a:ext cx="8229600" cy="4959350"/>
          </a:xfrm>
          <a:prstGeom prst="rect">
            <a:avLst/>
          </a:prstGeom>
        </p:spPr>
        <p:txBody>
          <a:bodyPr>
            <a:noAutofit/>
          </a:bodyPr>
          <a:lstStyle/>
          <a:p>
            <a:pPr algn="just">
              <a:buClr>
                <a:schemeClr val="tx2">
                  <a:lumMod val="75000"/>
                </a:schemeClr>
              </a:buClr>
              <a:buFont typeface="Wingdings" pitchFamily="2" charset="2"/>
              <a:buChar char="ü"/>
              <a:defRPr/>
            </a:pPr>
            <a:r>
              <a:rPr lang="tr-TR" sz="2200" b="0" dirty="0" smtClean="0">
                <a:latin typeface="+mj-lt"/>
              </a:rPr>
              <a:t>Tablonun </a:t>
            </a:r>
            <a:r>
              <a:rPr lang="tr-TR" sz="2200" b="0" dirty="0">
                <a:latin typeface="+mj-lt"/>
              </a:rPr>
              <a:t>içeriğini yansıtacak şekilde belirlenmiş kısa bir başlığı olmalıdır. Başlık genellikle tablonun üst kısmında tablo numarası ile birlikte verilmelidir</a:t>
            </a:r>
            <a:r>
              <a:rPr lang="tr-TR" sz="2200" b="0" dirty="0" smtClean="0">
                <a:latin typeface="+mj-lt"/>
              </a:rPr>
              <a:t>.</a:t>
            </a:r>
          </a:p>
          <a:p>
            <a:pPr algn="just">
              <a:buClr>
                <a:schemeClr val="tx2">
                  <a:lumMod val="75000"/>
                </a:schemeClr>
              </a:buClr>
              <a:buFont typeface="Wingdings" pitchFamily="2" charset="2"/>
              <a:buChar char="ü"/>
              <a:defRPr/>
            </a:pPr>
            <a:endParaRPr lang="tr-TR" sz="2200" b="0" dirty="0">
              <a:latin typeface="+mj-lt"/>
            </a:endParaRPr>
          </a:p>
          <a:p>
            <a:pPr algn="just">
              <a:buClr>
                <a:schemeClr val="tx2">
                  <a:lumMod val="75000"/>
                </a:schemeClr>
              </a:buClr>
              <a:buFont typeface="Wingdings" pitchFamily="2" charset="2"/>
              <a:buChar char="ü"/>
              <a:defRPr/>
            </a:pPr>
            <a:r>
              <a:rPr lang="tr-TR" sz="2200" b="0" dirty="0" smtClean="0">
                <a:latin typeface="+mj-lt"/>
              </a:rPr>
              <a:t>Satır </a:t>
            </a:r>
            <a:r>
              <a:rPr lang="tr-TR" sz="2200" b="0" dirty="0">
                <a:latin typeface="+mj-lt"/>
              </a:rPr>
              <a:t>ve sütunların temsil ettiği değişken açıkça ifade edilmelidir</a:t>
            </a:r>
            <a:r>
              <a:rPr lang="tr-TR" sz="2200" b="0" dirty="0" smtClean="0">
                <a:latin typeface="+mj-lt"/>
              </a:rPr>
              <a:t>.</a:t>
            </a:r>
          </a:p>
          <a:p>
            <a:pPr algn="just">
              <a:buClr>
                <a:schemeClr val="tx2">
                  <a:lumMod val="75000"/>
                </a:schemeClr>
              </a:buClr>
              <a:buFont typeface="Wingdings" pitchFamily="2" charset="2"/>
              <a:buChar char="ü"/>
              <a:defRPr/>
            </a:pPr>
            <a:endParaRPr lang="tr-TR" sz="2200" b="0" dirty="0">
              <a:latin typeface="+mj-lt"/>
            </a:endParaRPr>
          </a:p>
          <a:p>
            <a:pPr algn="just">
              <a:buClr>
                <a:schemeClr val="tx2">
                  <a:lumMod val="75000"/>
                </a:schemeClr>
              </a:buClr>
              <a:buFont typeface="Wingdings" pitchFamily="2" charset="2"/>
              <a:buChar char="ü"/>
              <a:defRPr/>
            </a:pPr>
            <a:r>
              <a:rPr lang="tr-TR" sz="2200" b="0" dirty="0" smtClean="0">
                <a:latin typeface="+mj-lt"/>
              </a:rPr>
              <a:t>Satır </a:t>
            </a:r>
            <a:r>
              <a:rPr lang="tr-TR" sz="2200" b="0" dirty="0">
                <a:latin typeface="+mj-lt"/>
              </a:rPr>
              <a:t>ve sütunlarla ifade edilen değişkenlere ait ölçek ve birimler belirtilmelidir (gr., cm., %, ‰ vb</a:t>
            </a:r>
            <a:r>
              <a:rPr lang="tr-TR" sz="2200" b="0" dirty="0" smtClean="0">
                <a:latin typeface="+mj-lt"/>
              </a:rPr>
              <a:t>.).</a:t>
            </a:r>
          </a:p>
          <a:p>
            <a:pPr algn="just">
              <a:buClr>
                <a:schemeClr val="tx2">
                  <a:lumMod val="75000"/>
                </a:schemeClr>
              </a:buClr>
              <a:buFont typeface="Wingdings" pitchFamily="2" charset="2"/>
              <a:buChar char="ü"/>
              <a:defRPr/>
            </a:pPr>
            <a:endParaRPr lang="tr-TR" sz="2200" b="0" dirty="0">
              <a:latin typeface="+mj-lt"/>
            </a:endParaRPr>
          </a:p>
          <a:p>
            <a:pPr algn="just">
              <a:buClr>
                <a:schemeClr val="tx2">
                  <a:lumMod val="75000"/>
                </a:schemeClr>
              </a:buClr>
              <a:buFont typeface="Wingdings" pitchFamily="2" charset="2"/>
              <a:buChar char="ü"/>
              <a:defRPr/>
            </a:pPr>
            <a:r>
              <a:rPr lang="tr-TR" sz="2200" b="0" dirty="0" smtClean="0">
                <a:latin typeface="+mj-lt"/>
              </a:rPr>
              <a:t>Yüzde</a:t>
            </a:r>
            <a:r>
              <a:rPr lang="tr-TR" sz="2200" b="0" dirty="0">
                <a:latin typeface="+mj-lt"/>
              </a:rPr>
              <a:t>, binde vb. oranlar yalnız başına değil, sayı ile birlikte </a:t>
            </a:r>
            <a:r>
              <a:rPr lang="tr-TR" sz="2200" b="0" dirty="0" smtClean="0">
                <a:latin typeface="+mj-lt"/>
              </a:rPr>
              <a:t>gösterilmelidir</a:t>
            </a:r>
            <a:endParaRPr lang="tr-TR" sz="2200" b="0" dirty="0">
              <a:latin typeface="+mj-lt"/>
            </a:endParaRPr>
          </a:p>
        </p:txBody>
      </p:sp>
      <p:sp>
        <p:nvSpPr>
          <p:cNvPr id="6" name="Başlık 2"/>
          <p:cNvSpPr>
            <a:spLocks noGrp="1"/>
          </p:cNvSpPr>
          <p:nvPr>
            <p:ph type="title"/>
          </p:nvPr>
        </p:nvSpPr>
        <p:spPr>
          <a:xfrm>
            <a:off x="1213792" y="155104"/>
            <a:ext cx="8686800" cy="609600"/>
          </a:xfrm>
        </p:spPr>
        <p:txBody>
          <a:bodyPr/>
          <a:lstStyle/>
          <a:p>
            <a:pPr>
              <a:defRPr/>
            </a:pPr>
            <a:r>
              <a:rPr lang="tr-TR" sz="2800" dirty="0">
                <a:solidFill>
                  <a:schemeClr val="bg1"/>
                </a:solidFill>
              </a:rPr>
              <a:t>Tablo Hazırlarken Dikkat Edilmesi Gerekenler</a:t>
            </a:r>
          </a:p>
        </p:txBody>
      </p:sp>
    </p:spTree>
    <p:extLst>
      <p:ext uri="{BB962C8B-B14F-4D97-AF65-F5344CB8AC3E}">
        <p14:creationId xmlns:p14="http://schemas.microsoft.com/office/powerpoint/2010/main" val="41328099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371600"/>
            <a:ext cx="8229600" cy="4959350"/>
          </a:xfrm>
          <a:prstGeom prst="rect">
            <a:avLst/>
          </a:prstGeom>
        </p:spPr>
        <p:txBody>
          <a:bodyPr>
            <a:noAutofit/>
          </a:bodyPr>
          <a:lstStyle/>
          <a:p>
            <a:pPr algn="just">
              <a:buClr>
                <a:schemeClr val="tx2">
                  <a:lumMod val="75000"/>
                </a:schemeClr>
              </a:buClr>
              <a:buFont typeface="Wingdings" pitchFamily="2" charset="2"/>
              <a:buChar char="ü"/>
              <a:defRPr/>
            </a:pPr>
            <a:r>
              <a:rPr lang="tr-TR" sz="2200" b="0" dirty="0">
                <a:latin typeface="+mj-lt"/>
              </a:rPr>
              <a:t>Tablonun  kolayca okunabilmesi için bilgiler arasına çizgiler konmalıdır</a:t>
            </a:r>
            <a:r>
              <a:rPr lang="tr-TR" sz="2200" b="0" dirty="0" smtClean="0">
                <a:latin typeface="+mj-lt"/>
              </a:rPr>
              <a:t>.</a:t>
            </a:r>
          </a:p>
          <a:p>
            <a:pPr algn="just">
              <a:buClr>
                <a:schemeClr val="tx2">
                  <a:lumMod val="75000"/>
                </a:schemeClr>
              </a:buClr>
              <a:buFont typeface="Wingdings" pitchFamily="2" charset="2"/>
              <a:buChar char="ü"/>
              <a:defRPr/>
            </a:pPr>
            <a:endParaRPr lang="tr-TR" sz="2200" b="0" dirty="0">
              <a:latin typeface="+mj-lt"/>
            </a:endParaRPr>
          </a:p>
          <a:p>
            <a:pPr algn="just">
              <a:buClr>
                <a:schemeClr val="tx2">
                  <a:lumMod val="75000"/>
                </a:schemeClr>
              </a:buClr>
              <a:buFont typeface="Wingdings" pitchFamily="2" charset="2"/>
              <a:buChar char="ü"/>
              <a:defRPr/>
            </a:pPr>
            <a:r>
              <a:rPr lang="tr-TR" sz="2200" b="0" dirty="0" smtClean="0">
                <a:latin typeface="+mj-lt"/>
              </a:rPr>
              <a:t>Tablolarda kullanılan bazı işaretlerin uluslararası ortak işaretlere uyması gerekmektedir.</a:t>
            </a:r>
          </a:p>
          <a:p>
            <a:pPr algn="just">
              <a:buClr>
                <a:schemeClr val="tx2">
                  <a:lumMod val="75000"/>
                </a:schemeClr>
              </a:buClr>
              <a:buFont typeface="Wingdings" pitchFamily="2" charset="2"/>
              <a:buChar char="ü"/>
              <a:defRPr/>
            </a:pPr>
            <a:endParaRPr lang="tr-TR" sz="2200" b="0" dirty="0" smtClean="0">
              <a:latin typeface="+mj-lt"/>
            </a:endParaRPr>
          </a:p>
          <a:p>
            <a:pPr algn="just">
              <a:buClr>
                <a:schemeClr val="tx2">
                  <a:lumMod val="75000"/>
                </a:schemeClr>
              </a:buClr>
              <a:buFont typeface="Wingdings" pitchFamily="2" charset="2"/>
              <a:buChar char="ü"/>
              <a:defRPr/>
            </a:pPr>
            <a:r>
              <a:rPr lang="tr-TR" sz="2200" b="0" dirty="0" smtClean="0">
                <a:latin typeface="+mj-lt"/>
              </a:rPr>
              <a:t>Tablolar bir sayfaya sığabilecek uzunlukta ise bölünmemelidir. Tabloların bölünmesi gerekiyorsa yeni sayfada da aynı tablo numarası ve başlık kullanılmalıdır.</a:t>
            </a:r>
          </a:p>
          <a:p>
            <a:pPr algn="just">
              <a:buClr>
                <a:schemeClr val="tx2">
                  <a:lumMod val="75000"/>
                </a:schemeClr>
              </a:buClr>
              <a:buFont typeface="Wingdings" pitchFamily="2" charset="2"/>
              <a:buChar char="ü"/>
              <a:defRPr/>
            </a:pPr>
            <a:endParaRPr lang="tr-TR" sz="2200" b="0" dirty="0" smtClean="0">
              <a:latin typeface="+mj-lt"/>
            </a:endParaRPr>
          </a:p>
          <a:p>
            <a:pPr algn="just">
              <a:buClr>
                <a:schemeClr val="tx2">
                  <a:lumMod val="75000"/>
                </a:schemeClr>
              </a:buClr>
              <a:buFont typeface="Wingdings" pitchFamily="2" charset="2"/>
              <a:buChar char="ü"/>
              <a:defRPr/>
            </a:pPr>
            <a:r>
              <a:rPr lang="tr-TR" sz="2200" b="0" dirty="0" smtClean="0">
                <a:latin typeface="+mj-lt"/>
              </a:rPr>
              <a:t>Tablonun açık ve anlaşılır olmasına özen gösterilmelidir. </a:t>
            </a:r>
          </a:p>
        </p:txBody>
      </p:sp>
      <p:sp>
        <p:nvSpPr>
          <p:cNvPr id="6" name="Başlık 2"/>
          <p:cNvSpPr>
            <a:spLocks noGrp="1"/>
          </p:cNvSpPr>
          <p:nvPr>
            <p:ph type="title"/>
          </p:nvPr>
        </p:nvSpPr>
        <p:spPr>
          <a:xfrm>
            <a:off x="1187624" y="44624"/>
            <a:ext cx="8686800" cy="609600"/>
          </a:xfrm>
        </p:spPr>
        <p:txBody>
          <a:bodyPr/>
          <a:lstStyle/>
          <a:p>
            <a:pPr>
              <a:defRPr/>
            </a:pPr>
            <a:r>
              <a:rPr lang="tr-TR" sz="2800" dirty="0">
                <a:solidFill>
                  <a:schemeClr val="bg1"/>
                </a:solidFill>
              </a:rPr>
              <a:t>Tablo Hazırlarken Dikkat Edilmesi Gerekenler</a:t>
            </a:r>
          </a:p>
        </p:txBody>
      </p:sp>
    </p:spTree>
    <p:extLst>
      <p:ext uri="{BB962C8B-B14F-4D97-AF65-F5344CB8AC3E}">
        <p14:creationId xmlns:p14="http://schemas.microsoft.com/office/powerpoint/2010/main" val="39682878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196752"/>
            <a:ext cx="8229600" cy="3681413"/>
          </a:xfrm>
          <a:prstGeom prst="rect">
            <a:avLst/>
          </a:prstGeom>
        </p:spPr>
        <p:txBody>
          <a:bodyPr>
            <a:normAutofit/>
          </a:bodyPr>
          <a:lstStyle/>
          <a:p>
            <a:pPr marL="0" indent="0" algn="just">
              <a:buFont typeface="Wingdings" pitchFamily="2" charset="2"/>
              <a:buNone/>
              <a:defRPr/>
            </a:pPr>
            <a:r>
              <a:rPr lang="tr-TR" sz="2200" b="0" dirty="0" smtClean="0">
                <a:latin typeface="+mj-lt"/>
              </a:rPr>
              <a:t>           </a:t>
            </a:r>
            <a:r>
              <a:rPr lang="tr-TR" sz="2200" b="0" dirty="0">
                <a:latin typeface="+mj-lt"/>
              </a:rPr>
              <a:t>Grafikler, bulguların şekillerle ifade edilerek kolay ve anlaşılır bir biçimde okuyuculara sunulmasını sağlayan araçlardır. Genellikle tablolara yardımcı olarak kullanılmaktadırlar. Grafikler, okuyucunun tabloda gözden kaçıracağı kimi noktaları daha çarpıcı olarak göz önüne getirebilmektedirler. </a:t>
            </a:r>
            <a:endParaRPr lang="tr-TR" sz="2200" b="0" dirty="0" smtClean="0">
              <a:latin typeface="+mj-lt"/>
            </a:endParaRPr>
          </a:p>
          <a:p>
            <a:pPr marL="0" indent="0" algn="just">
              <a:buFont typeface="Wingdings" pitchFamily="2" charset="2"/>
              <a:buNone/>
              <a:defRPr/>
            </a:pPr>
            <a:endParaRPr lang="tr-TR" sz="2200" b="0" dirty="0" smtClean="0">
              <a:latin typeface="+mj-lt"/>
            </a:endParaRPr>
          </a:p>
        </p:txBody>
      </p:sp>
      <p:sp>
        <p:nvSpPr>
          <p:cNvPr id="6" name="Başlık 2"/>
          <p:cNvSpPr>
            <a:spLocks noGrp="1"/>
          </p:cNvSpPr>
          <p:nvPr>
            <p:ph type="title"/>
          </p:nvPr>
        </p:nvSpPr>
        <p:spPr/>
        <p:txBody>
          <a:bodyPr/>
          <a:lstStyle/>
          <a:p>
            <a:pPr>
              <a:defRPr/>
            </a:pPr>
            <a:r>
              <a:rPr lang="tr-TR" dirty="0" smtClean="0">
                <a:solidFill>
                  <a:schemeClr val="bg1"/>
                </a:solidFill>
              </a:rPr>
              <a:t>Bulguların Grafikle Sunumu</a:t>
            </a:r>
            <a:endParaRPr lang="tr-TR" dirty="0">
              <a:solidFill>
                <a:schemeClr val="bg1"/>
              </a:solidFill>
            </a:endParaRPr>
          </a:p>
        </p:txBody>
      </p:sp>
      <p:pic>
        <p:nvPicPr>
          <p:cNvPr id="3" name="Resi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3789040"/>
            <a:ext cx="5184576" cy="1709807"/>
          </a:xfrm>
          <a:prstGeom prst="rect">
            <a:avLst/>
          </a:prstGeom>
          <a:ln w="9525">
            <a:solidFill>
              <a:schemeClr val="tx1"/>
            </a:solidFill>
          </a:ln>
        </p:spPr>
      </p:pic>
      <p:sp>
        <p:nvSpPr>
          <p:cNvPr id="4" name="Dikdörtgen 3"/>
          <p:cNvSpPr/>
          <p:nvPr/>
        </p:nvSpPr>
        <p:spPr>
          <a:xfrm>
            <a:off x="107504" y="5589240"/>
            <a:ext cx="8928992" cy="261610"/>
          </a:xfrm>
          <a:prstGeom prst="rect">
            <a:avLst/>
          </a:prstGeom>
        </p:spPr>
        <p:txBody>
          <a:bodyPr wrap="square">
            <a:spAutoFit/>
          </a:bodyPr>
          <a:lstStyle/>
          <a:p>
            <a:pPr algn="ctr"/>
            <a:r>
              <a:rPr lang="tr-TR" sz="1050" dirty="0"/>
              <a:t>http://www.tubitak.gov.tr/tr/destekler/akademik/ulusal-destek-programlari/icerik-akademik-destek-istatistikleri</a:t>
            </a:r>
          </a:p>
        </p:txBody>
      </p:sp>
    </p:spTree>
    <p:extLst>
      <p:ext uri="{BB962C8B-B14F-4D97-AF65-F5344CB8AC3E}">
        <p14:creationId xmlns:p14="http://schemas.microsoft.com/office/powerpoint/2010/main" val="15526298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dirty="0" smtClean="0"/>
              <a:t>Grafik Nedir?</a:t>
            </a:r>
            <a:br>
              <a:rPr lang="tr-TR" dirty="0" smtClean="0"/>
            </a:br>
            <a:endParaRPr lang="tr-TR" dirty="0"/>
          </a:p>
        </p:txBody>
      </p:sp>
      <p:sp>
        <p:nvSpPr>
          <p:cNvPr id="3" name="İçerik Yer Tutucusu 2"/>
          <p:cNvSpPr>
            <a:spLocks noGrp="1"/>
          </p:cNvSpPr>
          <p:nvPr>
            <p:ph idx="4294967295"/>
          </p:nvPr>
        </p:nvSpPr>
        <p:spPr>
          <a:xfrm>
            <a:off x="395536" y="1052736"/>
            <a:ext cx="3672408" cy="3960440"/>
          </a:xfrm>
          <a:prstGeom prst="rect">
            <a:avLst/>
          </a:prstGeom>
        </p:spPr>
        <p:txBody>
          <a:bodyPr>
            <a:noAutofit/>
          </a:bodyPr>
          <a:lstStyle/>
          <a:p>
            <a:r>
              <a:rPr lang="tr-TR" sz="2000" dirty="0"/>
              <a:t>Bir grafik genellikle x ekseni (dikey) ve y ekseninden (yatay) oluşur. Her bir eksen tek bir değeri karşılar. Eksenler farklı isimlerle adlandırılır</a:t>
            </a:r>
            <a:r>
              <a:rPr lang="tr-TR" sz="2000" dirty="0" smtClean="0"/>
              <a:t>.</a:t>
            </a:r>
          </a:p>
          <a:p>
            <a:endParaRPr lang="tr-TR" sz="2000" dirty="0" smtClean="0"/>
          </a:p>
          <a:p>
            <a:r>
              <a:rPr lang="tr-TR" sz="2000" dirty="0"/>
              <a:t>İki eksenin kesiştiği yere </a:t>
            </a:r>
            <a:r>
              <a:rPr lang="tr-TR" sz="2000" dirty="0" err="1"/>
              <a:t>orjin</a:t>
            </a:r>
            <a:r>
              <a:rPr lang="tr-TR" sz="2000" dirty="0"/>
              <a:t> adı verilir. </a:t>
            </a:r>
            <a:r>
              <a:rPr lang="tr-TR" sz="2000" dirty="0" err="1"/>
              <a:t>Orjin</a:t>
            </a:r>
            <a:r>
              <a:rPr lang="tr-TR" sz="2000" dirty="0"/>
              <a:t> aynı zamanda (0,0) noktasını da ifade eder</a:t>
            </a:r>
            <a:r>
              <a:rPr lang="tr-TR" sz="2000" dirty="0" smtClean="0"/>
              <a:t>.</a:t>
            </a:r>
          </a:p>
          <a:p>
            <a:endParaRPr lang="tr-TR" sz="2000" dirty="0" smtClean="0"/>
          </a:p>
          <a:p>
            <a:r>
              <a:rPr lang="tr-TR" sz="2000" dirty="0"/>
              <a:t>Grafik üzerinde bulunan her bir nokta veriler arasındaki ilişkiyi gösterir. Bu noktalar iki eksenin (</a:t>
            </a:r>
            <a:r>
              <a:rPr lang="tr-TR" sz="2000" dirty="0" err="1"/>
              <a:t>x,y</a:t>
            </a:r>
            <a:r>
              <a:rPr lang="tr-TR" sz="2000" dirty="0"/>
              <a:t>) içerdiği değerlerin miktarını gösterir. </a:t>
            </a:r>
          </a:p>
          <a:p>
            <a:endParaRPr lang="tr-TR" sz="2000" dirty="0"/>
          </a:p>
          <a:p>
            <a:endParaRPr lang="tr-TR" sz="2000" dirty="0"/>
          </a:p>
          <a:p>
            <a:endParaRPr lang="tr-TR" sz="2000" dirty="0"/>
          </a:p>
        </p:txBody>
      </p:sp>
      <p:graphicFrame>
        <p:nvGraphicFramePr>
          <p:cNvPr id="6" name="Grafik 5"/>
          <p:cNvGraphicFramePr>
            <a:graphicFrameLocks/>
          </p:cNvGraphicFramePr>
          <p:nvPr>
            <p:extLst>
              <p:ext uri="{D42A27DB-BD31-4B8C-83A1-F6EECF244321}">
                <p14:modId xmlns:p14="http://schemas.microsoft.com/office/powerpoint/2010/main" val="1588726809"/>
              </p:ext>
            </p:extLst>
          </p:nvPr>
        </p:nvGraphicFramePr>
        <p:xfrm>
          <a:off x="4932040" y="1340768"/>
          <a:ext cx="3816424" cy="4392488"/>
        </p:xfrm>
        <a:graphic>
          <a:graphicData uri="http://schemas.openxmlformats.org/drawingml/2006/chart">
            <c:chart xmlns:c="http://schemas.openxmlformats.org/drawingml/2006/chart" xmlns:r="http://schemas.openxmlformats.org/officeDocument/2006/relationships" r:id="rId2"/>
          </a:graphicData>
        </a:graphic>
      </p:graphicFrame>
      <p:sp>
        <p:nvSpPr>
          <p:cNvPr id="4" name="Metin kutusu 3"/>
          <p:cNvSpPr txBox="1"/>
          <p:nvPr/>
        </p:nvSpPr>
        <p:spPr>
          <a:xfrm>
            <a:off x="5868144" y="5765194"/>
            <a:ext cx="216024" cy="400110"/>
          </a:xfrm>
          <a:prstGeom prst="rect">
            <a:avLst/>
          </a:prstGeom>
          <a:noFill/>
        </p:spPr>
        <p:txBody>
          <a:bodyPr wrap="square" rtlCol="0">
            <a:spAutoFit/>
          </a:bodyPr>
          <a:lstStyle/>
          <a:p>
            <a:pPr algn="ctr"/>
            <a:r>
              <a:rPr lang="tr-TR" sz="2000" dirty="0" smtClean="0"/>
              <a:t>X</a:t>
            </a:r>
          </a:p>
        </p:txBody>
      </p:sp>
      <p:sp>
        <p:nvSpPr>
          <p:cNvPr id="7" name="Metin kutusu 6"/>
          <p:cNvSpPr txBox="1"/>
          <p:nvPr/>
        </p:nvSpPr>
        <p:spPr>
          <a:xfrm>
            <a:off x="4716016" y="4941168"/>
            <a:ext cx="216024" cy="400110"/>
          </a:xfrm>
          <a:prstGeom prst="rect">
            <a:avLst/>
          </a:prstGeom>
          <a:noFill/>
        </p:spPr>
        <p:txBody>
          <a:bodyPr wrap="square" rtlCol="0">
            <a:spAutoFit/>
          </a:bodyPr>
          <a:lstStyle/>
          <a:p>
            <a:pPr algn="ctr"/>
            <a:r>
              <a:rPr lang="tr-TR" sz="2000" dirty="0" smtClean="0"/>
              <a:t>y</a:t>
            </a:r>
          </a:p>
        </p:txBody>
      </p:sp>
      <p:cxnSp>
        <p:nvCxnSpPr>
          <p:cNvPr id="8" name="Düz Ok Bağlayıcısı 7"/>
          <p:cNvCxnSpPr/>
          <p:nvPr/>
        </p:nvCxnSpPr>
        <p:spPr>
          <a:xfrm>
            <a:off x="6156176" y="5990510"/>
            <a:ext cx="432048" cy="0"/>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0" name="Düz Ok Bağlayıcısı 9"/>
          <p:cNvCxnSpPr/>
          <p:nvPr/>
        </p:nvCxnSpPr>
        <p:spPr>
          <a:xfrm flipV="1">
            <a:off x="4788024" y="4509120"/>
            <a:ext cx="0" cy="422756"/>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2" name="Düz Ok Bağlayıcısı 11"/>
          <p:cNvCxnSpPr/>
          <p:nvPr/>
        </p:nvCxnSpPr>
        <p:spPr>
          <a:xfrm flipV="1">
            <a:off x="5220072" y="5301208"/>
            <a:ext cx="288032" cy="36671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3" name="Metin kutusu 12"/>
          <p:cNvSpPr txBox="1"/>
          <p:nvPr/>
        </p:nvSpPr>
        <p:spPr>
          <a:xfrm>
            <a:off x="4211960" y="5661248"/>
            <a:ext cx="1224136" cy="400110"/>
          </a:xfrm>
          <a:prstGeom prst="rect">
            <a:avLst/>
          </a:prstGeom>
          <a:noFill/>
        </p:spPr>
        <p:txBody>
          <a:bodyPr wrap="square" rtlCol="0">
            <a:spAutoFit/>
          </a:bodyPr>
          <a:lstStyle/>
          <a:p>
            <a:pPr algn="ctr"/>
            <a:r>
              <a:rPr lang="tr-TR" sz="2000" dirty="0" err="1" smtClean="0"/>
              <a:t>Orjin</a:t>
            </a:r>
            <a:r>
              <a:rPr lang="tr-TR" sz="2000" dirty="0" smtClean="0"/>
              <a:t> (0)</a:t>
            </a:r>
          </a:p>
        </p:txBody>
      </p:sp>
    </p:spTree>
    <p:extLst>
      <p:ext uri="{BB962C8B-B14F-4D97-AF65-F5344CB8AC3E}">
        <p14:creationId xmlns:p14="http://schemas.microsoft.com/office/powerpoint/2010/main" val="21248483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
            </a:r>
            <a:br>
              <a:rPr lang="tr-TR" dirty="0" smtClean="0"/>
            </a:br>
            <a:r>
              <a:rPr lang="tr-TR" sz="3400" dirty="0" smtClean="0"/>
              <a:t>Veri Sunumunda Neden Grafik Kullanılır?</a:t>
            </a:r>
            <a:r>
              <a:rPr lang="en-US" dirty="0"/>
              <a:t/>
            </a:r>
            <a:br>
              <a:rPr lang="en-US" dirty="0"/>
            </a:br>
            <a:endParaRPr lang="tr-TR" dirty="0"/>
          </a:p>
        </p:txBody>
      </p:sp>
      <p:sp>
        <p:nvSpPr>
          <p:cNvPr id="3" name="İçerik Yer Tutucusu 2"/>
          <p:cNvSpPr>
            <a:spLocks noGrp="1"/>
          </p:cNvSpPr>
          <p:nvPr>
            <p:ph idx="4294967295"/>
          </p:nvPr>
        </p:nvSpPr>
        <p:spPr>
          <a:xfrm>
            <a:off x="457200" y="1423317"/>
            <a:ext cx="8229600" cy="4525963"/>
          </a:xfrm>
          <a:prstGeom prst="rect">
            <a:avLst/>
          </a:prstGeom>
        </p:spPr>
        <p:txBody>
          <a:bodyPr>
            <a:normAutofit/>
          </a:bodyPr>
          <a:lstStyle/>
          <a:p>
            <a:pPr marL="0" indent="0">
              <a:buNone/>
            </a:pPr>
            <a:r>
              <a:rPr lang="tr-TR" sz="2800" dirty="0" smtClean="0"/>
              <a:t>Grafikler:</a:t>
            </a:r>
          </a:p>
          <a:p>
            <a:r>
              <a:rPr lang="tr-TR" sz="2800" dirty="0" smtClean="0"/>
              <a:t>Önemli noktaların bütün halinde görülmesini sağlar. </a:t>
            </a:r>
          </a:p>
          <a:p>
            <a:r>
              <a:rPr lang="tr-TR" sz="2800" dirty="0" smtClean="0"/>
              <a:t>Verilerin daha kolay anlaşılmasını sağlar.</a:t>
            </a:r>
          </a:p>
          <a:p>
            <a:r>
              <a:rPr lang="tr-TR" sz="2800" dirty="0" smtClean="0"/>
              <a:t>Okuyucuyu ikna edebilir.</a:t>
            </a:r>
          </a:p>
          <a:p>
            <a:r>
              <a:rPr lang="tr-TR" sz="2800" dirty="0" smtClean="0"/>
              <a:t>Sonuçların hatırda kalmasını kolaylaştırır. </a:t>
            </a:r>
          </a:p>
          <a:p>
            <a:endParaRPr lang="tr-TR" dirty="0"/>
          </a:p>
        </p:txBody>
      </p:sp>
    </p:spTree>
    <p:extLst>
      <p:ext uri="{BB962C8B-B14F-4D97-AF65-F5344CB8AC3E}">
        <p14:creationId xmlns:p14="http://schemas.microsoft.com/office/powerpoint/2010/main" val="1483333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371600"/>
            <a:ext cx="8229600" cy="4959350"/>
          </a:xfrm>
          <a:prstGeom prst="rect">
            <a:avLst/>
          </a:prstGeom>
        </p:spPr>
        <p:txBody>
          <a:bodyPr>
            <a:noAutofit/>
          </a:bodyPr>
          <a:lstStyle/>
          <a:p>
            <a:pPr marL="0" indent="0" algn="just">
              <a:buClr>
                <a:schemeClr val="tx2">
                  <a:lumMod val="75000"/>
                </a:schemeClr>
              </a:buClr>
              <a:buFont typeface="Wingdings" pitchFamily="2" charset="2"/>
              <a:buNone/>
              <a:defRPr/>
            </a:pPr>
            <a:r>
              <a:rPr lang="tr-TR" sz="2400" b="0" dirty="0" smtClean="0">
                <a:latin typeface="+mj-lt"/>
              </a:rPr>
              <a:t>Kesikli değişkenlerin </a:t>
            </a:r>
            <a:r>
              <a:rPr lang="tr-TR" sz="2400" b="0" dirty="0">
                <a:latin typeface="+mj-lt"/>
              </a:rPr>
              <a:t>frekans ya da </a:t>
            </a:r>
            <a:r>
              <a:rPr lang="tr-TR" sz="2400" b="0" dirty="0" smtClean="0">
                <a:latin typeface="+mj-lt"/>
              </a:rPr>
              <a:t>yüzdelerinin </a:t>
            </a:r>
            <a:r>
              <a:rPr lang="tr-TR" sz="2400" b="0" dirty="0">
                <a:latin typeface="+mj-lt"/>
              </a:rPr>
              <a:t>gösteriminde çubuk grafik kullanılır. </a:t>
            </a:r>
            <a:endParaRPr lang="tr-TR" sz="2400" b="0" dirty="0" smtClean="0">
              <a:latin typeface="+mj-lt"/>
            </a:endParaRPr>
          </a:p>
          <a:p>
            <a:pPr marL="0" indent="0" algn="just">
              <a:buClr>
                <a:schemeClr val="tx2">
                  <a:lumMod val="75000"/>
                </a:schemeClr>
              </a:buClr>
              <a:buFont typeface="Wingdings" pitchFamily="2" charset="2"/>
              <a:buNone/>
              <a:defRPr/>
            </a:pPr>
            <a:endParaRPr lang="tr-TR" sz="2400" b="0" dirty="0" smtClean="0">
              <a:latin typeface="+mj-lt"/>
            </a:endParaRPr>
          </a:p>
          <a:p>
            <a:pPr lvl="1" algn="just">
              <a:buClr>
                <a:schemeClr val="tx2">
                  <a:lumMod val="75000"/>
                </a:schemeClr>
              </a:buClr>
              <a:defRPr/>
            </a:pPr>
            <a:r>
              <a:rPr lang="tr-TR" sz="2000" dirty="0" smtClean="0">
                <a:latin typeface="+mj-lt"/>
              </a:rPr>
              <a:t>Çubukların </a:t>
            </a:r>
            <a:r>
              <a:rPr lang="tr-TR" sz="2000" dirty="0">
                <a:latin typeface="+mj-lt"/>
              </a:rPr>
              <a:t>yüksekliği frekans ya da yüzdeleri gösterir. </a:t>
            </a:r>
            <a:endParaRPr lang="tr-TR" sz="2000" dirty="0" smtClean="0">
              <a:latin typeface="+mj-lt"/>
            </a:endParaRPr>
          </a:p>
          <a:p>
            <a:pPr lvl="1" algn="just">
              <a:buClr>
                <a:schemeClr val="tx2">
                  <a:lumMod val="75000"/>
                </a:schemeClr>
              </a:buClr>
              <a:defRPr/>
            </a:pPr>
            <a:endParaRPr lang="tr-TR" sz="2000" dirty="0">
              <a:latin typeface="+mj-lt"/>
            </a:endParaRPr>
          </a:p>
          <a:p>
            <a:pPr lvl="1" algn="just">
              <a:buClr>
                <a:schemeClr val="tx2">
                  <a:lumMod val="75000"/>
                </a:schemeClr>
              </a:buClr>
              <a:defRPr/>
            </a:pPr>
            <a:r>
              <a:rPr lang="tr-TR" sz="2000" dirty="0" smtClean="0">
                <a:latin typeface="+mj-lt"/>
              </a:rPr>
              <a:t>Kesikli </a:t>
            </a:r>
            <a:r>
              <a:rPr lang="tr-TR" sz="2000" dirty="0">
                <a:latin typeface="+mj-lt"/>
              </a:rPr>
              <a:t>değişkenlerde çubuklar arası boş </a:t>
            </a:r>
            <a:r>
              <a:rPr lang="tr-TR" sz="2000" dirty="0" smtClean="0">
                <a:latin typeface="+mj-lt"/>
              </a:rPr>
              <a:t>bırakılmalıdır</a:t>
            </a:r>
            <a:r>
              <a:rPr lang="tr-TR" sz="2000" dirty="0">
                <a:latin typeface="+mj-lt"/>
              </a:rPr>
              <a:t>. </a:t>
            </a:r>
            <a:endParaRPr lang="tr-TR" sz="2000" dirty="0" smtClean="0">
              <a:latin typeface="+mj-lt"/>
            </a:endParaRPr>
          </a:p>
          <a:p>
            <a:pPr marL="0" indent="0" algn="just">
              <a:buClr>
                <a:schemeClr val="tx2">
                  <a:lumMod val="75000"/>
                </a:schemeClr>
              </a:buClr>
              <a:buFont typeface="Wingdings" pitchFamily="2" charset="2"/>
              <a:buNone/>
              <a:defRPr/>
            </a:pPr>
            <a:endParaRPr lang="tr-TR" sz="2200" b="0" dirty="0" smtClean="0">
              <a:latin typeface="+mj-lt"/>
            </a:endParaRPr>
          </a:p>
        </p:txBody>
      </p:sp>
      <p:sp>
        <p:nvSpPr>
          <p:cNvPr id="6" name="Başlık 2"/>
          <p:cNvSpPr>
            <a:spLocks noGrp="1"/>
          </p:cNvSpPr>
          <p:nvPr>
            <p:ph type="title"/>
          </p:nvPr>
        </p:nvSpPr>
        <p:spPr>
          <a:xfrm>
            <a:off x="457200" y="116632"/>
            <a:ext cx="8686800" cy="609600"/>
          </a:xfrm>
        </p:spPr>
        <p:txBody>
          <a:bodyPr/>
          <a:lstStyle/>
          <a:p>
            <a:pPr>
              <a:defRPr/>
            </a:pPr>
            <a:r>
              <a:rPr lang="tr-TR" sz="2800" dirty="0"/>
              <a:t>Çubuk Grafik</a:t>
            </a:r>
          </a:p>
        </p:txBody>
      </p:sp>
    </p:spTree>
    <p:extLst>
      <p:ext uri="{BB962C8B-B14F-4D97-AF65-F5344CB8AC3E}">
        <p14:creationId xmlns:p14="http://schemas.microsoft.com/office/powerpoint/2010/main" val="1641894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371600"/>
            <a:ext cx="8229600" cy="4959350"/>
          </a:xfrm>
          <a:prstGeom prst="rect">
            <a:avLst/>
          </a:prstGeom>
        </p:spPr>
        <p:txBody>
          <a:bodyPr>
            <a:noAutofit/>
          </a:bodyPr>
          <a:lstStyle/>
          <a:p>
            <a:pPr marL="0" indent="0" algn="just">
              <a:buClr>
                <a:schemeClr val="tx2">
                  <a:lumMod val="75000"/>
                </a:schemeClr>
              </a:buClr>
              <a:buFont typeface="Wingdings" pitchFamily="2" charset="2"/>
              <a:buNone/>
              <a:defRPr/>
            </a:pPr>
            <a:r>
              <a:rPr lang="tr-TR" sz="2200" b="0" dirty="0" smtClean="0">
                <a:latin typeface="+mj-lt"/>
              </a:rPr>
              <a:t>Grafik 1., x </a:t>
            </a:r>
            <a:r>
              <a:rPr lang="tr-TR" sz="2200" b="0" dirty="0">
                <a:latin typeface="+mj-lt"/>
              </a:rPr>
              <a:t>ekseninde </a:t>
            </a:r>
            <a:r>
              <a:rPr lang="tr-TR" sz="2200" b="0" dirty="0" smtClean="0">
                <a:latin typeface="+mj-lt"/>
              </a:rPr>
              <a:t>öğrenci velilerinin öğrenim durumlarını, </a:t>
            </a:r>
            <a:r>
              <a:rPr lang="tr-TR" sz="2200" b="0" dirty="0">
                <a:latin typeface="+mj-lt"/>
              </a:rPr>
              <a:t>y ekseninde ise </a:t>
            </a:r>
            <a:r>
              <a:rPr lang="tr-TR" sz="2200" b="0" dirty="0" smtClean="0">
                <a:latin typeface="+mj-lt"/>
              </a:rPr>
              <a:t>veli sayısını gösteren bir çubuk grafiğidir. </a:t>
            </a:r>
            <a:endParaRPr lang="tr-TR" sz="2200" b="0" dirty="0">
              <a:latin typeface="+mj-lt"/>
            </a:endParaRPr>
          </a:p>
          <a:p>
            <a:pPr marL="0" indent="0" algn="just">
              <a:buClr>
                <a:schemeClr val="tx2">
                  <a:lumMod val="75000"/>
                </a:schemeClr>
              </a:buClr>
              <a:buFont typeface="Wingdings" pitchFamily="2" charset="2"/>
              <a:buNone/>
              <a:defRPr/>
            </a:pPr>
            <a:endParaRPr lang="tr-TR" sz="2200" b="0" dirty="0" smtClean="0">
              <a:latin typeface="+mj-lt"/>
            </a:endParaRPr>
          </a:p>
          <a:p>
            <a:pPr marL="0" indent="0" algn="just">
              <a:buClr>
                <a:schemeClr val="tx2">
                  <a:lumMod val="75000"/>
                </a:schemeClr>
              </a:buClr>
              <a:buFont typeface="Wingdings" pitchFamily="2" charset="2"/>
              <a:buNone/>
              <a:defRPr/>
            </a:pPr>
            <a:endParaRPr lang="tr-TR" sz="2200" b="0" dirty="0">
              <a:latin typeface="+mj-lt"/>
            </a:endParaRPr>
          </a:p>
          <a:p>
            <a:pPr marL="0" indent="0" algn="just">
              <a:buClr>
                <a:schemeClr val="tx2">
                  <a:lumMod val="75000"/>
                </a:schemeClr>
              </a:buClr>
              <a:buFont typeface="Wingdings" pitchFamily="2" charset="2"/>
              <a:buNone/>
              <a:defRPr/>
            </a:pPr>
            <a:endParaRPr lang="tr-TR" sz="2200" b="0" dirty="0" smtClean="0">
              <a:latin typeface="+mj-lt"/>
            </a:endParaRPr>
          </a:p>
          <a:p>
            <a:pPr marL="0" indent="0" algn="just">
              <a:buClr>
                <a:schemeClr val="tx2">
                  <a:lumMod val="75000"/>
                </a:schemeClr>
              </a:buClr>
              <a:buFont typeface="Wingdings" pitchFamily="2" charset="2"/>
              <a:buNone/>
              <a:defRPr/>
            </a:pPr>
            <a:endParaRPr lang="tr-TR" sz="2200" b="0" dirty="0">
              <a:latin typeface="+mj-lt"/>
            </a:endParaRPr>
          </a:p>
          <a:p>
            <a:pPr marL="0" indent="0" algn="just">
              <a:buClr>
                <a:schemeClr val="tx2">
                  <a:lumMod val="75000"/>
                </a:schemeClr>
              </a:buClr>
              <a:buFont typeface="Wingdings" pitchFamily="2" charset="2"/>
              <a:buNone/>
              <a:defRPr/>
            </a:pPr>
            <a:endParaRPr lang="tr-TR" sz="2200" b="0" dirty="0" smtClean="0">
              <a:latin typeface="+mj-lt"/>
            </a:endParaRPr>
          </a:p>
          <a:p>
            <a:pPr marL="0" indent="0" algn="just">
              <a:buClr>
                <a:schemeClr val="tx2">
                  <a:lumMod val="75000"/>
                </a:schemeClr>
              </a:buClr>
              <a:buFont typeface="Wingdings" pitchFamily="2" charset="2"/>
              <a:buNone/>
              <a:defRPr/>
            </a:pPr>
            <a:endParaRPr lang="tr-TR" sz="2200" b="0" dirty="0">
              <a:latin typeface="+mj-lt"/>
            </a:endParaRPr>
          </a:p>
          <a:p>
            <a:pPr marL="0" indent="0" algn="just">
              <a:buClr>
                <a:schemeClr val="tx2">
                  <a:lumMod val="75000"/>
                </a:schemeClr>
              </a:buClr>
              <a:buFont typeface="Wingdings" pitchFamily="2" charset="2"/>
              <a:buNone/>
              <a:defRPr/>
            </a:pPr>
            <a:endParaRPr lang="tr-TR" sz="2200" b="0" dirty="0" smtClean="0">
              <a:latin typeface="+mj-lt"/>
            </a:endParaRPr>
          </a:p>
          <a:p>
            <a:pPr marL="0" indent="0" algn="just">
              <a:buClr>
                <a:schemeClr val="tx2">
                  <a:lumMod val="75000"/>
                </a:schemeClr>
              </a:buClr>
              <a:buFont typeface="Wingdings" pitchFamily="2" charset="2"/>
              <a:buNone/>
              <a:defRPr/>
            </a:pPr>
            <a:endParaRPr lang="tr-TR" sz="2200" b="0" dirty="0">
              <a:latin typeface="+mj-lt"/>
            </a:endParaRPr>
          </a:p>
          <a:p>
            <a:pPr marL="0" indent="0" algn="just">
              <a:buClr>
                <a:schemeClr val="tx2">
                  <a:lumMod val="75000"/>
                </a:schemeClr>
              </a:buClr>
              <a:buFont typeface="Wingdings" pitchFamily="2" charset="2"/>
              <a:buNone/>
              <a:defRPr/>
            </a:pPr>
            <a:endParaRPr lang="tr-TR" sz="2200" b="0" dirty="0" smtClean="0">
              <a:latin typeface="+mj-lt"/>
            </a:endParaRPr>
          </a:p>
        </p:txBody>
      </p:sp>
      <p:sp>
        <p:nvSpPr>
          <p:cNvPr id="6" name="Başlık 2"/>
          <p:cNvSpPr>
            <a:spLocks noGrp="1"/>
          </p:cNvSpPr>
          <p:nvPr>
            <p:ph type="title"/>
          </p:nvPr>
        </p:nvSpPr>
        <p:spPr>
          <a:xfrm>
            <a:off x="457200" y="116632"/>
            <a:ext cx="8686800" cy="609600"/>
          </a:xfrm>
        </p:spPr>
        <p:txBody>
          <a:bodyPr/>
          <a:lstStyle/>
          <a:p>
            <a:pPr>
              <a:defRPr/>
            </a:pPr>
            <a:r>
              <a:rPr lang="tr-TR" sz="2800" dirty="0"/>
              <a:t>Çubuk Grafik</a:t>
            </a:r>
          </a:p>
        </p:txBody>
      </p:sp>
      <p:pic>
        <p:nvPicPr>
          <p:cNvPr id="32772" name="Picture 3" descr="C:\Users\Mevab\Desktop\grafik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925" y="2617788"/>
            <a:ext cx="572135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8798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ure 1. Number of police officers in Crimeville, 1993 to 2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74149" y="2743035"/>
            <a:ext cx="5290139" cy="3714854"/>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252312" y="6474035"/>
            <a:ext cx="6408712" cy="246221"/>
          </a:xfrm>
          <a:prstGeom prst="rect">
            <a:avLst/>
          </a:prstGeom>
        </p:spPr>
        <p:txBody>
          <a:bodyPr wrap="square">
            <a:spAutoFit/>
          </a:bodyPr>
          <a:lstStyle/>
          <a:p>
            <a:r>
              <a:rPr lang="tr-TR" sz="1000" dirty="0"/>
              <a:t>http://www.statcan.gc.ca/edu/power-pouvoir/ch9/img/5214818_01-eng.jpg</a:t>
            </a:r>
          </a:p>
        </p:txBody>
      </p:sp>
      <p:sp>
        <p:nvSpPr>
          <p:cNvPr id="6" name="İçerik Yer Tutucusu 1"/>
          <p:cNvSpPr txBox="1">
            <a:spLocks/>
          </p:cNvSpPr>
          <p:nvPr/>
        </p:nvSpPr>
        <p:spPr>
          <a:xfrm>
            <a:off x="448448" y="1133925"/>
            <a:ext cx="8229600" cy="49593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tx2">
                  <a:lumMod val="75000"/>
                </a:schemeClr>
              </a:buClr>
              <a:buNone/>
              <a:defRPr/>
            </a:pPr>
            <a:r>
              <a:rPr lang="tr-TR" sz="2400" dirty="0" smtClean="0"/>
              <a:t>Bu grafikleri kullanarak tek seferde hem </a:t>
            </a:r>
            <a:r>
              <a:rPr lang="tr-TR" sz="2400" dirty="0"/>
              <a:t>x hem de y ekseni üzerinde bulunan değerlerin </a:t>
            </a:r>
            <a:r>
              <a:rPr lang="tr-TR" sz="2400" dirty="0" err="1"/>
              <a:t>orjinden</a:t>
            </a:r>
            <a:r>
              <a:rPr lang="tr-TR" sz="2400" dirty="0"/>
              <a:t> ne kadar uzaklaştığını görebiliriz.</a:t>
            </a:r>
          </a:p>
          <a:p>
            <a:pPr marL="0" indent="0" algn="just">
              <a:buClr>
                <a:schemeClr val="tx2">
                  <a:lumMod val="75000"/>
                </a:schemeClr>
              </a:buClr>
              <a:buFont typeface="Wingdings" pitchFamily="2" charset="2"/>
              <a:buNone/>
              <a:defRPr/>
            </a:pPr>
            <a:endParaRPr lang="tr-TR" sz="2200" dirty="0" smtClean="0">
              <a:latin typeface="+mj-lt"/>
            </a:endParaRPr>
          </a:p>
        </p:txBody>
      </p:sp>
      <p:sp>
        <p:nvSpPr>
          <p:cNvPr id="8" name="Başlık 2"/>
          <p:cNvSpPr>
            <a:spLocks noGrp="1"/>
          </p:cNvSpPr>
          <p:nvPr>
            <p:ph type="title"/>
          </p:nvPr>
        </p:nvSpPr>
        <p:spPr>
          <a:xfrm>
            <a:off x="457200" y="116632"/>
            <a:ext cx="8686800" cy="609600"/>
          </a:xfrm>
        </p:spPr>
        <p:txBody>
          <a:bodyPr/>
          <a:lstStyle/>
          <a:p>
            <a:pPr>
              <a:defRPr/>
            </a:pPr>
            <a:r>
              <a:rPr lang="tr-TR" sz="2800" dirty="0"/>
              <a:t>Dikey Çubuk Grafik</a:t>
            </a:r>
          </a:p>
        </p:txBody>
      </p:sp>
    </p:spTree>
    <p:extLst>
      <p:ext uri="{BB962C8B-B14F-4D97-AF65-F5344CB8AC3E}">
        <p14:creationId xmlns:p14="http://schemas.microsoft.com/office/powerpoint/2010/main" val="41973973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Figure 2. Internet use at Redwood Secondary School, by sex, 1995 to 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1945" y="2752489"/>
            <a:ext cx="5279531" cy="3742602"/>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2419634" y="6495091"/>
            <a:ext cx="4572000" cy="246221"/>
          </a:xfrm>
          <a:prstGeom prst="rect">
            <a:avLst/>
          </a:prstGeom>
        </p:spPr>
        <p:txBody>
          <a:bodyPr>
            <a:spAutoFit/>
          </a:bodyPr>
          <a:lstStyle/>
          <a:p>
            <a:r>
              <a:rPr lang="tr-TR" sz="1000" dirty="0"/>
              <a:t>http://www.statcan.gc.ca/edu/power-pouvoir/ch9/img/5214818_02-eng.jpg</a:t>
            </a:r>
          </a:p>
        </p:txBody>
      </p:sp>
      <p:sp>
        <p:nvSpPr>
          <p:cNvPr id="6" name="İçerik Yer Tutucusu 1"/>
          <p:cNvSpPr txBox="1">
            <a:spLocks/>
          </p:cNvSpPr>
          <p:nvPr/>
        </p:nvSpPr>
        <p:spPr>
          <a:xfrm>
            <a:off x="448448" y="1133925"/>
            <a:ext cx="8229600" cy="49593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tx2">
                  <a:lumMod val="75000"/>
                </a:schemeClr>
              </a:buClr>
              <a:buNone/>
              <a:defRPr/>
            </a:pPr>
            <a:r>
              <a:rPr lang="tr-TR" sz="2400" dirty="0" smtClean="0"/>
              <a:t>Çiftli </a:t>
            </a:r>
            <a:r>
              <a:rPr lang="tr-TR" sz="2400" dirty="0"/>
              <a:t>dikey çubuk grafikleri de benzer durumlar hakkında karşılaştırmaların yapılmasında ve yorumlanmasında kullanılan etkili bir grafik türüdür.</a:t>
            </a:r>
          </a:p>
          <a:p>
            <a:pPr marL="0" indent="0" algn="just">
              <a:buClr>
                <a:schemeClr val="tx2">
                  <a:lumMod val="75000"/>
                </a:schemeClr>
              </a:buClr>
              <a:buFont typeface="Wingdings" pitchFamily="2" charset="2"/>
              <a:buNone/>
              <a:defRPr/>
            </a:pPr>
            <a:endParaRPr lang="tr-TR" sz="2200" dirty="0" smtClean="0">
              <a:latin typeface="+mj-lt"/>
            </a:endParaRPr>
          </a:p>
        </p:txBody>
      </p:sp>
      <p:sp>
        <p:nvSpPr>
          <p:cNvPr id="8" name="Başlık 2"/>
          <p:cNvSpPr>
            <a:spLocks noGrp="1"/>
          </p:cNvSpPr>
          <p:nvPr>
            <p:ph type="title"/>
          </p:nvPr>
        </p:nvSpPr>
        <p:spPr>
          <a:xfrm>
            <a:off x="457200" y="116632"/>
            <a:ext cx="8686800" cy="609600"/>
          </a:xfrm>
        </p:spPr>
        <p:txBody>
          <a:bodyPr/>
          <a:lstStyle/>
          <a:p>
            <a:pPr>
              <a:defRPr/>
            </a:pPr>
            <a:r>
              <a:rPr lang="tr-TR" sz="2800" dirty="0"/>
              <a:t>Çift Dikey Çubuk Grafik</a:t>
            </a:r>
          </a:p>
        </p:txBody>
      </p:sp>
    </p:spTree>
    <p:extLst>
      <p:ext uri="{BB962C8B-B14F-4D97-AF65-F5344CB8AC3E}">
        <p14:creationId xmlns:p14="http://schemas.microsoft.com/office/powerpoint/2010/main" val="1418959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İçerik Yer Tutucusu 2"/>
          <p:cNvGraphicFramePr>
            <a:graphicFrameLocks noGrp="1"/>
          </p:cNvGraphicFramePr>
          <p:nvPr>
            <p:ph idx="4294967295"/>
            <p:extLst>
              <p:ext uri="{D42A27DB-BD31-4B8C-83A1-F6EECF244321}">
                <p14:modId xmlns:p14="http://schemas.microsoft.com/office/powerpoint/2010/main" val="1122114118"/>
              </p:ext>
            </p:extLst>
          </p:nvPr>
        </p:nvGraphicFramePr>
        <p:xfrm>
          <a:off x="457200" y="1052736"/>
          <a:ext cx="8229600" cy="50342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r>
                        <a:rPr lang="tr-TR" dirty="0" smtClean="0"/>
                        <a:t>Tablo Kullan</a:t>
                      </a:r>
                      <a:endParaRPr lang="tr-TR" dirty="0"/>
                    </a:p>
                  </a:txBody>
                  <a:tcPr/>
                </a:tc>
                <a:tc>
                  <a:txBody>
                    <a:bodyPr/>
                    <a:lstStyle/>
                    <a:p>
                      <a:r>
                        <a:rPr lang="tr-TR" dirty="0" smtClean="0"/>
                        <a:t>Grafik Kullan</a:t>
                      </a:r>
                      <a:endParaRPr lang="tr-TR" dirty="0"/>
                    </a:p>
                  </a:txBody>
                  <a:tcPr/>
                </a:tc>
                <a:tc>
                  <a:txBody>
                    <a:bodyPr/>
                    <a:lstStyle/>
                    <a:p>
                      <a:r>
                        <a:rPr lang="tr-TR" dirty="0" smtClean="0"/>
                        <a:t>Yazı Kullan</a:t>
                      </a:r>
                      <a:endParaRPr lang="tr-TR" dirty="0"/>
                    </a:p>
                  </a:txBody>
                  <a:tcPr/>
                </a:tc>
              </a:tr>
              <a:tr h="370840">
                <a:tc>
                  <a:txBody>
                    <a:bodyPr/>
                    <a:lstStyle/>
                    <a:p>
                      <a:r>
                        <a:rPr lang="tr-TR" dirty="0" smtClean="0"/>
                        <a:t>Çok sayıdaki sayısal değerleri ve küçük bir örneklemdeki spesifik değerleri gösterme</a:t>
                      </a:r>
                      <a:endParaRPr lang="tr-TR" dirty="0"/>
                    </a:p>
                  </a:txBody>
                  <a:tcPr/>
                </a:tc>
                <a:tc>
                  <a:txBody>
                    <a:bodyPr/>
                    <a:lstStyle/>
                    <a:p>
                      <a:r>
                        <a:rPr lang="tr-TR" dirty="0" smtClean="0"/>
                        <a:t>Var</a:t>
                      </a:r>
                      <a:r>
                        <a:rPr lang="tr-TR" baseline="0" dirty="0" smtClean="0"/>
                        <a:t> olan veri setinde bazı değerlerin diğerlerinden daha önemli olduğu durumlarda veriler arasındaki ilişkileri, eğilimleri vb. gösterme (grafik, data </a:t>
                      </a:r>
                      <a:r>
                        <a:rPr lang="tr-TR" baseline="0" dirty="0" err="1" smtClean="0"/>
                        <a:t>plots</a:t>
                      </a:r>
                      <a:r>
                        <a:rPr lang="tr-TR" baseline="0" dirty="0" smtClean="0"/>
                        <a:t>)</a:t>
                      </a:r>
                      <a:endParaRPr lang="tr-TR" dirty="0"/>
                    </a:p>
                  </a:txBody>
                  <a:tcPr/>
                </a:tc>
                <a:tc>
                  <a:txBody>
                    <a:bodyPr/>
                    <a:lstStyle/>
                    <a:p>
                      <a:r>
                        <a:rPr lang="tr-TR" dirty="0" smtClean="0"/>
                        <a:t>Geniş kapsamlı ve komplike olmayan verilerin anlatımı</a:t>
                      </a:r>
                      <a:endParaRPr lang="tr-TR" dirty="0"/>
                    </a:p>
                  </a:txBody>
                  <a:tcPr/>
                </a:tc>
              </a:tr>
              <a:tr h="370840">
                <a:tc>
                  <a:txBody>
                    <a:bodyPr/>
                    <a:lstStyle/>
                    <a:p>
                      <a:r>
                        <a:rPr lang="tr-TR" dirty="0" smtClean="0"/>
                        <a:t>Birbiriyle</a:t>
                      </a:r>
                      <a:r>
                        <a:rPr lang="tr-TR" baseline="0" dirty="0" smtClean="0"/>
                        <a:t> ilişkili olan veri değerlerini veya özelliklerini karşılaştırma </a:t>
                      </a:r>
                      <a:endParaRPr lang="tr-TR" dirty="0"/>
                    </a:p>
                  </a:txBody>
                  <a:tcPr/>
                </a:tc>
                <a:tc>
                  <a:txBody>
                    <a:bodyPr/>
                    <a:lstStyle/>
                    <a:p>
                      <a:r>
                        <a:rPr lang="tr-TR" dirty="0" smtClean="0"/>
                        <a:t>Araştırma</a:t>
                      </a:r>
                      <a:r>
                        <a:rPr lang="tr-TR" baseline="0" dirty="0" smtClean="0"/>
                        <a:t> sonuçlarını özetleme (grafik, data </a:t>
                      </a:r>
                      <a:r>
                        <a:rPr lang="tr-TR" baseline="0" dirty="0" err="1" smtClean="0"/>
                        <a:t>plots</a:t>
                      </a:r>
                      <a:r>
                        <a:rPr lang="tr-TR" baseline="0" dirty="0" smtClean="0"/>
                        <a:t>, harita ve daire grafik)</a:t>
                      </a:r>
                      <a:endParaRPr lang="tr-TR" dirty="0"/>
                    </a:p>
                  </a:txBody>
                  <a:tcPr/>
                </a:tc>
                <a:tc>
                  <a:txBody>
                    <a:bodyPr/>
                    <a:lstStyle/>
                    <a:p>
                      <a:r>
                        <a:rPr lang="tr-TR" dirty="0" smtClean="0"/>
                        <a:t>İki veya daha az satır ve</a:t>
                      </a:r>
                      <a:r>
                        <a:rPr lang="tr-TR" baseline="0" dirty="0" smtClean="0"/>
                        <a:t> sütundan oluşan tablolarla ifade edilebilecek verilerin gösterimi</a:t>
                      </a:r>
                      <a:endParaRPr lang="tr-TR" dirty="0"/>
                    </a:p>
                  </a:txBody>
                  <a:tcPr/>
                </a:tc>
              </a:tr>
              <a:tr h="370840">
                <a:tc>
                  <a:txBody>
                    <a:bodyPr/>
                    <a:lstStyle/>
                    <a:p>
                      <a:r>
                        <a:rPr lang="tr-TR" dirty="0" smtClean="0"/>
                        <a:t>Bazı spesifik özelliklerin varlığını veya yokluğunu ifade etme </a:t>
                      </a:r>
                      <a:endParaRPr lang="tr-TR" dirty="0"/>
                    </a:p>
                  </a:txBody>
                  <a:tcPr/>
                </a:tc>
                <a:tc>
                  <a:txBody>
                    <a:bodyPr/>
                    <a:lstStyle/>
                    <a:p>
                      <a:r>
                        <a:rPr lang="tr-TR" dirty="0" smtClean="0"/>
                        <a:t>Bir olay,</a:t>
                      </a:r>
                      <a:r>
                        <a:rPr lang="tr-TR" baseline="0" dirty="0" smtClean="0"/>
                        <a:t> süreç, coğrafi veya fiziksel bir özelliği görsel olarak açıklama (şematik diyagramlar, resimler, fotoğraflar, haritalar)</a:t>
                      </a:r>
                      <a:endParaRPr lang="tr-TR" dirty="0"/>
                    </a:p>
                  </a:txBody>
                  <a:tcPr/>
                </a:tc>
                <a:tc>
                  <a:txBody>
                    <a:bodyPr/>
                    <a:lstStyle/>
                    <a:p>
                      <a:r>
                        <a:rPr lang="tr-TR" dirty="0" smtClean="0"/>
                        <a:t>Çalışmanızın ana bulgularıyla ilişkili olmayan verilerin gösterimi</a:t>
                      </a:r>
                      <a:endParaRPr lang="tr-TR" dirty="0"/>
                    </a:p>
                  </a:txBody>
                  <a:tcPr/>
                </a:tc>
              </a:tr>
            </a:tbl>
          </a:graphicData>
        </a:graphic>
      </p:graphicFrame>
      <p:sp>
        <p:nvSpPr>
          <p:cNvPr id="6" name="Başlık 2"/>
          <p:cNvSpPr>
            <a:spLocks noGrp="1"/>
          </p:cNvSpPr>
          <p:nvPr>
            <p:ph type="title"/>
          </p:nvPr>
        </p:nvSpPr>
        <p:spPr/>
        <p:txBody>
          <a:bodyPr>
            <a:normAutofit fontScale="90000"/>
          </a:bodyPr>
          <a:lstStyle/>
          <a:p>
            <a:pPr>
              <a:defRPr/>
            </a:pPr>
            <a:r>
              <a:rPr lang="tr-TR" dirty="0" smtClean="0">
                <a:solidFill>
                  <a:schemeClr val="bg1"/>
                </a:solidFill>
                <a:latin typeface="Calibri" pitchFamily="34" charset="0"/>
              </a:rPr>
              <a:t>Hangi Durumlarda Tablo-Grafik-Metin?</a:t>
            </a:r>
            <a:endParaRPr lang="tr-TR" dirty="0">
              <a:solidFill>
                <a:schemeClr val="bg1"/>
              </a:solidFill>
              <a:latin typeface="Calibri" pitchFamily="34" charset="0"/>
            </a:endParaRPr>
          </a:p>
        </p:txBody>
      </p:sp>
      <p:sp>
        <p:nvSpPr>
          <p:cNvPr id="4" name="Dikdörtgen 3"/>
          <p:cNvSpPr/>
          <p:nvPr/>
        </p:nvSpPr>
        <p:spPr>
          <a:xfrm>
            <a:off x="1187624" y="6423139"/>
            <a:ext cx="5688632" cy="246221"/>
          </a:xfrm>
          <a:prstGeom prst="rect">
            <a:avLst/>
          </a:prstGeom>
        </p:spPr>
        <p:txBody>
          <a:bodyPr wrap="square">
            <a:spAutoFit/>
          </a:bodyPr>
          <a:lstStyle/>
          <a:p>
            <a:r>
              <a:rPr lang="tr-TR" sz="1000" dirty="0"/>
              <a:t>http://www.editage.com/insights/tips-on-effective-use-of-tables-and-figures-in-research-papers#</a:t>
            </a:r>
          </a:p>
        </p:txBody>
      </p:sp>
    </p:spTree>
    <p:extLst>
      <p:ext uri="{BB962C8B-B14F-4D97-AF65-F5344CB8AC3E}">
        <p14:creationId xmlns:p14="http://schemas.microsoft.com/office/powerpoint/2010/main" val="131341389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ure 3. Number of students at Diversity College who are immigrants, by last country of permanent reside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6849" y="2049726"/>
            <a:ext cx="6525511" cy="4147327"/>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286000" y="6197053"/>
            <a:ext cx="4572000" cy="246221"/>
          </a:xfrm>
          <a:prstGeom prst="rect">
            <a:avLst/>
          </a:prstGeom>
        </p:spPr>
        <p:txBody>
          <a:bodyPr>
            <a:spAutoFit/>
          </a:bodyPr>
          <a:lstStyle/>
          <a:p>
            <a:r>
              <a:rPr lang="tr-TR" sz="1000" dirty="0"/>
              <a:t>http://www.statcan.gc.ca/edu/power-pouvoir/ch9/img/5214818_03-eng.jpg</a:t>
            </a:r>
          </a:p>
        </p:txBody>
      </p:sp>
      <p:sp>
        <p:nvSpPr>
          <p:cNvPr id="6" name="İçerik Yer Tutucusu 1"/>
          <p:cNvSpPr txBox="1">
            <a:spLocks/>
          </p:cNvSpPr>
          <p:nvPr/>
        </p:nvSpPr>
        <p:spPr>
          <a:xfrm>
            <a:off x="158824" y="1133925"/>
            <a:ext cx="8229600" cy="49593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Clr>
                <a:schemeClr val="tx2">
                  <a:lumMod val="75000"/>
                </a:schemeClr>
              </a:buClr>
              <a:buNone/>
              <a:defRPr/>
            </a:pPr>
            <a:r>
              <a:rPr lang="tr-TR" sz="2400" dirty="0" smtClean="0"/>
              <a:t>Bu </a:t>
            </a:r>
            <a:r>
              <a:rPr lang="tr-TR" sz="2400" dirty="0"/>
              <a:t>grafik türü, tek başına öğelerin bütün ile ilişkisini gösterir. Değerlerin karşılaştırması vurgulanır.</a:t>
            </a:r>
          </a:p>
          <a:p>
            <a:pPr marL="0" indent="0" algn="just">
              <a:buClr>
                <a:schemeClr val="tx2">
                  <a:lumMod val="75000"/>
                </a:schemeClr>
              </a:buClr>
              <a:buNone/>
              <a:defRPr/>
            </a:pPr>
            <a:endParaRPr lang="tr-TR" sz="2400" dirty="0"/>
          </a:p>
          <a:p>
            <a:pPr marL="0" indent="0" algn="just">
              <a:buClr>
                <a:schemeClr val="tx2">
                  <a:lumMod val="75000"/>
                </a:schemeClr>
              </a:buClr>
              <a:buFont typeface="Wingdings" pitchFamily="2" charset="2"/>
              <a:buNone/>
              <a:defRPr/>
            </a:pPr>
            <a:endParaRPr lang="tr-TR" sz="2200" dirty="0" smtClean="0">
              <a:latin typeface="+mj-lt"/>
            </a:endParaRPr>
          </a:p>
        </p:txBody>
      </p:sp>
      <p:sp>
        <p:nvSpPr>
          <p:cNvPr id="8" name="Başlık 2"/>
          <p:cNvSpPr>
            <a:spLocks noGrp="1"/>
          </p:cNvSpPr>
          <p:nvPr>
            <p:ph type="title"/>
          </p:nvPr>
        </p:nvSpPr>
        <p:spPr>
          <a:xfrm>
            <a:off x="457200" y="116632"/>
            <a:ext cx="8686800" cy="609600"/>
          </a:xfrm>
        </p:spPr>
        <p:txBody>
          <a:bodyPr/>
          <a:lstStyle/>
          <a:p>
            <a:pPr>
              <a:defRPr/>
            </a:pPr>
            <a:r>
              <a:rPr lang="tr-TR" sz="2800" dirty="0"/>
              <a:t>Yatay Çubuk Grafik</a:t>
            </a:r>
          </a:p>
        </p:txBody>
      </p:sp>
    </p:spTree>
    <p:extLst>
      <p:ext uri="{BB962C8B-B14F-4D97-AF65-F5344CB8AC3E}">
        <p14:creationId xmlns:p14="http://schemas.microsoft.com/office/powerpoint/2010/main" val="18888873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Dikey ve Yatay Çubuk Grafik Seçimi</a:t>
            </a:r>
            <a:endParaRPr lang="tr-TR" sz="3200" dirty="0"/>
          </a:p>
        </p:txBody>
      </p:sp>
      <p:sp>
        <p:nvSpPr>
          <p:cNvPr id="3" name="İçerik Yer Tutucusu 2"/>
          <p:cNvSpPr>
            <a:spLocks noGrp="1"/>
          </p:cNvSpPr>
          <p:nvPr>
            <p:ph idx="4294967295"/>
          </p:nvPr>
        </p:nvSpPr>
        <p:spPr>
          <a:xfrm>
            <a:off x="467544" y="1124744"/>
            <a:ext cx="8229600" cy="4525963"/>
          </a:xfrm>
          <a:prstGeom prst="rect">
            <a:avLst/>
          </a:prstGeom>
        </p:spPr>
        <p:txBody>
          <a:bodyPr>
            <a:normAutofit/>
          </a:bodyPr>
          <a:lstStyle/>
          <a:p>
            <a:pPr marL="0" indent="0" algn="just">
              <a:buNone/>
            </a:pPr>
            <a:r>
              <a:rPr lang="tr-TR" sz="2400" dirty="0" smtClean="0"/>
              <a:t>Çok sayıda veriyi karşılaştırmak için dikey çizgi grafik yerine yatay çubuk grafiğin kullanılması </a:t>
            </a:r>
            <a:r>
              <a:rPr lang="tr-TR" sz="2400" dirty="0" err="1" smtClean="0"/>
              <a:t>anlaşılabilirlik</a:t>
            </a:r>
            <a:r>
              <a:rPr lang="tr-TR" sz="2400" dirty="0" smtClean="0"/>
              <a:t> açısından daha uygundur.</a:t>
            </a:r>
          </a:p>
        </p:txBody>
      </p:sp>
      <p:pic>
        <p:nvPicPr>
          <p:cNvPr id="11266" name="Picture 2" descr="A horizontal bar graph showing car types produced in Global City, Janu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4009" y="2348880"/>
            <a:ext cx="6480359" cy="3873816"/>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560988" y="6237312"/>
            <a:ext cx="4572000" cy="246221"/>
          </a:xfrm>
          <a:prstGeom prst="rect">
            <a:avLst/>
          </a:prstGeom>
        </p:spPr>
        <p:txBody>
          <a:bodyPr>
            <a:spAutoFit/>
          </a:bodyPr>
          <a:lstStyle/>
          <a:p>
            <a:r>
              <a:rPr lang="tr-TR" sz="1000" dirty="0"/>
              <a:t>http://www.statcan.gc.ca/edu/power-pouvoir/ch9/img/5214818_06-eng.jpg</a:t>
            </a:r>
          </a:p>
        </p:txBody>
      </p:sp>
    </p:spTree>
    <p:extLst>
      <p:ext uri="{BB962C8B-B14F-4D97-AF65-F5344CB8AC3E}">
        <p14:creationId xmlns:p14="http://schemas.microsoft.com/office/powerpoint/2010/main" val="20161457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68313" y="1323975"/>
            <a:ext cx="8229600" cy="4959350"/>
          </a:xfrm>
          <a:prstGeom prst="rect">
            <a:avLst/>
          </a:prstGeom>
        </p:spPr>
        <p:txBody>
          <a:bodyPr>
            <a:noAutofit/>
          </a:bodyPr>
          <a:lstStyle/>
          <a:p>
            <a:pPr marL="0" indent="0" algn="just">
              <a:buClr>
                <a:schemeClr val="tx2">
                  <a:lumMod val="75000"/>
                </a:schemeClr>
              </a:buClr>
              <a:buFont typeface="Wingdings" pitchFamily="2" charset="2"/>
              <a:buNone/>
              <a:defRPr/>
            </a:pPr>
            <a:r>
              <a:rPr lang="tr-TR" sz="2400" b="0" dirty="0" err="1" smtClean="0">
                <a:latin typeface="+mj-lt"/>
              </a:rPr>
              <a:t>Histogramlar</a:t>
            </a:r>
            <a:r>
              <a:rPr lang="tr-TR" sz="2400" b="0" dirty="0" smtClean="0">
                <a:latin typeface="+mj-lt"/>
              </a:rPr>
              <a:t> </a:t>
            </a:r>
            <a:r>
              <a:rPr lang="tr-TR" sz="2400" b="0" dirty="0">
                <a:latin typeface="+mj-lt"/>
              </a:rPr>
              <a:t>sürekli </a:t>
            </a:r>
            <a:r>
              <a:rPr lang="tr-TR" sz="2400" b="0" dirty="0" smtClean="0">
                <a:latin typeface="+mj-lt"/>
              </a:rPr>
              <a:t>değişkenlerin gösterimi </a:t>
            </a:r>
            <a:r>
              <a:rPr lang="tr-TR" sz="2400" b="0" dirty="0">
                <a:latin typeface="+mj-lt"/>
              </a:rPr>
              <a:t>için çizilir. Sürekli değişkenlerde sınıflar birbirine geçişlidir. Bu nedenle çubuklar birbirine bitişik olarak çizilirler. </a:t>
            </a:r>
            <a:endParaRPr lang="tr-TR" sz="2400" b="0" dirty="0" smtClean="0">
              <a:latin typeface="+mj-lt"/>
            </a:endParaRPr>
          </a:p>
          <a:p>
            <a:pPr marL="0" indent="0" algn="just">
              <a:buClr>
                <a:schemeClr val="tx2">
                  <a:lumMod val="75000"/>
                </a:schemeClr>
              </a:buClr>
              <a:buFont typeface="Wingdings" pitchFamily="2" charset="2"/>
              <a:buNone/>
              <a:defRPr/>
            </a:pPr>
            <a:endParaRPr lang="tr-TR" sz="2400" b="0" dirty="0" smtClean="0">
              <a:latin typeface="+mj-lt"/>
            </a:endParaRPr>
          </a:p>
          <a:p>
            <a:pPr marL="0" indent="0" algn="just">
              <a:buClr>
                <a:schemeClr val="tx2">
                  <a:lumMod val="75000"/>
                </a:schemeClr>
              </a:buClr>
              <a:buFont typeface="Wingdings" pitchFamily="2" charset="2"/>
              <a:buNone/>
              <a:defRPr/>
            </a:pPr>
            <a:r>
              <a:rPr lang="tr-TR" sz="2400" b="0" dirty="0" err="1" smtClean="0">
                <a:latin typeface="+mj-lt"/>
              </a:rPr>
              <a:t>Histogramlar</a:t>
            </a:r>
            <a:r>
              <a:rPr lang="tr-TR" sz="2400" b="0" dirty="0" smtClean="0">
                <a:latin typeface="+mj-lt"/>
              </a:rPr>
              <a:t>;</a:t>
            </a:r>
          </a:p>
          <a:p>
            <a:pPr lvl="1" algn="just">
              <a:buClr>
                <a:schemeClr val="tx2">
                  <a:lumMod val="75000"/>
                </a:schemeClr>
              </a:buClr>
              <a:defRPr/>
            </a:pPr>
            <a:r>
              <a:rPr lang="tr-TR" sz="2000" dirty="0" smtClean="0">
                <a:latin typeface="+mj-lt"/>
              </a:rPr>
              <a:t>Denek </a:t>
            </a:r>
            <a:r>
              <a:rPr lang="tr-TR" sz="2000" dirty="0">
                <a:latin typeface="+mj-lt"/>
              </a:rPr>
              <a:t>sayısının az olduğu ve sınıf aralıklarının eşit olduğu durumlarda normal çubuk grafikler gibi çizilir. Çubuğun yüksekliği frekansı gösterir</a:t>
            </a:r>
            <a:r>
              <a:rPr lang="tr-TR" sz="2000" dirty="0" smtClean="0">
                <a:latin typeface="+mj-lt"/>
              </a:rPr>
              <a:t>.</a:t>
            </a:r>
          </a:p>
          <a:p>
            <a:pPr lvl="1" algn="just">
              <a:buClr>
                <a:schemeClr val="tx2">
                  <a:lumMod val="75000"/>
                </a:schemeClr>
              </a:buClr>
              <a:defRPr/>
            </a:pPr>
            <a:endParaRPr lang="tr-TR" sz="2000" dirty="0" smtClean="0">
              <a:latin typeface="+mj-lt"/>
            </a:endParaRPr>
          </a:p>
          <a:p>
            <a:pPr lvl="1" algn="just">
              <a:buClr>
                <a:schemeClr val="tx2">
                  <a:lumMod val="75000"/>
                </a:schemeClr>
              </a:buClr>
              <a:defRPr/>
            </a:pPr>
            <a:r>
              <a:rPr lang="tr-TR" sz="2000" dirty="0" smtClean="0">
                <a:latin typeface="+mj-lt"/>
              </a:rPr>
              <a:t>Denek </a:t>
            </a:r>
            <a:r>
              <a:rPr lang="tr-TR" sz="2000" dirty="0">
                <a:latin typeface="+mj-lt"/>
              </a:rPr>
              <a:t>sayısının çok ya da sınıf aralıklarının eşit olmadığı durumlarda çubuğun yüksekliği değil alanı önem kazanır. Böyle durumlarda çubuğun kapladığı alan frekansı gösterir ve çubuğun yüksekliği frekansın sınıf aralığına bölünmesiyle bulunur. </a:t>
            </a:r>
            <a:endParaRPr lang="tr-TR" sz="2000" dirty="0" smtClean="0">
              <a:latin typeface="+mj-lt"/>
            </a:endParaRPr>
          </a:p>
        </p:txBody>
      </p:sp>
      <p:sp>
        <p:nvSpPr>
          <p:cNvPr id="6" name="Başlık 2"/>
          <p:cNvSpPr>
            <a:spLocks noGrp="1"/>
          </p:cNvSpPr>
          <p:nvPr>
            <p:ph type="title"/>
          </p:nvPr>
        </p:nvSpPr>
        <p:spPr>
          <a:xfrm>
            <a:off x="457200" y="116632"/>
            <a:ext cx="8686800" cy="609600"/>
          </a:xfrm>
        </p:spPr>
        <p:txBody>
          <a:bodyPr/>
          <a:lstStyle/>
          <a:p>
            <a:pPr>
              <a:defRPr/>
            </a:pPr>
            <a:r>
              <a:rPr lang="tr-TR" sz="2800" dirty="0" err="1"/>
              <a:t>Histogram</a:t>
            </a:r>
            <a:r>
              <a:rPr lang="tr-TR" sz="2800" dirty="0"/>
              <a:t> Grafik</a:t>
            </a:r>
          </a:p>
        </p:txBody>
      </p:sp>
    </p:spTree>
    <p:extLst>
      <p:ext uri="{BB962C8B-B14F-4D97-AF65-F5344CB8AC3E}">
        <p14:creationId xmlns:p14="http://schemas.microsoft.com/office/powerpoint/2010/main" val="42672566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68313" y="1323975"/>
            <a:ext cx="8229600" cy="4959350"/>
          </a:xfrm>
          <a:prstGeom prst="rect">
            <a:avLst/>
          </a:prstGeom>
        </p:spPr>
        <p:txBody>
          <a:bodyPr>
            <a:noAutofit/>
          </a:bodyPr>
          <a:lstStyle/>
          <a:p>
            <a:pPr marL="0" indent="0" algn="just">
              <a:buClr>
                <a:schemeClr val="tx2">
                  <a:lumMod val="75000"/>
                </a:schemeClr>
              </a:buClr>
              <a:buFont typeface="Wingdings" pitchFamily="2" charset="2"/>
              <a:buNone/>
              <a:defRPr/>
            </a:pPr>
            <a:r>
              <a:rPr lang="tr-TR" sz="2200" b="0" dirty="0" smtClean="0">
                <a:latin typeface="+mj-lt"/>
              </a:rPr>
              <a:t>Grafik </a:t>
            </a:r>
            <a:r>
              <a:rPr lang="tr-TR" sz="2200" b="0" dirty="0">
                <a:latin typeface="+mj-lt"/>
              </a:rPr>
              <a:t>2’de </a:t>
            </a:r>
            <a:r>
              <a:rPr lang="tr-TR" sz="2200" b="0" dirty="0" smtClean="0">
                <a:latin typeface="+mj-lt"/>
              </a:rPr>
              <a:t>100 </a:t>
            </a:r>
            <a:r>
              <a:rPr lang="tr-TR" sz="2200" b="0" dirty="0">
                <a:latin typeface="+mj-lt"/>
              </a:rPr>
              <a:t>öğrencinin </a:t>
            </a:r>
            <a:r>
              <a:rPr lang="tr-TR" sz="2200" b="0" dirty="0" smtClean="0">
                <a:latin typeface="+mj-lt"/>
              </a:rPr>
              <a:t>final sınavından aldıkları notların </a:t>
            </a:r>
            <a:r>
              <a:rPr lang="tr-TR" sz="2200" b="0" dirty="0" err="1" smtClean="0">
                <a:latin typeface="+mj-lt"/>
              </a:rPr>
              <a:t>histogramı</a:t>
            </a:r>
            <a:r>
              <a:rPr lang="tr-TR" sz="2200" b="0" dirty="0" smtClean="0">
                <a:latin typeface="+mj-lt"/>
              </a:rPr>
              <a:t> </a:t>
            </a:r>
            <a:r>
              <a:rPr lang="tr-TR" sz="2200" b="0" dirty="0">
                <a:latin typeface="+mj-lt"/>
              </a:rPr>
              <a:t>verilmiştir</a:t>
            </a:r>
            <a:r>
              <a:rPr lang="tr-TR" sz="2200" b="0" dirty="0" smtClean="0">
                <a:latin typeface="+mj-lt"/>
              </a:rPr>
              <a:t>.</a:t>
            </a:r>
          </a:p>
          <a:p>
            <a:pPr marL="0" indent="0" algn="just">
              <a:buClr>
                <a:schemeClr val="tx2">
                  <a:lumMod val="75000"/>
                </a:schemeClr>
              </a:buClr>
              <a:buFont typeface="Wingdings" pitchFamily="2" charset="2"/>
              <a:buNone/>
              <a:defRPr/>
            </a:pPr>
            <a:endParaRPr lang="tr-TR" sz="1800" i="1" dirty="0" smtClean="0">
              <a:latin typeface="+mj-lt"/>
            </a:endParaRPr>
          </a:p>
          <a:p>
            <a:pPr marL="0" indent="0" algn="just">
              <a:buClr>
                <a:schemeClr val="tx2">
                  <a:lumMod val="75000"/>
                </a:schemeClr>
              </a:buClr>
              <a:buFont typeface="Wingdings" pitchFamily="2" charset="2"/>
              <a:buNone/>
              <a:defRPr/>
            </a:pPr>
            <a:endParaRPr lang="tr-TR" sz="1800" i="1" dirty="0">
              <a:latin typeface="+mj-lt"/>
            </a:endParaRPr>
          </a:p>
          <a:p>
            <a:pPr marL="0" indent="0" algn="just">
              <a:buClr>
                <a:schemeClr val="tx2">
                  <a:lumMod val="75000"/>
                </a:schemeClr>
              </a:buClr>
              <a:buFont typeface="Wingdings" pitchFamily="2" charset="2"/>
              <a:buNone/>
              <a:defRPr/>
            </a:pPr>
            <a:endParaRPr lang="tr-TR" sz="1800" i="1" dirty="0" smtClean="0">
              <a:latin typeface="+mj-lt"/>
            </a:endParaRPr>
          </a:p>
          <a:p>
            <a:pPr marL="0" indent="0" algn="just">
              <a:buClr>
                <a:schemeClr val="tx2">
                  <a:lumMod val="75000"/>
                </a:schemeClr>
              </a:buClr>
              <a:buFont typeface="Wingdings" pitchFamily="2" charset="2"/>
              <a:buNone/>
              <a:defRPr/>
            </a:pPr>
            <a:endParaRPr lang="tr-TR" sz="1800" i="1" dirty="0">
              <a:latin typeface="+mj-lt"/>
            </a:endParaRPr>
          </a:p>
          <a:p>
            <a:pPr marL="0" indent="0" algn="just">
              <a:buClr>
                <a:schemeClr val="tx2">
                  <a:lumMod val="75000"/>
                </a:schemeClr>
              </a:buClr>
              <a:buFont typeface="Wingdings" pitchFamily="2" charset="2"/>
              <a:buNone/>
              <a:defRPr/>
            </a:pPr>
            <a:endParaRPr lang="tr-TR" sz="1800" i="1" dirty="0" smtClean="0">
              <a:latin typeface="+mj-lt"/>
            </a:endParaRPr>
          </a:p>
          <a:p>
            <a:pPr marL="0" indent="0" algn="just">
              <a:buClr>
                <a:schemeClr val="tx2">
                  <a:lumMod val="75000"/>
                </a:schemeClr>
              </a:buClr>
              <a:buFont typeface="Wingdings" pitchFamily="2" charset="2"/>
              <a:buNone/>
              <a:defRPr/>
            </a:pPr>
            <a:endParaRPr lang="tr-TR" sz="1800" i="1" dirty="0">
              <a:latin typeface="+mj-lt"/>
            </a:endParaRPr>
          </a:p>
          <a:p>
            <a:pPr marL="0" indent="0" algn="just">
              <a:buClr>
                <a:schemeClr val="tx2">
                  <a:lumMod val="75000"/>
                </a:schemeClr>
              </a:buClr>
              <a:buFont typeface="Wingdings" pitchFamily="2" charset="2"/>
              <a:buNone/>
              <a:defRPr/>
            </a:pPr>
            <a:endParaRPr lang="tr-TR" sz="1800" i="1" dirty="0" smtClean="0">
              <a:latin typeface="+mj-lt"/>
            </a:endParaRPr>
          </a:p>
          <a:p>
            <a:pPr marL="0" indent="0" algn="just">
              <a:buClr>
                <a:schemeClr val="tx2">
                  <a:lumMod val="75000"/>
                </a:schemeClr>
              </a:buClr>
              <a:buFont typeface="Wingdings" pitchFamily="2" charset="2"/>
              <a:buNone/>
              <a:defRPr/>
            </a:pPr>
            <a:endParaRPr lang="tr-TR" sz="1800" i="1" dirty="0">
              <a:latin typeface="+mj-lt"/>
            </a:endParaRPr>
          </a:p>
          <a:p>
            <a:pPr marL="0" indent="0" algn="just">
              <a:buClr>
                <a:schemeClr val="tx2">
                  <a:lumMod val="75000"/>
                </a:schemeClr>
              </a:buClr>
              <a:buFont typeface="Wingdings" pitchFamily="2" charset="2"/>
              <a:buNone/>
              <a:defRPr/>
            </a:pPr>
            <a:endParaRPr lang="tr-TR" sz="1800" i="1" dirty="0" smtClean="0">
              <a:latin typeface="+mj-lt"/>
            </a:endParaRPr>
          </a:p>
          <a:p>
            <a:pPr marL="0" indent="0" algn="just">
              <a:buClr>
                <a:schemeClr val="tx2">
                  <a:lumMod val="75000"/>
                </a:schemeClr>
              </a:buClr>
              <a:buFont typeface="Wingdings" pitchFamily="2" charset="2"/>
              <a:buNone/>
              <a:defRPr/>
            </a:pPr>
            <a:endParaRPr lang="tr-TR" sz="1800" i="1" dirty="0">
              <a:latin typeface="+mj-lt"/>
            </a:endParaRPr>
          </a:p>
        </p:txBody>
      </p:sp>
      <p:sp>
        <p:nvSpPr>
          <p:cNvPr id="6" name="Başlık 2"/>
          <p:cNvSpPr>
            <a:spLocks noGrp="1"/>
          </p:cNvSpPr>
          <p:nvPr>
            <p:ph type="title"/>
          </p:nvPr>
        </p:nvSpPr>
        <p:spPr>
          <a:xfrm>
            <a:off x="457200" y="116632"/>
            <a:ext cx="8686800" cy="609600"/>
          </a:xfrm>
        </p:spPr>
        <p:txBody>
          <a:bodyPr/>
          <a:lstStyle/>
          <a:p>
            <a:pPr>
              <a:defRPr/>
            </a:pPr>
            <a:r>
              <a:rPr lang="tr-TR" sz="2800" dirty="0" err="1"/>
              <a:t>Histogram</a:t>
            </a:r>
            <a:r>
              <a:rPr lang="tr-TR" sz="2800" dirty="0"/>
              <a:t> Grafik</a:t>
            </a:r>
          </a:p>
        </p:txBody>
      </p:sp>
      <p:pic>
        <p:nvPicPr>
          <p:cNvPr id="34820" name="Picture 3" descr="C:\Users\Mevab\Desktop\grafik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2348880"/>
            <a:ext cx="5438775" cy="348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9264302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istogram showing the distribution of salaries of the Acme Corpo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5152" y="958570"/>
            <a:ext cx="4594856" cy="321640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http://www.mathsisfun.com/data/images/bar-chart-vs-histogram.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4661917"/>
            <a:ext cx="3925234" cy="193543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555776" y="4111188"/>
            <a:ext cx="4572000" cy="253916"/>
          </a:xfrm>
          <a:prstGeom prst="rect">
            <a:avLst/>
          </a:prstGeom>
        </p:spPr>
        <p:txBody>
          <a:bodyPr>
            <a:spAutoFit/>
          </a:bodyPr>
          <a:lstStyle/>
          <a:p>
            <a:r>
              <a:rPr lang="tr-TR" sz="1050" dirty="0"/>
              <a:t>http://www.statcan.gc.ca/edu/power-pouvoir/ch9/img/5214822_01-eng.jpg</a:t>
            </a:r>
          </a:p>
        </p:txBody>
      </p:sp>
      <p:sp>
        <p:nvSpPr>
          <p:cNvPr id="4" name="Dikdörtgen 3"/>
          <p:cNvSpPr/>
          <p:nvPr/>
        </p:nvSpPr>
        <p:spPr>
          <a:xfrm>
            <a:off x="2771800" y="6511626"/>
            <a:ext cx="4572000" cy="246221"/>
          </a:xfrm>
          <a:prstGeom prst="rect">
            <a:avLst/>
          </a:prstGeom>
        </p:spPr>
        <p:txBody>
          <a:bodyPr>
            <a:spAutoFit/>
          </a:bodyPr>
          <a:lstStyle/>
          <a:p>
            <a:r>
              <a:rPr lang="tr-TR" sz="1000" dirty="0"/>
              <a:t>https://www.mathsisfun.com/data/images/bar-chart-vs-histogram.gif</a:t>
            </a:r>
          </a:p>
        </p:txBody>
      </p:sp>
      <p:sp>
        <p:nvSpPr>
          <p:cNvPr id="8" name="Başlık 2"/>
          <p:cNvSpPr>
            <a:spLocks noGrp="1"/>
          </p:cNvSpPr>
          <p:nvPr>
            <p:ph type="title"/>
          </p:nvPr>
        </p:nvSpPr>
        <p:spPr>
          <a:xfrm>
            <a:off x="457200" y="116632"/>
            <a:ext cx="8686800" cy="609600"/>
          </a:xfrm>
        </p:spPr>
        <p:txBody>
          <a:bodyPr/>
          <a:lstStyle/>
          <a:p>
            <a:pPr>
              <a:defRPr/>
            </a:pPr>
            <a:r>
              <a:rPr lang="tr-TR" sz="2800" dirty="0" err="1"/>
              <a:t>Histogram</a:t>
            </a:r>
            <a:r>
              <a:rPr lang="tr-TR" sz="2800" dirty="0"/>
              <a:t> Grafik</a:t>
            </a:r>
          </a:p>
        </p:txBody>
      </p:sp>
    </p:spTree>
    <p:extLst>
      <p:ext uri="{BB962C8B-B14F-4D97-AF65-F5344CB8AC3E}">
        <p14:creationId xmlns:p14="http://schemas.microsoft.com/office/powerpoint/2010/main" val="189011796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124744"/>
            <a:ext cx="8229600" cy="4959350"/>
          </a:xfrm>
          <a:prstGeom prst="rect">
            <a:avLst/>
          </a:prstGeom>
        </p:spPr>
        <p:txBody>
          <a:bodyPr>
            <a:normAutofit/>
          </a:bodyPr>
          <a:lstStyle/>
          <a:p>
            <a:pPr marL="0" indent="0" algn="just">
              <a:buClr>
                <a:schemeClr val="tx2">
                  <a:lumMod val="75000"/>
                </a:schemeClr>
              </a:buClr>
              <a:buFont typeface="Wingdings" pitchFamily="2" charset="2"/>
              <a:buNone/>
              <a:defRPr/>
            </a:pPr>
            <a:r>
              <a:rPr lang="tr-TR" sz="2200" b="0" dirty="0" smtClean="0">
                <a:latin typeface="+mj-lt"/>
              </a:rPr>
              <a:t>Bir </a:t>
            </a:r>
            <a:r>
              <a:rPr lang="tr-TR" sz="2200" b="0" dirty="0">
                <a:latin typeface="+mj-lt"/>
              </a:rPr>
              <a:t>değişkenin belli bir sürede gösterdiği değişiklikleri incelemek için </a:t>
            </a:r>
            <a:r>
              <a:rPr lang="tr-TR" sz="2200" b="0" dirty="0" smtClean="0">
                <a:latin typeface="+mj-lt"/>
              </a:rPr>
              <a:t>çizgi grafikler kullanılmaktadır. Grafik 3.’te </a:t>
            </a:r>
            <a:r>
              <a:rPr lang="tr-TR" sz="2200" b="0" dirty="0">
                <a:latin typeface="+mj-lt"/>
              </a:rPr>
              <a:t>aylara göre okula devam etmeyen öğrencilerin dağılımı </a:t>
            </a:r>
            <a:r>
              <a:rPr lang="tr-TR" sz="2200" b="0" dirty="0" smtClean="0">
                <a:latin typeface="+mj-lt"/>
              </a:rPr>
              <a:t>çizgi grafik ile gösterilmiştir.</a:t>
            </a:r>
          </a:p>
          <a:p>
            <a:pPr marL="0" indent="0">
              <a:buClr>
                <a:schemeClr val="tx2">
                  <a:lumMod val="75000"/>
                </a:schemeClr>
              </a:buClr>
              <a:buFont typeface="Wingdings" pitchFamily="2" charset="2"/>
              <a:buNone/>
              <a:defRPr/>
            </a:pPr>
            <a:endParaRPr lang="tr-TR" sz="1800" i="1" dirty="0" smtClean="0">
              <a:latin typeface="+mj-lt"/>
            </a:endParaRPr>
          </a:p>
          <a:p>
            <a:pPr marL="0" indent="0">
              <a:buClr>
                <a:schemeClr val="tx2">
                  <a:lumMod val="75000"/>
                </a:schemeClr>
              </a:buClr>
              <a:buFont typeface="Wingdings" pitchFamily="2" charset="2"/>
              <a:buNone/>
              <a:defRPr/>
            </a:pPr>
            <a:endParaRPr lang="tr-TR" sz="1800" i="1" dirty="0">
              <a:latin typeface="+mj-lt"/>
            </a:endParaRPr>
          </a:p>
          <a:p>
            <a:pPr marL="0" indent="0">
              <a:buClr>
                <a:schemeClr val="tx2">
                  <a:lumMod val="75000"/>
                </a:schemeClr>
              </a:buClr>
              <a:buFont typeface="Wingdings" pitchFamily="2" charset="2"/>
              <a:buNone/>
              <a:defRPr/>
            </a:pPr>
            <a:endParaRPr lang="tr-TR" sz="1800" i="1" dirty="0" smtClean="0">
              <a:latin typeface="+mj-lt"/>
            </a:endParaRPr>
          </a:p>
          <a:p>
            <a:pPr marL="0" indent="0">
              <a:buClr>
                <a:schemeClr val="tx2">
                  <a:lumMod val="75000"/>
                </a:schemeClr>
              </a:buClr>
              <a:buFont typeface="Wingdings" pitchFamily="2" charset="2"/>
              <a:buNone/>
              <a:defRPr/>
            </a:pPr>
            <a:endParaRPr lang="tr-TR" sz="1800" i="1" dirty="0">
              <a:latin typeface="+mj-lt"/>
            </a:endParaRPr>
          </a:p>
          <a:p>
            <a:pPr marL="0" indent="0">
              <a:buClr>
                <a:schemeClr val="tx2">
                  <a:lumMod val="75000"/>
                </a:schemeClr>
              </a:buClr>
              <a:buFont typeface="Wingdings" pitchFamily="2" charset="2"/>
              <a:buNone/>
              <a:defRPr/>
            </a:pPr>
            <a:endParaRPr lang="tr-TR" sz="1800" i="1" dirty="0" smtClean="0">
              <a:latin typeface="+mj-lt"/>
            </a:endParaRPr>
          </a:p>
          <a:p>
            <a:pPr marL="0" indent="0">
              <a:buClr>
                <a:schemeClr val="tx2">
                  <a:lumMod val="75000"/>
                </a:schemeClr>
              </a:buClr>
              <a:buFont typeface="Wingdings" pitchFamily="2" charset="2"/>
              <a:buNone/>
              <a:defRPr/>
            </a:pPr>
            <a:endParaRPr lang="tr-TR" sz="1800" i="1" dirty="0">
              <a:latin typeface="+mj-lt"/>
            </a:endParaRPr>
          </a:p>
          <a:p>
            <a:pPr marL="0" indent="0">
              <a:buClr>
                <a:schemeClr val="tx2">
                  <a:lumMod val="75000"/>
                </a:schemeClr>
              </a:buClr>
              <a:buFont typeface="Wingdings" pitchFamily="2" charset="2"/>
              <a:buNone/>
              <a:defRPr/>
            </a:pPr>
            <a:endParaRPr lang="tr-TR" sz="1800" i="1" dirty="0" smtClean="0">
              <a:latin typeface="+mj-lt"/>
            </a:endParaRPr>
          </a:p>
          <a:p>
            <a:pPr marL="0" indent="0">
              <a:buClr>
                <a:schemeClr val="tx2">
                  <a:lumMod val="75000"/>
                </a:schemeClr>
              </a:buClr>
              <a:buFont typeface="Wingdings" pitchFamily="2" charset="2"/>
              <a:buNone/>
              <a:defRPr/>
            </a:pPr>
            <a:endParaRPr lang="tr-TR" sz="1800" i="1" dirty="0">
              <a:latin typeface="+mj-lt"/>
            </a:endParaRPr>
          </a:p>
          <a:p>
            <a:pPr marL="0" indent="0">
              <a:buClr>
                <a:schemeClr val="tx2">
                  <a:lumMod val="75000"/>
                </a:schemeClr>
              </a:buClr>
              <a:buFont typeface="Wingdings" pitchFamily="2" charset="2"/>
              <a:buNone/>
              <a:defRPr/>
            </a:pPr>
            <a:endParaRPr lang="tr-TR" sz="1800" i="1" dirty="0" smtClean="0">
              <a:latin typeface="+mj-lt"/>
            </a:endParaRPr>
          </a:p>
        </p:txBody>
      </p:sp>
      <p:pic>
        <p:nvPicPr>
          <p:cNvPr id="35844" name="Picture 5" descr="C:\Users\Mevab\Desktop\grafik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6940" y="2780928"/>
            <a:ext cx="5767388" cy="350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Başlık 2"/>
          <p:cNvSpPr>
            <a:spLocks noGrp="1"/>
          </p:cNvSpPr>
          <p:nvPr>
            <p:ph type="title"/>
          </p:nvPr>
        </p:nvSpPr>
        <p:spPr>
          <a:xfrm>
            <a:off x="457200" y="116632"/>
            <a:ext cx="8686800" cy="609600"/>
          </a:xfrm>
        </p:spPr>
        <p:txBody>
          <a:bodyPr/>
          <a:lstStyle/>
          <a:p>
            <a:pPr>
              <a:defRPr/>
            </a:pPr>
            <a:r>
              <a:rPr lang="tr-TR" sz="2800" dirty="0"/>
              <a:t>Çizgi Grafik</a:t>
            </a:r>
          </a:p>
        </p:txBody>
      </p:sp>
    </p:spTree>
    <p:extLst>
      <p:ext uri="{BB962C8B-B14F-4D97-AF65-F5344CB8AC3E}">
        <p14:creationId xmlns:p14="http://schemas.microsoft.com/office/powerpoint/2010/main" val="7354435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18864" y="1312168"/>
            <a:ext cx="8229600" cy="1972816"/>
          </a:xfrm>
          <a:prstGeom prst="rect">
            <a:avLst/>
          </a:prstGeom>
        </p:spPr>
        <p:txBody>
          <a:bodyPr>
            <a:normAutofit/>
          </a:bodyPr>
          <a:lstStyle/>
          <a:p>
            <a:pPr marL="0" indent="0" algn="just">
              <a:buNone/>
            </a:pPr>
            <a:r>
              <a:rPr lang="en-US" sz="2200" dirty="0"/>
              <a:t>Bu </a:t>
            </a:r>
            <a:r>
              <a:rPr lang="en-US" sz="2200" dirty="0" err="1"/>
              <a:t>grafik</a:t>
            </a:r>
            <a:r>
              <a:rPr lang="en-US" sz="2200" dirty="0"/>
              <a:t> </a:t>
            </a:r>
            <a:r>
              <a:rPr lang="en-US" sz="2200" dirty="0" err="1"/>
              <a:t>türü</a:t>
            </a:r>
            <a:r>
              <a:rPr lang="en-US" sz="2200" dirty="0"/>
              <a:t>, her </a:t>
            </a:r>
            <a:r>
              <a:rPr lang="en-US" sz="2200" dirty="0" err="1"/>
              <a:t>değerin</a:t>
            </a:r>
            <a:r>
              <a:rPr lang="en-US" sz="2200" dirty="0"/>
              <a:t> </a:t>
            </a:r>
            <a:r>
              <a:rPr lang="en-US" sz="2200" dirty="0" err="1"/>
              <a:t>zamana</a:t>
            </a:r>
            <a:r>
              <a:rPr lang="en-US" sz="2200" dirty="0"/>
              <a:t> </a:t>
            </a:r>
            <a:r>
              <a:rPr lang="en-US" sz="2200" dirty="0" err="1"/>
              <a:t>veya</a:t>
            </a:r>
            <a:r>
              <a:rPr lang="en-US" sz="2200" dirty="0"/>
              <a:t> </a:t>
            </a:r>
            <a:r>
              <a:rPr lang="en-US" sz="2200" dirty="0" err="1"/>
              <a:t>kategoriye</a:t>
            </a:r>
            <a:r>
              <a:rPr lang="en-US" sz="2200" dirty="0"/>
              <a:t> </a:t>
            </a:r>
            <a:r>
              <a:rPr lang="en-US" sz="2200" dirty="0" err="1"/>
              <a:t>göre</a:t>
            </a:r>
            <a:r>
              <a:rPr lang="en-US" sz="2200" dirty="0"/>
              <a:t> </a:t>
            </a:r>
            <a:r>
              <a:rPr lang="tr-TR" sz="2200" dirty="0" smtClean="0"/>
              <a:t>değişimini gösterir. </a:t>
            </a:r>
            <a:r>
              <a:rPr lang="en-US" sz="2200" dirty="0" smtClean="0"/>
              <a:t> </a:t>
            </a:r>
            <a:endParaRPr lang="tr-TR" sz="2200" dirty="0"/>
          </a:p>
        </p:txBody>
      </p:sp>
      <p:pic>
        <p:nvPicPr>
          <p:cNvPr id="4" name="Picture 2" descr="Figure 1. Labour force participation in Andrew's high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4474" y="2348880"/>
            <a:ext cx="6501902" cy="3843348"/>
          </a:xfrm>
          <a:prstGeom prst="rect">
            <a:avLst/>
          </a:prstGeom>
          <a:noFill/>
          <a:extLst>
            <a:ext uri="{909E8E84-426E-40DD-AFC4-6F175D3DCCD1}">
              <a14:hiddenFill xmlns:a14="http://schemas.microsoft.com/office/drawing/2010/main">
                <a:solidFill>
                  <a:srgbClr val="FFFFFF"/>
                </a:solidFill>
              </a14:hiddenFill>
            </a:ext>
          </a:extLst>
        </p:spPr>
      </p:pic>
      <p:sp>
        <p:nvSpPr>
          <p:cNvPr id="5" name="Dikdörtgen 4"/>
          <p:cNvSpPr/>
          <p:nvPr/>
        </p:nvSpPr>
        <p:spPr>
          <a:xfrm>
            <a:off x="2323961" y="6264236"/>
            <a:ext cx="4572000" cy="246221"/>
          </a:xfrm>
          <a:prstGeom prst="rect">
            <a:avLst/>
          </a:prstGeom>
        </p:spPr>
        <p:txBody>
          <a:bodyPr>
            <a:spAutoFit/>
          </a:bodyPr>
          <a:lstStyle/>
          <a:p>
            <a:r>
              <a:rPr lang="tr-TR" sz="1000" dirty="0"/>
              <a:t>http://www.statcan.gc.ca/edu/power-pouvoir/ch9/img/5214824_01-eng.jpg</a:t>
            </a:r>
          </a:p>
        </p:txBody>
      </p:sp>
      <p:sp>
        <p:nvSpPr>
          <p:cNvPr id="7" name="Başlık 2"/>
          <p:cNvSpPr>
            <a:spLocks noGrp="1"/>
          </p:cNvSpPr>
          <p:nvPr>
            <p:ph type="title"/>
          </p:nvPr>
        </p:nvSpPr>
        <p:spPr>
          <a:xfrm>
            <a:off x="457200" y="116632"/>
            <a:ext cx="8686800" cy="609600"/>
          </a:xfrm>
        </p:spPr>
        <p:txBody>
          <a:bodyPr/>
          <a:lstStyle/>
          <a:p>
            <a:pPr>
              <a:defRPr/>
            </a:pPr>
            <a:r>
              <a:rPr lang="tr-TR" sz="2800" dirty="0"/>
              <a:t>Çizgi Grafik</a:t>
            </a:r>
          </a:p>
        </p:txBody>
      </p:sp>
    </p:spTree>
    <p:extLst>
      <p:ext uri="{BB962C8B-B14F-4D97-AF65-F5344CB8AC3E}">
        <p14:creationId xmlns:p14="http://schemas.microsoft.com/office/powerpoint/2010/main" val="9945544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t>Hangisinde daha fazla bir düşüş var ?</a:t>
            </a:r>
            <a:endParaRPr lang="tr-TR" dirty="0"/>
          </a:p>
        </p:txBody>
      </p:sp>
      <p:pic>
        <p:nvPicPr>
          <p:cNvPr id="16386" name="Picture 2" descr="Figure 3. Number of guilty crime offenders, Grishamvil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062" y="1268760"/>
            <a:ext cx="4309922" cy="2884166"/>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Figure 4. Number of guilty crime offenders, Grishamvil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268760"/>
            <a:ext cx="4516022" cy="2885238"/>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118062" y="4293096"/>
            <a:ext cx="4572000" cy="246221"/>
          </a:xfrm>
          <a:prstGeom prst="rect">
            <a:avLst/>
          </a:prstGeom>
        </p:spPr>
        <p:txBody>
          <a:bodyPr>
            <a:spAutoFit/>
          </a:bodyPr>
          <a:lstStyle/>
          <a:p>
            <a:r>
              <a:rPr lang="tr-TR" sz="1000" dirty="0"/>
              <a:t>http://www.statcan.gc.ca/edu/power-pouvoir/ch9/img/5214824_03-eng.jpg</a:t>
            </a:r>
          </a:p>
        </p:txBody>
      </p:sp>
      <p:sp>
        <p:nvSpPr>
          <p:cNvPr id="4" name="Dikdörtgen 3"/>
          <p:cNvSpPr/>
          <p:nvPr/>
        </p:nvSpPr>
        <p:spPr>
          <a:xfrm>
            <a:off x="4499992" y="4314164"/>
            <a:ext cx="4572000" cy="246221"/>
          </a:xfrm>
          <a:prstGeom prst="rect">
            <a:avLst/>
          </a:prstGeom>
        </p:spPr>
        <p:txBody>
          <a:bodyPr>
            <a:spAutoFit/>
          </a:bodyPr>
          <a:lstStyle/>
          <a:p>
            <a:r>
              <a:rPr lang="tr-TR" sz="1000" dirty="0"/>
              <a:t>http://www.statcan.gc.ca/edu/power-pouvoir/ch9/img/5214824_04-eng.jpg</a:t>
            </a:r>
          </a:p>
        </p:txBody>
      </p:sp>
    </p:spTree>
    <p:extLst>
      <p:ext uri="{BB962C8B-B14F-4D97-AF65-F5344CB8AC3E}">
        <p14:creationId xmlns:p14="http://schemas.microsoft.com/office/powerpoint/2010/main" val="30173469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539552" y="1168152"/>
            <a:ext cx="7992888" cy="3773016"/>
          </a:xfrm>
          <a:prstGeom prst="rect">
            <a:avLst/>
          </a:prstGeom>
        </p:spPr>
        <p:txBody>
          <a:bodyPr>
            <a:normAutofit/>
          </a:bodyPr>
          <a:lstStyle/>
          <a:p>
            <a:pPr marL="0" indent="0" algn="just">
              <a:buNone/>
            </a:pPr>
            <a:r>
              <a:rPr lang="tr-TR" sz="2400" dirty="0" smtClean="0"/>
              <a:t>Çoklu çizgi grafikleri aynı zaman aralıklarında bulunan verilerin etkili bir şekilde karşılaştırılmasında kullanılır.</a:t>
            </a:r>
            <a:endParaRPr lang="tr-TR" sz="2400" dirty="0"/>
          </a:p>
        </p:txBody>
      </p:sp>
      <p:pic>
        <p:nvPicPr>
          <p:cNvPr id="17410" name="Picture 2" descr="Figure 5. Cell phone use in Anytowne, 1996 to 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4782" y="2069347"/>
            <a:ext cx="5565530" cy="4167965"/>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551096" y="6208811"/>
            <a:ext cx="4572000" cy="246221"/>
          </a:xfrm>
          <a:prstGeom prst="rect">
            <a:avLst/>
          </a:prstGeom>
        </p:spPr>
        <p:txBody>
          <a:bodyPr>
            <a:spAutoFit/>
          </a:bodyPr>
          <a:lstStyle/>
          <a:p>
            <a:r>
              <a:rPr lang="tr-TR" sz="1000" dirty="0"/>
              <a:t>http://www.statcan.gc.ca/edu/power-pouvoir/ch9/img/5214824_05-eng.jpg</a:t>
            </a:r>
          </a:p>
        </p:txBody>
      </p:sp>
      <p:sp>
        <p:nvSpPr>
          <p:cNvPr id="7" name="Başlık 2"/>
          <p:cNvSpPr>
            <a:spLocks noGrp="1"/>
          </p:cNvSpPr>
          <p:nvPr>
            <p:ph type="title"/>
          </p:nvPr>
        </p:nvSpPr>
        <p:spPr>
          <a:xfrm>
            <a:off x="457200" y="116632"/>
            <a:ext cx="8686800" cy="609600"/>
          </a:xfrm>
        </p:spPr>
        <p:txBody>
          <a:bodyPr/>
          <a:lstStyle/>
          <a:p>
            <a:pPr>
              <a:defRPr/>
            </a:pPr>
            <a:r>
              <a:rPr lang="tr-TR" sz="2800" dirty="0" smtClean="0"/>
              <a:t>Çoklu Çizgi </a:t>
            </a:r>
            <a:r>
              <a:rPr lang="tr-TR" sz="2800" dirty="0"/>
              <a:t>Grafik</a:t>
            </a:r>
          </a:p>
        </p:txBody>
      </p:sp>
    </p:spTree>
    <p:extLst>
      <p:ext uri="{BB962C8B-B14F-4D97-AF65-F5344CB8AC3E}">
        <p14:creationId xmlns:p14="http://schemas.microsoft.com/office/powerpoint/2010/main" val="30716789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371600"/>
            <a:ext cx="8229600" cy="4959350"/>
          </a:xfrm>
          <a:prstGeom prst="rect">
            <a:avLst/>
          </a:prstGeom>
        </p:spPr>
        <p:txBody>
          <a:bodyPr>
            <a:noAutofit/>
          </a:bodyPr>
          <a:lstStyle/>
          <a:p>
            <a:pPr marL="0" indent="0" algn="just">
              <a:buClr>
                <a:schemeClr val="tx2">
                  <a:lumMod val="75000"/>
                </a:schemeClr>
              </a:buClr>
              <a:buFont typeface="Wingdings" pitchFamily="2" charset="2"/>
              <a:buNone/>
              <a:defRPr/>
            </a:pPr>
            <a:r>
              <a:rPr lang="tr-TR" sz="2400" b="0" dirty="0" smtClean="0">
                <a:latin typeface="+mj-lt"/>
              </a:rPr>
              <a:t>Daire grafiği bir bütünün parçalarının gösteriminde kullanılmaktadır. Daire grafiklerinde bir bütünün parçalarını oluşturan her bir değişkene düşen pay;</a:t>
            </a:r>
          </a:p>
          <a:p>
            <a:pPr marL="0" indent="0" algn="just">
              <a:buClr>
                <a:schemeClr val="tx2">
                  <a:lumMod val="75000"/>
                </a:schemeClr>
              </a:buClr>
              <a:buFont typeface="Wingdings" pitchFamily="2" charset="2"/>
              <a:buNone/>
              <a:defRPr/>
            </a:pPr>
            <a:endParaRPr lang="tr-TR" sz="2400" b="0" dirty="0" smtClean="0">
              <a:latin typeface="+mj-lt"/>
            </a:endParaRPr>
          </a:p>
          <a:p>
            <a:pPr lvl="1" algn="just">
              <a:buClr>
                <a:schemeClr val="tx2">
                  <a:lumMod val="75000"/>
                </a:schemeClr>
              </a:buClr>
              <a:defRPr/>
            </a:pPr>
            <a:r>
              <a:rPr lang="tr-TR" sz="2000" dirty="0" smtClean="0">
                <a:latin typeface="+mj-lt"/>
              </a:rPr>
              <a:t>Yüzdelik sistem kullanılarak gösterilebilir.</a:t>
            </a:r>
          </a:p>
          <a:p>
            <a:pPr lvl="1" algn="just">
              <a:buClr>
                <a:schemeClr val="tx2">
                  <a:lumMod val="75000"/>
                </a:schemeClr>
              </a:buClr>
              <a:defRPr/>
            </a:pPr>
            <a:endParaRPr lang="tr-TR" sz="2000" dirty="0" smtClean="0">
              <a:latin typeface="+mj-lt"/>
            </a:endParaRPr>
          </a:p>
          <a:p>
            <a:pPr lvl="1" algn="just">
              <a:buClr>
                <a:schemeClr val="tx2">
                  <a:lumMod val="75000"/>
                </a:schemeClr>
              </a:buClr>
              <a:defRPr/>
            </a:pPr>
            <a:r>
              <a:rPr lang="tr-TR" sz="2000" dirty="0" smtClean="0">
                <a:latin typeface="+mj-lt"/>
              </a:rPr>
              <a:t>360</a:t>
            </a:r>
            <a:r>
              <a:rPr lang="tr-TR" sz="2000" baseline="30000" dirty="0" smtClean="0">
                <a:latin typeface="+mj-lt"/>
              </a:rPr>
              <a:t>o</a:t>
            </a:r>
            <a:r>
              <a:rPr lang="tr-TR" sz="2000" dirty="0" smtClean="0">
                <a:latin typeface="+mj-lt"/>
              </a:rPr>
              <a:t> </a:t>
            </a:r>
            <a:r>
              <a:rPr lang="tr-TR" sz="2000" dirty="0" err="1" smtClean="0">
                <a:latin typeface="+mj-lt"/>
              </a:rPr>
              <a:t>lik</a:t>
            </a:r>
            <a:r>
              <a:rPr lang="tr-TR" sz="2000" dirty="0" smtClean="0">
                <a:latin typeface="+mj-lt"/>
              </a:rPr>
              <a:t> açı sistemi kullanılarak gösterilebilir.</a:t>
            </a:r>
          </a:p>
        </p:txBody>
      </p:sp>
      <p:sp>
        <p:nvSpPr>
          <p:cNvPr id="6" name="Başlık 2"/>
          <p:cNvSpPr>
            <a:spLocks noGrp="1"/>
          </p:cNvSpPr>
          <p:nvPr>
            <p:ph type="title"/>
          </p:nvPr>
        </p:nvSpPr>
        <p:spPr>
          <a:xfrm>
            <a:off x="457200" y="116632"/>
            <a:ext cx="8686800" cy="609600"/>
          </a:xfrm>
        </p:spPr>
        <p:txBody>
          <a:bodyPr/>
          <a:lstStyle/>
          <a:p>
            <a:pPr>
              <a:defRPr/>
            </a:pPr>
            <a:r>
              <a:rPr lang="tr-TR" sz="2800" dirty="0"/>
              <a:t>Daire Grafiği</a:t>
            </a:r>
          </a:p>
        </p:txBody>
      </p:sp>
    </p:spTree>
    <p:extLst>
      <p:ext uri="{BB962C8B-B14F-4D97-AF65-F5344CB8AC3E}">
        <p14:creationId xmlns:p14="http://schemas.microsoft.com/office/powerpoint/2010/main" val="2844127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2"/>
          <p:cNvSpPr>
            <a:spLocks noGrp="1"/>
          </p:cNvSpPr>
          <p:nvPr>
            <p:ph type="title"/>
          </p:nvPr>
        </p:nvSpPr>
        <p:spPr/>
        <p:txBody>
          <a:bodyPr>
            <a:normAutofit/>
          </a:bodyPr>
          <a:lstStyle/>
          <a:p>
            <a:pPr>
              <a:defRPr/>
            </a:pPr>
            <a:r>
              <a:rPr lang="tr-TR" dirty="0" smtClean="0">
                <a:solidFill>
                  <a:schemeClr val="bg1"/>
                </a:solidFill>
                <a:latin typeface="Calibri" pitchFamily="34" charset="0"/>
              </a:rPr>
              <a:t>Tablo ve Grafiklerin Etkili Kullanımı</a:t>
            </a:r>
            <a:endParaRPr lang="tr-TR" dirty="0">
              <a:solidFill>
                <a:schemeClr val="bg1"/>
              </a:solidFill>
              <a:latin typeface="Calibri" pitchFamily="34" charset="0"/>
            </a:endParaRPr>
          </a:p>
        </p:txBody>
      </p:sp>
      <p:sp>
        <p:nvSpPr>
          <p:cNvPr id="4" name="Dikdörtgen 3"/>
          <p:cNvSpPr/>
          <p:nvPr/>
        </p:nvSpPr>
        <p:spPr>
          <a:xfrm>
            <a:off x="1187624" y="6423139"/>
            <a:ext cx="5688632" cy="246221"/>
          </a:xfrm>
          <a:prstGeom prst="rect">
            <a:avLst/>
          </a:prstGeom>
        </p:spPr>
        <p:txBody>
          <a:bodyPr wrap="square">
            <a:spAutoFit/>
          </a:bodyPr>
          <a:lstStyle/>
          <a:p>
            <a:r>
              <a:rPr lang="tr-TR" sz="1000" dirty="0"/>
              <a:t>http://www.editage.com/insights/tips-on-effective-use-of-tables-and-figures-in-research-papers#</a:t>
            </a:r>
          </a:p>
        </p:txBody>
      </p:sp>
      <p:sp>
        <p:nvSpPr>
          <p:cNvPr id="5" name="Metin Yer Tutucusu 4"/>
          <p:cNvSpPr>
            <a:spLocks noGrp="1"/>
          </p:cNvSpPr>
          <p:nvPr>
            <p:ph type="body" sz="quarter" idx="14"/>
          </p:nvPr>
        </p:nvSpPr>
        <p:spPr>
          <a:xfrm>
            <a:off x="588676" y="1268760"/>
            <a:ext cx="8424936" cy="4398550"/>
          </a:xfrm>
        </p:spPr>
        <p:txBody>
          <a:bodyPr>
            <a:normAutofit fontScale="92500"/>
          </a:bodyPr>
          <a:lstStyle/>
          <a:p>
            <a:r>
              <a:rPr lang="tr-TR" sz="2400" dirty="0" smtClean="0"/>
              <a:t>Kullandığınız tablo veya grafiğin yeterince açıklayıcı olduğundan emin olun. Çünkü okuyucular genellikle bir çalışmaya bakarken ilk bakışta tablo ve grafikleri inceleme eğilimindedirler.</a:t>
            </a:r>
          </a:p>
          <a:p>
            <a:endParaRPr lang="tr-TR" sz="2400" dirty="0" smtClean="0"/>
          </a:p>
          <a:p>
            <a:r>
              <a:rPr lang="tr-TR" sz="2400" dirty="0" smtClean="0"/>
              <a:t>Tablo ve grafiklere referanslar verin fakat detayları tekrar etmekten kaçının. Ana bulgular üzerinde durmaya özen gösterin.</a:t>
            </a:r>
          </a:p>
          <a:p>
            <a:endParaRPr lang="tr-TR" sz="2400" dirty="0" smtClean="0"/>
          </a:p>
          <a:p>
            <a:r>
              <a:rPr lang="tr-TR" sz="2400" dirty="0" smtClean="0"/>
              <a:t>Tablo ve grafiklerde tutarlılığı sağlayın (kısaltmalar, grup isimleri vb.)</a:t>
            </a:r>
          </a:p>
          <a:p>
            <a:endParaRPr lang="tr-TR" sz="2400" dirty="0" smtClean="0"/>
          </a:p>
          <a:p>
            <a:r>
              <a:rPr lang="tr-TR" sz="2400" dirty="0" smtClean="0"/>
              <a:t>Tablo ve grafik isimlerinin bilgilendirici ve anlamlı olmasına özen gösterin.</a:t>
            </a:r>
          </a:p>
          <a:p>
            <a:endParaRPr lang="tr-TR" sz="2800" dirty="0" smtClean="0"/>
          </a:p>
          <a:p>
            <a:endParaRPr lang="tr-TR" sz="2800" dirty="0" smtClean="0"/>
          </a:p>
          <a:p>
            <a:endParaRPr lang="tr-TR" sz="2800" dirty="0"/>
          </a:p>
        </p:txBody>
      </p:sp>
    </p:spTree>
    <p:extLst>
      <p:ext uri="{BB962C8B-B14F-4D97-AF65-F5344CB8AC3E}">
        <p14:creationId xmlns:p14="http://schemas.microsoft.com/office/powerpoint/2010/main" val="36203852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268760"/>
            <a:ext cx="8229600" cy="4959350"/>
          </a:xfrm>
          <a:prstGeom prst="rect">
            <a:avLst/>
          </a:prstGeom>
        </p:spPr>
        <p:txBody>
          <a:bodyPr>
            <a:noAutofit/>
          </a:bodyPr>
          <a:lstStyle/>
          <a:p>
            <a:pPr marL="0" indent="0" algn="just">
              <a:buClr>
                <a:schemeClr val="tx2">
                  <a:lumMod val="75000"/>
                </a:schemeClr>
              </a:buClr>
              <a:buFont typeface="Wingdings" pitchFamily="2" charset="2"/>
              <a:buNone/>
              <a:defRPr/>
            </a:pPr>
            <a:r>
              <a:rPr lang="tr-TR" sz="2200" b="0" dirty="0" smtClean="0">
                <a:latin typeface="+mj-lt"/>
              </a:rPr>
              <a:t>Grafik 4.’te öğrenci velilerinin mesleklere göre dağılımı yüzdelik sistem kullanılarak daire grafiğinde verilmiştir.</a:t>
            </a:r>
          </a:p>
          <a:p>
            <a:pPr marL="0" indent="0" algn="just">
              <a:buClr>
                <a:schemeClr val="tx2">
                  <a:lumMod val="75000"/>
                </a:schemeClr>
              </a:buClr>
              <a:buFont typeface="Wingdings" pitchFamily="2" charset="2"/>
              <a:buNone/>
              <a:defRPr/>
            </a:pPr>
            <a:endParaRPr lang="tr-TR" sz="1600" i="1" dirty="0" smtClean="0">
              <a:latin typeface="+mj-lt"/>
            </a:endParaRPr>
          </a:p>
          <a:p>
            <a:pPr marL="0" indent="0" algn="just">
              <a:buClr>
                <a:schemeClr val="tx2">
                  <a:lumMod val="75000"/>
                </a:schemeClr>
              </a:buClr>
              <a:buFont typeface="Wingdings" pitchFamily="2" charset="2"/>
              <a:buNone/>
              <a:defRPr/>
            </a:pPr>
            <a:endParaRPr lang="tr-TR" sz="1600" i="1" dirty="0">
              <a:latin typeface="+mj-lt"/>
            </a:endParaRPr>
          </a:p>
          <a:p>
            <a:pPr marL="0" indent="0" algn="just">
              <a:buClr>
                <a:schemeClr val="tx2">
                  <a:lumMod val="75000"/>
                </a:schemeClr>
              </a:buClr>
              <a:buFont typeface="Wingdings" pitchFamily="2" charset="2"/>
              <a:buNone/>
              <a:defRPr/>
            </a:pPr>
            <a:endParaRPr lang="tr-TR" sz="1600" i="1" dirty="0" smtClean="0">
              <a:latin typeface="+mj-lt"/>
            </a:endParaRPr>
          </a:p>
          <a:p>
            <a:pPr marL="0" indent="0" algn="just">
              <a:buClr>
                <a:schemeClr val="tx2">
                  <a:lumMod val="75000"/>
                </a:schemeClr>
              </a:buClr>
              <a:buFont typeface="Wingdings" pitchFamily="2" charset="2"/>
              <a:buNone/>
              <a:defRPr/>
            </a:pPr>
            <a:endParaRPr lang="tr-TR" sz="1600" i="1" dirty="0">
              <a:latin typeface="+mj-lt"/>
            </a:endParaRPr>
          </a:p>
          <a:p>
            <a:pPr marL="0" indent="0" algn="just">
              <a:buClr>
                <a:schemeClr val="tx2">
                  <a:lumMod val="75000"/>
                </a:schemeClr>
              </a:buClr>
              <a:buFont typeface="Wingdings" pitchFamily="2" charset="2"/>
              <a:buNone/>
              <a:defRPr/>
            </a:pPr>
            <a:endParaRPr lang="tr-TR" sz="1600" i="1" dirty="0" smtClean="0">
              <a:latin typeface="+mj-lt"/>
            </a:endParaRPr>
          </a:p>
          <a:p>
            <a:pPr marL="0" indent="0" algn="just">
              <a:buClr>
                <a:schemeClr val="tx2">
                  <a:lumMod val="75000"/>
                </a:schemeClr>
              </a:buClr>
              <a:buFont typeface="Wingdings" pitchFamily="2" charset="2"/>
              <a:buNone/>
              <a:defRPr/>
            </a:pPr>
            <a:endParaRPr lang="tr-TR" sz="1600" i="1" dirty="0">
              <a:latin typeface="+mj-lt"/>
            </a:endParaRPr>
          </a:p>
          <a:p>
            <a:pPr marL="0" indent="0" algn="just">
              <a:buClr>
                <a:schemeClr val="tx2">
                  <a:lumMod val="75000"/>
                </a:schemeClr>
              </a:buClr>
              <a:buFont typeface="Wingdings" pitchFamily="2" charset="2"/>
              <a:buNone/>
              <a:defRPr/>
            </a:pPr>
            <a:endParaRPr lang="tr-TR" sz="1600" i="1" dirty="0" smtClean="0">
              <a:latin typeface="+mj-lt"/>
            </a:endParaRPr>
          </a:p>
          <a:p>
            <a:pPr marL="0" indent="0" algn="just">
              <a:buClr>
                <a:schemeClr val="tx2">
                  <a:lumMod val="75000"/>
                </a:schemeClr>
              </a:buClr>
              <a:buFont typeface="Wingdings" pitchFamily="2" charset="2"/>
              <a:buNone/>
              <a:defRPr/>
            </a:pPr>
            <a:endParaRPr lang="tr-TR" sz="1600" i="1" dirty="0">
              <a:latin typeface="+mj-lt"/>
            </a:endParaRPr>
          </a:p>
          <a:p>
            <a:pPr marL="0" indent="0" algn="just">
              <a:buClr>
                <a:schemeClr val="tx2">
                  <a:lumMod val="75000"/>
                </a:schemeClr>
              </a:buClr>
              <a:buFont typeface="Wingdings" pitchFamily="2" charset="2"/>
              <a:buNone/>
              <a:defRPr/>
            </a:pPr>
            <a:endParaRPr lang="tr-TR" sz="1600" i="1" dirty="0" smtClean="0">
              <a:latin typeface="+mj-lt"/>
            </a:endParaRPr>
          </a:p>
          <a:p>
            <a:pPr marL="0" indent="0" algn="just">
              <a:buClr>
                <a:schemeClr val="tx2">
                  <a:lumMod val="75000"/>
                </a:schemeClr>
              </a:buClr>
              <a:buFont typeface="Wingdings" pitchFamily="2" charset="2"/>
              <a:buNone/>
              <a:defRPr/>
            </a:pPr>
            <a:endParaRPr lang="tr-TR" sz="1600" i="1" dirty="0">
              <a:latin typeface="+mj-lt"/>
            </a:endParaRPr>
          </a:p>
          <a:p>
            <a:pPr marL="0" indent="0" algn="just">
              <a:buClr>
                <a:schemeClr val="tx2">
                  <a:lumMod val="75000"/>
                </a:schemeClr>
              </a:buClr>
              <a:buFont typeface="Wingdings" pitchFamily="2" charset="2"/>
              <a:buNone/>
              <a:defRPr/>
            </a:pPr>
            <a:endParaRPr lang="tr-TR" sz="1600" i="1" dirty="0" smtClean="0">
              <a:latin typeface="+mj-lt"/>
            </a:endParaRPr>
          </a:p>
        </p:txBody>
      </p:sp>
      <p:sp>
        <p:nvSpPr>
          <p:cNvPr id="6" name="Başlık 2"/>
          <p:cNvSpPr>
            <a:spLocks noGrp="1"/>
          </p:cNvSpPr>
          <p:nvPr>
            <p:ph type="title"/>
          </p:nvPr>
        </p:nvSpPr>
        <p:spPr>
          <a:xfrm>
            <a:off x="457200" y="116632"/>
            <a:ext cx="8686800" cy="609600"/>
          </a:xfrm>
        </p:spPr>
        <p:txBody>
          <a:bodyPr/>
          <a:lstStyle/>
          <a:p>
            <a:pPr>
              <a:defRPr/>
            </a:pPr>
            <a:r>
              <a:rPr lang="tr-TR" sz="2800" dirty="0"/>
              <a:t>Daire Grafiği</a:t>
            </a:r>
          </a:p>
        </p:txBody>
      </p:sp>
      <p:pic>
        <p:nvPicPr>
          <p:cNvPr id="37892" name="Picture 3" descr="C:\Users\Mevab\Desktop\grafik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7077" y="2852936"/>
            <a:ext cx="4475163" cy="339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68702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467544" y="1124744"/>
            <a:ext cx="8435280" cy="4277072"/>
          </a:xfrm>
          <a:prstGeom prst="rect">
            <a:avLst/>
          </a:prstGeom>
        </p:spPr>
        <p:txBody>
          <a:bodyPr>
            <a:noAutofit/>
          </a:bodyPr>
          <a:lstStyle/>
          <a:p>
            <a:pPr algn="just"/>
            <a:r>
              <a:rPr lang="tr-TR" sz="2400" dirty="0" smtClean="0"/>
              <a:t>Daire grafiklerinde </a:t>
            </a:r>
            <a:r>
              <a:rPr lang="en-US" sz="2400" dirty="0" smtClean="0"/>
              <a:t>her </a:t>
            </a:r>
            <a:r>
              <a:rPr lang="en-US" sz="2400" dirty="0" err="1"/>
              <a:t>veri</a:t>
            </a:r>
            <a:r>
              <a:rPr lang="en-US" sz="2400" dirty="0"/>
              <a:t> </a:t>
            </a:r>
            <a:r>
              <a:rPr lang="en-US" sz="2400" dirty="0" err="1"/>
              <a:t>serisi</a:t>
            </a:r>
            <a:r>
              <a:rPr lang="en-US" sz="2400" dirty="0"/>
              <a:t> </a:t>
            </a:r>
            <a:r>
              <a:rPr lang="en-US" sz="2400" dirty="0" err="1"/>
              <a:t>benzersiz</a:t>
            </a:r>
            <a:r>
              <a:rPr lang="en-US" sz="2400" dirty="0"/>
              <a:t> </a:t>
            </a:r>
            <a:r>
              <a:rPr lang="en-US" sz="2400" dirty="0" err="1"/>
              <a:t>bir</a:t>
            </a:r>
            <a:r>
              <a:rPr lang="en-US" sz="2400" dirty="0"/>
              <a:t> </a:t>
            </a:r>
            <a:r>
              <a:rPr lang="en-US" sz="2400" dirty="0" err="1"/>
              <a:t>renk</a:t>
            </a:r>
            <a:r>
              <a:rPr lang="en-US" sz="2400" dirty="0"/>
              <a:t> </a:t>
            </a:r>
            <a:r>
              <a:rPr lang="en-US" sz="2400" dirty="0" err="1"/>
              <a:t>veya</a:t>
            </a:r>
            <a:r>
              <a:rPr lang="en-US" sz="2400" dirty="0"/>
              <a:t> </a:t>
            </a:r>
            <a:r>
              <a:rPr lang="en-US" sz="2400" dirty="0" err="1" smtClean="0"/>
              <a:t>desen</a:t>
            </a:r>
            <a:r>
              <a:rPr lang="tr-TR" sz="2400" dirty="0" smtClean="0"/>
              <a:t>le gösterilmelidir.</a:t>
            </a:r>
          </a:p>
          <a:p>
            <a:pPr algn="just"/>
            <a:r>
              <a:rPr lang="en-US" sz="2400" dirty="0" err="1" smtClean="0"/>
              <a:t>Bir</a:t>
            </a:r>
            <a:r>
              <a:rPr lang="en-US" sz="2400" dirty="0" smtClean="0"/>
              <a:t> </a:t>
            </a:r>
            <a:r>
              <a:rPr lang="en-US" sz="2400" dirty="0" err="1"/>
              <a:t>grafikte</a:t>
            </a:r>
            <a:r>
              <a:rPr lang="en-US" sz="2400" dirty="0"/>
              <a:t> </a:t>
            </a:r>
            <a:r>
              <a:rPr lang="en-US" sz="2400" dirty="0" err="1"/>
              <a:t>bir</a:t>
            </a:r>
            <a:r>
              <a:rPr lang="en-US" sz="2400" dirty="0"/>
              <a:t> </a:t>
            </a:r>
            <a:r>
              <a:rPr lang="en-US" sz="2400" dirty="0" err="1"/>
              <a:t>veya</a:t>
            </a:r>
            <a:r>
              <a:rPr lang="en-US" sz="2400" dirty="0"/>
              <a:t> </a:t>
            </a:r>
            <a:r>
              <a:rPr lang="en-US" sz="2400" dirty="0" err="1"/>
              <a:t>birden</a:t>
            </a:r>
            <a:r>
              <a:rPr lang="en-US" sz="2400" dirty="0"/>
              <a:t> </a:t>
            </a:r>
            <a:r>
              <a:rPr lang="en-US" sz="2400" dirty="0" err="1"/>
              <a:t>çok</a:t>
            </a:r>
            <a:r>
              <a:rPr lang="en-US" sz="2400" dirty="0"/>
              <a:t> </a:t>
            </a:r>
            <a:r>
              <a:rPr lang="en-US" sz="2400" dirty="0" err="1"/>
              <a:t>veri</a:t>
            </a:r>
            <a:r>
              <a:rPr lang="en-US" sz="2400" dirty="0"/>
              <a:t> </a:t>
            </a:r>
            <a:r>
              <a:rPr lang="en-US" sz="2400" dirty="0" err="1"/>
              <a:t>serisi</a:t>
            </a:r>
            <a:r>
              <a:rPr lang="en-US" sz="2400" dirty="0"/>
              <a:t> </a:t>
            </a:r>
            <a:r>
              <a:rPr lang="en-US" sz="2400" dirty="0" err="1" smtClean="0"/>
              <a:t>çiz</a:t>
            </a:r>
            <a:r>
              <a:rPr lang="tr-TR" sz="2400" dirty="0" smtClean="0"/>
              <a:t>ilebilir fakat daire grafiklerinde </a:t>
            </a:r>
            <a:r>
              <a:rPr lang="en-US" sz="2400" dirty="0" err="1" smtClean="0"/>
              <a:t>tek</a:t>
            </a:r>
            <a:r>
              <a:rPr lang="en-US" sz="2400" dirty="0" smtClean="0"/>
              <a:t> </a:t>
            </a:r>
            <a:r>
              <a:rPr lang="en-US" sz="2400" dirty="0" err="1"/>
              <a:t>bir</a:t>
            </a:r>
            <a:r>
              <a:rPr lang="en-US" sz="2400" dirty="0"/>
              <a:t> </a:t>
            </a:r>
            <a:r>
              <a:rPr lang="en-US" sz="2400" dirty="0" err="1"/>
              <a:t>veri</a:t>
            </a:r>
            <a:r>
              <a:rPr lang="en-US" sz="2400" dirty="0"/>
              <a:t> </a:t>
            </a:r>
            <a:r>
              <a:rPr lang="en-US" sz="2400" dirty="0" err="1"/>
              <a:t>serisi</a:t>
            </a:r>
            <a:r>
              <a:rPr lang="en-US" sz="2400" dirty="0"/>
              <a:t> </a:t>
            </a:r>
            <a:r>
              <a:rPr lang="en-US" sz="2400" dirty="0" err="1" smtClean="0"/>
              <a:t>bulunur</a:t>
            </a:r>
            <a:r>
              <a:rPr lang="tr-TR" sz="2400" dirty="0"/>
              <a:t>.</a:t>
            </a:r>
            <a:r>
              <a:rPr lang="tr-TR" sz="2400" dirty="0" smtClean="0"/>
              <a:t> </a:t>
            </a:r>
          </a:p>
          <a:p>
            <a:pPr algn="just"/>
            <a:r>
              <a:rPr lang="tr-TR" sz="2400" dirty="0" smtClean="0"/>
              <a:t>V</a:t>
            </a:r>
            <a:r>
              <a:rPr lang="en-US" sz="2400" dirty="0" err="1" smtClean="0"/>
              <a:t>erilerin</a:t>
            </a:r>
            <a:r>
              <a:rPr lang="en-US" sz="2400" dirty="0" smtClean="0"/>
              <a:t> </a:t>
            </a:r>
            <a:r>
              <a:rPr lang="en-US" sz="2400" dirty="0" err="1"/>
              <a:t>içerdiği</a:t>
            </a:r>
            <a:r>
              <a:rPr lang="en-US" sz="2400" dirty="0"/>
              <a:t> </a:t>
            </a:r>
            <a:r>
              <a:rPr lang="en-US" sz="2400" dirty="0" err="1"/>
              <a:t>belirli</a:t>
            </a:r>
            <a:r>
              <a:rPr lang="en-US" sz="2400" dirty="0"/>
              <a:t> </a:t>
            </a:r>
            <a:r>
              <a:rPr lang="en-US" sz="2400" dirty="0" err="1"/>
              <a:t>bir</a:t>
            </a:r>
            <a:r>
              <a:rPr lang="en-US" sz="2400" dirty="0"/>
              <a:t> </a:t>
            </a:r>
            <a:r>
              <a:rPr lang="en-US" sz="2400" dirty="0" err="1"/>
              <a:t>öğeyi</a:t>
            </a:r>
            <a:r>
              <a:rPr lang="en-US" sz="2400" dirty="0"/>
              <a:t> </a:t>
            </a:r>
            <a:r>
              <a:rPr lang="en-US" sz="2400" dirty="0" err="1"/>
              <a:t>vurgularken</a:t>
            </a:r>
            <a:r>
              <a:rPr lang="en-US" sz="2400" dirty="0"/>
              <a:t> </a:t>
            </a:r>
            <a:r>
              <a:rPr lang="en-US" sz="2400" dirty="0" err="1"/>
              <a:t>kullanışlıdır</a:t>
            </a:r>
            <a:r>
              <a:rPr lang="en-US" sz="2400" dirty="0"/>
              <a:t>. </a:t>
            </a:r>
            <a:endParaRPr lang="tr-TR" sz="2400" dirty="0"/>
          </a:p>
        </p:txBody>
      </p:sp>
      <p:pic>
        <p:nvPicPr>
          <p:cNvPr id="12290" name="Picture 2" descr="Figure 2. Music preferences in young adults 14 to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3284983"/>
            <a:ext cx="6345447" cy="3066148"/>
          </a:xfrm>
          <a:prstGeom prst="rect">
            <a:avLst/>
          </a:prstGeom>
          <a:noFill/>
          <a:extLst>
            <a:ext uri="{909E8E84-426E-40DD-AFC4-6F175D3DCCD1}">
              <a14:hiddenFill xmlns:a14="http://schemas.microsoft.com/office/drawing/2010/main">
                <a:solidFill>
                  <a:srgbClr val="FFFFFF"/>
                </a:solidFill>
              </a14:hiddenFill>
            </a:ext>
          </a:extLst>
        </p:spPr>
      </p:pic>
      <p:sp>
        <p:nvSpPr>
          <p:cNvPr id="4" name="Başlık 1"/>
          <p:cNvSpPr>
            <a:spLocks noGrp="1"/>
          </p:cNvSpPr>
          <p:nvPr>
            <p:ph type="title"/>
          </p:nvPr>
        </p:nvSpPr>
        <p:spPr>
          <a:xfrm>
            <a:off x="1979712" y="0"/>
            <a:ext cx="7164288" cy="764704"/>
          </a:xfrm>
        </p:spPr>
        <p:txBody>
          <a:bodyPr>
            <a:normAutofit/>
          </a:bodyPr>
          <a:lstStyle/>
          <a:p>
            <a:pPr>
              <a:defRPr/>
            </a:pPr>
            <a:r>
              <a:rPr lang="tr-TR" sz="2800" dirty="0"/>
              <a:t>Daire Grafiği</a:t>
            </a:r>
          </a:p>
        </p:txBody>
      </p:sp>
      <p:sp>
        <p:nvSpPr>
          <p:cNvPr id="2" name="Dikdörtgen 1"/>
          <p:cNvSpPr/>
          <p:nvPr/>
        </p:nvSpPr>
        <p:spPr>
          <a:xfrm>
            <a:off x="2448272" y="6351131"/>
            <a:ext cx="4572000" cy="246221"/>
          </a:xfrm>
          <a:prstGeom prst="rect">
            <a:avLst/>
          </a:prstGeom>
        </p:spPr>
        <p:txBody>
          <a:bodyPr>
            <a:spAutoFit/>
          </a:bodyPr>
          <a:lstStyle/>
          <a:p>
            <a:r>
              <a:rPr lang="tr-TR" sz="1000" dirty="0"/>
              <a:t>http://www.statcan.gc.ca/edu/power-pouvoir/ch9/img/5214826_02-eng.jpg</a:t>
            </a:r>
          </a:p>
        </p:txBody>
      </p:sp>
    </p:spTree>
    <p:extLst>
      <p:ext uri="{BB962C8B-B14F-4D97-AF65-F5344CB8AC3E}">
        <p14:creationId xmlns:p14="http://schemas.microsoft.com/office/powerpoint/2010/main" val="32852414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124744"/>
            <a:ext cx="8229600" cy="4959350"/>
          </a:xfrm>
          <a:prstGeom prst="rect">
            <a:avLst/>
          </a:prstGeom>
        </p:spPr>
        <p:txBody>
          <a:bodyPr>
            <a:noAutofit/>
          </a:bodyPr>
          <a:lstStyle/>
          <a:p>
            <a:pPr marL="0" indent="0" algn="just">
              <a:buClr>
                <a:schemeClr val="tx2">
                  <a:lumMod val="75000"/>
                </a:schemeClr>
              </a:buClr>
              <a:buFont typeface="Wingdings" pitchFamily="2" charset="2"/>
              <a:buNone/>
              <a:defRPr/>
            </a:pPr>
            <a:r>
              <a:rPr lang="tr-TR" sz="2200" b="0" dirty="0" smtClean="0">
                <a:latin typeface="+mj-lt"/>
              </a:rPr>
              <a:t>Nokta </a:t>
            </a:r>
            <a:r>
              <a:rPr lang="tr-TR" sz="2200" b="0" dirty="0">
                <a:latin typeface="+mj-lt"/>
              </a:rPr>
              <a:t>grafikler </a:t>
            </a:r>
            <a:r>
              <a:rPr lang="tr-TR" sz="2200" b="0" dirty="0" smtClean="0">
                <a:latin typeface="+mj-lt"/>
              </a:rPr>
              <a:t>iki </a:t>
            </a:r>
            <a:r>
              <a:rPr lang="tr-TR" sz="2200" b="0" dirty="0">
                <a:latin typeface="+mj-lt"/>
              </a:rPr>
              <a:t>değişken arasındaki ilişkiyi görsel olarak </a:t>
            </a:r>
            <a:r>
              <a:rPr lang="tr-TR" sz="2200" b="0" dirty="0" smtClean="0">
                <a:latin typeface="+mj-lt"/>
              </a:rPr>
              <a:t>ifade etmek </a:t>
            </a:r>
            <a:r>
              <a:rPr lang="tr-TR" sz="2200" b="0" dirty="0">
                <a:latin typeface="+mj-lt"/>
              </a:rPr>
              <a:t>için kullanılır. </a:t>
            </a:r>
            <a:r>
              <a:rPr lang="tr-TR" sz="2200" b="0" dirty="0" smtClean="0">
                <a:latin typeface="+mj-lt"/>
              </a:rPr>
              <a:t>Grafik 5.’de </a:t>
            </a:r>
            <a:r>
              <a:rPr lang="tr-TR" sz="2200" b="0" dirty="0">
                <a:latin typeface="+mj-lt"/>
              </a:rPr>
              <a:t>öğrencilerin ders çalışma süreleri ve matematik dersinden aldıkları </a:t>
            </a:r>
            <a:r>
              <a:rPr lang="tr-TR" sz="2200" b="0" dirty="0" smtClean="0">
                <a:latin typeface="+mj-lt"/>
              </a:rPr>
              <a:t>notlar arasındaki ilişki </a:t>
            </a:r>
            <a:r>
              <a:rPr lang="tr-TR" sz="2200" b="0" dirty="0">
                <a:latin typeface="+mj-lt"/>
              </a:rPr>
              <a:t>nokta grafiği </a:t>
            </a:r>
            <a:r>
              <a:rPr lang="tr-TR" sz="2200" b="0" dirty="0" smtClean="0">
                <a:latin typeface="+mj-lt"/>
              </a:rPr>
              <a:t>ile verilmiştir.</a:t>
            </a:r>
          </a:p>
          <a:p>
            <a:pPr marL="0" indent="0" algn="just">
              <a:buClr>
                <a:schemeClr val="tx2">
                  <a:lumMod val="75000"/>
                </a:schemeClr>
              </a:buClr>
              <a:buFont typeface="Wingdings" pitchFamily="2" charset="2"/>
              <a:buNone/>
              <a:defRPr/>
            </a:pPr>
            <a:endParaRPr lang="tr-TR" sz="2200" b="0" dirty="0">
              <a:latin typeface="+mj-lt"/>
            </a:endParaRPr>
          </a:p>
          <a:p>
            <a:pPr marL="0" indent="0" algn="just">
              <a:buClr>
                <a:schemeClr val="tx2">
                  <a:lumMod val="75000"/>
                </a:schemeClr>
              </a:buClr>
              <a:buFont typeface="Wingdings" pitchFamily="2" charset="2"/>
              <a:buNone/>
              <a:defRPr/>
            </a:pPr>
            <a:endParaRPr lang="tr-TR" sz="2200" b="0" dirty="0" smtClean="0">
              <a:latin typeface="+mj-lt"/>
            </a:endParaRPr>
          </a:p>
          <a:p>
            <a:pPr marL="0" indent="0" algn="just">
              <a:buClr>
                <a:schemeClr val="tx2">
                  <a:lumMod val="75000"/>
                </a:schemeClr>
              </a:buClr>
              <a:buFont typeface="Wingdings" pitchFamily="2" charset="2"/>
              <a:buNone/>
              <a:defRPr/>
            </a:pPr>
            <a:endParaRPr lang="tr-TR" sz="2200" b="0" dirty="0">
              <a:latin typeface="+mj-lt"/>
            </a:endParaRPr>
          </a:p>
          <a:p>
            <a:pPr marL="0" indent="0" algn="just">
              <a:buClr>
                <a:schemeClr val="tx2">
                  <a:lumMod val="75000"/>
                </a:schemeClr>
              </a:buClr>
              <a:buFont typeface="Wingdings" pitchFamily="2" charset="2"/>
              <a:buNone/>
              <a:defRPr/>
            </a:pPr>
            <a:endParaRPr lang="tr-TR" sz="2200" b="0" dirty="0" smtClean="0">
              <a:latin typeface="+mj-lt"/>
            </a:endParaRPr>
          </a:p>
          <a:p>
            <a:pPr marL="0" indent="0" algn="just">
              <a:buClr>
                <a:schemeClr val="tx2">
                  <a:lumMod val="75000"/>
                </a:schemeClr>
              </a:buClr>
              <a:buFont typeface="Wingdings" pitchFamily="2" charset="2"/>
              <a:buNone/>
              <a:defRPr/>
            </a:pPr>
            <a:endParaRPr lang="tr-TR" sz="2200" b="0" dirty="0">
              <a:latin typeface="+mj-lt"/>
            </a:endParaRPr>
          </a:p>
          <a:p>
            <a:pPr marL="0" indent="0" algn="just">
              <a:buClr>
                <a:schemeClr val="tx2">
                  <a:lumMod val="75000"/>
                </a:schemeClr>
              </a:buClr>
              <a:buFont typeface="Wingdings" pitchFamily="2" charset="2"/>
              <a:buNone/>
              <a:defRPr/>
            </a:pPr>
            <a:endParaRPr lang="tr-TR" sz="2200" b="0" dirty="0" smtClean="0">
              <a:latin typeface="+mj-lt"/>
            </a:endParaRPr>
          </a:p>
          <a:p>
            <a:pPr marL="0" indent="0" algn="just">
              <a:buClr>
                <a:schemeClr val="tx2">
                  <a:lumMod val="75000"/>
                </a:schemeClr>
              </a:buClr>
              <a:buFont typeface="Wingdings" pitchFamily="2" charset="2"/>
              <a:buNone/>
              <a:defRPr/>
            </a:pPr>
            <a:endParaRPr lang="tr-TR" sz="1600" i="1" dirty="0" smtClean="0">
              <a:latin typeface="+mj-lt"/>
            </a:endParaRPr>
          </a:p>
          <a:p>
            <a:pPr marL="0" indent="0" algn="just">
              <a:buClr>
                <a:schemeClr val="tx2">
                  <a:lumMod val="75000"/>
                </a:schemeClr>
              </a:buClr>
              <a:buFont typeface="Wingdings" pitchFamily="2" charset="2"/>
              <a:buNone/>
              <a:defRPr/>
            </a:pPr>
            <a:endParaRPr lang="tr-TR" sz="1600" i="1" dirty="0">
              <a:latin typeface="+mj-lt"/>
            </a:endParaRPr>
          </a:p>
          <a:p>
            <a:pPr marL="0" indent="0" algn="just">
              <a:buClr>
                <a:schemeClr val="tx2">
                  <a:lumMod val="75000"/>
                </a:schemeClr>
              </a:buClr>
              <a:buFont typeface="Wingdings" pitchFamily="2" charset="2"/>
              <a:buNone/>
              <a:defRPr/>
            </a:pPr>
            <a:endParaRPr lang="tr-TR" sz="1600" i="1" dirty="0" smtClean="0">
              <a:latin typeface="+mj-lt"/>
            </a:endParaRPr>
          </a:p>
        </p:txBody>
      </p:sp>
      <p:sp>
        <p:nvSpPr>
          <p:cNvPr id="6" name="Başlık 2"/>
          <p:cNvSpPr>
            <a:spLocks noGrp="1"/>
          </p:cNvSpPr>
          <p:nvPr>
            <p:ph type="title"/>
          </p:nvPr>
        </p:nvSpPr>
        <p:spPr>
          <a:xfrm>
            <a:off x="457200" y="116632"/>
            <a:ext cx="8686800" cy="609600"/>
          </a:xfrm>
        </p:spPr>
        <p:txBody>
          <a:bodyPr/>
          <a:lstStyle/>
          <a:p>
            <a:pPr>
              <a:defRPr/>
            </a:pPr>
            <a:r>
              <a:rPr lang="tr-TR" sz="2800" dirty="0">
                <a:solidFill>
                  <a:schemeClr val="bg1"/>
                </a:solidFill>
              </a:rPr>
              <a:t>Nokta Grafiği</a:t>
            </a:r>
          </a:p>
        </p:txBody>
      </p:sp>
      <p:pic>
        <p:nvPicPr>
          <p:cNvPr id="38916" name="Picture 5" descr="C:\Users\Mevab\Desktop\grafik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116" y="3068960"/>
            <a:ext cx="72263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08164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err="1" smtClean="0">
                <a:latin typeface="+mn-lt"/>
              </a:rPr>
              <a:t>Pictograph</a:t>
            </a:r>
            <a:endParaRPr lang="tr-TR" sz="3200" dirty="0">
              <a:latin typeface="+mn-lt"/>
            </a:endParaRPr>
          </a:p>
        </p:txBody>
      </p:sp>
      <p:pic>
        <p:nvPicPr>
          <p:cNvPr id="4" name="Picture 4" descr="Figure 2. Purchasing power of the Canadian dollar, 1980 to 20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276872"/>
            <a:ext cx="4197846" cy="4197846"/>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611560" y="1239143"/>
            <a:ext cx="7920880" cy="830997"/>
          </a:xfrm>
          <a:prstGeom prst="rect">
            <a:avLst/>
          </a:prstGeom>
        </p:spPr>
        <p:txBody>
          <a:bodyPr wrap="square">
            <a:spAutoFit/>
          </a:bodyPr>
          <a:lstStyle/>
          <a:p>
            <a:pPr algn="just"/>
            <a:r>
              <a:rPr lang="tr-TR" sz="2400" dirty="0" err="1"/>
              <a:t>Piktogram</a:t>
            </a:r>
            <a:r>
              <a:rPr lang="tr-TR" sz="2400" dirty="0"/>
              <a:t> ya da </a:t>
            </a:r>
            <a:r>
              <a:rPr lang="tr-TR" sz="2400" dirty="0" err="1"/>
              <a:t>piktograf</a:t>
            </a:r>
            <a:r>
              <a:rPr lang="tr-TR" sz="2400" dirty="0"/>
              <a:t> bir eşyayı</a:t>
            </a:r>
            <a:r>
              <a:rPr lang="tr-TR" sz="2400" dirty="0" smtClean="0"/>
              <a:t>, bir </a:t>
            </a:r>
            <a:r>
              <a:rPr lang="tr-TR" sz="2400" dirty="0"/>
              <a:t>objeyi, bir yeri, bir faaliyeti, bir kavramı resmetme yoluyla temsil eden </a:t>
            </a:r>
            <a:r>
              <a:rPr lang="tr-TR" sz="2400" dirty="0" smtClean="0"/>
              <a:t>semboldür. </a:t>
            </a:r>
            <a:endParaRPr lang="tr-TR" sz="2400" dirty="0"/>
          </a:p>
        </p:txBody>
      </p:sp>
      <p:sp>
        <p:nvSpPr>
          <p:cNvPr id="5" name="Dikdörtgen 4"/>
          <p:cNvSpPr/>
          <p:nvPr/>
        </p:nvSpPr>
        <p:spPr>
          <a:xfrm>
            <a:off x="2664296" y="6567155"/>
            <a:ext cx="4572000" cy="246221"/>
          </a:xfrm>
          <a:prstGeom prst="rect">
            <a:avLst/>
          </a:prstGeom>
        </p:spPr>
        <p:txBody>
          <a:bodyPr>
            <a:spAutoFit/>
          </a:bodyPr>
          <a:lstStyle/>
          <a:p>
            <a:r>
              <a:rPr lang="tr-TR" sz="1000" dirty="0"/>
              <a:t>http://www.statcan.gc.ca/edu/power-pouvoir/ch9/img/5214825_02-eng.jpg</a:t>
            </a:r>
          </a:p>
        </p:txBody>
      </p:sp>
    </p:spTree>
    <p:extLst>
      <p:ext uri="{BB962C8B-B14F-4D97-AF65-F5344CB8AC3E}">
        <p14:creationId xmlns:p14="http://schemas.microsoft.com/office/powerpoint/2010/main" val="210172517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Dağılım Grafikleri</a:t>
            </a:r>
            <a:endParaRPr lang="tr-TR" sz="3200" dirty="0"/>
          </a:p>
        </p:txBody>
      </p:sp>
      <p:sp>
        <p:nvSpPr>
          <p:cNvPr id="3" name="İçerik Yer Tutucusu 2"/>
          <p:cNvSpPr>
            <a:spLocks noGrp="1"/>
          </p:cNvSpPr>
          <p:nvPr>
            <p:ph idx="4294967295"/>
          </p:nvPr>
        </p:nvSpPr>
        <p:spPr>
          <a:xfrm>
            <a:off x="539552" y="1268761"/>
            <a:ext cx="8291264" cy="864096"/>
          </a:xfrm>
          <a:prstGeom prst="rect">
            <a:avLst/>
          </a:prstGeom>
        </p:spPr>
        <p:txBody>
          <a:bodyPr>
            <a:normAutofit/>
          </a:bodyPr>
          <a:lstStyle/>
          <a:p>
            <a:pPr marL="0" indent="0" algn="just">
              <a:buNone/>
            </a:pPr>
            <a:r>
              <a:rPr lang="en-US" sz="2400" dirty="0" err="1" smtClean="0"/>
              <a:t>Dağı</a:t>
            </a:r>
            <a:r>
              <a:rPr lang="tr-TR" sz="2400" dirty="0" err="1" smtClean="0"/>
              <a:t>lım</a:t>
            </a:r>
            <a:r>
              <a:rPr lang="tr-TR" sz="2400" dirty="0" smtClean="0"/>
              <a:t> </a:t>
            </a:r>
            <a:r>
              <a:rPr lang="en-US" sz="2400" dirty="0" err="1" smtClean="0"/>
              <a:t>grafikleri</a:t>
            </a:r>
            <a:r>
              <a:rPr lang="en-US" sz="2400" dirty="0"/>
              <a:t>, </a:t>
            </a:r>
            <a:r>
              <a:rPr lang="en-US" sz="2400" dirty="0" err="1"/>
              <a:t>bilimsel</a:t>
            </a:r>
            <a:r>
              <a:rPr lang="en-US" sz="2400" dirty="0"/>
              <a:t> </a:t>
            </a:r>
            <a:r>
              <a:rPr lang="en-US" sz="2400" dirty="0" err="1"/>
              <a:t>veriler</a:t>
            </a:r>
            <a:r>
              <a:rPr lang="en-US" sz="2400" dirty="0"/>
              <a:t> </a:t>
            </a:r>
            <a:r>
              <a:rPr lang="en-US" sz="2400" dirty="0" err="1"/>
              <a:t>için</a:t>
            </a:r>
            <a:r>
              <a:rPr lang="en-US" sz="2400" dirty="0"/>
              <a:t> </a:t>
            </a:r>
            <a:r>
              <a:rPr lang="en-US" sz="2400" dirty="0" err="1"/>
              <a:t>sıkça</a:t>
            </a:r>
            <a:r>
              <a:rPr lang="en-US" sz="2400" dirty="0"/>
              <a:t> </a:t>
            </a:r>
            <a:r>
              <a:rPr lang="en-US" sz="2400" dirty="0" err="1" smtClean="0"/>
              <a:t>kullanılır</a:t>
            </a:r>
            <a:r>
              <a:rPr lang="tr-TR" sz="2400" dirty="0" smtClean="0"/>
              <a:t>. Bu grafiklerde genellikle iki değer karşılaştırılır. </a:t>
            </a:r>
            <a:r>
              <a:rPr lang="en-US" sz="2400" dirty="0" smtClean="0"/>
              <a:t> </a:t>
            </a:r>
            <a:endParaRPr lang="tr-TR" sz="2400" dirty="0"/>
          </a:p>
        </p:txBody>
      </p:sp>
      <p:pic>
        <p:nvPicPr>
          <p:cNvPr id="18434" name="Picture 2" descr="Figure 1. Car ownership in Anytowne, by household incom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452" y="2204864"/>
            <a:ext cx="6238892" cy="4145399"/>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2483768" y="6351131"/>
            <a:ext cx="4572000" cy="246221"/>
          </a:xfrm>
          <a:prstGeom prst="rect">
            <a:avLst/>
          </a:prstGeom>
        </p:spPr>
        <p:txBody>
          <a:bodyPr>
            <a:spAutoFit/>
          </a:bodyPr>
          <a:lstStyle/>
          <a:p>
            <a:r>
              <a:rPr lang="tr-TR" sz="1000" dirty="0"/>
              <a:t>http://www.statcan.gc.ca/edu/power-pouvoir/ch9/img/5214827_01-eng.jpg</a:t>
            </a:r>
          </a:p>
        </p:txBody>
      </p:sp>
    </p:spTree>
    <p:extLst>
      <p:ext uri="{BB962C8B-B14F-4D97-AF65-F5344CB8AC3E}">
        <p14:creationId xmlns:p14="http://schemas.microsoft.com/office/powerpoint/2010/main" val="33947771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catterplot showing a strong linear relationship of variab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764704"/>
            <a:ext cx="4286250" cy="2571751"/>
          </a:xfrm>
          <a:prstGeom prst="rect">
            <a:avLst/>
          </a:prstGeom>
          <a:noFill/>
          <a:extLst>
            <a:ext uri="{909E8E84-426E-40DD-AFC4-6F175D3DCCD1}">
              <a14:hiddenFill xmlns:a14="http://schemas.microsoft.com/office/drawing/2010/main">
                <a:solidFill>
                  <a:srgbClr val="FFFFFF"/>
                </a:solidFill>
              </a14:hiddenFill>
            </a:ext>
          </a:extLst>
        </p:spPr>
      </p:pic>
      <p:pic>
        <p:nvPicPr>
          <p:cNvPr id="19460" name="Picture 4" descr="Scatterplot showing a positive or direct relationships between variab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734" y="3456806"/>
            <a:ext cx="4286250" cy="3048001"/>
          </a:xfrm>
          <a:prstGeom prst="rect">
            <a:avLst/>
          </a:prstGeom>
          <a:noFill/>
          <a:extLst>
            <a:ext uri="{909E8E84-426E-40DD-AFC4-6F175D3DCCD1}">
              <a14:hiddenFill xmlns:a14="http://schemas.microsoft.com/office/drawing/2010/main">
                <a:solidFill>
                  <a:srgbClr val="FFFFFF"/>
                </a:solidFill>
              </a14:hiddenFill>
            </a:ext>
          </a:extLst>
        </p:spPr>
      </p:pic>
      <p:pic>
        <p:nvPicPr>
          <p:cNvPr id="19462" name="Picture 6" descr="Scatterplot showing a negative or inverse relationshi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22254" y="764704"/>
            <a:ext cx="4286250" cy="2617093"/>
          </a:xfrm>
          <a:prstGeom prst="rect">
            <a:avLst/>
          </a:prstGeom>
          <a:noFill/>
          <a:extLst>
            <a:ext uri="{909E8E84-426E-40DD-AFC4-6F175D3DCCD1}">
              <a14:hiddenFill xmlns:a14="http://schemas.microsoft.com/office/drawing/2010/main">
                <a:solidFill>
                  <a:srgbClr val="FFFFFF"/>
                </a:solidFill>
              </a14:hiddenFill>
            </a:ext>
          </a:extLst>
        </p:spPr>
      </p:pic>
      <p:pic>
        <p:nvPicPr>
          <p:cNvPr id="19464" name="Picture 8" descr="Scatterplot showing a low or zero correlation between two variab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22254" y="3456806"/>
            <a:ext cx="4286250" cy="3048001"/>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907704" y="6525344"/>
            <a:ext cx="5040560" cy="246221"/>
          </a:xfrm>
          <a:prstGeom prst="rect">
            <a:avLst/>
          </a:prstGeom>
        </p:spPr>
        <p:txBody>
          <a:bodyPr wrap="square">
            <a:spAutoFit/>
          </a:bodyPr>
          <a:lstStyle/>
          <a:p>
            <a:r>
              <a:rPr lang="tr-TR" sz="1000" dirty="0"/>
              <a:t>http://www.statcan.gc.ca/edu/power-pouvoir/ch9/scatter-nuages/5214827-eng.htm</a:t>
            </a:r>
          </a:p>
        </p:txBody>
      </p:sp>
      <p:sp>
        <p:nvSpPr>
          <p:cNvPr id="7" name="Başlık 1"/>
          <p:cNvSpPr>
            <a:spLocks noGrp="1"/>
          </p:cNvSpPr>
          <p:nvPr>
            <p:ph type="title"/>
          </p:nvPr>
        </p:nvSpPr>
        <p:spPr>
          <a:xfrm>
            <a:off x="1979712" y="0"/>
            <a:ext cx="7164288" cy="764704"/>
          </a:xfrm>
        </p:spPr>
        <p:txBody>
          <a:bodyPr>
            <a:normAutofit/>
          </a:bodyPr>
          <a:lstStyle/>
          <a:p>
            <a:r>
              <a:rPr lang="tr-TR" sz="3200" dirty="0" smtClean="0"/>
              <a:t>Dağılım Grafikleri</a:t>
            </a:r>
            <a:endParaRPr lang="tr-TR" sz="3200" dirty="0"/>
          </a:p>
        </p:txBody>
      </p:sp>
    </p:spTree>
    <p:extLst>
      <p:ext uri="{BB962C8B-B14F-4D97-AF65-F5344CB8AC3E}">
        <p14:creationId xmlns:p14="http://schemas.microsoft.com/office/powerpoint/2010/main" val="22260208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371600"/>
            <a:ext cx="8229600" cy="4959350"/>
          </a:xfrm>
          <a:prstGeom prst="rect">
            <a:avLst/>
          </a:prstGeom>
        </p:spPr>
        <p:txBody>
          <a:bodyPr>
            <a:noAutofit/>
          </a:bodyPr>
          <a:lstStyle/>
          <a:p>
            <a:pPr algn="just">
              <a:buClr>
                <a:schemeClr val="tx2">
                  <a:lumMod val="75000"/>
                </a:schemeClr>
              </a:buClr>
              <a:buFont typeface="Wingdings" pitchFamily="2" charset="2"/>
              <a:buChar char="ü"/>
              <a:defRPr/>
            </a:pPr>
            <a:r>
              <a:rPr lang="tr-TR" sz="2200" b="0" dirty="0" smtClean="0">
                <a:latin typeface="+mj-lt"/>
              </a:rPr>
              <a:t>Grafiğin </a:t>
            </a:r>
            <a:r>
              <a:rPr lang="tr-TR" sz="2200" b="0" dirty="0">
                <a:latin typeface="+mj-lt"/>
              </a:rPr>
              <a:t>bir başlığı olmalıdır. Bu başlık grafiğin altına ya da üstüne yazılabilir</a:t>
            </a:r>
            <a:r>
              <a:rPr lang="tr-TR" sz="2200" b="0" dirty="0" smtClean="0">
                <a:latin typeface="+mj-lt"/>
              </a:rPr>
              <a:t>.</a:t>
            </a:r>
          </a:p>
          <a:p>
            <a:pPr algn="just">
              <a:buClr>
                <a:schemeClr val="tx2">
                  <a:lumMod val="75000"/>
                </a:schemeClr>
              </a:buClr>
              <a:buFont typeface="Wingdings" pitchFamily="2" charset="2"/>
              <a:buChar char="ü"/>
              <a:defRPr/>
            </a:pPr>
            <a:endParaRPr lang="tr-TR" sz="2200" b="0" dirty="0">
              <a:latin typeface="+mj-lt"/>
            </a:endParaRPr>
          </a:p>
          <a:p>
            <a:pPr algn="just">
              <a:buClr>
                <a:schemeClr val="tx2">
                  <a:lumMod val="75000"/>
                </a:schemeClr>
              </a:buClr>
              <a:buFont typeface="Wingdings" pitchFamily="2" charset="2"/>
              <a:buChar char="ü"/>
              <a:defRPr/>
            </a:pPr>
            <a:r>
              <a:rPr lang="tr-TR" sz="2200" b="0" dirty="0" smtClean="0">
                <a:latin typeface="+mj-lt"/>
              </a:rPr>
              <a:t>Grafiğin </a:t>
            </a:r>
            <a:r>
              <a:rPr lang="tr-TR" sz="2200" b="0" dirty="0">
                <a:latin typeface="+mj-lt"/>
              </a:rPr>
              <a:t>eksenlerinin neyi ifade ettikleri mutlaka belirtilmelidir. Genellikle x eksenine değişkenler, y eksenine ise frekans ya da oranlar konulmaktadır</a:t>
            </a:r>
            <a:r>
              <a:rPr lang="tr-TR" sz="2200" b="0" dirty="0" smtClean="0">
                <a:latin typeface="+mj-lt"/>
              </a:rPr>
              <a:t>.</a:t>
            </a:r>
          </a:p>
          <a:p>
            <a:pPr algn="just">
              <a:buClr>
                <a:schemeClr val="tx2">
                  <a:lumMod val="75000"/>
                </a:schemeClr>
              </a:buClr>
              <a:buFont typeface="Wingdings" pitchFamily="2" charset="2"/>
              <a:buChar char="ü"/>
              <a:defRPr/>
            </a:pPr>
            <a:endParaRPr lang="tr-TR" sz="2200" b="0" dirty="0">
              <a:latin typeface="+mj-lt"/>
            </a:endParaRPr>
          </a:p>
          <a:p>
            <a:pPr algn="just">
              <a:buClr>
                <a:schemeClr val="tx2">
                  <a:lumMod val="75000"/>
                </a:schemeClr>
              </a:buClr>
              <a:buFont typeface="Wingdings" pitchFamily="2" charset="2"/>
              <a:buChar char="ü"/>
              <a:defRPr/>
            </a:pPr>
            <a:r>
              <a:rPr lang="tr-TR" sz="2200" b="0" dirty="0" smtClean="0">
                <a:latin typeface="+mj-lt"/>
              </a:rPr>
              <a:t>Grafikte </a:t>
            </a:r>
            <a:r>
              <a:rPr lang="tr-TR" sz="2200" b="0" dirty="0">
                <a:latin typeface="+mj-lt"/>
              </a:rPr>
              <a:t>kullanılan ölçekler ve işaretlerin neyi ifade ettikleri açıklanmalıdır</a:t>
            </a:r>
            <a:r>
              <a:rPr lang="tr-TR" sz="2200" b="0" dirty="0" smtClean="0">
                <a:latin typeface="+mj-lt"/>
              </a:rPr>
              <a:t>.</a:t>
            </a:r>
          </a:p>
          <a:p>
            <a:pPr algn="just">
              <a:buClr>
                <a:schemeClr val="tx2">
                  <a:lumMod val="75000"/>
                </a:schemeClr>
              </a:buClr>
              <a:buFont typeface="Wingdings" pitchFamily="2" charset="2"/>
              <a:buChar char="ü"/>
              <a:defRPr/>
            </a:pPr>
            <a:endParaRPr lang="tr-TR" sz="2200" b="0" dirty="0">
              <a:latin typeface="+mj-lt"/>
            </a:endParaRPr>
          </a:p>
          <a:p>
            <a:pPr algn="just">
              <a:buClr>
                <a:schemeClr val="tx2">
                  <a:lumMod val="75000"/>
                </a:schemeClr>
              </a:buClr>
              <a:buFont typeface="Wingdings" pitchFamily="2" charset="2"/>
              <a:buChar char="ü"/>
              <a:defRPr/>
            </a:pPr>
            <a:r>
              <a:rPr lang="tr-TR" sz="2200" b="0" dirty="0" smtClean="0">
                <a:latin typeface="+mj-lt"/>
              </a:rPr>
              <a:t>Başlangıç değerleri doğru verilmelidir. Aksi takdirde değişkenler arasındaki farkların miktarı yanlış anlaşılabilir.</a:t>
            </a:r>
          </a:p>
        </p:txBody>
      </p:sp>
      <p:sp>
        <p:nvSpPr>
          <p:cNvPr id="6" name="Başlık 2"/>
          <p:cNvSpPr>
            <a:spLocks noGrp="1"/>
          </p:cNvSpPr>
          <p:nvPr>
            <p:ph type="title"/>
          </p:nvPr>
        </p:nvSpPr>
        <p:spPr>
          <a:xfrm>
            <a:off x="1213792" y="116632"/>
            <a:ext cx="8686800" cy="609600"/>
          </a:xfrm>
        </p:spPr>
        <p:txBody>
          <a:bodyPr/>
          <a:lstStyle/>
          <a:p>
            <a:pPr>
              <a:defRPr/>
            </a:pPr>
            <a:r>
              <a:rPr lang="tr-TR" sz="2800" dirty="0" smtClean="0">
                <a:solidFill>
                  <a:schemeClr val="bg1"/>
                </a:solidFill>
              </a:rPr>
              <a:t>Grafik </a:t>
            </a:r>
            <a:r>
              <a:rPr lang="tr-TR" sz="2800" dirty="0">
                <a:solidFill>
                  <a:schemeClr val="bg1"/>
                </a:solidFill>
              </a:rPr>
              <a:t>Hazırlarken Dikkat Edilmesi Gerekenler</a:t>
            </a:r>
          </a:p>
        </p:txBody>
      </p:sp>
    </p:spTree>
    <p:extLst>
      <p:ext uri="{BB962C8B-B14F-4D97-AF65-F5344CB8AC3E}">
        <p14:creationId xmlns:p14="http://schemas.microsoft.com/office/powerpoint/2010/main" val="36454101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Grafiği Değerlendirelim</a:t>
            </a:r>
            <a:endParaRPr lang="tr-TR" dirty="0"/>
          </a:p>
        </p:txBody>
      </p:sp>
      <p:sp>
        <p:nvSpPr>
          <p:cNvPr id="4" name="Dikdörtgen 3"/>
          <p:cNvSpPr/>
          <p:nvPr/>
        </p:nvSpPr>
        <p:spPr>
          <a:xfrm>
            <a:off x="5652121" y="1124744"/>
            <a:ext cx="3168352" cy="4801314"/>
          </a:xfrm>
          <a:prstGeom prst="rect">
            <a:avLst/>
          </a:prstGeom>
        </p:spPr>
        <p:txBody>
          <a:bodyPr wrap="square">
            <a:spAutoFit/>
          </a:bodyPr>
          <a:lstStyle/>
          <a:p>
            <a:pPr marL="342900" indent="-342900">
              <a:buAutoNum type="arabicPeriod"/>
            </a:pPr>
            <a:r>
              <a:rPr lang="tr-TR" dirty="0" smtClean="0"/>
              <a:t>Başlık grafiğin ne hakkında olduğunu ifade ediyor mu?</a:t>
            </a:r>
          </a:p>
          <a:p>
            <a:pPr marL="342900" indent="-342900">
              <a:buAutoNum type="arabicPeriod"/>
            </a:pPr>
            <a:endParaRPr lang="tr-TR" b="1" dirty="0" smtClean="0"/>
          </a:p>
          <a:p>
            <a:pPr marL="342900" indent="-342900">
              <a:buAutoNum type="arabicPeriod"/>
            </a:pPr>
            <a:r>
              <a:rPr lang="tr-TR" dirty="0" smtClean="0"/>
              <a:t>X ve Y eksenleri açık bir şekilde etiketlenmiş mi?</a:t>
            </a:r>
          </a:p>
          <a:p>
            <a:pPr marL="342900" indent="-342900">
              <a:buAutoNum type="arabicPeriod"/>
            </a:pPr>
            <a:endParaRPr lang="tr-TR" dirty="0" smtClean="0"/>
          </a:p>
          <a:p>
            <a:pPr marL="342900" indent="-342900">
              <a:buAutoNum type="arabicPeriod"/>
            </a:pPr>
            <a:r>
              <a:rPr lang="tr-TR" dirty="0" smtClean="0"/>
              <a:t>Kullanılan her bir etiket grafikte hangi elementin hangi anlama geldiğini ifade ediyor mu?</a:t>
            </a:r>
          </a:p>
          <a:p>
            <a:pPr marL="342900" indent="-342900">
              <a:buAutoNum type="arabicPeriod"/>
            </a:pPr>
            <a:endParaRPr lang="tr-TR" dirty="0" smtClean="0"/>
          </a:p>
          <a:p>
            <a:pPr marL="342900" indent="-342900">
              <a:buAutoNum type="arabicPeriod"/>
            </a:pPr>
            <a:r>
              <a:rPr lang="tr-TR" dirty="0" smtClean="0"/>
              <a:t>Grafiğin altında okuyuculara yeterli bilgi verilmiş mi?</a:t>
            </a:r>
          </a:p>
          <a:p>
            <a:pPr marL="342900" indent="-342900">
              <a:buAutoNum type="arabicPeriod"/>
            </a:pPr>
            <a:endParaRPr lang="tr-TR" dirty="0" smtClean="0"/>
          </a:p>
          <a:p>
            <a:pPr marL="342900" indent="-342900">
              <a:buAutoNum type="arabicPeriod"/>
            </a:pPr>
            <a:r>
              <a:rPr lang="tr-TR" dirty="0" smtClean="0"/>
              <a:t>Grafik karışıklığı önleyecek şekilde 2 boyutlu olarak tasarlanmış mı? </a:t>
            </a:r>
          </a:p>
        </p:txBody>
      </p:sp>
      <p:sp>
        <p:nvSpPr>
          <p:cNvPr id="5" name="Dikdörtgen 4"/>
          <p:cNvSpPr/>
          <p:nvPr/>
        </p:nvSpPr>
        <p:spPr>
          <a:xfrm>
            <a:off x="682926" y="5821441"/>
            <a:ext cx="3672408" cy="246221"/>
          </a:xfrm>
          <a:prstGeom prst="rect">
            <a:avLst/>
          </a:prstGeom>
        </p:spPr>
        <p:txBody>
          <a:bodyPr wrap="square">
            <a:spAutoFit/>
          </a:bodyPr>
          <a:lstStyle/>
          <a:p>
            <a:r>
              <a:rPr lang="tr-TR" sz="1000" dirty="0"/>
              <a:t>http://insights.cactusglobal.com/sites/default/files/ex-table2.png</a:t>
            </a:r>
          </a:p>
        </p:txBody>
      </p:sp>
      <p:pic>
        <p:nvPicPr>
          <p:cNvPr id="3074" name="Picture 2" descr="C:\Users\Mevab\Desktop\ex-table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97" y="1069655"/>
            <a:ext cx="5370240" cy="4751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00952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trike="sngStrike" dirty="0" smtClean="0"/>
              <a:t>Grafik Kullan</a:t>
            </a:r>
            <a:endParaRPr lang="tr-TR" strike="sngStrike" dirty="0"/>
          </a:p>
        </p:txBody>
      </p:sp>
      <p:pic>
        <p:nvPicPr>
          <p:cNvPr id="3074" name="Picture 2" descr="Figure 11. Division of votes for the major political parties, in a federal election, Anytow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412776"/>
            <a:ext cx="6120680" cy="4080453"/>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538028" y="5589240"/>
            <a:ext cx="4572000" cy="246221"/>
          </a:xfrm>
          <a:prstGeom prst="rect">
            <a:avLst/>
          </a:prstGeom>
        </p:spPr>
        <p:txBody>
          <a:bodyPr>
            <a:spAutoFit/>
          </a:bodyPr>
          <a:lstStyle/>
          <a:p>
            <a:r>
              <a:rPr lang="tr-TR" sz="1000" dirty="0"/>
              <a:t>http://www.statcan.gc.ca/edu/power-pouvoir/ch9/img/5214829_11-eng.jpg</a:t>
            </a:r>
          </a:p>
        </p:txBody>
      </p:sp>
    </p:spTree>
    <p:extLst>
      <p:ext uri="{BB962C8B-B14F-4D97-AF65-F5344CB8AC3E}">
        <p14:creationId xmlns:p14="http://schemas.microsoft.com/office/powerpoint/2010/main" val="261235759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igure 12. Number of students enrolled in Greenfield Secondary Scho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648" y="1340768"/>
            <a:ext cx="6480720" cy="4176466"/>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358008" y="5650561"/>
            <a:ext cx="4572000" cy="246221"/>
          </a:xfrm>
          <a:prstGeom prst="rect">
            <a:avLst/>
          </a:prstGeom>
        </p:spPr>
        <p:txBody>
          <a:bodyPr>
            <a:spAutoFit/>
          </a:bodyPr>
          <a:lstStyle/>
          <a:p>
            <a:r>
              <a:rPr lang="tr-TR" sz="1000" dirty="0"/>
              <a:t>http://www.statcan.gc.ca/edu/power-pouvoir/ch9/img/5214829_12-eng.jpg</a:t>
            </a:r>
          </a:p>
        </p:txBody>
      </p:sp>
      <p:sp>
        <p:nvSpPr>
          <p:cNvPr id="5" name="Başlık 1"/>
          <p:cNvSpPr txBox="1">
            <a:spLocks/>
          </p:cNvSpPr>
          <p:nvPr/>
        </p:nvSpPr>
        <p:spPr>
          <a:xfrm>
            <a:off x="1800200" y="-27384"/>
            <a:ext cx="7164288" cy="76470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cap="none" spc="5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mj-lt"/>
                <a:ea typeface="+mj-ea"/>
                <a:cs typeface="+mj-cs"/>
              </a:defRPr>
            </a:lvl1pPr>
          </a:lstStyle>
          <a:p>
            <a:r>
              <a:rPr lang="tr-TR" strike="sngStrike" dirty="0" smtClean="0"/>
              <a:t>Grafik Kullan</a:t>
            </a:r>
            <a:endParaRPr lang="tr-TR" strike="sngStrike" dirty="0"/>
          </a:p>
        </p:txBody>
      </p:sp>
    </p:spTree>
    <p:extLst>
      <p:ext uri="{BB962C8B-B14F-4D97-AF65-F5344CB8AC3E}">
        <p14:creationId xmlns:p14="http://schemas.microsoft.com/office/powerpoint/2010/main" val="42369943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2"/>
          <p:cNvSpPr>
            <a:spLocks noGrp="1"/>
          </p:cNvSpPr>
          <p:nvPr>
            <p:ph type="title"/>
          </p:nvPr>
        </p:nvSpPr>
        <p:spPr>
          <a:xfrm>
            <a:off x="1187624" y="44624"/>
            <a:ext cx="8686800" cy="609600"/>
          </a:xfrm>
        </p:spPr>
        <p:txBody>
          <a:bodyPr/>
          <a:lstStyle/>
          <a:p>
            <a:pPr>
              <a:defRPr/>
            </a:pPr>
            <a:r>
              <a:rPr lang="tr-TR" sz="2800" dirty="0" smtClean="0">
                <a:solidFill>
                  <a:schemeClr val="bg1"/>
                </a:solidFill>
              </a:rPr>
              <a:t>Veri Seti</a:t>
            </a:r>
            <a:endParaRPr lang="tr-TR" sz="2800" dirty="0">
              <a:solidFill>
                <a:schemeClr val="bg1"/>
              </a:solidFill>
            </a:endParaRPr>
          </a:p>
        </p:txBody>
      </p:sp>
      <p:graphicFrame>
        <p:nvGraphicFramePr>
          <p:cNvPr id="5" name="Tablo 4"/>
          <p:cNvGraphicFramePr>
            <a:graphicFrameLocks noGrp="1"/>
          </p:cNvGraphicFramePr>
          <p:nvPr>
            <p:extLst>
              <p:ext uri="{D42A27DB-BD31-4B8C-83A1-F6EECF244321}">
                <p14:modId xmlns:p14="http://schemas.microsoft.com/office/powerpoint/2010/main" val="902599571"/>
              </p:ext>
            </p:extLst>
          </p:nvPr>
        </p:nvGraphicFramePr>
        <p:xfrm>
          <a:off x="1691680" y="1052736"/>
          <a:ext cx="5496272" cy="4348480"/>
        </p:xfrm>
        <a:graphic>
          <a:graphicData uri="http://schemas.openxmlformats.org/drawingml/2006/table">
            <a:tbl>
              <a:tblPr firstRow="1" bandRow="1">
                <a:tableStyleId>{5C22544A-7EE6-4342-B048-85BDC9FD1C3A}</a:tableStyleId>
              </a:tblPr>
              <a:tblGrid>
                <a:gridCol w="870857"/>
                <a:gridCol w="1025015"/>
                <a:gridCol w="984448"/>
                <a:gridCol w="1247800"/>
                <a:gridCol w="1368152"/>
              </a:tblGrid>
              <a:tr h="370840">
                <a:tc>
                  <a:txBody>
                    <a:bodyPr/>
                    <a:lstStyle/>
                    <a:p>
                      <a:pPr algn="ctr"/>
                      <a:r>
                        <a:rPr lang="tr-TR" dirty="0" smtClean="0"/>
                        <a:t>Sıra</a:t>
                      </a:r>
                      <a:endParaRPr lang="tr-TR" dirty="0"/>
                    </a:p>
                  </a:txBody>
                  <a:tcPr/>
                </a:tc>
                <a:tc>
                  <a:txBody>
                    <a:bodyPr/>
                    <a:lstStyle/>
                    <a:p>
                      <a:pPr algn="ctr"/>
                      <a:r>
                        <a:rPr lang="tr-TR" dirty="0" smtClean="0"/>
                        <a:t>Sınıf</a:t>
                      </a:r>
                      <a:endParaRPr lang="tr-TR" dirty="0"/>
                    </a:p>
                  </a:txBody>
                  <a:tcPr/>
                </a:tc>
                <a:tc>
                  <a:txBody>
                    <a:bodyPr/>
                    <a:lstStyle/>
                    <a:p>
                      <a:pPr algn="ctr"/>
                      <a:r>
                        <a:rPr lang="tr-TR" dirty="0" smtClean="0"/>
                        <a:t>Cinsiyet </a:t>
                      </a:r>
                      <a:endParaRPr lang="tr-TR" dirty="0"/>
                    </a:p>
                  </a:txBody>
                  <a:tcPr/>
                </a:tc>
                <a:tc>
                  <a:txBody>
                    <a:bodyPr/>
                    <a:lstStyle/>
                    <a:p>
                      <a:pPr algn="ctr"/>
                      <a:r>
                        <a:rPr lang="tr-TR" dirty="0" smtClean="0"/>
                        <a:t>Puan</a:t>
                      </a:r>
                      <a:endParaRPr lang="tr-TR" dirty="0"/>
                    </a:p>
                  </a:txBody>
                  <a:tcPr/>
                </a:tc>
                <a:tc>
                  <a:txBody>
                    <a:bodyPr/>
                    <a:lstStyle/>
                    <a:p>
                      <a:pPr algn="ctr"/>
                      <a:r>
                        <a:rPr lang="tr-TR" dirty="0" smtClean="0"/>
                        <a:t>Bilgisayara</a:t>
                      </a:r>
                      <a:r>
                        <a:rPr lang="tr-TR" baseline="0" dirty="0" smtClean="0"/>
                        <a:t> Sahip Olma</a:t>
                      </a:r>
                      <a:endParaRPr lang="tr-TR" dirty="0"/>
                    </a:p>
                  </a:txBody>
                  <a:tcPr/>
                </a:tc>
              </a:tr>
              <a:tr h="370840">
                <a:tc>
                  <a:txBody>
                    <a:bodyPr/>
                    <a:lstStyle/>
                    <a:p>
                      <a:pPr algn="ctr"/>
                      <a:r>
                        <a:rPr lang="tr-TR" dirty="0" smtClean="0"/>
                        <a:t>1</a:t>
                      </a:r>
                      <a:endParaRPr lang="tr-TR" dirty="0"/>
                    </a:p>
                  </a:txBody>
                  <a:tcPr/>
                </a:tc>
                <a:tc>
                  <a:txBody>
                    <a:bodyPr/>
                    <a:lstStyle/>
                    <a:p>
                      <a:pPr algn="ctr"/>
                      <a:r>
                        <a:rPr lang="tr-TR" dirty="0" smtClean="0"/>
                        <a:t>2</a:t>
                      </a:r>
                      <a:endParaRPr lang="tr-TR" dirty="0"/>
                    </a:p>
                  </a:txBody>
                  <a:tcPr/>
                </a:tc>
                <a:tc>
                  <a:txBody>
                    <a:bodyPr/>
                    <a:lstStyle/>
                    <a:p>
                      <a:pPr algn="ctr"/>
                      <a:r>
                        <a:rPr lang="tr-TR" dirty="0" smtClean="0"/>
                        <a:t>K</a:t>
                      </a:r>
                      <a:endParaRPr lang="tr-TR" dirty="0"/>
                    </a:p>
                  </a:txBody>
                  <a:tcPr/>
                </a:tc>
                <a:tc>
                  <a:txBody>
                    <a:bodyPr/>
                    <a:lstStyle/>
                    <a:p>
                      <a:pPr algn="ctr"/>
                      <a:r>
                        <a:rPr lang="tr-TR" dirty="0" smtClean="0"/>
                        <a:t>50</a:t>
                      </a:r>
                      <a:endParaRPr lang="tr-TR" dirty="0"/>
                    </a:p>
                  </a:txBody>
                  <a:tcPr/>
                </a:tc>
                <a:tc>
                  <a:txBody>
                    <a:bodyPr/>
                    <a:lstStyle/>
                    <a:p>
                      <a:pPr algn="ctr"/>
                      <a:r>
                        <a:rPr lang="tr-TR" dirty="0" smtClean="0"/>
                        <a:t>Var   </a:t>
                      </a:r>
                      <a:endParaRPr lang="tr-TR" dirty="0"/>
                    </a:p>
                  </a:txBody>
                  <a:tcPr/>
                </a:tc>
              </a:tr>
              <a:tr h="370840">
                <a:tc>
                  <a:txBody>
                    <a:bodyPr/>
                    <a:lstStyle/>
                    <a:p>
                      <a:pPr algn="ctr"/>
                      <a:r>
                        <a:rPr lang="tr-TR" dirty="0" smtClean="0"/>
                        <a:t>2</a:t>
                      </a:r>
                      <a:endParaRPr lang="tr-TR" dirty="0"/>
                    </a:p>
                  </a:txBody>
                  <a:tcPr/>
                </a:tc>
                <a:tc>
                  <a:txBody>
                    <a:bodyPr/>
                    <a:lstStyle/>
                    <a:p>
                      <a:pPr algn="ctr"/>
                      <a:r>
                        <a:rPr lang="tr-TR" dirty="0" smtClean="0"/>
                        <a:t>1</a:t>
                      </a:r>
                      <a:endParaRPr lang="tr-TR" dirty="0"/>
                    </a:p>
                  </a:txBody>
                  <a:tcPr/>
                </a:tc>
                <a:tc>
                  <a:txBody>
                    <a:bodyPr/>
                    <a:lstStyle/>
                    <a:p>
                      <a:pPr algn="ctr"/>
                      <a:r>
                        <a:rPr lang="tr-TR" dirty="0" smtClean="0"/>
                        <a:t>E</a:t>
                      </a:r>
                      <a:endParaRPr lang="tr-TR" dirty="0"/>
                    </a:p>
                  </a:txBody>
                  <a:tcPr/>
                </a:tc>
                <a:tc>
                  <a:txBody>
                    <a:bodyPr/>
                    <a:lstStyle/>
                    <a:p>
                      <a:pPr algn="ctr"/>
                      <a:r>
                        <a:rPr lang="tr-TR" dirty="0" smtClean="0"/>
                        <a:t>60</a:t>
                      </a:r>
                      <a:endParaRPr lang="tr-TR" dirty="0"/>
                    </a:p>
                  </a:txBody>
                  <a:tcPr/>
                </a:tc>
                <a:tc>
                  <a:txBody>
                    <a:bodyPr/>
                    <a:lstStyle/>
                    <a:p>
                      <a:pPr algn="ctr"/>
                      <a:r>
                        <a:rPr lang="tr-TR" dirty="0" smtClean="0"/>
                        <a:t>Var</a:t>
                      </a:r>
                      <a:endParaRPr lang="tr-TR" dirty="0"/>
                    </a:p>
                  </a:txBody>
                  <a:tcPr/>
                </a:tc>
              </a:tr>
              <a:tr h="370840">
                <a:tc>
                  <a:txBody>
                    <a:bodyPr/>
                    <a:lstStyle/>
                    <a:p>
                      <a:pPr algn="ctr"/>
                      <a:r>
                        <a:rPr lang="tr-TR" dirty="0" smtClean="0"/>
                        <a:t>3</a:t>
                      </a:r>
                      <a:endParaRPr lang="tr-TR" dirty="0"/>
                    </a:p>
                  </a:txBody>
                  <a:tcPr/>
                </a:tc>
                <a:tc>
                  <a:txBody>
                    <a:bodyPr/>
                    <a:lstStyle/>
                    <a:p>
                      <a:pPr algn="ctr"/>
                      <a:r>
                        <a:rPr lang="tr-TR" dirty="0" smtClean="0"/>
                        <a:t>1</a:t>
                      </a:r>
                      <a:endParaRPr lang="tr-TR" dirty="0"/>
                    </a:p>
                  </a:txBody>
                  <a:tcPr/>
                </a:tc>
                <a:tc>
                  <a:txBody>
                    <a:bodyPr/>
                    <a:lstStyle/>
                    <a:p>
                      <a:pPr algn="ctr"/>
                      <a:r>
                        <a:rPr lang="tr-TR" dirty="0" smtClean="0"/>
                        <a:t>K </a:t>
                      </a:r>
                      <a:endParaRPr lang="tr-TR" dirty="0"/>
                    </a:p>
                  </a:txBody>
                  <a:tcPr/>
                </a:tc>
                <a:tc>
                  <a:txBody>
                    <a:bodyPr/>
                    <a:lstStyle/>
                    <a:p>
                      <a:pPr algn="ctr"/>
                      <a:r>
                        <a:rPr lang="tr-TR" dirty="0" smtClean="0"/>
                        <a:t>20</a:t>
                      </a:r>
                      <a:endParaRPr lang="tr-TR" dirty="0"/>
                    </a:p>
                  </a:txBody>
                  <a:tcPr/>
                </a:tc>
                <a:tc>
                  <a:txBody>
                    <a:bodyPr/>
                    <a:lstStyle/>
                    <a:p>
                      <a:pPr algn="ctr"/>
                      <a:r>
                        <a:rPr lang="tr-TR" dirty="0" smtClean="0"/>
                        <a:t>Yok</a:t>
                      </a:r>
                      <a:endParaRPr lang="tr-TR" dirty="0"/>
                    </a:p>
                  </a:txBody>
                  <a:tcPr/>
                </a:tc>
              </a:tr>
              <a:tr h="370840">
                <a:tc>
                  <a:txBody>
                    <a:bodyPr/>
                    <a:lstStyle/>
                    <a:p>
                      <a:pPr algn="ctr"/>
                      <a:r>
                        <a:rPr lang="tr-TR" dirty="0" smtClean="0"/>
                        <a:t>4</a:t>
                      </a:r>
                      <a:endParaRPr lang="tr-TR" dirty="0"/>
                    </a:p>
                  </a:txBody>
                  <a:tcPr/>
                </a:tc>
                <a:tc>
                  <a:txBody>
                    <a:bodyPr/>
                    <a:lstStyle/>
                    <a:p>
                      <a:pPr algn="ctr"/>
                      <a:r>
                        <a:rPr lang="tr-TR" dirty="0" smtClean="0"/>
                        <a:t>2</a:t>
                      </a:r>
                      <a:endParaRPr lang="tr-TR" dirty="0"/>
                    </a:p>
                  </a:txBody>
                  <a:tcPr/>
                </a:tc>
                <a:tc>
                  <a:txBody>
                    <a:bodyPr/>
                    <a:lstStyle/>
                    <a:p>
                      <a:pPr algn="ctr"/>
                      <a:r>
                        <a:rPr lang="tr-TR" dirty="0" smtClean="0"/>
                        <a:t>K</a:t>
                      </a:r>
                      <a:endParaRPr lang="tr-TR" dirty="0"/>
                    </a:p>
                  </a:txBody>
                  <a:tcPr/>
                </a:tc>
                <a:tc>
                  <a:txBody>
                    <a:bodyPr/>
                    <a:lstStyle/>
                    <a:p>
                      <a:pPr algn="ctr"/>
                      <a:r>
                        <a:rPr lang="tr-TR" dirty="0" smtClean="0"/>
                        <a:t>30</a:t>
                      </a:r>
                      <a:endParaRPr lang="tr-TR" dirty="0"/>
                    </a:p>
                  </a:txBody>
                  <a:tcPr/>
                </a:tc>
                <a:tc>
                  <a:txBody>
                    <a:bodyPr/>
                    <a:lstStyle/>
                    <a:p>
                      <a:pPr algn="ctr"/>
                      <a:r>
                        <a:rPr lang="tr-TR" dirty="0" smtClean="0"/>
                        <a:t>Var</a:t>
                      </a:r>
                      <a:endParaRPr lang="tr-TR" dirty="0"/>
                    </a:p>
                  </a:txBody>
                  <a:tcPr/>
                </a:tc>
              </a:tr>
              <a:tr h="370840">
                <a:tc>
                  <a:txBody>
                    <a:bodyPr/>
                    <a:lstStyle/>
                    <a:p>
                      <a:pPr algn="ctr"/>
                      <a:r>
                        <a:rPr lang="tr-TR" dirty="0" smtClean="0"/>
                        <a:t>5</a:t>
                      </a:r>
                      <a:endParaRPr lang="tr-TR" dirty="0"/>
                    </a:p>
                  </a:txBody>
                  <a:tcPr/>
                </a:tc>
                <a:tc>
                  <a:txBody>
                    <a:bodyPr/>
                    <a:lstStyle/>
                    <a:p>
                      <a:pPr algn="ctr"/>
                      <a:r>
                        <a:rPr lang="tr-TR" dirty="0" smtClean="0"/>
                        <a:t>1</a:t>
                      </a:r>
                      <a:endParaRPr lang="tr-TR" dirty="0"/>
                    </a:p>
                  </a:txBody>
                  <a:tcPr/>
                </a:tc>
                <a:tc>
                  <a:txBody>
                    <a:bodyPr/>
                    <a:lstStyle/>
                    <a:p>
                      <a:pPr algn="ctr"/>
                      <a:r>
                        <a:rPr lang="tr-TR" dirty="0" smtClean="0"/>
                        <a:t>K </a:t>
                      </a:r>
                      <a:endParaRPr lang="tr-TR" dirty="0"/>
                    </a:p>
                  </a:txBody>
                  <a:tcPr/>
                </a:tc>
                <a:tc>
                  <a:txBody>
                    <a:bodyPr/>
                    <a:lstStyle/>
                    <a:p>
                      <a:pPr algn="ctr"/>
                      <a:r>
                        <a:rPr lang="tr-TR" dirty="0" smtClean="0"/>
                        <a:t>80</a:t>
                      </a:r>
                      <a:endParaRPr lang="tr-TR" dirty="0"/>
                    </a:p>
                  </a:txBody>
                  <a:tcPr/>
                </a:tc>
                <a:tc>
                  <a:txBody>
                    <a:bodyPr/>
                    <a:lstStyle/>
                    <a:p>
                      <a:pPr algn="ctr"/>
                      <a:r>
                        <a:rPr lang="tr-TR" dirty="0" smtClean="0"/>
                        <a:t>Yok</a:t>
                      </a:r>
                      <a:endParaRPr lang="tr-TR" dirty="0"/>
                    </a:p>
                  </a:txBody>
                  <a:tcPr/>
                </a:tc>
              </a:tr>
              <a:tr h="370840">
                <a:tc>
                  <a:txBody>
                    <a:bodyPr/>
                    <a:lstStyle/>
                    <a:p>
                      <a:pPr algn="ctr"/>
                      <a:r>
                        <a:rPr lang="tr-TR" dirty="0" smtClean="0"/>
                        <a:t>6</a:t>
                      </a:r>
                      <a:endParaRPr lang="tr-TR" dirty="0"/>
                    </a:p>
                  </a:txBody>
                  <a:tcPr/>
                </a:tc>
                <a:tc>
                  <a:txBody>
                    <a:bodyPr/>
                    <a:lstStyle/>
                    <a:p>
                      <a:pPr algn="ctr"/>
                      <a:r>
                        <a:rPr lang="tr-TR" dirty="0" smtClean="0"/>
                        <a:t>2</a:t>
                      </a:r>
                      <a:endParaRPr lang="tr-TR" dirty="0"/>
                    </a:p>
                  </a:txBody>
                  <a:tcPr/>
                </a:tc>
                <a:tc>
                  <a:txBody>
                    <a:bodyPr/>
                    <a:lstStyle/>
                    <a:p>
                      <a:pPr algn="ctr"/>
                      <a:r>
                        <a:rPr lang="tr-TR" dirty="0" smtClean="0"/>
                        <a:t>K</a:t>
                      </a:r>
                      <a:endParaRPr lang="tr-TR" dirty="0"/>
                    </a:p>
                  </a:txBody>
                  <a:tcPr/>
                </a:tc>
                <a:tc>
                  <a:txBody>
                    <a:bodyPr/>
                    <a:lstStyle/>
                    <a:p>
                      <a:pPr algn="ctr"/>
                      <a:r>
                        <a:rPr lang="tr-TR" dirty="0" smtClean="0"/>
                        <a:t>50</a:t>
                      </a:r>
                      <a:endParaRPr lang="tr-TR" dirty="0"/>
                    </a:p>
                  </a:txBody>
                  <a:tcPr/>
                </a:tc>
                <a:tc>
                  <a:txBody>
                    <a:bodyPr/>
                    <a:lstStyle/>
                    <a:p>
                      <a:pPr algn="ctr"/>
                      <a:r>
                        <a:rPr lang="tr-TR" dirty="0" smtClean="0"/>
                        <a:t>Yok</a:t>
                      </a:r>
                      <a:endParaRPr lang="tr-TR" dirty="0"/>
                    </a:p>
                  </a:txBody>
                  <a:tcPr/>
                </a:tc>
              </a:tr>
              <a:tr h="370840">
                <a:tc>
                  <a:txBody>
                    <a:bodyPr/>
                    <a:lstStyle/>
                    <a:p>
                      <a:pPr algn="ctr"/>
                      <a:r>
                        <a:rPr lang="tr-TR" dirty="0" smtClean="0"/>
                        <a:t>7</a:t>
                      </a:r>
                      <a:endParaRPr lang="tr-TR" dirty="0"/>
                    </a:p>
                  </a:txBody>
                  <a:tcPr/>
                </a:tc>
                <a:tc>
                  <a:txBody>
                    <a:bodyPr/>
                    <a:lstStyle/>
                    <a:p>
                      <a:pPr algn="ctr"/>
                      <a:r>
                        <a:rPr lang="tr-TR" dirty="0" smtClean="0"/>
                        <a:t>2</a:t>
                      </a:r>
                      <a:endParaRPr lang="tr-TR" dirty="0"/>
                    </a:p>
                  </a:txBody>
                  <a:tcPr/>
                </a:tc>
                <a:tc>
                  <a:txBody>
                    <a:bodyPr/>
                    <a:lstStyle/>
                    <a:p>
                      <a:pPr algn="ctr"/>
                      <a:r>
                        <a:rPr lang="tr-TR" dirty="0" smtClean="0"/>
                        <a:t>E </a:t>
                      </a:r>
                      <a:endParaRPr lang="tr-TR" dirty="0"/>
                    </a:p>
                  </a:txBody>
                  <a:tcPr/>
                </a:tc>
                <a:tc>
                  <a:txBody>
                    <a:bodyPr/>
                    <a:lstStyle/>
                    <a:p>
                      <a:pPr algn="ctr"/>
                      <a:r>
                        <a:rPr lang="tr-TR" dirty="0" smtClean="0"/>
                        <a:t>40</a:t>
                      </a:r>
                      <a:endParaRPr lang="tr-TR" dirty="0"/>
                    </a:p>
                  </a:txBody>
                  <a:tcPr/>
                </a:tc>
                <a:tc>
                  <a:txBody>
                    <a:bodyPr/>
                    <a:lstStyle/>
                    <a:p>
                      <a:pPr algn="ctr"/>
                      <a:r>
                        <a:rPr lang="tr-TR" dirty="0" smtClean="0"/>
                        <a:t>Var</a:t>
                      </a:r>
                      <a:endParaRPr lang="tr-TR" dirty="0"/>
                    </a:p>
                  </a:txBody>
                  <a:tcPr/>
                </a:tc>
              </a:tr>
              <a:tr h="370840">
                <a:tc>
                  <a:txBody>
                    <a:bodyPr/>
                    <a:lstStyle/>
                    <a:p>
                      <a:pPr algn="ctr"/>
                      <a:r>
                        <a:rPr lang="tr-TR" dirty="0" smtClean="0"/>
                        <a:t>8</a:t>
                      </a:r>
                      <a:endParaRPr lang="tr-TR" dirty="0"/>
                    </a:p>
                  </a:txBody>
                  <a:tcPr/>
                </a:tc>
                <a:tc>
                  <a:txBody>
                    <a:bodyPr/>
                    <a:lstStyle/>
                    <a:p>
                      <a:pPr algn="ctr"/>
                      <a:r>
                        <a:rPr lang="tr-TR" dirty="0" smtClean="0"/>
                        <a:t>2</a:t>
                      </a:r>
                      <a:endParaRPr lang="tr-TR" dirty="0"/>
                    </a:p>
                  </a:txBody>
                  <a:tcPr/>
                </a:tc>
                <a:tc>
                  <a:txBody>
                    <a:bodyPr/>
                    <a:lstStyle/>
                    <a:p>
                      <a:pPr algn="ctr"/>
                      <a:r>
                        <a:rPr lang="tr-TR" dirty="0" smtClean="0"/>
                        <a:t>E</a:t>
                      </a:r>
                      <a:endParaRPr lang="tr-TR" dirty="0"/>
                    </a:p>
                  </a:txBody>
                  <a:tcPr/>
                </a:tc>
                <a:tc>
                  <a:txBody>
                    <a:bodyPr/>
                    <a:lstStyle/>
                    <a:p>
                      <a:pPr algn="ctr"/>
                      <a:r>
                        <a:rPr lang="tr-TR" dirty="0" smtClean="0"/>
                        <a:t>60</a:t>
                      </a:r>
                      <a:endParaRPr lang="tr-TR" dirty="0"/>
                    </a:p>
                  </a:txBody>
                  <a:tcPr/>
                </a:tc>
                <a:tc>
                  <a:txBody>
                    <a:bodyPr/>
                    <a:lstStyle/>
                    <a:p>
                      <a:pPr algn="ctr"/>
                      <a:r>
                        <a:rPr lang="tr-TR" dirty="0" smtClean="0"/>
                        <a:t>Var</a:t>
                      </a:r>
                      <a:endParaRPr lang="tr-TR" dirty="0"/>
                    </a:p>
                  </a:txBody>
                  <a:tcPr/>
                </a:tc>
              </a:tr>
              <a:tr h="370840">
                <a:tc>
                  <a:txBody>
                    <a:bodyPr/>
                    <a:lstStyle/>
                    <a:p>
                      <a:pPr algn="ctr"/>
                      <a:r>
                        <a:rPr lang="tr-TR" dirty="0" smtClean="0"/>
                        <a:t>9</a:t>
                      </a:r>
                      <a:endParaRPr lang="tr-TR" dirty="0"/>
                    </a:p>
                  </a:txBody>
                  <a:tcPr/>
                </a:tc>
                <a:tc>
                  <a:txBody>
                    <a:bodyPr/>
                    <a:lstStyle/>
                    <a:p>
                      <a:pPr algn="ctr"/>
                      <a:r>
                        <a:rPr lang="tr-TR" dirty="0" smtClean="0"/>
                        <a:t>1</a:t>
                      </a:r>
                      <a:endParaRPr lang="tr-TR" dirty="0"/>
                    </a:p>
                  </a:txBody>
                  <a:tcPr/>
                </a:tc>
                <a:tc>
                  <a:txBody>
                    <a:bodyPr/>
                    <a:lstStyle/>
                    <a:p>
                      <a:pPr algn="ctr"/>
                      <a:r>
                        <a:rPr lang="tr-TR" dirty="0" smtClean="0"/>
                        <a:t>E</a:t>
                      </a:r>
                      <a:endParaRPr lang="tr-TR" dirty="0"/>
                    </a:p>
                  </a:txBody>
                  <a:tcPr/>
                </a:tc>
                <a:tc>
                  <a:txBody>
                    <a:bodyPr/>
                    <a:lstStyle/>
                    <a:p>
                      <a:pPr algn="ctr"/>
                      <a:r>
                        <a:rPr lang="tr-TR" dirty="0" smtClean="0"/>
                        <a:t>30</a:t>
                      </a:r>
                      <a:endParaRPr lang="tr-TR" dirty="0"/>
                    </a:p>
                  </a:txBody>
                  <a:tcPr/>
                </a:tc>
                <a:tc>
                  <a:txBody>
                    <a:bodyPr/>
                    <a:lstStyle/>
                    <a:p>
                      <a:pPr algn="ctr"/>
                      <a:r>
                        <a:rPr lang="tr-TR" dirty="0" smtClean="0"/>
                        <a:t>Yok</a:t>
                      </a:r>
                      <a:endParaRPr lang="tr-TR" dirty="0"/>
                    </a:p>
                  </a:txBody>
                  <a:tcPr/>
                </a:tc>
              </a:tr>
              <a:tr h="370840">
                <a:tc>
                  <a:txBody>
                    <a:bodyPr/>
                    <a:lstStyle/>
                    <a:p>
                      <a:pPr algn="ctr"/>
                      <a:r>
                        <a:rPr lang="tr-TR" dirty="0" smtClean="0"/>
                        <a:t>10</a:t>
                      </a:r>
                      <a:endParaRPr lang="tr-TR" dirty="0"/>
                    </a:p>
                  </a:txBody>
                  <a:tcPr/>
                </a:tc>
                <a:tc>
                  <a:txBody>
                    <a:bodyPr/>
                    <a:lstStyle/>
                    <a:p>
                      <a:pPr algn="ctr"/>
                      <a:r>
                        <a:rPr lang="tr-TR" dirty="0" smtClean="0"/>
                        <a:t>2</a:t>
                      </a:r>
                      <a:endParaRPr lang="tr-TR" dirty="0"/>
                    </a:p>
                  </a:txBody>
                  <a:tcPr/>
                </a:tc>
                <a:tc>
                  <a:txBody>
                    <a:bodyPr/>
                    <a:lstStyle/>
                    <a:p>
                      <a:pPr algn="ctr"/>
                      <a:r>
                        <a:rPr lang="tr-TR" dirty="0" smtClean="0"/>
                        <a:t>E </a:t>
                      </a:r>
                      <a:endParaRPr lang="tr-TR" dirty="0"/>
                    </a:p>
                  </a:txBody>
                  <a:tcPr/>
                </a:tc>
                <a:tc>
                  <a:txBody>
                    <a:bodyPr/>
                    <a:lstStyle/>
                    <a:p>
                      <a:pPr algn="ctr"/>
                      <a:r>
                        <a:rPr lang="tr-TR" dirty="0" smtClean="0"/>
                        <a:t>70</a:t>
                      </a:r>
                      <a:endParaRPr lang="tr-TR" dirty="0"/>
                    </a:p>
                  </a:txBody>
                  <a:tcPr/>
                </a:tc>
                <a:tc>
                  <a:txBody>
                    <a:bodyPr/>
                    <a:lstStyle/>
                    <a:p>
                      <a:pPr algn="ctr"/>
                      <a:r>
                        <a:rPr lang="tr-TR" dirty="0" smtClean="0"/>
                        <a:t>Var </a:t>
                      </a:r>
                      <a:endParaRPr lang="tr-TR" dirty="0"/>
                    </a:p>
                  </a:txBody>
                  <a:tcPr/>
                </a:tc>
              </a:tr>
            </a:tbl>
          </a:graphicData>
        </a:graphic>
      </p:graphicFrame>
    </p:spTree>
    <p:extLst>
      <p:ext uri="{BB962C8B-B14F-4D97-AF65-F5344CB8AC3E}">
        <p14:creationId xmlns:p14="http://schemas.microsoft.com/office/powerpoint/2010/main" val="40443223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trike="sngStrike" dirty="0"/>
              <a:t>Grafik Kullan</a:t>
            </a:r>
          </a:p>
        </p:txBody>
      </p:sp>
      <p:pic>
        <p:nvPicPr>
          <p:cNvPr id="5122" name="Picture 2" descr="Figure 13. Number of students taking English as a second language at West High School, by first language spoken, 1987 to 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980728"/>
            <a:ext cx="4896544" cy="5403655"/>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358008" y="6443274"/>
            <a:ext cx="4572000" cy="246221"/>
          </a:xfrm>
          <a:prstGeom prst="rect">
            <a:avLst/>
          </a:prstGeom>
        </p:spPr>
        <p:txBody>
          <a:bodyPr>
            <a:spAutoFit/>
          </a:bodyPr>
          <a:lstStyle/>
          <a:p>
            <a:r>
              <a:rPr lang="tr-TR" sz="1000" dirty="0"/>
              <a:t>http://www.statcan.gc.ca/edu/power-pouvoir/ch9/img/5214829_13-eng.jpg</a:t>
            </a:r>
          </a:p>
        </p:txBody>
      </p:sp>
    </p:spTree>
    <p:extLst>
      <p:ext uri="{BB962C8B-B14F-4D97-AF65-F5344CB8AC3E}">
        <p14:creationId xmlns:p14="http://schemas.microsoft.com/office/powerpoint/2010/main" val="15431213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trike="sngStrike" dirty="0"/>
              <a:t>Grafik </a:t>
            </a:r>
            <a:r>
              <a:rPr lang="tr-TR" strike="sngStrike" dirty="0" smtClean="0"/>
              <a:t>Kullan </a:t>
            </a:r>
            <a:r>
              <a:rPr lang="tr-TR" dirty="0" smtClean="0"/>
              <a:t>(Varyasyon yok)</a:t>
            </a:r>
            <a:endParaRPr lang="tr-TR" dirty="0"/>
          </a:p>
        </p:txBody>
      </p:sp>
      <p:pic>
        <p:nvPicPr>
          <p:cNvPr id="6146" name="Picture 2" descr="Figure 14. Number of young adults who exercise at least once weekly, by age, 1996 to 2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196752"/>
            <a:ext cx="7388021" cy="4104456"/>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2411760" y="5343019"/>
            <a:ext cx="4572000" cy="246221"/>
          </a:xfrm>
          <a:prstGeom prst="rect">
            <a:avLst/>
          </a:prstGeom>
        </p:spPr>
        <p:txBody>
          <a:bodyPr>
            <a:spAutoFit/>
          </a:bodyPr>
          <a:lstStyle/>
          <a:p>
            <a:r>
              <a:rPr lang="tr-TR" sz="1000" dirty="0"/>
              <a:t>http://www.statcan.gc.ca/edu/power-pouvoir/ch9/img/5214829_14-eng.jpg</a:t>
            </a:r>
          </a:p>
        </p:txBody>
      </p:sp>
    </p:spTree>
    <p:extLst>
      <p:ext uri="{BB962C8B-B14F-4D97-AF65-F5344CB8AC3E}">
        <p14:creationId xmlns:p14="http://schemas.microsoft.com/office/powerpoint/2010/main" val="5250287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Veri Seti</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52</a:t>
            </a:fld>
            <a:endParaRPr lang="tr-TR"/>
          </a:p>
        </p:txBody>
      </p:sp>
      <p:sp>
        <p:nvSpPr>
          <p:cNvPr id="5" name="Metin Yer Tutucusu 4"/>
          <p:cNvSpPr>
            <a:spLocks noGrp="1"/>
          </p:cNvSpPr>
          <p:nvPr>
            <p:ph type="body" sz="quarter" idx="14"/>
          </p:nvPr>
        </p:nvSpPr>
        <p:spPr/>
        <p:txBody>
          <a:bodyPr>
            <a:normAutofit/>
          </a:bodyPr>
          <a:lstStyle/>
          <a:p>
            <a:pPr algn="just"/>
            <a:r>
              <a:rPr lang="tr-TR" sz="2400" dirty="0" smtClean="0"/>
              <a:t>Aşağıda yer alan tabloda bir reklam şirketinde çalışan 36 anketörün bir gün içerisinde yapmış oldukları anket sayısı yer almaktadır. </a:t>
            </a:r>
            <a:endParaRPr lang="tr-TR" sz="2400" dirty="0"/>
          </a:p>
        </p:txBody>
      </p:sp>
      <p:graphicFrame>
        <p:nvGraphicFramePr>
          <p:cNvPr id="6" name="Tablo 5"/>
          <p:cNvGraphicFramePr>
            <a:graphicFrameLocks noGrp="1"/>
          </p:cNvGraphicFramePr>
          <p:nvPr>
            <p:extLst>
              <p:ext uri="{D42A27DB-BD31-4B8C-83A1-F6EECF244321}">
                <p14:modId xmlns:p14="http://schemas.microsoft.com/office/powerpoint/2010/main" val="3890811667"/>
              </p:ext>
            </p:extLst>
          </p:nvPr>
        </p:nvGraphicFramePr>
        <p:xfrm>
          <a:off x="1644352" y="2716128"/>
          <a:ext cx="6096000" cy="2225040"/>
        </p:xfrm>
        <a:graphic>
          <a:graphicData uri="http://schemas.openxmlformats.org/drawingml/2006/table">
            <a:tbl>
              <a:tblPr bandRow="1">
                <a:tableStyleId>{BDBED569-4797-4DF1-A0F4-6AAB3CD982D8}</a:tableStyleId>
              </a:tblPr>
              <a:tblGrid>
                <a:gridCol w="1016000"/>
                <a:gridCol w="1016000"/>
                <a:gridCol w="1016000"/>
                <a:gridCol w="1016000"/>
                <a:gridCol w="1016000"/>
                <a:gridCol w="1016000"/>
              </a:tblGrid>
              <a:tr h="370840">
                <a:tc>
                  <a:txBody>
                    <a:bodyPr/>
                    <a:lstStyle/>
                    <a:p>
                      <a:r>
                        <a:rPr lang="tr-TR" dirty="0" smtClean="0"/>
                        <a:t>20</a:t>
                      </a:r>
                      <a:endParaRPr lang="tr-TR" dirty="0"/>
                    </a:p>
                  </a:txBody>
                  <a:tcPr/>
                </a:tc>
                <a:tc>
                  <a:txBody>
                    <a:bodyPr/>
                    <a:lstStyle/>
                    <a:p>
                      <a:r>
                        <a:rPr lang="tr-TR" dirty="0" smtClean="0"/>
                        <a:t>22</a:t>
                      </a:r>
                      <a:endParaRPr lang="tr-TR" dirty="0"/>
                    </a:p>
                  </a:txBody>
                  <a:tcPr/>
                </a:tc>
                <a:tc>
                  <a:txBody>
                    <a:bodyPr/>
                    <a:lstStyle/>
                    <a:p>
                      <a:r>
                        <a:rPr lang="tr-TR" dirty="0" smtClean="0"/>
                        <a:t>22</a:t>
                      </a:r>
                      <a:endParaRPr lang="tr-TR" dirty="0"/>
                    </a:p>
                  </a:txBody>
                  <a:tcPr/>
                </a:tc>
                <a:tc>
                  <a:txBody>
                    <a:bodyPr/>
                    <a:lstStyle/>
                    <a:p>
                      <a:r>
                        <a:rPr lang="tr-TR" dirty="0" smtClean="0"/>
                        <a:t>24</a:t>
                      </a:r>
                      <a:endParaRPr lang="tr-TR" dirty="0"/>
                    </a:p>
                  </a:txBody>
                  <a:tcPr/>
                </a:tc>
                <a:tc>
                  <a:txBody>
                    <a:bodyPr/>
                    <a:lstStyle/>
                    <a:p>
                      <a:r>
                        <a:rPr lang="tr-TR" dirty="0" smtClean="0"/>
                        <a:t>26</a:t>
                      </a:r>
                      <a:endParaRPr lang="tr-TR" dirty="0"/>
                    </a:p>
                  </a:txBody>
                  <a:tcPr/>
                </a:tc>
                <a:tc>
                  <a:txBody>
                    <a:bodyPr/>
                    <a:lstStyle/>
                    <a:p>
                      <a:r>
                        <a:rPr lang="tr-TR" dirty="0" smtClean="0"/>
                        <a:t>28</a:t>
                      </a:r>
                      <a:endParaRPr lang="tr-TR" dirty="0"/>
                    </a:p>
                  </a:txBody>
                  <a:tcPr/>
                </a:tc>
              </a:tr>
              <a:tr h="370840">
                <a:tc>
                  <a:txBody>
                    <a:bodyPr/>
                    <a:lstStyle/>
                    <a:p>
                      <a:r>
                        <a:rPr lang="tr-TR" dirty="0" smtClean="0"/>
                        <a:t>28</a:t>
                      </a:r>
                      <a:endParaRPr lang="tr-TR" dirty="0"/>
                    </a:p>
                  </a:txBody>
                  <a:tcPr/>
                </a:tc>
                <a:tc>
                  <a:txBody>
                    <a:bodyPr/>
                    <a:lstStyle/>
                    <a:p>
                      <a:r>
                        <a:rPr lang="tr-TR" dirty="0" smtClean="0"/>
                        <a:t>30</a:t>
                      </a:r>
                      <a:endParaRPr lang="tr-TR" dirty="0"/>
                    </a:p>
                  </a:txBody>
                  <a:tcPr/>
                </a:tc>
                <a:tc>
                  <a:txBody>
                    <a:bodyPr/>
                    <a:lstStyle/>
                    <a:p>
                      <a:r>
                        <a:rPr lang="tr-TR" dirty="0" smtClean="0"/>
                        <a:t>30</a:t>
                      </a:r>
                      <a:endParaRPr lang="tr-TR" dirty="0"/>
                    </a:p>
                  </a:txBody>
                  <a:tcPr/>
                </a:tc>
                <a:tc>
                  <a:txBody>
                    <a:bodyPr/>
                    <a:lstStyle/>
                    <a:p>
                      <a:r>
                        <a:rPr lang="tr-TR" dirty="0" smtClean="0"/>
                        <a:t>32</a:t>
                      </a:r>
                      <a:endParaRPr lang="tr-TR" dirty="0"/>
                    </a:p>
                  </a:txBody>
                  <a:tcPr/>
                </a:tc>
                <a:tc>
                  <a:txBody>
                    <a:bodyPr/>
                    <a:lstStyle/>
                    <a:p>
                      <a:r>
                        <a:rPr lang="tr-TR" dirty="0" smtClean="0"/>
                        <a:t>32</a:t>
                      </a:r>
                      <a:endParaRPr lang="tr-TR" dirty="0"/>
                    </a:p>
                  </a:txBody>
                  <a:tcPr/>
                </a:tc>
                <a:tc>
                  <a:txBody>
                    <a:bodyPr/>
                    <a:lstStyle/>
                    <a:p>
                      <a:r>
                        <a:rPr lang="tr-TR" dirty="0" smtClean="0"/>
                        <a:t>32</a:t>
                      </a:r>
                      <a:endParaRPr lang="tr-TR" dirty="0"/>
                    </a:p>
                  </a:txBody>
                  <a:tcPr/>
                </a:tc>
              </a:tr>
              <a:tr h="370840">
                <a:tc>
                  <a:txBody>
                    <a:bodyPr/>
                    <a:lstStyle/>
                    <a:p>
                      <a:r>
                        <a:rPr lang="tr-TR" dirty="0" smtClean="0"/>
                        <a:t>34</a:t>
                      </a:r>
                      <a:endParaRPr lang="tr-TR" dirty="0"/>
                    </a:p>
                  </a:txBody>
                  <a:tcPr/>
                </a:tc>
                <a:tc>
                  <a:txBody>
                    <a:bodyPr/>
                    <a:lstStyle/>
                    <a:p>
                      <a:r>
                        <a:rPr lang="tr-TR" dirty="0" smtClean="0"/>
                        <a:t>36</a:t>
                      </a:r>
                      <a:endParaRPr lang="tr-TR" dirty="0"/>
                    </a:p>
                  </a:txBody>
                  <a:tcPr/>
                </a:tc>
                <a:tc>
                  <a:txBody>
                    <a:bodyPr/>
                    <a:lstStyle/>
                    <a:p>
                      <a:r>
                        <a:rPr lang="tr-TR" dirty="0" smtClean="0"/>
                        <a:t>36</a:t>
                      </a:r>
                      <a:endParaRPr lang="tr-TR" dirty="0"/>
                    </a:p>
                  </a:txBody>
                  <a:tcPr/>
                </a:tc>
                <a:tc>
                  <a:txBody>
                    <a:bodyPr/>
                    <a:lstStyle/>
                    <a:p>
                      <a:r>
                        <a:rPr lang="tr-TR" dirty="0" smtClean="0"/>
                        <a:t>38</a:t>
                      </a:r>
                      <a:endParaRPr lang="tr-TR" dirty="0"/>
                    </a:p>
                  </a:txBody>
                  <a:tcPr/>
                </a:tc>
                <a:tc>
                  <a:txBody>
                    <a:bodyPr/>
                    <a:lstStyle/>
                    <a:p>
                      <a:r>
                        <a:rPr lang="tr-TR" dirty="0" smtClean="0"/>
                        <a:t>38</a:t>
                      </a:r>
                      <a:endParaRPr lang="tr-TR" dirty="0"/>
                    </a:p>
                  </a:txBody>
                  <a:tcPr/>
                </a:tc>
                <a:tc>
                  <a:txBody>
                    <a:bodyPr/>
                    <a:lstStyle/>
                    <a:p>
                      <a:r>
                        <a:rPr lang="tr-TR" dirty="0" smtClean="0"/>
                        <a:t>38</a:t>
                      </a:r>
                      <a:endParaRPr lang="tr-TR" dirty="0"/>
                    </a:p>
                  </a:txBody>
                  <a:tcPr/>
                </a:tc>
              </a:tr>
              <a:tr h="370840">
                <a:tc>
                  <a:txBody>
                    <a:bodyPr/>
                    <a:lstStyle/>
                    <a:p>
                      <a:r>
                        <a:rPr lang="tr-TR" dirty="0" smtClean="0"/>
                        <a:t>40</a:t>
                      </a:r>
                      <a:endParaRPr lang="tr-TR" dirty="0"/>
                    </a:p>
                  </a:txBody>
                  <a:tcPr/>
                </a:tc>
                <a:tc>
                  <a:txBody>
                    <a:bodyPr/>
                    <a:lstStyle/>
                    <a:p>
                      <a:r>
                        <a:rPr lang="tr-TR" dirty="0" smtClean="0"/>
                        <a:t>40</a:t>
                      </a:r>
                      <a:endParaRPr lang="tr-TR" dirty="0"/>
                    </a:p>
                  </a:txBody>
                  <a:tcPr/>
                </a:tc>
                <a:tc>
                  <a:txBody>
                    <a:bodyPr/>
                    <a:lstStyle/>
                    <a:p>
                      <a:r>
                        <a:rPr lang="tr-TR" dirty="0" smtClean="0"/>
                        <a:t>42</a:t>
                      </a:r>
                      <a:endParaRPr lang="tr-TR" dirty="0"/>
                    </a:p>
                  </a:txBody>
                  <a:tcPr/>
                </a:tc>
                <a:tc>
                  <a:txBody>
                    <a:bodyPr/>
                    <a:lstStyle/>
                    <a:p>
                      <a:r>
                        <a:rPr lang="tr-TR" dirty="0" smtClean="0"/>
                        <a:t>44</a:t>
                      </a:r>
                      <a:endParaRPr lang="tr-TR" dirty="0"/>
                    </a:p>
                  </a:txBody>
                  <a:tcPr/>
                </a:tc>
                <a:tc>
                  <a:txBody>
                    <a:bodyPr/>
                    <a:lstStyle/>
                    <a:p>
                      <a:r>
                        <a:rPr lang="tr-TR" dirty="0" smtClean="0"/>
                        <a:t>44</a:t>
                      </a:r>
                      <a:endParaRPr lang="tr-TR" dirty="0"/>
                    </a:p>
                  </a:txBody>
                  <a:tcPr/>
                </a:tc>
                <a:tc>
                  <a:txBody>
                    <a:bodyPr/>
                    <a:lstStyle/>
                    <a:p>
                      <a:r>
                        <a:rPr lang="tr-TR" dirty="0" smtClean="0"/>
                        <a:t>46</a:t>
                      </a:r>
                      <a:endParaRPr lang="tr-TR" dirty="0"/>
                    </a:p>
                  </a:txBody>
                  <a:tcPr/>
                </a:tc>
              </a:tr>
              <a:tr h="370840">
                <a:tc>
                  <a:txBody>
                    <a:bodyPr/>
                    <a:lstStyle/>
                    <a:p>
                      <a:r>
                        <a:rPr lang="tr-TR" dirty="0" smtClean="0"/>
                        <a:t>46</a:t>
                      </a:r>
                      <a:endParaRPr lang="tr-TR" dirty="0"/>
                    </a:p>
                  </a:txBody>
                  <a:tcPr/>
                </a:tc>
                <a:tc>
                  <a:txBody>
                    <a:bodyPr/>
                    <a:lstStyle/>
                    <a:p>
                      <a:r>
                        <a:rPr lang="tr-TR" dirty="0" smtClean="0"/>
                        <a:t>46</a:t>
                      </a:r>
                      <a:endParaRPr lang="tr-TR" dirty="0"/>
                    </a:p>
                  </a:txBody>
                  <a:tcPr/>
                </a:tc>
                <a:tc>
                  <a:txBody>
                    <a:bodyPr/>
                    <a:lstStyle/>
                    <a:p>
                      <a:r>
                        <a:rPr lang="tr-TR" dirty="0" smtClean="0"/>
                        <a:t>46</a:t>
                      </a:r>
                      <a:endParaRPr lang="tr-TR" dirty="0"/>
                    </a:p>
                  </a:txBody>
                  <a:tcPr/>
                </a:tc>
                <a:tc>
                  <a:txBody>
                    <a:bodyPr/>
                    <a:lstStyle/>
                    <a:p>
                      <a:r>
                        <a:rPr lang="tr-TR" dirty="0" smtClean="0"/>
                        <a:t>50</a:t>
                      </a:r>
                      <a:endParaRPr lang="tr-TR" dirty="0"/>
                    </a:p>
                  </a:txBody>
                  <a:tcPr/>
                </a:tc>
                <a:tc>
                  <a:txBody>
                    <a:bodyPr/>
                    <a:lstStyle/>
                    <a:p>
                      <a:r>
                        <a:rPr lang="tr-TR" dirty="0" smtClean="0"/>
                        <a:t>52</a:t>
                      </a:r>
                      <a:endParaRPr lang="tr-TR" dirty="0"/>
                    </a:p>
                  </a:txBody>
                  <a:tcPr/>
                </a:tc>
                <a:tc>
                  <a:txBody>
                    <a:bodyPr/>
                    <a:lstStyle/>
                    <a:p>
                      <a:r>
                        <a:rPr lang="tr-TR" dirty="0" smtClean="0"/>
                        <a:t>52</a:t>
                      </a:r>
                      <a:endParaRPr lang="tr-TR" dirty="0"/>
                    </a:p>
                  </a:txBody>
                  <a:tcPr/>
                </a:tc>
              </a:tr>
              <a:tr h="370840">
                <a:tc>
                  <a:txBody>
                    <a:bodyPr/>
                    <a:lstStyle/>
                    <a:p>
                      <a:r>
                        <a:rPr lang="tr-TR" dirty="0" smtClean="0"/>
                        <a:t>54</a:t>
                      </a:r>
                      <a:endParaRPr lang="tr-TR" dirty="0"/>
                    </a:p>
                  </a:txBody>
                  <a:tcPr/>
                </a:tc>
                <a:tc>
                  <a:txBody>
                    <a:bodyPr/>
                    <a:lstStyle/>
                    <a:p>
                      <a:r>
                        <a:rPr lang="tr-TR" dirty="0" smtClean="0"/>
                        <a:t>54</a:t>
                      </a:r>
                      <a:endParaRPr lang="tr-TR" dirty="0"/>
                    </a:p>
                  </a:txBody>
                  <a:tcPr/>
                </a:tc>
                <a:tc>
                  <a:txBody>
                    <a:bodyPr/>
                    <a:lstStyle/>
                    <a:p>
                      <a:r>
                        <a:rPr lang="tr-TR" dirty="0" smtClean="0"/>
                        <a:t>54</a:t>
                      </a:r>
                      <a:endParaRPr lang="tr-TR" dirty="0"/>
                    </a:p>
                  </a:txBody>
                  <a:tcPr/>
                </a:tc>
                <a:tc>
                  <a:txBody>
                    <a:bodyPr/>
                    <a:lstStyle/>
                    <a:p>
                      <a:r>
                        <a:rPr lang="tr-TR" dirty="0" smtClean="0"/>
                        <a:t>54</a:t>
                      </a:r>
                      <a:endParaRPr lang="tr-TR" dirty="0"/>
                    </a:p>
                  </a:txBody>
                  <a:tcPr/>
                </a:tc>
                <a:tc>
                  <a:txBody>
                    <a:bodyPr/>
                    <a:lstStyle/>
                    <a:p>
                      <a:r>
                        <a:rPr lang="tr-TR" dirty="0" smtClean="0"/>
                        <a:t>58</a:t>
                      </a:r>
                      <a:endParaRPr lang="tr-TR" dirty="0"/>
                    </a:p>
                  </a:txBody>
                  <a:tcPr/>
                </a:tc>
                <a:tc>
                  <a:txBody>
                    <a:bodyPr/>
                    <a:lstStyle/>
                    <a:p>
                      <a:r>
                        <a:rPr lang="tr-TR" dirty="0" smtClean="0"/>
                        <a:t>60</a:t>
                      </a:r>
                      <a:endParaRPr lang="tr-TR" dirty="0"/>
                    </a:p>
                  </a:txBody>
                  <a:tcPr/>
                </a:tc>
              </a:tr>
            </a:tbl>
          </a:graphicData>
        </a:graphic>
      </p:graphicFrame>
    </p:spTree>
    <p:extLst>
      <p:ext uri="{BB962C8B-B14F-4D97-AF65-F5344CB8AC3E}">
        <p14:creationId xmlns:p14="http://schemas.microsoft.com/office/powerpoint/2010/main" val="26534167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Veri Setinden Boxplot Oluşturalım</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53</a:t>
            </a:fld>
            <a:endParaRPr lang="tr-TR"/>
          </a:p>
        </p:txBody>
      </p:sp>
      <p:sp>
        <p:nvSpPr>
          <p:cNvPr id="5" name="Metin Yer Tutucusu 4"/>
          <p:cNvSpPr>
            <a:spLocks noGrp="1"/>
          </p:cNvSpPr>
          <p:nvPr>
            <p:ph type="body" sz="quarter" idx="14"/>
          </p:nvPr>
        </p:nvSpPr>
        <p:spPr>
          <a:xfrm>
            <a:off x="467544" y="2996952"/>
            <a:ext cx="8928992" cy="324926"/>
          </a:xfrm>
        </p:spPr>
        <p:txBody>
          <a:bodyPr>
            <a:noAutofit/>
          </a:bodyPr>
          <a:lstStyle/>
          <a:p>
            <a:pPr marL="0" indent="0" algn="just">
              <a:buNone/>
            </a:pPr>
            <a:r>
              <a:rPr lang="tr-TR" sz="2800" dirty="0" smtClean="0"/>
              <a:t>20,22,22,24,26,28,28,30,30</a:t>
            </a:r>
            <a:r>
              <a:rPr lang="tr-TR" sz="2800" b="1" dirty="0" smtClean="0">
                <a:solidFill>
                  <a:srgbClr val="FF0000"/>
                </a:solidFill>
              </a:rPr>
              <a:t>I</a:t>
            </a:r>
            <a:r>
              <a:rPr lang="tr-TR" sz="2800" dirty="0" smtClean="0"/>
              <a:t>32,32,32,34,36,36,38,38,38</a:t>
            </a:r>
            <a:r>
              <a:rPr lang="tr-TR" b="1" dirty="0" smtClean="0">
                <a:solidFill>
                  <a:srgbClr val="FF0000"/>
                </a:solidFill>
              </a:rPr>
              <a:t>I</a:t>
            </a:r>
            <a:r>
              <a:rPr lang="tr-TR" sz="1800" b="1" dirty="0" smtClean="0">
                <a:solidFill>
                  <a:srgbClr val="FF0000"/>
                </a:solidFill>
              </a:rPr>
              <a:t> </a:t>
            </a:r>
            <a:r>
              <a:rPr lang="tr-TR" sz="2800" dirty="0" smtClean="0"/>
              <a:t>40,40,42,44,44,46,46,46,46</a:t>
            </a:r>
            <a:r>
              <a:rPr lang="tr-TR" sz="3600" b="1" dirty="0" smtClean="0">
                <a:solidFill>
                  <a:srgbClr val="FF0000"/>
                </a:solidFill>
              </a:rPr>
              <a:t>I</a:t>
            </a:r>
            <a:r>
              <a:rPr lang="tr-TR" sz="2800" dirty="0" smtClean="0"/>
              <a:t>50,52,52,54,54,54,54,58,60</a:t>
            </a:r>
            <a:endParaRPr lang="tr-TR" sz="2800" dirty="0"/>
          </a:p>
        </p:txBody>
      </p:sp>
      <p:sp>
        <p:nvSpPr>
          <p:cNvPr id="6" name="Metin kutusu 5"/>
          <p:cNvSpPr txBox="1"/>
          <p:nvPr/>
        </p:nvSpPr>
        <p:spPr>
          <a:xfrm>
            <a:off x="539552" y="1364575"/>
            <a:ext cx="7848872" cy="1261884"/>
          </a:xfrm>
          <a:prstGeom prst="rect">
            <a:avLst/>
          </a:prstGeom>
          <a:noFill/>
        </p:spPr>
        <p:txBody>
          <a:bodyPr wrap="square" rtlCol="0">
            <a:spAutoFit/>
          </a:bodyPr>
          <a:lstStyle/>
          <a:p>
            <a:pPr marL="342900" indent="-342900">
              <a:buFont typeface="Arial" panose="020B0604020202020204" pitchFamily="34" charset="0"/>
              <a:buChar char="•"/>
            </a:pPr>
            <a:r>
              <a:rPr lang="tr-TR" sz="2400" dirty="0" smtClean="0"/>
              <a:t>Aşağıda bulunan 36 veriyi büyükten küçüğe doğru sıraladık, orta değerlerini bulduk.</a:t>
            </a:r>
          </a:p>
          <a:p>
            <a:endParaRPr lang="tr-TR" sz="2800" dirty="0"/>
          </a:p>
        </p:txBody>
      </p:sp>
    </p:spTree>
    <p:extLst>
      <p:ext uri="{BB962C8B-B14F-4D97-AF65-F5344CB8AC3E}">
        <p14:creationId xmlns:p14="http://schemas.microsoft.com/office/powerpoint/2010/main" val="11651616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Veri Setinden Boxplot Oluşturalım</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54</a:t>
            </a:fld>
            <a:endParaRPr lang="tr-TR"/>
          </a:p>
        </p:txBody>
      </p:sp>
      <p:sp>
        <p:nvSpPr>
          <p:cNvPr id="5" name="Metin Yer Tutucusu 4"/>
          <p:cNvSpPr>
            <a:spLocks noGrp="1"/>
          </p:cNvSpPr>
          <p:nvPr>
            <p:ph type="body" sz="quarter" idx="14"/>
          </p:nvPr>
        </p:nvSpPr>
        <p:spPr>
          <a:xfrm>
            <a:off x="323528" y="1447890"/>
            <a:ext cx="8928992" cy="324926"/>
          </a:xfrm>
        </p:spPr>
        <p:txBody>
          <a:bodyPr>
            <a:normAutofit fontScale="62500" lnSpcReduction="20000"/>
          </a:bodyPr>
          <a:lstStyle/>
          <a:p>
            <a:pPr marL="0" indent="0" algn="just">
              <a:buNone/>
            </a:pPr>
            <a:r>
              <a:rPr lang="tr-TR" sz="2200" dirty="0" smtClean="0"/>
              <a:t>20,22,22,24,26,28,28,30,30</a:t>
            </a:r>
            <a:r>
              <a:rPr lang="tr-TR" sz="2200" dirty="0"/>
              <a:t> </a:t>
            </a:r>
            <a:r>
              <a:rPr lang="tr-TR" sz="1600" dirty="0" smtClean="0"/>
              <a:t> </a:t>
            </a:r>
            <a:r>
              <a:rPr lang="tr-TR" sz="2400" b="1" dirty="0" smtClean="0">
                <a:solidFill>
                  <a:srgbClr val="FF0000"/>
                </a:solidFill>
              </a:rPr>
              <a:t>I </a:t>
            </a:r>
            <a:r>
              <a:rPr lang="tr-TR" sz="2200" dirty="0" smtClean="0"/>
              <a:t>32,32,32,34,36,36,38,38,38</a:t>
            </a:r>
            <a:r>
              <a:rPr lang="tr-TR" sz="1600" dirty="0" smtClean="0"/>
              <a:t> </a:t>
            </a:r>
            <a:r>
              <a:rPr lang="tr-TR" sz="2600" b="1" dirty="0">
                <a:solidFill>
                  <a:srgbClr val="FF0000"/>
                </a:solidFill>
              </a:rPr>
              <a:t>I</a:t>
            </a:r>
            <a:r>
              <a:rPr lang="tr-TR" sz="1600" b="1" dirty="0">
                <a:solidFill>
                  <a:srgbClr val="FF0000"/>
                </a:solidFill>
              </a:rPr>
              <a:t> </a:t>
            </a:r>
            <a:r>
              <a:rPr lang="tr-TR" sz="2200" dirty="0" smtClean="0"/>
              <a:t>40,40,42,44,44,46,46,46,46</a:t>
            </a:r>
            <a:r>
              <a:rPr lang="tr-TR" sz="1600" dirty="0" smtClean="0"/>
              <a:t> </a:t>
            </a:r>
            <a:r>
              <a:rPr lang="tr-TR" sz="2900" b="1" dirty="0" smtClean="0">
                <a:solidFill>
                  <a:srgbClr val="FF0000"/>
                </a:solidFill>
              </a:rPr>
              <a:t>I</a:t>
            </a:r>
            <a:r>
              <a:rPr lang="tr-TR" sz="1600" b="1" dirty="0" smtClean="0">
                <a:solidFill>
                  <a:srgbClr val="FF0000"/>
                </a:solidFill>
              </a:rPr>
              <a:t> </a:t>
            </a:r>
            <a:r>
              <a:rPr lang="tr-TR" sz="2200" dirty="0" smtClean="0"/>
              <a:t>50,52,52,54,54,54,54,58,60</a:t>
            </a:r>
            <a:endParaRPr lang="tr-TR" sz="2200" dirty="0"/>
          </a:p>
        </p:txBody>
      </p:sp>
      <p:sp>
        <p:nvSpPr>
          <p:cNvPr id="7" name="Metin kutusu 6"/>
          <p:cNvSpPr txBox="1"/>
          <p:nvPr/>
        </p:nvSpPr>
        <p:spPr>
          <a:xfrm>
            <a:off x="2339752" y="4175502"/>
            <a:ext cx="4608512" cy="261610"/>
          </a:xfrm>
          <a:prstGeom prst="rect">
            <a:avLst/>
          </a:prstGeom>
          <a:noFill/>
        </p:spPr>
        <p:txBody>
          <a:bodyPr wrap="square" rtlCol="0">
            <a:spAutoFit/>
          </a:bodyPr>
          <a:lstStyle/>
          <a:p>
            <a:r>
              <a:rPr lang="tr-TR" sz="1100" b="1" dirty="0" smtClean="0"/>
              <a:t>20        24        28        32        36        40        44        48        52        56        60</a:t>
            </a:r>
            <a:endParaRPr lang="tr-TR" sz="1100" b="1" dirty="0"/>
          </a:p>
        </p:txBody>
      </p:sp>
      <p:sp>
        <p:nvSpPr>
          <p:cNvPr id="8" name="Metin kutusu 7"/>
          <p:cNvSpPr txBox="1"/>
          <p:nvPr/>
        </p:nvSpPr>
        <p:spPr>
          <a:xfrm>
            <a:off x="2339752" y="3882534"/>
            <a:ext cx="4608512" cy="338554"/>
          </a:xfrm>
          <a:prstGeom prst="rect">
            <a:avLst/>
          </a:prstGeom>
          <a:noFill/>
        </p:spPr>
        <p:txBody>
          <a:bodyPr wrap="square" rtlCol="0">
            <a:spAutoFit/>
          </a:bodyPr>
          <a:lstStyle/>
          <a:p>
            <a:r>
              <a:rPr lang="tr-TR" sz="1600" b="1" dirty="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endParaRPr lang="tr-TR" sz="1600" b="1" dirty="0"/>
          </a:p>
        </p:txBody>
      </p:sp>
      <p:cxnSp>
        <p:nvCxnSpPr>
          <p:cNvPr id="9" name="Düz Ok Bağlayıcısı 8"/>
          <p:cNvCxnSpPr/>
          <p:nvPr/>
        </p:nvCxnSpPr>
        <p:spPr>
          <a:xfrm>
            <a:off x="2123728" y="4039330"/>
            <a:ext cx="4824536"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grpSp>
        <p:nvGrpSpPr>
          <p:cNvPr id="17" name="Grup 16"/>
          <p:cNvGrpSpPr/>
          <p:nvPr/>
        </p:nvGrpSpPr>
        <p:grpSpPr>
          <a:xfrm>
            <a:off x="2411760" y="2874422"/>
            <a:ext cx="4104456" cy="720074"/>
            <a:chOff x="2536690" y="4149080"/>
            <a:chExt cx="3672406" cy="575341"/>
          </a:xfrm>
        </p:grpSpPr>
        <p:cxnSp>
          <p:nvCxnSpPr>
            <p:cNvPr id="18" name="Düz Bağlayıcı 17"/>
            <p:cNvCxnSpPr/>
            <p:nvPr/>
          </p:nvCxnSpPr>
          <p:spPr>
            <a:xfrm>
              <a:off x="4552912" y="4449551"/>
              <a:ext cx="1656183" cy="0"/>
            </a:xfrm>
            <a:prstGeom prst="line">
              <a:avLst/>
            </a:prstGeom>
          </p:spPr>
          <p:style>
            <a:lnRef idx="2">
              <a:schemeClr val="dk1"/>
            </a:lnRef>
            <a:fillRef idx="0">
              <a:schemeClr val="dk1"/>
            </a:fillRef>
            <a:effectRef idx="1">
              <a:schemeClr val="dk1"/>
            </a:effectRef>
            <a:fontRef idx="minor">
              <a:schemeClr val="tx1"/>
            </a:fontRef>
          </p:style>
        </p:cxnSp>
        <p:cxnSp>
          <p:nvCxnSpPr>
            <p:cNvPr id="19" name="Düz Bağlayıcı 18"/>
            <p:cNvCxnSpPr/>
            <p:nvPr/>
          </p:nvCxnSpPr>
          <p:spPr>
            <a:xfrm>
              <a:off x="2536690" y="4449552"/>
              <a:ext cx="1656183" cy="0"/>
            </a:xfrm>
            <a:prstGeom prst="line">
              <a:avLst/>
            </a:prstGeom>
          </p:spPr>
          <p:style>
            <a:lnRef idx="2">
              <a:schemeClr val="dk1"/>
            </a:lnRef>
            <a:fillRef idx="0">
              <a:schemeClr val="dk1"/>
            </a:fillRef>
            <a:effectRef idx="1">
              <a:schemeClr val="dk1"/>
            </a:effectRef>
            <a:fontRef idx="minor">
              <a:schemeClr val="tx1"/>
            </a:fontRef>
          </p:style>
        </p:cxnSp>
        <p:sp>
          <p:nvSpPr>
            <p:cNvPr id="20" name="Dikdörtgen 19"/>
            <p:cNvSpPr/>
            <p:nvPr/>
          </p:nvSpPr>
          <p:spPr>
            <a:xfrm rot="5400000">
              <a:off x="3925576" y="3726617"/>
              <a:ext cx="572493" cy="1417420"/>
            </a:xfrm>
            <a:prstGeom prst="rect">
              <a:avLst/>
            </a:prstGeom>
            <a:solidFill>
              <a:srgbClr val="FF0000"/>
            </a:solidFill>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cxnSp>
          <p:nvCxnSpPr>
            <p:cNvPr id="21" name="Düz Bağlayıcı 20"/>
            <p:cNvCxnSpPr/>
            <p:nvPr/>
          </p:nvCxnSpPr>
          <p:spPr>
            <a:xfrm rot="5400000">
              <a:off x="3925755" y="4438354"/>
              <a:ext cx="572135" cy="0"/>
            </a:xfrm>
            <a:prstGeom prst="line">
              <a:avLst/>
            </a:prstGeom>
          </p:spPr>
          <p:style>
            <a:lnRef idx="3">
              <a:schemeClr val="dk1"/>
            </a:lnRef>
            <a:fillRef idx="0">
              <a:schemeClr val="dk1"/>
            </a:fillRef>
            <a:effectRef idx="2">
              <a:schemeClr val="dk1"/>
            </a:effectRef>
            <a:fontRef idx="minor">
              <a:schemeClr val="tx1"/>
            </a:fontRef>
          </p:style>
        </p:cxnSp>
        <p:cxnSp>
          <p:nvCxnSpPr>
            <p:cNvPr id="22" name="Düz Bağlayıcı 21"/>
            <p:cNvCxnSpPr/>
            <p:nvPr/>
          </p:nvCxnSpPr>
          <p:spPr>
            <a:xfrm rot="5400000">
              <a:off x="6069948" y="4458392"/>
              <a:ext cx="278295" cy="0"/>
            </a:xfrm>
            <a:prstGeom prst="line">
              <a:avLst/>
            </a:prstGeom>
          </p:spPr>
          <p:style>
            <a:lnRef idx="2">
              <a:schemeClr val="dk1"/>
            </a:lnRef>
            <a:fillRef idx="0">
              <a:schemeClr val="dk1"/>
            </a:fillRef>
            <a:effectRef idx="1">
              <a:schemeClr val="dk1"/>
            </a:effectRef>
            <a:fontRef idx="minor">
              <a:schemeClr val="tx1"/>
            </a:fontRef>
          </p:style>
        </p:cxnSp>
        <p:cxnSp>
          <p:nvCxnSpPr>
            <p:cNvPr id="23" name="Düz Bağlayıcı 22"/>
            <p:cNvCxnSpPr/>
            <p:nvPr/>
          </p:nvCxnSpPr>
          <p:spPr>
            <a:xfrm>
              <a:off x="2536690" y="4292221"/>
              <a:ext cx="0" cy="278130"/>
            </a:xfrm>
            <a:prstGeom prst="line">
              <a:avLst/>
            </a:prstGeom>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29127960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Veri Setinden Nokta Grafiği Oluşturalım</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55</a:t>
            </a:fld>
            <a:endParaRPr lang="tr-TR"/>
          </a:p>
        </p:txBody>
      </p:sp>
      <p:sp>
        <p:nvSpPr>
          <p:cNvPr id="5" name="Metin Yer Tutucusu 4"/>
          <p:cNvSpPr>
            <a:spLocks noGrp="1"/>
          </p:cNvSpPr>
          <p:nvPr>
            <p:ph type="body" sz="quarter" idx="14"/>
          </p:nvPr>
        </p:nvSpPr>
        <p:spPr>
          <a:xfrm>
            <a:off x="107504" y="1340768"/>
            <a:ext cx="9540552" cy="288032"/>
          </a:xfrm>
        </p:spPr>
        <p:txBody>
          <a:bodyPr>
            <a:noAutofit/>
          </a:bodyPr>
          <a:lstStyle/>
          <a:p>
            <a:pPr marL="0" indent="0" algn="just">
              <a:buNone/>
            </a:pPr>
            <a:r>
              <a:rPr lang="tr-TR" sz="1500" dirty="0" smtClean="0">
                <a:solidFill>
                  <a:srgbClr val="FF0000"/>
                </a:solidFill>
              </a:rPr>
              <a:t>20,</a:t>
            </a:r>
            <a:r>
              <a:rPr lang="tr-TR" sz="1500" dirty="0" smtClean="0">
                <a:solidFill>
                  <a:srgbClr val="FFC000"/>
                </a:solidFill>
              </a:rPr>
              <a:t>22,22,</a:t>
            </a:r>
            <a:r>
              <a:rPr lang="tr-TR" sz="1500" dirty="0" smtClean="0">
                <a:solidFill>
                  <a:srgbClr val="FF0000"/>
                </a:solidFill>
              </a:rPr>
              <a:t>24,</a:t>
            </a:r>
            <a:r>
              <a:rPr lang="tr-TR" sz="1500" dirty="0" smtClean="0">
                <a:solidFill>
                  <a:srgbClr val="FFFF00"/>
                </a:solidFill>
              </a:rPr>
              <a:t>26,</a:t>
            </a:r>
            <a:r>
              <a:rPr lang="tr-TR" sz="1500" dirty="0" smtClean="0">
                <a:solidFill>
                  <a:srgbClr val="FF0000"/>
                </a:solidFill>
              </a:rPr>
              <a:t>28,28,</a:t>
            </a:r>
            <a:r>
              <a:rPr lang="tr-TR" sz="1500" dirty="0" smtClean="0"/>
              <a:t>30,30,</a:t>
            </a:r>
            <a:r>
              <a:rPr lang="tr-TR" sz="1500" dirty="0" smtClean="0">
                <a:solidFill>
                  <a:srgbClr val="92D050"/>
                </a:solidFill>
              </a:rPr>
              <a:t>32,32,32,</a:t>
            </a:r>
            <a:r>
              <a:rPr lang="tr-TR" sz="1500" dirty="0" smtClean="0"/>
              <a:t>34,</a:t>
            </a:r>
            <a:r>
              <a:rPr lang="tr-TR" sz="1500" dirty="0" smtClean="0">
                <a:solidFill>
                  <a:srgbClr val="00B0F0"/>
                </a:solidFill>
              </a:rPr>
              <a:t>36,36,</a:t>
            </a:r>
            <a:r>
              <a:rPr lang="tr-TR" sz="1500" dirty="0" smtClean="0">
                <a:solidFill>
                  <a:schemeClr val="accent2">
                    <a:lumMod val="75000"/>
                  </a:schemeClr>
                </a:solidFill>
              </a:rPr>
              <a:t>38,38,38,</a:t>
            </a:r>
            <a:r>
              <a:rPr lang="tr-TR" sz="1500" dirty="0" smtClean="0">
                <a:solidFill>
                  <a:schemeClr val="accent6"/>
                </a:solidFill>
              </a:rPr>
              <a:t>40,40,</a:t>
            </a:r>
            <a:r>
              <a:rPr lang="tr-TR" sz="1500" dirty="0" smtClean="0">
                <a:solidFill>
                  <a:srgbClr val="FF0000"/>
                </a:solidFill>
              </a:rPr>
              <a:t>42,</a:t>
            </a:r>
            <a:r>
              <a:rPr lang="tr-TR" sz="1500" dirty="0" smtClean="0">
                <a:solidFill>
                  <a:schemeClr val="bg2">
                    <a:lumMod val="50000"/>
                  </a:schemeClr>
                </a:solidFill>
              </a:rPr>
              <a:t>44,44,</a:t>
            </a:r>
            <a:r>
              <a:rPr lang="tr-TR" sz="1500" dirty="0" smtClean="0">
                <a:solidFill>
                  <a:schemeClr val="accent6"/>
                </a:solidFill>
              </a:rPr>
              <a:t>46,46,46,46,</a:t>
            </a:r>
            <a:r>
              <a:rPr lang="tr-TR" sz="1500" dirty="0" smtClean="0">
                <a:solidFill>
                  <a:schemeClr val="tx2"/>
                </a:solidFill>
              </a:rPr>
              <a:t>50,</a:t>
            </a:r>
            <a:r>
              <a:rPr lang="tr-TR" sz="1500" dirty="0" smtClean="0">
                <a:solidFill>
                  <a:srgbClr val="FF0000"/>
                </a:solidFill>
              </a:rPr>
              <a:t>52,52,</a:t>
            </a:r>
            <a:r>
              <a:rPr lang="tr-TR" sz="1500" dirty="0" smtClean="0">
                <a:solidFill>
                  <a:schemeClr val="tx2"/>
                </a:solidFill>
              </a:rPr>
              <a:t>54,54,54,54,</a:t>
            </a:r>
            <a:r>
              <a:rPr lang="tr-TR" sz="1500" dirty="0" smtClean="0">
                <a:solidFill>
                  <a:schemeClr val="accent2">
                    <a:lumMod val="75000"/>
                  </a:schemeClr>
                </a:solidFill>
              </a:rPr>
              <a:t>58,</a:t>
            </a:r>
            <a:r>
              <a:rPr lang="tr-TR" sz="1500" dirty="0" smtClean="0">
                <a:solidFill>
                  <a:srgbClr val="FFFF00"/>
                </a:solidFill>
              </a:rPr>
              <a:t>60</a:t>
            </a:r>
            <a:endParaRPr lang="tr-TR" sz="1500" dirty="0">
              <a:solidFill>
                <a:srgbClr val="FFFF00"/>
              </a:solidFill>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910" y="2270696"/>
            <a:ext cx="7630522" cy="3102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366788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Veri Setinden Kök-Yaprak Oluşturalım</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56</a:t>
            </a:fld>
            <a:endParaRPr lang="tr-TR"/>
          </a:p>
        </p:txBody>
      </p:sp>
      <p:sp>
        <p:nvSpPr>
          <p:cNvPr id="5" name="Metin Yer Tutucusu 4"/>
          <p:cNvSpPr>
            <a:spLocks noGrp="1"/>
          </p:cNvSpPr>
          <p:nvPr>
            <p:ph type="body" sz="quarter" idx="14"/>
          </p:nvPr>
        </p:nvSpPr>
        <p:spPr>
          <a:xfrm>
            <a:off x="107504" y="1124744"/>
            <a:ext cx="9540552" cy="288032"/>
          </a:xfrm>
        </p:spPr>
        <p:txBody>
          <a:bodyPr>
            <a:noAutofit/>
          </a:bodyPr>
          <a:lstStyle/>
          <a:p>
            <a:pPr marL="0" indent="0" algn="just">
              <a:buNone/>
            </a:pPr>
            <a:r>
              <a:rPr lang="tr-TR" sz="1500" dirty="0" smtClean="0">
                <a:solidFill>
                  <a:srgbClr val="FF0000"/>
                </a:solidFill>
              </a:rPr>
              <a:t>20,22,22,24,26,28,28,</a:t>
            </a:r>
            <a:r>
              <a:rPr lang="tr-TR" sz="1500" dirty="0" smtClean="0"/>
              <a:t>30,30,32,32,32,34,36,36,38,38,38,</a:t>
            </a:r>
            <a:r>
              <a:rPr lang="tr-TR" sz="1500" dirty="0" smtClean="0">
                <a:solidFill>
                  <a:schemeClr val="accent6"/>
                </a:solidFill>
              </a:rPr>
              <a:t>40,40,42,44,44,46,46,46,46,</a:t>
            </a:r>
            <a:r>
              <a:rPr lang="tr-TR" sz="1500" dirty="0" smtClean="0">
                <a:solidFill>
                  <a:schemeClr val="tx2"/>
                </a:solidFill>
              </a:rPr>
              <a:t>50,52,52,54,54,54,54,58,60</a:t>
            </a:r>
            <a:endParaRPr lang="tr-TR" sz="1500" dirty="0">
              <a:solidFill>
                <a:schemeClr val="tx2"/>
              </a:solidFill>
            </a:endParaRPr>
          </a:p>
        </p:txBody>
      </p:sp>
      <p:graphicFrame>
        <p:nvGraphicFramePr>
          <p:cNvPr id="11" name="Tablo 10"/>
          <p:cNvGraphicFramePr>
            <a:graphicFrameLocks noGrp="1"/>
          </p:cNvGraphicFramePr>
          <p:nvPr>
            <p:extLst>
              <p:ext uri="{D42A27DB-BD31-4B8C-83A1-F6EECF244321}">
                <p14:modId xmlns:p14="http://schemas.microsoft.com/office/powerpoint/2010/main" val="2745842699"/>
              </p:ext>
            </p:extLst>
          </p:nvPr>
        </p:nvGraphicFramePr>
        <p:xfrm>
          <a:off x="2843808" y="2276872"/>
          <a:ext cx="5400600" cy="1854200"/>
        </p:xfrm>
        <a:graphic>
          <a:graphicData uri="http://schemas.openxmlformats.org/drawingml/2006/table">
            <a:tbl>
              <a:tblPr bandRow="1">
                <a:tableStyleId>{2D5ABB26-0587-4C30-8999-92F81FD0307C}</a:tableStyleId>
              </a:tblPr>
              <a:tblGrid>
                <a:gridCol w="1018624"/>
                <a:gridCol w="555461"/>
                <a:gridCol w="3826515"/>
              </a:tblGrid>
              <a:tr h="370840">
                <a:tc>
                  <a:txBody>
                    <a:bodyPr/>
                    <a:lstStyle/>
                    <a:p>
                      <a:pPr algn="l"/>
                      <a:r>
                        <a:rPr lang="tr-TR" b="1" dirty="0" smtClean="0"/>
                        <a:t>Frekans</a:t>
                      </a:r>
                      <a:endParaRPr lang="tr-TR" b="1" dirty="0"/>
                    </a:p>
                  </a:txBody>
                  <a:tcPr>
                    <a:lnR w="12700" cap="flat" cmpd="sng" algn="ctr">
                      <a:solidFill>
                        <a:schemeClr val="tx1"/>
                      </a:solidFill>
                      <a:prstDash val="solid"/>
                      <a:round/>
                      <a:headEnd type="none" w="med" len="med"/>
                      <a:tailEnd type="none" w="med" len="med"/>
                    </a:lnR>
                    <a:noFill/>
                  </a:tcPr>
                </a:tc>
                <a:tc>
                  <a:txBody>
                    <a:bodyPr/>
                    <a:lstStyle/>
                    <a:p>
                      <a:pPr algn="l"/>
                      <a:r>
                        <a:rPr lang="tr-TR" b="1" dirty="0" smtClean="0"/>
                        <a:t>Kök</a:t>
                      </a:r>
                      <a:endParaRPr lang="tr-T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l"/>
                      <a:r>
                        <a:rPr lang="tr-TR" b="1" dirty="0" smtClean="0"/>
                        <a:t>Yaprak</a:t>
                      </a:r>
                      <a:endParaRPr lang="tr-TR" b="1" dirty="0"/>
                    </a:p>
                  </a:txBody>
                  <a:tcPr>
                    <a:lnL w="12700" cap="flat" cmpd="sng" algn="ctr">
                      <a:solidFill>
                        <a:schemeClr val="tx1"/>
                      </a:solidFill>
                      <a:prstDash val="solid"/>
                      <a:round/>
                      <a:headEnd type="none" w="med" len="med"/>
                      <a:tailEnd type="none" w="med" len="med"/>
                    </a:lnL>
                    <a:noFill/>
                  </a:tcPr>
                </a:tc>
              </a:tr>
              <a:tr h="370840">
                <a:tc>
                  <a:txBody>
                    <a:bodyPr/>
                    <a:lstStyle/>
                    <a:p>
                      <a:pPr algn="l"/>
                      <a:r>
                        <a:rPr lang="tr-TR" dirty="0" smtClean="0"/>
                        <a:t>7</a:t>
                      </a:r>
                      <a:endParaRPr lang="tr-TR" dirty="0"/>
                    </a:p>
                  </a:txBody>
                  <a:tcPr>
                    <a:lnR w="12700" cap="flat" cmpd="sng" algn="ctr">
                      <a:solidFill>
                        <a:schemeClr val="tx1"/>
                      </a:solidFill>
                      <a:prstDash val="solid"/>
                      <a:round/>
                      <a:headEnd type="none" w="med" len="med"/>
                      <a:tailEnd type="none" w="med" len="med"/>
                    </a:lnR>
                    <a:noFill/>
                  </a:tcPr>
                </a:tc>
                <a:tc>
                  <a:txBody>
                    <a:bodyPr/>
                    <a:lstStyle/>
                    <a:p>
                      <a:pPr algn="l"/>
                      <a:r>
                        <a:rPr lang="tr-TR" dirty="0" smtClean="0"/>
                        <a:t>2</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0 2 2 4 6 8 8</a:t>
                      </a:r>
                      <a:endParaRPr lang="tr-TR" dirty="0"/>
                    </a:p>
                  </a:txBody>
                  <a:tcPr>
                    <a:lnL w="12700" cap="flat" cmpd="sng" algn="ctr">
                      <a:solidFill>
                        <a:schemeClr val="tx1"/>
                      </a:solidFill>
                      <a:prstDash val="solid"/>
                      <a:round/>
                      <a:headEnd type="none" w="med" len="med"/>
                      <a:tailEnd type="none" w="med" len="med"/>
                    </a:lnL>
                    <a:noFill/>
                  </a:tcPr>
                </a:tc>
              </a:tr>
              <a:tr h="370840">
                <a:tc>
                  <a:txBody>
                    <a:bodyPr/>
                    <a:lstStyle/>
                    <a:p>
                      <a:pPr algn="l"/>
                      <a:r>
                        <a:rPr lang="tr-TR" dirty="0" smtClean="0"/>
                        <a:t>11</a:t>
                      </a:r>
                      <a:endParaRPr lang="tr-TR" dirty="0"/>
                    </a:p>
                  </a:txBody>
                  <a:tcPr>
                    <a:lnR w="12700" cap="flat" cmpd="sng" algn="ctr">
                      <a:solidFill>
                        <a:schemeClr val="tx1"/>
                      </a:solidFill>
                      <a:prstDash val="solid"/>
                      <a:round/>
                      <a:headEnd type="none" w="med" len="med"/>
                      <a:tailEnd type="none" w="med" len="med"/>
                    </a:lnR>
                    <a:noFill/>
                  </a:tcPr>
                </a:tc>
                <a:tc>
                  <a:txBody>
                    <a:bodyPr/>
                    <a:lstStyle/>
                    <a:p>
                      <a:pPr algn="l"/>
                      <a:r>
                        <a:rPr lang="tr-TR" dirty="0" smtClean="0"/>
                        <a:t>3</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0 0 2 2 2 4 6 6 8 8 8</a:t>
                      </a:r>
                      <a:endParaRPr lang="tr-TR" dirty="0"/>
                    </a:p>
                  </a:txBody>
                  <a:tcPr>
                    <a:lnL w="12700" cap="flat" cmpd="sng" algn="ctr">
                      <a:solidFill>
                        <a:schemeClr val="tx1"/>
                      </a:solidFill>
                      <a:prstDash val="solid"/>
                      <a:round/>
                      <a:headEnd type="none" w="med" len="med"/>
                      <a:tailEnd type="none" w="med" len="med"/>
                    </a:lnL>
                    <a:noFill/>
                  </a:tcPr>
                </a:tc>
              </a:tr>
              <a:tr h="370840">
                <a:tc>
                  <a:txBody>
                    <a:bodyPr/>
                    <a:lstStyle/>
                    <a:p>
                      <a:pPr algn="l"/>
                      <a:r>
                        <a:rPr lang="tr-TR" dirty="0" smtClean="0"/>
                        <a:t>9</a:t>
                      </a:r>
                      <a:endParaRPr lang="tr-TR" dirty="0"/>
                    </a:p>
                  </a:txBody>
                  <a:tcPr>
                    <a:lnR w="12700" cap="flat" cmpd="sng" algn="ctr">
                      <a:solidFill>
                        <a:schemeClr val="tx1"/>
                      </a:solidFill>
                      <a:prstDash val="solid"/>
                      <a:round/>
                      <a:headEnd type="none" w="med" len="med"/>
                      <a:tailEnd type="none" w="med" len="med"/>
                    </a:lnR>
                    <a:noFill/>
                  </a:tcPr>
                </a:tc>
                <a:tc>
                  <a:txBody>
                    <a:bodyPr/>
                    <a:lstStyle/>
                    <a:p>
                      <a:pPr algn="l"/>
                      <a:r>
                        <a:rPr lang="tr-TR" dirty="0" smtClean="0"/>
                        <a:t>4</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0 0 2 4 4 6 6 6 6</a:t>
                      </a:r>
                      <a:endParaRPr lang="tr-TR" dirty="0"/>
                    </a:p>
                  </a:txBody>
                  <a:tcPr>
                    <a:lnL w="12700" cap="flat" cmpd="sng" algn="ctr">
                      <a:solidFill>
                        <a:schemeClr val="tx1"/>
                      </a:solidFill>
                      <a:prstDash val="solid"/>
                      <a:round/>
                      <a:headEnd type="none" w="med" len="med"/>
                      <a:tailEnd type="none" w="med" len="med"/>
                    </a:lnL>
                    <a:noFill/>
                  </a:tcPr>
                </a:tc>
              </a:tr>
              <a:tr h="370840">
                <a:tc>
                  <a:txBody>
                    <a:bodyPr/>
                    <a:lstStyle/>
                    <a:p>
                      <a:pPr algn="l"/>
                      <a:r>
                        <a:rPr lang="tr-TR" dirty="0" smtClean="0"/>
                        <a:t>9</a:t>
                      </a:r>
                      <a:endParaRPr lang="tr-TR" dirty="0"/>
                    </a:p>
                  </a:txBody>
                  <a:tcPr>
                    <a:lnR w="12700" cap="flat" cmpd="sng" algn="ctr">
                      <a:solidFill>
                        <a:schemeClr val="tx1"/>
                      </a:solidFill>
                      <a:prstDash val="solid"/>
                      <a:round/>
                      <a:headEnd type="none" w="med" len="med"/>
                      <a:tailEnd type="none" w="med" len="med"/>
                    </a:lnR>
                    <a:noFill/>
                  </a:tcPr>
                </a:tc>
                <a:tc>
                  <a:txBody>
                    <a:bodyPr/>
                    <a:lstStyle/>
                    <a:p>
                      <a:pPr algn="l"/>
                      <a:r>
                        <a:rPr lang="tr-TR" dirty="0" smtClean="0"/>
                        <a:t>5</a:t>
                      </a:r>
                      <a:endParaRPr lang="tr-T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0 2 2 4 4 4 4 6 8</a:t>
                      </a:r>
                      <a:endParaRPr lang="tr-TR" dirty="0"/>
                    </a:p>
                  </a:txBody>
                  <a:tcPr>
                    <a:lnL w="12700" cap="flat" cmpd="sng" algn="ctr">
                      <a:solidFill>
                        <a:schemeClr val="tx1"/>
                      </a:solidFill>
                      <a:prstDash val="solid"/>
                      <a:round/>
                      <a:headEnd type="none" w="med" len="med"/>
                      <a:tailEnd type="none" w="med" len="med"/>
                    </a:lnL>
                    <a:noFill/>
                  </a:tcPr>
                </a:tc>
              </a:tr>
            </a:tbl>
          </a:graphicData>
        </a:graphic>
      </p:graphicFrame>
    </p:spTree>
    <p:extLst>
      <p:ext uri="{BB962C8B-B14F-4D97-AF65-F5344CB8AC3E}">
        <p14:creationId xmlns:p14="http://schemas.microsoft.com/office/powerpoint/2010/main" val="240778937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Veri Setinden </a:t>
            </a:r>
            <a:r>
              <a:rPr lang="tr-TR" dirty="0" err="1" smtClean="0"/>
              <a:t>Histogram</a:t>
            </a:r>
            <a:r>
              <a:rPr lang="tr-TR" dirty="0" smtClean="0"/>
              <a:t> Oluşturalım</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57</a:t>
            </a:fld>
            <a:endParaRPr lang="tr-TR"/>
          </a:p>
        </p:txBody>
      </p:sp>
      <p:sp>
        <p:nvSpPr>
          <p:cNvPr id="5" name="Metin Yer Tutucusu 4"/>
          <p:cNvSpPr>
            <a:spLocks noGrp="1"/>
          </p:cNvSpPr>
          <p:nvPr>
            <p:ph type="body" sz="quarter" idx="14"/>
          </p:nvPr>
        </p:nvSpPr>
        <p:spPr>
          <a:xfrm>
            <a:off x="107504" y="1124744"/>
            <a:ext cx="9540552" cy="288032"/>
          </a:xfrm>
        </p:spPr>
        <p:txBody>
          <a:bodyPr>
            <a:noAutofit/>
          </a:bodyPr>
          <a:lstStyle/>
          <a:p>
            <a:pPr marL="0" indent="0" algn="just">
              <a:buNone/>
            </a:pPr>
            <a:r>
              <a:rPr lang="tr-TR" sz="1500" dirty="0" smtClean="0">
                <a:solidFill>
                  <a:srgbClr val="FF0000"/>
                </a:solidFill>
              </a:rPr>
              <a:t>20,22,22,24,26,28,28,</a:t>
            </a:r>
            <a:r>
              <a:rPr lang="tr-TR" sz="1500" dirty="0" smtClean="0"/>
              <a:t>30,30,32,32,32,34,36,36,38,38,38,</a:t>
            </a:r>
            <a:r>
              <a:rPr lang="tr-TR" sz="1500" dirty="0" smtClean="0">
                <a:solidFill>
                  <a:schemeClr val="accent6"/>
                </a:solidFill>
              </a:rPr>
              <a:t>40,40,42,44,44,46,46,46,46,</a:t>
            </a:r>
            <a:r>
              <a:rPr lang="tr-TR" sz="1500" dirty="0" smtClean="0">
                <a:solidFill>
                  <a:schemeClr val="tx2"/>
                </a:solidFill>
              </a:rPr>
              <a:t>50,52,52,54,54,54,54,58,60</a:t>
            </a:r>
            <a:endParaRPr lang="tr-TR" sz="1500" dirty="0">
              <a:solidFill>
                <a:schemeClr val="tx2"/>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5151" y="1652736"/>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6360964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Veri Setinden Çubuk Grafiği Oluşturalım</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58</a:t>
            </a:fld>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628800"/>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Metin Yer Tutucusu 4"/>
          <p:cNvSpPr txBox="1">
            <a:spLocks/>
          </p:cNvSpPr>
          <p:nvPr/>
        </p:nvSpPr>
        <p:spPr>
          <a:xfrm>
            <a:off x="107504" y="1124744"/>
            <a:ext cx="9540552" cy="288032"/>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457200" indent="0" algn="l" defTabSz="914400" rtl="0" eaLnBrk="1" latinLnBrk="0" hangingPunct="1">
              <a:spcBef>
                <a:spcPct val="20000"/>
              </a:spcBef>
              <a:buFontTx/>
              <a:buNone/>
              <a:defRPr sz="2800" kern="120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tr-TR" sz="1500" dirty="0" smtClean="0">
                <a:solidFill>
                  <a:srgbClr val="FF0000"/>
                </a:solidFill>
              </a:rPr>
              <a:t>20,</a:t>
            </a:r>
            <a:r>
              <a:rPr lang="tr-TR" sz="1500" dirty="0" smtClean="0">
                <a:solidFill>
                  <a:srgbClr val="FFC000"/>
                </a:solidFill>
              </a:rPr>
              <a:t>22,22,</a:t>
            </a:r>
            <a:r>
              <a:rPr lang="tr-TR" sz="1500" dirty="0" smtClean="0">
                <a:solidFill>
                  <a:srgbClr val="FF0000"/>
                </a:solidFill>
              </a:rPr>
              <a:t>24,</a:t>
            </a:r>
            <a:r>
              <a:rPr lang="tr-TR" sz="1500" dirty="0" smtClean="0">
                <a:solidFill>
                  <a:srgbClr val="FFFF00"/>
                </a:solidFill>
              </a:rPr>
              <a:t>26,</a:t>
            </a:r>
            <a:r>
              <a:rPr lang="tr-TR" sz="1500" dirty="0" smtClean="0">
                <a:solidFill>
                  <a:srgbClr val="FF0000"/>
                </a:solidFill>
              </a:rPr>
              <a:t>28,28,</a:t>
            </a:r>
            <a:r>
              <a:rPr lang="tr-TR" sz="1500" dirty="0" smtClean="0"/>
              <a:t>30,30,</a:t>
            </a:r>
            <a:r>
              <a:rPr lang="tr-TR" sz="1500" dirty="0" smtClean="0">
                <a:solidFill>
                  <a:srgbClr val="92D050"/>
                </a:solidFill>
              </a:rPr>
              <a:t>32,32,32,</a:t>
            </a:r>
            <a:r>
              <a:rPr lang="tr-TR" sz="1500" dirty="0" smtClean="0"/>
              <a:t>34,</a:t>
            </a:r>
            <a:r>
              <a:rPr lang="tr-TR" sz="1500" dirty="0" smtClean="0">
                <a:solidFill>
                  <a:srgbClr val="00B0F0"/>
                </a:solidFill>
              </a:rPr>
              <a:t>36,36,</a:t>
            </a:r>
            <a:r>
              <a:rPr lang="tr-TR" sz="1500" dirty="0" smtClean="0">
                <a:solidFill>
                  <a:schemeClr val="accent2">
                    <a:lumMod val="75000"/>
                  </a:schemeClr>
                </a:solidFill>
              </a:rPr>
              <a:t>38,38,38,</a:t>
            </a:r>
            <a:r>
              <a:rPr lang="tr-TR" sz="1500" dirty="0" smtClean="0">
                <a:solidFill>
                  <a:schemeClr val="accent6"/>
                </a:solidFill>
              </a:rPr>
              <a:t>40,40,</a:t>
            </a:r>
            <a:r>
              <a:rPr lang="tr-TR" sz="1500" dirty="0" smtClean="0">
                <a:solidFill>
                  <a:srgbClr val="FF0000"/>
                </a:solidFill>
              </a:rPr>
              <a:t>42,</a:t>
            </a:r>
            <a:r>
              <a:rPr lang="tr-TR" sz="1500" dirty="0" smtClean="0">
                <a:solidFill>
                  <a:schemeClr val="bg2">
                    <a:lumMod val="50000"/>
                  </a:schemeClr>
                </a:solidFill>
              </a:rPr>
              <a:t>44,44,</a:t>
            </a:r>
            <a:r>
              <a:rPr lang="tr-TR" sz="1500" dirty="0" smtClean="0">
                <a:solidFill>
                  <a:schemeClr val="accent6"/>
                </a:solidFill>
              </a:rPr>
              <a:t>46,46,46,46,</a:t>
            </a:r>
            <a:r>
              <a:rPr lang="tr-TR" sz="1500" dirty="0" smtClean="0">
                <a:solidFill>
                  <a:schemeClr val="tx2"/>
                </a:solidFill>
              </a:rPr>
              <a:t>50,</a:t>
            </a:r>
            <a:r>
              <a:rPr lang="tr-TR" sz="1500" dirty="0" smtClean="0">
                <a:solidFill>
                  <a:srgbClr val="FF0000"/>
                </a:solidFill>
              </a:rPr>
              <a:t>52,52,</a:t>
            </a:r>
            <a:r>
              <a:rPr lang="tr-TR" sz="1500" dirty="0" smtClean="0">
                <a:solidFill>
                  <a:schemeClr val="tx2"/>
                </a:solidFill>
              </a:rPr>
              <a:t>54,54,54,54,</a:t>
            </a:r>
            <a:r>
              <a:rPr lang="tr-TR" sz="1500" dirty="0" smtClean="0">
                <a:solidFill>
                  <a:schemeClr val="accent2">
                    <a:lumMod val="75000"/>
                  </a:schemeClr>
                </a:solidFill>
              </a:rPr>
              <a:t>58,</a:t>
            </a:r>
            <a:r>
              <a:rPr lang="tr-TR" sz="1500" dirty="0" smtClean="0">
                <a:solidFill>
                  <a:srgbClr val="FFFF00"/>
                </a:solidFill>
              </a:rPr>
              <a:t>60</a:t>
            </a:r>
            <a:endParaRPr lang="tr-TR" sz="1500" dirty="0">
              <a:solidFill>
                <a:srgbClr val="FFFF00"/>
              </a:solidFill>
            </a:endParaRPr>
          </a:p>
        </p:txBody>
      </p:sp>
    </p:spTree>
    <p:extLst>
      <p:ext uri="{BB962C8B-B14F-4D97-AF65-F5344CB8AC3E}">
        <p14:creationId xmlns:p14="http://schemas.microsoft.com/office/powerpoint/2010/main" val="35462336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t>Veri Setinden Çizgi Grafiği Oluşturalım</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59</a:t>
            </a:fld>
            <a:endParaRPr lang="tr-TR"/>
          </a:p>
        </p:txBody>
      </p:sp>
      <p:sp>
        <p:nvSpPr>
          <p:cNvPr id="9" name="Metin Yer Tutucusu 4"/>
          <p:cNvSpPr txBox="1">
            <a:spLocks/>
          </p:cNvSpPr>
          <p:nvPr/>
        </p:nvSpPr>
        <p:spPr>
          <a:xfrm>
            <a:off x="107504" y="1124744"/>
            <a:ext cx="9540552" cy="288032"/>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457200" indent="0" algn="l" defTabSz="914400" rtl="0" eaLnBrk="1" latinLnBrk="0" hangingPunct="1">
              <a:spcBef>
                <a:spcPct val="20000"/>
              </a:spcBef>
              <a:buFontTx/>
              <a:buNone/>
              <a:defRPr sz="2800" kern="1200">
                <a:solidFill>
                  <a:schemeClr val="tx1"/>
                </a:solidFill>
                <a:latin typeface="+mn-lt"/>
                <a:ea typeface="+mn-ea"/>
                <a:cs typeface="+mn-cs"/>
              </a:defRPr>
            </a:lvl2pPr>
            <a:lvl3pPr marL="914400" indent="0" algn="l" defTabSz="914400" rtl="0" eaLnBrk="1" latinLnBrk="0" hangingPunct="1">
              <a:spcBef>
                <a:spcPct val="20000"/>
              </a:spcBef>
              <a:buFontTx/>
              <a:buNone/>
              <a:defRPr sz="2400" kern="1200">
                <a:solidFill>
                  <a:schemeClr val="tx1"/>
                </a:solidFill>
                <a:latin typeface="+mn-lt"/>
                <a:ea typeface="+mn-ea"/>
                <a:cs typeface="+mn-cs"/>
              </a:defRPr>
            </a:lvl3pPr>
            <a:lvl4pPr marL="1371600" indent="0" algn="l" defTabSz="914400" rtl="0" eaLnBrk="1" latinLnBrk="0" hangingPunct="1">
              <a:spcBef>
                <a:spcPct val="20000"/>
              </a:spcBef>
              <a:buFontTx/>
              <a:buNone/>
              <a:defRPr sz="2000" kern="1200">
                <a:solidFill>
                  <a:schemeClr val="tx1"/>
                </a:solidFill>
                <a:latin typeface="+mn-lt"/>
                <a:ea typeface="+mn-ea"/>
                <a:cs typeface="+mn-cs"/>
              </a:defRPr>
            </a:lvl4pPr>
            <a:lvl5pPr marL="1828800" indent="0" algn="l" defTabSz="914400" rtl="0" eaLnBrk="1" latinLnBrk="0" hangingPunct="1">
              <a:spcBef>
                <a:spcPct val="20000"/>
              </a:spcBef>
              <a:buFontTx/>
              <a:buNone/>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tr-TR" sz="1500" dirty="0" smtClean="0">
                <a:solidFill>
                  <a:srgbClr val="FF0000"/>
                </a:solidFill>
              </a:rPr>
              <a:t>20,</a:t>
            </a:r>
            <a:r>
              <a:rPr lang="tr-TR" sz="1500" dirty="0" smtClean="0">
                <a:solidFill>
                  <a:srgbClr val="FFC000"/>
                </a:solidFill>
              </a:rPr>
              <a:t>22,22,</a:t>
            </a:r>
            <a:r>
              <a:rPr lang="tr-TR" sz="1500" dirty="0" smtClean="0">
                <a:solidFill>
                  <a:srgbClr val="FF0000"/>
                </a:solidFill>
              </a:rPr>
              <a:t>24,</a:t>
            </a:r>
            <a:r>
              <a:rPr lang="tr-TR" sz="1500" dirty="0" smtClean="0">
                <a:solidFill>
                  <a:srgbClr val="FFFF00"/>
                </a:solidFill>
              </a:rPr>
              <a:t>26,</a:t>
            </a:r>
            <a:r>
              <a:rPr lang="tr-TR" sz="1500" dirty="0" smtClean="0">
                <a:solidFill>
                  <a:srgbClr val="FF0000"/>
                </a:solidFill>
              </a:rPr>
              <a:t>28,28,</a:t>
            </a:r>
            <a:r>
              <a:rPr lang="tr-TR" sz="1500" dirty="0" smtClean="0"/>
              <a:t>30,30,</a:t>
            </a:r>
            <a:r>
              <a:rPr lang="tr-TR" sz="1500" dirty="0" smtClean="0">
                <a:solidFill>
                  <a:srgbClr val="92D050"/>
                </a:solidFill>
              </a:rPr>
              <a:t>32,32,32,</a:t>
            </a:r>
            <a:r>
              <a:rPr lang="tr-TR" sz="1500" dirty="0" smtClean="0"/>
              <a:t>34,</a:t>
            </a:r>
            <a:r>
              <a:rPr lang="tr-TR" sz="1500" dirty="0" smtClean="0">
                <a:solidFill>
                  <a:srgbClr val="00B0F0"/>
                </a:solidFill>
              </a:rPr>
              <a:t>36,36,</a:t>
            </a:r>
            <a:r>
              <a:rPr lang="tr-TR" sz="1500" dirty="0" smtClean="0">
                <a:solidFill>
                  <a:schemeClr val="accent2">
                    <a:lumMod val="75000"/>
                  </a:schemeClr>
                </a:solidFill>
              </a:rPr>
              <a:t>38,38,38,</a:t>
            </a:r>
            <a:r>
              <a:rPr lang="tr-TR" sz="1500" dirty="0" smtClean="0">
                <a:solidFill>
                  <a:schemeClr val="accent6"/>
                </a:solidFill>
              </a:rPr>
              <a:t>40,40,</a:t>
            </a:r>
            <a:r>
              <a:rPr lang="tr-TR" sz="1500" dirty="0" smtClean="0">
                <a:solidFill>
                  <a:srgbClr val="FF0000"/>
                </a:solidFill>
              </a:rPr>
              <a:t>42,</a:t>
            </a:r>
            <a:r>
              <a:rPr lang="tr-TR" sz="1500" dirty="0" smtClean="0">
                <a:solidFill>
                  <a:schemeClr val="bg2">
                    <a:lumMod val="50000"/>
                  </a:schemeClr>
                </a:solidFill>
              </a:rPr>
              <a:t>44,44,</a:t>
            </a:r>
            <a:r>
              <a:rPr lang="tr-TR" sz="1500" dirty="0" smtClean="0">
                <a:solidFill>
                  <a:schemeClr val="accent6"/>
                </a:solidFill>
              </a:rPr>
              <a:t>46,46,46,46,</a:t>
            </a:r>
            <a:r>
              <a:rPr lang="tr-TR" sz="1500" dirty="0" smtClean="0">
                <a:solidFill>
                  <a:schemeClr val="tx2"/>
                </a:solidFill>
              </a:rPr>
              <a:t>50,</a:t>
            </a:r>
            <a:r>
              <a:rPr lang="tr-TR" sz="1500" dirty="0" smtClean="0">
                <a:solidFill>
                  <a:srgbClr val="FF0000"/>
                </a:solidFill>
              </a:rPr>
              <a:t>52,52,</a:t>
            </a:r>
            <a:r>
              <a:rPr lang="tr-TR" sz="1500" dirty="0" smtClean="0">
                <a:solidFill>
                  <a:schemeClr val="tx2"/>
                </a:solidFill>
              </a:rPr>
              <a:t>54,54,54,54,</a:t>
            </a:r>
            <a:r>
              <a:rPr lang="tr-TR" sz="1500" dirty="0" smtClean="0">
                <a:solidFill>
                  <a:schemeClr val="accent2">
                    <a:lumMod val="75000"/>
                  </a:schemeClr>
                </a:solidFill>
              </a:rPr>
              <a:t>58,</a:t>
            </a:r>
            <a:r>
              <a:rPr lang="tr-TR" sz="1500" dirty="0" smtClean="0">
                <a:solidFill>
                  <a:srgbClr val="FFFF00"/>
                </a:solidFill>
              </a:rPr>
              <a:t>60</a:t>
            </a:r>
            <a:endParaRPr lang="tr-TR" sz="1500" dirty="0">
              <a:solidFill>
                <a:srgbClr val="FFFF00"/>
              </a:solidFill>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5111" y="1628800"/>
            <a:ext cx="599122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01028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solidFill>
                  <a:schemeClr val="bg1"/>
                </a:solidFill>
              </a:rPr>
              <a:t>Veri Seti</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6</a:t>
            </a:fld>
            <a:endParaRPr lang="tr-TR"/>
          </a:p>
        </p:txBody>
      </p:sp>
      <p:sp>
        <p:nvSpPr>
          <p:cNvPr id="5" name="Metin Yer Tutucusu 4"/>
          <p:cNvSpPr>
            <a:spLocks noGrp="1"/>
          </p:cNvSpPr>
          <p:nvPr>
            <p:ph type="body" sz="quarter" idx="14"/>
          </p:nvPr>
        </p:nvSpPr>
        <p:spPr>
          <a:xfrm>
            <a:off x="5292080" y="1628800"/>
            <a:ext cx="3384376" cy="1296144"/>
          </a:xfrm>
        </p:spPr>
        <p:txBody>
          <a:bodyPr>
            <a:normAutofit/>
          </a:bodyPr>
          <a:lstStyle/>
          <a:p>
            <a:r>
              <a:rPr lang="tr-TR" sz="2000" dirty="0" smtClean="0"/>
              <a:t>Yandaki veri setine göre bu tabloyu tahmin ediniz.</a:t>
            </a:r>
            <a:endParaRPr lang="tr-TR" sz="2000" dirty="0"/>
          </a:p>
        </p:txBody>
      </p:sp>
      <p:graphicFrame>
        <p:nvGraphicFramePr>
          <p:cNvPr id="6" name="Tablo 5"/>
          <p:cNvGraphicFramePr>
            <a:graphicFrameLocks noGrp="1"/>
          </p:cNvGraphicFramePr>
          <p:nvPr>
            <p:extLst>
              <p:ext uri="{D42A27DB-BD31-4B8C-83A1-F6EECF244321}">
                <p14:modId xmlns:p14="http://schemas.microsoft.com/office/powerpoint/2010/main" val="2897637266"/>
              </p:ext>
            </p:extLst>
          </p:nvPr>
        </p:nvGraphicFramePr>
        <p:xfrm>
          <a:off x="611560" y="1052736"/>
          <a:ext cx="4392488" cy="4717340"/>
        </p:xfrm>
        <a:graphic>
          <a:graphicData uri="http://schemas.openxmlformats.org/drawingml/2006/table">
            <a:tbl>
              <a:tblPr firstRow="1" bandRow="1">
                <a:tableStyleId>{5C22544A-7EE6-4342-B048-85BDC9FD1C3A}</a:tableStyleId>
              </a:tblPr>
              <a:tblGrid>
                <a:gridCol w="661740"/>
                <a:gridCol w="706412"/>
                <a:gridCol w="936104"/>
                <a:gridCol w="832588"/>
                <a:gridCol w="1255644"/>
              </a:tblGrid>
              <a:tr h="1059740">
                <a:tc>
                  <a:txBody>
                    <a:bodyPr/>
                    <a:lstStyle/>
                    <a:p>
                      <a:pPr algn="ctr"/>
                      <a:r>
                        <a:rPr lang="tr-TR" dirty="0" smtClean="0"/>
                        <a:t>Sıra</a:t>
                      </a:r>
                      <a:endParaRPr lang="tr-TR" dirty="0"/>
                    </a:p>
                  </a:txBody>
                  <a:tcPr/>
                </a:tc>
                <a:tc>
                  <a:txBody>
                    <a:bodyPr/>
                    <a:lstStyle/>
                    <a:p>
                      <a:pPr algn="ctr"/>
                      <a:r>
                        <a:rPr lang="tr-TR" dirty="0" smtClean="0"/>
                        <a:t>Sınıf</a:t>
                      </a:r>
                      <a:endParaRPr lang="tr-TR" dirty="0"/>
                    </a:p>
                  </a:txBody>
                  <a:tcPr/>
                </a:tc>
                <a:tc>
                  <a:txBody>
                    <a:bodyPr/>
                    <a:lstStyle/>
                    <a:p>
                      <a:pPr algn="ctr"/>
                      <a:r>
                        <a:rPr lang="tr-TR" dirty="0" smtClean="0"/>
                        <a:t>Cinsiyet </a:t>
                      </a:r>
                      <a:endParaRPr lang="tr-TR" dirty="0"/>
                    </a:p>
                  </a:txBody>
                  <a:tcPr/>
                </a:tc>
                <a:tc>
                  <a:txBody>
                    <a:bodyPr/>
                    <a:lstStyle/>
                    <a:p>
                      <a:pPr algn="ctr"/>
                      <a:r>
                        <a:rPr lang="tr-TR" dirty="0" smtClean="0"/>
                        <a:t>Puan</a:t>
                      </a:r>
                      <a:endParaRPr lang="tr-TR" dirty="0"/>
                    </a:p>
                  </a:txBody>
                  <a:tcPr/>
                </a:tc>
                <a:tc>
                  <a:txBody>
                    <a:bodyPr/>
                    <a:lstStyle/>
                    <a:p>
                      <a:pPr algn="ctr"/>
                      <a:r>
                        <a:rPr lang="tr-TR" dirty="0" smtClean="0"/>
                        <a:t>Bilgisayara</a:t>
                      </a:r>
                      <a:r>
                        <a:rPr lang="tr-TR" baseline="0" dirty="0" smtClean="0"/>
                        <a:t> Sahip Olma</a:t>
                      </a:r>
                      <a:endParaRPr lang="tr-TR" dirty="0"/>
                    </a:p>
                  </a:txBody>
                  <a:tcPr/>
                </a:tc>
              </a:tr>
              <a:tr h="326074">
                <a:tc>
                  <a:txBody>
                    <a:bodyPr/>
                    <a:lstStyle/>
                    <a:p>
                      <a:pPr algn="ctr"/>
                      <a:r>
                        <a:rPr lang="tr-TR" dirty="0" smtClean="0"/>
                        <a:t>1</a:t>
                      </a:r>
                      <a:endParaRPr lang="tr-TR" dirty="0"/>
                    </a:p>
                  </a:txBody>
                  <a:tcPr/>
                </a:tc>
                <a:tc>
                  <a:txBody>
                    <a:bodyPr/>
                    <a:lstStyle/>
                    <a:p>
                      <a:pPr algn="ctr"/>
                      <a:r>
                        <a:rPr lang="tr-TR" dirty="0" smtClean="0"/>
                        <a:t>2</a:t>
                      </a:r>
                      <a:endParaRPr lang="tr-TR" dirty="0"/>
                    </a:p>
                  </a:txBody>
                  <a:tcPr/>
                </a:tc>
                <a:tc>
                  <a:txBody>
                    <a:bodyPr/>
                    <a:lstStyle/>
                    <a:p>
                      <a:pPr algn="ctr"/>
                      <a:r>
                        <a:rPr lang="tr-TR" dirty="0" smtClean="0"/>
                        <a:t>K</a:t>
                      </a:r>
                      <a:endParaRPr lang="tr-TR" dirty="0"/>
                    </a:p>
                  </a:txBody>
                  <a:tcPr/>
                </a:tc>
                <a:tc>
                  <a:txBody>
                    <a:bodyPr/>
                    <a:lstStyle/>
                    <a:p>
                      <a:pPr algn="ctr"/>
                      <a:r>
                        <a:rPr lang="tr-TR" dirty="0" smtClean="0"/>
                        <a:t>50</a:t>
                      </a:r>
                      <a:endParaRPr lang="tr-TR" dirty="0"/>
                    </a:p>
                  </a:txBody>
                  <a:tcPr/>
                </a:tc>
                <a:tc>
                  <a:txBody>
                    <a:bodyPr/>
                    <a:lstStyle/>
                    <a:p>
                      <a:pPr algn="ctr"/>
                      <a:r>
                        <a:rPr lang="tr-TR" dirty="0" smtClean="0"/>
                        <a:t>Var   </a:t>
                      </a:r>
                      <a:endParaRPr lang="tr-TR" dirty="0"/>
                    </a:p>
                  </a:txBody>
                  <a:tcPr/>
                </a:tc>
              </a:tr>
              <a:tr h="326074">
                <a:tc>
                  <a:txBody>
                    <a:bodyPr/>
                    <a:lstStyle/>
                    <a:p>
                      <a:pPr algn="ctr"/>
                      <a:r>
                        <a:rPr lang="tr-TR" dirty="0" smtClean="0"/>
                        <a:t>2</a:t>
                      </a:r>
                      <a:endParaRPr lang="tr-TR" dirty="0"/>
                    </a:p>
                  </a:txBody>
                  <a:tcPr/>
                </a:tc>
                <a:tc>
                  <a:txBody>
                    <a:bodyPr/>
                    <a:lstStyle/>
                    <a:p>
                      <a:pPr algn="ctr"/>
                      <a:r>
                        <a:rPr lang="tr-TR" dirty="0" smtClean="0"/>
                        <a:t>1</a:t>
                      </a:r>
                      <a:endParaRPr lang="tr-TR" dirty="0"/>
                    </a:p>
                  </a:txBody>
                  <a:tcPr/>
                </a:tc>
                <a:tc>
                  <a:txBody>
                    <a:bodyPr/>
                    <a:lstStyle/>
                    <a:p>
                      <a:pPr algn="ctr"/>
                      <a:r>
                        <a:rPr lang="tr-TR" dirty="0" smtClean="0"/>
                        <a:t>E</a:t>
                      </a:r>
                      <a:endParaRPr lang="tr-TR" dirty="0"/>
                    </a:p>
                  </a:txBody>
                  <a:tcPr/>
                </a:tc>
                <a:tc>
                  <a:txBody>
                    <a:bodyPr/>
                    <a:lstStyle/>
                    <a:p>
                      <a:pPr algn="ctr"/>
                      <a:r>
                        <a:rPr lang="tr-TR" dirty="0" smtClean="0"/>
                        <a:t>60</a:t>
                      </a:r>
                      <a:endParaRPr lang="tr-TR" dirty="0"/>
                    </a:p>
                  </a:txBody>
                  <a:tcPr/>
                </a:tc>
                <a:tc>
                  <a:txBody>
                    <a:bodyPr/>
                    <a:lstStyle/>
                    <a:p>
                      <a:pPr algn="ctr"/>
                      <a:r>
                        <a:rPr lang="tr-TR" dirty="0" smtClean="0"/>
                        <a:t>Var</a:t>
                      </a:r>
                      <a:endParaRPr lang="tr-TR" dirty="0"/>
                    </a:p>
                  </a:txBody>
                  <a:tcPr/>
                </a:tc>
              </a:tr>
              <a:tr h="326074">
                <a:tc>
                  <a:txBody>
                    <a:bodyPr/>
                    <a:lstStyle/>
                    <a:p>
                      <a:pPr algn="ctr"/>
                      <a:r>
                        <a:rPr lang="tr-TR" dirty="0" smtClean="0"/>
                        <a:t>3</a:t>
                      </a:r>
                      <a:endParaRPr lang="tr-TR" dirty="0"/>
                    </a:p>
                  </a:txBody>
                  <a:tcPr/>
                </a:tc>
                <a:tc>
                  <a:txBody>
                    <a:bodyPr/>
                    <a:lstStyle/>
                    <a:p>
                      <a:pPr algn="ctr"/>
                      <a:r>
                        <a:rPr lang="tr-TR" dirty="0" smtClean="0"/>
                        <a:t>1</a:t>
                      </a:r>
                      <a:endParaRPr lang="tr-TR" dirty="0"/>
                    </a:p>
                  </a:txBody>
                  <a:tcPr/>
                </a:tc>
                <a:tc>
                  <a:txBody>
                    <a:bodyPr/>
                    <a:lstStyle/>
                    <a:p>
                      <a:pPr algn="ctr"/>
                      <a:r>
                        <a:rPr lang="tr-TR" dirty="0" smtClean="0"/>
                        <a:t>K </a:t>
                      </a:r>
                      <a:endParaRPr lang="tr-TR" dirty="0"/>
                    </a:p>
                  </a:txBody>
                  <a:tcPr/>
                </a:tc>
                <a:tc>
                  <a:txBody>
                    <a:bodyPr/>
                    <a:lstStyle/>
                    <a:p>
                      <a:pPr algn="ctr"/>
                      <a:r>
                        <a:rPr lang="tr-TR" dirty="0" smtClean="0"/>
                        <a:t>20</a:t>
                      </a:r>
                      <a:endParaRPr lang="tr-TR" dirty="0"/>
                    </a:p>
                  </a:txBody>
                  <a:tcPr/>
                </a:tc>
                <a:tc>
                  <a:txBody>
                    <a:bodyPr/>
                    <a:lstStyle/>
                    <a:p>
                      <a:pPr algn="ctr"/>
                      <a:r>
                        <a:rPr lang="tr-TR" dirty="0" smtClean="0"/>
                        <a:t>Yok</a:t>
                      </a:r>
                      <a:endParaRPr lang="tr-TR" dirty="0"/>
                    </a:p>
                  </a:txBody>
                  <a:tcPr/>
                </a:tc>
              </a:tr>
              <a:tr h="326074">
                <a:tc>
                  <a:txBody>
                    <a:bodyPr/>
                    <a:lstStyle/>
                    <a:p>
                      <a:pPr algn="ctr"/>
                      <a:r>
                        <a:rPr lang="tr-TR" dirty="0" smtClean="0"/>
                        <a:t>4</a:t>
                      </a:r>
                      <a:endParaRPr lang="tr-TR" dirty="0"/>
                    </a:p>
                  </a:txBody>
                  <a:tcPr/>
                </a:tc>
                <a:tc>
                  <a:txBody>
                    <a:bodyPr/>
                    <a:lstStyle/>
                    <a:p>
                      <a:pPr algn="ctr"/>
                      <a:r>
                        <a:rPr lang="tr-TR" dirty="0" smtClean="0"/>
                        <a:t>2</a:t>
                      </a:r>
                      <a:endParaRPr lang="tr-TR" dirty="0"/>
                    </a:p>
                  </a:txBody>
                  <a:tcPr/>
                </a:tc>
                <a:tc>
                  <a:txBody>
                    <a:bodyPr/>
                    <a:lstStyle/>
                    <a:p>
                      <a:pPr algn="ctr"/>
                      <a:r>
                        <a:rPr lang="tr-TR" dirty="0" smtClean="0"/>
                        <a:t>K</a:t>
                      </a:r>
                      <a:endParaRPr lang="tr-TR" dirty="0"/>
                    </a:p>
                  </a:txBody>
                  <a:tcPr/>
                </a:tc>
                <a:tc>
                  <a:txBody>
                    <a:bodyPr/>
                    <a:lstStyle/>
                    <a:p>
                      <a:pPr algn="ctr"/>
                      <a:r>
                        <a:rPr lang="tr-TR" dirty="0" smtClean="0"/>
                        <a:t>30</a:t>
                      </a:r>
                      <a:endParaRPr lang="tr-TR" dirty="0"/>
                    </a:p>
                  </a:txBody>
                  <a:tcPr/>
                </a:tc>
                <a:tc>
                  <a:txBody>
                    <a:bodyPr/>
                    <a:lstStyle/>
                    <a:p>
                      <a:pPr algn="ctr"/>
                      <a:r>
                        <a:rPr lang="tr-TR" dirty="0" smtClean="0"/>
                        <a:t>Var</a:t>
                      </a:r>
                      <a:endParaRPr lang="tr-TR" dirty="0"/>
                    </a:p>
                  </a:txBody>
                  <a:tcPr/>
                </a:tc>
              </a:tr>
              <a:tr h="326074">
                <a:tc>
                  <a:txBody>
                    <a:bodyPr/>
                    <a:lstStyle/>
                    <a:p>
                      <a:pPr algn="ctr"/>
                      <a:r>
                        <a:rPr lang="tr-TR" dirty="0" smtClean="0"/>
                        <a:t>5</a:t>
                      </a:r>
                      <a:endParaRPr lang="tr-TR" dirty="0"/>
                    </a:p>
                  </a:txBody>
                  <a:tcPr/>
                </a:tc>
                <a:tc>
                  <a:txBody>
                    <a:bodyPr/>
                    <a:lstStyle/>
                    <a:p>
                      <a:pPr algn="ctr"/>
                      <a:r>
                        <a:rPr lang="tr-TR" dirty="0" smtClean="0"/>
                        <a:t>1</a:t>
                      </a:r>
                      <a:endParaRPr lang="tr-TR" dirty="0"/>
                    </a:p>
                  </a:txBody>
                  <a:tcPr/>
                </a:tc>
                <a:tc>
                  <a:txBody>
                    <a:bodyPr/>
                    <a:lstStyle/>
                    <a:p>
                      <a:pPr algn="ctr"/>
                      <a:r>
                        <a:rPr lang="tr-TR" dirty="0" smtClean="0"/>
                        <a:t>K </a:t>
                      </a:r>
                      <a:endParaRPr lang="tr-TR" dirty="0"/>
                    </a:p>
                  </a:txBody>
                  <a:tcPr/>
                </a:tc>
                <a:tc>
                  <a:txBody>
                    <a:bodyPr/>
                    <a:lstStyle/>
                    <a:p>
                      <a:pPr algn="ctr"/>
                      <a:r>
                        <a:rPr lang="tr-TR" dirty="0" smtClean="0"/>
                        <a:t>80</a:t>
                      </a:r>
                      <a:endParaRPr lang="tr-TR" dirty="0"/>
                    </a:p>
                  </a:txBody>
                  <a:tcPr/>
                </a:tc>
                <a:tc>
                  <a:txBody>
                    <a:bodyPr/>
                    <a:lstStyle/>
                    <a:p>
                      <a:pPr algn="ctr"/>
                      <a:r>
                        <a:rPr lang="tr-TR" dirty="0" smtClean="0"/>
                        <a:t>Yok</a:t>
                      </a:r>
                      <a:endParaRPr lang="tr-TR" dirty="0"/>
                    </a:p>
                  </a:txBody>
                  <a:tcPr/>
                </a:tc>
              </a:tr>
              <a:tr h="326074">
                <a:tc>
                  <a:txBody>
                    <a:bodyPr/>
                    <a:lstStyle/>
                    <a:p>
                      <a:pPr algn="ctr"/>
                      <a:r>
                        <a:rPr lang="tr-TR" dirty="0" smtClean="0"/>
                        <a:t>6</a:t>
                      </a:r>
                      <a:endParaRPr lang="tr-TR" dirty="0"/>
                    </a:p>
                  </a:txBody>
                  <a:tcPr/>
                </a:tc>
                <a:tc>
                  <a:txBody>
                    <a:bodyPr/>
                    <a:lstStyle/>
                    <a:p>
                      <a:pPr algn="ctr"/>
                      <a:r>
                        <a:rPr lang="tr-TR" dirty="0" smtClean="0"/>
                        <a:t>2</a:t>
                      </a:r>
                      <a:endParaRPr lang="tr-TR" dirty="0"/>
                    </a:p>
                  </a:txBody>
                  <a:tcPr/>
                </a:tc>
                <a:tc>
                  <a:txBody>
                    <a:bodyPr/>
                    <a:lstStyle/>
                    <a:p>
                      <a:pPr algn="ctr"/>
                      <a:r>
                        <a:rPr lang="tr-TR" dirty="0" smtClean="0"/>
                        <a:t>K</a:t>
                      </a:r>
                      <a:endParaRPr lang="tr-TR" dirty="0"/>
                    </a:p>
                  </a:txBody>
                  <a:tcPr/>
                </a:tc>
                <a:tc>
                  <a:txBody>
                    <a:bodyPr/>
                    <a:lstStyle/>
                    <a:p>
                      <a:pPr algn="ctr"/>
                      <a:r>
                        <a:rPr lang="tr-TR" dirty="0" smtClean="0"/>
                        <a:t>50</a:t>
                      </a:r>
                      <a:endParaRPr lang="tr-TR" dirty="0"/>
                    </a:p>
                  </a:txBody>
                  <a:tcPr/>
                </a:tc>
                <a:tc>
                  <a:txBody>
                    <a:bodyPr/>
                    <a:lstStyle/>
                    <a:p>
                      <a:pPr algn="ctr"/>
                      <a:r>
                        <a:rPr lang="tr-TR" dirty="0" smtClean="0"/>
                        <a:t>Yok</a:t>
                      </a:r>
                      <a:endParaRPr lang="tr-TR" dirty="0"/>
                    </a:p>
                  </a:txBody>
                  <a:tcPr/>
                </a:tc>
              </a:tr>
              <a:tr h="326074">
                <a:tc>
                  <a:txBody>
                    <a:bodyPr/>
                    <a:lstStyle/>
                    <a:p>
                      <a:pPr algn="ctr"/>
                      <a:r>
                        <a:rPr lang="tr-TR" dirty="0" smtClean="0"/>
                        <a:t>7</a:t>
                      </a:r>
                      <a:endParaRPr lang="tr-TR" dirty="0"/>
                    </a:p>
                  </a:txBody>
                  <a:tcPr/>
                </a:tc>
                <a:tc>
                  <a:txBody>
                    <a:bodyPr/>
                    <a:lstStyle/>
                    <a:p>
                      <a:pPr algn="ctr"/>
                      <a:r>
                        <a:rPr lang="tr-TR" dirty="0" smtClean="0"/>
                        <a:t>2</a:t>
                      </a:r>
                      <a:endParaRPr lang="tr-TR" dirty="0"/>
                    </a:p>
                  </a:txBody>
                  <a:tcPr/>
                </a:tc>
                <a:tc>
                  <a:txBody>
                    <a:bodyPr/>
                    <a:lstStyle/>
                    <a:p>
                      <a:pPr algn="ctr"/>
                      <a:r>
                        <a:rPr lang="tr-TR" dirty="0" smtClean="0"/>
                        <a:t>E </a:t>
                      </a:r>
                      <a:endParaRPr lang="tr-TR" dirty="0"/>
                    </a:p>
                  </a:txBody>
                  <a:tcPr/>
                </a:tc>
                <a:tc>
                  <a:txBody>
                    <a:bodyPr/>
                    <a:lstStyle/>
                    <a:p>
                      <a:pPr algn="ctr"/>
                      <a:r>
                        <a:rPr lang="tr-TR" dirty="0" smtClean="0"/>
                        <a:t>40</a:t>
                      </a:r>
                      <a:endParaRPr lang="tr-TR" dirty="0"/>
                    </a:p>
                  </a:txBody>
                  <a:tcPr/>
                </a:tc>
                <a:tc>
                  <a:txBody>
                    <a:bodyPr/>
                    <a:lstStyle/>
                    <a:p>
                      <a:pPr algn="ctr"/>
                      <a:r>
                        <a:rPr lang="tr-TR" dirty="0" smtClean="0"/>
                        <a:t>Var</a:t>
                      </a:r>
                      <a:endParaRPr lang="tr-TR" dirty="0"/>
                    </a:p>
                  </a:txBody>
                  <a:tcPr/>
                </a:tc>
              </a:tr>
              <a:tr h="326074">
                <a:tc>
                  <a:txBody>
                    <a:bodyPr/>
                    <a:lstStyle/>
                    <a:p>
                      <a:pPr algn="ctr"/>
                      <a:r>
                        <a:rPr lang="tr-TR" dirty="0" smtClean="0"/>
                        <a:t>8</a:t>
                      </a:r>
                      <a:endParaRPr lang="tr-TR" dirty="0"/>
                    </a:p>
                  </a:txBody>
                  <a:tcPr/>
                </a:tc>
                <a:tc>
                  <a:txBody>
                    <a:bodyPr/>
                    <a:lstStyle/>
                    <a:p>
                      <a:pPr algn="ctr"/>
                      <a:r>
                        <a:rPr lang="tr-TR" dirty="0" smtClean="0"/>
                        <a:t>2</a:t>
                      </a:r>
                      <a:endParaRPr lang="tr-TR" dirty="0"/>
                    </a:p>
                  </a:txBody>
                  <a:tcPr/>
                </a:tc>
                <a:tc>
                  <a:txBody>
                    <a:bodyPr/>
                    <a:lstStyle/>
                    <a:p>
                      <a:pPr algn="ctr"/>
                      <a:r>
                        <a:rPr lang="tr-TR" dirty="0" smtClean="0"/>
                        <a:t>E</a:t>
                      </a:r>
                      <a:endParaRPr lang="tr-TR" dirty="0"/>
                    </a:p>
                  </a:txBody>
                  <a:tcPr/>
                </a:tc>
                <a:tc>
                  <a:txBody>
                    <a:bodyPr/>
                    <a:lstStyle/>
                    <a:p>
                      <a:pPr algn="ctr"/>
                      <a:r>
                        <a:rPr lang="tr-TR" dirty="0" smtClean="0"/>
                        <a:t>60</a:t>
                      </a:r>
                      <a:endParaRPr lang="tr-TR" dirty="0"/>
                    </a:p>
                  </a:txBody>
                  <a:tcPr/>
                </a:tc>
                <a:tc>
                  <a:txBody>
                    <a:bodyPr/>
                    <a:lstStyle/>
                    <a:p>
                      <a:pPr algn="ctr"/>
                      <a:r>
                        <a:rPr lang="tr-TR" dirty="0" smtClean="0"/>
                        <a:t>Var</a:t>
                      </a:r>
                      <a:endParaRPr lang="tr-TR" dirty="0"/>
                    </a:p>
                  </a:txBody>
                  <a:tcPr/>
                </a:tc>
              </a:tr>
              <a:tr h="326074">
                <a:tc>
                  <a:txBody>
                    <a:bodyPr/>
                    <a:lstStyle/>
                    <a:p>
                      <a:pPr algn="ctr"/>
                      <a:r>
                        <a:rPr lang="tr-TR" dirty="0" smtClean="0"/>
                        <a:t>9</a:t>
                      </a:r>
                      <a:endParaRPr lang="tr-TR" dirty="0"/>
                    </a:p>
                  </a:txBody>
                  <a:tcPr/>
                </a:tc>
                <a:tc>
                  <a:txBody>
                    <a:bodyPr/>
                    <a:lstStyle/>
                    <a:p>
                      <a:pPr algn="ctr"/>
                      <a:r>
                        <a:rPr lang="tr-TR" dirty="0" smtClean="0"/>
                        <a:t>1</a:t>
                      </a:r>
                      <a:endParaRPr lang="tr-TR" dirty="0"/>
                    </a:p>
                  </a:txBody>
                  <a:tcPr/>
                </a:tc>
                <a:tc>
                  <a:txBody>
                    <a:bodyPr/>
                    <a:lstStyle/>
                    <a:p>
                      <a:pPr algn="ctr"/>
                      <a:r>
                        <a:rPr lang="tr-TR" dirty="0" smtClean="0"/>
                        <a:t>E</a:t>
                      </a:r>
                      <a:endParaRPr lang="tr-TR" dirty="0"/>
                    </a:p>
                  </a:txBody>
                  <a:tcPr/>
                </a:tc>
                <a:tc>
                  <a:txBody>
                    <a:bodyPr/>
                    <a:lstStyle/>
                    <a:p>
                      <a:pPr algn="ctr"/>
                      <a:r>
                        <a:rPr lang="tr-TR" dirty="0" smtClean="0"/>
                        <a:t>30</a:t>
                      </a:r>
                      <a:endParaRPr lang="tr-TR" dirty="0"/>
                    </a:p>
                  </a:txBody>
                  <a:tcPr/>
                </a:tc>
                <a:tc>
                  <a:txBody>
                    <a:bodyPr/>
                    <a:lstStyle/>
                    <a:p>
                      <a:pPr algn="ctr"/>
                      <a:r>
                        <a:rPr lang="tr-TR" dirty="0" smtClean="0"/>
                        <a:t>Yok</a:t>
                      </a:r>
                      <a:endParaRPr lang="tr-TR" dirty="0"/>
                    </a:p>
                  </a:txBody>
                  <a:tcPr/>
                </a:tc>
              </a:tr>
              <a:tr h="326074">
                <a:tc>
                  <a:txBody>
                    <a:bodyPr/>
                    <a:lstStyle/>
                    <a:p>
                      <a:pPr algn="ctr"/>
                      <a:r>
                        <a:rPr lang="tr-TR" dirty="0" smtClean="0"/>
                        <a:t>10</a:t>
                      </a:r>
                      <a:endParaRPr lang="tr-TR" dirty="0"/>
                    </a:p>
                  </a:txBody>
                  <a:tcPr/>
                </a:tc>
                <a:tc>
                  <a:txBody>
                    <a:bodyPr/>
                    <a:lstStyle/>
                    <a:p>
                      <a:pPr algn="ctr"/>
                      <a:r>
                        <a:rPr lang="tr-TR" dirty="0" smtClean="0"/>
                        <a:t>2</a:t>
                      </a:r>
                      <a:endParaRPr lang="tr-TR" dirty="0"/>
                    </a:p>
                  </a:txBody>
                  <a:tcPr/>
                </a:tc>
                <a:tc>
                  <a:txBody>
                    <a:bodyPr/>
                    <a:lstStyle/>
                    <a:p>
                      <a:pPr algn="ctr"/>
                      <a:r>
                        <a:rPr lang="tr-TR" dirty="0" smtClean="0"/>
                        <a:t>E </a:t>
                      </a:r>
                      <a:endParaRPr lang="tr-TR" dirty="0"/>
                    </a:p>
                  </a:txBody>
                  <a:tcPr/>
                </a:tc>
                <a:tc>
                  <a:txBody>
                    <a:bodyPr/>
                    <a:lstStyle/>
                    <a:p>
                      <a:pPr algn="ctr"/>
                      <a:r>
                        <a:rPr lang="tr-TR" dirty="0" smtClean="0"/>
                        <a:t>70</a:t>
                      </a:r>
                      <a:endParaRPr lang="tr-TR" dirty="0"/>
                    </a:p>
                  </a:txBody>
                  <a:tcPr/>
                </a:tc>
                <a:tc>
                  <a:txBody>
                    <a:bodyPr/>
                    <a:lstStyle/>
                    <a:p>
                      <a:pPr algn="ctr"/>
                      <a:r>
                        <a:rPr lang="tr-TR" dirty="0" smtClean="0"/>
                        <a:t>Var </a:t>
                      </a:r>
                      <a:endParaRPr lang="tr-TR" dirty="0"/>
                    </a:p>
                  </a:txBody>
                  <a:tcPr/>
                </a:tc>
              </a:tr>
            </a:tbl>
          </a:graphicData>
        </a:graphic>
      </p:graphicFrame>
      <p:graphicFrame>
        <p:nvGraphicFramePr>
          <p:cNvPr id="7" name="Tablo 6"/>
          <p:cNvGraphicFramePr>
            <a:graphicFrameLocks noGrp="1"/>
          </p:cNvGraphicFramePr>
          <p:nvPr>
            <p:extLst>
              <p:ext uri="{D42A27DB-BD31-4B8C-83A1-F6EECF244321}">
                <p14:modId xmlns:p14="http://schemas.microsoft.com/office/powerpoint/2010/main" val="4294756383"/>
              </p:ext>
            </p:extLst>
          </p:nvPr>
        </p:nvGraphicFramePr>
        <p:xfrm>
          <a:off x="5940152" y="2996952"/>
          <a:ext cx="2272815" cy="1483360"/>
        </p:xfrm>
        <a:graphic>
          <a:graphicData uri="http://schemas.openxmlformats.org/drawingml/2006/table">
            <a:tbl>
              <a:tblPr firstRow="1" bandRow="1">
                <a:tableStyleId>{5C22544A-7EE6-4342-B048-85BDC9FD1C3A}</a:tableStyleId>
              </a:tblPr>
              <a:tblGrid>
                <a:gridCol w="1025015"/>
                <a:gridCol w="1247800"/>
              </a:tblGrid>
              <a:tr h="370840">
                <a:tc>
                  <a:txBody>
                    <a:bodyPr/>
                    <a:lstStyle/>
                    <a:p>
                      <a:pPr algn="ctr"/>
                      <a:r>
                        <a:rPr lang="tr-TR" dirty="0" smtClean="0"/>
                        <a:t>a</a:t>
                      </a:r>
                      <a:endParaRPr lang="tr-TR" dirty="0"/>
                    </a:p>
                  </a:txBody>
                  <a:tcPr/>
                </a:tc>
                <a:tc>
                  <a:txBody>
                    <a:bodyPr/>
                    <a:lstStyle/>
                    <a:p>
                      <a:pPr algn="ctr"/>
                      <a:r>
                        <a:rPr lang="tr-TR" dirty="0" smtClean="0"/>
                        <a:t>b</a:t>
                      </a:r>
                      <a:endParaRPr lang="tr-TR" dirty="0"/>
                    </a:p>
                  </a:txBody>
                  <a:tcPr/>
                </a:tc>
              </a:tr>
              <a:tr h="370840">
                <a:tc>
                  <a:txBody>
                    <a:bodyPr/>
                    <a:lstStyle/>
                    <a:p>
                      <a:pPr algn="ctr"/>
                      <a:r>
                        <a:rPr lang="tr-TR" dirty="0" smtClean="0"/>
                        <a:t>x</a:t>
                      </a:r>
                      <a:endParaRPr lang="tr-TR" dirty="0"/>
                    </a:p>
                  </a:txBody>
                  <a:tcPr/>
                </a:tc>
                <a:tc>
                  <a:txBody>
                    <a:bodyPr/>
                    <a:lstStyle/>
                    <a:p>
                      <a:pPr algn="ctr"/>
                      <a:r>
                        <a:rPr lang="tr-TR" dirty="0" smtClean="0"/>
                        <a:t>….</a:t>
                      </a:r>
                      <a:endParaRPr lang="tr-TR" dirty="0"/>
                    </a:p>
                  </a:txBody>
                  <a:tcPr/>
                </a:tc>
              </a:tr>
              <a:tr h="370840">
                <a:tc>
                  <a:txBody>
                    <a:bodyPr/>
                    <a:lstStyle/>
                    <a:p>
                      <a:pPr algn="ctr"/>
                      <a:r>
                        <a:rPr lang="tr-TR" dirty="0" smtClean="0"/>
                        <a:t>y</a:t>
                      </a:r>
                      <a:endParaRPr lang="tr-TR" dirty="0"/>
                    </a:p>
                  </a:txBody>
                  <a:tcPr/>
                </a:tc>
                <a:tc>
                  <a:txBody>
                    <a:bodyPr/>
                    <a:lstStyle/>
                    <a:p>
                      <a:pPr algn="ctr"/>
                      <a:r>
                        <a:rPr lang="tr-TR" dirty="0" smtClean="0"/>
                        <a:t>…..</a:t>
                      </a:r>
                      <a:endParaRPr lang="tr-TR" dirty="0"/>
                    </a:p>
                  </a:txBody>
                  <a:tcPr/>
                </a:tc>
              </a:tr>
              <a:tr h="370840">
                <a:tc>
                  <a:txBody>
                    <a:bodyPr/>
                    <a:lstStyle/>
                    <a:p>
                      <a:pPr algn="ctr"/>
                      <a:r>
                        <a:rPr lang="tr-TR" dirty="0" smtClean="0"/>
                        <a:t>Genel</a:t>
                      </a:r>
                      <a:endParaRPr lang="tr-TR" dirty="0"/>
                    </a:p>
                  </a:txBody>
                  <a:tcPr/>
                </a:tc>
                <a:tc>
                  <a:txBody>
                    <a:bodyPr/>
                    <a:lstStyle/>
                    <a:p>
                      <a:pPr algn="ctr"/>
                      <a:r>
                        <a:rPr lang="tr-TR" dirty="0" smtClean="0"/>
                        <a:t>….</a:t>
                      </a:r>
                      <a:endParaRPr lang="tr-TR" dirty="0"/>
                    </a:p>
                  </a:txBody>
                  <a:tcPr/>
                </a:tc>
              </a:tr>
            </a:tbl>
          </a:graphicData>
        </a:graphic>
      </p:graphicFrame>
    </p:spTree>
    <p:extLst>
      <p:ext uri="{BB962C8B-B14F-4D97-AF65-F5344CB8AC3E}">
        <p14:creationId xmlns:p14="http://schemas.microsoft.com/office/powerpoint/2010/main" val="35901193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İnceleyelim</a:t>
            </a:r>
            <a:endParaRPr lang="tr-TR" dirty="0"/>
          </a:p>
        </p:txBody>
      </p:sp>
      <p:sp>
        <p:nvSpPr>
          <p:cNvPr id="4" name="Slayt Numarası Yer Tutucusu 3"/>
          <p:cNvSpPr>
            <a:spLocks noGrp="1"/>
          </p:cNvSpPr>
          <p:nvPr>
            <p:ph type="sldNum" sz="quarter" idx="12"/>
          </p:nvPr>
        </p:nvSpPr>
        <p:spPr/>
        <p:txBody>
          <a:bodyPr/>
          <a:lstStyle/>
          <a:p>
            <a:fld id="{3D71F077-2050-4B2F-B099-BDA257F781E0}" type="slidenum">
              <a:rPr lang="tr-TR" smtClean="0"/>
              <a:t>60</a:t>
            </a:fld>
            <a:endParaRPr lang="tr-TR"/>
          </a:p>
        </p:txBody>
      </p:sp>
      <p:sp>
        <p:nvSpPr>
          <p:cNvPr id="7" name="Dikdörtgen 6"/>
          <p:cNvSpPr/>
          <p:nvPr/>
        </p:nvSpPr>
        <p:spPr>
          <a:xfrm>
            <a:off x="1654553" y="1553170"/>
            <a:ext cx="3299460" cy="3204210"/>
          </a:xfrm>
          <a:prstGeom prst="rect">
            <a:avLst/>
          </a:prstGeom>
        </p:spPr>
      </p:sp>
      <p:sp>
        <p:nvSpPr>
          <p:cNvPr id="2065" name="Metin kutusu 2064"/>
          <p:cNvSpPr txBox="1"/>
          <p:nvPr/>
        </p:nvSpPr>
        <p:spPr>
          <a:xfrm>
            <a:off x="683568" y="4869160"/>
            <a:ext cx="8208912" cy="1708160"/>
          </a:xfrm>
          <a:prstGeom prst="rect">
            <a:avLst/>
          </a:prstGeom>
          <a:noFill/>
        </p:spPr>
        <p:txBody>
          <a:bodyPr wrap="square" rtlCol="0">
            <a:spAutoFit/>
          </a:bodyPr>
          <a:lstStyle/>
          <a:p>
            <a:pPr marL="342900" indent="-342900">
              <a:lnSpc>
                <a:spcPct val="150000"/>
              </a:lnSpc>
              <a:buFont typeface="+mj-lt"/>
              <a:buAutoNum type="alphaUcPeriod"/>
            </a:pPr>
            <a:r>
              <a:rPr lang="tr-TR" sz="1400" b="1" dirty="0" smtClean="0"/>
              <a:t>Anketörler en çok hangi sayıda anket yapmışlardır? </a:t>
            </a:r>
          </a:p>
          <a:p>
            <a:pPr marL="342900" indent="-342900">
              <a:lnSpc>
                <a:spcPct val="150000"/>
              </a:lnSpc>
              <a:buFont typeface="+mj-lt"/>
              <a:buAutoNum type="alphaUcPeriod"/>
            </a:pPr>
            <a:r>
              <a:rPr lang="tr-TR" sz="1400" b="1" dirty="0"/>
              <a:t>Anketörler en </a:t>
            </a:r>
            <a:r>
              <a:rPr lang="tr-TR" sz="1400" b="1" dirty="0" smtClean="0"/>
              <a:t>az </a:t>
            </a:r>
            <a:r>
              <a:rPr lang="tr-TR" sz="1400" b="1" dirty="0"/>
              <a:t>hangi sayıda anket yapmışlardır? </a:t>
            </a:r>
            <a:endParaRPr lang="tr-TR" sz="1400" b="1" dirty="0" smtClean="0"/>
          </a:p>
          <a:p>
            <a:pPr marL="342900" indent="-342900">
              <a:lnSpc>
                <a:spcPct val="150000"/>
              </a:lnSpc>
              <a:buFont typeface="+mj-lt"/>
              <a:buAutoNum type="alphaUcPeriod"/>
            </a:pPr>
            <a:r>
              <a:rPr lang="tr-TR" sz="1400" b="1" dirty="0" smtClean="0"/>
              <a:t>46 anket yapan kaç anketör vardır? </a:t>
            </a:r>
          </a:p>
          <a:p>
            <a:pPr marL="342900" indent="-342900">
              <a:lnSpc>
                <a:spcPct val="150000"/>
              </a:lnSpc>
              <a:buFont typeface="+mj-lt"/>
              <a:buAutoNum type="alphaUcPeriod"/>
            </a:pPr>
            <a:r>
              <a:rPr lang="tr-TR" sz="1400" b="1" dirty="0" smtClean="0"/>
              <a:t>Anketörlerin 2. %25’inin yaptığı anket sayıları hangi değerler aralığında ve kaç tanedir? </a:t>
            </a:r>
          </a:p>
          <a:p>
            <a:pPr marL="342900" indent="-342900">
              <a:lnSpc>
                <a:spcPct val="150000"/>
              </a:lnSpc>
              <a:buFont typeface="+mj-lt"/>
              <a:buAutoNum type="alphaUcPeriod"/>
            </a:pPr>
            <a:endParaRPr lang="tr-TR" sz="1400"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08720"/>
            <a:ext cx="3252589" cy="15335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9" y="908720"/>
            <a:ext cx="4279660" cy="15079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8653" y="2745485"/>
            <a:ext cx="4264976" cy="19076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3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723227"/>
            <a:ext cx="3252589" cy="19299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65835093"/>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Box </a:t>
            </a:r>
            <a:r>
              <a:rPr lang="tr-TR" dirty="0" err="1" smtClean="0"/>
              <a:t>Plot</a:t>
            </a:r>
            <a:r>
              <a:rPr lang="tr-TR" dirty="0" smtClean="0"/>
              <a:t> Alıştırması-1</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61</a:t>
            </a:fld>
            <a:endParaRPr lang="tr-TR"/>
          </a:p>
        </p:txBody>
      </p:sp>
      <p:sp>
        <p:nvSpPr>
          <p:cNvPr id="7" name="Dikdörtgen 6"/>
          <p:cNvSpPr/>
          <p:nvPr/>
        </p:nvSpPr>
        <p:spPr>
          <a:xfrm>
            <a:off x="1654553" y="1553170"/>
            <a:ext cx="3299460" cy="3204210"/>
          </a:xfrm>
          <a:prstGeom prst="rect">
            <a:avLst/>
          </a:prstGeom>
        </p:spPr>
      </p:sp>
      <p:grpSp>
        <p:nvGrpSpPr>
          <p:cNvPr id="2062" name="Grup 2061"/>
          <p:cNvGrpSpPr/>
          <p:nvPr/>
        </p:nvGrpSpPr>
        <p:grpSpPr>
          <a:xfrm>
            <a:off x="2123728" y="1036391"/>
            <a:ext cx="4824536" cy="2427316"/>
            <a:chOff x="2627784" y="1052736"/>
            <a:chExt cx="4824536" cy="2427316"/>
          </a:xfrm>
        </p:grpSpPr>
        <p:cxnSp>
          <p:nvCxnSpPr>
            <p:cNvPr id="70" name="Düz Bağlayıcı 69"/>
            <p:cNvCxnSpPr/>
            <p:nvPr/>
          </p:nvCxnSpPr>
          <p:spPr>
            <a:xfrm>
              <a:off x="4932041" y="2323951"/>
              <a:ext cx="1656183" cy="0"/>
            </a:xfrm>
            <a:prstGeom prst="line">
              <a:avLst/>
            </a:prstGeom>
          </p:spPr>
          <p:style>
            <a:lnRef idx="2">
              <a:schemeClr val="dk1"/>
            </a:lnRef>
            <a:fillRef idx="0">
              <a:schemeClr val="dk1"/>
            </a:fillRef>
            <a:effectRef idx="1">
              <a:schemeClr val="dk1"/>
            </a:effectRef>
            <a:fontRef idx="minor">
              <a:schemeClr val="tx1"/>
            </a:fontRef>
          </p:style>
        </p:cxnSp>
        <p:grpSp>
          <p:nvGrpSpPr>
            <p:cNvPr id="50" name="Grup 49"/>
            <p:cNvGrpSpPr/>
            <p:nvPr/>
          </p:nvGrpSpPr>
          <p:grpSpPr>
            <a:xfrm rot="5400000">
              <a:off x="5519605" y="333225"/>
              <a:ext cx="572493" cy="2011516"/>
              <a:chOff x="6516216" y="2285287"/>
              <a:chExt cx="572493" cy="2011516"/>
            </a:xfrm>
          </p:grpSpPr>
          <p:sp>
            <p:nvSpPr>
              <p:cNvPr id="42" name="Dikdörtgen 41"/>
              <p:cNvSpPr/>
              <p:nvPr/>
            </p:nvSpPr>
            <p:spPr>
              <a:xfrm>
                <a:off x="6516216" y="2746464"/>
                <a:ext cx="572493" cy="1089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cxnSp>
            <p:nvCxnSpPr>
              <p:cNvPr id="43" name="Düz Bağlayıcı 42"/>
              <p:cNvCxnSpPr/>
              <p:nvPr/>
            </p:nvCxnSpPr>
            <p:spPr>
              <a:xfrm>
                <a:off x="6516574" y="3295594"/>
                <a:ext cx="572135" cy="0"/>
              </a:xfrm>
              <a:prstGeom prst="line">
                <a:avLst/>
              </a:prstGeom>
            </p:spPr>
            <p:style>
              <a:lnRef idx="3">
                <a:schemeClr val="dk1"/>
              </a:lnRef>
              <a:fillRef idx="0">
                <a:schemeClr val="dk1"/>
              </a:fillRef>
              <a:effectRef idx="2">
                <a:schemeClr val="dk1"/>
              </a:effectRef>
              <a:fontRef idx="minor">
                <a:schemeClr val="tx1"/>
              </a:fontRef>
            </p:style>
          </p:cxnSp>
          <p:cxnSp>
            <p:nvCxnSpPr>
              <p:cNvPr id="44" name="Düz Bağlayıcı 43"/>
              <p:cNvCxnSpPr>
                <a:stCxn id="42" idx="0"/>
              </p:cNvCxnSpPr>
              <p:nvPr/>
            </p:nvCxnSpPr>
            <p:spPr>
              <a:xfrm flipV="1">
                <a:off x="6802463" y="2285287"/>
                <a:ext cx="0" cy="461177"/>
              </a:xfrm>
              <a:prstGeom prst="line">
                <a:avLst/>
              </a:prstGeom>
            </p:spPr>
            <p:style>
              <a:lnRef idx="2">
                <a:schemeClr val="dk1"/>
              </a:lnRef>
              <a:fillRef idx="0">
                <a:schemeClr val="dk1"/>
              </a:fillRef>
              <a:effectRef idx="1">
                <a:schemeClr val="dk1"/>
              </a:effectRef>
              <a:fontRef idx="minor">
                <a:schemeClr val="tx1"/>
              </a:fontRef>
            </p:style>
          </p:cxnSp>
          <p:cxnSp>
            <p:nvCxnSpPr>
              <p:cNvPr id="45" name="Düz Bağlayıcı 44"/>
              <p:cNvCxnSpPr/>
              <p:nvPr/>
            </p:nvCxnSpPr>
            <p:spPr>
              <a:xfrm>
                <a:off x="6659338" y="2285287"/>
                <a:ext cx="278295" cy="0"/>
              </a:xfrm>
              <a:prstGeom prst="line">
                <a:avLst/>
              </a:prstGeom>
            </p:spPr>
            <p:style>
              <a:lnRef idx="2">
                <a:schemeClr val="dk1"/>
              </a:lnRef>
              <a:fillRef idx="0">
                <a:schemeClr val="dk1"/>
              </a:fillRef>
              <a:effectRef idx="1">
                <a:schemeClr val="dk1"/>
              </a:effectRef>
              <a:fontRef idx="minor">
                <a:schemeClr val="tx1"/>
              </a:fontRef>
            </p:style>
          </p:cxnSp>
          <p:cxnSp>
            <p:nvCxnSpPr>
              <p:cNvPr id="46" name="Düz Bağlayıcı 45"/>
              <p:cNvCxnSpPr/>
              <p:nvPr/>
            </p:nvCxnSpPr>
            <p:spPr>
              <a:xfrm flipV="1">
                <a:off x="6802463" y="3835793"/>
                <a:ext cx="0" cy="461010"/>
              </a:xfrm>
              <a:prstGeom prst="line">
                <a:avLst/>
              </a:prstGeom>
            </p:spPr>
            <p:style>
              <a:lnRef idx="2">
                <a:schemeClr val="dk1"/>
              </a:lnRef>
              <a:fillRef idx="0">
                <a:schemeClr val="dk1"/>
              </a:fillRef>
              <a:effectRef idx="1">
                <a:schemeClr val="dk1"/>
              </a:effectRef>
              <a:fontRef idx="minor">
                <a:schemeClr val="tx1"/>
              </a:fontRef>
            </p:style>
          </p:cxnSp>
          <p:cxnSp>
            <p:nvCxnSpPr>
              <p:cNvPr id="47" name="Düz Bağlayıcı 46"/>
              <p:cNvCxnSpPr/>
              <p:nvPr/>
            </p:nvCxnSpPr>
            <p:spPr>
              <a:xfrm>
                <a:off x="6659338" y="4296803"/>
                <a:ext cx="278130" cy="0"/>
              </a:xfrm>
              <a:prstGeom prst="line">
                <a:avLst/>
              </a:prstGeom>
            </p:spPr>
            <p:style>
              <a:lnRef idx="2">
                <a:schemeClr val="dk1"/>
              </a:lnRef>
              <a:fillRef idx="0">
                <a:schemeClr val="dk1"/>
              </a:fillRef>
              <a:effectRef idx="1">
                <a:schemeClr val="dk1"/>
              </a:effectRef>
              <a:fontRef idx="minor">
                <a:schemeClr val="tx1"/>
              </a:fontRef>
            </p:style>
          </p:cxnSp>
        </p:grpSp>
        <p:grpSp>
          <p:nvGrpSpPr>
            <p:cNvPr id="52" name="Grup 51"/>
            <p:cNvGrpSpPr/>
            <p:nvPr/>
          </p:nvGrpSpPr>
          <p:grpSpPr>
            <a:xfrm rot="5400000">
              <a:off x="4465775" y="473523"/>
              <a:ext cx="572493" cy="3672406"/>
              <a:chOff x="6516219" y="2424599"/>
              <a:chExt cx="572493" cy="3672406"/>
            </a:xfrm>
          </p:grpSpPr>
          <p:cxnSp>
            <p:nvCxnSpPr>
              <p:cNvPr id="57" name="Düz Bağlayıcı 56"/>
              <p:cNvCxnSpPr/>
              <p:nvPr/>
            </p:nvCxnSpPr>
            <p:spPr>
              <a:xfrm rot="16200000">
                <a:off x="5988600" y="5268913"/>
                <a:ext cx="1656183" cy="0"/>
              </a:xfrm>
              <a:prstGeom prst="line">
                <a:avLst/>
              </a:prstGeom>
            </p:spPr>
            <p:style>
              <a:lnRef idx="2">
                <a:schemeClr val="dk1"/>
              </a:lnRef>
              <a:fillRef idx="0">
                <a:schemeClr val="dk1"/>
              </a:fillRef>
              <a:effectRef idx="1">
                <a:schemeClr val="dk1"/>
              </a:effectRef>
              <a:fontRef idx="minor">
                <a:schemeClr val="tx1"/>
              </a:fontRef>
            </p:style>
          </p:cxnSp>
          <p:sp>
            <p:nvSpPr>
              <p:cNvPr id="53" name="Dikdörtgen 52"/>
              <p:cNvSpPr/>
              <p:nvPr/>
            </p:nvSpPr>
            <p:spPr>
              <a:xfrm>
                <a:off x="6516219" y="2746466"/>
                <a:ext cx="572493" cy="248644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cxnSp>
            <p:nvCxnSpPr>
              <p:cNvPr id="54" name="Düz Bağlayıcı 53"/>
              <p:cNvCxnSpPr/>
              <p:nvPr/>
            </p:nvCxnSpPr>
            <p:spPr>
              <a:xfrm>
                <a:off x="6516574" y="3295594"/>
                <a:ext cx="572135" cy="0"/>
              </a:xfrm>
              <a:prstGeom prst="line">
                <a:avLst/>
              </a:prstGeom>
            </p:spPr>
            <p:style>
              <a:lnRef idx="3">
                <a:schemeClr val="dk1"/>
              </a:lnRef>
              <a:fillRef idx="0">
                <a:schemeClr val="dk1"/>
              </a:fillRef>
              <a:effectRef idx="2">
                <a:schemeClr val="dk1"/>
              </a:effectRef>
              <a:fontRef idx="minor">
                <a:schemeClr val="tx1"/>
              </a:fontRef>
            </p:style>
          </p:cxnSp>
          <p:cxnSp>
            <p:nvCxnSpPr>
              <p:cNvPr id="56" name="Düz Bağlayıcı 55"/>
              <p:cNvCxnSpPr/>
              <p:nvPr/>
            </p:nvCxnSpPr>
            <p:spPr>
              <a:xfrm>
                <a:off x="6686384" y="2424599"/>
                <a:ext cx="278295" cy="0"/>
              </a:xfrm>
              <a:prstGeom prst="line">
                <a:avLst/>
              </a:prstGeom>
            </p:spPr>
            <p:style>
              <a:lnRef idx="2">
                <a:schemeClr val="dk1"/>
              </a:lnRef>
              <a:fillRef idx="0">
                <a:schemeClr val="dk1"/>
              </a:fillRef>
              <a:effectRef idx="1">
                <a:schemeClr val="dk1"/>
              </a:effectRef>
              <a:fontRef idx="minor">
                <a:schemeClr val="tx1"/>
              </a:fontRef>
            </p:style>
          </p:cxnSp>
          <p:cxnSp>
            <p:nvCxnSpPr>
              <p:cNvPr id="58" name="Düz Bağlayıcı 57"/>
              <p:cNvCxnSpPr/>
              <p:nvPr/>
            </p:nvCxnSpPr>
            <p:spPr>
              <a:xfrm rot="16200000">
                <a:off x="6798425" y="5957940"/>
                <a:ext cx="0" cy="278130"/>
              </a:xfrm>
              <a:prstGeom prst="line">
                <a:avLst/>
              </a:prstGeom>
            </p:spPr>
            <p:style>
              <a:lnRef idx="2">
                <a:schemeClr val="dk1"/>
              </a:lnRef>
              <a:fillRef idx="0">
                <a:schemeClr val="dk1"/>
              </a:fillRef>
              <a:effectRef idx="1">
                <a:schemeClr val="dk1"/>
              </a:effectRef>
              <a:fontRef idx="minor">
                <a:schemeClr val="tx1"/>
              </a:fontRef>
            </p:style>
          </p:cxnSp>
        </p:grpSp>
        <p:cxnSp>
          <p:nvCxnSpPr>
            <p:cNvPr id="2059" name="Düz Ok Bağlayıcısı 2058"/>
            <p:cNvCxnSpPr/>
            <p:nvPr/>
          </p:nvCxnSpPr>
          <p:spPr>
            <a:xfrm>
              <a:off x="2627784" y="3082270"/>
              <a:ext cx="4824536"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061" name="Metin kutusu 2060"/>
            <p:cNvSpPr txBox="1"/>
            <p:nvPr/>
          </p:nvSpPr>
          <p:spPr>
            <a:xfrm>
              <a:off x="2843808" y="3218442"/>
              <a:ext cx="4608512" cy="261610"/>
            </a:xfrm>
            <a:prstGeom prst="rect">
              <a:avLst/>
            </a:prstGeom>
            <a:noFill/>
          </p:spPr>
          <p:txBody>
            <a:bodyPr wrap="square" rtlCol="0">
              <a:spAutoFit/>
            </a:bodyPr>
            <a:lstStyle/>
            <a:p>
              <a:r>
                <a:rPr lang="tr-TR" sz="1100" b="1" dirty="0" smtClean="0"/>
                <a:t>70       80       90       100       110       120       130       140       150       160       170</a:t>
              </a:r>
              <a:endParaRPr lang="tr-TR" sz="1100" b="1" dirty="0"/>
            </a:p>
          </p:txBody>
        </p:sp>
        <p:sp>
          <p:nvSpPr>
            <p:cNvPr id="79" name="Metin kutusu 78"/>
            <p:cNvSpPr txBox="1"/>
            <p:nvPr/>
          </p:nvSpPr>
          <p:spPr>
            <a:xfrm>
              <a:off x="2843808" y="2925474"/>
              <a:ext cx="4608512" cy="338554"/>
            </a:xfrm>
            <a:prstGeom prst="rect">
              <a:avLst/>
            </a:prstGeom>
            <a:noFill/>
          </p:spPr>
          <p:txBody>
            <a:bodyPr wrap="square" rtlCol="0">
              <a:spAutoFit/>
            </a:bodyPr>
            <a:lstStyle/>
            <a:p>
              <a:r>
                <a:rPr lang="tr-TR" sz="1600" b="1" dirty="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endParaRPr lang="tr-TR" sz="1600" b="1" dirty="0"/>
            </a:p>
          </p:txBody>
        </p:sp>
      </p:grpSp>
      <p:sp>
        <p:nvSpPr>
          <p:cNvPr id="2063" name="Metin kutusu 2062"/>
          <p:cNvSpPr txBox="1"/>
          <p:nvPr/>
        </p:nvSpPr>
        <p:spPr>
          <a:xfrm>
            <a:off x="251520" y="899428"/>
            <a:ext cx="3791982" cy="369332"/>
          </a:xfrm>
          <a:prstGeom prst="rect">
            <a:avLst/>
          </a:prstGeom>
          <a:noFill/>
        </p:spPr>
        <p:txBody>
          <a:bodyPr wrap="square" rtlCol="0">
            <a:spAutoFit/>
          </a:bodyPr>
          <a:lstStyle/>
          <a:p>
            <a:r>
              <a:rPr lang="tr-TR" b="1" dirty="0" smtClean="0"/>
              <a:t>Ülkemizde Yıllara Göre Mısır Üretimi</a:t>
            </a:r>
            <a:endParaRPr lang="tr-TR" b="1" dirty="0"/>
          </a:p>
        </p:txBody>
      </p:sp>
      <p:sp>
        <p:nvSpPr>
          <p:cNvPr id="2064" name="Metin kutusu 2063"/>
          <p:cNvSpPr txBox="1"/>
          <p:nvPr/>
        </p:nvSpPr>
        <p:spPr>
          <a:xfrm>
            <a:off x="6624228" y="1183838"/>
            <a:ext cx="648072" cy="369332"/>
          </a:xfrm>
          <a:prstGeom prst="rect">
            <a:avLst/>
          </a:prstGeom>
          <a:noFill/>
        </p:spPr>
        <p:txBody>
          <a:bodyPr wrap="square" rtlCol="0">
            <a:spAutoFit/>
          </a:bodyPr>
          <a:lstStyle/>
          <a:p>
            <a:r>
              <a:rPr lang="tr-TR" b="1" dirty="0" smtClean="0"/>
              <a:t>2010</a:t>
            </a:r>
            <a:endParaRPr lang="tr-TR" b="1" dirty="0"/>
          </a:p>
        </p:txBody>
      </p:sp>
      <p:sp>
        <p:nvSpPr>
          <p:cNvPr id="83" name="Metin kutusu 82"/>
          <p:cNvSpPr txBox="1"/>
          <p:nvPr/>
        </p:nvSpPr>
        <p:spPr>
          <a:xfrm>
            <a:off x="6653077" y="2150276"/>
            <a:ext cx="648072" cy="369332"/>
          </a:xfrm>
          <a:prstGeom prst="rect">
            <a:avLst/>
          </a:prstGeom>
          <a:noFill/>
        </p:spPr>
        <p:txBody>
          <a:bodyPr wrap="square" rtlCol="0">
            <a:spAutoFit/>
          </a:bodyPr>
          <a:lstStyle/>
          <a:p>
            <a:r>
              <a:rPr lang="tr-TR" b="1" dirty="0" smtClean="0"/>
              <a:t>2014</a:t>
            </a:r>
            <a:endParaRPr lang="tr-TR" b="1" dirty="0"/>
          </a:p>
        </p:txBody>
      </p:sp>
      <p:sp>
        <p:nvSpPr>
          <p:cNvPr id="2065" name="Metin kutusu 2064"/>
          <p:cNvSpPr txBox="1"/>
          <p:nvPr/>
        </p:nvSpPr>
        <p:spPr>
          <a:xfrm>
            <a:off x="251520" y="3717032"/>
            <a:ext cx="8640960" cy="2308324"/>
          </a:xfrm>
          <a:prstGeom prst="rect">
            <a:avLst/>
          </a:prstGeom>
          <a:noFill/>
        </p:spPr>
        <p:txBody>
          <a:bodyPr wrap="square" rtlCol="0">
            <a:spAutoFit/>
          </a:bodyPr>
          <a:lstStyle/>
          <a:p>
            <a:pPr marL="342900" indent="-342900">
              <a:buAutoNum type="arabicParenR"/>
            </a:pPr>
            <a:r>
              <a:rPr lang="tr-TR" dirty="0" smtClean="0"/>
              <a:t>Mısır üretiminde hangi yıl daha fazla değişkenlik söz konusudur?</a:t>
            </a:r>
          </a:p>
          <a:p>
            <a:pPr marL="342900" indent="-342900">
              <a:buAutoNum type="arabicParenR"/>
            </a:pPr>
            <a:endParaRPr lang="tr-TR" dirty="0" smtClean="0"/>
          </a:p>
          <a:p>
            <a:pPr marL="342900" indent="-342900">
              <a:buAutoNum type="arabicParenR"/>
            </a:pPr>
            <a:r>
              <a:rPr lang="tr-TR" dirty="0" smtClean="0"/>
              <a:t>Yıllara göre mısır üretiminin </a:t>
            </a:r>
            <a:r>
              <a:rPr lang="tr-TR" dirty="0" err="1" smtClean="0"/>
              <a:t>medyanlarını</a:t>
            </a:r>
            <a:r>
              <a:rPr lang="tr-TR" dirty="0" smtClean="0"/>
              <a:t> karşılaştırınız.</a:t>
            </a:r>
          </a:p>
          <a:p>
            <a:pPr marL="342900" indent="-342900">
              <a:buAutoNum type="arabicParenR"/>
            </a:pPr>
            <a:endParaRPr lang="tr-TR" dirty="0" smtClean="0"/>
          </a:p>
          <a:p>
            <a:pPr marL="342900" indent="-342900">
              <a:buAutoNum type="arabicParenR"/>
            </a:pPr>
            <a:r>
              <a:rPr lang="tr-TR" dirty="0" smtClean="0"/>
              <a:t>2010 yılında en fazla ne kadar mısır üretilmiştir?</a:t>
            </a:r>
          </a:p>
          <a:p>
            <a:pPr marL="342900" indent="-342900">
              <a:buAutoNum type="arabicParenR"/>
            </a:pPr>
            <a:endParaRPr lang="tr-TR" dirty="0" smtClean="0"/>
          </a:p>
          <a:p>
            <a:pPr marL="342900" indent="-342900">
              <a:buAutoNum type="arabicParenR"/>
            </a:pPr>
            <a:r>
              <a:rPr lang="tr-TR" dirty="0" err="1" smtClean="0"/>
              <a:t>Boxplotlarda</a:t>
            </a:r>
            <a:r>
              <a:rPr lang="tr-TR" dirty="0" smtClean="0"/>
              <a:t> aykırı değer var mıdır? Varsa hangileridir?</a:t>
            </a:r>
          </a:p>
          <a:p>
            <a:pPr marL="342900" indent="-342900">
              <a:buAutoNum type="arabicParenR"/>
            </a:pPr>
            <a:endParaRPr lang="tr-TR" dirty="0"/>
          </a:p>
        </p:txBody>
      </p:sp>
    </p:spTree>
    <p:extLst>
      <p:ext uri="{BB962C8B-B14F-4D97-AF65-F5344CB8AC3E}">
        <p14:creationId xmlns:p14="http://schemas.microsoft.com/office/powerpoint/2010/main" val="257585241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Box </a:t>
            </a:r>
            <a:r>
              <a:rPr lang="tr-TR" dirty="0" err="1" smtClean="0"/>
              <a:t>Plot</a:t>
            </a:r>
            <a:r>
              <a:rPr lang="tr-TR" dirty="0" smtClean="0"/>
              <a:t> Alıştırması-2</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62</a:t>
            </a:fld>
            <a:endParaRPr lang="tr-TR"/>
          </a:p>
        </p:txBody>
      </p:sp>
      <p:sp>
        <p:nvSpPr>
          <p:cNvPr id="7" name="Dikdörtgen 6"/>
          <p:cNvSpPr/>
          <p:nvPr/>
        </p:nvSpPr>
        <p:spPr>
          <a:xfrm>
            <a:off x="1654553" y="1808966"/>
            <a:ext cx="3299460" cy="3204210"/>
          </a:xfrm>
          <a:prstGeom prst="rect">
            <a:avLst/>
          </a:prstGeom>
        </p:spPr>
      </p:sp>
      <p:grpSp>
        <p:nvGrpSpPr>
          <p:cNvPr id="2062" name="Grup 2061"/>
          <p:cNvGrpSpPr/>
          <p:nvPr/>
        </p:nvGrpSpPr>
        <p:grpSpPr>
          <a:xfrm>
            <a:off x="2123728" y="1988840"/>
            <a:ext cx="4824536" cy="2427316"/>
            <a:chOff x="2627784" y="1052736"/>
            <a:chExt cx="4824536" cy="2427316"/>
          </a:xfrm>
        </p:grpSpPr>
        <p:cxnSp>
          <p:nvCxnSpPr>
            <p:cNvPr id="70" name="Düz Bağlayıcı 69"/>
            <p:cNvCxnSpPr/>
            <p:nvPr/>
          </p:nvCxnSpPr>
          <p:spPr>
            <a:xfrm>
              <a:off x="4932041" y="2323951"/>
              <a:ext cx="1656183" cy="0"/>
            </a:xfrm>
            <a:prstGeom prst="line">
              <a:avLst/>
            </a:prstGeom>
          </p:spPr>
          <p:style>
            <a:lnRef idx="2">
              <a:schemeClr val="dk1"/>
            </a:lnRef>
            <a:fillRef idx="0">
              <a:schemeClr val="dk1"/>
            </a:fillRef>
            <a:effectRef idx="1">
              <a:schemeClr val="dk1"/>
            </a:effectRef>
            <a:fontRef idx="minor">
              <a:schemeClr val="tx1"/>
            </a:fontRef>
          </p:style>
        </p:cxnSp>
        <p:grpSp>
          <p:nvGrpSpPr>
            <p:cNvPr id="50" name="Grup 49"/>
            <p:cNvGrpSpPr/>
            <p:nvPr/>
          </p:nvGrpSpPr>
          <p:grpSpPr>
            <a:xfrm rot="5400000">
              <a:off x="5519605" y="333225"/>
              <a:ext cx="572493" cy="2011516"/>
              <a:chOff x="6516216" y="2285287"/>
              <a:chExt cx="572493" cy="2011516"/>
            </a:xfrm>
          </p:grpSpPr>
          <p:sp>
            <p:nvSpPr>
              <p:cNvPr id="42" name="Dikdörtgen 41"/>
              <p:cNvSpPr/>
              <p:nvPr/>
            </p:nvSpPr>
            <p:spPr>
              <a:xfrm>
                <a:off x="6516216" y="2746464"/>
                <a:ext cx="572493" cy="1089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cxnSp>
            <p:nvCxnSpPr>
              <p:cNvPr id="43" name="Düz Bağlayıcı 42"/>
              <p:cNvCxnSpPr/>
              <p:nvPr/>
            </p:nvCxnSpPr>
            <p:spPr>
              <a:xfrm>
                <a:off x="6516574" y="3295594"/>
                <a:ext cx="572135" cy="0"/>
              </a:xfrm>
              <a:prstGeom prst="line">
                <a:avLst/>
              </a:prstGeom>
            </p:spPr>
            <p:style>
              <a:lnRef idx="3">
                <a:schemeClr val="dk1"/>
              </a:lnRef>
              <a:fillRef idx="0">
                <a:schemeClr val="dk1"/>
              </a:fillRef>
              <a:effectRef idx="2">
                <a:schemeClr val="dk1"/>
              </a:effectRef>
              <a:fontRef idx="minor">
                <a:schemeClr val="tx1"/>
              </a:fontRef>
            </p:style>
          </p:cxnSp>
          <p:cxnSp>
            <p:nvCxnSpPr>
              <p:cNvPr id="44" name="Düz Bağlayıcı 43"/>
              <p:cNvCxnSpPr>
                <a:stCxn id="42" idx="0"/>
              </p:cNvCxnSpPr>
              <p:nvPr/>
            </p:nvCxnSpPr>
            <p:spPr>
              <a:xfrm flipV="1">
                <a:off x="6802463" y="2285287"/>
                <a:ext cx="0" cy="461177"/>
              </a:xfrm>
              <a:prstGeom prst="line">
                <a:avLst/>
              </a:prstGeom>
            </p:spPr>
            <p:style>
              <a:lnRef idx="2">
                <a:schemeClr val="dk1"/>
              </a:lnRef>
              <a:fillRef idx="0">
                <a:schemeClr val="dk1"/>
              </a:fillRef>
              <a:effectRef idx="1">
                <a:schemeClr val="dk1"/>
              </a:effectRef>
              <a:fontRef idx="minor">
                <a:schemeClr val="tx1"/>
              </a:fontRef>
            </p:style>
          </p:cxnSp>
          <p:cxnSp>
            <p:nvCxnSpPr>
              <p:cNvPr id="45" name="Düz Bağlayıcı 44"/>
              <p:cNvCxnSpPr/>
              <p:nvPr/>
            </p:nvCxnSpPr>
            <p:spPr>
              <a:xfrm>
                <a:off x="6659338" y="2285287"/>
                <a:ext cx="278295" cy="0"/>
              </a:xfrm>
              <a:prstGeom prst="line">
                <a:avLst/>
              </a:prstGeom>
            </p:spPr>
            <p:style>
              <a:lnRef idx="2">
                <a:schemeClr val="dk1"/>
              </a:lnRef>
              <a:fillRef idx="0">
                <a:schemeClr val="dk1"/>
              </a:fillRef>
              <a:effectRef idx="1">
                <a:schemeClr val="dk1"/>
              </a:effectRef>
              <a:fontRef idx="minor">
                <a:schemeClr val="tx1"/>
              </a:fontRef>
            </p:style>
          </p:cxnSp>
          <p:cxnSp>
            <p:nvCxnSpPr>
              <p:cNvPr id="46" name="Düz Bağlayıcı 45"/>
              <p:cNvCxnSpPr/>
              <p:nvPr/>
            </p:nvCxnSpPr>
            <p:spPr>
              <a:xfrm flipV="1">
                <a:off x="6802463" y="3835793"/>
                <a:ext cx="0" cy="461010"/>
              </a:xfrm>
              <a:prstGeom prst="line">
                <a:avLst/>
              </a:prstGeom>
            </p:spPr>
            <p:style>
              <a:lnRef idx="2">
                <a:schemeClr val="dk1"/>
              </a:lnRef>
              <a:fillRef idx="0">
                <a:schemeClr val="dk1"/>
              </a:fillRef>
              <a:effectRef idx="1">
                <a:schemeClr val="dk1"/>
              </a:effectRef>
              <a:fontRef idx="minor">
                <a:schemeClr val="tx1"/>
              </a:fontRef>
            </p:style>
          </p:cxnSp>
          <p:cxnSp>
            <p:nvCxnSpPr>
              <p:cNvPr id="47" name="Düz Bağlayıcı 46"/>
              <p:cNvCxnSpPr/>
              <p:nvPr/>
            </p:nvCxnSpPr>
            <p:spPr>
              <a:xfrm>
                <a:off x="6659338" y="4296803"/>
                <a:ext cx="278130" cy="0"/>
              </a:xfrm>
              <a:prstGeom prst="line">
                <a:avLst/>
              </a:prstGeom>
            </p:spPr>
            <p:style>
              <a:lnRef idx="2">
                <a:schemeClr val="dk1"/>
              </a:lnRef>
              <a:fillRef idx="0">
                <a:schemeClr val="dk1"/>
              </a:fillRef>
              <a:effectRef idx="1">
                <a:schemeClr val="dk1"/>
              </a:effectRef>
              <a:fontRef idx="minor">
                <a:schemeClr val="tx1"/>
              </a:fontRef>
            </p:style>
          </p:cxnSp>
        </p:grpSp>
        <p:grpSp>
          <p:nvGrpSpPr>
            <p:cNvPr id="52" name="Grup 51"/>
            <p:cNvGrpSpPr/>
            <p:nvPr/>
          </p:nvGrpSpPr>
          <p:grpSpPr>
            <a:xfrm rot="5400000">
              <a:off x="4465775" y="473523"/>
              <a:ext cx="572493" cy="3672406"/>
              <a:chOff x="6516219" y="2424599"/>
              <a:chExt cx="572493" cy="3672406"/>
            </a:xfrm>
          </p:grpSpPr>
          <p:cxnSp>
            <p:nvCxnSpPr>
              <p:cNvPr id="57" name="Düz Bağlayıcı 56"/>
              <p:cNvCxnSpPr/>
              <p:nvPr/>
            </p:nvCxnSpPr>
            <p:spPr>
              <a:xfrm rot="16200000">
                <a:off x="5988600" y="5268913"/>
                <a:ext cx="1656183" cy="0"/>
              </a:xfrm>
              <a:prstGeom prst="line">
                <a:avLst/>
              </a:prstGeom>
            </p:spPr>
            <p:style>
              <a:lnRef idx="2">
                <a:schemeClr val="dk1"/>
              </a:lnRef>
              <a:fillRef idx="0">
                <a:schemeClr val="dk1"/>
              </a:fillRef>
              <a:effectRef idx="1">
                <a:schemeClr val="dk1"/>
              </a:effectRef>
              <a:fontRef idx="minor">
                <a:schemeClr val="tx1"/>
              </a:fontRef>
            </p:style>
          </p:cxnSp>
          <p:sp>
            <p:nvSpPr>
              <p:cNvPr id="53" name="Dikdörtgen 52"/>
              <p:cNvSpPr/>
              <p:nvPr/>
            </p:nvSpPr>
            <p:spPr>
              <a:xfrm>
                <a:off x="6516219" y="2746466"/>
                <a:ext cx="572493" cy="248644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cxnSp>
            <p:nvCxnSpPr>
              <p:cNvPr id="54" name="Düz Bağlayıcı 53"/>
              <p:cNvCxnSpPr/>
              <p:nvPr/>
            </p:nvCxnSpPr>
            <p:spPr>
              <a:xfrm>
                <a:off x="6516574" y="3295594"/>
                <a:ext cx="572135" cy="0"/>
              </a:xfrm>
              <a:prstGeom prst="line">
                <a:avLst/>
              </a:prstGeom>
            </p:spPr>
            <p:style>
              <a:lnRef idx="3">
                <a:schemeClr val="dk1"/>
              </a:lnRef>
              <a:fillRef idx="0">
                <a:schemeClr val="dk1"/>
              </a:fillRef>
              <a:effectRef idx="2">
                <a:schemeClr val="dk1"/>
              </a:effectRef>
              <a:fontRef idx="minor">
                <a:schemeClr val="tx1"/>
              </a:fontRef>
            </p:style>
          </p:cxnSp>
          <p:cxnSp>
            <p:nvCxnSpPr>
              <p:cNvPr id="56" name="Düz Bağlayıcı 55"/>
              <p:cNvCxnSpPr/>
              <p:nvPr/>
            </p:nvCxnSpPr>
            <p:spPr>
              <a:xfrm>
                <a:off x="6686384" y="2424599"/>
                <a:ext cx="278295" cy="0"/>
              </a:xfrm>
              <a:prstGeom prst="line">
                <a:avLst/>
              </a:prstGeom>
            </p:spPr>
            <p:style>
              <a:lnRef idx="2">
                <a:schemeClr val="dk1"/>
              </a:lnRef>
              <a:fillRef idx="0">
                <a:schemeClr val="dk1"/>
              </a:fillRef>
              <a:effectRef idx="1">
                <a:schemeClr val="dk1"/>
              </a:effectRef>
              <a:fontRef idx="minor">
                <a:schemeClr val="tx1"/>
              </a:fontRef>
            </p:style>
          </p:cxnSp>
          <p:cxnSp>
            <p:nvCxnSpPr>
              <p:cNvPr id="58" name="Düz Bağlayıcı 57"/>
              <p:cNvCxnSpPr/>
              <p:nvPr/>
            </p:nvCxnSpPr>
            <p:spPr>
              <a:xfrm rot="16200000">
                <a:off x="6798425" y="5957940"/>
                <a:ext cx="0" cy="278130"/>
              </a:xfrm>
              <a:prstGeom prst="line">
                <a:avLst/>
              </a:prstGeom>
            </p:spPr>
            <p:style>
              <a:lnRef idx="2">
                <a:schemeClr val="dk1"/>
              </a:lnRef>
              <a:fillRef idx="0">
                <a:schemeClr val="dk1"/>
              </a:fillRef>
              <a:effectRef idx="1">
                <a:schemeClr val="dk1"/>
              </a:effectRef>
              <a:fontRef idx="minor">
                <a:schemeClr val="tx1"/>
              </a:fontRef>
            </p:style>
          </p:cxnSp>
        </p:grpSp>
        <p:cxnSp>
          <p:nvCxnSpPr>
            <p:cNvPr id="2059" name="Düz Ok Bağlayıcısı 2058"/>
            <p:cNvCxnSpPr/>
            <p:nvPr/>
          </p:nvCxnSpPr>
          <p:spPr>
            <a:xfrm>
              <a:off x="2627784" y="3082270"/>
              <a:ext cx="4824536"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061" name="Metin kutusu 2060"/>
            <p:cNvSpPr txBox="1"/>
            <p:nvPr/>
          </p:nvSpPr>
          <p:spPr>
            <a:xfrm>
              <a:off x="2843808" y="3218442"/>
              <a:ext cx="4608512" cy="261610"/>
            </a:xfrm>
            <a:prstGeom prst="rect">
              <a:avLst/>
            </a:prstGeom>
            <a:noFill/>
          </p:spPr>
          <p:txBody>
            <a:bodyPr wrap="square" rtlCol="0">
              <a:spAutoFit/>
            </a:bodyPr>
            <a:lstStyle/>
            <a:p>
              <a:r>
                <a:rPr lang="tr-TR" sz="1100" b="1" dirty="0" smtClean="0"/>
                <a:t>70       80       90       100       110       120       130       140       150       160       170</a:t>
              </a:r>
              <a:endParaRPr lang="tr-TR" sz="1100" b="1" dirty="0"/>
            </a:p>
          </p:txBody>
        </p:sp>
        <p:sp>
          <p:nvSpPr>
            <p:cNvPr id="79" name="Metin kutusu 78"/>
            <p:cNvSpPr txBox="1"/>
            <p:nvPr/>
          </p:nvSpPr>
          <p:spPr>
            <a:xfrm>
              <a:off x="2843808" y="2925474"/>
              <a:ext cx="4608512" cy="338554"/>
            </a:xfrm>
            <a:prstGeom prst="rect">
              <a:avLst/>
            </a:prstGeom>
            <a:noFill/>
          </p:spPr>
          <p:txBody>
            <a:bodyPr wrap="square" rtlCol="0">
              <a:spAutoFit/>
            </a:bodyPr>
            <a:lstStyle/>
            <a:p>
              <a:r>
                <a:rPr lang="tr-TR" sz="1600" b="1" dirty="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endParaRPr lang="tr-TR" sz="1600" b="1" dirty="0"/>
            </a:p>
          </p:txBody>
        </p:sp>
      </p:grpSp>
      <p:sp>
        <p:nvSpPr>
          <p:cNvPr id="2063" name="Metin kutusu 2062"/>
          <p:cNvSpPr txBox="1"/>
          <p:nvPr/>
        </p:nvSpPr>
        <p:spPr>
          <a:xfrm>
            <a:off x="251520" y="1155224"/>
            <a:ext cx="5510782" cy="369332"/>
          </a:xfrm>
          <a:prstGeom prst="rect">
            <a:avLst/>
          </a:prstGeom>
          <a:noFill/>
        </p:spPr>
        <p:txBody>
          <a:bodyPr wrap="square" rtlCol="0">
            <a:spAutoFit/>
          </a:bodyPr>
          <a:lstStyle/>
          <a:p>
            <a:r>
              <a:rPr lang="tr-TR" b="1" dirty="0" smtClean="0"/>
              <a:t>Diz ameliyatı olan hastaların memnuniyet düzeyleri:</a:t>
            </a:r>
            <a:endParaRPr lang="tr-TR" b="1" dirty="0"/>
          </a:p>
        </p:txBody>
      </p:sp>
      <p:sp>
        <p:nvSpPr>
          <p:cNvPr id="2064" name="Metin kutusu 2063"/>
          <p:cNvSpPr txBox="1"/>
          <p:nvPr/>
        </p:nvSpPr>
        <p:spPr>
          <a:xfrm>
            <a:off x="6624228" y="2085235"/>
            <a:ext cx="1044116" cy="369332"/>
          </a:xfrm>
          <a:prstGeom prst="rect">
            <a:avLst/>
          </a:prstGeom>
          <a:noFill/>
        </p:spPr>
        <p:txBody>
          <a:bodyPr wrap="square" rtlCol="0">
            <a:spAutoFit/>
          </a:bodyPr>
          <a:lstStyle/>
          <a:p>
            <a:r>
              <a:rPr lang="tr-TR" b="1" dirty="0" smtClean="0"/>
              <a:t>Doktor A</a:t>
            </a:r>
            <a:endParaRPr lang="tr-TR" b="1" dirty="0"/>
          </a:p>
        </p:txBody>
      </p:sp>
      <p:sp>
        <p:nvSpPr>
          <p:cNvPr id="83" name="Metin kutusu 82"/>
          <p:cNvSpPr txBox="1"/>
          <p:nvPr/>
        </p:nvSpPr>
        <p:spPr>
          <a:xfrm>
            <a:off x="6653076" y="3051673"/>
            <a:ext cx="1231292" cy="369332"/>
          </a:xfrm>
          <a:prstGeom prst="rect">
            <a:avLst/>
          </a:prstGeom>
          <a:noFill/>
        </p:spPr>
        <p:txBody>
          <a:bodyPr wrap="square" rtlCol="0">
            <a:spAutoFit/>
          </a:bodyPr>
          <a:lstStyle/>
          <a:p>
            <a:r>
              <a:rPr lang="tr-TR" b="1" dirty="0"/>
              <a:t>Doktor B</a:t>
            </a:r>
          </a:p>
        </p:txBody>
      </p:sp>
      <p:sp>
        <p:nvSpPr>
          <p:cNvPr id="2065" name="Metin kutusu 2064"/>
          <p:cNvSpPr txBox="1"/>
          <p:nvPr/>
        </p:nvSpPr>
        <p:spPr>
          <a:xfrm>
            <a:off x="251520" y="4931876"/>
            <a:ext cx="8640960" cy="369332"/>
          </a:xfrm>
          <a:prstGeom prst="rect">
            <a:avLst/>
          </a:prstGeom>
          <a:noFill/>
        </p:spPr>
        <p:txBody>
          <a:bodyPr wrap="square" rtlCol="0">
            <a:spAutoFit/>
          </a:bodyPr>
          <a:lstStyle/>
          <a:p>
            <a:pPr marL="285750" indent="-285750">
              <a:buFont typeface="Arial" pitchFamily="34" charset="0"/>
              <a:buChar char="•"/>
            </a:pPr>
            <a:r>
              <a:rPr lang="tr-TR" b="1" dirty="0" smtClean="0"/>
              <a:t>Diz ameliyatınızı hangi doktora yaptırmak isterdiniz? Neden? </a:t>
            </a:r>
            <a:endParaRPr lang="tr-TR" b="1" dirty="0"/>
          </a:p>
        </p:txBody>
      </p:sp>
    </p:spTree>
    <p:extLst>
      <p:ext uri="{BB962C8B-B14F-4D97-AF65-F5344CB8AC3E}">
        <p14:creationId xmlns:p14="http://schemas.microsoft.com/office/powerpoint/2010/main" val="20494967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Box </a:t>
            </a:r>
            <a:r>
              <a:rPr lang="tr-TR" dirty="0" err="1" smtClean="0"/>
              <a:t>Plot</a:t>
            </a:r>
            <a:r>
              <a:rPr lang="tr-TR" dirty="0" smtClean="0"/>
              <a:t> Alıştırması-3</a:t>
            </a:r>
            <a:endParaRPr lang="tr-TR"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63</a:t>
            </a:fld>
            <a:endParaRPr lang="tr-TR"/>
          </a:p>
        </p:txBody>
      </p:sp>
      <p:sp>
        <p:nvSpPr>
          <p:cNvPr id="7" name="Dikdörtgen 6"/>
          <p:cNvSpPr/>
          <p:nvPr/>
        </p:nvSpPr>
        <p:spPr>
          <a:xfrm>
            <a:off x="1654553" y="1808966"/>
            <a:ext cx="3299460" cy="3204210"/>
          </a:xfrm>
          <a:prstGeom prst="rect">
            <a:avLst/>
          </a:prstGeom>
        </p:spPr>
      </p:sp>
      <p:grpSp>
        <p:nvGrpSpPr>
          <p:cNvPr id="2062" name="Grup 2061"/>
          <p:cNvGrpSpPr/>
          <p:nvPr/>
        </p:nvGrpSpPr>
        <p:grpSpPr>
          <a:xfrm>
            <a:off x="2123728" y="1983653"/>
            <a:ext cx="4824536" cy="2381451"/>
            <a:chOff x="2627784" y="1098601"/>
            <a:chExt cx="4824536" cy="2381451"/>
          </a:xfrm>
        </p:grpSpPr>
        <p:cxnSp>
          <p:nvCxnSpPr>
            <p:cNvPr id="70" name="Düz Bağlayıcı 69"/>
            <p:cNvCxnSpPr/>
            <p:nvPr/>
          </p:nvCxnSpPr>
          <p:spPr>
            <a:xfrm>
              <a:off x="4932041" y="2323951"/>
              <a:ext cx="1656183" cy="0"/>
            </a:xfrm>
            <a:prstGeom prst="line">
              <a:avLst/>
            </a:prstGeom>
          </p:spPr>
          <p:style>
            <a:lnRef idx="2">
              <a:schemeClr val="dk1"/>
            </a:lnRef>
            <a:fillRef idx="0">
              <a:schemeClr val="dk1"/>
            </a:fillRef>
            <a:effectRef idx="1">
              <a:schemeClr val="dk1"/>
            </a:effectRef>
            <a:fontRef idx="minor">
              <a:schemeClr val="tx1"/>
            </a:fontRef>
          </p:style>
        </p:cxnSp>
        <p:grpSp>
          <p:nvGrpSpPr>
            <p:cNvPr id="50" name="Grup 49"/>
            <p:cNvGrpSpPr/>
            <p:nvPr/>
          </p:nvGrpSpPr>
          <p:grpSpPr>
            <a:xfrm rot="5400000">
              <a:off x="4213832" y="203677"/>
              <a:ext cx="572493" cy="2362342"/>
              <a:chOff x="6562081" y="3415650"/>
              <a:chExt cx="572493" cy="2362342"/>
            </a:xfrm>
          </p:grpSpPr>
          <p:cxnSp>
            <p:nvCxnSpPr>
              <p:cNvPr id="44" name="Düz Bağlayıcı 43"/>
              <p:cNvCxnSpPr/>
              <p:nvPr/>
            </p:nvCxnSpPr>
            <p:spPr>
              <a:xfrm rot="16200000">
                <a:off x="6363685" y="3896236"/>
                <a:ext cx="965231" cy="4060"/>
              </a:xfrm>
              <a:prstGeom prst="line">
                <a:avLst/>
              </a:prstGeom>
            </p:spPr>
            <p:style>
              <a:lnRef idx="2">
                <a:schemeClr val="dk1"/>
              </a:lnRef>
              <a:fillRef idx="0">
                <a:schemeClr val="dk1"/>
              </a:fillRef>
              <a:effectRef idx="1">
                <a:schemeClr val="dk1"/>
              </a:effectRef>
              <a:fontRef idx="minor">
                <a:schemeClr val="tx1"/>
              </a:fontRef>
            </p:style>
          </p:cxnSp>
          <p:sp>
            <p:nvSpPr>
              <p:cNvPr id="42" name="Dikdörtgen 41"/>
              <p:cNvSpPr/>
              <p:nvPr/>
            </p:nvSpPr>
            <p:spPr>
              <a:xfrm>
                <a:off x="6562081" y="4227653"/>
                <a:ext cx="572493" cy="108932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cxnSp>
            <p:nvCxnSpPr>
              <p:cNvPr id="43" name="Düz Bağlayıcı 42"/>
              <p:cNvCxnSpPr/>
              <p:nvPr/>
            </p:nvCxnSpPr>
            <p:spPr>
              <a:xfrm>
                <a:off x="6562439" y="4776783"/>
                <a:ext cx="572135" cy="0"/>
              </a:xfrm>
              <a:prstGeom prst="line">
                <a:avLst/>
              </a:prstGeom>
            </p:spPr>
            <p:style>
              <a:lnRef idx="3">
                <a:schemeClr val="dk1"/>
              </a:lnRef>
              <a:fillRef idx="0">
                <a:schemeClr val="dk1"/>
              </a:fillRef>
              <a:effectRef idx="2">
                <a:schemeClr val="dk1"/>
              </a:effectRef>
              <a:fontRef idx="minor">
                <a:schemeClr val="tx1"/>
              </a:fontRef>
            </p:style>
          </p:cxnSp>
          <p:cxnSp>
            <p:nvCxnSpPr>
              <p:cNvPr id="45" name="Düz Bağlayıcı 44"/>
              <p:cNvCxnSpPr/>
              <p:nvPr/>
            </p:nvCxnSpPr>
            <p:spPr>
              <a:xfrm>
                <a:off x="6705205" y="3415650"/>
                <a:ext cx="278295" cy="0"/>
              </a:xfrm>
              <a:prstGeom prst="line">
                <a:avLst/>
              </a:prstGeom>
            </p:spPr>
            <p:style>
              <a:lnRef idx="2">
                <a:schemeClr val="dk1"/>
              </a:lnRef>
              <a:fillRef idx="0">
                <a:schemeClr val="dk1"/>
              </a:fillRef>
              <a:effectRef idx="1">
                <a:schemeClr val="dk1"/>
              </a:effectRef>
              <a:fontRef idx="minor">
                <a:schemeClr val="tx1"/>
              </a:fontRef>
            </p:style>
          </p:cxnSp>
          <p:cxnSp>
            <p:nvCxnSpPr>
              <p:cNvPr id="46" name="Düz Bağlayıcı 45"/>
              <p:cNvCxnSpPr/>
              <p:nvPr/>
            </p:nvCxnSpPr>
            <p:spPr>
              <a:xfrm flipV="1">
                <a:off x="6848328" y="5316982"/>
                <a:ext cx="0" cy="461010"/>
              </a:xfrm>
              <a:prstGeom prst="line">
                <a:avLst/>
              </a:prstGeom>
            </p:spPr>
            <p:style>
              <a:lnRef idx="2">
                <a:schemeClr val="dk1"/>
              </a:lnRef>
              <a:fillRef idx="0">
                <a:schemeClr val="dk1"/>
              </a:fillRef>
              <a:effectRef idx="1">
                <a:schemeClr val="dk1"/>
              </a:effectRef>
              <a:fontRef idx="minor">
                <a:schemeClr val="tx1"/>
              </a:fontRef>
            </p:style>
          </p:cxnSp>
          <p:cxnSp>
            <p:nvCxnSpPr>
              <p:cNvPr id="47" name="Düz Bağlayıcı 46"/>
              <p:cNvCxnSpPr/>
              <p:nvPr/>
            </p:nvCxnSpPr>
            <p:spPr>
              <a:xfrm>
                <a:off x="6705203" y="5777992"/>
                <a:ext cx="278130" cy="0"/>
              </a:xfrm>
              <a:prstGeom prst="line">
                <a:avLst/>
              </a:prstGeom>
            </p:spPr>
            <p:style>
              <a:lnRef idx="2">
                <a:schemeClr val="dk1"/>
              </a:lnRef>
              <a:fillRef idx="0">
                <a:schemeClr val="dk1"/>
              </a:fillRef>
              <a:effectRef idx="1">
                <a:schemeClr val="dk1"/>
              </a:effectRef>
              <a:fontRef idx="minor">
                <a:schemeClr val="tx1"/>
              </a:fontRef>
            </p:style>
          </p:cxnSp>
        </p:grpSp>
        <p:grpSp>
          <p:nvGrpSpPr>
            <p:cNvPr id="52" name="Grup 51"/>
            <p:cNvGrpSpPr/>
            <p:nvPr/>
          </p:nvGrpSpPr>
          <p:grpSpPr>
            <a:xfrm rot="5400000">
              <a:off x="4465776" y="473524"/>
              <a:ext cx="572493" cy="3672407"/>
              <a:chOff x="6516215" y="2424603"/>
              <a:chExt cx="572493" cy="3672407"/>
            </a:xfrm>
          </p:grpSpPr>
          <p:cxnSp>
            <p:nvCxnSpPr>
              <p:cNvPr id="57" name="Düz Bağlayıcı 56"/>
              <p:cNvCxnSpPr/>
              <p:nvPr/>
            </p:nvCxnSpPr>
            <p:spPr>
              <a:xfrm rot="16200000">
                <a:off x="5988596" y="5268917"/>
                <a:ext cx="1656183" cy="0"/>
              </a:xfrm>
              <a:prstGeom prst="line">
                <a:avLst/>
              </a:prstGeom>
            </p:spPr>
            <p:style>
              <a:lnRef idx="2">
                <a:schemeClr val="dk1"/>
              </a:lnRef>
              <a:fillRef idx="0">
                <a:schemeClr val="dk1"/>
              </a:fillRef>
              <a:effectRef idx="1">
                <a:schemeClr val="dk1"/>
              </a:effectRef>
              <a:fontRef idx="minor">
                <a:schemeClr val="tx1"/>
              </a:fontRef>
            </p:style>
          </p:cxnSp>
          <p:sp>
            <p:nvSpPr>
              <p:cNvPr id="53" name="Dikdörtgen 52"/>
              <p:cNvSpPr/>
              <p:nvPr/>
            </p:nvSpPr>
            <p:spPr>
              <a:xfrm>
                <a:off x="6516215" y="2746471"/>
                <a:ext cx="572493" cy="248644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tr-TR"/>
              </a:p>
            </p:txBody>
          </p:sp>
          <p:cxnSp>
            <p:nvCxnSpPr>
              <p:cNvPr id="54" name="Düz Bağlayıcı 53"/>
              <p:cNvCxnSpPr/>
              <p:nvPr/>
            </p:nvCxnSpPr>
            <p:spPr>
              <a:xfrm>
                <a:off x="6516570" y="3295598"/>
                <a:ext cx="572135" cy="0"/>
              </a:xfrm>
              <a:prstGeom prst="line">
                <a:avLst/>
              </a:prstGeom>
            </p:spPr>
            <p:style>
              <a:lnRef idx="3">
                <a:schemeClr val="dk1"/>
              </a:lnRef>
              <a:fillRef idx="0">
                <a:schemeClr val="dk1"/>
              </a:fillRef>
              <a:effectRef idx="2">
                <a:schemeClr val="dk1"/>
              </a:effectRef>
              <a:fontRef idx="minor">
                <a:schemeClr val="tx1"/>
              </a:fontRef>
            </p:style>
          </p:cxnSp>
          <p:cxnSp>
            <p:nvCxnSpPr>
              <p:cNvPr id="56" name="Düz Bağlayıcı 55"/>
              <p:cNvCxnSpPr/>
              <p:nvPr/>
            </p:nvCxnSpPr>
            <p:spPr>
              <a:xfrm>
                <a:off x="6686381" y="2424603"/>
                <a:ext cx="278295" cy="0"/>
              </a:xfrm>
              <a:prstGeom prst="line">
                <a:avLst/>
              </a:prstGeom>
            </p:spPr>
            <p:style>
              <a:lnRef idx="2">
                <a:schemeClr val="dk1"/>
              </a:lnRef>
              <a:fillRef idx="0">
                <a:schemeClr val="dk1"/>
              </a:fillRef>
              <a:effectRef idx="1">
                <a:schemeClr val="dk1"/>
              </a:effectRef>
              <a:fontRef idx="minor">
                <a:schemeClr val="tx1"/>
              </a:fontRef>
            </p:style>
          </p:cxnSp>
          <p:cxnSp>
            <p:nvCxnSpPr>
              <p:cNvPr id="58" name="Düz Bağlayıcı 57"/>
              <p:cNvCxnSpPr/>
              <p:nvPr/>
            </p:nvCxnSpPr>
            <p:spPr>
              <a:xfrm rot="16200000">
                <a:off x="6798420" y="5957945"/>
                <a:ext cx="0" cy="278130"/>
              </a:xfrm>
              <a:prstGeom prst="line">
                <a:avLst/>
              </a:prstGeom>
            </p:spPr>
            <p:style>
              <a:lnRef idx="2">
                <a:schemeClr val="dk1"/>
              </a:lnRef>
              <a:fillRef idx="0">
                <a:schemeClr val="dk1"/>
              </a:fillRef>
              <a:effectRef idx="1">
                <a:schemeClr val="dk1"/>
              </a:effectRef>
              <a:fontRef idx="minor">
                <a:schemeClr val="tx1"/>
              </a:fontRef>
            </p:style>
          </p:cxnSp>
        </p:grpSp>
        <p:cxnSp>
          <p:nvCxnSpPr>
            <p:cNvPr id="2059" name="Düz Ok Bağlayıcısı 2058"/>
            <p:cNvCxnSpPr/>
            <p:nvPr/>
          </p:nvCxnSpPr>
          <p:spPr>
            <a:xfrm>
              <a:off x="2627784" y="3082270"/>
              <a:ext cx="4824536" cy="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2061" name="Metin kutusu 2060"/>
            <p:cNvSpPr txBox="1"/>
            <p:nvPr/>
          </p:nvSpPr>
          <p:spPr>
            <a:xfrm>
              <a:off x="2843808" y="3218442"/>
              <a:ext cx="4608512" cy="261610"/>
            </a:xfrm>
            <a:prstGeom prst="rect">
              <a:avLst/>
            </a:prstGeom>
            <a:noFill/>
          </p:spPr>
          <p:txBody>
            <a:bodyPr wrap="square" rtlCol="0">
              <a:spAutoFit/>
            </a:bodyPr>
            <a:lstStyle/>
            <a:p>
              <a:r>
                <a:rPr lang="tr-TR" sz="1100" b="1" dirty="0" smtClean="0"/>
                <a:t>6           7           8           9          10         11         12         13        14         15        16</a:t>
              </a:r>
              <a:endParaRPr lang="tr-TR" sz="1100" b="1" dirty="0"/>
            </a:p>
          </p:txBody>
        </p:sp>
        <p:sp>
          <p:nvSpPr>
            <p:cNvPr id="79" name="Metin kutusu 78"/>
            <p:cNvSpPr txBox="1"/>
            <p:nvPr/>
          </p:nvSpPr>
          <p:spPr>
            <a:xfrm>
              <a:off x="2843808" y="2925474"/>
              <a:ext cx="4608512" cy="338554"/>
            </a:xfrm>
            <a:prstGeom prst="rect">
              <a:avLst/>
            </a:prstGeom>
            <a:noFill/>
          </p:spPr>
          <p:txBody>
            <a:bodyPr wrap="square" rtlCol="0">
              <a:spAutoFit/>
            </a:bodyPr>
            <a:lstStyle/>
            <a:p>
              <a:r>
                <a:rPr lang="tr-TR" sz="1600" b="1" dirty="0" smtClean="0"/>
                <a:t>I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r>
                <a:rPr lang="tr-TR" sz="1600" b="1" dirty="0" smtClean="0"/>
                <a:t>        </a:t>
              </a:r>
              <a:r>
                <a:rPr lang="tr-TR" sz="1600" b="1" dirty="0" err="1" smtClean="0"/>
                <a:t>I</a:t>
              </a:r>
              <a:endParaRPr lang="tr-TR" sz="1600" b="1" dirty="0"/>
            </a:p>
          </p:txBody>
        </p:sp>
      </p:grpSp>
      <p:sp>
        <p:nvSpPr>
          <p:cNvPr id="2063" name="Metin kutusu 2062"/>
          <p:cNvSpPr txBox="1"/>
          <p:nvPr/>
        </p:nvSpPr>
        <p:spPr>
          <a:xfrm>
            <a:off x="251520" y="1155224"/>
            <a:ext cx="5510782" cy="369332"/>
          </a:xfrm>
          <a:prstGeom prst="rect">
            <a:avLst/>
          </a:prstGeom>
          <a:noFill/>
        </p:spPr>
        <p:txBody>
          <a:bodyPr wrap="square" rtlCol="0">
            <a:spAutoFit/>
          </a:bodyPr>
          <a:lstStyle/>
          <a:p>
            <a:r>
              <a:rPr lang="tr-TR" b="1" dirty="0" smtClean="0"/>
              <a:t>İşe başvuran adayların haftalık çalışma saatleri: </a:t>
            </a:r>
            <a:endParaRPr lang="tr-TR" b="1" dirty="0"/>
          </a:p>
        </p:txBody>
      </p:sp>
      <p:sp>
        <p:nvSpPr>
          <p:cNvPr id="2064" name="Metin kutusu 2063"/>
          <p:cNvSpPr txBox="1"/>
          <p:nvPr/>
        </p:nvSpPr>
        <p:spPr>
          <a:xfrm>
            <a:off x="6624228" y="2085235"/>
            <a:ext cx="1044116" cy="369332"/>
          </a:xfrm>
          <a:prstGeom prst="rect">
            <a:avLst/>
          </a:prstGeom>
          <a:noFill/>
        </p:spPr>
        <p:txBody>
          <a:bodyPr wrap="square" rtlCol="0">
            <a:spAutoFit/>
          </a:bodyPr>
          <a:lstStyle/>
          <a:p>
            <a:r>
              <a:rPr lang="tr-TR" b="1" dirty="0" smtClean="0"/>
              <a:t>Doktor A</a:t>
            </a:r>
            <a:endParaRPr lang="tr-TR" b="1" dirty="0"/>
          </a:p>
        </p:txBody>
      </p:sp>
      <p:sp>
        <p:nvSpPr>
          <p:cNvPr id="83" name="Metin kutusu 82"/>
          <p:cNvSpPr txBox="1"/>
          <p:nvPr/>
        </p:nvSpPr>
        <p:spPr>
          <a:xfrm>
            <a:off x="6653076" y="3051673"/>
            <a:ext cx="1231292" cy="369332"/>
          </a:xfrm>
          <a:prstGeom prst="rect">
            <a:avLst/>
          </a:prstGeom>
          <a:noFill/>
        </p:spPr>
        <p:txBody>
          <a:bodyPr wrap="square" rtlCol="0">
            <a:spAutoFit/>
          </a:bodyPr>
          <a:lstStyle/>
          <a:p>
            <a:r>
              <a:rPr lang="tr-TR" b="1" dirty="0"/>
              <a:t>Doktor B</a:t>
            </a:r>
          </a:p>
        </p:txBody>
      </p:sp>
      <p:sp>
        <p:nvSpPr>
          <p:cNvPr id="2065" name="Metin kutusu 2064"/>
          <p:cNvSpPr txBox="1"/>
          <p:nvPr/>
        </p:nvSpPr>
        <p:spPr>
          <a:xfrm>
            <a:off x="251520" y="4931876"/>
            <a:ext cx="8640960" cy="369332"/>
          </a:xfrm>
          <a:prstGeom prst="rect">
            <a:avLst/>
          </a:prstGeom>
          <a:noFill/>
        </p:spPr>
        <p:txBody>
          <a:bodyPr wrap="square" rtlCol="0">
            <a:spAutoFit/>
          </a:bodyPr>
          <a:lstStyle/>
          <a:p>
            <a:pPr marL="285750" indent="-285750">
              <a:buFont typeface="Arial" pitchFamily="34" charset="0"/>
              <a:buChar char="•"/>
            </a:pPr>
            <a:r>
              <a:rPr lang="tr-TR" b="1" dirty="0" smtClean="0"/>
              <a:t>Hangi elemanı işe almak istersiniz? Neden? </a:t>
            </a:r>
            <a:endParaRPr lang="tr-TR" b="1" dirty="0"/>
          </a:p>
        </p:txBody>
      </p:sp>
    </p:spTree>
    <p:extLst>
      <p:ext uri="{BB962C8B-B14F-4D97-AF65-F5344CB8AC3E}">
        <p14:creationId xmlns:p14="http://schemas.microsoft.com/office/powerpoint/2010/main" val="320343038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smtClean="0"/>
              <a:t>Eğitim Alanında Yapılan Makalelerden Tablo Örnekleri-1</a:t>
            </a:r>
            <a:endParaRPr lang="tr-TR" sz="2400"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a:p>
        </p:txBody>
      </p:sp>
      <p:sp>
        <p:nvSpPr>
          <p:cNvPr id="4" name="Slayt Numarası Yer Tutucusu 3"/>
          <p:cNvSpPr>
            <a:spLocks noGrp="1"/>
          </p:cNvSpPr>
          <p:nvPr>
            <p:ph type="sldNum" sz="quarter" idx="12"/>
          </p:nvPr>
        </p:nvSpPr>
        <p:spPr/>
        <p:txBody>
          <a:bodyPr/>
          <a:lstStyle/>
          <a:p>
            <a:fld id="{3D71F077-2050-4B2F-B099-BDA257F781E0}" type="slidenum">
              <a:rPr lang="tr-TR" smtClean="0"/>
              <a:t>64</a:t>
            </a:fld>
            <a:endParaRPr lang="tr-TR"/>
          </a:p>
        </p:txBody>
      </p:sp>
      <p:sp>
        <p:nvSpPr>
          <p:cNvPr id="7" name="Dikdörtgen 6"/>
          <p:cNvSpPr/>
          <p:nvPr/>
        </p:nvSpPr>
        <p:spPr>
          <a:xfrm>
            <a:off x="1654553" y="1808966"/>
            <a:ext cx="3299460" cy="3204210"/>
          </a:xfrm>
          <a:prstGeom prst="rect">
            <a:avLst/>
          </a:prstGeom>
        </p:spPr>
      </p:sp>
      <p:sp>
        <p:nvSpPr>
          <p:cNvPr id="2063" name="Metin kutusu 2062"/>
          <p:cNvSpPr txBox="1"/>
          <p:nvPr/>
        </p:nvSpPr>
        <p:spPr>
          <a:xfrm>
            <a:off x="395536" y="5374957"/>
            <a:ext cx="8568952" cy="646331"/>
          </a:xfrm>
          <a:prstGeom prst="rect">
            <a:avLst/>
          </a:prstGeom>
          <a:noFill/>
        </p:spPr>
        <p:txBody>
          <a:bodyPr wrap="square" rtlCol="0">
            <a:spAutoFit/>
          </a:bodyPr>
          <a:lstStyle/>
          <a:p>
            <a:r>
              <a:rPr lang="tr-TR" dirty="0" smtClean="0"/>
              <a:t>Bayrak Karadeniz, B. (2014). Öğrenme </a:t>
            </a:r>
            <a:r>
              <a:rPr lang="tr-TR" dirty="0"/>
              <a:t>Stilleri ve Fen ve Teknoloji Dersine Yönelik Tutumlar Üzerine Bir </a:t>
            </a:r>
            <a:r>
              <a:rPr lang="tr-TR" dirty="0" smtClean="0"/>
              <a:t>Araştırma. </a:t>
            </a:r>
            <a:r>
              <a:rPr lang="tr-TR" i="1" dirty="0"/>
              <a:t>Kuramsal Eğitimbilim Dergisi</a:t>
            </a:r>
            <a:r>
              <a:rPr lang="tr-TR" dirty="0"/>
              <a:t>, 7(1</a:t>
            </a:r>
            <a:r>
              <a:rPr lang="tr-TR" dirty="0" smtClean="0"/>
              <a:t>), 1-15. </a:t>
            </a:r>
            <a:endParaRPr lang="tr-TR" dirty="0"/>
          </a:p>
        </p:txBody>
      </p:sp>
      <p:pic>
        <p:nvPicPr>
          <p:cNvPr id="28" name="Resim 27"/>
          <p:cNvPicPr/>
          <p:nvPr/>
        </p:nvPicPr>
        <p:blipFill>
          <a:blip r:embed="rId2">
            <a:extLst>
              <a:ext uri="{28A0092B-C50C-407E-A947-70E740481C1C}">
                <a14:useLocalDpi xmlns:a14="http://schemas.microsoft.com/office/drawing/2010/main" val="0"/>
              </a:ext>
            </a:extLst>
          </a:blip>
          <a:stretch>
            <a:fillRect/>
          </a:stretch>
        </p:blipFill>
        <p:spPr>
          <a:xfrm>
            <a:off x="971600" y="1412776"/>
            <a:ext cx="7344816" cy="3168352"/>
          </a:xfrm>
          <a:prstGeom prst="rect">
            <a:avLst/>
          </a:prstGeom>
          <a:ln w="12700" cap="sq">
            <a:solidFill>
              <a:srgbClr val="000000"/>
            </a:solidFill>
            <a:miter lim="800000"/>
          </a:ln>
          <a:effectLst>
            <a:outerShdw blurRad="57150" dist="50800" dir="2700000" algn="tl" rotWithShape="0">
              <a:srgbClr val="000000">
                <a:alpha val="40000"/>
              </a:srgbClr>
            </a:outerShdw>
          </a:effectLst>
        </p:spPr>
      </p:pic>
    </p:spTree>
    <p:extLst>
      <p:ext uri="{BB962C8B-B14F-4D97-AF65-F5344CB8AC3E}">
        <p14:creationId xmlns:p14="http://schemas.microsoft.com/office/powerpoint/2010/main" val="26602002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a:t>Eğitim Alanında Yapılan Makalelerden Tablo </a:t>
            </a:r>
            <a:r>
              <a:rPr lang="tr-TR" sz="2400" dirty="0" smtClean="0"/>
              <a:t>Örnekleri-2</a:t>
            </a:r>
            <a:endParaRPr lang="tr-TR" sz="2400"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dirty="0"/>
          </a:p>
        </p:txBody>
      </p:sp>
      <p:sp>
        <p:nvSpPr>
          <p:cNvPr id="4" name="Slayt Numarası Yer Tutucusu 3"/>
          <p:cNvSpPr>
            <a:spLocks noGrp="1"/>
          </p:cNvSpPr>
          <p:nvPr>
            <p:ph type="sldNum" sz="quarter" idx="12"/>
          </p:nvPr>
        </p:nvSpPr>
        <p:spPr/>
        <p:txBody>
          <a:bodyPr/>
          <a:lstStyle/>
          <a:p>
            <a:fld id="{3D71F077-2050-4B2F-B099-BDA257F781E0}" type="slidenum">
              <a:rPr lang="tr-TR" smtClean="0"/>
              <a:t>65</a:t>
            </a:fld>
            <a:endParaRPr lang="tr-TR"/>
          </a:p>
        </p:txBody>
      </p:sp>
      <p:sp>
        <p:nvSpPr>
          <p:cNvPr id="7" name="Dikdörtgen 6"/>
          <p:cNvSpPr/>
          <p:nvPr/>
        </p:nvSpPr>
        <p:spPr>
          <a:xfrm>
            <a:off x="1654553" y="1808966"/>
            <a:ext cx="3299460" cy="3204210"/>
          </a:xfrm>
          <a:prstGeom prst="rect">
            <a:avLst/>
          </a:prstGeom>
        </p:spPr>
      </p:sp>
      <p:sp>
        <p:nvSpPr>
          <p:cNvPr id="2063" name="Metin kutusu 2062"/>
          <p:cNvSpPr txBox="1"/>
          <p:nvPr/>
        </p:nvSpPr>
        <p:spPr>
          <a:xfrm>
            <a:off x="467544" y="5734997"/>
            <a:ext cx="8568952" cy="646331"/>
          </a:xfrm>
          <a:prstGeom prst="rect">
            <a:avLst/>
          </a:prstGeom>
          <a:noFill/>
        </p:spPr>
        <p:txBody>
          <a:bodyPr wrap="square" rtlCol="0">
            <a:spAutoFit/>
          </a:bodyPr>
          <a:lstStyle/>
          <a:p>
            <a:r>
              <a:rPr lang="tr-TR" dirty="0" err="1" smtClean="0"/>
              <a:t>Gelbal</a:t>
            </a:r>
            <a:r>
              <a:rPr lang="tr-TR" dirty="0" smtClean="0"/>
              <a:t>, S. (2008). Sekizinci </a:t>
            </a:r>
            <a:r>
              <a:rPr lang="tr-TR" dirty="0"/>
              <a:t>Sınıf Öğrencilerinin Sosyoekonomik Özelliklerinin Türkçe Başarısı Üzerinde </a:t>
            </a:r>
            <a:r>
              <a:rPr lang="tr-TR" dirty="0" smtClean="0"/>
              <a:t>Etkisi. </a:t>
            </a:r>
            <a:r>
              <a:rPr lang="en-US" i="1" dirty="0" err="1"/>
              <a:t>Eğitim</a:t>
            </a:r>
            <a:r>
              <a:rPr lang="en-US" i="1" dirty="0"/>
              <a:t> </a:t>
            </a:r>
            <a:r>
              <a:rPr lang="en-US" i="1" dirty="0" err="1"/>
              <a:t>ve</a:t>
            </a:r>
            <a:r>
              <a:rPr lang="en-US" i="1" dirty="0"/>
              <a:t> </a:t>
            </a:r>
            <a:r>
              <a:rPr lang="en-US" i="1" dirty="0" err="1"/>
              <a:t>Bilim</a:t>
            </a:r>
            <a:r>
              <a:rPr lang="en-US" i="1" dirty="0"/>
              <a:t> Education and </a:t>
            </a:r>
            <a:r>
              <a:rPr lang="en-US" i="1" dirty="0" smtClean="0"/>
              <a:t>Science</a:t>
            </a:r>
            <a:r>
              <a:rPr lang="tr-TR" i="1" dirty="0" smtClean="0"/>
              <a:t>,</a:t>
            </a:r>
            <a:r>
              <a:rPr lang="en-US" i="1" dirty="0" smtClean="0"/>
              <a:t> 33</a:t>
            </a:r>
            <a:r>
              <a:rPr lang="tr-TR" i="1" dirty="0"/>
              <a:t> </a:t>
            </a:r>
            <a:r>
              <a:rPr lang="tr-TR" dirty="0" smtClean="0"/>
              <a:t>(</a:t>
            </a:r>
            <a:r>
              <a:rPr lang="en-US" dirty="0" smtClean="0"/>
              <a:t>150 </a:t>
            </a:r>
            <a:r>
              <a:rPr lang="tr-TR" dirty="0" smtClean="0"/>
              <a:t>).</a:t>
            </a:r>
            <a:endParaRPr lang="tr-TR" dirty="0"/>
          </a:p>
        </p:txBody>
      </p:sp>
      <p:pic>
        <p:nvPicPr>
          <p:cNvPr id="8" name="Picture 3"/>
          <p:cNvPicPr/>
          <p:nvPr/>
        </p:nvPicPr>
        <p:blipFill>
          <a:blip r:embed="rId2"/>
          <a:stretch>
            <a:fillRect/>
          </a:stretch>
        </p:blipFill>
        <p:spPr>
          <a:xfrm>
            <a:off x="1022236" y="810146"/>
            <a:ext cx="7366188" cy="4779094"/>
          </a:xfrm>
          <a:prstGeom prst="rect">
            <a:avLst/>
          </a:prstGeom>
        </p:spPr>
      </p:pic>
    </p:spTree>
    <p:extLst>
      <p:ext uri="{BB962C8B-B14F-4D97-AF65-F5344CB8AC3E}">
        <p14:creationId xmlns:p14="http://schemas.microsoft.com/office/powerpoint/2010/main" val="297321307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a:t>Eğitim Alanında Yapılan Makalelerden Tablo </a:t>
            </a:r>
            <a:r>
              <a:rPr lang="tr-TR" sz="2400" dirty="0" smtClean="0"/>
              <a:t>Örnekleri-3</a:t>
            </a:r>
            <a:endParaRPr lang="tr-TR" sz="2400"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dirty="0"/>
          </a:p>
        </p:txBody>
      </p:sp>
      <p:sp>
        <p:nvSpPr>
          <p:cNvPr id="4" name="Slayt Numarası Yer Tutucusu 3"/>
          <p:cNvSpPr>
            <a:spLocks noGrp="1"/>
          </p:cNvSpPr>
          <p:nvPr>
            <p:ph type="sldNum" sz="quarter" idx="12"/>
          </p:nvPr>
        </p:nvSpPr>
        <p:spPr/>
        <p:txBody>
          <a:bodyPr/>
          <a:lstStyle/>
          <a:p>
            <a:fld id="{3D71F077-2050-4B2F-B099-BDA257F781E0}" type="slidenum">
              <a:rPr lang="tr-TR" smtClean="0"/>
              <a:t>66</a:t>
            </a:fld>
            <a:endParaRPr lang="tr-TR"/>
          </a:p>
        </p:txBody>
      </p:sp>
      <p:sp>
        <p:nvSpPr>
          <p:cNvPr id="7" name="Dikdörtgen 6"/>
          <p:cNvSpPr/>
          <p:nvPr/>
        </p:nvSpPr>
        <p:spPr>
          <a:xfrm>
            <a:off x="1654553" y="1808966"/>
            <a:ext cx="3299460" cy="3204210"/>
          </a:xfrm>
          <a:prstGeom prst="rect">
            <a:avLst/>
          </a:prstGeom>
        </p:spPr>
      </p:sp>
      <p:sp>
        <p:nvSpPr>
          <p:cNvPr id="2063" name="Metin kutusu 2062"/>
          <p:cNvSpPr txBox="1"/>
          <p:nvPr/>
        </p:nvSpPr>
        <p:spPr>
          <a:xfrm>
            <a:off x="467544" y="5589240"/>
            <a:ext cx="8568952" cy="646331"/>
          </a:xfrm>
          <a:prstGeom prst="rect">
            <a:avLst/>
          </a:prstGeom>
          <a:noFill/>
        </p:spPr>
        <p:txBody>
          <a:bodyPr wrap="square" rtlCol="0">
            <a:spAutoFit/>
          </a:bodyPr>
          <a:lstStyle/>
          <a:p>
            <a:r>
              <a:rPr lang="tr-TR" dirty="0" smtClean="0"/>
              <a:t>Akkoyunlu, B. (1995). Bilgi </a:t>
            </a:r>
            <a:r>
              <a:rPr lang="tr-TR" dirty="0"/>
              <a:t>Teknolojilerinin Okullarda Kullanımı ve </a:t>
            </a:r>
            <a:r>
              <a:rPr lang="tr-TR" dirty="0" smtClean="0"/>
              <a:t>Öğretmenlerin Rolü. </a:t>
            </a:r>
            <a:r>
              <a:rPr lang="tr-TR" i="1" dirty="0"/>
              <a:t>Hacettepe </a:t>
            </a:r>
            <a:r>
              <a:rPr lang="tr-TR" i="1" dirty="0" smtClean="0"/>
              <a:t>Üniversitesi </a:t>
            </a:r>
            <a:r>
              <a:rPr lang="tr-TR" i="1" dirty="0"/>
              <a:t>Eğitim Fakültesi Dergisi </a:t>
            </a:r>
            <a:r>
              <a:rPr lang="tr-TR" i="1" dirty="0" smtClean="0"/>
              <a:t>11, </a:t>
            </a:r>
            <a:r>
              <a:rPr lang="tr-TR" dirty="0" smtClean="0"/>
              <a:t>105-109. </a:t>
            </a:r>
            <a:endParaRPr lang="tr-TR" dirty="0"/>
          </a:p>
        </p:txBody>
      </p:sp>
      <p:pic>
        <p:nvPicPr>
          <p:cNvPr id="9" name="Picture 4"/>
          <p:cNvPicPr/>
          <p:nvPr/>
        </p:nvPicPr>
        <p:blipFill>
          <a:blip r:embed="rId2"/>
          <a:stretch>
            <a:fillRect/>
          </a:stretch>
        </p:blipFill>
        <p:spPr>
          <a:xfrm>
            <a:off x="1971033" y="1052736"/>
            <a:ext cx="5561974" cy="4357836"/>
          </a:xfrm>
          <a:prstGeom prst="rect">
            <a:avLst/>
          </a:prstGeom>
        </p:spPr>
      </p:pic>
    </p:spTree>
    <p:extLst>
      <p:ext uri="{BB962C8B-B14F-4D97-AF65-F5344CB8AC3E}">
        <p14:creationId xmlns:p14="http://schemas.microsoft.com/office/powerpoint/2010/main" val="274428526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a:t>Eğitim Alanında Yapılan Makalelerden </a:t>
            </a:r>
            <a:r>
              <a:rPr lang="tr-TR" sz="2400" dirty="0" smtClean="0"/>
              <a:t>Grafik </a:t>
            </a:r>
            <a:r>
              <a:rPr lang="tr-TR" sz="2400" dirty="0"/>
              <a:t>Örnekleri-1</a:t>
            </a:r>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dirty="0"/>
          </a:p>
        </p:txBody>
      </p:sp>
      <p:sp>
        <p:nvSpPr>
          <p:cNvPr id="4" name="Slayt Numarası Yer Tutucusu 3"/>
          <p:cNvSpPr>
            <a:spLocks noGrp="1"/>
          </p:cNvSpPr>
          <p:nvPr>
            <p:ph type="sldNum" sz="quarter" idx="12"/>
          </p:nvPr>
        </p:nvSpPr>
        <p:spPr/>
        <p:txBody>
          <a:bodyPr/>
          <a:lstStyle/>
          <a:p>
            <a:fld id="{3D71F077-2050-4B2F-B099-BDA257F781E0}" type="slidenum">
              <a:rPr lang="tr-TR" smtClean="0"/>
              <a:t>67</a:t>
            </a:fld>
            <a:endParaRPr lang="tr-TR"/>
          </a:p>
        </p:txBody>
      </p:sp>
      <p:sp>
        <p:nvSpPr>
          <p:cNvPr id="7" name="Dikdörtgen 6"/>
          <p:cNvSpPr/>
          <p:nvPr/>
        </p:nvSpPr>
        <p:spPr>
          <a:xfrm>
            <a:off x="1654553" y="1808966"/>
            <a:ext cx="3299460" cy="3204210"/>
          </a:xfrm>
          <a:prstGeom prst="rect">
            <a:avLst/>
          </a:prstGeom>
        </p:spPr>
      </p:sp>
      <p:sp>
        <p:nvSpPr>
          <p:cNvPr id="2063" name="Metin kutusu 2062"/>
          <p:cNvSpPr txBox="1"/>
          <p:nvPr/>
        </p:nvSpPr>
        <p:spPr>
          <a:xfrm>
            <a:off x="467544" y="5446965"/>
            <a:ext cx="8568952" cy="646331"/>
          </a:xfrm>
          <a:prstGeom prst="rect">
            <a:avLst/>
          </a:prstGeom>
          <a:noFill/>
        </p:spPr>
        <p:txBody>
          <a:bodyPr wrap="square" rtlCol="0">
            <a:spAutoFit/>
          </a:bodyPr>
          <a:lstStyle/>
          <a:p>
            <a:r>
              <a:rPr lang="tr-TR" dirty="0" smtClean="0"/>
              <a:t>Türkiye </a:t>
            </a:r>
            <a:r>
              <a:rPr lang="tr-TR" dirty="0"/>
              <a:t>Eğitim Sisteminde Eşitlik ve Akademik Başarı Araştırma Raporu ve Analiz</a:t>
            </a:r>
          </a:p>
          <a:p>
            <a:r>
              <a:rPr lang="tr-TR" dirty="0" smtClean="0"/>
              <a:t>Oral, </a:t>
            </a:r>
            <a:r>
              <a:rPr lang="en-US" dirty="0" smtClean="0"/>
              <a:t> </a:t>
            </a:r>
            <a:r>
              <a:rPr lang="en-US" dirty="0"/>
              <a:t>M</a:t>
            </a:r>
            <a:r>
              <a:rPr lang="en-US" dirty="0" smtClean="0"/>
              <a:t>.</a:t>
            </a:r>
            <a:r>
              <a:rPr lang="tr-TR" dirty="0" smtClean="0"/>
              <a:t>, &amp; </a:t>
            </a:r>
            <a:r>
              <a:rPr lang="tr-TR" dirty="0" err="1" smtClean="0"/>
              <a:t>Mcgıvney</a:t>
            </a:r>
            <a:r>
              <a:rPr lang="tr-TR" dirty="0" smtClean="0"/>
              <a:t>, E. </a:t>
            </a:r>
            <a:r>
              <a:rPr lang="en-US" dirty="0" smtClean="0"/>
              <a:t> (</a:t>
            </a:r>
            <a:r>
              <a:rPr lang="tr-TR" dirty="0" smtClean="0"/>
              <a:t>2014</a:t>
            </a:r>
            <a:r>
              <a:rPr lang="en-US" dirty="0" smtClean="0"/>
              <a:t>). </a:t>
            </a:r>
            <a:r>
              <a:rPr lang="tr-TR" i="1" dirty="0" smtClean="0"/>
              <a:t>Eğitim Reformu Girişimi</a:t>
            </a:r>
            <a:r>
              <a:rPr lang="tr-TR" dirty="0" smtClean="0"/>
              <a:t>. İstanbul</a:t>
            </a:r>
            <a:r>
              <a:rPr lang="en-US" dirty="0" smtClean="0"/>
              <a:t>: </a:t>
            </a:r>
            <a:r>
              <a:rPr lang="tr-TR" dirty="0" smtClean="0"/>
              <a:t>Sabancı Üniversitesi</a:t>
            </a:r>
            <a:r>
              <a:rPr lang="en-US" dirty="0" smtClean="0"/>
              <a:t>.</a:t>
            </a:r>
            <a:endParaRPr lang="tr-TR" dirty="0"/>
          </a:p>
        </p:txBody>
      </p:sp>
      <p:pic>
        <p:nvPicPr>
          <p:cNvPr id="9" name="Resim 8"/>
          <p:cNvPicPr/>
          <p:nvPr/>
        </p:nvPicPr>
        <p:blipFill>
          <a:blip r:embed="rId2">
            <a:extLst>
              <a:ext uri="{28A0092B-C50C-407E-A947-70E740481C1C}">
                <a14:useLocalDpi xmlns:a14="http://schemas.microsoft.com/office/drawing/2010/main" val="0"/>
              </a:ext>
            </a:extLst>
          </a:blip>
          <a:stretch>
            <a:fillRect/>
          </a:stretch>
        </p:blipFill>
        <p:spPr>
          <a:xfrm>
            <a:off x="755576" y="1050170"/>
            <a:ext cx="7704856" cy="3955504"/>
          </a:xfrm>
          <a:prstGeom prst="rect">
            <a:avLst/>
          </a:prstGeom>
        </p:spPr>
      </p:pic>
    </p:spTree>
    <p:extLst>
      <p:ext uri="{BB962C8B-B14F-4D97-AF65-F5344CB8AC3E}">
        <p14:creationId xmlns:p14="http://schemas.microsoft.com/office/powerpoint/2010/main" val="20056710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a:t>Eğitim Alanında Yapılan Makalelerden </a:t>
            </a:r>
            <a:r>
              <a:rPr lang="tr-TR" sz="2400" dirty="0" smtClean="0"/>
              <a:t>Grafik Örnekleri-2</a:t>
            </a:r>
            <a:endParaRPr lang="tr-TR" sz="2400"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dirty="0"/>
          </a:p>
        </p:txBody>
      </p:sp>
      <p:sp>
        <p:nvSpPr>
          <p:cNvPr id="4" name="Slayt Numarası Yer Tutucusu 3"/>
          <p:cNvSpPr>
            <a:spLocks noGrp="1"/>
          </p:cNvSpPr>
          <p:nvPr>
            <p:ph type="sldNum" sz="quarter" idx="12"/>
          </p:nvPr>
        </p:nvSpPr>
        <p:spPr/>
        <p:txBody>
          <a:bodyPr/>
          <a:lstStyle/>
          <a:p>
            <a:fld id="{3D71F077-2050-4B2F-B099-BDA257F781E0}" type="slidenum">
              <a:rPr lang="tr-TR" smtClean="0"/>
              <a:t>68</a:t>
            </a:fld>
            <a:endParaRPr lang="tr-TR"/>
          </a:p>
        </p:txBody>
      </p:sp>
      <p:sp>
        <p:nvSpPr>
          <p:cNvPr id="7" name="Dikdörtgen 6"/>
          <p:cNvSpPr/>
          <p:nvPr/>
        </p:nvSpPr>
        <p:spPr>
          <a:xfrm>
            <a:off x="1654553" y="1808966"/>
            <a:ext cx="3299460" cy="3204210"/>
          </a:xfrm>
          <a:prstGeom prst="rect">
            <a:avLst/>
          </a:prstGeom>
        </p:spPr>
      </p:sp>
      <p:sp>
        <p:nvSpPr>
          <p:cNvPr id="2063" name="Metin kutusu 2062"/>
          <p:cNvSpPr txBox="1"/>
          <p:nvPr/>
        </p:nvSpPr>
        <p:spPr>
          <a:xfrm>
            <a:off x="395536" y="5457998"/>
            <a:ext cx="8568952" cy="923330"/>
          </a:xfrm>
          <a:prstGeom prst="rect">
            <a:avLst/>
          </a:prstGeom>
          <a:noFill/>
        </p:spPr>
        <p:txBody>
          <a:bodyPr wrap="square" rtlCol="0">
            <a:spAutoFit/>
          </a:bodyPr>
          <a:lstStyle/>
          <a:p>
            <a:r>
              <a:rPr lang="tr-TR" dirty="0" smtClean="0"/>
              <a:t>Hatay, L. (2011). </a:t>
            </a:r>
            <a:r>
              <a:rPr lang="tr-TR" i="1" dirty="0" smtClean="0"/>
              <a:t>Üniversite akademik çevresinin klasik müzik </a:t>
            </a:r>
            <a:r>
              <a:rPr lang="tr-TR" i="1" dirty="0"/>
              <a:t>ile </a:t>
            </a:r>
            <a:r>
              <a:rPr lang="tr-TR" i="1" dirty="0" smtClean="0"/>
              <a:t>ilgili beğeni tutumları </a:t>
            </a:r>
            <a:r>
              <a:rPr lang="tr-TR" i="1" dirty="0"/>
              <a:t>ve </a:t>
            </a:r>
            <a:r>
              <a:rPr lang="tr-TR" i="1" dirty="0" smtClean="0"/>
              <a:t>akademik alanları arasındaki ilişki. </a:t>
            </a:r>
            <a:r>
              <a:rPr lang="tr-TR" dirty="0" smtClean="0"/>
              <a:t>Yayınlanmamış yüksek lisans tezi, Başkent Üniversitesi Sosyal Bilimler Enstitüsü</a:t>
            </a:r>
            <a:endParaRPr lang="tr-TR" dirty="0"/>
          </a:p>
        </p:txBody>
      </p:sp>
      <p:pic>
        <p:nvPicPr>
          <p:cNvPr id="8" name="Resim 7"/>
          <p:cNvPicPr/>
          <p:nvPr/>
        </p:nvPicPr>
        <p:blipFill rotWithShape="1">
          <a:blip r:embed="rId2">
            <a:extLst>
              <a:ext uri="{28A0092B-C50C-407E-A947-70E740481C1C}">
                <a14:useLocalDpi xmlns:a14="http://schemas.microsoft.com/office/drawing/2010/main" val="0"/>
              </a:ext>
            </a:extLst>
          </a:blip>
          <a:srcRect r="16366"/>
          <a:stretch/>
        </p:blipFill>
        <p:spPr>
          <a:xfrm>
            <a:off x="1043608" y="1196752"/>
            <a:ext cx="7128792" cy="4228726"/>
          </a:xfrm>
          <a:prstGeom prst="rect">
            <a:avLst/>
          </a:prstGeom>
        </p:spPr>
      </p:pic>
      <p:sp>
        <p:nvSpPr>
          <p:cNvPr id="5" name="Dikdörtgen 4"/>
          <p:cNvSpPr/>
          <p:nvPr/>
        </p:nvSpPr>
        <p:spPr>
          <a:xfrm>
            <a:off x="1363491" y="980728"/>
            <a:ext cx="7380363" cy="307777"/>
          </a:xfrm>
          <a:prstGeom prst="rect">
            <a:avLst/>
          </a:prstGeom>
        </p:spPr>
        <p:txBody>
          <a:bodyPr wrap="square">
            <a:spAutoFit/>
          </a:bodyPr>
          <a:lstStyle/>
          <a:p>
            <a:r>
              <a:rPr lang="tr-TR" sz="1400" dirty="0"/>
              <a:t>Grafik 2. Akademik çevrenin alanlar bazında </a:t>
            </a:r>
            <a:r>
              <a:rPr lang="tr-TR" sz="1400" dirty="0" smtClean="0"/>
              <a:t>kişilerin yaşlarına göre dağılımı</a:t>
            </a:r>
            <a:endParaRPr lang="tr-TR" sz="1400" dirty="0"/>
          </a:p>
        </p:txBody>
      </p:sp>
    </p:spTree>
    <p:extLst>
      <p:ext uri="{BB962C8B-B14F-4D97-AF65-F5344CB8AC3E}">
        <p14:creationId xmlns:p14="http://schemas.microsoft.com/office/powerpoint/2010/main" val="203467826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a:t>Eğitim Alanında Yapılan Makalelerden </a:t>
            </a:r>
            <a:r>
              <a:rPr lang="tr-TR" sz="2400" dirty="0" smtClean="0"/>
              <a:t>Grafik Örnekleri-3</a:t>
            </a:r>
            <a:endParaRPr lang="tr-TR" sz="2400"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dirty="0"/>
          </a:p>
        </p:txBody>
      </p:sp>
      <p:sp>
        <p:nvSpPr>
          <p:cNvPr id="4" name="Slayt Numarası Yer Tutucusu 3"/>
          <p:cNvSpPr>
            <a:spLocks noGrp="1"/>
          </p:cNvSpPr>
          <p:nvPr>
            <p:ph type="sldNum" sz="quarter" idx="12"/>
          </p:nvPr>
        </p:nvSpPr>
        <p:spPr/>
        <p:txBody>
          <a:bodyPr/>
          <a:lstStyle/>
          <a:p>
            <a:fld id="{3D71F077-2050-4B2F-B099-BDA257F781E0}" type="slidenum">
              <a:rPr lang="tr-TR" smtClean="0"/>
              <a:t>69</a:t>
            </a:fld>
            <a:endParaRPr lang="tr-TR"/>
          </a:p>
        </p:txBody>
      </p:sp>
      <p:sp>
        <p:nvSpPr>
          <p:cNvPr id="7" name="Dikdörtgen 6"/>
          <p:cNvSpPr/>
          <p:nvPr/>
        </p:nvSpPr>
        <p:spPr>
          <a:xfrm>
            <a:off x="1654553" y="1808966"/>
            <a:ext cx="3299460" cy="3204210"/>
          </a:xfrm>
          <a:prstGeom prst="rect">
            <a:avLst/>
          </a:prstGeom>
        </p:spPr>
      </p:sp>
      <p:sp>
        <p:nvSpPr>
          <p:cNvPr id="2063" name="Metin kutusu 2062"/>
          <p:cNvSpPr txBox="1"/>
          <p:nvPr/>
        </p:nvSpPr>
        <p:spPr>
          <a:xfrm>
            <a:off x="395536" y="5445224"/>
            <a:ext cx="8568952" cy="923330"/>
          </a:xfrm>
          <a:prstGeom prst="rect">
            <a:avLst/>
          </a:prstGeom>
          <a:noFill/>
        </p:spPr>
        <p:txBody>
          <a:bodyPr wrap="square" rtlCol="0">
            <a:spAutoFit/>
          </a:bodyPr>
          <a:lstStyle/>
          <a:p>
            <a:r>
              <a:rPr lang="tr-TR" dirty="0"/>
              <a:t>Yağmur </a:t>
            </a:r>
            <a:r>
              <a:rPr lang="tr-TR" dirty="0" smtClean="0"/>
              <a:t>Şahin, E. (2013). Materyal </a:t>
            </a:r>
            <a:r>
              <a:rPr lang="tr-TR" dirty="0"/>
              <a:t>Destekli Eğitsel Oyunların Sokakta Çalıştırılan Çocukların Türkçe Dil Bilgisi Başarı ve Tutumlarına </a:t>
            </a:r>
            <a:r>
              <a:rPr lang="tr-TR" dirty="0" smtClean="0"/>
              <a:t>Etkisi. </a:t>
            </a:r>
            <a:r>
              <a:rPr lang="tr-TR" i="1" dirty="0"/>
              <a:t>Uluslararası Sosyal Araştırmalar </a:t>
            </a:r>
            <a:r>
              <a:rPr lang="tr-TR" i="1" dirty="0" smtClean="0"/>
              <a:t>Dergisi,         6 </a:t>
            </a:r>
            <a:r>
              <a:rPr lang="tr-TR" dirty="0" smtClean="0"/>
              <a:t>(28).</a:t>
            </a:r>
            <a:endParaRPr lang="tr-TR" dirty="0"/>
          </a:p>
        </p:txBody>
      </p:sp>
      <p:sp>
        <p:nvSpPr>
          <p:cNvPr id="5" name="Dikdörtgen 4"/>
          <p:cNvSpPr/>
          <p:nvPr/>
        </p:nvSpPr>
        <p:spPr>
          <a:xfrm>
            <a:off x="1907704" y="1321023"/>
            <a:ext cx="7380363" cy="307777"/>
          </a:xfrm>
          <a:prstGeom prst="rect">
            <a:avLst/>
          </a:prstGeom>
        </p:spPr>
        <p:txBody>
          <a:bodyPr wrap="square">
            <a:spAutoFit/>
          </a:bodyPr>
          <a:lstStyle/>
          <a:p>
            <a:r>
              <a:rPr lang="tr-TR" sz="1400" dirty="0"/>
              <a:t>Grafik 3: Deney ve kontrol gruplarının dil bilgisi başarılarına ait bulgular</a:t>
            </a:r>
          </a:p>
        </p:txBody>
      </p:sp>
      <p:pic>
        <p:nvPicPr>
          <p:cNvPr id="9" name="Resim 8"/>
          <p:cNvPicPr/>
          <p:nvPr/>
        </p:nvPicPr>
        <p:blipFill>
          <a:blip r:embed="rId2">
            <a:extLst>
              <a:ext uri="{28A0092B-C50C-407E-A947-70E740481C1C}">
                <a14:useLocalDpi xmlns:a14="http://schemas.microsoft.com/office/drawing/2010/main" val="0"/>
              </a:ext>
            </a:extLst>
          </a:blip>
          <a:stretch>
            <a:fillRect/>
          </a:stretch>
        </p:blipFill>
        <p:spPr>
          <a:xfrm>
            <a:off x="898600" y="1844824"/>
            <a:ext cx="7201792" cy="2954819"/>
          </a:xfrm>
          <a:prstGeom prst="rect">
            <a:avLst/>
          </a:prstGeom>
        </p:spPr>
      </p:pic>
    </p:spTree>
    <p:extLst>
      <p:ext uri="{BB962C8B-B14F-4D97-AF65-F5344CB8AC3E}">
        <p14:creationId xmlns:p14="http://schemas.microsoft.com/office/powerpoint/2010/main" val="3097131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2"/>
          <p:cNvSpPr>
            <a:spLocks noGrp="1"/>
          </p:cNvSpPr>
          <p:nvPr>
            <p:ph type="title"/>
          </p:nvPr>
        </p:nvSpPr>
        <p:spPr>
          <a:xfrm>
            <a:off x="827584" y="33834"/>
            <a:ext cx="8686800" cy="609600"/>
          </a:xfrm>
        </p:spPr>
        <p:txBody>
          <a:bodyPr/>
          <a:lstStyle/>
          <a:p>
            <a:pPr>
              <a:defRPr/>
            </a:pPr>
            <a:r>
              <a:rPr lang="tr-TR" sz="2800" dirty="0" smtClean="0">
                <a:solidFill>
                  <a:schemeClr val="bg1"/>
                </a:solidFill>
              </a:rPr>
              <a:t>Verilerden Marjinal Tablo Oluşturalım</a:t>
            </a:r>
            <a:endParaRPr lang="tr-TR" sz="2800" dirty="0">
              <a:solidFill>
                <a:schemeClr val="bg1"/>
              </a:solidFill>
            </a:endParaRPr>
          </a:p>
        </p:txBody>
      </p:sp>
      <p:graphicFrame>
        <p:nvGraphicFramePr>
          <p:cNvPr id="7" name="Tablo 6"/>
          <p:cNvGraphicFramePr>
            <a:graphicFrameLocks noGrp="1"/>
          </p:cNvGraphicFramePr>
          <p:nvPr>
            <p:extLst>
              <p:ext uri="{D42A27DB-BD31-4B8C-83A1-F6EECF244321}">
                <p14:modId xmlns:p14="http://schemas.microsoft.com/office/powerpoint/2010/main" val="1175141373"/>
              </p:ext>
            </p:extLst>
          </p:nvPr>
        </p:nvGraphicFramePr>
        <p:xfrm>
          <a:off x="1691680" y="2492896"/>
          <a:ext cx="2272815" cy="1483360"/>
        </p:xfrm>
        <a:graphic>
          <a:graphicData uri="http://schemas.openxmlformats.org/drawingml/2006/table">
            <a:tbl>
              <a:tblPr firstRow="1" bandRow="1">
                <a:tableStyleId>{5C22544A-7EE6-4342-B048-85BDC9FD1C3A}</a:tableStyleId>
              </a:tblPr>
              <a:tblGrid>
                <a:gridCol w="1025015"/>
                <a:gridCol w="1247800"/>
              </a:tblGrid>
              <a:tr h="370840">
                <a:tc>
                  <a:txBody>
                    <a:bodyPr/>
                    <a:lstStyle/>
                    <a:p>
                      <a:pPr algn="ctr"/>
                      <a:r>
                        <a:rPr lang="tr-TR" dirty="0" smtClean="0"/>
                        <a:t>Sınıf</a:t>
                      </a:r>
                      <a:endParaRPr lang="tr-TR" dirty="0"/>
                    </a:p>
                  </a:txBody>
                  <a:tcPr/>
                </a:tc>
                <a:tc>
                  <a:txBody>
                    <a:bodyPr/>
                    <a:lstStyle/>
                    <a:p>
                      <a:pPr algn="ctr"/>
                      <a:r>
                        <a:rPr lang="tr-TR" dirty="0" smtClean="0"/>
                        <a:t>Ortalama</a:t>
                      </a:r>
                      <a:endParaRPr lang="tr-TR" dirty="0"/>
                    </a:p>
                  </a:txBody>
                  <a:tcPr/>
                </a:tc>
              </a:tr>
              <a:tr h="370840">
                <a:tc>
                  <a:txBody>
                    <a:bodyPr/>
                    <a:lstStyle/>
                    <a:p>
                      <a:pPr algn="ctr"/>
                      <a:r>
                        <a:rPr lang="tr-TR" dirty="0" smtClean="0"/>
                        <a:t>1</a:t>
                      </a:r>
                      <a:endParaRPr lang="tr-TR" dirty="0"/>
                    </a:p>
                  </a:txBody>
                  <a:tcPr/>
                </a:tc>
                <a:tc>
                  <a:txBody>
                    <a:bodyPr/>
                    <a:lstStyle/>
                    <a:p>
                      <a:pPr algn="ctr"/>
                      <a:r>
                        <a:rPr lang="tr-TR" dirty="0" smtClean="0"/>
                        <a:t>47,5</a:t>
                      </a:r>
                      <a:endParaRPr lang="tr-TR" dirty="0"/>
                    </a:p>
                  </a:txBody>
                  <a:tcPr/>
                </a:tc>
              </a:tr>
              <a:tr h="370840">
                <a:tc>
                  <a:txBody>
                    <a:bodyPr/>
                    <a:lstStyle/>
                    <a:p>
                      <a:pPr algn="ctr"/>
                      <a:r>
                        <a:rPr lang="tr-TR" dirty="0" smtClean="0"/>
                        <a:t>2</a:t>
                      </a:r>
                      <a:endParaRPr lang="tr-TR" dirty="0"/>
                    </a:p>
                  </a:txBody>
                  <a:tcPr/>
                </a:tc>
                <a:tc>
                  <a:txBody>
                    <a:bodyPr/>
                    <a:lstStyle/>
                    <a:p>
                      <a:pPr algn="ctr"/>
                      <a:r>
                        <a:rPr lang="tr-TR" dirty="0" smtClean="0"/>
                        <a:t>50</a:t>
                      </a:r>
                      <a:endParaRPr lang="tr-TR" dirty="0"/>
                    </a:p>
                  </a:txBody>
                  <a:tcPr/>
                </a:tc>
              </a:tr>
              <a:tr h="370840">
                <a:tc>
                  <a:txBody>
                    <a:bodyPr/>
                    <a:lstStyle/>
                    <a:p>
                      <a:pPr algn="ctr"/>
                      <a:r>
                        <a:rPr lang="tr-TR" dirty="0" smtClean="0"/>
                        <a:t>Genel</a:t>
                      </a:r>
                      <a:endParaRPr lang="tr-TR" dirty="0"/>
                    </a:p>
                  </a:txBody>
                  <a:tcPr/>
                </a:tc>
                <a:tc>
                  <a:txBody>
                    <a:bodyPr/>
                    <a:lstStyle/>
                    <a:p>
                      <a:pPr algn="ctr"/>
                      <a:r>
                        <a:rPr lang="tr-TR" dirty="0" smtClean="0"/>
                        <a:t>49</a:t>
                      </a:r>
                      <a:endParaRPr lang="tr-TR" dirty="0"/>
                    </a:p>
                  </a:txBody>
                  <a:tcPr/>
                </a:tc>
              </a:tr>
            </a:tbl>
          </a:graphicData>
        </a:graphic>
      </p:graphicFrame>
      <p:graphicFrame>
        <p:nvGraphicFramePr>
          <p:cNvPr id="9" name="Tablo 8"/>
          <p:cNvGraphicFramePr>
            <a:graphicFrameLocks noGrp="1"/>
          </p:cNvGraphicFramePr>
          <p:nvPr>
            <p:extLst>
              <p:ext uri="{D42A27DB-BD31-4B8C-83A1-F6EECF244321}">
                <p14:modId xmlns:p14="http://schemas.microsoft.com/office/powerpoint/2010/main" val="4197694622"/>
              </p:ext>
            </p:extLst>
          </p:nvPr>
        </p:nvGraphicFramePr>
        <p:xfrm>
          <a:off x="5076056" y="2492896"/>
          <a:ext cx="2272815" cy="1483360"/>
        </p:xfrm>
        <a:graphic>
          <a:graphicData uri="http://schemas.openxmlformats.org/drawingml/2006/table">
            <a:tbl>
              <a:tblPr firstRow="1" bandRow="1">
                <a:tableStyleId>{5C22544A-7EE6-4342-B048-85BDC9FD1C3A}</a:tableStyleId>
              </a:tblPr>
              <a:tblGrid>
                <a:gridCol w="1025015"/>
                <a:gridCol w="1247800"/>
              </a:tblGrid>
              <a:tr h="370840">
                <a:tc>
                  <a:txBody>
                    <a:bodyPr/>
                    <a:lstStyle/>
                    <a:p>
                      <a:pPr algn="ctr"/>
                      <a:r>
                        <a:rPr lang="tr-TR" dirty="0" smtClean="0"/>
                        <a:t>Cinsiyet</a:t>
                      </a:r>
                      <a:endParaRPr lang="tr-TR" dirty="0"/>
                    </a:p>
                  </a:txBody>
                  <a:tcPr/>
                </a:tc>
                <a:tc>
                  <a:txBody>
                    <a:bodyPr/>
                    <a:lstStyle/>
                    <a:p>
                      <a:pPr algn="ctr"/>
                      <a:r>
                        <a:rPr lang="tr-TR" dirty="0" smtClean="0"/>
                        <a:t>Ortalama</a:t>
                      </a:r>
                      <a:endParaRPr lang="tr-TR" dirty="0"/>
                    </a:p>
                  </a:txBody>
                  <a:tcPr/>
                </a:tc>
              </a:tr>
              <a:tr h="370840">
                <a:tc>
                  <a:txBody>
                    <a:bodyPr/>
                    <a:lstStyle/>
                    <a:p>
                      <a:pPr algn="ctr"/>
                      <a:r>
                        <a:rPr lang="tr-TR" dirty="0" smtClean="0"/>
                        <a:t>1</a:t>
                      </a:r>
                      <a:endParaRPr lang="tr-TR" dirty="0"/>
                    </a:p>
                  </a:txBody>
                  <a:tcPr/>
                </a:tc>
                <a:tc>
                  <a:txBody>
                    <a:bodyPr/>
                    <a:lstStyle/>
                    <a:p>
                      <a:pPr algn="ctr"/>
                      <a:r>
                        <a:rPr lang="tr-TR" dirty="0" smtClean="0"/>
                        <a:t>52</a:t>
                      </a:r>
                      <a:endParaRPr lang="tr-TR" dirty="0"/>
                    </a:p>
                  </a:txBody>
                  <a:tcPr/>
                </a:tc>
              </a:tr>
              <a:tr h="370840">
                <a:tc>
                  <a:txBody>
                    <a:bodyPr/>
                    <a:lstStyle/>
                    <a:p>
                      <a:pPr algn="ctr"/>
                      <a:r>
                        <a:rPr lang="tr-TR" dirty="0" smtClean="0"/>
                        <a:t>2</a:t>
                      </a:r>
                      <a:endParaRPr lang="tr-TR" dirty="0"/>
                    </a:p>
                  </a:txBody>
                  <a:tcPr/>
                </a:tc>
                <a:tc>
                  <a:txBody>
                    <a:bodyPr/>
                    <a:lstStyle/>
                    <a:p>
                      <a:pPr algn="ctr"/>
                      <a:r>
                        <a:rPr lang="tr-TR" dirty="0" smtClean="0"/>
                        <a:t>46</a:t>
                      </a:r>
                      <a:endParaRPr lang="tr-TR" dirty="0"/>
                    </a:p>
                  </a:txBody>
                  <a:tcPr/>
                </a:tc>
              </a:tr>
              <a:tr h="370840">
                <a:tc>
                  <a:txBody>
                    <a:bodyPr/>
                    <a:lstStyle/>
                    <a:p>
                      <a:pPr algn="ctr"/>
                      <a:r>
                        <a:rPr lang="tr-TR" dirty="0" smtClean="0"/>
                        <a:t>Genel</a:t>
                      </a:r>
                      <a:endParaRPr lang="tr-TR" dirty="0"/>
                    </a:p>
                  </a:txBody>
                  <a:tcPr/>
                </a:tc>
                <a:tc>
                  <a:txBody>
                    <a:bodyPr/>
                    <a:lstStyle/>
                    <a:p>
                      <a:pPr algn="ctr"/>
                      <a:r>
                        <a:rPr lang="tr-TR" dirty="0" smtClean="0"/>
                        <a:t>49</a:t>
                      </a:r>
                      <a:endParaRPr lang="tr-TR" dirty="0"/>
                    </a:p>
                  </a:txBody>
                  <a:tcPr/>
                </a:tc>
              </a:tr>
            </a:tbl>
          </a:graphicData>
        </a:graphic>
      </p:graphicFrame>
    </p:spTree>
    <p:extLst>
      <p:ext uri="{BB962C8B-B14F-4D97-AF65-F5344CB8AC3E}">
        <p14:creationId xmlns:p14="http://schemas.microsoft.com/office/powerpoint/2010/main" val="344278207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a:t>Eğitim Alanında Yapılan Makalelerden </a:t>
            </a:r>
            <a:r>
              <a:rPr lang="tr-TR" sz="2400" dirty="0" smtClean="0"/>
              <a:t>Grafik Örnekleri-4</a:t>
            </a:r>
            <a:endParaRPr lang="tr-TR" sz="2400"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dirty="0"/>
          </a:p>
        </p:txBody>
      </p:sp>
      <p:sp>
        <p:nvSpPr>
          <p:cNvPr id="4" name="Slayt Numarası Yer Tutucusu 3"/>
          <p:cNvSpPr>
            <a:spLocks noGrp="1"/>
          </p:cNvSpPr>
          <p:nvPr>
            <p:ph type="sldNum" sz="quarter" idx="12"/>
          </p:nvPr>
        </p:nvSpPr>
        <p:spPr/>
        <p:txBody>
          <a:bodyPr/>
          <a:lstStyle/>
          <a:p>
            <a:fld id="{3D71F077-2050-4B2F-B099-BDA257F781E0}" type="slidenum">
              <a:rPr lang="tr-TR" smtClean="0"/>
              <a:t>70</a:t>
            </a:fld>
            <a:endParaRPr lang="tr-TR"/>
          </a:p>
        </p:txBody>
      </p:sp>
      <p:sp>
        <p:nvSpPr>
          <p:cNvPr id="7" name="Dikdörtgen 6"/>
          <p:cNvSpPr/>
          <p:nvPr/>
        </p:nvSpPr>
        <p:spPr>
          <a:xfrm>
            <a:off x="1654553" y="1808966"/>
            <a:ext cx="3299460" cy="3204210"/>
          </a:xfrm>
          <a:prstGeom prst="rect">
            <a:avLst/>
          </a:prstGeom>
        </p:spPr>
      </p:sp>
      <p:sp>
        <p:nvSpPr>
          <p:cNvPr id="2063" name="Metin kutusu 2062"/>
          <p:cNvSpPr txBox="1"/>
          <p:nvPr/>
        </p:nvSpPr>
        <p:spPr>
          <a:xfrm>
            <a:off x="467544" y="5385990"/>
            <a:ext cx="8568952" cy="923330"/>
          </a:xfrm>
          <a:prstGeom prst="rect">
            <a:avLst/>
          </a:prstGeom>
          <a:noFill/>
        </p:spPr>
        <p:txBody>
          <a:bodyPr wrap="square" rtlCol="0">
            <a:spAutoFit/>
          </a:bodyPr>
          <a:lstStyle/>
          <a:p>
            <a:r>
              <a:rPr lang="tr-TR" dirty="0" err="1"/>
              <a:t>Arapgirlioğlu</a:t>
            </a:r>
            <a:r>
              <a:rPr lang="tr-TR" dirty="0"/>
              <a:t>, </a:t>
            </a:r>
            <a:r>
              <a:rPr lang="tr-TR" dirty="0" smtClean="0"/>
              <a:t>H., </a:t>
            </a:r>
            <a:r>
              <a:rPr lang="tr-TR" dirty="0" err="1" smtClean="0"/>
              <a:t>Zahal</a:t>
            </a:r>
            <a:r>
              <a:rPr lang="tr-TR" dirty="0" smtClean="0"/>
              <a:t>, O., Gürpınar, E., Özhan, U. (2014). Lisansüstü </a:t>
            </a:r>
            <a:r>
              <a:rPr lang="tr-TR" dirty="0"/>
              <a:t>Programlara Başvuran Adayların </a:t>
            </a:r>
            <a:r>
              <a:rPr lang="tr-TR" dirty="0" err="1"/>
              <a:t>Ales</a:t>
            </a:r>
            <a:r>
              <a:rPr lang="tr-TR" dirty="0"/>
              <a:t>, Yabancı Dil ve Mezuniyet Not Ortalamaları Arasındaki </a:t>
            </a:r>
            <a:r>
              <a:rPr lang="tr-TR" dirty="0" smtClean="0"/>
              <a:t>İlişkiler. </a:t>
            </a:r>
            <a:r>
              <a:rPr lang="tr-TR" i="1" dirty="0" smtClean="0"/>
              <a:t>İnönü Üniversitesi Eğitim Bilimleri Enstitüsü Dergisi. 1</a:t>
            </a:r>
            <a:r>
              <a:rPr lang="tr-TR" dirty="0" smtClean="0"/>
              <a:t>(1).</a:t>
            </a:r>
            <a:endParaRPr lang="tr-TR" dirty="0"/>
          </a:p>
        </p:txBody>
      </p:sp>
      <p:pic>
        <p:nvPicPr>
          <p:cNvPr id="10" name="Resim 9" descr="Açıklama: C:\Users\Muharrem\Desktop\t8.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295" y="836712"/>
            <a:ext cx="8119177" cy="4309726"/>
          </a:xfrm>
          <a:prstGeom prst="rect">
            <a:avLst/>
          </a:prstGeom>
          <a:noFill/>
          <a:ln>
            <a:noFill/>
          </a:ln>
        </p:spPr>
      </p:pic>
    </p:spTree>
    <p:extLst>
      <p:ext uri="{BB962C8B-B14F-4D97-AF65-F5344CB8AC3E}">
        <p14:creationId xmlns:p14="http://schemas.microsoft.com/office/powerpoint/2010/main" val="337517210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a:t>Eğitim Alanında Yapılan Makalelerden </a:t>
            </a:r>
            <a:r>
              <a:rPr lang="tr-TR" sz="2400" dirty="0" smtClean="0"/>
              <a:t>Grafik Örnekleri-5</a:t>
            </a:r>
            <a:endParaRPr lang="tr-TR" sz="2400"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dirty="0"/>
          </a:p>
        </p:txBody>
      </p:sp>
      <p:sp>
        <p:nvSpPr>
          <p:cNvPr id="4" name="Slayt Numarası Yer Tutucusu 3"/>
          <p:cNvSpPr>
            <a:spLocks noGrp="1"/>
          </p:cNvSpPr>
          <p:nvPr>
            <p:ph type="sldNum" sz="quarter" idx="12"/>
          </p:nvPr>
        </p:nvSpPr>
        <p:spPr/>
        <p:txBody>
          <a:bodyPr/>
          <a:lstStyle/>
          <a:p>
            <a:fld id="{3D71F077-2050-4B2F-B099-BDA257F781E0}" type="slidenum">
              <a:rPr lang="tr-TR" smtClean="0"/>
              <a:t>71</a:t>
            </a:fld>
            <a:endParaRPr lang="tr-TR"/>
          </a:p>
        </p:txBody>
      </p:sp>
      <p:sp>
        <p:nvSpPr>
          <p:cNvPr id="7" name="Dikdörtgen 6"/>
          <p:cNvSpPr/>
          <p:nvPr/>
        </p:nvSpPr>
        <p:spPr>
          <a:xfrm>
            <a:off x="1654553" y="1808966"/>
            <a:ext cx="3299460" cy="3204210"/>
          </a:xfrm>
          <a:prstGeom prst="rect">
            <a:avLst/>
          </a:prstGeom>
        </p:spPr>
      </p:sp>
      <p:sp>
        <p:nvSpPr>
          <p:cNvPr id="2063" name="Metin kutusu 2062"/>
          <p:cNvSpPr txBox="1"/>
          <p:nvPr/>
        </p:nvSpPr>
        <p:spPr>
          <a:xfrm>
            <a:off x="395536" y="5518973"/>
            <a:ext cx="8568952" cy="646331"/>
          </a:xfrm>
          <a:prstGeom prst="rect">
            <a:avLst/>
          </a:prstGeom>
          <a:noFill/>
        </p:spPr>
        <p:txBody>
          <a:bodyPr wrap="square" rtlCol="0">
            <a:spAutoFit/>
          </a:bodyPr>
          <a:lstStyle/>
          <a:p>
            <a:r>
              <a:rPr lang="tr-TR" dirty="0"/>
              <a:t>AYVACI, </a:t>
            </a:r>
            <a:r>
              <a:rPr lang="tr-TR" dirty="0" smtClean="0"/>
              <a:t>H.Ş., TÜRKDOĞAN , A.  Yeniden </a:t>
            </a:r>
            <a:r>
              <a:rPr lang="tr-TR" dirty="0"/>
              <a:t>Yapılandırılan </a:t>
            </a:r>
            <a:r>
              <a:rPr lang="tr-TR" dirty="0" err="1"/>
              <a:t>Bloom</a:t>
            </a:r>
            <a:r>
              <a:rPr lang="tr-TR" dirty="0"/>
              <a:t> Taksonomisine Göre Fen ve Teknoloji Dersi Yazılı Sorularının </a:t>
            </a:r>
            <a:r>
              <a:rPr lang="tr-TR" dirty="0" smtClean="0"/>
              <a:t>İncelenmesi. </a:t>
            </a:r>
            <a:r>
              <a:rPr lang="tr-TR" i="1" dirty="0" smtClean="0"/>
              <a:t>Türk </a:t>
            </a:r>
            <a:r>
              <a:rPr lang="tr-TR" i="1" dirty="0"/>
              <a:t>Fen Eğitimi </a:t>
            </a:r>
            <a:r>
              <a:rPr lang="tr-TR" dirty="0" smtClean="0"/>
              <a:t>Dergisi, </a:t>
            </a:r>
            <a:r>
              <a:rPr lang="tr-TR" i="1" dirty="0" smtClean="0"/>
              <a:t>7</a:t>
            </a:r>
            <a:r>
              <a:rPr lang="tr-TR" dirty="0" smtClean="0"/>
              <a:t> (1), (13-25).</a:t>
            </a:r>
            <a:r>
              <a:rPr lang="tr-TR" dirty="0"/>
              <a:t> </a:t>
            </a:r>
            <a:endParaRPr lang="tr-TR" dirty="0" smtClean="0"/>
          </a:p>
        </p:txBody>
      </p:sp>
      <p:pic>
        <p:nvPicPr>
          <p:cNvPr id="8" name="Picture 8"/>
          <p:cNvPicPr/>
          <p:nvPr/>
        </p:nvPicPr>
        <p:blipFill>
          <a:blip r:embed="rId2"/>
          <a:stretch>
            <a:fillRect/>
          </a:stretch>
        </p:blipFill>
        <p:spPr>
          <a:xfrm>
            <a:off x="2195736" y="980728"/>
            <a:ext cx="5835352" cy="4381847"/>
          </a:xfrm>
          <a:prstGeom prst="rect">
            <a:avLst/>
          </a:prstGeom>
        </p:spPr>
      </p:pic>
    </p:spTree>
    <p:extLst>
      <p:ext uri="{BB962C8B-B14F-4D97-AF65-F5344CB8AC3E}">
        <p14:creationId xmlns:p14="http://schemas.microsoft.com/office/powerpoint/2010/main" val="91950973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2400" dirty="0" smtClean="0"/>
              <a:t>Özet</a:t>
            </a:r>
            <a:endParaRPr lang="tr-TR" sz="2400" dirty="0"/>
          </a:p>
        </p:txBody>
      </p:sp>
      <p:sp>
        <p:nvSpPr>
          <p:cNvPr id="3" name="Veri Yer Tutucusu 2"/>
          <p:cNvSpPr>
            <a:spLocks noGrp="1"/>
          </p:cNvSpPr>
          <p:nvPr>
            <p:ph type="dt" sz="half" idx="10"/>
          </p:nvPr>
        </p:nvSpPr>
        <p:spPr/>
        <p:txBody>
          <a:bodyPr/>
          <a:lstStyle/>
          <a:p>
            <a:fld id="{ECD34FEB-3E2C-40C3-81AC-ABC4E86157A2}" type="datetime1">
              <a:rPr lang="tr-TR" smtClean="0"/>
              <a:t>12.11.2019</a:t>
            </a:fld>
            <a:endParaRPr lang="tr-TR" dirty="0"/>
          </a:p>
        </p:txBody>
      </p:sp>
      <p:sp>
        <p:nvSpPr>
          <p:cNvPr id="4" name="Slayt Numarası Yer Tutucusu 3"/>
          <p:cNvSpPr>
            <a:spLocks noGrp="1"/>
          </p:cNvSpPr>
          <p:nvPr>
            <p:ph type="sldNum" sz="quarter" idx="12"/>
          </p:nvPr>
        </p:nvSpPr>
        <p:spPr/>
        <p:txBody>
          <a:bodyPr/>
          <a:lstStyle/>
          <a:p>
            <a:fld id="{3D71F077-2050-4B2F-B099-BDA257F781E0}" type="slidenum">
              <a:rPr lang="tr-TR" smtClean="0"/>
              <a:t>72</a:t>
            </a:fld>
            <a:endParaRPr lang="tr-TR"/>
          </a:p>
        </p:txBody>
      </p:sp>
      <p:sp>
        <p:nvSpPr>
          <p:cNvPr id="7" name="Dikdörtgen 6"/>
          <p:cNvSpPr/>
          <p:nvPr/>
        </p:nvSpPr>
        <p:spPr>
          <a:xfrm>
            <a:off x="1654553" y="1808966"/>
            <a:ext cx="3299460" cy="3204210"/>
          </a:xfrm>
          <a:prstGeom prst="rect">
            <a:avLst/>
          </a:prstGeom>
        </p:spPr>
      </p:sp>
      <p:sp>
        <p:nvSpPr>
          <p:cNvPr id="2063" name="Metin kutusu 2062"/>
          <p:cNvSpPr txBox="1"/>
          <p:nvPr/>
        </p:nvSpPr>
        <p:spPr>
          <a:xfrm>
            <a:off x="395536" y="836712"/>
            <a:ext cx="8568952" cy="6740307"/>
          </a:xfrm>
          <a:prstGeom prst="rect">
            <a:avLst/>
          </a:prstGeom>
          <a:noFill/>
        </p:spPr>
        <p:txBody>
          <a:bodyPr wrap="square" rtlCol="0">
            <a:spAutoFit/>
          </a:bodyPr>
          <a:lstStyle/>
          <a:p>
            <a:r>
              <a:rPr lang="tr-TR" b="1" dirty="0" smtClean="0"/>
              <a:t>Tablo ve grafikler;</a:t>
            </a:r>
          </a:p>
          <a:p>
            <a:pPr marL="285750" indent="-285750">
              <a:buFont typeface="Arial" panose="020B0604020202020204" pitchFamily="34" charset="0"/>
              <a:buChar char="•"/>
            </a:pPr>
            <a:r>
              <a:rPr lang="tr-TR" dirty="0" smtClean="0"/>
              <a:t>Okunması kolay ve açıklayıcı olmalıdır.</a:t>
            </a:r>
          </a:p>
          <a:p>
            <a:pPr marL="285750" indent="-285750">
              <a:buFont typeface="Arial" panose="020B0604020202020204" pitchFamily="34" charset="0"/>
              <a:buChar char="•"/>
            </a:pPr>
            <a:r>
              <a:rPr lang="tr-TR" dirty="0" smtClean="0"/>
              <a:t>Adlandırmalar bilgi verici olmalıdır. </a:t>
            </a:r>
          </a:p>
          <a:p>
            <a:pPr marL="285750" indent="-285750">
              <a:buFont typeface="Arial" panose="020B0604020202020204" pitchFamily="34" charset="0"/>
              <a:buChar char="•"/>
            </a:pPr>
            <a:r>
              <a:rPr lang="tr-TR" dirty="0" smtClean="0"/>
              <a:t>Kullanılan etiketler tutarlı ve anlamlı olmalıdır.</a:t>
            </a:r>
          </a:p>
          <a:p>
            <a:pPr marL="285750" indent="-285750">
              <a:buFont typeface="Arial" panose="020B0604020202020204" pitchFamily="34" charset="0"/>
              <a:buChar char="•"/>
            </a:pPr>
            <a:r>
              <a:rPr lang="tr-TR" dirty="0" smtClean="0"/>
              <a:t>Sunulacak veri ve genel amaç göz önünde bulundurularak kullanılacak tablo veya grafik türü belirlenmelidir.</a:t>
            </a:r>
          </a:p>
          <a:p>
            <a:r>
              <a:rPr lang="tr-TR" b="1" dirty="0" smtClean="0"/>
              <a:t>Tablo çeşitleri;</a:t>
            </a:r>
          </a:p>
          <a:p>
            <a:pPr marL="285750" indent="-285750">
              <a:buFont typeface="Arial" panose="020B0604020202020204" pitchFamily="34" charset="0"/>
              <a:buChar char="•"/>
            </a:pPr>
            <a:r>
              <a:rPr lang="tr-TR" dirty="0" smtClean="0"/>
              <a:t>Marjinal tablo: Deneklerin </a:t>
            </a:r>
            <a:r>
              <a:rPr lang="tr-TR" dirty="0"/>
              <a:t>herhangi bir değişkene göre incelenmesi </a:t>
            </a:r>
            <a:r>
              <a:rPr lang="tr-TR" dirty="0" smtClean="0"/>
              <a:t>sonucunu gösteren </a:t>
            </a:r>
            <a:r>
              <a:rPr lang="tr-TR" dirty="0"/>
              <a:t>tablolardır.</a:t>
            </a:r>
            <a:r>
              <a:rPr lang="tr-TR" dirty="0" smtClean="0"/>
              <a:t> </a:t>
            </a:r>
          </a:p>
          <a:p>
            <a:pPr marL="285750" indent="-285750">
              <a:buFont typeface="Arial" panose="020B0604020202020204" pitchFamily="34" charset="0"/>
              <a:buChar char="•"/>
            </a:pPr>
            <a:r>
              <a:rPr lang="tr-TR" dirty="0" smtClean="0"/>
              <a:t>Çapraz Tablo: Deneklerin birden çok </a:t>
            </a:r>
            <a:r>
              <a:rPr lang="tr-TR" dirty="0"/>
              <a:t>değişkene göre incelenmesi sonucunu gösteren tablolardır. </a:t>
            </a:r>
          </a:p>
          <a:p>
            <a:r>
              <a:rPr lang="tr-TR" b="1" dirty="0" smtClean="0"/>
              <a:t>Grafik çeşitleri;</a:t>
            </a:r>
          </a:p>
          <a:p>
            <a:pPr marL="285750" indent="-285750">
              <a:buFont typeface="Arial" panose="020B0604020202020204" pitchFamily="34" charset="0"/>
              <a:buChar char="•"/>
            </a:pPr>
            <a:r>
              <a:rPr lang="tr-TR" dirty="0" smtClean="0"/>
              <a:t>Çubuk grafik: Kesikli </a:t>
            </a:r>
            <a:r>
              <a:rPr lang="tr-TR" dirty="0"/>
              <a:t>değişkenlerin frekans ya da yüzdelerinin gösteriminde </a:t>
            </a:r>
            <a:r>
              <a:rPr lang="tr-TR" dirty="0" smtClean="0"/>
              <a:t>kullanılır.</a:t>
            </a:r>
          </a:p>
          <a:p>
            <a:pPr marL="285750" indent="-285750">
              <a:buFont typeface="Arial" panose="020B0604020202020204" pitchFamily="34" charset="0"/>
              <a:buChar char="•"/>
            </a:pPr>
            <a:r>
              <a:rPr lang="tr-TR" dirty="0" err="1" smtClean="0"/>
              <a:t>Histogram</a:t>
            </a:r>
            <a:r>
              <a:rPr lang="tr-TR" dirty="0" smtClean="0"/>
              <a:t>: Sürekli </a:t>
            </a:r>
            <a:r>
              <a:rPr lang="tr-TR" dirty="0"/>
              <a:t>değişkenlerin </a:t>
            </a:r>
            <a:r>
              <a:rPr lang="tr-TR" dirty="0" smtClean="0"/>
              <a:t>belirli aralıklardaki değerlerinin gösterimi </a:t>
            </a:r>
            <a:r>
              <a:rPr lang="tr-TR" dirty="0"/>
              <a:t>için çizilir</a:t>
            </a:r>
            <a:r>
              <a:rPr lang="tr-TR" dirty="0" smtClean="0"/>
              <a:t>.. </a:t>
            </a:r>
          </a:p>
          <a:p>
            <a:pPr marL="285750" indent="-285750">
              <a:buFont typeface="Arial" panose="020B0604020202020204" pitchFamily="34" charset="0"/>
              <a:buChar char="•"/>
            </a:pPr>
            <a:r>
              <a:rPr lang="tr-TR" dirty="0" smtClean="0"/>
              <a:t>Çizgi grafik: Bir </a:t>
            </a:r>
            <a:r>
              <a:rPr lang="tr-TR" dirty="0"/>
              <a:t>değişkenin belli bir sürede gösterdiği değişiklikleri incelemek için </a:t>
            </a:r>
            <a:r>
              <a:rPr lang="tr-TR" dirty="0" smtClean="0"/>
              <a:t>kullanılır.</a:t>
            </a:r>
          </a:p>
          <a:p>
            <a:pPr marL="285750" indent="-285750">
              <a:buFont typeface="Arial" panose="020B0604020202020204" pitchFamily="34" charset="0"/>
              <a:buChar char="•"/>
            </a:pPr>
            <a:r>
              <a:rPr lang="tr-TR" dirty="0" smtClean="0"/>
              <a:t>Daire grafiği: </a:t>
            </a:r>
            <a:r>
              <a:rPr lang="tr-TR" dirty="0"/>
              <a:t>B</a:t>
            </a:r>
            <a:r>
              <a:rPr lang="tr-TR" dirty="0" smtClean="0"/>
              <a:t>ir </a:t>
            </a:r>
            <a:r>
              <a:rPr lang="tr-TR" dirty="0"/>
              <a:t>bütünün parçalarının gösteriminde </a:t>
            </a:r>
            <a:r>
              <a:rPr lang="tr-TR" dirty="0" smtClean="0"/>
              <a:t>kullanılır.</a:t>
            </a:r>
          </a:p>
          <a:p>
            <a:pPr marL="285750" indent="-285750">
              <a:buFont typeface="Arial" panose="020B0604020202020204" pitchFamily="34" charset="0"/>
              <a:buChar char="•"/>
            </a:pPr>
            <a:r>
              <a:rPr lang="tr-TR" dirty="0"/>
              <a:t>Nokta </a:t>
            </a:r>
            <a:r>
              <a:rPr lang="tr-TR" dirty="0" smtClean="0"/>
              <a:t>grafik: İki </a:t>
            </a:r>
            <a:r>
              <a:rPr lang="tr-TR" dirty="0"/>
              <a:t>değişken arasındaki ilişkiyi görsel olarak ifade etmek için kullanılır</a:t>
            </a:r>
            <a:r>
              <a:rPr lang="tr-TR" dirty="0" smtClean="0"/>
              <a:t>.</a:t>
            </a:r>
          </a:p>
          <a:p>
            <a:pPr marL="285750" indent="-285750">
              <a:buFont typeface="Arial" panose="020B0604020202020204" pitchFamily="34" charset="0"/>
              <a:buChar char="•"/>
            </a:pPr>
            <a:r>
              <a:rPr lang="tr-TR" dirty="0" err="1" smtClean="0"/>
              <a:t>Piktogram</a:t>
            </a:r>
            <a:r>
              <a:rPr lang="tr-TR" dirty="0" smtClean="0"/>
              <a:t>:  Bir </a:t>
            </a:r>
            <a:r>
              <a:rPr lang="tr-TR" dirty="0"/>
              <a:t>eşyayı, bir objeyi, bir yeri, bir faaliyeti, bir kavramı resmetme yoluyla temsil </a:t>
            </a:r>
            <a:r>
              <a:rPr lang="tr-TR" dirty="0" smtClean="0"/>
              <a:t>etmek için kullanılır.</a:t>
            </a:r>
            <a:endParaRPr lang="tr-TR" dirty="0"/>
          </a:p>
          <a:p>
            <a:endParaRPr lang="tr-TR" dirty="0"/>
          </a:p>
          <a:p>
            <a:endParaRPr lang="tr-TR" dirty="0" smtClean="0"/>
          </a:p>
          <a:p>
            <a:endParaRPr lang="tr-TR" dirty="0" smtClean="0"/>
          </a:p>
          <a:p>
            <a:endParaRPr lang="tr-TR" dirty="0"/>
          </a:p>
        </p:txBody>
      </p:sp>
    </p:spTree>
    <p:extLst>
      <p:ext uri="{BB962C8B-B14F-4D97-AF65-F5344CB8AC3E}">
        <p14:creationId xmlns:p14="http://schemas.microsoft.com/office/powerpoint/2010/main" val="38336873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268760"/>
            <a:ext cx="8229600" cy="4959350"/>
          </a:xfrm>
          <a:prstGeom prst="rect">
            <a:avLst/>
          </a:prstGeom>
        </p:spPr>
        <p:txBody>
          <a:bodyPr>
            <a:noAutofit/>
          </a:bodyPr>
          <a:lstStyle/>
          <a:p>
            <a:pPr algn="just">
              <a:buClr>
                <a:schemeClr val="tx2">
                  <a:lumMod val="75000"/>
                </a:schemeClr>
              </a:buClr>
              <a:buFont typeface="Wingdings" pitchFamily="2" charset="2"/>
              <a:buChar char="ü"/>
              <a:defRPr/>
            </a:pPr>
            <a:r>
              <a:rPr lang="tr-TR" sz="2200" b="1" dirty="0" smtClean="0">
                <a:latin typeface="+mj-lt"/>
              </a:rPr>
              <a:t>Marjinal Tablo</a:t>
            </a:r>
          </a:p>
          <a:p>
            <a:pPr marL="0" indent="0" algn="just">
              <a:buClr>
                <a:schemeClr val="tx2">
                  <a:lumMod val="75000"/>
                </a:schemeClr>
              </a:buClr>
              <a:buFont typeface="Wingdings" pitchFamily="2" charset="2"/>
              <a:buNone/>
              <a:defRPr/>
            </a:pPr>
            <a:r>
              <a:rPr lang="tr-TR" sz="2200" b="0" dirty="0" smtClean="0">
                <a:latin typeface="+mj-lt"/>
              </a:rPr>
              <a:t>İncelenen deneklerin herhangi bir değişkene göre incelenmesi sonucunda bu değişkene göre dağılımlarını gösteren tablolardır. Örneğin</a:t>
            </a:r>
            <a:r>
              <a:rPr lang="tr-TR" sz="2200" b="0" dirty="0">
                <a:latin typeface="+mj-lt"/>
              </a:rPr>
              <a:t>, bir ilköğretim okulundaki öğrencilerin yaşlarının marjinal dağılımı örnek Tablo 1’de verilmiştir</a:t>
            </a:r>
            <a:r>
              <a:rPr lang="tr-TR" sz="2200" b="0" dirty="0" smtClean="0">
                <a:latin typeface="+mj-lt"/>
              </a:rPr>
              <a:t>.</a:t>
            </a:r>
          </a:p>
        </p:txBody>
      </p:sp>
      <p:sp>
        <p:nvSpPr>
          <p:cNvPr id="6" name="Başlık 2"/>
          <p:cNvSpPr>
            <a:spLocks noGrp="1"/>
          </p:cNvSpPr>
          <p:nvPr>
            <p:ph type="title"/>
          </p:nvPr>
        </p:nvSpPr>
        <p:spPr>
          <a:xfrm>
            <a:off x="457200" y="44624"/>
            <a:ext cx="8686800" cy="609600"/>
          </a:xfrm>
        </p:spPr>
        <p:txBody>
          <a:bodyPr/>
          <a:lstStyle/>
          <a:p>
            <a:pPr>
              <a:defRPr/>
            </a:pPr>
            <a:r>
              <a:rPr lang="tr-TR" sz="2800" dirty="0" smtClean="0">
                <a:solidFill>
                  <a:schemeClr val="bg1"/>
                </a:solidFill>
              </a:rPr>
              <a:t>Tablo Çeşitleri</a:t>
            </a:r>
            <a:endParaRPr lang="tr-TR" sz="2800" dirty="0">
              <a:solidFill>
                <a:schemeClr val="bg1"/>
              </a:solidFill>
            </a:endParaRPr>
          </a:p>
        </p:txBody>
      </p:sp>
      <p:pic>
        <p:nvPicPr>
          <p:cNvPr id="19460" name="Picture 6" descr="C:\Users\Mevab\Desktop\tablo1.PNG"/>
          <p:cNvPicPr>
            <a:picLocks noChangeAspect="1" noChangeArrowheads="1"/>
          </p:cNvPicPr>
          <p:nvPr/>
        </p:nvPicPr>
        <p:blipFill>
          <a:blip r:embed="rId3">
            <a:extLst>
              <a:ext uri="{28A0092B-C50C-407E-A947-70E740481C1C}">
                <a14:useLocalDpi xmlns:a14="http://schemas.microsoft.com/office/drawing/2010/main" val="0"/>
              </a:ext>
            </a:extLst>
          </a:blip>
          <a:srcRect l="449" r="13171"/>
          <a:stretch>
            <a:fillRect/>
          </a:stretch>
        </p:blipFill>
        <p:spPr bwMode="auto">
          <a:xfrm>
            <a:off x="2051720" y="3284984"/>
            <a:ext cx="4978051" cy="2802900"/>
          </a:xfrm>
          <a:prstGeom prst="rect">
            <a:avLst/>
          </a:prstGeom>
          <a:ln w="9525">
            <a:solidFill>
              <a:srgbClr val="000000"/>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123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4294967295"/>
          </p:nvPr>
        </p:nvSpPr>
        <p:spPr>
          <a:xfrm>
            <a:off x="457200" y="1371600"/>
            <a:ext cx="8229600" cy="4959350"/>
          </a:xfrm>
          <a:prstGeom prst="rect">
            <a:avLst/>
          </a:prstGeom>
        </p:spPr>
        <p:txBody>
          <a:bodyPr>
            <a:noAutofit/>
          </a:bodyPr>
          <a:lstStyle/>
          <a:p>
            <a:pPr algn="just">
              <a:buClr>
                <a:schemeClr val="tx2">
                  <a:lumMod val="75000"/>
                </a:schemeClr>
              </a:buClr>
              <a:buFont typeface="Wingdings" pitchFamily="2" charset="2"/>
              <a:buChar char="ü"/>
              <a:defRPr/>
            </a:pPr>
            <a:r>
              <a:rPr lang="tr-TR" sz="2200" b="1" dirty="0" smtClean="0">
                <a:latin typeface="+mj-lt"/>
              </a:rPr>
              <a:t>Çapraz Tablo</a:t>
            </a:r>
          </a:p>
          <a:p>
            <a:pPr marL="0" indent="0" algn="just">
              <a:buClr>
                <a:schemeClr val="tx2">
                  <a:lumMod val="75000"/>
                </a:schemeClr>
              </a:buClr>
              <a:buFont typeface="Wingdings" pitchFamily="2" charset="2"/>
              <a:buNone/>
              <a:defRPr/>
            </a:pPr>
            <a:r>
              <a:rPr lang="tr-TR" sz="2200" b="0" dirty="0">
                <a:latin typeface="+mj-lt"/>
              </a:rPr>
              <a:t>Birden çok değişkenin birlikte </a:t>
            </a:r>
            <a:r>
              <a:rPr lang="tr-TR" sz="2200" b="0" dirty="0" smtClean="0">
                <a:latin typeface="+mj-lt"/>
              </a:rPr>
              <a:t>incelendiği tablolardır. İki </a:t>
            </a:r>
            <a:r>
              <a:rPr lang="tr-TR" sz="2200" b="0" dirty="0">
                <a:latin typeface="+mj-lt"/>
              </a:rPr>
              <a:t>değişken birlikte inceleniyorsa buna ikili çapraz, üç değişken inceleniyorsa üçlü çapraz tablo denir. </a:t>
            </a:r>
            <a:endParaRPr lang="tr-TR" sz="2200" b="0" dirty="0" smtClean="0">
              <a:latin typeface="+mj-lt"/>
            </a:endParaRPr>
          </a:p>
          <a:p>
            <a:pPr marL="0" indent="0" algn="just">
              <a:buClr>
                <a:schemeClr val="tx2">
                  <a:lumMod val="75000"/>
                </a:schemeClr>
              </a:buClr>
              <a:buFont typeface="Wingdings" pitchFamily="2" charset="2"/>
              <a:buNone/>
              <a:defRPr/>
            </a:pPr>
            <a:endParaRPr lang="tr-TR" sz="2200" b="0" dirty="0" smtClean="0">
              <a:latin typeface="+mj-lt"/>
            </a:endParaRPr>
          </a:p>
          <a:p>
            <a:pPr lvl="1" algn="just">
              <a:buClr>
                <a:schemeClr val="tx2">
                  <a:lumMod val="75000"/>
                </a:schemeClr>
              </a:buClr>
              <a:defRPr/>
            </a:pPr>
            <a:r>
              <a:rPr lang="tr-TR" sz="1800" dirty="0" smtClean="0">
                <a:latin typeface="+mj-lt"/>
              </a:rPr>
              <a:t>Değişken </a:t>
            </a:r>
            <a:r>
              <a:rPr lang="tr-TR" sz="1800" dirty="0">
                <a:latin typeface="+mj-lt"/>
              </a:rPr>
              <a:t>sayısı daha da çok olabilir. </a:t>
            </a:r>
            <a:endParaRPr lang="tr-TR" sz="1800" dirty="0" smtClean="0">
              <a:latin typeface="+mj-lt"/>
            </a:endParaRPr>
          </a:p>
          <a:p>
            <a:pPr lvl="1" algn="just">
              <a:buClr>
                <a:schemeClr val="tx2">
                  <a:lumMod val="75000"/>
                </a:schemeClr>
              </a:buClr>
              <a:defRPr/>
            </a:pPr>
            <a:endParaRPr lang="tr-TR" sz="1800" dirty="0" smtClean="0">
              <a:latin typeface="+mj-lt"/>
            </a:endParaRPr>
          </a:p>
          <a:p>
            <a:pPr lvl="1" algn="just">
              <a:buClr>
                <a:schemeClr val="tx2">
                  <a:lumMod val="75000"/>
                </a:schemeClr>
              </a:buClr>
              <a:defRPr/>
            </a:pPr>
            <a:r>
              <a:rPr lang="tr-TR" sz="1800" dirty="0">
                <a:latin typeface="+mj-lt"/>
              </a:rPr>
              <a:t>D</a:t>
            </a:r>
            <a:r>
              <a:rPr lang="tr-TR" sz="1800" dirty="0" smtClean="0">
                <a:latin typeface="+mj-lt"/>
              </a:rPr>
              <a:t>eğişken </a:t>
            </a:r>
            <a:r>
              <a:rPr lang="tr-TR" sz="1800" dirty="0">
                <a:latin typeface="+mj-lt"/>
              </a:rPr>
              <a:t>sayısı arttıkça tablonun anlaşılması zorlaşır. </a:t>
            </a:r>
            <a:endParaRPr lang="tr-TR" sz="1800" dirty="0" smtClean="0">
              <a:latin typeface="+mj-lt"/>
            </a:endParaRPr>
          </a:p>
          <a:p>
            <a:pPr lvl="1" algn="just">
              <a:buClr>
                <a:schemeClr val="tx2">
                  <a:lumMod val="75000"/>
                </a:schemeClr>
              </a:buClr>
              <a:defRPr/>
            </a:pPr>
            <a:endParaRPr lang="tr-TR" sz="1800" dirty="0" smtClean="0">
              <a:latin typeface="+mj-lt"/>
            </a:endParaRPr>
          </a:p>
          <a:p>
            <a:pPr lvl="1" algn="just">
              <a:buClr>
                <a:schemeClr val="tx2">
                  <a:lumMod val="75000"/>
                </a:schemeClr>
              </a:buClr>
              <a:defRPr/>
            </a:pPr>
            <a:r>
              <a:rPr lang="tr-TR" sz="1800" dirty="0" smtClean="0">
                <a:latin typeface="+mj-lt"/>
              </a:rPr>
              <a:t>Araştırmalarda </a:t>
            </a:r>
            <a:r>
              <a:rPr lang="tr-TR" sz="1800" dirty="0">
                <a:latin typeface="+mj-lt"/>
              </a:rPr>
              <a:t>genellikle ikili ve üçlü çapraz tablolar kullanılır. </a:t>
            </a:r>
            <a:endParaRPr lang="tr-TR" sz="1800" dirty="0" smtClean="0">
              <a:latin typeface="+mj-lt"/>
            </a:endParaRPr>
          </a:p>
        </p:txBody>
      </p:sp>
      <p:sp>
        <p:nvSpPr>
          <p:cNvPr id="7" name="Başlık 2"/>
          <p:cNvSpPr>
            <a:spLocks noGrp="1"/>
          </p:cNvSpPr>
          <p:nvPr>
            <p:ph type="title"/>
          </p:nvPr>
        </p:nvSpPr>
        <p:spPr>
          <a:xfrm>
            <a:off x="457200" y="44624"/>
            <a:ext cx="8686800" cy="609600"/>
          </a:xfrm>
        </p:spPr>
        <p:txBody>
          <a:bodyPr/>
          <a:lstStyle/>
          <a:p>
            <a:pPr>
              <a:defRPr/>
            </a:pPr>
            <a:r>
              <a:rPr lang="tr-TR" sz="2800" dirty="0" smtClean="0">
                <a:solidFill>
                  <a:schemeClr val="bg1"/>
                </a:solidFill>
              </a:rPr>
              <a:t>Tablo Çeşitleri</a:t>
            </a:r>
            <a:endParaRPr lang="tr-TR" sz="2800" dirty="0">
              <a:solidFill>
                <a:schemeClr val="bg1"/>
              </a:solidFill>
            </a:endParaRPr>
          </a:p>
        </p:txBody>
      </p:sp>
    </p:spTree>
    <p:extLst>
      <p:ext uri="{BB962C8B-B14F-4D97-AF65-F5344CB8AC3E}">
        <p14:creationId xmlns:p14="http://schemas.microsoft.com/office/powerpoint/2010/main" val="27508427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5462</TotalTime>
  <Words>2810</Words>
  <Application>Microsoft Office PowerPoint</Application>
  <PresentationFormat>Ekran Gösterisi (4:3)</PresentationFormat>
  <Paragraphs>738</Paragraphs>
  <Slides>72</Slides>
  <Notes>29</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72</vt:i4>
      </vt:variant>
    </vt:vector>
  </HeadingPairs>
  <TitlesOfParts>
    <vt:vector size="78" baseType="lpstr">
      <vt:lpstr>Arial</vt:lpstr>
      <vt:lpstr>Calibri</vt:lpstr>
      <vt:lpstr>Cambria Math</vt:lpstr>
      <vt:lpstr>Times New Roman</vt:lpstr>
      <vt:lpstr>Wingdings</vt:lpstr>
      <vt:lpstr>Ofis Teması</vt:lpstr>
      <vt:lpstr>Temel İstatistik (504) 4. Hafta: Bulguların Tablo ve Grafikle Sunumu</vt:lpstr>
      <vt:lpstr> </vt:lpstr>
      <vt:lpstr>Hangi Durumlarda Tablo-Grafik-Metin?</vt:lpstr>
      <vt:lpstr>Tablo ve Grafiklerin Etkili Kullanımı</vt:lpstr>
      <vt:lpstr>Veri Seti</vt:lpstr>
      <vt:lpstr>Veri Seti</vt:lpstr>
      <vt:lpstr>Verilerden Marjinal Tablo Oluşturalım</vt:lpstr>
      <vt:lpstr>Tablo Çeşitleri</vt:lpstr>
      <vt:lpstr>Tablo Çeşitleri</vt:lpstr>
      <vt:lpstr>Tablo Çeşitleri</vt:lpstr>
      <vt:lpstr>Çapraz Tablo Tahmini </vt:lpstr>
      <vt:lpstr>Verilerden Çapraz Tablo Oluşturalım</vt:lpstr>
      <vt:lpstr>Verilerden Çapraz Tablo Oluşturalım</vt:lpstr>
      <vt:lpstr>PowerPoint Sunusu</vt:lpstr>
      <vt:lpstr>Tablolarda Ortalama ve Standart Sapma Gösterimi</vt:lpstr>
      <vt:lpstr>Araştırmalarda Bulguların Tablo İle Sunumu</vt:lpstr>
      <vt:lpstr>Tabloyu Değerlendirelim</vt:lpstr>
      <vt:lpstr>Tablo Çeşitleri</vt:lpstr>
      <vt:lpstr>PowerPoint Sunusu</vt:lpstr>
      <vt:lpstr>Tablo Çeşitleri</vt:lpstr>
      <vt:lpstr>Tablo Hazırlarken Dikkat Edilmesi Gerekenler</vt:lpstr>
      <vt:lpstr>Tablo Hazırlarken Dikkat Edilmesi Gerekenler</vt:lpstr>
      <vt:lpstr>Bulguların Grafikle Sunumu</vt:lpstr>
      <vt:lpstr> Grafik Nedir? </vt:lpstr>
      <vt:lpstr> Veri Sunumunda Neden Grafik Kullanılır? </vt:lpstr>
      <vt:lpstr>Çubuk Grafik</vt:lpstr>
      <vt:lpstr>Çubuk Grafik</vt:lpstr>
      <vt:lpstr>Dikey Çubuk Grafik</vt:lpstr>
      <vt:lpstr>Çift Dikey Çubuk Grafik</vt:lpstr>
      <vt:lpstr>Yatay Çubuk Grafik</vt:lpstr>
      <vt:lpstr>Dikey ve Yatay Çubuk Grafik Seçimi</vt:lpstr>
      <vt:lpstr>Histogram Grafik</vt:lpstr>
      <vt:lpstr>Histogram Grafik</vt:lpstr>
      <vt:lpstr>Histogram Grafik</vt:lpstr>
      <vt:lpstr>Çizgi Grafik</vt:lpstr>
      <vt:lpstr>Çizgi Grafik</vt:lpstr>
      <vt:lpstr>Hangisinde daha fazla bir düşüş var ?</vt:lpstr>
      <vt:lpstr>Çoklu Çizgi Grafik</vt:lpstr>
      <vt:lpstr>Daire Grafiği</vt:lpstr>
      <vt:lpstr>Daire Grafiği</vt:lpstr>
      <vt:lpstr>Daire Grafiği</vt:lpstr>
      <vt:lpstr>Nokta Grafiği</vt:lpstr>
      <vt:lpstr>Pictograph</vt:lpstr>
      <vt:lpstr>Dağılım Grafikleri</vt:lpstr>
      <vt:lpstr>Dağılım Grafikleri</vt:lpstr>
      <vt:lpstr>Grafik Hazırlarken Dikkat Edilmesi Gerekenler</vt:lpstr>
      <vt:lpstr>Grafiği Değerlendirelim</vt:lpstr>
      <vt:lpstr>Grafik Kullan</vt:lpstr>
      <vt:lpstr>PowerPoint Sunusu</vt:lpstr>
      <vt:lpstr>Grafik Kullan</vt:lpstr>
      <vt:lpstr>Grafik Kullan (Varyasyon yok)</vt:lpstr>
      <vt:lpstr>Veri Seti</vt:lpstr>
      <vt:lpstr>Veri Setinden Boxplot Oluşturalım</vt:lpstr>
      <vt:lpstr>Veri Setinden Boxplot Oluşturalım</vt:lpstr>
      <vt:lpstr>Veri Setinden Nokta Grafiği Oluşturalım</vt:lpstr>
      <vt:lpstr>Veri Setinden Kök-Yaprak Oluşturalım</vt:lpstr>
      <vt:lpstr>Veri Setinden Histogram Oluşturalım</vt:lpstr>
      <vt:lpstr>Veri Setinden Çubuk Grafiği Oluşturalım</vt:lpstr>
      <vt:lpstr>Veri Setinden Çizgi Grafiği Oluşturalım</vt:lpstr>
      <vt:lpstr>İnceleyelim</vt:lpstr>
      <vt:lpstr>Box Plot Alıştırması-1</vt:lpstr>
      <vt:lpstr>Box Plot Alıştırması-2</vt:lpstr>
      <vt:lpstr>Box Plot Alıştırması-3</vt:lpstr>
      <vt:lpstr>Eğitim Alanında Yapılan Makalelerden Tablo Örnekleri-1</vt:lpstr>
      <vt:lpstr>Eğitim Alanında Yapılan Makalelerden Tablo Örnekleri-2</vt:lpstr>
      <vt:lpstr>Eğitim Alanında Yapılan Makalelerden Tablo Örnekleri-3</vt:lpstr>
      <vt:lpstr>Eğitim Alanında Yapılan Makalelerden Grafik Örnekleri-1</vt:lpstr>
      <vt:lpstr>Eğitim Alanında Yapılan Makalelerden Grafik Örnekleri-2</vt:lpstr>
      <vt:lpstr>Eğitim Alanında Yapılan Makalelerden Grafik Örnekleri-3</vt:lpstr>
      <vt:lpstr>Eğitim Alanında Yapılan Makalelerden Grafik Örnekleri-4</vt:lpstr>
      <vt:lpstr>Eğitim Alanında Yapılan Makalelerden Grafik Örnekleri-5</vt:lpstr>
      <vt:lpstr>Özet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A.Daş</dc:creator>
  <cp:lastModifiedBy>User</cp:lastModifiedBy>
  <cp:revision>364</cp:revision>
  <dcterms:created xsi:type="dcterms:W3CDTF">2013-02-13T14:44:05Z</dcterms:created>
  <dcterms:modified xsi:type="dcterms:W3CDTF">2019-11-12T11:00:56Z</dcterms:modified>
</cp:coreProperties>
</file>