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9" r:id="rId1"/>
  </p:sldMasterIdLst>
  <p:notesMasterIdLst>
    <p:notesMasterId r:id="rId51"/>
  </p:notesMasterIdLst>
  <p:handoutMasterIdLst>
    <p:handoutMasterId r:id="rId52"/>
  </p:handoutMasterIdLst>
  <p:sldIdLst>
    <p:sldId id="606" r:id="rId2"/>
    <p:sldId id="616" r:id="rId3"/>
    <p:sldId id="674" r:id="rId4"/>
    <p:sldId id="675" r:id="rId5"/>
    <p:sldId id="676" r:id="rId6"/>
    <p:sldId id="627" r:id="rId7"/>
    <p:sldId id="677" r:id="rId8"/>
    <p:sldId id="617" r:id="rId9"/>
    <p:sldId id="607" r:id="rId10"/>
    <p:sldId id="608" r:id="rId11"/>
    <p:sldId id="679" r:id="rId12"/>
    <p:sldId id="680" r:id="rId13"/>
    <p:sldId id="681" r:id="rId14"/>
    <p:sldId id="682" r:id="rId15"/>
    <p:sldId id="684" r:id="rId16"/>
    <p:sldId id="718" r:id="rId17"/>
    <p:sldId id="685" r:id="rId18"/>
    <p:sldId id="686" r:id="rId19"/>
    <p:sldId id="687" r:id="rId20"/>
    <p:sldId id="688" r:id="rId21"/>
    <p:sldId id="689" r:id="rId22"/>
    <p:sldId id="691" r:id="rId23"/>
    <p:sldId id="692" r:id="rId24"/>
    <p:sldId id="690" r:id="rId25"/>
    <p:sldId id="693" r:id="rId26"/>
    <p:sldId id="694" r:id="rId27"/>
    <p:sldId id="696" r:id="rId28"/>
    <p:sldId id="719" r:id="rId29"/>
    <p:sldId id="695" r:id="rId30"/>
    <p:sldId id="697" r:id="rId31"/>
    <p:sldId id="699" r:id="rId32"/>
    <p:sldId id="700" r:id="rId33"/>
    <p:sldId id="701" r:id="rId34"/>
    <p:sldId id="702" r:id="rId35"/>
    <p:sldId id="703" r:id="rId36"/>
    <p:sldId id="704" r:id="rId37"/>
    <p:sldId id="698" r:id="rId38"/>
    <p:sldId id="706" r:id="rId39"/>
    <p:sldId id="707" r:id="rId40"/>
    <p:sldId id="708" r:id="rId41"/>
    <p:sldId id="710" r:id="rId42"/>
    <p:sldId id="711" r:id="rId43"/>
    <p:sldId id="714" r:id="rId44"/>
    <p:sldId id="715" r:id="rId45"/>
    <p:sldId id="716" r:id="rId46"/>
    <p:sldId id="717" r:id="rId47"/>
    <p:sldId id="609" r:id="rId48"/>
    <p:sldId id="672" r:id="rId49"/>
    <p:sldId id="673" r:id="rId50"/>
  </p:sldIdLst>
  <p:sldSz cx="9144000" cy="6858000" type="screen4x3"/>
  <p:notesSz cx="7315200" cy="96012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5613" indent="1588" algn="l" rtl="0" fontAlgn="base">
      <a:spcBef>
        <a:spcPct val="0"/>
      </a:spcBef>
      <a:spcAft>
        <a:spcPct val="0"/>
      </a:spcAft>
      <a:defRPr sz="1600" b="1" kern="1200">
        <a:solidFill>
          <a:schemeClr val="tx1"/>
        </a:solidFill>
        <a:latin typeface="Arial" charset="0"/>
        <a:ea typeface="+mn-ea"/>
        <a:cs typeface="+mn-cs"/>
      </a:defRPr>
    </a:lvl2pPr>
    <a:lvl3pPr marL="912813" indent="1588" algn="l" rtl="0" fontAlgn="base">
      <a:spcBef>
        <a:spcPct val="0"/>
      </a:spcBef>
      <a:spcAft>
        <a:spcPct val="0"/>
      </a:spcAft>
      <a:defRPr sz="1600" b="1" kern="1200">
        <a:solidFill>
          <a:schemeClr val="tx1"/>
        </a:solidFill>
        <a:latin typeface="Arial" charset="0"/>
        <a:ea typeface="+mn-ea"/>
        <a:cs typeface="+mn-cs"/>
      </a:defRPr>
    </a:lvl3pPr>
    <a:lvl4pPr marL="1370013" indent="1588" algn="l" rtl="0" fontAlgn="base">
      <a:spcBef>
        <a:spcPct val="0"/>
      </a:spcBef>
      <a:spcAft>
        <a:spcPct val="0"/>
      </a:spcAft>
      <a:defRPr sz="1600" b="1" kern="1200">
        <a:solidFill>
          <a:schemeClr val="tx1"/>
        </a:solidFill>
        <a:latin typeface="Arial" charset="0"/>
        <a:ea typeface="+mn-ea"/>
        <a:cs typeface="+mn-cs"/>
      </a:defRPr>
    </a:lvl4pPr>
    <a:lvl5pPr marL="1827213" indent="1588"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00"/>
    <a:srgbClr val="FFFF66"/>
    <a:srgbClr val="7CBCE3"/>
    <a:srgbClr val="77A9D9"/>
    <a:srgbClr val="7CB0DC"/>
    <a:srgbClr val="E9E1D4"/>
    <a:srgbClr val="006666"/>
    <a:srgbClr val="33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367" autoAdjust="0"/>
    <p:restoredTop sz="86322" autoAdjust="0"/>
  </p:normalViewPr>
  <p:slideViewPr>
    <p:cSldViewPr snapToGrid="0">
      <p:cViewPr varScale="1">
        <p:scale>
          <a:sx n="100" d="100"/>
          <a:sy n="100" d="100"/>
        </p:scale>
        <p:origin x="-2148" y="-90"/>
      </p:cViewPr>
      <p:guideLst>
        <p:guide orient="horz" pos="4209"/>
        <p:guide pos="547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044"/>
    </p:cViewPr>
  </p:sorterViewPr>
  <p:notesViewPr>
    <p:cSldViewPr snapToGrid="0">
      <p:cViewPr varScale="1">
        <p:scale>
          <a:sx n="81" d="100"/>
          <a:sy n="81" d="100"/>
        </p:scale>
        <p:origin x="-3168" y="-9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94065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68650" cy="481013"/>
          </a:xfrm>
          <a:prstGeom prst="rect">
            <a:avLst/>
          </a:prstGeom>
          <a:noFill/>
          <a:ln w="9525">
            <a:noFill/>
            <a:miter lim="800000"/>
            <a:headEnd/>
            <a:tailEnd/>
          </a:ln>
          <a:effectLst/>
        </p:spPr>
        <p:txBody>
          <a:bodyPr vert="horz" wrap="square" lIns="96499" tIns="48252" rIns="96499" bIns="48252" numCol="1" anchor="t" anchorCtr="0" compatLnSpc="1">
            <a:prstTxWarp prst="textNoShape">
              <a:avLst/>
            </a:prstTxWarp>
          </a:bodyPr>
          <a:lstStyle>
            <a:lvl1pPr algn="l" defTabSz="963465" eaLnBrk="0" hangingPunct="0">
              <a:defRPr sz="1200" b="0">
                <a:latin typeface="Times New Roman" pitchFamily="18" charset="0"/>
              </a:defRPr>
            </a:lvl1pPr>
          </a:lstStyle>
          <a:p>
            <a:pPr>
              <a:defRPr/>
            </a:pPr>
            <a:endParaRPr lang="en-US"/>
          </a:p>
        </p:txBody>
      </p:sp>
      <p:sp>
        <p:nvSpPr>
          <p:cNvPr id="9219" name="Rectangle 3"/>
          <p:cNvSpPr>
            <a:spLocks noGrp="1" noChangeArrowheads="1"/>
          </p:cNvSpPr>
          <p:nvPr>
            <p:ph type="dt" idx="1"/>
          </p:nvPr>
        </p:nvSpPr>
        <p:spPr bwMode="auto">
          <a:xfrm>
            <a:off x="4146550" y="0"/>
            <a:ext cx="3168650" cy="481013"/>
          </a:xfrm>
          <a:prstGeom prst="rect">
            <a:avLst/>
          </a:prstGeom>
          <a:noFill/>
          <a:ln w="9525">
            <a:noFill/>
            <a:miter lim="800000"/>
            <a:headEnd/>
            <a:tailEnd/>
          </a:ln>
          <a:effectLst/>
        </p:spPr>
        <p:txBody>
          <a:bodyPr vert="horz" wrap="square" lIns="96499" tIns="48252" rIns="96499" bIns="48252" numCol="1" anchor="t" anchorCtr="0" compatLnSpc="1">
            <a:prstTxWarp prst="textNoShape">
              <a:avLst/>
            </a:prstTxWarp>
          </a:bodyPr>
          <a:lstStyle>
            <a:lvl1pPr algn="r" defTabSz="963465" eaLnBrk="0" hangingPunct="0">
              <a:defRPr sz="1200" b="0">
                <a:latin typeface="Times New Roman" pitchFamily="18"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260475" y="719138"/>
            <a:ext cx="4800600" cy="36004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74725" y="4562475"/>
            <a:ext cx="5365750" cy="4319588"/>
          </a:xfrm>
          <a:prstGeom prst="rect">
            <a:avLst/>
          </a:prstGeom>
          <a:noFill/>
          <a:ln w="9525">
            <a:noFill/>
            <a:miter lim="800000"/>
            <a:headEnd/>
            <a:tailEnd/>
          </a:ln>
          <a:effectLst/>
        </p:spPr>
        <p:txBody>
          <a:bodyPr vert="horz" wrap="square" lIns="96499" tIns="48252" rIns="96499" bIns="482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9120188"/>
            <a:ext cx="3168650" cy="481012"/>
          </a:xfrm>
          <a:prstGeom prst="rect">
            <a:avLst/>
          </a:prstGeom>
          <a:noFill/>
          <a:ln w="9525">
            <a:noFill/>
            <a:miter lim="800000"/>
            <a:headEnd/>
            <a:tailEnd/>
          </a:ln>
          <a:effectLst/>
        </p:spPr>
        <p:txBody>
          <a:bodyPr vert="horz" wrap="square" lIns="96499" tIns="48252" rIns="96499" bIns="48252" numCol="1" anchor="b" anchorCtr="0" compatLnSpc="1">
            <a:prstTxWarp prst="textNoShape">
              <a:avLst/>
            </a:prstTxWarp>
          </a:bodyPr>
          <a:lstStyle>
            <a:lvl1pPr algn="l" defTabSz="963465" eaLnBrk="0" hangingPunct="0">
              <a:defRPr sz="1200" b="0">
                <a:latin typeface="Times New Roman" pitchFamily="18" charset="0"/>
              </a:defRPr>
            </a:lvl1pPr>
          </a:lstStyle>
          <a:p>
            <a:pPr>
              <a:defRPr/>
            </a:pPr>
            <a:endParaRPr lang="en-US"/>
          </a:p>
        </p:txBody>
      </p:sp>
      <p:sp>
        <p:nvSpPr>
          <p:cNvPr id="9223" name="Rectangle 7"/>
          <p:cNvSpPr>
            <a:spLocks noGrp="1" noChangeArrowheads="1"/>
          </p:cNvSpPr>
          <p:nvPr>
            <p:ph type="sldNum" sz="quarter" idx="5"/>
          </p:nvPr>
        </p:nvSpPr>
        <p:spPr bwMode="auto">
          <a:xfrm>
            <a:off x="4146550" y="9120188"/>
            <a:ext cx="3168650" cy="481012"/>
          </a:xfrm>
          <a:prstGeom prst="rect">
            <a:avLst/>
          </a:prstGeom>
          <a:noFill/>
          <a:ln w="9525">
            <a:noFill/>
            <a:miter lim="800000"/>
            <a:headEnd/>
            <a:tailEnd/>
          </a:ln>
          <a:effectLst/>
        </p:spPr>
        <p:txBody>
          <a:bodyPr vert="horz" wrap="square" lIns="96499" tIns="48252" rIns="96499" bIns="48252" numCol="1" anchor="b" anchorCtr="0" compatLnSpc="1">
            <a:prstTxWarp prst="textNoShape">
              <a:avLst/>
            </a:prstTxWarp>
          </a:bodyPr>
          <a:lstStyle>
            <a:lvl1pPr algn="r" defTabSz="963465" eaLnBrk="0" hangingPunct="0">
              <a:defRPr sz="1200" b="0">
                <a:latin typeface="Times New Roman" pitchFamily="18" charset="0"/>
              </a:defRPr>
            </a:lvl1pPr>
          </a:lstStyle>
          <a:p>
            <a:pPr>
              <a:defRPr/>
            </a:pPr>
            <a:fld id="{9548441F-D37E-473E-B7D9-419AC6F850C3}" type="slidenum">
              <a:rPr lang="en-US"/>
              <a:pPr>
                <a:defRPr/>
              </a:pPr>
              <a:t>‹#›</a:t>
            </a:fld>
            <a:endParaRPr lang="en-US"/>
          </a:p>
        </p:txBody>
      </p:sp>
    </p:spTree>
    <p:extLst>
      <p:ext uri="{BB962C8B-B14F-4D97-AF65-F5344CB8AC3E}">
        <p14:creationId xmlns="" xmlns:p14="http://schemas.microsoft.com/office/powerpoint/2010/main" val="19668182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48441F-D37E-473E-B7D9-419AC6F850C3}" type="slidenum">
              <a:rPr lang="en-US" smtClean="0"/>
              <a:pPr>
                <a:defRPr/>
              </a:pPr>
              <a:t>38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_Title">
    <p:spTree>
      <p:nvGrpSpPr>
        <p:cNvPr id="1" name=""/>
        <p:cNvGrpSpPr/>
        <p:nvPr/>
      </p:nvGrpSpPr>
      <p:grpSpPr>
        <a:xfrm>
          <a:off x="0" y="0"/>
          <a:ext cx="0" cy="0"/>
          <a:chOff x="0" y="0"/>
          <a:chExt cx="0" cy="0"/>
        </a:xfrm>
      </p:grpSpPr>
      <p:pic>
        <p:nvPicPr>
          <p:cNvPr id="6" name="Picture 5" descr="Title slide bkg.jpg"/>
          <p:cNvPicPr>
            <a:picLocks noChangeAspect="1"/>
          </p:cNvPicPr>
          <p:nvPr/>
        </p:nvPicPr>
        <p:blipFill>
          <a:blip r:embed="rId2" cstate="print"/>
          <a:stretch>
            <a:fillRect/>
          </a:stretch>
        </p:blipFill>
        <p:spPr>
          <a:xfrm>
            <a:off x="0" y="0"/>
            <a:ext cx="9144000" cy="6858000"/>
          </a:xfrm>
          <a:prstGeom prst="rect">
            <a:avLst/>
          </a:prstGeom>
        </p:spPr>
      </p:pic>
      <p:pic>
        <p:nvPicPr>
          <p:cNvPr id="5" name="Picture 29"/>
          <p:cNvPicPr>
            <a:picLocks noChangeAspect="1" noChangeArrowheads="1"/>
          </p:cNvPicPr>
          <p:nvPr/>
        </p:nvPicPr>
        <p:blipFill>
          <a:blip r:embed="rId3"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TextBox 6"/>
          <p:cNvSpPr txBox="1"/>
          <p:nvPr userDrawn="1"/>
        </p:nvSpPr>
        <p:spPr bwMode="auto">
          <a:xfrm>
            <a:off x="6478623" y="2033080"/>
            <a:ext cx="2276272" cy="400110"/>
          </a:xfrm>
          <a:prstGeom prst="rect">
            <a:avLst/>
          </a:prstGeom>
          <a:noFill/>
          <a:ln w="12700" cap="sq" algn="ctr">
            <a:noFill/>
            <a:miter lim="800000"/>
            <a:headEnd/>
            <a:tailEnd/>
          </a:ln>
          <a:effectLst/>
        </p:spPr>
        <p:txBody>
          <a:bodyPr wrap="square" rtlCol="0">
            <a:spAutoFit/>
          </a:bodyPr>
          <a:lstStyle/>
          <a:p>
            <a:pPr algn="r"/>
            <a:r>
              <a:rPr lang="en-US" sz="2000" b="0" dirty="0" smtClean="0">
                <a:solidFill>
                  <a:schemeClr val="tx1">
                    <a:lumMod val="75000"/>
                    <a:lumOff val="25000"/>
                  </a:schemeClr>
                </a:solidFill>
                <a:effectLst>
                  <a:outerShdw blurRad="38100" dist="38100" dir="2700000" algn="tl">
                    <a:srgbClr val="000000">
                      <a:alpha val="43137"/>
                    </a:srgbClr>
                  </a:outerShdw>
                </a:effectLst>
                <a:latin typeface="+mj-lt"/>
                <a:cs typeface="Calibri" pitchFamily="34" charset="0"/>
              </a:rPr>
              <a:t>14. 5</a:t>
            </a:r>
            <a:r>
              <a:rPr lang="en-US" sz="2000" b="0" baseline="0" dirty="0" smtClean="0">
                <a:solidFill>
                  <a:schemeClr val="tx1">
                    <a:lumMod val="75000"/>
                    <a:lumOff val="25000"/>
                  </a:schemeClr>
                </a:solidFill>
                <a:effectLst>
                  <a:outerShdw blurRad="38100" dist="38100" dir="2700000" algn="tl">
                    <a:srgbClr val="000000">
                      <a:alpha val="43137"/>
                    </a:srgbClr>
                  </a:outerShdw>
                </a:effectLst>
                <a:latin typeface="+mj-lt"/>
                <a:cs typeface="Calibri" pitchFamily="34" charset="0"/>
              </a:rPr>
              <a:t> Release</a:t>
            </a:r>
            <a:endParaRPr lang="en-US" sz="2000" b="0" dirty="0" smtClean="0">
              <a:solidFill>
                <a:schemeClr val="tx1">
                  <a:lumMod val="75000"/>
                  <a:lumOff val="25000"/>
                </a:schemeClr>
              </a:solidFill>
              <a:effectLst>
                <a:outerShdw blurRad="38100" dist="38100" dir="2700000" algn="tl">
                  <a:srgbClr val="000000">
                    <a:alpha val="43137"/>
                  </a:srgbClr>
                </a:outerShdw>
              </a:effectLst>
              <a:latin typeface="+mj-lt"/>
              <a:cs typeface="Calibri" pitchFamily="34" charset="0"/>
            </a:endParaRPr>
          </a:p>
        </p:txBody>
      </p:sp>
      <p:sp>
        <p:nvSpPr>
          <p:cNvPr id="9" name="TextBox 8"/>
          <p:cNvSpPr txBox="1"/>
          <p:nvPr userDrawn="1"/>
        </p:nvSpPr>
        <p:spPr bwMode="auto">
          <a:xfrm>
            <a:off x="3657600" y="5212080"/>
            <a:ext cx="3961918" cy="1077218"/>
          </a:xfrm>
          <a:prstGeom prst="rect">
            <a:avLst/>
          </a:prstGeom>
          <a:noFill/>
          <a:ln w="12700" cap="sq" algn="ctr">
            <a:noFill/>
            <a:miter lim="800000"/>
            <a:headEnd/>
            <a:tailEnd/>
          </a:ln>
          <a:effectLst/>
        </p:spPr>
        <p:txBody>
          <a:bodyPr wrap="none" rtlCol="0">
            <a:spAutoFit/>
          </a:bodyPr>
          <a:lstStyle/>
          <a:p>
            <a:r>
              <a:rPr lang="en-US" sz="3200" b="1" dirty="0" smtClean="0">
                <a:latin typeface="Calibri" pitchFamily="34" charset="0"/>
                <a:cs typeface="Calibri" pitchFamily="34" charset="0"/>
              </a:rPr>
              <a:t>Introduction to ANSYS</a:t>
            </a:r>
          </a:p>
          <a:p>
            <a:r>
              <a:rPr lang="en-US" sz="3200" b="1" dirty="0" smtClean="0">
                <a:latin typeface="Calibri" pitchFamily="34" charset="0"/>
                <a:cs typeface="Calibri" pitchFamily="34" charset="0"/>
              </a:rPr>
              <a:t>Meshing</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4"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3"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6" name="Text Placeholder 4"/>
          <p:cNvSpPr>
            <a:spLocks noGrp="1"/>
          </p:cNvSpPr>
          <p:nvPr>
            <p:ph type="body" sz="quarter" idx="10"/>
          </p:nvPr>
        </p:nvSpPr>
        <p:spPr>
          <a:xfrm>
            <a:off x="1447800" y="1752600"/>
            <a:ext cx="6096000" cy="3733800"/>
          </a:xfrm>
        </p:spPr>
        <p:txBody>
          <a:bodyPr/>
          <a:lstStyle>
            <a:lvl1pPr>
              <a:defRPr sz="2000" b="1">
                <a:latin typeface="Calibri" pitchFamily="34" charset="0"/>
                <a:cs typeface="Calibri" pitchFamily="34" charset="0"/>
              </a:defRPr>
            </a:lvl1pPr>
            <a:lvl2pPr marL="228600" indent="-228600">
              <a:buClrTx/>
              <a:buFont typeface="Arial" pitchFamily="34" charset="0"/>
              <a:buChar char="•"/>
              <a:defRPr b="1">
                <a:latin typeface="Calibri" pitchFamily="34" charset="0"/>
                <a:cs typeface="Calibri" pitchFamily="34" charset="0"/>
              </a:defRPr>
            </a:lvl2pPr>
            <a:lvl3pPr marL="457200" indent="-228600">
              <a:buFont typeface="Arial Narrow" pitchFamily="34" charset="0"/>
              <a:buChar char="–"/>
              <a:tabLst/>
              <a:defRPr b="1">
                <a:latin typeface="Calibri" pitchFamily="34" charset="0"/>
                <a:cs typeface="Calibri" pitchFamily="34" charset="0"/>
              </a:defRPr>
            </a:lvl3pPr>
            <a:lvl4pPr marL="685800" indent="-228600">
              <a:buClrTx/>
              <a:buFont typeface="Arial" pitchFamily="34" charset="0"/>
              <a:buChar char="•"/>
              <a:defRPr b="1">
                <a:latin typeface="Calibri" pitchFamily="34" charset="0"/>
                <a:cs typeface="Calibri" pitchFamily="34" charset="0"/>
              </a:defRPr>
            </a:lvl4pPr>
            <a:lvl5pPr marL="914400" indent="-228600">
              <a:buClrTx/>
              <a:buFont typeface="Arial Narrow" pitchFamily="34" charset="0"/>
              <a:buChar char="–"/>
              <a:defRPr b="1">
                <a:solidFill>
                  <a:schemeClr val="tx1"/>
                </a:solidFill>
                <a:latin typeface="Calibri" pitchFamily="34" charset="0"/>
                <a:cs typeface="Calibri" pitchFamily="34" charset="0"/>
              </a:defRPr>
            </a:lvl5pPr>
            <a:lvl6pPr>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itle 1"/>
          <p:cNvSpPr>
            <a:spLocks noGrp="1"/>
          </p:cNvSpPr>
          <p:nvPr>
            <p:ph type="title"/>
          </p:nvPr>
        </p:nvSpPr>
        <p:spPr>
          <a:xfrm>
            <a:off x="1447800" y="457201"/>
            <a:ext cx="7126287" cy="609600"/>
          </a:xfrm>
        </p:spPr>
        <p:txBody>
          <a:bodyPr/>
          <a:lstStyle>
            <a:lvl1pPr>
              <a:defRPr>
                <a:latin typeface="+mj-lt"/>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6" name="Rectangle 5"/>
          <p:cNvSpPr/>
          <p:nvPr/>
        </p:nvSpPr>
        <p:spPr bwMode="auto">
          <a:xfrm>
            <a:off x="3638550" y="2937932"/>
            <a:ext cx="5505450" cy="18621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7" name="Rectangle 6"/>
          <p:cNvSpPr/>
          <p:nvPr/>
        </p:nvSpPr>
        <p:spPr bwMode="auto">
          <a:xfrm>
            <a:off x="6076950" y="4461932"/>
            <a:ext cx="3067050" cy="1023938"/>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8"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43" name="Content Placeholder 2"/>
          <p:cNvSpPr>
            <a:spLocks noGrp="1"/>
          </p:cNvSpPr>
          <p:nvPr>
            <p:ph idx="10"/>
          </p:nvPr>
        </p:nvSpPr>
        <p:spPr>
          <a:xfrm>
            <a:off x="3638550" y="2937932"/>
            <a:ext cx="5505450" cy="1524000"/>
          </a:xfrm>
          <a:noFill/>
        </p:spPr>
        <p:txBody>
          <a:bodyPr lIns="182880" tIns="182880"/>
          <a:lstStyle>
            <a:lvl1pPr marL="0" indent="0">
              <a:lnSpc>
                <a:spcPct val="100000"/>
              </a:lnSpc>
              <a:spcBef>
                <a:spcPts val="0"/>
              </a:spcBef>
              <a:buNone/>
              <a:defRPr sz="1400" b="1">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3" name="Content Placeholder 2"/>
          <p:cNvSpPr>
            <a:spLocks noGrp="1"/>
          </p:cNvSpPr>
          <p:nvPr>
            <p:ph idx="1"/>
          </p:nvPr>
        </p:nvSpPr>
        <p:spPr>
          <a:xfrm>
            <a:off x="1447800" y="1752600"/>
            <a:ext cx="7696200" cy="1238250"/>
          </a:xfrm>
          <a:noFill/>
          <a:ln w="9525">
            <a:noFill/>
            <a:miter lim="800000"/>
            <a:headEnd/>
            <a:tailEnd/>
          </a:ln>
          <a:effectLst/>
        </p:spPr>
        <p:txBody>
          <a:bodyPr/>
          <a:lstStyle>
            <a:lvl1pPr>
              <a:defRPr lang="en-US" sz="2000" smtClean="0">
                <a:latin typeface="Calibri" pitchFamily="34" charset="0"/>
                <a:cs typeface="Calibri" pitchFamily="34" charset="0"/>
              </a:defRPr>
            </a:lvl1pPr>
            <a:lvl2pPr marL="228600" indent="-228600">
              <a:buClrTx/>
              <a:buFont typeface="Arial" pitchFamily="34" charset="0"/>
              <a:buChar char="•"/>
              <a:defRPr lang="en-US" sz="1800" smtClean="0">
                <a:latin typeface="Calibri" pitchFamily="34" charset="0"/>
                <a:cs typeface="Calibri" pitchFamily="34" charset="0"/>
              </a:defRPr>
            </a:lvl2pPr>
            <a:lvl3pPr>
              <a:defRPr/>
            </a:lvl3pPr>
            <a:lvl5pPr>
              <a:defRPr/>
            </a:lvl5pPr>
            <a:lvl6pPr>
              <a:defRPr/>
            </a:lvl6pPr>
          </a:lstStyle>
          <a:p>
            <a:pPr lvl="0"/>
            <a:r>
              <a:rPr lang="en-US" smtClean="0"/>
              <a:t>Click to edit Master text styles</a:t>
            </a:r>
          </a:p>
          <a:p>
            <a:pPr lvl="1"/>
            <a:r>
              <a:rPr lang="en-US" smtClean="0"/>
              <a:t>Second level</a:t>
            </a:r>
          </a:p>
        </p:txBody>
      </p:sp>
      <p:sp>
        <p:nvSpPr>
          <p:cNvPr id="9" name="Content Placeholder 2"/>
          <p:cNvSpPr>
            <a:spLocks noGrp="1"/>
          </p:cNvSpPr>
          <p:nvPr>
            <p:ph idx="11"/>
          </p:nvPr>
        </p:nvSpPr>
        <p:spPr>
          <a:xfrm>
            <a:off x="6076950" y="4461932"/>
            <a:ext cx="3067050" cy="1024468"/>
          </a:xfrm>
          <a:noFill/>
        </p:spPr>
        <p:txBody>
          <a:bodyPr lIns="274320" tIns="91440"/>
          <a:lstStyle>
            <a:lvl1pPr marL="0" indent="0">
              <a:buNone/>
              <a:defRPr sz="1400" b="0">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10"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Rectangle 5"/>
          <p:cNvSpPr/>
          <p:nvPr/>
        </p:nvSpPr>
        <p:spPr bwMode="auto">
          <a:xfrm>
            <a:off x="3638550" y="2937932"/>
            <a:ext cx="5505450" cy="18621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7" name="Rectangle 6"/>
          <p:cNvSpPr/>
          <p:nvPr/>
        </p:nvSpPr>
        <p:spPr bwMode="auto">
          <a:xfrm>
            <a:off x="6076950" y="4461932"/>
            <a:ext cx="3067050" cy="1023938"/>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8"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10" name="Rectangle 9"/>
          <p:cNvSpPr/>
          <p:nvPr/>
        </p:nvSpPr>
        <p:spPr bwMode="auto">
          <a:xfrm>
            <a:off x="1109663" y="2937932"/>
            <a:ext cx="2528887" cy="1862138"/>
          </a:xfrm>
          <a:prstGeom prst="rect">
            <a:avLst/>
          </a:prstGeom>
          <a:solidFill>
            <a:schemeClr val="accent5">
              <a:lumMod val="60000"/>
              <a:lumOff val="40000"/>
            </a:schemeClr>
          </a:solidFill>
          <a:ln w="12700" cap="sq" algn="ctr">
            <a:solidFill>
              <a:schemeClr val="accent6">
                <a:lumMod val="60000"/>
                <a:lumOff val="40000"/>
              </a:schemeClr>
            </a:solidFill>
            <a:miter lim="800000"/>
            <a:headEnd/>
            <a:tailEnd/>
          </a:ln>
          <a:effectLst/>
        </p:spPr>
        <p:txBody>
          <a:bodyPr anchor="ctr"/>
          <a:lstStyle/>
          <a:p>
            <a:pPr algn="ctr">
              <a:lnSpc>
                <a:spcPct val="90000"/>
              </a:lnSpc>
              <a:spcBef>
                <a:spcPct val="50000"/>
              </a:spcBef>
              <a:defRPr/>
            </a:pPr>
            <a:r>
              <a:rPr lang="en-US" dirty="0">
                <a:solidFill>
                  <a:schemeClr val="accent5">
                    <a:lumMod val="75000"/>
                  </a:schemeClr>
                </a:solidFill>
                <a:cs typeface="+mn-cs"/>
              </a:rPr>
              <a:t>Insert</a:t>
            </a:r>
            <a:br>
              <a:rPr lang="en-US" dirty="0">
                <a:solidFill>
                  <a:schemeClr val="accent5">
                    <a:lumMod val="75000"/>
                  </a:schemeClr>
                </a:solidFill>
                <a:cs typeface="+mn-cs"/>
              </a:rPr>
            </a:br>
            <a:r>
              <a:rPr lang="en-US" dirty="0">
                <a:solidFill>
                  <a:schemeClr val="accent5">
                    <a:lumMod val="75000"/>
                  </a:schemeClr>
                </a:solidFill>
                <a:cs typeface="+mn-cs"/>
              </a:rPr>
              <a:t>image</a:t>
            </a:r>
            <a:br>
              <a:rPr lang="en-US" dirty="0">
                <a:solidFill>
                  <a:schemeClr val="accent5">
                    <a:lumMod val="75000"/>
                  </a:schemeClr>
                </a:solidFill>
                <a:cs typeface="+mn-cs"/>
              </a:rPr>
            </a:br>
            <a:r>
              <a:rPr lang="en-US" dirty="0">
                <a:solidFill>
                  <a:schemeClr val="accent5">
                    <a:lumMod val="75000"/>
                  </a:schemeClr>
                </a:solidFill>
                <a:cs typeface="+mn-cs"/>
              </a:rPr>
              <a:t>here</a:t>
            </a:r>
          </a:p>
        </p:txBody>
      </p:sp>
      <p:sp>
        <p:nvSpPr>
          <p:cNvPr id="43" name="Content Placeholder 2"/>
          <p:cNvSpPr>
            <a:spLocks noGrp="1"/>
          </p:cNvSpPr>
          <p:nvPr>
            <p:ph idx="10"/>
          </p:nvPr>
        </p:nvSpPr>
        <p:spPr>
          <a:xfrm>
            <a:off x="3638550" y="2937932"/>
            <a:ext cx="5505450" cy="1524000"/>
          </a:xfrm>
          <a:noFill/>
        </p:spPr>
        <p:txBody>
          <a:bodyPr lIns="182880" tIns="182880"/>
          <a:lstStyle>
            <a:lvl1pPr marL="0" indent="0">
              <a:lnSpc>
                <a:spcPct val="100000"/>
              </a:lnSpc>
              <a:spcBef>
                <a:spcPts val="0"/>
              </a:spcBef>
              <a:buNone/>
              <a:defRPr sz="1400" b="1">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3" name="Content Placeholder 2"/>
          <p:cNvSpPr>
            <a:spLocks noGrp="1"/>
          </p:cNvSpPr>
          <p:nvPr>
            <p:ph idx="1"/>
          </p:nvPr>
        </p:nvSpPr>
        <p:spPr>
          <a:xfrm>
            <a:off x="1447800" y="1752600"/>
            <a:ext cx="7696200" cy="1238250"/>
          </a:xfrm>
          <a:noFill/>
          <a:ln w="9525">
            <a:noFill/>
            <a:miter lim="800000"/>
            <a:headEnd/>
            <a:tailEnd/>
          </a:ln>
          <a:effectLst/>
        </p:spPr>
        <p:txBody>
          <a:bodyPr/>
          <a:lstStyle>
            <a:lvl1pPr>
              <a:defRPr lang="en-US" sz="2000" b="1" dirty="0" smtClean="0">
                <a:latin typeface="Calibri" pitchFamily="34" charset="0"/>
                <a:cs typeface="Calibri" pitchFamily="34" charset="0"/>
              </a:defRPr>
            </a:lvl1pPr>
            <a:lvl2pPr marL="228600" indent="-228600">
              <a:buClrTx/>
              <a:buFont typeface="Arial" pitchFamily="34" charset="0"/>
              <a:buChar char="•"/>
              <a:defRPr lang="en-US" sz="1800" b="1" dirty="0" smtClean="0">
                <a:latin typeface="Calibri" pitchFamily="34" charset="0"/>
                <a:cs typeface="Calibri" pitchFamily="34" charset="0"/>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2"/>
          <p:cNvSpPr>
            <a:spLocks noGrp="1"/>
          </p:cNvSpPr>
          <p:nvPr>
            <p:ph idx="11"/>
          </p:nvPr>
        </p:nvSpPr>
        <p:spPr>
          <a:xfrm>
            <a:off x="6076950" y="4461932"/>
            <a:ext cx="3067050" cy="1024468"/>
          </a:xfrm>
          <a:noFill/>
        </p:spPr>
        <p:txBody>
          <a:bodyPr lIns="274320" tIns="91440"/>
          <a:lstStyle>
            <a:lvl1pPr marL="0" indent="0">
              <a:buNone/>
              <a:defRPr sz="1400" b="0">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13" name="Title 1"/>
          <p:cNvSpPr>
            <a:spLocks noGrp="1"/>
          </p:cNvSpPr>
          <p:nvPr>
            <p:ph type="title"/>
          </p:nvPr>
        </p:nvSpPr>
        <p:spPr>
          <a:xfrm>
            <a:off x="1447800" y="457201"/>
            <a:ext cx="7126287" cy="5334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6" name="Rectangle 5"/>
          <p:cNvSpPr/>
          <p:nvPr/>
        </p:nvSpPr>
        <p:spPr bwMode="auto">
          <a:xfrm>
            <a:off x="3638550" y="2974975"/>
            <a:ext cx="5505450" cy="18621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7" name="Rectangle 6"/>
          <p:cNvSpPr/>
          <p:nvPr/>
        </p:nvSpPr>
        <p:spPr bwMode="auto">
          <a:xfrm>
            <a:off x="6076950" y="4498975"/>
            <a:ext cx="3067050" cy="1023938"/>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8"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9" name="Rectangle 8"/>
          <p:cNvSpPr/>
          <p:nvPr/>
        </p:nvSpPr>
        <p:spPr bwMode="auto">
          <a:xfrm>
            <a:off x="0" y="2989263"/>
            <a:ext cx="3638550" cy="2533650"/>
          </a:xfrm>
          <a:prstGeom prst="rect">
            <a:avLst/>
          </a:prstGeom>
          <a:solidFill>
            <a:schemeClr val="accent5">
              <a:lumMod val="60000"/>
              <a:lumOff val="40000"/>
            </a:schemeClr>
          </a:solidFill>
          <a:ln w="12700" cap="sq" algn="ctr">
            <a:solidFill>
              <a:schemeClr val="accent6">
                <a:lumMod val="60000"/>
                <a:lumOff val="40000"/>
              </a:schemeClr>
            </a:solidFill>
            <a:miter lim="800000"/>
            <a:headEnd/>
            <a:tailEnd/>
          </a:ln>
          <a:effectLst/>
        </p:spPr>
        <p:txBody>
          <a:bodyPr anchor="ctr"/>
          <a:lstStyle/>
          <a:p>
            <a:pPr algn="ctr" fontAlgn="auto">
              <a:spcBef>
                <a:spcPts val="0"/>
              </a:spcBef>
              <a:spcAft>
                <a:spcPts val="0"/>
              </a:spcAft>
              <a:defRPr/>
            </a:pPr>
            <a:r>
              <a:rPr lang="en-US" dirty="0">
                <a:solidFill>
                  <a:schemeClr val="accent5">
                    <a:lumMod val="75000"/>
                  </a:schemeClr>
                </a:solidFill>
                <a:latin typeface="+mn-lt"/>
                <a:cs typeface="+mn-cs"/>
              </a:rPr>
              <a:t>Insert</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image</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here</a:t>
            </a:r>
          </a:p>
        </p:txBody>
      </p:sp>
      <p:sp>
        <p:nvSpPr>
          <p:cNvPr id="10" name="Rectangle 9"/>
          <p:cNvSpPr/>
          <p:nvPr/>
        </p:nvSpPr>
        <p:spPr bwMode="auto">
          <a:xfrm>
            <a:off x="3638550" y="4498975"/>
            <a:ext cx="2438400" cy="1825625"/>
          </a:xfrm>
          <a:prstGeom prst="rect">
            <a:avLst/>
          </a:prstGeom>
          <a:solidFill>
            <a:schemeClr val="accent5">
              <a:lumMod val="60000"/>
              <a:lumOff val="40000"/>
            </a:schemeClr>
          </a:solidFill>
          <a:ln w="12700" cap="sq" algn="ctr">
            <a:solidFill>
              <a:schemeClr val="accent6">
                <a:lumMod val="60000"/>
                <a:lumOff val="40000"/>
              </a:schemeClr>
            </a:solidFill>
            <a:miter lim="800000"/>
            <a:headEnd/>
            <a:tailEnd/>
          </a:ln>
          <a:effectLst/>
        </p:spPr>
        <p:txBody>
          <a:bodyPr anchor="ctr"/>
          <a:lstStyle/>
          <a:p>
            <a:pPr algn="ctr" fontAlgn="auto">
              <a:spcBef>
                <a:spcPts val="0"/>
              </a:spcBef>
              <a:spcAft>
                <a:spcPts val="0"/>
              </a:spcAft>
              <a:defRPr/>
            </a:pPr>
            <a:r>
              <a:rPr lang="en-US" dirty="0">
                <a:solidFill>
                  <a:schemeClr val="accent5">
                    <a:lumMod val="75000"/>
                  </a:schemeClr>
                </a:solidFill>
                <a:latin typeface="+mn-lt"/>
                <a:cs typeface="+mn-cs"/>
              </a:rPr>
              <a:t>Insert</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image</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here</a:t>
            </a:r>
          </a:p>
        </p:txBody>
      </p:sp>
      <p:sp>
        <p:nvSpPr>
          <p:cNvPr id="13" name="Content Placeholder 2"/>
          <p:cNvSpPr>
            <a:spLocks noGrp="1"/>
          </p:cNvSpPr>
          <p:nvPr>
            <p:ph idx="10"/>
          </p:nvPr>
        </p:nvSpPr>
        <p:spPr>
          <a:xfrm>
            <a:off x="3638550" y="2974975"/>
            <a:ext cx="5505450" cy="1524000"/>
          </a:xfrm>
          <a:noFill/>
        </p:spPr>
        <p:txBody>
          <a:bodyPr lIns="182880" tIns="182880"/>
          <a:lstStyle>
            <a:lvl1pPr marL="0" indent="0">
              <a:lnSpc>
                <a:spcPct val="100000"/>
              </a:lnSpc>
              <a:spcBef>
                <a:spcPts val="0"/>
              </a:spcBef>
              <a:buNone/>
              <a:defRPr sz="1400" b="1">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14" name="Content Placeholder 2"/>
          <p:cNvSpPr>
            <a:spLocks noGrp="1"/>
          </p:cNvSpPr>
          <p:nvPr>
            <p:ph idx="11"/>
          </p:nvPr>
        </p:nvSpPr>
        <p:spPr>
          <a:xfrm>
            <a:off x="6076950" y="4498975"/>
            <a:ext cx="3067050" cy="1024468"/>
          </a:xfrm>
          <a:noFill/>
        </p:spPr>
        <p:txBody>
          <a:bodyPr lIns="274320" tIns="91440"/>
          <a:lstStyle>
            <a:lvl1pPr marL="0" indent="0">
              <a:buNone/>
              <a:defRPr sz="1400" b="0">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2" name="Title 1"/>
          <p:cNvSpPr>
            <a:spLocks noGrp="1"/>
          </p:cNvSpPr>
          <p:nvPr>
            <p:ph type="title"/>
          </p:nvPr>
        </p:nvSpPr>
        <p:spPr>
          <a:xfrm>
            <a:off x="1447800" y="457201"/>
            <a:ext cx="7126287" cy="609599"/>
          </a:xfr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47800" y="1752600"/>
            <a:ext cx="7696200" cy="1238250"/>
          </a:xfrm>
          <a:noFill/>
          <a:ln w="9525">
            <a:noFill/>
            <a:miter lim="800000"/>
            <a:headEnd/>
            <a:tailEnd/>
          </a:ln>
          <a:effectLst/>
        </p:spPr>
        <p:txBody>
          <a:bodyPr/>
          <a:lstStyle>
            <a:lvl1pPr>
              <a:defRPr lang="en-US" sz="2000" b="1" smtClean="0">
                <a:latin typeface="Calibri" pitchFamily="34" charset="0"/>
                <a:cs typeface="Calibri" pitchFamily="34" charset="0"/>
              </a:defRPr>
            </a:lvl1pPr>
            <a:lvl2pPr marL="228600" indent="-228600">
              <a:buClrTx/>
              <a:buFont typeface="Arial" pitchFamily="34" charset="0"/>
              <a:buChar char="•"/>
              <a:defRPr lang="en-US" sz="1800" b="1" smtClean="0">
                <a:latin typeface="Calibri" pitchFamily="34" charset="0"/>
                <a:cs typeface="Calibri" pitchFamily="34" charset="0"/>
              </a:defRPr>
            </a:lvl2pPr>
          </a:lstStyle>
          <a:p>
            <a:pPr lvl="0"/>
            <a:r>
              <a:rPr lang="en-US" smtClean="0"/>
              <a:t>Click to edit Master text styles</a:t>
            </a:r>
          </a:p>
          <a:p>
            <a:pPr lvl="1"/>
            <a:r>
              <a:rPr lang="en-US" smtClean="0"/>
              <a:t>Second level</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Rectangle 2"/>
          <p:cNvSpPr/>
          <p:nvPr/>
        </p:nvSpPr>
        <p:spPr bwMode="auto">
          <a:xfrm>
            <a:off x="1922463" y="4800600"/>
            <a:ext cx="7221537" cy="14303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4" name="Rectangle 3"/>
          <p:cNvSpPr/>
          <p:nvPr/>
        </p:nvSpPr>
        <p:spPr bwMode="auto">
          <a:xfrm>
            <a:off x="6172200" y="5888038"/>
            <a:ext cx="2971800" cy="968375"/>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6"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l="2" t="-5" r="86995" b="88000"/>
          <a:stretch>
            <a:fillRect/>
          </a:stretch>
        </p:blipFill>
        <p:spPr bwMode="auto">
          <a:xfrm>
            <a:off x="0" y="476250"/>
            <a:ext cx="1189038" cy="381000"/>
          </a:xfrm>
          <a:prstGeom prst="rect">
            <a:avLst/>
          </a:prstGeom>
          <a:noFill/>
          <a:ln w="9525">
            <a:noFill/>
            <a:miter lim="800000"/>
            <a:headEnd/>
            <a:tailEnd/>
          </a:ln>
        </p:spPr>
      </p:pic>
      <p:pic>
        <p:nvPicPr>
          <p:cNvPr id="4" name="Picture 29"/>
          <p:cNvPicPr>
            <a:picLocks noChangeAspect="1" noChangeArrowheads="1"/>
          </p:cNvPicPr>
          <p:nvPr/>
        </p:nvPicPr>
        <p:blipFill>
          <a:blip r:embed="rId3"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 name="Picture 13"/>
          <p:cNvPicPr>
            <a:picLocks noChangeAspect="1" noChangeArrowheads="1"/>
          </p:cNvPicPr>
          <p:nvPr/>
        </p:nvPicPr>
        <p:blipFill>
          <a:blip r:embed="rId4" cstate="print"/>
          <a:srcRect/>
          <a:stretch>
            <a:fillRect/>
          </a:stretch>
        </p:blipFill>
        <p:spPr bwMode="auto">
          <a:xfrm>
            <a:off x="1809750" y="0"/>
            <a:ext cx="7334250" cy="58738"/>
          </a:xfrm>
          <a:prstGeom prst="rect">
            <a:avLst/>
          </a:prstGeom>
          <a:noFill/>
          <a:ln w="9525">
            <a:noFill/>
            <a:miter lim="800000"/>
            <a:headEnd/>
            <a:tailEnd/>
          </a:ln>
        </p:spPr>
      </p:pic>
      <p:sp>
        <p:nvSpPr>
          <p:cNvPr id="2" name="Title 1"/>
          <p:cNvSpPr>
            <a:spLocks noGrp="1"/>
          </p:cNvSpPr>
          <p:nvPr>
            <p:ph type="title"/>
          </p:nvPr>
        </p:nvSpPr>
        <p:spPr>
          <a:xfrm>
            <a:off x="0" y="2209800"/>
            <a:ext cx="9144000" cy="685800"/>
          </a:xfrm>
        </p:spPr>
        <p:txBody>
          <a:bodyPr/>
          <a:lstStyle>
            <a:lvl1pPr algn="ctr">
              <a:defRPr sz="3600" b="1" cap="none">
                <a:solidFill>
                  <a:schemeClr val="tx1"/>
                </a:solidFill>
                <a:latin typeface="Calibri" pitchFamily="34" charset="0"/>
                <a:cs typeface="Calibri" pitchFamily="34" charset="0"/>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7" name="Content Placeholder 2"/>
          <p:cNvSpPr>
            <a:spLocks noGrp="1"/>
          </p:cNvSpPr>
          <p:nvPr>
            <p:ph idx="1"/>
          </p:nvPr>
        </p:nvSpPr>
        <p:spPr>
          <a:xfrm>
            <a:off x="1600199" y="5390002"/>
            <a:ext cx="7554915" cy="1071758"/>
          </a:xfrm>
        </p:spPr>
        <p:txBody>
          <a:bodyPr/>
          <a:lstStyle>
            <a:lvl1pPr marL="457200" indent="-457200">
              <a:buFontTx/>
              <a:buBlip>
                <a:blip r:embed="rId3"/>
              </a:buBlip>
              <a:defRPr sz="1600" b="1">
                <a:solidFill>
                  <a:schemeClr val="tx1"/>
                </a:solidFill>
              </a:defRPr>
            </a:lvl1pPr>
            <a:lvl2pPr marL="457200" indent="0">
              <a:spcBef>
                <a:spcPts val="0"/>
              </a:spcBef>
              <a:buFont typeface="Arial" pitchFamily="34" charset="0"/>
              <a:buNone/>
              <a:defRPr sz="1600">
                <a:solidFill>
                  <a:schemeClr val="tx1"/>
                </a:solidFill>
              </a:defRPr>
            </a:lvl2pPr>
          </a:lstStyle>
          <a:p>
            <a:pPr lvl="0"/>
            <a:r>
              <a:rPr lang="en-US" smtClean="0"/>
              <a:t>Click to edit Master text styles</a:t>
            </a:r>
          </a:p>
          <a:p>
            <a:pPr lvl="1"/>
            <a:r>
              <a:rPr lang="en-US" smtClean="0"/>
              <a:t>Second level</a:t>
            </a:r>
          </a:p>
        </p:txBody>
      </p:sp>
      <p:sp>
        <p:nvSpPr>
          <p:cNvPr id="6"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3" name="Content Placeholder 2"/>
          <p:cNvSpPr>
            <a:spLocks noGrp="1"/>
          </p:cNvSpPr>
          <p:nvPr>
            <p:ph sz="half" idx="1"/>
          </p:nvPr>
        </p:nvSpPr>
        <p:spPr>
          <a:xfrm>
            <a:off x="590550" y="1751012"/>
            <a:ext cx="3813048" cy="4573588"/>
          </a:xfrm>
          <a:noFill/>
          <a:ln w="9525">
            <a:noFill/>
            <a:miter lim="800000"/>
            <a:headEnd/>
            <a:tailEnd/>
          </a:ln>
          <a:effectLst/>
        </p:spPr>
        <p:txBody>
          <a:bodyPr/>
          <a:lstStyle>
            <a:lvl1pPr>
              <a:defRPr lang="en-US" smtClean="0"/>
            </a:lvl1pPr>
            <a:lvl2pPr>
              <a:buClrTx/>
              <a:defRPr lang="en-US" smtClean="0">
                <a:solidFill>
                  <a:schemeClr val="tx1"/>
                </a:solidFill>
              </a:defRPr>
            </a:lvl2pPr>
            <a:lvl3pPr>
              <a:buClrTx/>
              <a:defRPr lang="en-US" smtClean="0">
                <a:solidFill>
                  <a:schemeClr val="tx1"/>
                </a:solidFill>
              </a:defRPr>
            </a:lvl3pPr>
            <a:lvl4pPr>
              <a:buClrTx/>
              <a:defRPr lang="en-US" smtClean="0">
                <a:solidFill>
                  <a:schemeClr val="tx1"/>
                </a:solidFill>
              </a:defRPr>
            </a:lvl4pPr>
            <a:lvl5pPr>
              <a:buClrTx/>
              <a:defRPr lang="en-US" b="1" dirty="0">
                <a:solidFill>
                  <a:schemeClr val="tx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0090" y="1751012"/>
            <a:ext cx="3813048" cy="4573588"/>
          </a:xfrm>
          <a:noFill/>
          <a:ln w="9525">
            <a:noFill/>
            <a:miter lim="800000"/>
            <a:headEnd/>
            <a:tailEnd/>
          </a:ln>
          <a:effectLst/>
        </p:spPr>
        <p:txBody>
          <a:bodyPr/>
          <a:lstStyle>
            <a:lvl1pPr>
              <a:defRPr lang="en-US" smtClean="0"/>
            </a:lvl1pPr>
            <a:lvl2pPr>
              <a:buClrTx/>
              <a:defRPr lang="en-US" smtClean="0">
                <a:solidFill>
                  <a:schemeClr val="tx1"/>
                </a:solidFill>
              </a:defRPr>
            </a:lvl2pPr>
            <a:lvl3pPr>
              <a:buClrTx/>
              <a:defRPr lang="en-US" smtClean="0">
                <a:solidFill>
                  <a:schemeClr val="tx1"/>
                </a:solidFill>
              </a:defRPr>
            </a:lvl3pPr>
            <a:lvl4pPr>
              <a:buClrTx/>
              <a:defRPr lang="en-US" smtClean="0">
                <a:solidFill>
                  <a:schemeClr val="tx1"/>
                </a:solidFill>
              </a:defRPr>
            </a:lvl4pPr>
            <a:lvl5pPr>
              <a:buClrTx/>
              <a:defRPr lang="en-US" b="1" dirty="0">
                <a:solidFill>
                  <a:schemeClr val="tx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gradFill flip="none" rotWithShape="1">
            <a:gsLst>
              <a:gs pos="0">
                <a:schemeClr val="accent6">
                  <a:lumMod val="60000"/>
                  <a:lumOff val="40000"/>
                </a:schemeClr>
              </a:gs>
              <a:gs pos="53000">
                <a:schemeClr val="accent6">
                  <a:lumMod val="60000"/>
                  <a:lumOff val="40000"/>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buFont typeface="Arial" pitchFamily="34" charset="0"/>
              <a:buNone/>
              <a:defRPr/>
            </a:pPr>
            <a:endParaRPr lang="en-US" dirty="0"/>
          </a:p>
        </p:txBody>
      </p:sp>
      <p:sp>
        <p:nvSpPr>
          <p:cNvPr id="1027" name="Rectangle 2"/>
          <p:cNvSpPr>
            <a:spLocks noGrp="1" noChangeArrowheads="1"/>
          </p:cNvSpPr>
          <p:nvPr>
            <p:ph type="title"/>
          </p:nvPr>
        </p:nvSpPr>
        <p:spPr bwMode="auto">
          <a:xfrm>
            <a:off x="1447800" y="457200"/>
            <a:ext cx="7126288" cy="4841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1447800" y="1752600"/>
            <a:ext cx="7162800" cy="3124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53996" name="Text Box 12"/>
          <p:cNvSpPr txBox="1">
            <a:spLocks noChangeArrowheads="1"/>
          </p:cNvSpPr>
          <p:nvPr/>
        </p:nvSpPr>
        <p:spPr bwMode="auto">
          <a:xfrm>
            <a:off x="590550" y="6557963"/>
            <a:ext cx="1479550" cy="153987"/>
          </a:xfrm>
          <a:prstGeom prst="rect">
            <a:avLst/>
          </a:prstGeom>
          <a:noFill/>
          <a:ln w="9525" algn="ctr">
            <a:noFill/>
            <a:miter lim="800000"/>
            <a:headEnd/>
            <a:tailEnd/>
          </a:ln>
          <a:effectLst/>
        </p:spPr>
        <p:txBody>
          <a:bodyPr lIns="0" tIns="0" rIns="0" bIns="0">
            <a:spAutoFit/>
          </a:bodyPr>
          <a:lstStyle/>
          <a:p>
            <a:pPr eaLnBrk="0" fontAlgn="auto" hangingPunct="0">
              <a:spcAft>
                <a:spcPts val="0"/>
              </a:spcAft>
              <a:defRPr/>
            </a:pPr>
            <a:r>
              <a:rPr lang="en-US" sz="1000" dirty="0">
                <a:latin typeface="+mn-lt"/>
              </a:rPr>
              <a:t>© </a:t>
            </a:r>
            <a:r>
              <a:rPr lang="en-US" sz="1000" dirty="0" smtClean="0">
                <a:latin typeface="+mn-lt"/>
              </a:rPr>
              <a:t>2012 </a:t>
            </a:r>
            <a:r>
              <a:rPr lang="en-US" sz="1000" dirty="0">
                <a:latin typeface="+mn-lt"/>
              </a:rPr>
              <a:t>ANSYS, Inc.</a:t>
            </a:r>
            <a:endParaRPr lang="en-US" sz="1000" dirty="0">
              <a:latin typeface="+mn-lt"/>
              <a:cs typeface="+mn-cs"/>
            </a:endParaRPr>
          </a:p>
        </p:txBody>
      </p:sp>
      <p:sp>
        <p:nvSpPr>
          <p:cNvPr id="553997" name="Text Box 13"/>
          <p:cNvSpPr txBox="1">
            <a:spLocks noChangeArrowheads="1"/>
          </p:cNvSpPr>
          <p:nvPr/>
        </p:nvSpPr>
        <p:spPr bwMode="auto">
          <a:xfrm>
            <a:off x="2070100" y="6557963"/>
            <a:ext cx="1587500" cy="153888"/>
          </a:xfrm>
          <a:prstGeom prst="rect">
            <a:avLst/>
          </a:prstGeom>
          <a:noFill/>
          <a:ln w="9525" algn="ctr">
            <a:noFill/>
            <a:miter lim="800000"/>
            <a:headEnd/>
            <a:tailEnd/>
          </a:ln>
          <a:effectLst/>
        </p:spPr>
        <p:txBody>
          <a:bodyPr wrap="square" lIns="0" tIns="0" rIns="0" bIns="0">
            <a:spAutoFit/>
          </a:bodyPr>
          <a:lstStyle/>
          <a:p>
            <a:pPr eaLnBrk="0" fontAlgn="auto" hangingPunct="0">
              <a:spcAft>
                <a:spcPts val="0"/>
              </a:spcAft>
              <a:defRPr/>
            </a:pPr>
            <a:fld id="{F4674F3A-4F60-4857-91A6-E62E4CF56F4B}" type="datetime4">
              <a:rPr lang="en-US" sz="1000">
                <a:latin typeface="+mn-lt"/>
                <a:cs typeface="+mn-cs"/>
              </a:rPr>
              <a:pPr eaLnBrk="0" fontAlgn="auto" hangingPunct="0">
                <a:spcAft>
                  <a:spcPts val="0"/>
                </a:spcAft>
                <a:defRPr/>
              </a:pPr>
              <a:t>October 15, 2012</a:t>
            </a:fld>
            <a:endParaRPr lang="en-US" sz="1000" dirty="0">
              <a:latin typeface="+mn-lt"/>
              <a:cs typeface="+mn-cs"/>
            </a:endParaRPr>
          </a:p>
        </p:txBody>
      </p:sp>
      <p:sp>
        <p:nvSpPr>
          <p:cNvPr id="7" name="Rectangle 5"/>
          <p:cNvSpPr txBox="1">
            <a:spLocks noChangeArrowheads="1"/>
          </p:cNvSpPr>
          <p:nvPr/>
        </p:nvSpPr>
        <p:spPr bwMode="auto">
          <a:xfrm>
            <a:off x="4749800" y="6557963"/>
            <a:ext cx="279400" cy="153987"/>
          </a:xfrm>
          <a:prstGeom prst="rect">
            <a:avLst/>
          </a:prstGeom>
          <a:noFill/>
          <a:ln w="9525">
            <a:noFill/>
            <a:miter lim="800000"/>
            <a:headEnd/>
            <a:tailEnd/>
          </a:ln>
          <a:effectLst/>
        </p:spPr>
        <p:txBody>
          <a:bodyPr lIns="0" tIns="0" rIns="0" bIns="0">
            <a:spAutoFit/>
          </a:bodyPr>
          <a:lstStyle>
            <a:lvl1pPr algn="r" eaLnBrk="0" hangingPunct="0">
              <a:lnSpc>
                <a:spcPct val="100000"/>
              </a:lnSpc>
              <a:spcBef>
                <a:spcPct val="0"/>
              </a:spcBef>
              <a:defRPr sz="1000">
                <a:solidFill>
                  <a:schemeClr val="tx2"/>
                </a:solidFill>
              </a:defRPr>
            </a:lvl1pPr>
          </a:lstStyle>
          <a:p>
            <a:pPr algn="l">
              <a:defRPr/>
            </a:pPr>
            <a:fld id="{0EB639C4-AAB0-4043-B0CD-42F410298AB6}" type="slidenum">
              <a:rPr lang="en-US" smtClean="0">
                <a:solidFill>
                  <a:schemeClr val="tx1"/>
                </a:solidFill>
                <a:cs typeface="+mn-cs"/>
              </a:rPr>
              <a:pPr algn="l">
                <a:defRPr/>
              </a:pPr>
              <a:t>‹#›</a:t>
            </a:fld>
            <a:endParaRPr lang="en-US" dirty="0">
              <a:solidFill>
                <a:schemeClr val="tx1"/>
              </a:solidFill>
              <a:cs typeface="+mn-cs"/>
            </a:endParaRPr>
          </a:p>
        </p:txBody>
      </p:sp>
      <p:pic>
        <p:nvPicPr>
          <p:cNvPr id="8" name="Picture 29"/>
          <p:cNvPicPr>
            <a:picLocks noChangeAspect="1" noChangeArrowheads="1"/>
          </p:cNvPicPr>
          <p:nvPr/>
        </p:nvPicPr>
        <p:blipFill>
          <a:blip r:embed="rId13"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9" name="Picture 13"/>
          <p:cNvPicPr>
            <a:picLocks noChangeAspect="1" noChangeArrowheads="1"/>
          </p:cNvPicPr>
          <p:nvPr/>
        </p:nvPicPr>
        <p:blipFill>
          <a:blip r:embed="rId14" cstate="print"/>
          <a:srcRect/>
          <a:stretch>
            <a:fillRect/>
          </a:stretch>
        </p:blipFill>
        <p:spPr bwMode="auto">
          <a:xfrm>
            <a:off x="1809750" y="0"/>
            <a:ext cx="7334250" cy="58738"/>
          </a:xfrm>
          <a:prstGeom prst="rect">
            <a:avLst/>
          </a:prstGeom>
          <a:noFill/>
          <a:ln w="9525">
            <a:noFill/>
            <a:miter lim="800000"/>
            <a:headEnd/>
            <a:tailEnd/>
          </a:ln>
        </p:spPr>
      </p:pic>
      <p:sp>
        <p:nvSpPr>
          <p:cNvPr id="10" name="TextBox 9"/>
          <p:cNvSpPr txBox="1"/>
          <p:nvPr userDrawn="1"/>
        </p:nvSpPr>
        <p:spPr bwMode="auto">
          <a:xfrm>
            <a:off x="8015063" y="6556248"/>
            <a:ext cx="658835" cy="153888"/>
          </a:xfrm>
          <a:prstGeom prst="rect">
            <a:avLst/>
          </a:prstGeom>
          <a:noFill/>
          <a:ln w="12700" cap="sq" algn="ctr">
            <a:noFill/>
            <a:miter lim="800000"/>
            <a:headEnd/>
            <a:tailEnd/>
          </a:ln>
          <a:effectLst/>
        </p:spPr>
        <p:txBody>
          <a:bodyPr wrap="none" lIns="0" tIns="0" rIns="0" bIns="0" rtlCol="0">
            <a:spAutoFit/>
          </a:bodyPr>
          <a:lstStyle/>
          <a:p>
            <a:pPr algn="r"/>
            <a:r>
              <a:rPr lang="en-US" sz="1000" b="0" dirty="0" smtClean="0">
                <a:latin typeface="Calibri" pitchFamily="34" charset="0"/>
                <a:cs typeface="Calibri" pitchFamily="34" charset="0"/>
              </a:rPr>
              <a:t>Release 14.5</a:t>
            </a: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1" r:id="rId11"/>
  </p:sldLayoutIdLst>
  <p:transition>
    <p:wipe dir="r"/>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3200" b="1">
          <a:solidFill>
            <a:schemeClr val="tx1"/>
          </a:solidFill>
          <a:latin typeface="Calibri" pitchFamily="34" charset="0"/>
          <a:ea typeface="+mj-ea"/>
          <a:cs typeface="Calibri" pitchFamily="34" charset="0"/>
        </a:defRPr>
      </a:lvl1pPr>
      <a:lvl2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2pPr>
      <a:lvl3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3pPr>
      <a:lvl4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4pPr>
      <a:lvl5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5pPr>
      <a:lvl6pPr marL="457200" algn="l" rtl="0" eaLnBrk="1" fontAlgn="base" hangingPunct="1">
        <a:lnSpc>
          <a:spcPct val="90000"/>
        </a:lnSpc>
        <a:spcBef>
          <a:spcPct val="0"/>
        </a:spcBef>
        <a:spcAft>
          <a:spcPct val="0"/>
        </a:spcAft>
        <a:defRPr sz="3200" b="1">
          <a:solidFill>
            <a:schemeClr val="tx2"/>
          </a:solidFill>
          <a:latin typeface="Arial" charset="0"/>
        </a:defRPr>
      </a:lvl6pPr>
      <a:lvl7pPr marL="914400" algn="l" rtl="0" eaLnBrk="1" fontAlgn="base" hangingPunct="1">
        <a:lnSpc>
          <a:spcPct val="90000"/>
        </a:lnSpc>
        <a:spcBef>
          <a:spcPct val="0"/>
        </a:spcBef>
        <a:spcAft>
          <a:spcPct val="0"/>
        </a:spcAft>
        <a:defRPr sz="3200" b="1">
          <a:solidFill>
            <a:schemeClr val="tx2"/>
          </a:solidFill>
          <a:latin typeface="Arial" charset="0"/>
        </a:defRPr>
      </a:lvl7pPr>
      <a:lvl8pPr marL="1371600" algn="l" rtl="0" eaLnBrk="1" fontAlgn="base" hangingPunct="1">
        <a:lnSpc>
          <a:spcPct val="90000"/>
        </a:lnSpc>
        <a:spcBef>
          <a:spcPct val="0"/>
        </a:spcBef>
        <a:spcAft>
          <a:spcPct val="0"/>
        </a:spcAft>
        <a:defRPr sz="3200" b="1">
          <a:solidFill>
            <a:schemeClr val="tx2"/>
          </a:solidFill>
          <a:latin typeface="Arial" charset="0"/>
        </a:defRPr>
      </a:lvl8pPr>
      <a:lvl9pPr marL="1828800" algn="l" rtl="0" eaLnBrk="1" fontAlgn="base" hangingPunct="1">
        <a:lnSpc>
          <a:spcPct val="90000"/>
        </a:lnSpc>
        <a:spcBef>
          <a:spcPct val="0"/>
        </a:spcBef>
        <a:spcAft>
          <a:spcPct val="0"/>
        </a:spcAft>
        <a:defRPr sz="3200" b="1">
          <a:solidFill>
            <a:schemeClr val="tx2"/>
          </a:solidFill>
          <a:latin typeface="Arial" charset="0"/>
        </a:defRPr>
      </a:lvl9pPr>
    </p:titleStyle>
    <p:bodyStyle>
      <a:lvl1pPr marL="457200" indent="-457200" algn="l" rtl="0" eaLnBrk="1" fontAlgn="base" hangingPunct="1">
        <a:lnSpc>
          <a:spcPct val="95000"/>
        </a:lnSpc>
        <a:spcBef>
          <a:spcPts val="1200"/>
        </a:spcBef>
        <a:spcAft>
          <a:spcPct val="0"/>
        </a:spcAft>
        <a:buClr>
          <a:schemeClr val="tx1"/>
        </a:buClr>
        <a:defRPr sz="2000" b="1">
          <a:solidFill>
            <a:schemeClr val="tx1"/>
          </a:solidFill>
          <a:latin typeface="Calibri" pitchFamily="34" charset="0"/>
          <a:ea typeface="+mn-ea"/>
          <a:cs typeface="Calibri" pitchFamily="34" charset="0"/>
        </a:defRPr>
      </a:lvl1pPr>
      <a:lvl2pPr marL="228600" indent="-228600" algn="l" rtl="0" eaLnBrk="1" fontAlgn="base" hangingPunct="1">
        <a:lnSpc>
          <a:spcPct val="95000"/>
        </a:lnSpc>
        <a:spcBef>
          <a:spcPct val="25000"/>
        </a:spcBef>
        <a:spcAft>
          <a:spcPct val="0"/>
        </a:spcAft>
        <a:buClrTx/>
        <a:buSzPct val="120000"/>
        <a:buFont typeface="Arial" charset="0"/>
        <a:buChar char="•"/>
        <a:defRPr b="1">
          <a:solidFill>
            <a:schemeClr val="tx1"/>
          </a:solidFill>
          <a:latin typeface="Calibri" pitchFamily="34" charset="0"/>
          <a:cs typeface="Calibri" pitchFamily="34" charset="0"/>
        </a:defRPr>
      </a:lvl2pPr>
      <a:lvl3pPr marL="457200" indent="-228600" algn="l" rtl="0" eaLnBrk="1" fontAlgn="base" hangingPunct="1">
        <a:lnSpc>
          <a:spcPct val="95000"/>
        </a:lnSpc>
        <a:spcBef>
          <a:spcPct val="25000"/>
        </a:spcBef>
        <a:spcAft>
          <a:spcPct val="0"/>
        </a:spcAft>
        <a:buClrTx/>
        <a:buFont typeface="Calibri" pitchFamily="34" charset="0"/>
        <a:buChar char="–"/>
        <a:defRPr b="1">
          <a:solidFill>
            <a:schemeClr val="tx1"/>
          </a:solidFill>
          <a:latin typeface="Calibri" pitchFamily="34" charset="0"/>
          <a:cs typeface="Calibri" pitchFamily="34" charset="0"/>
        </a:defRPr>
      </a:lvl3pPr>
      <a:lvl4pPr marL="687388" indent="-225425" algn="l" rtl="0" eaLnBrk="1" fontAlgn="base" hangingPunct="1">
        <a:lnSpc>
          <a:spcPct val="95000"/>
        </a:lnSpc>
        <a:spcBef>
          <a:spcPct val="25000"/>
        </a:spcBef>
        <a:spcAft>
          <a:spcPct val="0"/>
        </a:spcAft>
        <a:buClrTx/>
        <a:buFont typeface="Arial" pitchFamily="34" charset="0"/>
        <a:buChar char="•"/>
        <a:defRPr b="1">
          <a:solidFill>
            <a:schemeClr val="tx1"/>
          </a:solidFill>
          <a:latin typeface="Calibri" pitchFamily="34" charset="0"/>
          <a:cs typeface="Calibri" pitchFamily="34" charset="0"/>
        </a:defRPr>
      </a:lvl4pPr>
      <a:lvl5pPr marL="914400" indent="-227013" algn="l" rtl="0" eaLnBrk="1" fontAlgn="base" hangingPunct="1">
        <a:lnSpc>
          <a:spcPct val="95000"/>
        </a:lnSpc>
        <a:spcBef>
          <a:spcPct val="25000"/>
        </a:spcBef>
        <a:spcAft>
          <a:spcPct val="0"/>
        </a:spcAft>
        <a:buClr>
          <a:schemeClr val="accent1"/>
        </a:buClr>
        <a:buFont typeface="Calibri" pitchFamily="34" charset="0"/>
        <a:buChar char="–"/>
        <a:defRPr sz="1600" b="1">
          <a:solidFill>
            <a:schemeClr val="tx1"/>
          </a:solidFill>
          <a:latin typeface="Calibri" pitchFamily="34" charset="0"/>
          <a:cs typeface="Calibri" pitchFamily="34" charset="0"/>
        </a:defRPr>
      </a:lvl5pPr>
      <a:lvl6pPr marL="22288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6pPr>
      <a:lvl7pPr marL="26860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7pPr>
      <a:lvl8pPr marL="31432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8pPr>
      <a:lvl9pPr marL="36004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9.xml"/><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9.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9.xml"/><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5.png"/><Relationship Id="rId1" Type="http://schemas.openxmlformats.org/officeDocument/2006/relationships/slideLayout" Target="../slideLayouts/slideLayout9.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9.xml"/><Relationship Id="rId5" Type="http://schemas.openxmlformats.org/officeDocument/2006/relationships/image" Target="../media/image64.pn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5.png"/><Relationship Id="rId1" Type="http://schemas.openxmlformats.org/officeDocument/2006/relationships/slideLayout" Target="../slideLayouts/slideLayout9.xml"/><Relationship Id="rId5" Type="http://schemas.openxmlformats.org/officeDocument/2006/relationships/image" Target="../media/image67.png"/><Relationship Id="rId4" Type="http://schemas.openxmlformats.org/officeDocument/2006/relationships/image" Target="../media/image66.png"/></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0.png"/><Relationship Id="rId1" Type="http://schemas.openxmlformats.org/officeDocument/2006/relationships/slideLayout" Target="../slideLayouts/slideLayout9.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79.png"/><Relationship Id="rId2" Type="http://schemas.openxmlformats.org/officeDocument/2006/relationships/image" Target="../media/image75.png"/><Relationship Id="rId1" Type="http://schemas.openxmlformats.org/officeDocument/2006/relationships/slideLayout" Target="../slideLayouts/slideLayout9.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81.png"/><Relationship Id="rId1" Type="http://schemas.openxmlformats.org/officeDocument/2006/relationships/slideLayout" Target="../slideLayouts/slideLayout9.xml"/><Relationship Id="rId4" Type="http://schemas.openxmlformats.org/officeDocument/2006/relationships/image" Target="../media/image82.png"/></Relationships>
</file>

<file path=ppt/slides/_rels/slide3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88.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9.xml"/><Relationship Id="rId5" Type="http://schemas.openxmlformats.org/officeDocument/2006/relationships/image" Target="../media/image91.png"/><Relationship Id="rId4" Type="http://schemas.openxmlformats.org/officeDocument/2006/relationships/image" Target="../media/image90.png"/></Relationships>
</file>

<file path=ppt/slides/_rels/slide3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6.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9.xml"/><Relationship Id="rId5" Type="http://schemas.openxmlformats.org/officeDocument/2006/relationships/image" Target="../media/image38.png"/><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00.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9.xml"/><Relationship Id="rId4" Type="http://schemas.openxmlformats.org/officeDocument/2006/relationships/image" Target="../media/image104.png"/></Relationships>
</file>

<file path=ppt/slides/_rels/slide4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9.xml"/><Relationship Id="rId4" Type="http://schemas.openxmlformats.org/officeDocument/2006/relationships/image" Target="../media/image10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idx="4294967295"/>
          </p:nvPr>
        </p:nvSpPr>
        <p:spPr>
          <a:xfrm>
            <a:off x="3657600" y="1090530"/>
            <a:ext cx="5486400" cy="1163395"/>
          </a:xfrm>
        </p:spPr>
        <p:txBody>
          <a:bodyPr/>
          <a:lstStyle/>
          <a:p>
            <a:r>
              <a:rPr lang="en-US" sz="2800" dirty="0" smtClean="0">
                <a:solidFill>
                  <a:schemeClr val="tx1">
                    <a:lumMod val="95000"/>
                    <a:lumOff val="5000"/>
                  </a:schemeClr>
                </a:solidFill>
              </a:rPr>
              <a:t>Workshop 5b </a:t>
            </a:r>
            <a:br>
              <a:rPr lang="en-US" sz="2800" dirty="0" smtClean="0">
                <a:solidFill>
                  <a:schemeClr val="tx1">
                    <a:lumMod val="95000"/>
                    <a:lumOff val="5000"/>
                  </a:schemeClr>
                </a:solidFill>
              </a:rPr>
            </a:br>
            <a:r>
              <a:rPr lang="en-US" sz="2800" dirty="0" smtClean="0">
                <a:solidFill>
                  <a:schemeClr val="tx1">
                    <a:lumMod val="95000"/>
                    <a:lumOff val="5000"/>
                  </a:schemeClr>
                </a:solidFill>
              </a:rPr>
              <a:t>Applications – Automotive Aero</a:t>
            </a:r>
            <a:r>
              <a:rPr lang="en-US" sz="2800" dirty="0" smtClean="0">
                <a:solidFill>
                  <a:schemeClr val="bg1"/>
                </a:solidFill>
              </a:rPr>
              <a:t/>
            </a:r>
            <a:br>
              <a:rPr lang="en-US" sz="2800" dirty="0" smtClean="0">
                <a:solidFill>
                  <a:schemeClr val="bg1"/>
                </a:solidFill>
              </a:rPr>
            </a:br>
            <a:endParaRPr lang="en-US" sz="2800" dirty="0">
              <a:solidFill>
                <a:schemeClr val="tx1">
                  <a:lumMod val="95000"/>
                  <a:lumOff val="5000"/>
                </a:schemeClr>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b="1506"/>
          <a:stretch>
            <a:fillRect/>
          </a:stretch>
        </p:blipFill>
        <p:spPr bwMode="auto">
          <a:xfrm>
            <a:off x="5148193" y="984738"/>
            <a:ext cx="3784791" cy="5503979"/>
          </a:xfrm>
          <a:prstGeom prst="rect">
            <a:avLst/>
          </a:prstGeom>
          <a:noFill/>
          <a:ln w="9525">
            <a:solidFill>
              <a:schemeClr val="accent1"/>
            </a:solidFill>
            <a:miter lim="800000"/>
            <a:headEnd/>
            <a:tailEnd/>
          </a:ln>
          <a:effectLst/>
        </p:spPr>
      </p:pic>
      <p:sp>
        <p:nvSpPr>
          <p:cNvPr id="3" name="Content Placeholder 2"/>
          <p:cNvSpPr>
            <a:spLocks noGrp="1"/>
          </p:cNvSpPr>
          <p:nvPr>
            <p:ph sz="half" idx="1"/>
          </p:nvPr>
        </p:nvSpPr>
        <p:spPr>
          <a:xfrm>
            <a:off x="590549" y="1751012"/>
            <a:ext cx="4403481" cy="4573588"/>
          </a:xfrm>
        </p:spPr>
        <p:txBody>
          <a:bodyPr/>
          <a:lstStyle/>
          <a:p>
            <a:r>
              <a:rPr lang="en-GB" dirty="0" smtClean="0"/>
              <a:t>Mesh</a:t>
            </a:r>
          </a:p>
          <a:p>
            <a:pPr lvl="1"/>
            <a:r>
              <a:rPr lang="en-GB" dirty="0"/>
              <a:t>In the Outline, select the Mesh object to display Details of “Mesh”.</a:t>
            </a:r>
          </a:p>
          <a:p>
            <a:pPr lvl="1"/>
            <a:endParaRPr lang="en-GB" dirty="0" smtClean="0"/>
          </a:p>
          <a:p>
            <a:pPr lvl="1"/>
            <a:endParaRPr lang="en-GB" dirty="0"/>
          </a:p>
          <a:p>
            <a:pPr lvl="1"/>
            <a:endParaRPr lang="en-GB" dirty="0" smtClean="0"/>
          </a:p>
          <a:p>
            <a:pPr lvl="1"/>
            <a:endParaRPr lang="en-GB" dirty="0"/>
          </a:p>
          <a:p>
            <a:pPr lvl="1"/>
            <a:endParaRPr lang="en-GB" dirty="0" smtClean="0"/>
          </a:p>
          <a:p>
            <a:pPr lvl="1"/>
            <a:r>
              <a:rPr lang="en-GB" dirty="0" smtClean="0"/>
              <a:t>In Details of “Mesh”, set the following under Defaults;</a:t>
            </a:r>
          </a:p>
          <a:p>
            <a:pPr lvl="2"/>
            <a:r>
              <a:rPr lang="en-GB" dirty="0" smtClean="0"/>
              <a:t>Physics Preference: CFD.</a:t>
            </a:r>
          </a:p>
          <a:p>
            <a:pPr lvl="2"/>
            <a:r>
              <a:rPr lang="en-GB" dirty="0" smtClean="0"/>
              <a:t>Solver Preference: FLUENT.</a:t>
            </a:r>
          </a:p>
          <a:p>
            <a:pPr lvl="1"/>
            <a:r>
              <a:rPr lang="en-GB" dirty="0" smtClean="0"/>
              <a:t>Under Sizing, set;</a:t>
            </a:r>
          </a:p>
          <a:p>
            <a:pPr lvl="2"/>
            <a:r>
              <a:rPr lang="en-GB" dirty="0" smtClean="0"/>
              <a:t>Use Advanced Size Function: On: Proximity and Curvature.</a:t>
            </a:r>
          </a:p>
        </p:txBody>
      </p:sp>
      <p:sp>
        <p:nvSpPr>
          <p:cNvPr id="2" name="Title 1"/>
          <p:cNvSpPr>
            <a:spLocks noGrp="1"/>
          </p:cNvSpPr>
          <p:nvPr>
            <p:ph type="title"/>
          </p:nvPr>
        </p:nvSpPr>
        <p:spPr/>
        <p:txBody>
          <a:bodyPr/>
          <a:lstStyle/>
          <a:p>
            <a:r>
              <a:rPr lang="en-GB" dirty="0" smtClean="0"/>
              <a:t>Global Mesh Controls</a:t>
            </a:r>
            <a:endParaRPr lang="en-GB" dirty="0"/>
          </a:p>
        </p:txBody>
      </p:sp>
      <p:pic>
        <p:nvPicPr>
          <p:cNvPr id="2051" name="Picture 3"/>
          <p:cNvPicPr>
            <a:picLocks noChangeAspect="1" noChangeArrowheads="1"/>
          </p:cNvPicPr>
          <p:nvPr/>
        </p:nvPicPr>
        <p:blipFill>
          <a:blip r:embed="rId3" cstate="print"/>
          <a:srcRect b="69682"/>
          <a:stretch>
            <a:fillRect/>
          </a:stretch>
        </p:blipFill>
        <p:spPr bwMode="auto">
          <a:xfrm>
            <a:off x="866410" y="2686051"/>
            <a:ext cx="3186667" cy="1600814"/>
          </a:xfrm>
          <a:prstGeom prst="rect">
            <a:avLst/>
          </a:prstGeom>
          <a:noFill/>
          <a:ln w="9525">
            <a:solidFill>
              <a:schemeClr val="accent1"/>
            </a:solidFill>
            <a:miter lim="800000"/>
            <a:headEnd/>
            <a:tailEnd/>
          </a:ln>
          <a:effectLst/>
        </p:spPr>
      </p:pic>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b="16227"/>
          <a:stretch>
            <a:fillRect/>
          </a:stretch>
        </p:blipFill>
        <p:spPr bwMode="auto">
          <a:xfrm>
            <a:off x="3419116" y="1771649"/>
            <a:ext cx="5640001" cy="4423231"/>
          </a:xfrm>
          <a:prstGeom prst="rect">
            <a:avLst/>
          </a:prstGeom>
          <a:noFill/>
          <a:ln w="9525">
            <a:solidFill>
              <a:schemeClr val="accent1"/>
            </a:solidFill>
            <a:miter lim="800000"/>
            <a:headEnd/>
            <a:tailEnd/>
          </a:ln>
          <a:effectLst/>
        </p:spPr>
      </p:pic>
      <p:sp>
        <p:nvSpPr>
          <p:cNvPr id="2" name="Title 1"/>
          <p:cNvSpPr>
            <a:spLocks noGrp="1"/>
          </p:cNvSpPr>
          <p:nvPr>
            <p:ph type="title"/>
          </p:nvPr>
        </p:nvSpPr>
        <p:spPr/>
        <p:txBody>
          <a:bodyPr/>
          <a:lstStyle/>
          <a:p>
            <a:r>
              <a:rPr lang="en-GB" dirty="0" smtClean="0"/>
              <a:t>Preview</a:t>
            </a:r>
            <a:endParaRPr lang="en-GB" dirty="0"/>
          </a:p>
        </p:txBody>
      </p:sp>
      <p:sp>
        <p:nvSpPr>
          <p:cNvPr id="3" name="Content Placeholder 2"/>
          <p:cNvSpPr>
            <a:spLocks noGrp="1"/>
          </p:cNvSpPr>
          <p:nvPr>
            <p:ph sz="half" idx="1"/>
          </p:nvPr>
        </p:nvSpPr>
        <p:spPr>
          <a:xfrm>
            <a:off x="590550" y="1751012"/>
            <a:ext cx="2811018" cy="4573588"/>
          </a:xfrm>
        </p:spPr>
        <p:txBody>
          <a:bodyPr/>
          <a:lstStyle/>
          <a:p>
            <a:r>
              <a:rPr lang="en-GB" dirty="0" smtClean="0"/>
              <a:t>Preview Surface Mesh</a:t>
            </a:r>
          </a:p>
          <a:p>
            <a:pPr lvl="1"/>
            <a:r>
              <a:rPr lang="en-GB" dirty="0" smtClean="0"/>
              <a:t>Before generating a volume mesh we should check that the surface mesh is satisfactory.</a:t>
            </a:r>
          </a:p>
          <a:p>
            <a:pPr lvl="1">
              <a:buNone/>
            </a:pPr>
            <a:endParaRPr lang="en-GB" dirty="0" smtClean="0"/>
          </a:p>
          <a:p>
            <a:pPr lvl="1"/>
            <a:r>
              <a:rPr lang="en-GB" dirty="0" smtClean="0"/>
              <a:t>In the Outline, right click on the Mesh object and select Preview </a:t>
            </a:r>
            <a:r>
              <a:rPr lang="en-GB" dirty="0" smtClean="0">
                <a:sym typeface="Wingdings" pitchFamily="2" charset="2"/>
              </a:rPr>
              <a:t></a:t>
            </a:r>
            <a:r>
              <a:rPr lang="en-GB" dirty="0" smtClean="0"/>
              <a:t> Surface Mesh.</a:t>
            </a:r>
          </a:p>
          <a:p>
            <a:pPr lvl="1"/>
            <a:endParaRPr lang="en-GB" dirty="0"/>
          </a:p>
          <a:p>
            <a:pPr lvl="1"/>
            <a:r>
              <a:rPr lang="en-GB" dirty="0" smtClean="0"/>
              <a:t>A mesh will be generated on all surfaces using the global controls applied so far.</a:t>
            </a:r>
          </a:p>
          <a:p>
            <a:pPr lvl="1"/>
            <a:endParaRPr lang="en-GB" dirty="0"/>
          </a:p>
          <a:p>
            <a:pPr lvl="1"/>
            <a:endParaRPr lang="en-GB" dirty="0"/>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Preview Surface Mesh (Continued)</a:t>
            </a:r>
          </a:p>
          <a:p>
            <a:pPr lvl="1"/>
            <a:r>
              <a:rPr lang="en-GB" dirty="0" smtClean="0"/>
              <a:t>Right click in the graphics window and select View </a:t>
            </a:r>
            <a:r>
              <a:rPr lang="en-GB" dirty="0" smtClean="0">
                <a:sym typeface="Wingdings" pitchFamily="2" charset="2"/>
              </a:rPr>
              <a:t> </a:t>
            </a:r>
            <a:r>
              <a:rPr lang="en-GB" dirty="0" smtClean="0"/>
              <a:t>Left.</a:t>
            </a:r>
          </a:p>
        </p:txBody>
      </p:sp>
      <p:sp>
        <p:nvSpPr>
          <p:cNvPr id="20" name="Content Placeholder 19"/>
          <p:cNvSpPr>
            <a:spLocks noGrp="1"/>
          </p:cNvSpPr>
          <p:nvPr>
            <p:ph sz="half" idx="2"/>
          </p:nvPr>
        </p:nvSpPr>
        <p:spPr/>
        <p:txBody>
          <a:bodyPr/>
          <a:lstStyle/>
          <a:p>
            <a:pPr lvl="1"/>
            <a:r>
              <a:rPr lang="en-GB" dirty="0" smtClean="0"/>
              <a:t>Select the Section Plane Tool.</a:t>
            </a:r>
          </a:p>
          <a:p>
            <a:pPr lvl="1"/>
            <a:endParaRPr lang="en-GB" dirty="0" smtClean="0"/>
          </a:p>
          <a:p>
            <a:pPr lvl="1"/>
            <a:r>
              <a:rPr lang="en-GB" dirty="0" smtClean="0"/>
              <a:t>Create a Section Plane by clicking, dragging and releasing as shown vertically down through the mesh.</a:t>
            </a:r>
            <a:endParaRPr lang="en-GB" dirty="0"/>
          </a:p>
        </p:txBody>
      </p:sp>
      <p:sp>
        <p:nvSpPr>
          <p:cNvPr id="2" name="Title 1"/>
          <p:cNvSpPr>
            <a:spLocks noGrp="1"/>
          </p:cNvSpPr>
          <p:nvPr>
            <p:ph type="title"/>
          </p:nvPr>
        </p:nvSpPr>
        <p:spPr/>
        <p:txBody>
          <a:bodyPr/>
          <a:lstStyle/>
          <a:p>
            <a:r>
              <a:rPr lang="en-GB" dirty="0" smtClean="0"/>
              <a:t>Section Plane</a:t>
            </a:r>
            <a:endParaRPr lang="en-GB" dirty="0"/>
          </a:p>
        </p:txBody>
      </p:sp>
      <p:grpSp>
        <p:nvGrpSpPr>
          <p:cNvPr id="4" name="Group 17"/>
          <p:cNvGrpSpPr/>
          <p:nvPr/>
        </p:nvGrpSpPr>
        <p:grpSpPr>
          <a:xfrm>
            <a:off x="1309306" y="2762060"/>
            <a:ext cx="2967943" cy="3377377"/>
            <a:chOff x="4930330" y="1042988"/>
            <a:chExt cx="2967943" cy="3377377"/>
          </a:xfrm>
        </p:grpSpPr>
        <p:pic>
          <p:nvPicPr>
            <p:cNvPr id="9220" name="Picture 4"/>
            <p:cNvPicPr>
              <a:picLocks noChangeAspect="1" noChangeArrowheads="1"/>
            </p:cNvPicPr>
            <p:nvPr/>
          </p:nvPicPr>
          <p:blipFill>
            <a:blip r:embed="rId2" cstate="print"/>
            <a:srcRect/>
            <a:stretch>
              <a:fillRect/>
            </a:stretch>
          </p:blipFill>
          <p:spPr bwMode="auto">
            <a:xfrm>
              <a:off x="4930330" y="1042988"/>
              <a:ext cx="1892858" cy="2535715"/>
            </a:xfrm>
            <a:prstGeom prst="rect">
              <a:avLst/>
            </a:prstGeom>
            <a:noFill/>
            <a:ln w="9525">
              <a:solidFill>
                <a:schemeClr val="tx1"/>
              </a:solidFill>
              <a:miter lim="800000"/>
              <a:headEnd/>
              <a:tailEnd/>
            </a:ln>
          </p:spPr>
        </p:pic>
        <p:pic>
          <p:nvPicPr>
            <p:cNvPr id="9218" name="Picture 2"/>
            <p:cNvPicPr>
              <a:picLocks noChangeAspect="1" noChangeArrowheads="1"/>
            </p:cNvPicPr>
            <p:nvPr/>
          </p:nvPicPr>
          <p:blipFill>
            <a:blip r:embed="rId3" cstate="print"/>
            <a:srcRect/>
            <a:stretch>
              <a:fillRect/>
            </a:stretch>
          </p:blipFill>
          <p:spPr bwMode="auto">
            <a:xfrm>
              <a:off x="6743510" y="2920365"/>
              <a:ext cx="1154763" cy="1500000"/>
            </a:xfrm>
            <a:prstGeom prst="rect">
              <a:avLst/>
            </a:prstGeom>
            <a:noFill/>
            <a:ln w="9525">
              <a:solidFill>
                <a:schemeClr val="tx1"/>
              </a:solidFill>
              <a:miter lim="800000"/>
              <a:headEnd/>
              <a:tailEnd/>
            </a:ln>
          </p:spPr>
        </p:pic>
      </p:grpSp>
      <p:pic>
        <p:nvPicPr>
          <p:cNvPr id="9221" name="Picture 5"/>
          <p:cNvPicPr>
            <a:picLocks noChangeAspect="1" noChangeArrowheads="1"/>
          </p:cNvPicPr>
          <p:nvPr/>
        </p:nvPicPr>
        <p:blipFill>
          <a:blip r:embed="rId4" cstate="print"/>
          <a:srcRect/>
          <a:stretch>
            <a:fillRect/>
          </a:stretch>
        </p:blipFill>
        <p:spPr bwMode="auto">
          <a:xfrm>
            <a:off x="5056442" y="2044065"/>
            <a:ext cx="357143" cy="314286"/>
          </a:xfrm>
          <a:prstGeom prst="rect">
            <a:avLst/>
          </a:prstGeom>
          <a:noFill/>
          <a:ln w="9525">
            <a:solidFill>
              <a:schemeClr val="tx1"/>
            </a:solidFill>
            <a:miter lim="800000"/>
            <a:headEnd/>
            <a:tailEnd/>
          </a:ln>
        </p:spPr>
      </p:pic>
      <p:pic>
        <p:nvPicPr>
          <p:cNvPr id="9222" name="Picture 6"/>
          <p:cNvPicPr>
            <a:picLocks noChangeAspect="1" noChangeArrowheads="1"/>
          </p:cNvPicPr>
          <p:nvPr/>
        </p:nvPicPr>
        <p:blipFill>
          <a:blip r:embed="rId5" cstate="print"/>
          <a:srcRect b="51902"/>
          <a:stretch>
            <a:fillRect/>
          </a:stretch>
        </p:blipFill>
        <p:spPr bwMode="auto">
          <a:xfrm>
            <a:off x="5055488" y="3273171"/>
            <a:ext cx="3210687" cy="3010579"/>
          </a:xfrm>
          <a:prstGeom prst="rect">
            <a:avLst/>
          </a:prstGeom>
          <a:noFill/>
          <a:ln w="9525">
            <a:solidFill>
              <a:schemeClr val="tx1"/>
            </a:solidFill>
            <a:miter lim="800000"/>
            <a:headEnd/>
            <a:tailEnd/>
          </a:ln>
        </p:spPr>
      </p:pic>
      <p:cxnSp>
        <p:nvCxnSpPr>
          <p:cNvPr id="22" name="Straight Arrow Connector 21"/>
          <p:cNvCxnSpPr/>
          <p:nvPr/>
        </p:nvCxnSpPr>
        <p:spPr bwMode="auto">
          <a:xfrm rot="5400000">
            <a:off x="5988258" y="3971483"/>
            <a:ext cx="864639" cy="2976"/>
          </a:xfrm>
          <a:prstGeom prst="straightConnector1">
            <a:avLst/>
          </a:prstGeom>
          <a:solidFill>
            <a:schemeClr val="accent2"/>
          </a:solidFill>
          <a:ln w="25400" cap="sq" cmpd="sng" algn="ctr">
            <a:solidFill>
              <a:srgbClr val="FF0000"/>
            </a:solidFill>
            <a:prstDash val="solid"/>
            <a:round/>
            <a:headEnd type="none" w="med" len="med"/>
            <a:tailEnd type="arrow"/>
          </a:ln>
          <a:effectLst/>
        </p:spPr>
      </p:cxn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Review the Surface Mesh</a:t>
            </a:r>
          </a:p>
          <a:p>
            <a:pPr lvl="1"/>
            <a:r>
              <a:rPr lang="en-GB" dirty="0" smtClean="0"/>
              <a:t>Right click in the Graphics Window and select View </a:t>
            </a:r>
            <a:r>
              <a:rPr lang="en-GB" dirty="0" smtClean="0">
                <a:sym typeface="Wingdings" pitchFamily="2" charset="2"/>
              </a:rPr>
              <a:t> </a:t>
            </a:r>
            <a:r>
              <a:rPr lang="en-GB" dirty="0" smtClean="0"/>
              <a:t>Front.</a:t>
            </a:r>
          </a:p>
          <a:p>
            <a:pPr lvl="1"/>
            <a:r>
              <a:rPr lang="en-GB" dirty="0"/>
              <a:t>Zoom </a:t>
            </a:r>
            <a:r>
              <a:rPr lang="en-GB" dirty="0" smtClean="0"/>
              <a:t>in as </a:t>
            </a:r>
            <a:r>
              <a:rPr lang="en-GB" dirty="0"/>
              <a:t>shown using the Box Zoom Tool.</a:t>
            </a:r>
          </a:p>
          <a:p>
            <a:pPr lvl="1"/>
            <a:endParaRPr lang="en-GB" dirty="0"/>
          </a:p>
          <a:p>
            <a:pPr lvl="1"/>
            <a:r>
              <a:rPr lang="en-GB" dirty="0" smtClean="0"/>
              <a:t>The surface mesh has been refined automatically for curvature (car body, wheels, rear wing elements) and proximity (wheel arches, between wing elements).</a:t>
            </a:r>
          </a:p>
          <a:p>
            <a:pPr lvl="1"/>
            <a:endParaRPr lang="en-GB" dirty="0"/>
          </a:p>
          <a:p>
            <a:pPr lvl="1"/>
            <a:r>
              <a:rPr lang="en-GB" dirty="0" smtClean="0"/>
              <a:t>However, there are some areas which could be improved. Before clearing the surface mesh we will look at these areas in more detail.</a:t>
            </a:r>
          </a:p>
        </p:txBody>
      </p:sp>
      <p:sp>
        <p:nvSpPr>
          <p:cNvPr id="2" name="Title 1"/>
          <p:cNvSpPr>
            <a:spLocks noGrp="1"/>
          </p:cNvSpPr>
          <p:nvPr>
            <p:ph type="title"/>
          </p:nvPr>
        </p:nvSpPr>
        <p:spPr/>
        <p:txBody>
          <a:bodyPr/>
          <a:lstStyle/>
          <a:p>
            <a:r>
              <a:rPr lang="en-GB" dirty="0" smtClean="0"/>
              <a:t>Review</a:t>
            </a:r>
            <a:endParaRPr lang="en-GB" dirty="0"/>
          </a:p>
        </p:txBody>
      </p:sp>
      <p:pic>
        <p:nvPicPr>
          <p:cNvPr id="7" name="Picture 2"/>
          <p:cNvPicPr>
            <a:picLocks noChangeAspect="1" noChangeArrowheads="1"/>
          </p:cNvPicPr>
          <p:nvPr/>
        </p:nvPicPr>
        <p:blipFill>
          <a:blip r:embed="rId2" cstate="print"/>
          <a:srcRect/>
          <a:stretch>
            <a:fillRect/>
          </a:stretch>
        </p:blipFill>
        <p:spPr bwMode="auto">
          <a:xfrm>
            <a:off x="851323" y="3247498"/>
            <a:ext cx="371429" cy="314286"/>
          </a:xfrm>
          <a:prstGeom prst="rect">
            <a:avLst/>
          </a:prstGeom>
          <a:noFill/>
          <a:ln w="9525">
            <a:solidFill>
              <a:schemeClr val="tx1"/>
            </a:solidFill>
            <a:miter lim="800000"/>
            <a:headEnd/>
            <a:tailEnd/>
          </a:ln>
        </p:spPr>
      </p:pic>
      <p:pic>
        <p:nvPicPr>
          <p:cNvPr id="4098" name="Picture 2"/>
          <p:cNvPicPr>
            <a:picLocks noChangeAspect="1" noChangeArrowheads="1"/>
          </p:cNvPicPr>
          <p:nvPr/>
        </p:nvPicPr>
        <p:blipFill>
          <a:blip r:embed="rId3" cstate="print"/>
          <a:srcRect l="6335" t="36918" r="6335" b="30306"/>
          <a:stretch>
            <a:fillRect/>
          </a:stretch>
        </p:blipFill>
        <p:spPr bwMode="auto">
          <a:xfrm>
            <a:off x="4765431" y="1800117"/>
            <a:ext cx="3974256" cy="1904838"/>
          </a:xfrm>
          <a:prstGeom prst="rect">
            <a:avLst/>
          </a:prstGeom>
          <a:noFill/>
          <a:ln w="9525">
            <a:solidFill>
              <a:schemeClr val="accent1"/>
            </a:solidFill>
            <a:miter lim="800000"/>
            <a:headEnd/>
            <a:tailEnd/>
          </a:ln>
          <a:effectLst/>
        </p:spPr>
      </p:pic>
      <p:cxnSp>
        <p:nvCxnSpPr>
          <p:cNvPr id="9" name="Straight Arrow Connector 8"/>
          <p:cNvCxnSpPr/>
          <p:nvPr/>
        </p:nvCxnSpPr>
        <p:spPr bwMode="auto">
          <a:xfrm>
            <a:off x="5493715" y="2545690"/>
            <a:ext cx="1558138" cy="863193"/>
          </a:xfrm>
          <a:prstGeom prst="straightConnector1">
            <a:avLst/>
          </a:prstGeom>
          <a:solidFill>
            <a:schemeClr val="accent2"/>
          </a:solidFill>
          <a:ln w="25400" cap="sq" cmpd="sng" algn="ctr">
            <a:solidFill>
              <a:srgbClr val="FF0000"/>
            </a:solidFill>
            <a:prstDash val="solid"/>
            <a:round/>
            <a:headEnd type="none" w="med" len="med"/>
            <a:tailEnd type="arrow"/>
          </a:ln>
          <a:effectLst/>
        </p:spPr>
      </p:cxnSp>
      <p:pic>
        <p:nvPicPr>
          <p:cNvPr id="12" name="Picture 2"/>
          <p:cNvPicPr>
            <a:picLocks noChangeAspect="1" noChangeArrowheads="1"/>
          </p:cNvPicPr>
          <p:nvPr/>
        </p:nvPicPr>
        <p:blipFill>
          <a:blip r:embed="rId4" cstate="print">
            <a:lum bright="10000"/>
          </a:blip>
          <a:srcRect t="5138" b="35965"/>
          <a:stretch>
            <a:fillRect/>
          </a:stretch>
        </p:blipFill>
        <p:spPr bwMode="auto">
          <a:xfrm>
            <a:off x="4758092" y="3800321"/>
            <a:ext cx="3990241" cy="1766416"/>
          </a:xfrm>
          <a:prstGeom prst="rect">
            <a:avLst/>
          </a:prstGeom>
          <a:noFill/>
          <a:ln w="9525">
            <a:solidFill>
              <a:schemeClr val="accent1"/>
            </a:solidFill>
            <a:miter lim="800000"/>
            <a:headEnd/>
            <a:tailEnd/>
          </a:ln>
          <a:effectLst/>
        </p:spPr>
      </p:pic>
      <p:sp>
        <p:nvSpPr>
          <p:cNvPr id="13" name="Rectangle 12"/>
          <p:cNvSpPr/>
          <p:nvPr/>
        </p:nvSpPr>
        <p:spPr bwMode="auto">
          <a:xfrm>
            <a:off x="5486398" y="2523744"/>
            <a:ext cx="1667867" cy="950975"/>
          </a:xfrm>
          <a:prstGeom prst="rect">
            <a:avLst/>
          </a:prstGeom>
          <a:noFill/>
          <a:ln w="12700" cap="sq" algn="ctr">
            <a:solidFill>
              <a:schemeClr val="accent6">
                <a:lumMod val="20000"/>
                <a:lumOff val="80000"/>
              </a:schemeClr>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0550" y="1751012"/>
            <a:ext cx="7836560" cy="4573588"/>
          </a:xfrm>
        </p:spPr>
        <p:txBody>
          <a:bodyPr/>
          <a:lstStyle/>
          <a:p>
            <a:r>
              <a:rPr lang="en-GB" dirty="0" smtClean="0"/>
              <a:t>Review the Surface Mesh</a:t>
            </a:r>
          </a:p>
          <a:p>
            <a:pPr lvl="1"/>
            <a:r>
              <a:rPr lang="en-GB" dirty="0" smtClean="0"/>
              <a:t>There are two locations where the proximity size function has created small elements due to edges in close proximity. Since the faces bound by the edges are almost tangential there is no need for this refinement.  </a:t>
            </a:r>
          </a:p>
          <a:p>
            <a:pPr lvl="1"/>
            <a:endParaRPr lang="en-GB" dirty="0" smtClean="0"/>
          </a:p>
        </p:txBody>
      </p:sp>
      <p:sp>
        <p:nvSpPr>
          <p:cNvPr id="2" name="Title 1"/>
          <p:cNvSpPr>
            <a:spLocks noGrp="1"/>
          </p:cNvSpPr>
          <p:nvPr>
            <p:ph type="title"/>
          </p:nvPr>
        </p:nvSpPr>
        <p:spPr/>
        <p:txBody>
          <a:bodyPr/>
          <a:lstStyle/>
          <a:p>
            <a:r>
              <a:rPr lang="en-GB" dirty="0" smtClean="0"/>
              <a:t>Review</a:t>
            </a:r>
            <a:endParaRPr lang="en-GB" dirty="0"/>
          </a:p>
        </p:txBody>
      </p:sp>
      <p:pic>
        <p:nvPicPr>
          <p:cNvPr id="5122" name="Picture 2"/>
          <p:cNvPicPr>
            <a:picLocks noChangeAspect="1" noChangeArrowheads="1"/>
          </p:cNvPicPr>
          <p:nvPr/>
        </p:nvPicPr>
        <p:blipFill>
          <a:blip r:embed="rId2" cstate="print">
            <a:lum bright="10000"/>
          </a:blip>
          <a:srcRect t="26056" b="35965"/>
          <a:stretch>
            <a:fillRect/>
          </a:stretch>
        </p:blipFill>
        <p:spPr bwMode="auto">
          <a:xfrm>
            <a:off x="1354016" y="3644759"/>
            <a:ext cx="6523810" cy="1862800"/>
          </a:xfrm>
          <a:prstGeom prst="rect">
            <a:avLst/>
          </a:prstGeom>
          <a:noFill/>
          <a:ln w="9525">
            <a:solidFill>
              <a:schemeClr val="accent1"/>
            </a:solidFill>
            <a:miter lim="800000"/>
            <a:headEnd/>
            <a:tailEnd/>
          </a:ln>
          <a:effectLst/>
        </p:spPr>
      </p:pic>
      <p:grpSp>
        <p:nvGrpSpPr>
          <p:cNvPr id="18" name="Group 17"/>
          <p:cNvGrpSpPr>
            <a:grpSpLocks noChangeAspect="1"/>
          </p:cNvGrpSpPr>
          <p:nvPr/>
        </p:nvGrpSpPr>
        <p:grpSpPr>
          <a:xfrm>
            <a:off x="270223" y="3010786"/>
            <a:ext cx="1495577" cy="1698870"/>
            <a:chOff x="723764" y="2352431"/>
            <a:chExt cx="2991154" cy="3397739"/>
          </a:xfrm>
        </p:grpSpPr>
        <p:pic>
          <p:nvPicPr>
            <p:cNvPr id="5123" name="Picture 3"/>
            <p:cNvPicPr>
              <a:picLocks noChangeAspect="1" noChangeArrowheads="1"/>
            </p:cNvPicPr>
            <p:nvPr/>
          </p:nvPicPr>
          <p:blipFill>
            <a:blip r:embed="rId3" cstate="print">
              <a:lum bright="10000"/>
            </a:blip>
            <a:srcRect l="27511" t="6612" r="8803" b="20939"/>
            <a:stretch>
              <a:fillRect/>
            </a:stretch>
          </p:blipFill>
          <p:spPr bwMode="auto">
            <a:xfrm>
              <a:off x="723764" y="2352431"/>
              <a:ext cx="2991154" cy="3397739"/>
            </a:xfrm>
            <a:prstGeom prst="rect">
              <a:avLst/>
            </a:prstGeom>
            <a:noFill/>
            <a:ln w="9525">
              <a:solidFill>
                <a:schemeClr val="tx1"/>
              </a:solidFill>
              <a:miter lim="800000"/>
              <a:headEnd/>
              <a:tailEnd/>
            </a:ln>
            <a:effectLst/>
          </p:spPr>
        </p:pic>
        <p:cxnSp>
          <p:nvCxnSpPr>
            <p:cNvPr id="11" name="Straight Connector 10"/>
            <p:cNvCxnSpPr/>
            <p:nvPr/>
          </p:nvCxnSpPr>
          <p:spPr bwMode="auto">
            <a:xfrm rot="5400000">
              <a:off x="137779" y="4434221"/>
              <a:ext cx="2592000" cy="0"/>
            </a:xfrm>
            <a:prstGeom prst="line">
              <a:avLst/>
            </a:prstGeom>
            <a:solidFill>
              <a:schemeClr val="accent2"/>
            </a:solidFill>
            <a:ln w="38100" cap="sq"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731520" y="3123589"/>
              <a:ext cx="1104595" cy="0"/>
            </a:xfrm>
            <a:prstGeom prst="line">
              <a:avLst/>
            </a:prstGeom>
            <a:solidFill>
              <a:schemeClr val="accent2"/>
            </a:solidFill>
            <a:ln w="38100" cap="sq" cmpd="sng" algn="ctr">
              <a:solidFill>
                <a:schemeClr val="tx1"/>
              </a:solidFill>
              <a:prstDash val="solid"/>
              <a:round/>
              <a:headEnd type="none" w="med" len="med"/>
              <a:tailEnd type="none" w="med" len="med"/>
            </a:ln>
            <a:effectLst/>
          </p:spPr>
        </p:cxnSp>
        <p:cxnSp>
          <p:nvCxnSpPr>
            <p:cNvPr id="15" name="Straight Connector 14"/>
            <p:cNvCxnSpPr/>
            <p:nvPr/>
          </p:nvCxnSpPr>
          <p:spPr bwMode="auto">
            <a:xfrm rot="5400000" flipH="1" flipV="1">
              <a:off x="1371600" y="2489606"/>
              <a:ext cx="693724" cy="571805"/>
            </a:xfrm>
            <a:prstGeom prst="line">
              <a:avLst/>
            </a:prstGeom>
            <a:solidFill>
              <a:schemeClr val="accent2"/>
            </a:solidFill>
            <a:ln w="38100" cap="sq" cmpd="sng" algn="ctr">
              <a:solidFill>
                <a:schemeClr val="tx1"/>
              </a:solidFill>
              <a:prstDash val="solid"/>
              <a:round/>
              <a:headEnd type="none" w="med" len="med"/>
              <a:tailEnd type="none" w="med" len="med"/>
            </a:ln>
            <a:effectLst/>
          </p:spPr>
        </p:cxnSp>
        <p:sp>
          <p:nvSpPr>
            <p:cNvPr id="17" name="Freeform 16"/>
            <p:cNvSpPr/>
            <p:nvPr/>
          </p:nvSpPr>
          <p:spPr bwMode="auto">
            <a:xfrm>
              <a:off x="1742237" y="2421331"/>
              <a:ext cx="269443" cy="3313786"/>
            </a:xfrm>
            <a:custGeom>
              <a:avLst/>
              <a:gdLst>
                <a:gd name="connsiteX0" fmla="*/ 262128 w 269443"/>
                <a:gd name="connsiteY0" fmla="*/ 0 h 3313786"/>
                <a:gd name="connsiteX1" fmla="*/ 159715 w 269443"/>
                <a:gd name="connsiteY1" fmla="*/ 395021 h 3313786"/>
                <a:gd name="connsiteX2" fmla="*/ 93878 w 269443"/>
                <a:gd name="connsiteY2" fmla="*/ 687629 h 3313786"/>
                <a:gd name="connsiteX3" fmla="*/ 49987 w 269443"/>
                <a:gd name="connsiteY3" fmla="*/ 1046074 h 3313786"/>
                <a:gd name="connsiteX4" fmla="*/ 6096 w 269443"/>
                <a:gd name="connsiteY4" fmla="*/ 1550823 h 3313786"/>
                <a:gd name="connsiteX5" fmla="*/ 13411 w 269443"/>
                <a:gd name="connsiteY5" fmla="*/ 1989735 h 3313786"/>
                <a:gd name="connsiteX6" fmla="*/ 57302 w 269443"/>
                <a:gd name="connsiteY6" fmla="*/ 2377440 h 3313786"/>
                <a:gd name="connsiteX7" fmla="*/ 123139 w 269443"/>
                <a:gd name="connsiteY7" fmla="*/ 2757831 h 3313786"/>
                <a:gd name="connsiteX8" fmla="*/ 210921 w 269443"/>
                <a:gd name="connsiteY8" fmla="*/ 3138221 h 3313786"/>
                <a:gd name="connsiteX9" fmla="*/ 269443 w 269443"/>
                <a:gd name="connsiteY9" fmla="*/ 3313786 h 331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43" h="3313786">
                  <a:moveTo>
                    <a:pt x="262128" y="0"/>
                  </a:moveTo>
                  <a:cubicBezTo>
                    <a:pt x="224942" y="140208"/>
                    <a:pt x="187757" y="280416"/>
                    <a:pt x="159715" y="395021"/>
                  </a:cubicBezTo>
                  <a:cubicBezTo>
                    <a:pt x="131673" y="509626"/>
                    <a:pt x="112166" y="579120"/>
                    <a:pt x="93878" y="687629"/>
                  </a:cubicBezTo>
                  <a:cubicBezTo>
                    <a:pt x="75590" y="796138"/>
                    <a:pt x="64617" y="902208"/>
                    <a:pt x="49987" y="1046074"/>
                  </a:cubicBezTo>
                  <a:cubicBezTo>
                    <a:pt x="35357" y="1189940"/>
                    <a:pt x="12192" y="1393546"/>
                    <a:pt x="6096" y="1550823"/>
                  </a:cubicBezTo>
                  <a:cubicBezTo>
                    <a:pt x="0" y="1708100"/>
                    <a:pt x="4877" y="1851966"/>
                    <a:pt x="13411" y="1989735"/>
                  </a:cubicBezTo>
                  <a:cubicBezTo>
                    <a:pt x="21945" y="2127504"/>
                    <a:pt x="39014" y="2249424"/>
                    <a:pt x="57302" y="2377440"/>
                  </a:cubicBezTo>
                  <a:cubicBezTo>
                    <a:pt x="75590" y="2505456"/>
                    <a:pt x="97536" y="2631034"/>
                    <a:pt x="123139" y="2757831"/>
                  </a:cubicBezTo>
                  <a:cubicBezTo>
                    <a:pt x="148742" y="2884628"/>
                    <a:pt x="186537" y="3045562"/>
                    <a:pt x="210921" y="3138221"/>
                  </a:cubicBezTo>
                  <a:cubicBezTo>
                    <a:pt x="235305" y="3230880"/>
                    <a:pt x="252374" y="3272333"/>
                    <a:pt x="269443" y="3313786"/>
                  </a:cubicBezTo>
                </a:path>
              </a:pathLst>
            </a:custGeom>
            <a:noFill/>
            <a:ln w="38100" cap="sq" cmpd="sng" algn="ctr">
              <a:solidFill>
                <a:schemeClr val="tx1"/>
              </a:solidFill>
              <a:prstDash val="solid"/>
              <a:round/>
              <a:headEnd type="none" w="med" len="med"/>
              <a:tailEnd type="none" w="med" len="med"/>
            </a:ln>
            <a:effectLst/>
          </p:spPr>
          <p:txBody>
            <a:bodyPr rtlCol="0" anchor="ctr"/>
            <a:lstStyle/>
            <a:p>
              <a:pPr algn="ctr"/>
              <a:endParaRPr lang="en-GB"/>
            </a:p>
          </p:txBody>
        </p:sp>
      </p:grpSp>
      <p:sp>
        <p:nvSpPr>
          <p:cNvPr id="19" name="Rectangle 18"/>
          <p:cNvSpPr/>
          <p:nvPr/>
        </p:nvSpPr>
        <p:spPr bwMode="auto">
          <a:xfrm>
            <a:off x="1844323" y="4732921"/>
            <a:ext cx="350238" cy="412494"/>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20" name="Rectangle 19"/>
          <p:cNvSpPr/>
          <p:nvPr/>
        </p:nvSpPr>
        <p:spPr bwMode="auto">
          <a:xfrm>
            <a:off x="263021" y="3005315"/>
            <a:ext cx="1507258" cy="1712975"/>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21" name="Rectangle 20"/>
          <p:cNvSpPr/>
          <p:nvPr/>
        </p:nvSpPr>
        <p:spPr bwMode="auto">
          <a:xfrm>
            <a:off x="6224909" y="4183062"/>
            <a:ext cx="753792" cy="412494"/>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5124" name="Picture 4"/>
          <p:cNvPicPr>
            <a:picLocks noChangeAspect="1" noChangeArrowheads="1"/>
          </p:cNvPicPr>
          <p:nvPr/>
        </p:nvPicPr>
        <p:blipFill>
          <a:blip r:embed="rId4" cstate="print"/>
          <a:srcRect l="11555" t="27551" r="13205" b="29755"/>
          <a:stretch>
            <a:fillRect/>
          </a:stretch>
        </p:blipFill>
        <p:spPr bwMode="auto">
          <a:xfrm>
            <a:off x="5997053" y="5063312"/>
            <a:ext cx="2554044" cy="1447204"/>
          </a:xfrm>
          <a:prstGeom prst="rect">
            <a:avLst/>
          </a:prstGeom>
          <a:noFill/>
          <a:ln w="9525">
            <a:noFill/>
            <a:miter lim="800000"/>
            <a:headEnd/>
            <a:tailEnd/>
          </a:ln>
          <a:effectLst/>
        </p:spPr>
      </p:pic>
      <p:sp>
        <p:nvSpPr>
          <p:cNvPr id="22" name="Freeform 21"/>
          <p:cNvSpPr/>
          <p:nvPr/>
        </p:nvSpPr>
        <p:spPr bwMode="auto">
          <a:xfrm>
            <a:off x="6005779" y="5541251"/>
            <a:ext cx="2538375" cy="179223"/>
          </a:xfrm>
          <a:custGeom>
            <a:avLst/>
            <a:gdLst>
              <a:gd name="connsiteX0" fmla="*/ 0 w 2538375"/>
              <a:gd name="connsiteY0" fmla="*/ 3658 h 179223"/>
              <a:gd name="connsiteX1" fmla="*/ 314554 w 2538375"/>
              <a:gd name="connsiteY1" fmla="*/ 3658 h 179223"/>
              <a:gd name="connsiteX2" fmla="*/ 753466 w 2538375"/>
              <a:gd name="connsiteY2" fmla="*/ 3658 h 179223"/>
              <a:gd name="connsiteX3" fmla="*/ 1185063 w 2538375"/>
              <a:gd name="connsiteY3" fmla="*/ 25604 h 179223"/>
              <a:gd name="connsiteX4" fmla="*/ 1741018 w 2538375"/>
              <a:gd name="connsiteY4" fmla="*/ 62180 h 179223"/>
              <a:gd name="connsiteX5" fmla="*/ 2172615 w 2538375"/>
              <a:gd name="connsiteY5" fmla="*/ 128016 h 179223"/>
              <a:gd name="connsiteX6" fmla="*/ 2538375 w 2538375"/>
              <a:gd name="connsiteY6" fmla="*/ 179223 h 17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8375" h="179223">
                <a:moveTo>
                  <a:pt x="0" y="3658"/>
                </a:moveTo>
                <a:lnTo>
                  <a:pt x="314554" y="3658"/>
                </a:lnTo>
                <a:cubicBezTo>
                  <a:pt x="440132" y="3658"/>
                  <a:pt x="608381" y="0"/>
                  <a:pt x="753466" y="3658"/>
                </a:cubicBezTo>
                <a:cubicBezTo>
                  <a:pt x="898551" y="7316"/>
                  <a:pt x="1185063" y="25604"/>
                  <a:pt x="1185063" y="25604"/>
                </a:cubicBezTo>
                <a:cubicBezTo>
                  <a:pt x="1349655" y="35358"/>
                  <a:pt x="1576426" y="45111"/>
                  <a:pt x="1741018" y="62180"/>
                </a:cubicBezTo>
                <a:cubicBezTo>
                  <a:pt x="1905610" y="79249"/>
                  <a:pt x="2172615" y="128016"/>
                  <a:pt x="2172615" y="128016"/>
                </a:cubicBezTo>
                <a:lnTo>
                  <a:pt x="2538375" y="179223"/>
                </a:lnTo>
              </a:path>
            </a:pathLst>
          </a:custGeom>
          <a:noFill/>
          <a:ln w="38100" cap="sq" cmpd="sng" algn="ctr">
            <a:solidFill>
              <a:schemeClr val="tx1"/>
            </a:solidFill>
            <a:prstDash val="solid"/>
            <a:round/>
            <a:headEnd type="none" w="med" len="med"/>
            <a:tailEnd type="none" w="med" len="med"/>
          </a:ln>
          <a:effectLst/>
        </p:spPr>
        <p:txBody>
          <a:bodyPr rtlCol="0" anchor="ctr"/>
          <a:lstStyle/>
          <a:p>
            <a:pPr algn="ctr"/>
            <a:endParaRPr lang="en-GB"/>
          </a:p>
        </p:txBody>
      </p:sp>
      <p:sp>
        <p:nvSpPr>
          <p:cNvPr id="23" name="Freeform 22"/>
          <p:cNvSpPr/>
          <p:nvPr/>
        </p:nvSpPr>
        <p:spPr bwMode="auto">
          <a:xfrm>
            <a:off x="6005779" y="5644883"/>
            <a:ext cx="2538375" cy="214579"/>
          </a:xfrm>
          <a:custGeom>
            <a:avLst/>
            <a:gdLst>
              <a:gd name="connsiteX0" fmla="*/ 0 w 2538375"/>
              <a:gd name="connsiteY0" fmla="*/ 185318 h 214579"/>
              <a:gd name="connsiteX1" fmla="*/ 299923 w 2538375"/>
              <a:gd name="connsiteY1" fmla="*/ 97536 h 214579"/>
              <a:gd name="connsiteX2" fmla="*/ 687629 w 2538375"/>
              <a:gd name="connsiteY2" fmla="*/ 46329 h 214579"/>
              <a:gd name="connsiteX3" fmla="*/ 980237 w 2538375"/>
              <a:gd name="connsiteY3" fmla="*/ 9753 h 214579"/>
              <a:gd name="connsiteX4" fmla="*/ 1331367 w 2538375"/>
              <a:gd name="connsiteY4" fmla="*/ 2438 h 214579"/>
              <a:gd name="connsiteX5" fmla="*/ 1682496 w 2538375"/>
              <a:gd name="connsiteY5" fmla="*/ 24384 h 214579"/>
              <a:gd name="connsiteX6" fmla="*/ 2070202 w 2538375"/>
              <a:gd name="connsiteY6" fmla="*/ 97536 h 214579"/>
              <a:gd name="connsiteX7" fmla="*/ 2406701 w 2538375"/>
              <a:gd name="connsiteY7" fmla="*/ 178003 h 214579"/>
              <a:gd name="connsiteX8" fmla="*/ 2538375 w 2538375"/>
              <a:gd name="connsiteY8" fmla="*/ 214579 h 21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375" h="214579">
                <a:moveTo>
                  <a:pt x="0" y="185318"/>
                </a:moveTo>
                <a:cubicBezTo>
                  <a:pt x="92659" y="153009"/>
                  <a:pt x="185318" y="120701"/>
                  <a:pt x="299923" y="97536"/>
                </a:cubicBezTo>
                <a:cubicBezTo>
                  <a:pt x="414528" y="74371"/>
                  <a:pt x="687629" y="46329"/>
                  <a:pt x="687629" y="46329"/>
                </a:cubicBezTo>
                <a:cubicBezTo>
                  <a:pt x="801015" y="31699"/>
                  <a:pt x="872947" y="17068"/>
                  <a:pt x="980237" y="9753"/>
                </a:cubicBezTo>
                <a:cubicBezTo>
                  <a:pt x="1087527" y="2438"/>
                  <a:pt x="1214324" y="0"/>
                  <a:pt x="1331367" y="2438"/>
                </a:cubicBezTo>
                <a:cubicBezTo>
                  <a:pt x="1448410" y="4876"/>
                  <a:pt x="1559357" y="8534"/>
                  <a:pt x="1682496" y="24384"/>
                </a:cubicBezTo>
                <a:cubicBezTo>
                  <a:pt x="1805635" y="40234"/>
                  <a:pt x="1949501" y="71933"/>
                  <a:pt x="2070202" y="97536"/>
                </a:cubicBezTo>
                <a:cubicBezTo>
                  <a:pt x="2190903" y="123139"/>
                  <a:pt x="2328672" y="158496"/>
                  <a:pt x="2406701" y="178003"/>
                </a:cubicBezTo>
                <a:cubicBezTo>
                  <a:pt x="2484730" y="197510"/>
                  <a:pt x="2511552" y="206044"/>
                  <a:pt x="2538375" y="214579"/>
                </a:cubicBezTo>
              </a:path>
            </a:pathLst>
          </a:custGeom>
          <a:noFill/>
          <a:ln w="38100" cap="sq" cmpd="sng" algn="ctr">
            <a:solidFill>
              <a:schemeClr val="tx1"/>
            </a:solidFill>
            <a:prstDash val="solid"/>
            <a:round/>
            <a:headEnd type="none" w="med" len="med"/>
            <a:tailEnd type="none" w="med" len="med"/>
          </a:ln>
          <a:effectLst/>
        </p:spPr>
        <p:txBody>
          <a:bodyPr rtlCol="0" anchor="ctr"/>
          <a:lstStyle/>
          <a:p>
            <a:pPr algn="ctr"/>
            <a:endParaRPr lang="en-GB"/>
          </a:p>
        </p:txBody>
      </p:sp>
      <p:sp>
        <p:nvSpPr>
          <p:cNvPr id="24" name="Rectangle 23"/>
          <p:cNvSpPr/>
          <p:nvPr/>
        </p:nvSpPr>
        <p:spPr bwMode="auto">
          <a:xfrm>
            <a:off x="5989602" y="5059666"/>
            <a:ext cx="2569181" cy="1443533"/>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Review the Surface Mesh</a:t>
            </a:r>
          </a:p>
          <a:p>
            <a:pPr lvl="1"/>
            <a:r>
              <a:rPr lang="en-GB" dirty="0" smtClean="0"/>
              <a:t>Right click </a:t>
            </a:r>
            <a:r>
              <a:rPr lang="en-GB" dirty="0"/>
              <a:t>in the Graphics Window and </a:t>
            </a:r>
            <a:r>
              <a:rPr lang="en-GB" dirty="0" smtClean="0"/>
              <a:t>select View </a:t>
            </a:r>
            <a:r>
              <a:rPr lang="en-GB" dirty="0" smtClean="0">
                <a:sym typeface="Wingdings" pitchFamily="2" charset="2"/>
              </a:rPr>
              <a:t></a:t>
            </a:r>
            <a:r>
              <a:rPr lang="en-GB" dirty="0" smtClean="0"/>
              <a:t> Back.</a:t>
            </a:r>
          </a:p>
          <a:p>
            <a:pPr lvl="1"/>
            <a:r>
              <a:rPr lang="en-GB" dirty="0"/>
              <a:t>Zoom in as shown using the Box Zoom Tool.</a:t>
            </a:r>
          </a:p>
          <a:p>
            <a:pPr lvl="1"/>
            <a:endParaRPr lang="en-GB" dirty="0" smtClean="0"/>
          </a:p>
          <a:p>
            <a:pPr lvl="1"/>
            <a:r>
              <a:rPr lang="en-GB" dirty="0" smtClean="0"/>
              <a:t>Note that the leading edge geometry of the smaller of the two wing elements is not well refined.</a:t>
            </a:r>
          </a:p>
          <a:p>
            <a:pPr lvl="1"/>
            <a:endParaRPr lang="en-GB" dirty="0"/>
          </a:p>
          <a:p>
            <a:pPr lvl="1">
              <a:buNone/>
            </a:pPr>
            <a:endParaRPr lang="en-GB" dirty="0" smtClean="0"/>
          </a:p>
        </p:txBody>
      </p:sp>
      <p:sp>
        <p:nvSpPr>
          <p:cNvPr id="2" name="Title 1"/>
          <p:cNvSpPr>
            <a:spLocks noGrp="1"/>
          </p:cNvSpPr>
          <p:nvPr>
            <p:ph type="title"/>
          </p:nvPr>
        </p:nvSpPr>
        <p:spPr/>
        <p:txBody>
          <a:bodyPr/>
          <a:lstStyle/>
          <a:p>
            <a:r>
              <a:rPr lang="en-GB" dirty="0" smtClean="0"/>
              <a:t>Review</a:t>
            </a:r>
            <a:endParaRPr lang="en-GB" dirty="0"/>
          </a:p>
        </p:txBody>
      </p:sp>
      <p:pic>
        <p:nvPicPr>
          <p:cNvPr id="7" name="Picture 2"/>
          <p:cNvPicPr>
            <a:picLocks noChangeAspect="1" noChangeArrowheads="1"/>
          </p:cNvPicPr>
          <p:nvPr/>
        </p:nvPicPr>
        <p:blipFill>
          <a:blip r:embed="rId2" cstate="print"/>
          <a:srcRect/>
          <a:stretch>
            <a:fillRect/>
          </a:stretch>
        </p:blipFill>
        <p:spPr bwMode="auto">
          <a:xfrm>
            <a:off x="851323" y="3265083"/>
            <a:ext cx="371429" cy="314286"/>
          </a:xfrm>
          <a:prstGeom prst="rect">
            <a:avLst/>
          </a:prstGeom>
          <a:noFill/>
          <a:ln w="9525">
            <a:solidFill>
              <a:schemeClr val="tx1"/>
            </a:solidFill>
            <a:miter lim="800000"/>
            <a:headEnd/>
            <a:tailEnd/>
          </a:ln>
        </p:spPr>
      </p:pic>
      <p:cxnSp>
        <p:nvCxnSpPr>
          <p:cNvPr id="9" name="Straight Arrow Connector 8"/>
          <p:cNvCxnSpPr/>
          <p:nvPr/>
        </p:nvCxnSpPr>
        <p:spPr bwMode="auto">
          <a:xfrm>
            <a:off x="6393485" y="2794406"/>
            <a:ext cx="343814" cy="241402"/>
          </a:xfrm>
          <a:prstGeom prst="straightConnector1">
            <a:avLst/>
          </a:prstGeom>
          <a:solidFill>
            <a:schemeClr val="accent2"/>
          </a:solidFill>
          <a:ln w="25400" cap="sq" cmpd="sng" algn="ctr">
            <a:solidFill>
              <a:srgbClr val="FF0000"/>
            </a:solidFill>
            <a:prstDash val="solid"/>
            <a:round/>
            <a:headEnd type="none" w="med" len="med"/>
            <a:tailEnd type="arrow"/>
          </a:ln>
          <a:effectLst/>
        </p:spPr>
      </p:cxnSp>
      <p:pic>
        <p:nvPicPr>
          <p:cNvPr id="12" name="Picture 2"/>
          <p:cNvPicPr>
            <a:picLocks noChangeAspect="1" noChangeArrowheads="1"/>
          </p:cNvPicPr>
          <p:nvPr/>
        </p:nvPicPr>
        <p:blipFill>
          <a:blip r:embed="rId3" cstate="print">
            <a:lum bright="10000"/>
          </a:blip>
          <a:srcRect t="5138" b="35965"/>
          <a:stretch>
            <a:fillRect/>
          </a:stretch>
        </p:blipFill>
        <p:spPr bwMode="auto">
          <a:xfrm>
            <a:off x="4758092" y="3800321"/>
            <a:ext cx="3990241" cy="1766416"/>
          </a:xfrm>
          <a:prstGeom prst="rect">
            <a:avLst/>
          </a:prstGeom>
          <a:noFill/>
          <a:ln w="9525">
            <a:solidFill>
              <a:schemeClr val="accent1"/>
            </a:solidFill>
            <a:miter lim="800000"/>
            <a:headEnd/>
            <a:tailEnd/>
          </a:ln>
          <a:effectLst/>
        </p:spPr>
      </p:pic>
      <p:pic>
        <p:nvPicPr>
          <p:cNvPr id="6147" name="Picture 3"/>
          <p:cNvPicPr>
            <a:picLocks noChangeAspect="1" noChangeArrowheads="1"/>
          </p:cNvPicPr>
          <p:nvPr/>
        </p:nvPicPr>
        <p:blipFill>
          <a:blip r:embed="rId4" cstate="print">
            <a:lum bright="10000"/>
          </a:blip>
          <a:srcRect t="30857" b="35816"/>
          <a:stretch>
            <a:fillRect/>
          </a:stretch>
        </p:blipFill>
        <p:spPr bwMode="auto">
          <a:xfrm>
            <a:off x="4712394" y="1950823"/>
            <a:ext cx="4089552" cy="1360910"/>
          </a:xfrm>
          <a:prstGeom prst="rect">
            <a:avLst/>
          </a:prstGeom>
          <a:noFill/>
          <a:ln w="9525">
            <a:solidFill>
              <a:schemeClr val="tx1"/>
            </a:solidFill>
            <a:miter lim="800000"/>
            <a:headEnd/>
            <a:tailEnd/>
          </a:ln>
          <a:effectLst/>
        </p:spPr>
      </p:pic>
      <p:cxnSp>
        <p:nvCxnSpPr>
          <p:cNvPr id="11" name="Straight Arrow Connector 10"/>
          <p:cNvCxnSpPr/>
          <p:nvPr/>
        </p:nvCxnSpPr>
        <p:spPr bwMode="auto">
          <a:xfrm>
            <a:off x="5091379" y="2340864"/>
            <a:ext cx="665683" cy="402336"/>
          </a:xfrm>
          <a:prstGeom prst="straightConnector1">
            <a:avLst/>
          </a:prstGeom>
          <a:solidFill>
            <a:schemeClr val="accent2"/>
          </a:solidFill>
          <a:ln w="25400" cap="sq" cmpd="sng" algn="ctr">
            <a:solidFill>
              <a:srgbClr val="FF0000"/>
            </a:solidFill>
            <a:prstDash val="solid"/>
            <a:round/>
            <a:headEnd type="none" w="med" len="med"/>
            <a:tailEnd type="arrow"/>
          </a:ln>
          <a:effectLst/>
        </p:spPr>
      </p:cxnSp>
      <p:sp>
        <p:nvSpPr>
          <p:cNvPr id="14" name="Rectangle 13"/>
          <p:cNvSpPr/>
          <p:nvPr/>
        </p:nvSpPr>
        <p:spPr bwMode="auto">
          <a:xfrm>
            <a:off x="5098694" y="2326234"/>
            <a:ext cx="731520" cy="468172"/>
          </a:xfrm>
          <a:prstGeom prst="rect">
            <a:avLst/>
          </a:prstGeom>
          <a:noFill/>
          <a:ln w="12700" cap="sq" algn="ctr">
            <a:solidFill>
              <a:schemeClr val="accent6">
                <a:lumMod val="20000"/>
                <a:lumOff val="80000"/>
              </a:schemeClr>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6148" name="Picture 4"/>
          <p:cNvPicPr>
            <a:picLocks noChangeAspect="1" noChangeArrowheads="1"/>
          </p:cNvPicPr>
          <p:nvPr/>
        </p:nvPicPr>
        <p:blipFill>
          <a:blip r:embed="rId5" cstate="print">
            <a:lum bright="10000"/>
          </a:blip>
          <a:srcRect t="22592" b="19286"/>
          <a:stretch>
            <a:fillRect/>
          </a:stretch>
        </p:blipFill>
        <p:spPr bwMode="auto">
          <a:xfrm>
            <a:off x="4699453" y="3472954"/>
            <a:ext cx="4096727" cy="2377581"/>
          </a:xfrm>
          <a:prstGeom prst="rect">
            <a:avLst/>
          </a:prstGeom>
          <a:noFill/>
          <a:ln w="9525">
            <a:solidFill>
              <a:schemeClr val="tx1"/>
            </a:solidFill>
            <a:miter lim="800000"/>
            <a:headEnd/>
            <a:tailEnd/>
          </a:ln>
          <a:effectLst/>
        </p:spPr>
      </p:pic>
      <p:sp>
        <p:nvSpPr>
          <p:cNvPr id="15" name="Rectangle 14"/>
          <p:cNvSpPr/>
          <p:nvPr/>
        </p:nvSpPr>
        <p:spPr bwMode="auto">
          <a:xfrm>
            <a:off x="7895447" y="4587505"/>
            <a:ext cx="753792" cy="687877"/>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Preparation</a:t>
            </a:r>
            <a:endParaRPr lang="en-GB" dirty="0"/>
          </a:p>
        </p:txBody>
      </p:sp>
      <p:sp>
        <p:nvSpPr>
          <p:cNvPr id="3" name="Content Placeholder 2"/>
          <p:cNvSpPr>
            <a:spLocks noGrp="1"/>
          </p:cNvSpPr>
          <p:nvPr>
            <p:ph sz="half" idx="1"/>
          </p:nvPr>
        </p:nvSpPr>
        <p:spPr>
          <a:xfrm>
            <a:off x="590549" y="1170707"/>
            <a:ext cx="5001359" cy="4573588"/>
          </a:xfrm>
        </p:spPr>
        <p:txBody>
          <a:bodyPr/>
          <a:lstStyle/>
          <a:p>
            <a:r>
              <a:rPr lang="en-GB" dirty="0" smtClean="0"/>
              <a:t>Planning</a:t>
            </a:r>
          </a:p>
          <a:p>
            <a:pPr lvl="1"/>
            <a:r>
              <a:rPr lang="en-GB" dirty="0" smtClean="0"/>
              <a:t>The two issues identified in the initial surface mesh can be dealt with by creating Virtual Topology to ‘merge’ small faces and by making adjustments to size parameters respectively.</a:t>
            </a:r>
          </a:p>
          <a:p>
            <a:pPr lvl="2"/>
            <a:r>
              <a:rPr lang="en-GB" dirty="0" smtClean="0"/>
              <a:t>In addition to rectifying these issues we will also add some controls to accommodate for the type of analysis the mesh will be used for.</a:t>
            </a:r>
          </a:p>
          <a:p>
            <a:pPr lvl="1"/>
            <a:r>
              <a:rPr lang="en-GB" dirty="0" smtClean="0"/>
              <a:t>Solution gradients are often high in the vicinity of bodies in external aerodynamic solutions. To help capture these gradients we will use a Body of Influence to limit the cell size surrounding the car geometry.</a:t>
            </a:r>
          </a:p>
          <a:p>
            <a:pPr lvl="1"/>
            <a:r>
              <a:rPr lang="en-GB" dirty="0" smtClean="0"/>
              <a:t>We require high accuracy in the region of the rear wing. A local sizing will therefore be scoped to the faces forming the rear wing geometry.</a:t>
            </a:r>
          </a:p>
          <a:p>
            <a:pPr lvl="1"/>
            <a:r>
              <a:rPr lang="en-GB" dirty="0" smtClean="0"/>
              <a:t>Since we expect turbulent boundary layers in the solution we will apply an inflation control to capture the boundary layer.</a:t>
            </a:r>
          </a:p>
          <a:p>
            <a:pPr lvl="1"/>
            <a:endParaRPr lang="en-GB" dirty="0" smtClean="0"/>
          </a:p>
        </p:txBody>
      </p:sp>
      <p:pic>
        <p:nvPicPr>
          <p:cNvPr id="5" name="Picture 4" descr="car solved 2.jpg"/>
          <p:cNvPicPr>
            <a:picLocks noChangeAspect="1"/>
          </p:cNvPicPr>
          <p:nvPr/>
        </p:nvPicPr>
        <p:blipFill>
          <a:blip r:embed="rId2" cstate="print"/>
          <a:srcRect l="6220" t="4803" r="13538" b="9236"/>
          <a:stretch>
            <a:fillRect/>
          </a:stretch>
        </p:blipFill>
        <p:spPr>
          <a:xfrm>
            <a:off x="5609492" y="2015023"/>
            <a:ext cx="3470731" cy="3682088"/>
          </a:xfrm>
          <a:prstGeom prst="rect">
            <a:avLst/>
          </a:prstGeom>
          <a:ln>
            <a:noFill/>
          </a:ln>
          <a:effectLst>
            <a:softEdge rad="112500"/>
          </a:effectLst>
        </p:spPr>
      </p:pic>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Add Virtual Cell</a:t>
            </a:r>
          </a:p>
          <a:p>
            <a:pPr lvl="1"/>
            <a:r>
              <a:rPr lang="en-GB" dirty="0" smtClean="0"/>
              <a:t>Select the Model object in the Outline.</a:t>
            </a:r>
          </a:p>
          <a:p>
            <a:pPr lvl="1"/>
            <a:r>
              <a:rPr lang="en-GB" dirty="0" smtClean="0"/>
              <a:t>Select Virtual Topology using the button in the Toolbar.</a:t>
            </a:r>
          </a:p>
          <a:p>
            <a:pPr lvl="1"/>
            <a:endParaRPr lang="en-GB" dirty="0"/>
          </a:p>
          <a:p>
            <a:pPr lvl="1"/>
            <a:r>
              <a:rPr lang="en-GB" dirty="0"/>
              <a:t>Right click in the Graphics Window and select View </a:t>
            </a:r>
            <a:r>
              <a:rPr lang="en-GB" dirty="0" smtClean="0">
                <a:sym typeface="Wingdings" pitchFamily="2" charset="2"/>
              </a:rPr>
              <a:t></a:t>
            </a:r>
            <a:r>
              <a:rPr lang="en-GB" dirty="0" smtClean="0"/>
              <a:t>  </a:t>
            </a:r>
            <a:r>
              <a:rPr lang="en-GB" dirty="0"/>
              <a:t>Front</a:t>
            </a:r>
            <a:r>
              <a:rPr lang="en-GB" dirty="0" smtClean="0"/>
              <a:t>.</a:t>
            </a:r>
          </a:p>
          <a:p>
            <a:pPr lvl="1"/>
            <a:r>
              <a:rPr lang="en-GB" dirty="0" smtClean="0"/>
              <a:t>Zoom into the car body.</a:t>
            </a:r>
          </a:p>
        </p:txBody>
      </p:sp>
      <p:sp>
        <p:nvSpPr>
          <p:cNvPr id="2" name="Title 1"/>
          <p:cNvSpPr>
            <a:spLocks noGrp="1"/>
          </p:cNvSpPr>
          <p:nvPr>
            <p:ph type="title"/>
          </p:nvPr>
        </p:nvSpPr>
        <p:spPr/>
        <p:txBody>
          <a:bodyPr/>
          <a:lstStyle/>
          <a:p>
            <a:r>
              <a:rPr lang="en-GB" dirty="0" smtClean="0"/>
              <a:t>Virtual Topology</a:t>
            </a:r>
            <a:endParaRPr lang="en-GB" dirty="0"/>
          </a:p>
        </p:txBody>
      </p:sp>
      <p:pic>
        <p:nvPicPr>
          <p:cNvPr id="7170" name="Picture 2"/>
          <p:cNvPicPr>
            <a:picLocks noChangeAspect="1" noChangeArrowheads="1"/>
          </p:cNvPicPr>
          <p:nvPr/>
        </p:nvPicPr>
        <p:blipFill>
          <a:blip r:embed="rId2" cstate="print"/>
          <a:srcRect/>
          <a:stretch>
            <a:fillRect/>
          </a:stretch>
        </p:blipFill>
        <p:spPr bwMode="auto">
          <a:xfrm>
            <a:off x="848091" y="3253879"/>
            <a:ext cx="1728572" cy="314286"/>
          </a:xfrm>
          <a:prstGeom prst="rect">
            <a:avLst/>
          </a:prstGeom>
          <a:noFill/>
          <a:ln w="9525">
            <a:solidFill>
              <a:schemeClr val="tx1"/>
            </a:solidFill>
            <a:miter lim="800000"/>
            <a:headEnd/>
            <a:tailEnd/>
          </a:ln>
          <a:effectLst/>
        </p:spPr>
      </p:pic>
      <p:pic>
        <p:nvPicPr>
          <p:cNvPr id="7172" name="Picture 4"/>
          <p:cNvPicPr>
            <a:picLocks noChangeAspect="1" noChangeArrowheads="1"/>
          </p:cNvPicPr>
          <p:nvPr/>
        </p:nvPicPr>
        <p:blipFill>
          <a:blip r:embed="rId3" cstate="print"/>
          <a:srcRect b="69682"/>
          <a:stretch>
            <a:fillRect/>
          </a:stretch>
        </p:blipFill>
        <p:spPr bwMode="auto">
          <a:xfrm>
            <a:off x="4880916" y="2105756"/>
            <a:ext cx="3320001" cy="1600791"/>
          </a:xfrm>
          <a:prstGeom prst="rect">
            <a:avLst/>
          </a:prstGeom>
          <a:noFill/>
          <a:ln w="9525">
            <a:solidFill>
              <a:schemeClr val="tx1"/>
            </a:solidFill>
            <a:miter lim="800000"/>
            <a:headEnd/>
            <a:tailEnd/>
          </a:ln>
          <a:effectLst/>
        </p:spPr>
      </p:pic>
      <p:pic>
        <p:nvPicPr>
          <p:cNvPr id="7176" name="Picture 8"/>
          <p:cNvPicPr>
            <a:picLocks noChangeAspect="1" noChangeArrowheads="1"/>
          </p:cNvPicPr>
          <p:nvPr/>
        </p:nvPicPr>
        <p:blipFill>
          <a:blip r:embed="rId4" cstate="print"/>
          <a:srcRect/>
          <a:stretch>
            <a:fillRect/>
          </a:stretch>
        </p:blipFill>
        <p:spPr bwMode="auto">
          <a:xfrm>
            <a:off x="4325817" y="4361352"/>
            <a:ext cx="4425828" cy="1504930"/>
          </a:xfrm>
          <a:prstGeom prst="rect">
            <a:avLst/>
          </a:prstGeom>
          <a:noFill/>
          <a:ln w="9525">
            <a:solidFill>
              <a:schemeClr val="tx1"/>
            </a:solidFill>
            <a:miter lim="800000"/>
            <a:headEnd/>
            <a:tailEnd/>
          </a:ln>
          <a:effectLst/>
        </p:spPr>
      </p:pic>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0550" y="1751012"/>
            <a:ext cx="3735265" cy="4573588"/>
          </a:xfrm>
        </p:spPr>
        <p:txBody>
          <a:bodyPr/>
          <a:lstStyle/>
          <a:p>
            <a:r>
              <a:rPr lang="en-GB" dirty="0" smtClean="0"/>
              <a:t>Add Virtual Cell</a:t>
            </a:r>
          </a:p>
          <a:p>
            <a:pPr lvl="1"/>
            <a:r>
              <a:rPr lang="en-GB" dirty="0" smtClean="0"/>
              <a:t>Select the Face Selection Filter and select the six faces as shown. The smaller faces </a:t>
            </a:r>
            <a:r>
              <a:rPr lang="en-GB" dirty="0"/>
              <a:t>are highlighted (CTRL click to multiple select).</a:t>
            </a:r>
            <a:endParaRPr lang="en-GB" dirty="0" smtClean="0"/>
          </a:p>
          <a:p>
            <a:pPr lvl="1"/>
            <a:endParaRPr lang="en-GB" dirty="0"/>
          </a:p>
          <a:p>
            <a:pPr lvl="1"/>
            <a:r>
              <a:rPr lang="en-GB" dirty="0" smtClean="0"/>
              <a:t>Right click and, from the context menu, select Insert  </a:t>
            </a:r>
            <a:r>
              <a:rPr lang="en-GB" dirty="0" smtClean="0">
                <a:sym typeface="Wingdings" pitchFamily="2" charset="2"/>
              </a:rPr>
              <a:t></a:t>
            </a:r>
            <a:r>
              <a:rPr lang="en-GB" dirty="0" smtClean="0"/>
              <a:t> Virtual Cell.</a:t>
            </a:r>
          </a:p>
          <a:p>
            <a:pPr lvl="1"/>
            <a:endParaRPr lang="en-GB" dirty="0"/>
          </a:p>
          <a:p>
            <a:pPr lvl="2"/>
            <a:r>
              <a:rPr lang="en-GB" dirty="0" smtClean="0"/>
              <a:t>The six faces are replaced with a single Virtual Cell.</a:t>
            </a:r>
          </a:p>
          <a:p>
            <a:pPr lvl="2"/>
            <a:r>
              <a:rPr lang="en-GB" dirty="0" smtClean="0"/>
              <a:t>The edges bounding the original six faces are not present on the Virtual Cell. The mesh will now be unconstrained in these areas. </a:t>
            </a:r>
          </a:p>
        </p:txBody>
      </p:sp>
      <p:sp>
        <p:nvSpPr>
          <p:cNvPr id="2" name="Title 1"/>
          <p:cNvSpPr>
            <a:spLocks noGrp="1"/>
          </p:cNvSpPr>
          <p:nvPr>
            <p:ph type="title"/>
          </p:nvPr>
        </p:nvSpPr>
        <p:spPr/>
        <p:txBody>
          <a:bodyPr/>
          <a:lstStyle/>
          <a:p>
            <a:r>
              <a:rPr lang="en-GB" dirty="0" smtClean="0"/>
              <a:t>Virtual Topology</a:t>
            </a:r>
            <a:endParaRPr lang="en-GB" dirty="0"/>
          </a:p>
        </p:txBody>
      </p:sp>
      <p:grpSp>
        <p:nvGrpSpPr>
          <p:cNvPr id="4" name="Group 17"/>
          <p:cNvGrpSpPr/>
          <p:nvPr/>
        </p:nvGrpSpPr>
        <p:grpSpPr>
          <a:xfrm>
            <a:off x="833108" y="3168737"/>
            <a:ext cx="1320000" cy="360614"/>
            <a:chOff x="6055738" y="3818242"/>
            <a:chExt cx="1320000" cy="360614"/>
          </a:xfrm>
        </p:grpSpPr>
        <p:pic>
          <p:nvPicPr>
            <p:cNvPr id="16" name="Picture 2"/>
            <p:cNvPicPr>
              <a:picLocks noChangeAspect="1" noChangeArrowheads="1"/>
            </p:cNvPicPr>
            <p:nvPr/>
          </p:nvPicPr>
          <p:blipFill>
            <a:blip r:embed="rId2" cstate="print"/>
            <a:srcRect/>
            <a:stretch>
              <a:fillRect/>
            </a:stretch>
          </p:blipFill>
          <p:spPr bwMode="auto">
            <a:xfrm>
              <a:off x="6055738" y="3845480"/>
              <a:ext cx="1320000" cy="293334"/>
            </a:xfrm>
            <a:prstGeom prst="rect">
              <a:avLst/>
            </a:prstGeom>
            <a:noFill/>
            <a:ln w="9525">
              <a:solidFill>
                <a:schemeClr val="tx1"/>
              </a:solidFill>
              <a:miter lim="800000"/>
              <a:headEnd/>
              <a:tailEnd/>
            </a:ln>
          </p:spPr>
        </p:pic>
        <p:sp>
          <p:nvSpPr>
            <p:cNvPr id="17" name="Oval 16"/>
            <p:cNvSpPr/>
            <p:nvPr/>
          </p:nvSpPr>
          <p:spPr bwMode="auto">
            <a:xfrm>
              <a:off x="6684085" y="3818242"/>
              <a:ext cx="382778" cy="360614"/>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pic>
        <p:nvPicPr>
          <p:cNvPr id="7174" name="Picture 6"/>
          <p:cNvPicPr>
            <a:picLocks noChangeAspect="1" noChangeArrowheads="1"/>
          </p:cNvPicPr>
          <p:nvPr/>
        </p:nvPicPr>
        <p:blipFill>
          <a:blip r:embed="rId3" cstate="print"/>
          <a:srcRect l="6380" t="32510" r="4785" b="36367"/>
          <a:stretch>
            <a:fillRect/>
          </a:stretch>
        </p:blipFill>
        <p:spPr bwMode="auto">
          <a:xfrm>
            <a:off x="4378568" y="2566926"/>
            <a:ext cx="4423531" cy="1495133"/>
          </a:xfrm>
          <a:prstGeom prst="rect">
            <a:avLst/>
          </a:prstGeom>
          <a:noFill/>
          <a:ln w="9525">
            <a:solidFill>
              <a:schemeClr val="tx1"/>
            </a:solidFill>
            <a:miter lim="800000"/>
            <a:headEnd/>
            <a:tailEnd/>
          </a:ln>
          <a:effectLst/>
        </p:spPr>
      </p:pic>
      <p:pic>
        <p:nvPicPr>
          <p:cNvPr id="8194" name="Picture 2"/>
          <p:cNvPicPr>
            <a:picLocks noChangeAspect="1" noChangeArrowheads="1"/>
          </p:cNvPicPr>
          <p:nvPr/>
        </p:nvPicPr>
        <p:blipFill>
          <a:blip r:embed="rId4" cstate="print"/>
          <a:srcRect/>
          <a:stretch>
            <a:fillRect/>
          </a:stretch>
        </p:blipFill>
        <p:spPr bwMode="auto">
          <a:xfrm>
            <a:off x="6198943" y="3842985"/>
            <a:ext cx="2130953" cy="547619"/>
          </a:xfrm>
          <a:prstGeom prst="rect">
            <a:avLst/>
          </a:prstGeom>
          <a:noFill/>
          <a:ln w="9525">
            <a:solidFill>
              <a:schemeClr val="tx1"/>
            </a:solidFill>
            <a:miter lim="800000"/>
            <a:headEnd/>
            <a:tailEnd/>
          </a:ln>
          <a:effectLst/>
        </p:spPr>
      </p:pic>
      <p:pic>
        <p:nvPicPr>
          <p:cNvPr id="8195" name="Picture 3"/>
          <p:cNvPicPr>
            <a:picLocks noChangeAspect="1" noChangeArrowheads="1"/>
          </p:cNvPicPr>
          <p:nvPr/>
        </p:nvPicPr>
        <p:blipFill>
          <a:blip r:embed="rId5" cstate="print"/>
          <a:srcRect l="6380" t="32510" r="4785" b="36367"/>
          <a:stretch>
            <a:fillRect/>
          </a:stretch>
        </p:blipFill>
        <p:spPr bwMode="auto">
          <a:xfrm>
            <a:off x="4361018" y="4888213"/>
            <a:ext cx="4451395" cy="1504694"/>
          </a:xfrm>
          <a:prstGeom prst="rect">
            <a:avLst/>
          </a:prstGeom>
          <a:noFill/>
          <a:ln w="9525">
            <a:solidFill>
              <a:schemeClr val="tx1"/>
            </a:solidFill>
            <a:miter lim="800000"/>
            <a:headEnd/>
            <a:tailEnd/>
          </a:ln>
          <a:effectLst/>
        </p:spPr>
      </p:pic>
      <p:pic>
        <p:nvPicPr>
          <p:cNvPr id="8196" name="Picture 4"/>
          <p:cNvPicPr>
            <a:picLocks noChangeAspect="1" noChangeArrowheads="1"/>
          </p:cNvPicPr>
          <p:nvPr/>
        </p:nvPicPr>
        <p:blipFill>
          <a:blip r:embed="rId6" cstate="print"/>
          <a:srcRect l="19139" t="12673" r="22861" b="30306"/>
          <a:stretch>
            <a:fillRect/>
          </a:stretch>
        </p:blipFill>
        <p:spPr bwMode="auto">
          <a:xfrm>
            <a:off x="4721304" y="921276"/>
            <a:ext cx="2013603" cy="1909846"/>
          </a:xfrm>
          <a:prstGeom prst="rect">
            <a:avLst/>
          </a:prstGeom>
          <a:noFill/>
          <a:ln w="25400">
            <a:solidFill>
              <a:srgbClr val="FF0000"/>
            </a:solidFill>
            <a:miter lim="800000"/>
            <a:headEnd/>
            <a:tailEnd/>
          </a:ln>
          <a:effectLst/>
        </p:spPr>
      </p:pic>
      <p:sp>
        <p:nvSpPr>
          <p:cNvPr id="13" name="Rectangle 12"/>
          <p:cNvSpPr/>
          <p:nvPr/>
        </p:nvSpPr>
        <p:spPr bwMode="auto">
          <a:xfrm>
            <a:off x="4559716" y="3329291"/>
            <a:ext cx="290262" cy="328309"/>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0550" y="1751012"/>
            <a:ext cx="3735265" cy="4573588"/>
          </a:xfrm>
        </p:spPr>
        <p:txBody>
          <a:bodyPr/>
          <a:lstStyle/>
          <a:p>
            <a:r>
              <a:rPr lang="en-GB" dirty="0" smtClean="0"/>
              <a:t>Edit Minimum Size</a:t>
            </a:r>
          </a:p>
          <a:p>
            <a:pPr lvl="1"/>
            <a:r>
              <a:rPr lang="en-GB" dirty="0"/>
              <a:t>Right click in the Graphics Window and select View </a:t>
            </a:r>
            <a:r>
              <a:rPr lang="en-GB" dirty="0" smtClean="0">
                <a:sym typeface="Wingdings" pitchFamily="2" charset="2"/>
              </a:rPr>
              <a:t></a:t>
            </a:r>
            <a:r>
              <a:rPr lang="en-GB" dirty="0" smtClean="0"/>
              <a:t>  Back.</a:t>
            </a:r>
          </a:p>
          <a:p>
            <a:pPr lvl="1"/>
            <a:r>
              <a:rPr lang="en-GB" dirty="0" smtClean="0"/>
              <a:t>Select the Mesh object in the Outline and zoom into the leading edge of the smaller of the two rear wing elements.</a:t>
            </a:r>
          </a:p>
          <a:p>
            <a:pPr lvl="2"/>
            <a:r>
              <a:rPr lang="en-GB" dirty="0" smtClean="0"/>
              <a:t>The circle adjacent to the cursor represents the minimum cell size returned by the size function. </a:t>
            </a:r>
          </a:p>
          <a:p>
            <a:pPr lvl="2"/>
            <a:r>
              <a:rPr lang="en-GB" dirty="0" smtClean="0"/>
              <a:t>To allow the curvature of the wing to be refined to 18° (the default Curvature Normal Angle set in the Global Controls) we must reduce the minimum size. </a:t>
            </a:r>
          </a:p>
        </p:txBody>
      </p:sp>
      <p:sp>
        <p:nvSpPr>
          <p:cNvPr id="2" name="Title 1"/>
          <p:cNvSpPr>
            <a:spLocks noGrp="1"/>
          </p:cNvSpPr>
          <p:nvPr>
            <p:ph type="title"/>
          </p:nvPr>
        </p:nvSpPr>
        <p:spPr/>
        <p:txBody>
          <a:bodyPr/>
          <a:lstStyle/>
          <a:p>
            <a:r>
              <a:rPr lang="en-GB" dirty="0" smtClean="0"/>
              <a:t>Global Size Controls</a:t>
            </a:r>
            <a:endParaRPr lang="en-GB" dirty="0"/>
          </a:p>
        </p:txBody>
      </p:sp>
      <p:pic>
        <p:nvPicPr>
          <p:cNvPr id="15" name="Picture 3"/>
          <p:cNvPicPr>
            <a:picLocks noChangeAspect="1" noChangeArrowheads="1"/>
          </p:cNvPicPr>
          <p:nvPr/>
        </p:nvPicPr>
        <p:blipFill>
          <a:blip r:embed="rId2" cstate="print">
            <a:lum bright="10000"/>
          </a:blip>
          <a:srcRect t="30857" b="35816"/>
          <a:stretch>
            <a:fillRect/>
          </a:stretch>
        </p:blipFill>
        <p:spPr bwMode="auto">
          <a:xfrm>
            <a:off x="4712394" y="1950823"/>
            <a:ext cx="4089552" cy="1360910"/>
          </a:xfrm>
          <a:prstGeom prst="rect">
            <a:avLst/>
          </a:prstGeom>
          <a:noFill/>
          <a:ln w="9525">
            <a:solidFill>
              <a:schemeClr val="tx1"/>
            </a:solidFill>
            <a:miter lim="800000"/>
            <a:headEnd/>
            <a:tailEnd/>
          </a:ln>
          <a:effectLst/>
        </p:spPr>
      </p:pic>
      <p:sp>
        <p:nvSpPr>
          <p:cNvPr id="18" name="Rectangle 17"/>
          <p:cNvSpPr/>
          <p:nvPr/>
        </p:nvSpPr>
        <p:spPr bwMode="auto">
          <a:xfrm>
            <a:off x="5152247" y="2301505"/>
            <a:ext cx="721015" cy="494449"/>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9" name="Rectangle 18"/>
          <p:cNvSpPr/>
          <p:nvPr/>
        </p:nvSpPr>
        <p:spPr bwMode="auto">
          <a:xfrm>
            <a:off x="6729001" y="4950920"/>
            <a:ext cx="1078568" cy="1063018"/>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nvGrpSpPr>
          <p:cNvPr id="21" name="Group 20"/>
          <p:cNvGrpSpPr/>
          <p:nvPr/>
        </p:nvGrpSpPr>
        <p:grpSpPr>
          <a:xfrm>
            <a:off x="5364137" y="3537408"/>
            <a:ext cx="2684915" cy="2757907"/>
            <a:chOff x="5364137" y="3537408"/>
            <a:chExt cx="2684915" cy="2757907"/>
          </a:xfrm>
        </p:grpSpPr>
        <p:pic>
          <p:nvPicPr>
            <p:cNvPr id="9218" name="Picture 2"/>
            <p:cNvPicPr>
              <a:picLocks noChangeAspect="1" noChangeArrowheads="1"/>
            </p:cNvPicPr>
            <p:nvPr/>
          </p:nvPicPr>
          <p:blipFill>
            <a:blip r:embed="rId3" cstate="print">
              <a:lum bright="10000"/>
            </a:blip>
            <a:srcRect l="14354" t="11020" r="19671" b="18735"/>
            <a:stretch>
              <a:fillRect/>
            </a:stretch>
          </p:blipFill>
          <p:spPr bwMode="auto">
            <a:xfrm>
              <a:off x="5364137" y="3537408"/>
              <a:ext cx="2684915" cy="2757907"/>
            </a:xfrm>
            <a:prstGeom prst="rect">
              <a:avLst/>
            </a:prstGeom>
            <a:noFill/>
            <a:ln w="9525">
              <a:solidFill>
                <a:schemeClr val="tx1"/>
              </a:solidFill>
              <a:miter lim="800000"/>
              <a:headEnd/>
              <a:tailEnd/>
            </a:ln>
            <a:effectLst/>
          </p:spPr>
        </p:pic>
        <p:sp>
          <p:nvSpPr>
            <p:cNvPr id="20" name="Oval 19"/>
            <p:cNvSpPr/>
            <p:nvPr/>
          </p:nvSpPr>
          <p:spPr bwMode="auto">
            <a:xfrm>
              <a:off x="6912865" y="5157215"/>
              <a:ext cx="731520" cy="716890"/>
            </a:xfrm>
            <a:prstGeom prst="ellipse">
              <a:avLst/>
            </a:prstGeom>
            <a:noFill/>
            <a:ln w="127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lum bright="10000"/>
          </a:blip>
          <a:srcRect/>
          <a:stretch>
            <a:fillRect/>
          </a:stretch>
        </p:blipFill>
        <p:spPr bwMode="auto">
          <a:xfrm>
            <a:off x="4746058" y="1836114"/>
            <a:ext cx="4046826" cy="4023360"/>
          </a:xfrm>
          <a:prstGeom prst="rect">
            <a:avLst/>
          </a:prstGeom>
          <a:noFill/>
          <a:ln w="9525">
            <a:solidFill>
              <a:schemeClr val="accent1"/>
            </a:solidFill>
            <a:miter lim="800000"/>
            <a:headEnd/>
            <a:tailEnd/>
          </a:ln>
          <a:effectLst/>
        </p:spPr>
      </p:pic>
      <p:sp>
        <p:nvSpPr>
          <p:cNvPr id="7" name="Title 6"/>
          <p:cNvSpPr>
            <a:spLocks noGrp="1"/>
          </p:cNvSpPr>
          <p:nvPr>
            <p:ph type="title"/>
          </p:nvPr>
        </p:nvSpPr>
        <p:spPr/>
        <p:txBody>
          <a:bodyPr/>
          <a:lstStyle/>
          <a:p>
            <a:r>
              <a:rPr lang="en-GB" dirty="0" smtClean="0"/>
              <a:t>Introduction</a:t>
            </a:r>
            <a:endParaRPr lang="en-GB" dirty="0"/>
          </a:p>
        </p:txBody>
      </p:sp>
      <p:sp>
        <p:nvSpPr>
          <p:cNvPr id="8" name="Content Placeholder 7"/>
          <p:cNvSpPr>
            <a:spLocks noGrp="1"/>
          </p:cNvSpPr>
          <p:nvPr>
            <p:ph sz="half" idx="1"/>
          </p:nvPr>
        </p:nvSpPr>
        <p:spPr/>
        <p:txBody>
          <a:bodyPr/>
          <a:lstStyle/>
          <a:p>
            <a:r>
              <a:rPr lang="en-GB" dirty="0" smtClean="0"/>
              <a:t>Background</a:t>
            </a:r>
          </a:p>
          <a:p>
            <a:pPr lvl="1"/>
            <a:r>
              <a:rPr lang="en-GB" dirty="0" smtClean="0"/>
              <a:t>This workshop will demonstrate the practical application of ANSYS Meshing to an automotive external aero model.</a:t>
            </a:r>
          </a:p>
          <a:p>
            <a:pPr lvl="1"/>
            <a:endParaRPr lang="en-GB" dirty="0" smtClean="0"/>
          </a:p>
          <a:p>
            <a:r>
              <a:rPr lang="en-GB" dirty="0" smtClean="0"/>
              <a:t>Objectives</a:t>
            </a:r>
          </a:p>
          <a:p>
            <a:pPr lvl="1"/>
            <a:r>
              <a:rPr lang="en-GB" dirty="0" smtClean="0"/>
              <a:t>Generating a Tetrahedral Patch Conforming mesh</a:t>
            </a:r>
          </a:p>
          <a:p>
            <a:pPr lvl="1"/>
            <a:r>
              <a:rPr lang="en-GB" dirty="0" smtClean="0"/>
              <a:t>Local Mesh Controls</a:t>
            </a:r>
          </a:p>
          <a:p>
            <a:pPr lvl="2"/>
            <a:r>
              <a:rPr lang="en-GB" dirty="0" smtClean="0"/>
              <a:t>Body of Influence</a:t>
            </a:r>
          </a:p>
          <a:p>
            <a:pPr lvl="2"/>
            <a:r>
              <a:rPr lang="en-GB" dirty="0" smtClean="0"/>
              <a:t>Inflation</a:t>
            </a:r>
          </a:p>
          <a:p>
            <a:pPr lvl="1"/>
            <a:r>
              <a:rPr lang="en-GB" dirty="0" smtClean="0"/>
              <a:t>Using Advanced Size Functions</a:t>
            </a:r>
          </a:p>
          <a:p>
            <a:pPr lvl="1"/>
            <a:r>
              <a:rPr lang="en-GB" dirty="0" smtClean="0"/>
              <a:t>Named Selections</a:t>
            </a:r>
          </a:p>
          <a:p>
            <a:pPr lvl="1"/>
            <a:r>
              <a:rPr lang="en-GB" dirty="0" smtClean="0"/>
              <a:t>Virtual Topology</a:t>
            </a:r>
            <a:endParaRPr lang="en-GB" dirty="0"/>
          </a:p>
          <a:p>
            <a:pPr lvl="1">
              <a:buNone/>
            </a:pPr>
            <a:r>
              <a:rPr lang="en-GB" dirty="0"/>
              <a:t>	</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srcRect b="11408"/>
          <a:stretch>
            <a:fillRect/>
          </a:stretch>
        </p:blipFill>
        <p:spPr bwMode="auto">
          <a:xfrm>
            <a:off x="4881569" y="1033370"/>
            <a:ext cx="3981082" cy="5494920"/>
          </a:xfrm>
          <a:prstGeom prst="rect">
            <a:avLst/>
          </a:prstGeom>
          <a:noFill/>
          <a:ln w="9525">
            <a:solidFill>
              <a:schemeClr val="tx1"/>
            </a:solidFill>
            <a:miter lim="800000"/>
            <a:headEnd/>
            <a:tailEnd/>
          </a:ln>
          <a:effectLst/>
        </p:spPr>
      </p:pic>
      <p:sp>
        <p:nvSpPr>
          <p:cNvPr id="3" name="Content Placeholder 2"/>
          <p:cNvSpPr>
            <a:spLocks noGrp="1"/>
          </p:cNvSpPr>
          <p:nvPr>
            <p:ph sz="half" idx="1"/>
          </p:nvPr>
        </p:nvSpPr>
        <p:spPr>
          <a:xfrm>
            <a:off x="590550" y="1751012"/>
            <a:ext cx="3981450" cy="4573588"/>
          </a:xfrm>
        </p:spPr>
        <p:txBody>
          <a:bodyPr/>
          <a:lstStyle/>
          <a:p>
            <a:r>
              <a:rPr lang="en-GB" dirty="0" smtClean="0"/>
              <a:t>Edit Min Size</a:t>
            </a:r>
          </a:p>
          <a:p>
            <a:pPr lvl="1"/>
            <a:r>
              <a:rPr lang="en-GB" dirty="0" smtClean="0"/>
              <a:t>In the Details of “Mesh”, under Sizing, change the value of Min Size to 0.002m and press enter.</a:t>
            </a:r>
          </a:p>
          <a:p>
            <a:pPr lvl="2"/>
            <a:r>
              <a:rPr lang="en-GB" dirty="0" smtClean="0"/>
              <a:t>The new circle adjacent to the cursor updates reflecting the new minimum size. </a:t>
            </a:r>
          </a:p>
        </p:txBody>
      </p:sp>
      <p:sp>
        <p:nvSpPr>
          <p:cNvPr id="2" name="Title 1"/>
          <p:cNvSpPr>
            <a:spLocks noGrp="1"/>
          </p:cNvSpPr>
          <p:nvPr>
            <p:ph type="title"/>
          </p:nvPr>
        </p:nvSpPr>
        <p:spPr/>
        <p:txBody>
          <a:bodyPr/>
          <a:lstStyle/>
          <a:p>
            <a:r>
              <a:rPr lang="en-GB" dirty="0" smtClean="0"/>
              <a:t>Global Size Controls</a:t>
            </a:r>
            <a:endParaRPr lang="en-GB" dirty="0"/>
          </a:p>
        </p:txBody>
      </p:sp>
      <p:sp>
        <p:nvSpPr>
          <p:cNvPr id="13" name="Rectangle 12"/>
          <p:cNvSpPr/>
          <p:nvPr/>
        </p:nvSpPr>
        <p:spPr bwMode="auto">
          <a:xfrm>
            <a:off x="3152946" y="5404275"/>
            <a:ext cx="627745" cy="592079"/>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nvGrpSpPr>
          <p:cNvPr id="11" name="Group 10"/>
          <p:cNvGrpSpPr/>
          <p:nvPr/>
        </p:nvGrpSpPr>
        <p:grpSpPr>
          <a:xfrm>
            <a:off x="1929156" y="3744469"/>
            <a:ext cx="2680470" cy="2753604"/>
            <a:chOff x="1929156" y="3744469"/>
            <a:chExt cx="2680470" cy="2753604"/>
          </a:xfrm>
        </p:grpSpPr>
        <p:pic>
          <p:nvPicPr>
            <p:cNvPr id="9219" name="Picture 3"/>
            <p:cNvPicPr>
              <a:picLocks noChangeAspect="1" noChangeArrowheads="1"/>
            </p:cNvPicPr>
            <p:nvPr/>
          </p:nvPicPr>
          <p:blipFill>
            <a:blip r:embed="rId3" cstate="print"/>
            <a:srcRect l="14354" t="11020" r="19671" b="18735"/>
            <a:stretch>
              <a:fillRect/>
            </a:stretch>
          </p:blipFill>
          <p:spPr bwMode="auto">
            <a:xfrm>
              <a:off x="1929156" y="3744469"/>
              <a:ext cx="2680470" cy="2753604"/>
            </a:xfrm>
            <a:prstGeom prst="rect">
              <a:avLst/>
            </a:prstGeom>
            <a:noFill/>
            <a:ln w="9525">
              <a:solidFill>
                <a:schemeClr val="tx1"/>
              </a:solidFill>
              <a:miter lim="800000"/>
              <a:headEnd/>
              <a:tailEnd/>
            </a:ln>
            <a:effectLst/>
          </p:spPr>
        </p:pic>
        <p:sp>
          <p:nvSpPr>
            <p:cNvPr id="10" name="Oval 9"/>
            <p:cNvSpPr/>
            <p:nvPr/>
          </p:nvSpPr>
          <p:spPr bwMode="auto">
            <a:xfrm>
              <a:off x="3445457" y="5588808"/>
              <a:ext cx="241403" cy="226775"/>
            </a:xfrm>
            <a:prstGeom prst="ellipse">
              <a:avLst/>
            </a:prstGeom>
            <a:noFill/>
            <a:ln w="127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9" name="Picture 7"/>
          <p:cNvPicPr>
            <a:picLocks noChangeAspect="1" noChangeArrowheads="1"/>
          </p:cNvPicPr>
          <p:nvPr/>
        </p:nvPicPr>
        <p:blipFill>
          <a:blip r:embed="rId2" cstate="print"/>
          <a:srcRect b="60715"/>
          <a:stretch>
            <a:fillRect/>
          </a:stretch>
        </p:blipFill>
        <p:spPr bwMode="auto">
          <a:xfrm>
            <a:off x="5056312" y="1133469"/>
            <a:ext cx="3173334" cy="2021869"/>
          </a:xfrm>
          <a:prstGeom prst="rect">
            <a:avLst/>
          </a:prstGeom>
          <a:noFill/>
          <a:ln w="9525">
            <a:solidFill>
              <a:schemeClr val="tx1"/>
            </a:solidFill>
            <a:miter lim="800000"/>
            <a:headEnd/>
            <a:tailEnd/>
          </a:ln>
          <a:effectLst/>
        </p:spPr>
      </p:pic>
      <p:pic>
        <p:nvPicPr>
          <p:cNvPr id="13317" name="Picture 5"/>
          <p:cNvPicPr>
            <a:picLocks noChangeAspect="1" noChangeArrowheads="1"/>
          </p:cNvPicPr>
          <p:nvPr/>
        </p:nvPicPr>
        <p:blipFill>
          <a:blip r:embed="rId3" cstate="print"/>
          <a:srcRect l="13726" t="9367" r="10031" b="20939"/>
          <a:stretch>
            <a:fillRect/>
          </a:stretch>
        </p:blipFill>
        <p:spPr bwMode="auto">
          <a:xfrm>
            <a:off x="5029200" y="3533815"/>
            <a:ext cx="3251921" cy="2847826"/>
          </a:xfrm>
          <a:prstGeom prst="rect">
            <a:avLst/>
          </a:prstGeom>
          <a:noFill/>
          <a:ln w="9525">
            <a:solidFill>
              <a:schemeClr val="tx1"/>
            </a:solidFill>
            <a:miter lim="800000"/>
            <a:headEnd/>
            <a:tailEnd/>
          </a:ln>
          <a:effectLst/>
        </p:spPr>
      </p:pic>
      <p:sp>
        <p:nvSpPr>
          <p:cNvPr id="3" name="Content Placeholder 2"/>
          <p:cNvSpPr>
            <a:spLocks noGrp="1"/>
          </p:cNvSpPr>
          <p:nvPr>
            <p:ph sz="half" idx="1"/>
          </p:nvPr>
        </p:nvSpPr>
        <p:spPr/>
        <p:txBody>
          <a:bodyPr/>
          <a:lstStyle/>
          <a:p>
            <a:r>
              <a:rPr lang="en-GB" dirty="0" smtClean="0"/>
              <a:t>Add Local Face Sizing</a:t>
            </a:r>
          </a:p>
          <a:p>
            <a:pPr lvl="1"/>
            <a:r>
              <a:rPr lang="en-GB" dirty="0"/>
              <a:t>Right click on the Mesh Object in the Outline and select Clear Generated Data from the Context Menu to clear the mesh.  Answer Yes.</a:t>
            </a:r>
          </a:p>
          <a:p>
            <a:pPr lvl="1"/>
            <a:r>
              <a:rPr lang="en-GB" dirty="0" smtClean="0"/>
              <a:t>Set the view to isometric using the </a:t>
            </a:r>
            <a:r>
              <a:rPr lang="en-GB" dirty="0" err="1" smtClean="0"/>
              <a:t>iso</a:t>
            </a:r>
            <a:r>
              <a:rPr lang="en-GB" dirty="0" smtClean="0"/>
              <a:t> ball.</a:t>
            </a:r>
          </a:p>
          <a:p>
            <a:pPr lvl="1"/>
            <a:endParaRPr lang="en-GB" dirty="0"/>
          </a:p>
          <a:p>
            <a:pPr lvl="1"/>
            <a:endParaRPr lang="en-GB" dirty="0" smtClean="0"/>
          </a:p>
          <a:p>
            <a:pPr lvl="1"/>
            <a:endParaRPr lang="en-GB" dirty="0"/>
          </a:p>
          <a:p>
            <a:pPr lvl="1"/>
            <a:r>
              <a:rPr lang="en-GB" dirty="0" smtClean="0"/>
              <a:t>Zoom into the rear wing section of the geometry.</a:t>
            </a:r>
          </a:p>
          <a:p>
            <a:pPr lvl="1"/>
            <a:endParaRPr lang="en-GB" dirty="0"/>
          </a:p>
          <a:p>
            <a:pPr lvl="1"/>
            <a:endParaRPr lang="en-GB" dirty="0" smtClean="0"/>
          </a:p>
          <a:p>
            <a:pPr lvl="1">
              <a:buNone/>
            </a:pPr>
            <a:endParaRPr lang="en-GB" dirty="0" smtClean="0"/>
          </a:p>
          <a:p>
            <a:pPr lvl="1"/>
            <a:endParaRPr lang="en-GB" dirty="0"/>
          </a:p>
          <a:p>
            <a:pPr lvl="1"/>
            <a:endParaRPr lang="en-GB" dirty="0"/>
          </a:p>
        </p:txBody>
      </p:sp>
      <p:sp>
        <p:nvSpPr>
          <p:cNvPr id="2" name="Title 1"/>
          <p:cNvSpPr>
            <a:spLocks noGrp="1"/>
          </p:cNvSpPr>
          <p:nvPr>
            <p:ph type="title"/>
          </p:nvPr>
        </p:nvSpPr>
        <p:spPr/>
        <p:txBody>
          <a:bodyPr/>
          <a:lstStyle/>
          <a:p>
            <a:r>
              <a:rPr lang="en-GB" dirty="0" smtClean="0"/>
              <a:t>Local Size Controls</a:t>
            </a:r>
            <a:endParaRPr lang="en-GB" dirty="0"/>
          </a:p>
        </p:txBody>
      </p:sp>
      <p:pic>
        <p:nvPicPr>
          <p:cNvPr id="13315" name="Picture 3"/>
          <p:cNvPicPr>
            <a:picLocks noChangeAspect="1" noChangeArrowheads="1"/>
          </p:cNvPicPr>
          <p:nvPr/>
        </p:nvPicPr>
        <p:blipFill>
          <a:blip r:embed="rId4" cstate="print"/>
          <a:srcRect/>
          <a:stretch>
            <a:fillRect/>
          </a:stretch>
        </p:blipFill>
        <p:spPr bwMode="auto">
          <a:xfrm>
            <a:off x="819884" y="3839676"/>
            <a:ext cx="857250" cy="866775"/>
          </a:xfrm>
          <a:prstGeom prst="rect">
            <a:avLst/>
          </a:prstGeom>
          <a:noFill/>
          <a:ln w="9525">
            <a:solidFill>
              <a:schemeClr val="tx1"/>
            </a:solidFill>
            <a:miter lim="800000"/>
            <a:headEnd/>
            <a:tailEnd/>
          </a:ln>
          <a:effectLst/>
        </p:spPr>
      </p:pic>
      <p:pic>
        <p:nvPicPr>
          <p:cNvPr id="13320" name="Picture 8"/>
          <p:cNvPicPr>
            <a:picLocks noChangeAspect="1" noChangeArrowheads="1"/>
          </p:cNvPicPr>
          <p:nvPr/>
        </p:nvPicPr>
        <p:blipFill>
          <a:blip r:embed="rId5" cstate="print"/>
          <a:srcRect/>
          <a:stretch>
            <a:fillRect/>
          </a:stretch>
        </p:blipFill>
        <p:spPr bwMode="auto">
          <a:xfrm>
            <a:off x="6602292" y="2812073"/>
            <a:ext cx="2309524" cy="619048"/>
          </a:xfrm>
          <a:prstGeom prst="rect">
            <a:avLst/>
          </a:prstGeom>
          <a:noFill/>
          <a:ln w="9525">
            <a:solidFill>
              <a:schemeClr val="tx1"/>
            </a:solidFill>
            <a:miter lim="800000"/>
            <a:headEnd/>
            <a:tailEnd/>
          </a:ln>
          <a:effectLst/>
        </p:spPr>
      </p:pic>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Add Local Face Sizing</a:t>
            </a:r>
          </a:p>
          <a:p>
            <a:pPr lvl="1"/>
            <a:r>
              <a:rPr lang="en-GB" dirty="0"/>
              <a:t>Select the Face Selection Filter and select the </a:t>
            </a:r>
            <a:r>
              <a:rPr lang="en-GB" dirty="0" smtClean="0"/>
              <a:t>two front faces of the wing elements as shown (</a:t>
            </a:r>
            <a:r>
              <a:rPr lang="en-GB" dirty="0"/>
              <a:t>CTRL click to multiple select).</a:t>
            </a:r>
            <a:endParaRPr lang="en-GB" dirty="0" smtClean="0"/>
          </a:p>
          <a:p>
            <a:pPr lvl="1"/>
            <a:endParaRPr lang="en-GB" dirty="0"/>
          </a:p>
          <a:p>
            <a:pPr lvl="1"/>
            <a:r>
              <a:rPr lang="en-GB" dirty="0" smtClean="0"/>
              <a:t>Select Extend to Limits from the Toolbar.</a:t>
            </a:r>
          </a:p>
          <a:p>
            <a:pPr lvl="1"/>
            <a:endParaRPr lang="en-GB" dirty="0"/>
          </a:p>
          <a:p>
            <a:pPr lvl="1"/>
            <a:endParaRPr lang="en-GB" dirty="0" smtClean="0"/>
          </a:p>
          <a:p>
            <a:pPr lvl="1"/>
            <a:endParaRPr lang="en-GB" dirty="0"/>
          </a:p>
          <a:p>
            <a:pPr lvl="1"/>
            <a:endParaRPr lang="en-GB" dirty="0" smtClean="0"/>
          </a:p>
          <a:p>
            <a:pPr lvl="1"/>
            <a:endParaRPr lang="en-GB" dirty="0"/>
          </a:p>
          <a:p>
            <a:pPr lvl="1"/>
            <a:r>
              <a:rPr lang="en-GB" dirty="0" smtClean="0"/>
              <a:t>All faces forming the wing elements are now selected.</a:t>
            </a:r>
            <a:endParaRPr lang="en-GB" dirty="0"/>
          </a:p>
          <a:p>
            <a:pPr lvl="1"/>
            <a:endParaRPr lang="en-GB" dirty="0"/>
          </a:p>
        </p:txBody>
      </p:sp>
      <p:sp>
        <p:nvSpPr>
          <p:cNvPr id="2" name="Title 1"/>
          <p:cNvSpPr>
            <a:spLocks noGrp="1"/>
          </p:cNvSpPr>
          <p:nvPr>
            <p:ph type="title"/>
          </p:nvPr>
        </p:nvSpPr>
        <p:spPr/>
        <p:txBody>
          <a:bodyPr/>
          <a:lstStyle/>
          <a:p>
            <a:r>
              <a:rPr lang="en-GB" dirty="0" smtClean="0"/>
              <a:t>Local Size Controls</a:t>
            </a:r>
            <a:endParaRPr lang="en-GB" dirty="0"/>
          </a:p>
        </p:txBody>
      </p:sp>
      <p:pic>
        <p:nvPicPr>
          <p:cNvPr id="14338" name="Picture 2"/>
          <p:cNvPicPr>
            <a:picLocks noChangeAspect="1" noChangeArrowheads="1"/>
          </p:cNvPicPr>
          <p:nvPr/>
        </p:nvPicPr>
        <p:blipFill>
          <a:blip r:embed="rId2" cstate="print"/>
          <a:srcRect l="7919" t="25347" r="6335" b="14878"/>
          <a:stretch>
            <a:fillRect/>
          </a:stretch>
        </p:blipFill>
        <p:spPr bwMode="auto">
          <a:xfrm>
            <a:off x="5059393" y="1413287"/>
            <a:ext cx="3508237" cy="2343180"/>
          </a:xfrm>
          <a:prstGeom prst="rect">
            <a:avLst/>
          </a:prstGeom>
          <a:noFill/>
          <a:ln w="9525">
            <a:solidFill>
              <a:schemeClr val="tx1"/>
            </a:solidFill>
            <a:miter lim="800000"/>
            <a:headEnd/>
            <a:tailEnd/>
          </a:ln>
          <a:effectLst/>
        </p:spPr>
      </p:pic>
      <p:grpSp>
        <p:nvGrpSpPr>
          <p:cNvPr id="9" name="Group 17"/>
          <p:cNvGrpSpPr/>
          <p:nvPr/>
        </p:nvGrpSpPr>
        <p:grpSpPr>
          <a:xfrm>
            <a:off x="850692" y="3168743"/>
            <a:ext cx="1320000" cy="360614"/>
            <a:chOff x="6055738" y="3818242"/>
            <a:chExt cx="1320000" cy="360614"/>
          </a:xfrm>
        </p:grpSpPr>
        <p:pic>
          <p:nvPicPr>
            <p:cNvPr id="10" name="Picture 2"/>
            <p:cNvPicPr>
              <a:picLocks noChangeAspect="1" noChangeArrowheads="1"/>
            </p:cNvPicPr>
            <p:nvPr/>
          </p:nvPicPr>
          <p:blipFill>
            <a:blip r:embed="rId3" cstate="print"/>
            <a:srcRect/>
            <a:stretch>
              <a:fillRect/>
            </a:stretch>
          </p:blipFill>
          <p:spPr bwMode="auto">
            <a:xfrm>
              <a:off x="6055738" y="3845480"/>
              <a:ext cx="1320000" cy="293334"/>
            </a:xfrm>
            <a:prstGeom prst="rect">
              <a:avLst/>
            </a:prstGeom>
            <a:noFill/>
            <a:ln w="9525">
              <a:solidFill>
                <a:schemeClr val="tx1"/>
              </a:solidFill>
              <a:miter lim="800000"/>
              <a:headEnd/>
              <a:tailEnd/>
            </a:ln>
          </p:spPr>
        </p:pic>
        <p:sp>
          <p:nvSpPr>
            <p:cNvPr id="11" name="Oval 10"/>
            <p:cNvSpPr/>
            <p:nvPr/>
          </p:nvSpPr>
          <p:spPr bwMode="auto">
            <a:xfrm>
              <a:off x="6684085" y="3818242"/>
              <a:ext cx="382778" cy="360614"/>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grpSp>
        <p:nvGrpSpPr>
          <p:cNvPr id="12" name="Group 11"/>
          <p:cNvGrpSpPr/>
          <p:nvPr/>
        </p:nvGrpSpPr>
        <p:grpSpPr>
          <a:xfrm>
            <a:off x="857042" y="4103270"/>
            <a:ext cx="2442858" cy="1555443"/>
            <a:chOff x="2136630" y="3419918"/>
            <a:chExt cx="2442858" cy="1555443"/>
          </a:xfrm>
        </p:grpSpPr>
        <p:pic>
          <p:nvPicPr>
            <p:cNvPr id="13" name="Picture 3"/>
            <p:cNvPicPr>
              <a:picLocks noChangeAspect="1" noChangeArrowheads="1"/>
            </p:cNvPicPr>
            <p:nvPr/>
          </p:nvPicPr>
          <p:blipFill>
            <a:blip r:embed="rId4" cstate="print"/>
            <a:srcRect/>
            <a:stretch>
              <a:fillRect/>
            </a:stretch>
          </p:blipFill>
          <p:spPr bwMode="auto">
            <a:xfrm>
              <a:off x="2136630" y="3746789"/>
              <a:ext cx="2442858" cy="1228572"/>
            </a:xfrm>
            <a:prstGeom prst="rect">
              <a:avLst/>
            </a:prstGeom>
            <a:noFill/>
            <a:ln w="9525">
              <a:solidFill>
                <a:schemeClr val="tx1"/>
              </a:solidFill>
              <a:miter lim="800000"/>
              <a:headEnd/>
              <a:tailEnd/>
            </a:ln>
          </p:spPr>
        </p:pic>
        <p:pic>
          <p:nvPicPr>
            <p:cNvPr id="14" name="Picture 4"/>
            <p:cNvPicPr>
              <a:picLocks noChangeAspect="1" noChangeArrowheads="1"/>
            </p:cNvPicPr>
            <p:nvPr/>
          </p:nvPicPr>
          <p:blipFill>
            <a:blip r:embed="rId5" cstate="print"/>
            <a:srcRect/>
            <a:stretch>
              <a:fillRect/>
            </a:stretch>
          </p:blipFill>
          <p:spPr bwMode="auto">
            <a:xfrm>
              <a:off x="2140245" y="3419918"/>
              <a:ext cx="628572" cy="314286"/>
            </a:xfrm>
            <a:prstGeom prst="rect">
              <a:avLst/>
            </a:prstGeom>
            <a:noFill/>
            <a:ln w="9525">
              <a:solidFill>
                <a:schemeClr val="tx1"/>
              </a:solidFill>
              <a:miter lim="800000"/>
              <a:headEnd/>
              <a:tailEnd/>
            </a:ln>
          </p:spPr>
        </p:pic>
      </p:grpSp>
      <p:pic>
        <p:nvPicPr>
          <p:cNvPr id="14339" name="Picture 3"/>
          <p:cNvPicPr>
            <a:picLocks noChangeAspect="1" noChangeArrowheads="1"/>
          </p:cNvPicPr>
          <p:nvPr/>
        </p:nvPicPr>
        <p:blipFill>
          <a:blip r:embed="rId6" cstate="print"/>
          <a:srcRect l="7919" t="25347" r="6335" b="14878"/>
          <a:stretch>
            <a:fillRect/>
          </a:stretch>
        </p:blipFill>
        <p:spPr bwMode="auto">
          <a:xfrm>
            <a:off x="5060659" y="3994571"/>
            <a:ext cx="3508237" cy="2343180"/>
          </a:xfrm>
          <a:prstGeom prst="rect">
            <a:avLst/>
          </a:prstGeom>
          <a:noFill/>
          <a:ln w="9525">
            <a:solidFill>
              <a:schemeClr val="tx1"/>
            </a:solidFill>
            <a:miter lim="800000"/>
            <a:headEnd/>
            <a:tailEnd/>
          </a:ln>
          <a:effectLst/>
        </p:spPr>
      </p:pic>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Add Local Face Sizing</a:t>
            </a:r>
          </a:p>
          <a:p>
            <a:pPr lvl="1"/>
            <a:r>
              <a:rPr lang="en-GB" dirty="0" smtClean="0"/>
              <a:t>Right click in the Graphics Window and select Insert </a:t>
            </a:r>
            <a:r>
              <a:rPr lang="en-GB" dirty="0" smtClean="0">
                <a:sym typeface="Wingdings" pitchFamily="2" charset="2"/>
              </a:rPr>
              <a:t></a:t>
            </a:r>
            <a:r>
              <a:rPr lang="en-GB" dirty="0" smtClean="0"/>
              <a:t> Sizing from the context menu.</a:t>
            </a:r>
          </a:p>
          <a:p>
            <a:pPr lvl="1"/>
            <a:r>
              <a:rPr lang="en-GB" dirty="0" smtClean="0"/>
              <a:t>In the Details View set Element Size to 0.01.</a:t>
            </a:r>
          </a:p>
          <a:p>
            <a:pPr lvl="1"/>
            <a:r>
              <a:rPr lang="en-GB" dirty="0" smtClean="0"/>
              <a:t>Ensure Behaviour is set to Soft.</a:t>
            </a:r>
          </a:p>
          <a:p>
            <a:pPr lvl="2"/>
            <a:r>
              <a:rPr lang="en-GB" dirty="0" smtClean="0"/>
              <a:t>This local sizing will prevent the mesh on the wing element surfaces from increasing to the max value specified in the Global Size Controls. The soft setting will allow the sizing to be reduced as required by curvature refinement.</a:t>
            </a:r>
            <a:endParaRPr lang="en-GB" dirty="0"/>
          </a:p>
        </p:txBody>
      </p:sp>
      <p:sp>
        <p:nvSpPr>
          <p:cNvPr id="2" name="Title 1"/>
          <p:cNvSpPr>
            <a:spLocks noGrp="1"/>
          </p:cNvSpPr>
          <p:nvPr>
            <p:ph type="title"/>
          </p:nvPr>
        </p:nvSpPr>
        <p:spPr/>
        <p:txBody>
          <a:bodyPr/>
          <a:lstStyle/>
          <a:p>
            <a:r>
              <a:rPr lang="en-GB" dirty="0" smtClean="0"/>
              <a:t>Local Size Controls</a:t>
            </a:r>
            <a:endParaRPr lang="en-GB" dirty="0"/>
          </a:p>
        </p:txBody>
      </p:sp>
      <p:pic>
        <p:nvPicPr>
          <p:cNvPr id="15365" name="Picture 5"/>
          <p:cNvPicPr>
            <a:picLocks noChangeAspect="1" noChangeArrowheads="1"/>
          </p:cNvPicPr>
          <p:nvPr/>
        </p:nvPicPr>
        <p:blipFill>
          <a:blip r:embed="rId2" cstate="print"/>
          <a:srcRect b="14058"/>
          <a:stretch>
            <a:fillRect/>
          </a:stretch>
        </p:blipFill>
        <p:spPr bwMode="auto">
          <a:xfrm>
            <a:off x="5110163" y="3524982"/>
            <a:ext cx="3613334" cy="2773063"/>
          </a:xfrm>
          <a:prstGeom prst="rect">
            <a:avLst/>
          </a:prstGeom>
          <a:noFill/>
          <a:ln w="9525">
            <a:solidFill>
              <a:schemeClr val="tx1"/>
            </a:solidFill>
            <a:miter lim="800000"/>
            <a:headEnd/>
            <a:tailEnd/>
          </a:ln>
          <a:effectLst/>
        </p:spPr>
      </p:pic>
      <p:pic>
        <p:nvPicPr>
          <p:cNvPr id="15366" name="Picture 6"/>
          <p:cNvPicPr>
            <a:picLocks noChangeAspect="1" noChangeArrowheads="1"/>
          </p:cNvPicPr>
          <p:nvPr/>
        </p:nvPicPr>
        <p:blipFill>
          <a:blip r:embed="rId3" cstate="print"/>
          <a:srcRect/>
          <a:stretch>
            <a:fillRect/>
          </a:stretch>
        </p:blipFill>
        <p:spPr bwMode="auto">
          <a:xfrm>
            <a:off x="5769588" y="1861406"/>
            <a:ext cx="2369048" cy="1369048"/>
          </a:xfrm>
          <a:prstGeom prst="rect">
            <a:avLst/>
          </a:prstGeom>
          <a:noFill/>
          <a:ln w="9525">
            <a:solidFill>
              <a:schemeClr val="tx1"/>
            </a:solidFill>
            <a:miter lim="800000"/>
            <a:headEnd/>
            <a:tailEnd/>
          </a:ln>
          <a:effectLst/>
        </p:spPr>
      </p:pic>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Add Body of Influence</a:t>
            </a:r>
          </a:p>
          <a:p>
            <a:pPr lvl="1"/>
            <a:r>
              <a:rPr lang="en-GB" dirty="0" smtClean="0"/>
              <a:t>Right click on the suppressed body in the Outline and select </a:t>
            </a:r>
            <a:r>
              <a:rPr lang="en-GB" dirty="0" err="1" smtClean="0"/>
              <a:t>Unsuppress</a:t>
            </a:r>
            <a:r>
              <a:rPr lang="en-GB" dirty="0" smtClean="0"/>
              <a:t> Body from the Context Menu.</a:t>
            </a:r>
          </a:p>
          <a:p>
            <a:pPr lvl="1"/>
            <a:r>
              <a:rPr lang="en-GB" dirty="0" smtClean="0"/>
              <a:t>Click the Zoom to Fit button in the Toolbar.</a:t>
            </a:r>
          </a:p>
          <a:p>
            <a:pPr lvl="1"/>
            <a:endParaRPr lang="en-GB" dirty="0"/>
          </a:p>
          <a:p>
            <a:pPr lvl="1"/>
            <a:endParaRPr lang="en-GB" dirty="0"/>
          </a:p>
        </p:txBody>
      </p:sp>
      <p:sp>
        <p:nvSpPr>
          <p:cNvPr id="2" name="Title 1"/>
          <p:cNvSpPr>
            <a:spLocks noGrp="1"/>
          </p:cNvSpPr>
          <p:nvPr>
            <p:ph type="title"/>
          </p:nvPr>
        </p:nvSpPr>
        <p:spPr/>
        <p:txBody>
          <a:bodyPr/>
          <a:lstStyle/>
          <a:p>
            <a:r>
              <a:rPr lang="en-GB" dirty="0" smtClean="0"/>
              <a:t>Local Size Controls</a:t>
            </a:r>
            <a:endParaRPr lang="en-GB" dirty="0"/>
          </a:p>
        </p:txBody>
      </p:sp>
      <p:pic>
        <p:nvPicPr>
          <p:cNvPr id="16386" name="Picture 2"/>
          <p:cNvPicPr>
            <a:picLocks noChangeAspect="1" noChangeArrowheads="1"/>
          </p:cNvPicPr>
          <p:nvPr/>
        </p:nvPicPr>
        <p:blipFill>
          <a:blip r:embed="rId2" cstate="print"/>
          <a:srcRect b="51902"/>
          <a:stretch>
            <a:fillRect/>
          </a:stretch>
        </p:blipFill>
        <p:spPr bwMode="auto">
          <a:xfrm>
            <a:off x="4757372" y="1713787"/>
            <a:ext cx="3173334" cy="2475444"/>
          </a:xfrm>
          <a:prstGeom prst="rect">
            <a:avLst/>
          </a:prstGeom>
          <a:noFill/>
          <a:ln w="9525">
            <a:solidFill>
              <a:schemeClr val="tx1"/>
            </a:solidFill>
            <a:miter lim="800000"/>
            <a:headEnd/>
            <a:tailEnd/>
          </a:ln>
          <a:effectLst/>
        </p:spPr>
      </p:pic>
      <p:pic>
        <p:nvPicPr>
          <p:cNvPr id="16388" name="Picture 4"/>
          <p:cNvPicPr>
            <a:picLocks noChangeAspect="1" noChangeArrowheads="1"/>
          </p:cNvPicPr>
          <p:nvPr/>
        </p:nvPicPr>
        <p:blipFill>
          <a:blip r:embed="rId3" cstate="print"/>
          <a:srcRect/>
          <a:stretch>
            <a:fillRect/>
          </a:stretch>
        </p:blipFill>
        <p:spPr bwMode="auto">
          <a:xfrm>
            <a:off x="6122012" y="3263431"/>
            <a:ext cx="2630953" cy="3095239"/>
          </a:xfrm>
          <a:prstGeom prst="rect">
            <a:avLst/>
          </a:prstGeom>
          <a:noFill/>
          <a:ln w="9525">
            <a:solidFill>
              <a:schemeClr val="tx1"/>
            </a:solidFill>
            <a:miter lim="800000"/>
            <a:headEnd/>
            <a:tailEnd/>
          </a:ln>
          <a:effectLst/>
        </p:spPr>
      </p:pic>
      <p:pic>
        <p:nvPicPr>
          <p:cNvPr id="16390" name="Picture 6"/>
          <p:cNvPicPr>
            <a:picLocks noChangeAspect="1" noChangeArrowheads="1"/>
          </p:cNvPicPr>
          <p:nvPr/>
        </p:nvPicPr>
        <p:blipFill>
          <a:blip r:embed="rId4" cstate="print"/>
          <a:srcRect/>
          <a:stretch>
            <a:fillRect/>
          </a:stretch>
        </p:blipFill>
        <p:spPr bwMode="auto">
          <a:xfrm>
            <a:off x="859448" y="3535240"/>
            <a:ext cx="428571" cy="314286"/>
          </a:xfrm>
          <a:prstGeom prst="rect">
            <a:avLst/>
          </a:prstGeom>
          <a:noFill/>
          <a:ln w="9525">
            <a:solidFill>
              <a:schemeClr val="tx1"/>
            </a:solidFill>
            <a:miter lim="800000"/>
            <a:headEnd/>
            <a:tailEnd/>
          </a:ln>
          <a:effectLst/>
        </p:spPr>
      </p:pic>
      <p:pic>
        <p:nvPicPr>
          <p:cNvPr id="16392" name="Picture 8"/>
          <p:cNvPicPr>
            <a:picLocks noChangeAspect="1" noChangeArrowheads="1"/>
          </p:cNvPicPr>
          <p:nvPr/>
        </p:nvPicPr>
        <p:blipFill>
          <a:blip r:embed="rId5" cstate="print"/>
          <a:srcRect l="16753" t="10469" r="6283" b="18184"/>
          <a:stretch>
            <a:fillRect/>
          </a:stretch>
        </p:blipFill>
        <p:spPr bwMode="auto">
          <a:xfrm>
            <a:off x="1431868" y="3569676"/>
            <a:ext cx="3034850" cy="2672862"/>
          </a:xfrm>
          <a:prstGeom prst="rect">
            <a:avLst/>
          </a:prstGeom>
          <a:noFill/>
          <a:ln w="9525">
            <a:solidFill>
              <a:schemeClr val="tx1"/>
            </a:solidFill>
            <a:miter lim="800000"/>
            <a:headEnd/>
            <a:tailEnd/>
          </a:ln>
          <a:effectLst/>
        </p:spPr>
      </p:pic>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Add Body of Influence</a:t>
            </a:r>
          </a:p>
          <a:p>
            <a:pPr lvl="1"/>
            <a:r>
              <a:rPr lang="en-GB" dirty="0"/>
              <a:t>Select the </a:t>
            </a:r>
            <a:r>
              <a:rPr lang="en-GB" dirty="0" smtClean="0"/>
              <a:t>Body </a:t>
            </a:r>
            <a:r>
              <a:rPr lang="en-GB" dirty="0"/>
              <a:t>Selection Filter and select the </a:t>
            </a:r>
            <a:r>
              <a:rPr lang="en-GB" dirty="0" smtClean="0"/>
              <a:t>large outer body as shown.</a:t>
            </a:r>
          </a:p>
          <a:p>
            <a:pPr lvl="1"/>
            <a:endParaRPr lang="en-GB" dirty="0"/>
          </a:p>
          <a:p>
            <a:pPr lvl="1"/>
            <a:r>
              <a:rPr lang="en-GB" dirty="0" smtClean="0"/>
              <a:t>Right click in the Graphics Window and select Insert </a:t>
            </a:r>
            <a:r>
              <a:rPr lang="en-GB" dirty="0" smtClean="0">
                <a:sym typeface="Wingdings" pitchFamily="2" charset="2"/>
              </a:rPr>
              <a:t></a:t>
            </a:r>
            <a:r>
              <a:rPr lang="en-GB" dirty="0" smtClean="0"/>
              <a:t> Sizing from the Context Menu.</a:t>
            </a:r>
          </a:p>
          <a:p>
            <a:pPr lvl="2"/>
            <a:r>
              <a:rPr lang="en-GB" dirty="0" smtClean="0"/>
              <a:t>You may need to reselect the Mesh Object in the Outline in order to see the correct Context Menu.</a:t>
            </a:r>
          </a:p>
          <a:p>
            <a:pPr lvl="1"/>
            <a:endParaRPr lang="en-GB" dirty="0" smtClean="0"/>
          </a:p>
          <a:p>
            <a:pPr lvl="1"/>
            <a:r>
              <a:rPr lang="en-GB" dirty="0" smtClean="0"/>
              <a:t>In the Details View set Type to Body of Influence.</a:t>
            </a:r>
          </a:p>
          <a:p>
            <a:pPr lvl="1"/>
            <a:endParaRPr lang="en-GB" dirty="0"/>
          </a:p>
          <a:p>
            <a:pPr lvl="1"/>
            <a:endParaRPr lang="en-GB" dirty="0"/>
          </a:p>
        </p:txBody>
      </p:sp>
      <p:sp>
        <p:nvSpPr>
          <p:cNvPr id="2" name="Title 1"/>
          <p:cNvSpPr>
            <a:spLocks noGrp="1"/>
          </p:cNvSpPr>
          <p:nvPr>
            <p:ph type="title"/>
          </p:nvPr>
        </p:nvSpPr>
        <p:spPr/>
        <p:txBody>
          <a:bodyPr/>
          <a:lstStyle/>
          <a:p>
            <a:r>
              <a:rPr lang="en-GB" dirty="0" smtClean="0"/>
              <a:t>Local Size Controls</a:t>
            </a:r>
            <a:endParaRPr lang="en-GB" dirty="0"/>
          </a:p>
        </p:txBody>
      </p:sp>
      <p:pic>
        <p:nvPicPr>
          <p:cNvPr id="17410" name="Picture 2"/>
          <p:cNvPicPr>
            <a:picLocks noChangeAspect="1" noChangeArrowheads="1"/>
          </p:cNvPicPr>
          <p:nvPr/>
        </p:nvPicPr>
        <p:blipFill>
          <a:blip r:embed="rId2" cstate="print"/>
          <a:srcRect l="16753" t="11571" r="6283" b="18735"/>
          <a:stretch>
            <a:fillRect/>
          </a:stretch>
        </p:blipFill>
        <p:spPr bwMode="auto">
          <a:xfrm>
            <a:off x="4898621" y="619210"/>
            <a:ext cx="3715806" cy="3196625"/>
          </a:xfrm>
          <a:prstGeom prst="rect">
            <a:avLst/>
          </a:prstGeom>
          <a:noFill/>
          <a:ln w="9525">
            <a:solidFill>
              <a:schemeClr val="tx1"/>
            </a:solidFill>
            <a:miter lim="800000"/>
            <a:headEnd/>
            <a:tailEnd/>
          </a:ln>
          <a:effectLst/>
        </p:spPr>
      </p:pic>
      <p:grpSp>
        <p:nvGrpSpPr>
          <p:cNvPr id="8" name="Group 17"/>
          <p:cNvGrpSpPr/>
          <p:nvPr/>
        </p:nvGrpSpPr>
        <p:grpSpPr>
          <a:xfrm>
            <a:off x="833107" y="2641193"/>
            <a:ext cx="1345240" cy="360614"/>
            <a:chOff x="6055738" y="3818242"/>
            <a:chExt cx="1345240" cy="360614"/>
          </a:xfrm>
        </p:grpSpPr>
        <p:pic>
          <p:nvPicPr>
            <p:cNvPr id="9" name="Picture 2"/>
            <p:cNvPicPr>
              <a:picLocks noChangeAspect="1" noChangeArrowheads="1"/>
            </p:cNvPicPr>
            <p:nvPr/>
          </p:nvPicPr>
          <p:blipFill>
            <a:blip r:embed="rId3" cstate="print"/>
            <a:srcRect/>
            <a:stretch>
              <a:fillRect/>
            </a:stretch>
          </p:blipFill>
          <p:spPr bwMode="auto">
            <a:xfrm>
              <a:off x="6055738" y="3845480"/>
              <a:ext cx="1320000" cy="293334"/>
            </a:xfrm>
            <a:prstGeom prst="rect">
              <a:avLst/>
            </a:prstGeom>
            <a:noFill/>
            <a:ln w="9525">
              <a:solidFill>
                <a:schemeClr val="tx1"/>
              </a:solidFill>
              <a:miter lim="800000"/>
              <a:headEnd/>
              <a:tailEnd/>
            </a:ln>
          </p:spPr>
        </p:pic>
        <p:sp>
          <p:nvSpPr>
            <p:cNvPr id="10" name="Oval 9"/>
            <p:cNvSpPr/>
            <p:nvPr/>
          </p:nvSpPr>
          <p:spPr bwMode="auto">
            <a:xfrm>
              <a:off x="7018200" y="3818242"/>
              <a:ext cx="382778" cy="360614"/>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pic>
        <p:nvPicPr>
          <p:cNvPr id="17411" name="Picture 3"/>
          <p:cNvPicPr>
            <a:picLocks noChangeAspect="1" noChangeArrowheads="1"/>
          </p:cNvPicPr>
          <p:nvPr/>
        </p:nvPicPr>
        <p:blipFill>
          <a:blip r:embed="rId4" cstate="print"/>
          <a:srcRect/>
          <a:stretch>
            <a:fillRect/>
          </a:stretch>
        </p:blipFill>
        <p:spPr bwMode="auto">
          <a:xfrm>
            <a:off x="6999044" y="858688"/>
            <a:ext cx="1845239" cy="1238095"/>
          </a:xfrm>
          <a:prstGeom prst="rect">
            <a:avLst/>
          </a:prstGeom>
          <a:noFill/>
          <a:ln w="9525">
            <a:solidFill>
              <a:schemeClr val="tx1"/>
            </a:solidFill>
            <a:miter lim="800000"/>
            <a:headEnd/>
            <a:tailEnd/>
          </a:ln>
          <a:effectLst/>
        </p:spPr>
      </p:pic>
      <p:pic>
        <p:nvPicPr>
          <p:cNvPr id="17414" name="Picture 6"/>
          <p:cNvPicPr>
            <a:picLocks noChangeAspect="1" noChangeArrowheads="1"/>
          </p:cNvPicPr>
          <p:nvPr/>
        </p:nvPicPr>
        <p:blipFill>
          <a:blip r:embed="rId5" cstate="print"/>
          <a:srcRect b="21868"/>
          <a:stretch>
            <a:fillRect/>
          </a:stretch>
        </p:blipFill>
        <p:spPr bwMode="auto">
          <a:xfrm>
            <a:off x="4915267" y="4070105"/>
            <a:ext cx="3666667" cy="2521060"/>
          </a:xfrm>
          <a:prstGeom prst="rect">
            <a:avLst/>
          </a:prstGeom>
          <a:noFill/>
          <a:ln w="9525">
            <a:solidFill>
              <a:schemeClr val="tx1"/>
            </a:solidFill>
            <a:miter lim="800000"/>
            <a:headEnd/>
            <a:tailEnd/>
          </a:ln>
          <a:effectLst/>
        </p:spPr>
      </p:pic>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cstate="print"/>
          <a:srcRect b="21868"/>
          <a:stretch>
            <a:fillRect/>
          </a:stretch>
        </p:blipFill>
        <p:spPr bwMode="auto">
          <a:xfrm>
            <a:off x="4862513" y="4034936"/>
            <a:ext cx="3666667" cy="2521060"/>
          </a:xfrm>
          <a:prstGeom prst="rect">
            <a:avLst/>
          </a:prstGeom>
          <a:noFill/>
          <a:ln w="9525">
            <a:solidFill>
              <a:schemeClr val="tx1"/>
            </a:solidFill>
            <a:miter lim="800000"/>
            <a:headEnd/>
            <a:tailEnd/>
          </a:ln>
          <a:effectLst/>
        </p:spPr>
      </p:pic>
      <p:pic>
        <p:nvPicPr>
          <p:cNvPr id="18434" name="Picture 2"/>
          <p:cNvPicPr>
            <a:picLocks noChangeAspect="1" noChangeArrowheads="1"/>
          </p:cNvPicPr>
          <p:nvPr/>
        </p:nvPicPr>
        <p:blipFill>
          <a:blip r:embed="rId3" cstate="print"/>
          <a:srcRect l="17658" t="11571" r="6622" b="18735"/>
          <a:stretch>
            <a:fillRect/>
          </a:stretch>
        </p:blipFill>
        <p:spPr bwMode="auto">
          <a:xfrm>
            <a:off x="4993732" y="636481"/>
            <a:ext cx="3457880" cy="3187339"/>
          </a:xfrm>
          <a:prstGeom prst="rect">
            <a:avLst/>
          </a:prstGeom>
          <a:noFill/>
          <a:ln w="9525">
            <a:solidFill>
              <a:schemeClr val="tx1"/>
            </a:solidFill>
            <a:miter lim="800000"/>
            <a:headEnd/>
            <a:tailEnd/>
          </a:ln>
          <a:effectLst/>
        </p:spPr>
      </p:pic>
      <p:sp>
        <p:nvSpPr>
          <p:cNvPr id="3" name="Content Placeholder 2"/>
          <p:cNvSpPr>
            <a:spLocks noGrp="1"/>
          </p:cNvSpPr>
          <p:nvPr>
            <p:ph sz="half" idx="1"/>
          </p:nvPr>
        </p:nvSpPr>
        <p:spPr>
          <a:xfrm>
            <a:off x="590550" y="1751012"/>
            <a:ext cx="4104542" cy="4573588"/>
          </a:xfrm>
        </p:spPr>
        <p:txBody>
          <a:bodyPr/>
          <a:lstStyle/>
          <a:p>
            <a:r>
              <a:rPr lang="en-GB" dirty="0" smtClean="0"/>
              <a:t>Add Body of Influence</a:t>
            </a:r>
          </a:p>
          <a:p>
            <a:pPr lvl="1"/>
            <a:r>
              <a:rPr lang="en-GB" dirty="0" smtClean="0"/>
              <a:t>In the Details View (Continued);</a:t>
            </a:r>
          </a:p>
          <a:p>
            <a:pPr lvl="2"/>
            <a:r>
              <a:rPr lang="en-GB" dirty="0" smtClean="0"/>
              <a:t>Activate the Bodies of Influence Selection </a:t>
            </a:r>
            <a:r>
              <a:rPr lang="en-GB" dirty="0"/>
              <a:t>Box (click in the box to the right of </a:t>
            </a:r>
            <a:r>
              <a:rPr lang="en-GB" dirty="0" smtClean="0"/>
              <a:t>Bodies of Influence </a:t>
            </a:r>
            <a:r>
              <a:rPr lang="en-GB" dirty="0"/>
              <a:t>so that Apply/Cancel appear</a:t>
            </a:r>
            <a:r>
              <a:rPr lang="en-GB" dirty="0" smtClean="0"/>
              <a:t>).</a:t>
            </a:r>
          </a:p>
          <a:p>
            <a:pPr lvl="2"/>
            <a:r>
              <a:rPr lang="en-GB" dirty="0" smtClean="0"/>
              <a:t>Select the smaller body and apply the selection.</a:t>
            </a:r>
          </a:p>
          <a:p>
            <a:pPr lvl="2"/>
            <a:r>
              <a:rPr lang="en-GB" dirty="0" smtClean="0"/>
              <a:t>Set Element Size to 0.08m.</a:t>
            </a:r>
          </a:p>
          <a:p>
            <a:pPr lvl="3"/>
            <a:r>
              <a:rPr lang="en-GB" dirty="0" smtClean="0"/>
              <a:t>This control will ensure the mesh size within the extents of the smaller body will not exceed 0.08m (smaller sizes as required by the global proximity/curvature functions and local face sizing will be allowed). The Body of Influence itself will not be meshed.</a:t>
            </a:r>
          </a:p>
          <a:p>
            <a:pPr lvl="1"/>
            <a:endParaRPr lang="en-GB" dirty="0"/>
          </a:p>
        </p:txBody>
      </p:sp>
      <p:sp>
        <p:nvSpPr>
          <p:cNvPr id="2" name="Title 1"/>
          <p:cNvSpPr>
            <a:spLocks noGrp="1"/>
          </p:cNvSpPr>
          <p:nvPr>
            <p:ph type="title"/>
          </p:nvPr>
        </p:nvSpPr>
        <p:spPr/>
        <p:txBody>
          <a:bodyPr/>
          <a:lstStyle/>
          <a:p>
            <a:r>
              <a:rPr lang="en-GB" dirty="0" smtClean="0"/>
              <a:t>Local Size Controls</a:t>
            </a:r>
            <a:endParaRPr lang="en-GB" dirty="0"/>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4" name="Picture 8"/>
          <p:cNvPicPr>
            <a:picLocks noChangeAspect="1" noChangeArrowheads="1"/>
          </p:cNvPicPr>
          <p:nvPr/>
        </p:nvPicPr>
        <p:blipFill>
          <a:blip r:embed="rId2" cstate="print"/>
          <a:srcRect/>
          <a:stretch>
            <a:fillRect/>
          </a:stretch>
        </p:blipFill>
        <p:spPr bwMode="auto">
          <a:xfrm>
            <a:off x="4389123" y="4951913"/>
            <a:ext cx="4528843" cy="1448898"/>
          </a:xfrm>
          <a:prstGeom prst="rect">
            <a:avLst/>
          </a:prstGeom>
          <a:noFill/>
          <a:ln w="9525">
            <a:solidFill>
              <a:schemeClr val="tx1"/>
            </a:solidFill>
            <a:miter lim="800000"/>
            <a:headEnd/>
            <a:tailEnd/>
          </a:ln>
          <a:effectLst/>
        </p:spPr>
      </p:pic>
      <p:pic>
        <p:nvPicPr>
          <p:cNvPr id="9" name="Picture 2"/>
          <p:cNvPicPr>
            <a:picLocks noChangeAspect="1" noChangeArrowheads="1"/>
          </p:cNvPicPr>
          <p:nvPr/>
        </p:nvPicPr>
        <p:blipFill>
          <a:blip r:embed="rId3" cstate="print"/>
          <a:srcRect l="17658" t="11571" r="6622" b="18735"/>
          <a:stretch>
            <a:fillRect/>
          </a:stretch>
        </p:blipFill>
        <p:spPr bwMode="auto">
          <a:xfrm>
            <a:off x="4993732" y="1357451"/>
            <a:ext cx="3457880" cy="3187339"/>
          </a:xfrm>
          <a:prstGeom prst="rect">
            <a:avLst/>
          </a:prstGeom>
          <a:noFill/>
          <a:ln w="9525">
            <a:solidFill>
              <a:schemeClr val="tx1"/>
            </a:solidFill>
            <a:miter lim="800000"/>
            <a:headEnd/>
            <a:tailEnd/>
          </a:ln>
          <a:effectLst/>
        </p:spPr>
      </p:pic>
      <p:sp>
        <p:nvSpPr>
          <p:cNvPr id="3" name="Content Placeholder 2"/>
          <p:cNvSpPr>
            <a:spLocks noGrp="1"/>
          </p:cNvSpPr>
          <p:nvPr>
            <p:ph sz="half" idx="1"/>
          </p:nvPr>
        </p:nvSpPr>
        <p:spPr/>
        <p:txBody>
          <a:bodyPr/>
          <a:lstStyle/>
          <a:p>
            <a:r>
              <a:rPr lang="en-GB" dirty="0" smtClean="0"/>
              <a:t>Hide Body</a:t>
            </a:r>
          </a:p>
          <a:p>
            <a:pPr lvl="1"/>
            <a:r>
              <a:rPr lang="en-GB" dirty="0" smtClean="0"/>
              <a:t>Select the smaller body, right click and select Hide Body from the Context Menu.</a:t>
            </a:r>
          </a:p>
          <a:p>
            <a:pPr lvl="1"/>
            <a:r>
              <a:rPr lang="en-GB" dirty="0" smtClean="0"/>
              <a:t>Switch off the Section Plane by </a:t>
            </a:r>
            <a:r>
              <a:rPr lang="en-GB" dirty="0" err="1" smtClean="0"/>
              <a:t>unchecking</a:t>
            </a:r>
            <a:r>
              <a:rPr lang="en-GB" dirty="0" smtClean="0"/>
              <a:t> the box in the Section Planes Panel.</a:t>
            </a:r>
          </a:p>
          <a:p>
            <a:pPr lvl="1"/>
            <a:endParaRPr lang="en-GB" dirty="0"/>
          </a:p>
          <a:p>
            <a:pPr lvl="1"/>
            <a:endParaRPr lang="en-GB" dirty="0" smtClean="0"/>
          </a:p>
          <a:p>
            <a:pPr lvl="1"/>
            <a:endParaRPr lang="en-GB" dirty="0"/>
          </a:p>
          <a:p>
            <a:pPr lvl="1"/>
            <a:r>
              <a:rPr lang="en-GB" dirty="0" smtClean="0"/>
              <a:t>Orientate the View to +Z by clicking the +Z axis triad.</a:t>
            </a:r>
          </a:p>
          <a:p>
            <a:pPr lvl="1"/>
            <a:r>
              <a:rPr lang="en-GB" dirty="0" smtClean="0"/>
              <a:t>Select the Mesh Object in the Outline.</a:t>
            </a:r>
          </a:p>
          <a:p>
            <a:pPr lvl="1"/>
            <a:endParaRPr lang="en-GB" dirty="0"/>
          </a:p>
        </p:txBody>
      </p:sp>
      <p:sp>
        <p:nvSpPr>
          <p:cNvPr id="2" name="Title 1"/>
          <p:cNvSpPr>
            <a:spLocks noGrp="1"/>
          </p:cNvSpPr>
          <p:nvPr>
            <p:ph type="title"/>
          </p:nvPr>
        </p:nvSpPr>
        <p:spPr/>
        <p:txBody>
          <a:bodyPr/>
          <a:lstStyle/>
          <a:p>
            <a:r>
              <a:rPr lang="en-GB" dirty="0" smtClean="0"/>
              <a:t>Geometry</a:t>
            </a:r>
            <a:endParaRPr lang="en-GB" dirty="0"/>
          </a:p>
        </p:txBody>
      </p:sp>
      <p:pic>
        <p:nvPicPr>
          <p:cNvPr id="19458" name="Picture 2"/>
          <p:cNvPicPr>
            <a:picLocks noChangeAspect="1" noChangeArrowheads="1"/>
          </p:cNvPicPr>
          <p:nvPr/>
        </p:nvPicPr>
        <p:blipFill>
          <a:blip r:embed="rId4" cstate="print"/>
          <a:srcRect/>
          <a:stretch>
            <a:fillRect/>
          </a:stretch>
        </p:blipFill>
        <p:spPr bwMode="auto">
          <a:xfrm>
            <a:off x="5333267" y="3633798"/>
            <a:ext cx="3547619" cy="630953"/>
          </a:xfrm>
          <a:prstGeom prst="rect">
            <a:avLst/>
          </a:prstGeom>
          <a:noFill/>
          <a:ln w="9525">
            <a:solidFill>
              <a:schemeClr val="tx1"/>
            </a:solidFill>
            <a:miter lim="800000"/>
            <a:headEnd/>
            <a:tailEnd/>
          </a:ln>
          <a:effectLst/>
        </p:spPr>
      </p:pic>
      <p:pic>
        <p:nvPicPr>
          <p:cNvPr id="19461" name="Picture 5"/>
          <p:cNvPicPr>
            <a:picLocks noChangeAspect="1" noChangeArrowheads="1"/>
          </p:cNvPicPr>
          <p:nvPr/>
        </p:nvPicPr>
        <p:blipFill>
          <a:blip r:embed="rId5" cstate="print"/>
          <a:srcRect/>
          <a:stretch>
            <a:fillRect/>
          </a:stretch>
        </p:blipFill>
        <p:spPr bwMode="auto">
          <a:xfrm>
            <a:off x="3870814" y="5563700"/>
            <a:ext cx="1085850" cy="1076325"/>
          </a:xfrm>
          <a:prstGeom prst="rect">
            <a:avLst/>
          </a:prstGeom>
          <a:noFill/>
          <a:ln w="9525">
            <a:solidFill>
              <a:schemeClr val="tx1"/>
            </a:solidFill>
            <a:miter lim="800000"/>
            <a:headEnd/>
            <a:tailEnd/>
          </a:ln>
          <a:effectLst/>
        </p:spPr>
      </p:pic>
      <p:pic>
        <p:nvPicPr>
          <p:cNvPr id="10" name="Picture 9" descr="section_plane4.png"/>
          <p:cNvPicPr>
            <a:picLocks noChangeAspect="1"/>
          </p:cNvPicPr>
          <p:nvPr/>
        </p:nvPicPr>
        <p:blipFill>
          <a:blip r:embed="rId6"/>
          <a:srcRect r="20753"/>
          <a:stretch>
            <a:fillRect/>
          </a:stretch>
        </p:blipFill>
        <p:spPr>
          <a:xfrm>
            <a:off x="818092" y="3843338"/>
            <a:ext cx="2794077" cy="830262"/>
          </a:xfrm>
          <a:prstGeom prst="rect">
            <a:avLst/>
          </a:prstGeom>
          <a:ln>
            <a:solidFill>
              <a:schemeClr val="tx1"/>
            </a:solidFill>
          </a:ln>
        </p:spPr>
      </p:pic>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447799" y="1086186"/>
            <a:ext cx="6236677" cy="3733800"/>
          </a:xfrm>
        </p:spPr>
        <p:txBody>
          <a:bodyPr/>
          <a:lstStyle/>
          <a:p>
            <a:r>
              <a:rPr lang="en-GB" dirty="0" smtClean="0"/>
              <a:t>Set Display Options</a:t>
            </a:r>
          </a:p>
          <a:p>
            <a:pPr lvl="1"/>
            <a:r>
              <a:rPr lang="en-GB" dirty="0" smtClean="0"/>
              <a:t>From the Main Menu, select Tools </a:t>
            </a:r>
            <a:r>
              <a:rPr lang="en-GB" dirty="0" smtClean="0">
                <a:sym typeface="Wingdings" pitchFamily="2" charset="2"/>
              </a:rPr>
              <a:t></a:t>
            </a:r>
            <a:r>
              <a:rPr lang="en-GB" dirty="0" smtClean="0"/>
              <a:t> Options.</a:t>
            </a:r>
          </a:p>
          <a:p>
            <a:pPr lvl="1"/>
            <a:r>
              <a:rPr lang="en-GB" dirty="0" smtClean="0"/>
              <a:t>In the Options Panel expand Mechanical and select Graphics.</a:t>
            </a:r>
          </a:p>
          <a:p>
            <a:pPr lvl="2"/>
            <a:r>
              <a:rPr lang="en-GB" dirty="0" smtClean="0"/>
              <a:t>Set the Highlight Selection option to Both Sides and click OK.</a:t>
            </a:r>
            <a:endParaRPr lang="en-GB" dirty="0"/>
          </a:p>
        </p:txBody>
      </p:sp>
      <p:sp>
        <p:nvSpPr>
          <p:cNvPr id="2" name="Title 1"/>
          <p:cNvSpPr>
            <a:spLocks noGrp="1"/>
          </p:cNvSpPr>
          <p:nvPr>
            <p:ph type="title"/>
          </p:nvPr>
        </p:nvSpPr>
        <p:spPr/>
        <p:txBody>
          <a:bodyPr/>
          <a:lstStyle/>
          <a:p>
            <a:r>
              <a:rPr lang="en-GB" dirty="0" smtClean="0"/>
              <a:t>Options</a:t>
            </a:r>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1021597" y="2479083"/>
            <a:ext cx="7161213" cy="4038600"/>
          </a:xfrm>
          <a:prstGeom prst="rect">
            <a:avLst/>
          </a:prstGeom>
          <a:noFill/>
          <a:ln w="9525">
            <a:noFill/>
            <a:miter lim="800000"/>
            <a:headEnd/>
            <a:tailEnd/>
          </a:ln>
        </p:spPr>
      </p:pic>
      <p:sp>
        <p:nvSpPr>
          <p:cNvPr id="9" name="Rectangle 8"/>
          <p:cNvSpPr/>
          <p:nvPr/>
        </p:nvSpPr>
        <p:spPr bwMode="auto">
          <a:xfrm>
            <a:off x="1725599" y="4542995"/>
            <a:ext cx="476276" cy="146047"/>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0" name="Rectangle 9"/>
          <p:cNvSpPr/>
          <p:nvPr/>
        </p:nvSpPr>
        <p:spPr bwMode="auto">
          <a:xfrm>
            <a:off x="1548814" y="3334768"/>
            <a:ext cx="623799" cy="147267"/>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1" name="Rectangle 10"/>
          <p:cNvSpPr/>
          <p:nvPr/>
        </p:nvSpPr>
        <p:spPr bwMode="auto">
          <a:xfrm>
            <a:off x="3237406" y="3955341"/>
            <a:ext cx="2153896" cy="148486"/>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2" name="Rectangle 11"/>
          <p:cNvSpPr/>
          <p:nvPr/>
        </p:nvSpPr>
        <p:spPr bwMode="auto">
          <a:xfrm>
            <a:off x="5388075" y="3955341"/>
            <a:ext cx="2680591" cy="419149"/>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cstate="print"/>
          <a:srcRect l="4415" t="56755" r="13796" b="9918"/>
          <a:stretch>
            <a:fillRect/>
          </a:stretch>
        </p:blipFill>
        <p:spPr bwMode="auto">
          <a:xfrm>
            <a:off x="4492711" y="1917717"/>
            <a:ext cx="4479950" cy="1827808"/>
          </a:xfrm>
          <a:prstGeom prst="rect">
            <a:avLst/>
          </a:prstGeom>
          <a:noFill/>
          <a:ln w="9525">
            <a:solidFill>
              <a:schemeClr val="tx1"/>
            </a:solidFill>
            <a:miter lim="800000"/>
            <a:headEnd/>
            <a:tailEnd/>
          </a:ln>
          <a:effectLst/>
        </p:spPr>
      </p:pic>
      <p:sp>
        <p:nvSpPr>
          <p:cNvPr id="3" name="Content Placeholder 2"/>
          <p:cNvSpPr>
            <a:spLocks noGrp="1"/>
          </p:cNvSpPr>
          <p:nvPr>
            <p:ph sz="half" idx="1"/>
          </p:nvPr>
        </p:nvSpPr>
        <p:spPr/>
        <p:txBody>
          <a:bodyPr/>
          <a:lstStyle/>
          <a:p>
            <a:r>
              <a:rPr lang="en-GB" dirty="0" smtClean="0"/>
              <a:t>Add Named Selections</a:t>
            </a:r>
          </a:p>
          <a:p>
            <a:pPr lvl="1"/>
            <a:r>
              <a:rPr lang="en-GB" dirty="0" smtClean="0"/>
              <a:t>Using the Face Selection Filter and the Box Select Tool select all faces of the car body as shown.</a:t>
            </a:r>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r>
              <a:rPr lang="en-GB" dirty="0" smtClean="0"/>
              <a:t>Right click and select Create Named Selection from the Context Menu.</a:t>
            </a:r>
            <a:endParaRPr lang="en-GB" dirty="0"/>
          </a:p>
        </p:txBody>
      </p:sp>
      <p:sp>
        <p:nvSpPr>
          <p:cNvPr id="2" name="Title 1"/>
          <p:cNvSpPr>
            <a:spLocks noGrp="1"/>
          </p:cNvSpPr>
          <p:nvPr>
            <p:ph type="title"/>
          </p:nvPr>
        </p:nvSpPr>
        <p:spPr/>
        <p:txBody>
          <a:bodyPr/>
          <a:lstStyle/>
          <a:p>
            <a:r>
              <a:rPr lang="en-GB" dirty="0" smtClean="0"/>
              <a:t>Named Selections</a:t>
            </a:r>
            <a:endParaRPr lang="en-GB" dirty="0"/>
          </a:p>
        </p:txBody>
      </p:sp>
      <p:grpSp>
        <p:nvGrpSpPr>
          <p:cNvPr id="4" name="Group 8"/>
          <p:cNvGrpSpPr/>
          <p:nvPr/>
        </p:nvGrpSpPr>
        <p:grpSpPr>
          <a:xfrm>
            <a:off x="874672" y="2923028"/>
            <a:ext cx="1320000" cy="360614"/>
            <a:chOff x="822475" y="2417092"/>
            <a:chExt cx="1320000" cy="360614"/>
          </a:xfrm>
        </p:grpSpPr>
        <p:pic>
          <p:nvPicPr>
            <p:cNvPr id="10" name="Picture 2"/>
            <p:cNvPicPr>
              <a:picLocks noChangeAspect="1" noChangeArrowheads="1"/>
            </p:cNvPicPr>
            <p:nvPr/>
          </p:nvPicPr>
          <p:blipFill>
            <a:blip r:embed="rId3" cstate="print"/>
            <a:srcRect/>
            <a:stretch>
              <a:fillRect/>
            </a:stretch>
          </p:blipFill>
          <p:spPr bwMode="auto">
            <a:xfrm>
              <a:off x="822475" y="2444330"/>
              <a:ext cx="1320000" cy="293334"/>
            </a:xfrm>
            <a:prstGeom prst="rect">
              <a:avLst/>
            </a:prstGeom>
            <a:noFill/>
            <a:ln w="9525">
              <a:solidFill>
                <a:schemeClr val="tx1"/>
              </a:solidFill>
              <a:miter lim="800000"/>
              <a:headEnd/>
              <a:tailEnd/>
            </a:ln>
          </p:spPr>
        </p:pic>
        <p:sp>
          <p:nvSpPr>
            <p:cNvPr id="11" name="Oval 10"/>
            <p:cNvSpPr/>
            <p:nvPr/>
          </p:nvSpPr>
          <p:spPr bwMode="auto">
            <a:xfrm>
              <a:off x="1446022" y="2417092"/>
              <a:ext cx="382778" cy="360614"/>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grpSp>
        <p:nvGrpSpPr>
          <p:cNvPr id="5" name="Group 11"/>
          <p:cNvGrpSpPr/>
          <p:nvPr/>
        </p:nvGrpSpPr>
        <p:grpSpPr>
          <a:xfrm>
            <a:off x="876662" y="3348872"/>
            <a:ext cx="2342858" cy="1837249"/>
            <a:chOff x="3790949" y="2601212"/>
            <a:chExt cx="2342858" cy="1837249"/>
          </a:xfrm>
        </p:grpSpPr>
        <p:pic>
          <p:nvPicPr>
            <p:cNvPr id="13" name="Picture 2"/>
            <p:cNvPicPr>
              <a:picLocks noChangeAspect="1" noChangeArrowheads="1"/>
            </p:cNvPicPr>
            <p:nvPr/>
          </p:nvPicPr>
          <p:blipFill>
            <a:blip r:embed="rId4" cstate="print"/>
            <a:srcRect/>
            <a:stretch>
              <a:fillRect/>
            </a:stretch>
          </p:blipFill>
          <p:spPr bwMode="auto">
            <a:xfrm>
              <a:off x="3790949" y="2924175"/>
              <a:ext cx="2342858" cy="1514286"/>
            </a:xfrm>
            <a:prstGeom prst="rect">
              <a:avLst/>
            </a:prstGeom>
            <a:noFill/>
            <a:ln w="9525">
              <a:solidFill>
                <a:schemeClr val="tx1"/>
              </a:solid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3793385" y="2601212"/>
              <a:ext cx="485715" cy="314286"/>
            </a:xfrm>
            <a:prstGeom prst="rect">
              <a:avLst/>
            </a:prstGeom>
            <a:noFill/>
            <a:ln w="9525">
              <a:solidFill>
                <a:schemeClr val="tx1"/>
              </a:solidFill>
              <a:miter lim="800000"/>
              <a:headEnd/>
              <a:tailEnd/>
            </a:ln>
          </p:spPr>
        </p:pic>
      </p:grpSp>
      <p:cxnSp>
        <p:nvCxnSpPr>
          <p:cNvPr id="19" name="Straight Arrow Connector 18"/>
          <p:cNvCxnSpPr/>
          <p:nvPr/>
        </p:nvCxnSpPr>
        <p:spPr bwMode="auto">
          <a:xfrm>
            <a:off x="5397438" y="2829785"/>
            <a:ext cx="1720394" cy="557153"/>
          </a:xfrm>
          <a:prstGeom prst="straightConnector1">
            <a:avLst/>
          </a:prstGeom>
          <a:solidFill>
            <a:schemeClr val="accent2"/>
          </a:solidFill>
          <a:ln w="25400" cap="sq" cmpd="sng" algn="ctr">
            <a:solidFill>
              <a:srgbClr val="FF0000"/>
            </a:solidFill>
            <a:prstDash val="solid"/>
            <a:round/>
            <a:headEnd type="none" w="med" len="med"/>
            <a:tailEnd type="arrow"/>
          </a:ln>
          <a:effectLst/>
        </p:spPr>
      </p:cxnSp>
      <p:pic>
        <p:nvPicPr>
          <p:cNvPr id="21" name="Picture 3"/>
          <p:cNvPicPr>
            <a:picLocks noChangeAspect="1" noChangeArrowheads="1"/>
          </p:cNvPicPr>
          <p:nvPr/>
        </p:nvPicPr>
        <p:blipFill>
          <a:blip r:embed="rId6" cstate="print"/>
          <a:srcRect/>
          <a:stretch>
            <a:fillRect/>
          </a:stretch>
        </p:blipFill>
        <p:spPr bwMode="auto">
          <a:xfrm>
            <a:off x="825166" y="5826444"/>
            <a:ext cx="3523810" cy="285714"/>
          </a:xfrm>
          <a:prstGeom prst="rect">
            <a:avLst/>
          </a:prstGeom>
          <a:noFill/>
          <a:ln w="25400">
            <a:solidFill>
              <a:srgbClr val="FF0000"/>
            </a:solidFill>
            <a:miter lim="800000"/>
            <a:headEnd/>
            <a:tailEnd/>
          </a:ln>
        </p:spPr>
      </p:pic>
      <p:pic>
        <p:nvPicPr>
          <p:cNvPr id="20484" name="Picture 4"/>
          <p:cNvPicPr>
            <a:picLocks noChangeAspect="1" noChangeArrowheads="1"/>
          </p:cNvPicPr>
          <p:nvPr/>
        </p:nvPicPr>
        <p:blipFill>
          <a:blip r:embed="rId7" cstate="print"/>
          <a:srcRect l="4415" t="56755" r="13796" b="9918"/>
          <a:stretch>
            <a:fillRect/>
          </a:stretch>
        </p:blipFill>
        <p:spPr bwMode="auto">
          <a:xfrm>
            <a:off x="4486112" y="3957410"/>
            <a:ext cx="4482038" cy="1828986"/>
          </a:xfrm>
          <a:prstGeom prst="rect">
            <a:avLst/>
          </a:prstGeom>
          <a:noFill/>
          <a:ln w="9525">
            <a:solidFill>
              <a:schemeClr val="tx1"/>
            </a:solidFill>
            <a:miter lim="800000"/>
            <a:headEnd/>
            <a:tailEnd/>
          </a:ln>
          <a:effectLst/>
        </p:spPr>
      </p:pic>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a:t>
            </a:r>
            <a:r>
              <a:rPr lang="en-GB" dirty="0" err="1" smtClean="0"/>
              <a:t>Startup</a:t>
            </a:r>
            <a:endParaRPr lang="en-GB" dirty="0"/>
          </a:p>
        </p:txBody>
      </p:sp>
      <p:sp>
        <p:nvSpPr>
          <p:cNvPr id="3" name="Content Placeholder 2"/>
          <p:cNvSpPr>
            <a:spLocks noGrp="1"/>
          </p:cNvSpPr>
          <p:nvPr>
            <p:ph sz="half" idx="1"/>
          </p:nvPr>
        </p:nvSpPr>
        <p:spPr/>
        <p:txBody>
          <a:bodyPr/>
          <a:lstStyle/>
          <a:p>
            <a:r>
              <a:rPr lang="en-GB" dirty="0"/>
              <a:t>Create the Project</a:t>
            </a:r>
          </a:p>
          <a:p>
            <a:pPr lvl="1"/>
            <a:r>
              <a:rPr lang="en-GB" dirty="0"/>
              <a:t>Start Workbench</a:t>
            </a:r>
            <a:r>
              <a:rPr lang="en-GB" dirty="0" smtClean="0"/>
              <a:t>.</a:t>
            </a:r>
          </a:p>
          <a:p>
            <a:pPr lvl="2"/>
            <a:r>
              <a:rPr lang="en-GB" dirty="0" smtClean="0"/>
              <a:t>Start </a:t>
            </a:r>
            <a:r>
              <a:rPr lang="en-GB" dirty="0" smtClean="0">
                <a:sym typeface="Wingdings" pitchFamily="2" charset="2"/>
              </a:rPr>
              <a:t> </a:t>
            </a:r>
            <a:r>
              <a:rPr lang="en-GB" dirty="0" smtClean="0"/>
              <a:t>All Programs </a:t>
            </a:r>
            <a:r>
              <a:rPr lang="en-GB" dirty="0" smtClean="0">
                <a:sym typeface="Wingdings" pitchFamily="2" charset="2"/>
              </a:rPr>
              <a:t> </a:t>
            </a:r>
            <a:r>
              <a:rPr lang="en-GB" dirty="0" smtClean="0"/>
              <a:t>ANSYS 14.5 </a:t>
            </a:r>
            <a:r>
              <a:rPr lang="en-GB" dirty="0" smtClean="0">
                <a:sym typeface="Wingdings" pitchFamily="2" charset="2"/>
              </a:rPr>
              <a:t> </a:t>
            </a:r>
            <a:r>
              <a:rPr lang="en-GB" dirty="0" smtClean="0"/>
              <a:t>Workbench 14.5</a:t>
            </a:r>
            <a:endParaRPr lang="en-GB" dirty="0"/>
          </a:p>
          <a:p>
            <a:pPr lvl="1"/>
            <a:r>
              <a:rPr lang="en-GB" dirty="0" smtClean="0"/>
              <a:t>If have </a:t>
            </a:r>
            <a:r>
              <a:rPr lang="en-GB" dirty="0"/>
              <a:t>access to </a:t>
            </a:r>
            <a:r>
              <a:rPr lang="en-GB" dirty="0" err="1"/>
              <a:t>DesignModeler</a:t>
            </a:r>
            <a:r>
              <a:rPr lang="en-GB" dirty="0"/>
              <a:t>, follow </a:t>
            </a:r>
            <a:r>
              <a:rPr lang="en-GB" dirty="0" smtClean="0"/>
              <a:t>the </a:t>
            </a:r>
            <a:r>
              <a:rPr lang="en-GB" dirty="0"/>
              <a:t>instructions </a:t>
            </a:r>
            <a:r>
              <a:rPr lang="en-GB" dirty="0" smtClean="0"/>
              <a:t>below.</a:t>
            </a:r>
            <a:endParaRPr lang="en-GB" dirty="0"/>
          </a:p>
          <a:p>
            <a:pPr lvl="2"/>
            <a:r>
              <a:rPr lang="en-GB" dirty="0" smtClean="0"/>
              <a:t>This workshop uses the geometry created in workshop 5b of the </a:t>
            </a:r>
            <a:r>
              <a:rPr lang="en-GB" dirty="0" err="1" smtClean="0"/>
              <a:t>DesignModeler</a:t>
            </a:r>
            <a:r>
              <a:rPr lang="en-GB" dirty="0" smtClean="0"/>
              <a:t> course. </a:t>
            </a:r>
            <a:r>
              <a:rPr lang="en-GB" dirty="0"/>
              <a:t>O</a:t>
            </a:r>
            <a:r>
              <a:rPr lang="en-GB" dirty="0" smtClean="0"/>
              <a:t>pen your saved project (DMWS5b) and drag </a:t>
            </a:r>
            <a:r>
              <a:rPr lang="en-GB" dirty="0"/>
              <a:t>and drop a </a:t>
            </a:r>
            <a:r>
              <a:rPr lang="en-GB" dirty="0" smtClean="0"/>
              <a:t>Meshing </a:t>
            </a:r>
            <a:r>
              <a:rPr lang="en-GB" dirty="0"/>
              <a:t>component system </a:t>
            </a:r>
            <a:r>
              <a:rPr lang="en-GB" dirty="0" smtClean="0"/>
              <a:t>onto the Geometry Cell (A2) as shown. </a:t>
            </a:r>
            <a:r>
              <a:rPr lang="en-GB" dirty="0"/>
              <a:t>If you did not complete this workshop, a copy is provided in the </a:t>
            </a:r>
            <a:r>
              <a:rPr lang="en-GB" dirty="0" smtClean="0"/>
              <a:t>Meshing Workshops “Input-Files” folder.</a:t>
            </a:r>
            <a:endParaRPr lang="en-GB" dirty="0"/>
          </a:p>
          <a:p>
            <a:endParaRPr lang="en-GB" dirty="0"/>
          </a:p>
        </p:txBody>
      </p:sp>
      <p:grpSp>
        <p:nvGrpSpPr>
          <p:cNvPr id="8" name="Group 7"/>
          <p:cNvGrpSpPr/>
          <p:nvPr/>
        </p:nvGrpSpPr>
        <p:grpSpPr>
          <a:xfrm>
            <a:off x="4518835" y="542235"/>
            <a:ext cx="4451360" cy="3882877"/>
            <a:chOff x="4518835" y="542235"/>
            <a:chExt cx="4451360" cy="3882877"/>
          </a:xfrm>
        </p:grpSpPr>
        <p:pic>
          <p:nvPicPr>
            <p:cNvPr id="2050" name="Picture 2"/>
            <p:cNvPicPr>
              <a:picLocks noChangeAspect="1" noChangeArrowheads="1"/>
            </p:cNvPicPr>
            <p:nvPr/>
          </p:nvPicPr>
          <p:blipFill>
            <a:blip r:embed="rId2" cstate="print"/>
            <a:srcRect r="31740"/>
            <a:stretch>
              <a:fillRect/>
            </a:stretch>
          </p:blipFill>
          <p:spPr bwMode="auto">
            <a:xfrm>
              <a:off x="4518835" y="542235"/>
              <a:ext cx="4451360" cy="3882877"/>
            </a:xfrm>
            <a:prstGeom prst="rect">
              <a:avLst/>
            </a:prstGeom>
            <a:noFill/>
            <a:ln w="9525">
              <a:solidFill>
                <a:schemeClr val="accent1"/>
              </a:solidFill>
              <a:miter lim="800000"/>
              <a:headEnd/>
              <a:tailEnd/>
            </a:ln>
          </p:spPr>
        </p:pic>
        <p:pic>
          <p:nvPicPr>
            <p:cNvPr id="1026" name="Picture 2"/>
            <p:cNvPicPr>
              <a:picLocks noChangeAspect="1" noChangeArrowheads="1"/>
            </p:cNvPicPr>
            <p:nvPr/>
          </p:nvPicPr>
          <p:blipFill>
            <a:blip r:embed="rId3" cstate="print"/>
            <a:srcRect r="13622"/>
            <a:stretch>
              <a:fillRect/>
            </a:stretch>
          </p:blipFill>
          <p:spPr bwMode="auto">
            <a:xfrm>
              <a:off x="7095285" y="1442542"/>
              <a:ext cx="1826524" cy="2305050"/>
            </a:xfrm>
            <a:prstGeom prst="rect">
              <a:avLst/>
            </a:prstGeom>
            <a:noFill/>
            <a:ln w="9525">
              <a:noFill/>
              <a:miter lim="800000"/>
              <a:headEnd/>
              <a:tailEnd/>
            </a:ln>
            <a:effectLst/>
          </p:spPr>
        </p:pic>
      </p:grpSp>
      <p:sp>
        <p:nvSpPr>
          <p:cNvPr id="12" name="Arc 11"/>
          <p:cNvSpPr/>
          <p:nvPr/>
        </p:nvSpPr>
        <p:spPr bwMode="auto">
          <a:xfrm rot="8393630">
            <a:off x="4242964" y="1096970"/>
            <a:ext cx="7790598" cy="1479390"/>
          </a:xfrm>
          <a:prstGeom prst="arc">
            <a:avLst/>
          </a:prstGeom>
          <a:noFill/>
          <a:ln w="19050" cap="sq" cmpd="sng" algn="ctr">
            <a:solidFill>
              <a:srgbClr val="FF0000"/>
            </a:solidFill>
            <a:prstDash val="solid"/>
            <a:round/>
            <a:headEnd type="triangle" w="med" len="med"/>
            <a:tailEnd type="none" w="med" len="med"/>
          </a:ln>
          <a:effectLst/>
        </p:spPr>
        <p:txBody>
          <a:bodyPr rtlCol="0" anchor="ctr"/>
          <a:lstStyle/>
          <a:p>
            <a:pPr algn="ctr"/>
            <a:endParaRPr lang="en-GB"/>
          </a:p>
        </p:txBody>
      </p:sp>
      <p:pic>
        <p:nvPicPr>
          <p:cNvPr id="1027" name="Picture 3"/>
          <p:cNvPicPr>
            <a:picLocks noChangeAspect="1" noChangeArrowheads="1"/>
          </p:cNvPicPr>
          <p:nvPr/>
        </p:nvPicPr>
        <p:blipFill>
          <a:blip r:embed="rId4" cstate="print"/>
          <a:srcRect l="-4996" t="10598" r="-4996" b="18841"/>
          <a:stretch>
            <a:fillRect/>
          </a:stretch>
        </p:blipFill>
        <p:spPr bwMode="auto">
          <a:xfrm>
            <a:off x="4531547" y="4521456"/>
            <a:ext cx="4433459" cy="2010937"/>
          </a:xfrm>
          <a:prstGeom prst="rect">
            <a:avLst/>
          </a:prstGeom>
          <a:solidFill>
            <a:schemeClr val="bg1"/>
          </a:solidFill>
          <a:ln w="9525">
            <a:solidFill>
              <a:schemeClr val="accent1"/>
            </a:solidFill>
            <a:miter lim="800000"/>
            <a:headEnd/>
            <a:tailEnd/>
          </a:ln>
          <a:effectLst/>
        </p:spPr>
      </p:pic>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3425337" y="2553433"/>
            <a:ext cx="3833334" cy="3595239"/>
          </a:xfrm>
          <a:prstGeom prst="rect">
            <a:avLst/>
          </a:prstGeom>
          <a:noFill/>
          <a:ln w="9525">
            <a:solidFill>
              <a:schemeClr val="tx1"/>
            </a:solidFill>
            <a:miter lim="800000"/>
            <a:headEnd/>
            <a:tailEnd/>
          </a:ln>
          <a:effectLst/>
        </p:spPr>
      </p:pic>
      <p:sp>
        <p:nvSpPr>
          <p:cNvPr id="3" name="Content Placeholder 2"/>
          <p:cNvSpPr>
            <a:spLocks noGrp="1"/>
          </p:cNvSpPr>
          <p:nvPr>
            <p:ph type="body" sz="quarter" idx="10"/>
          </p:nvPr>
        </p:nvSpPr>
        <p:spPr/>
        <p:txBody>
          <a:bodyPr/>
          <a:lstStyle/>
          <a:p>
            <a:r>
              <a:rPr lang="en-GB" dirty="0" smtClean="0"/>
              <a:t>Add Named Selections</a:t>
            </a:r>
          </a:p>
          <a:p>
            <a:pPr lvl="1"/>
            <a:r>
              <a:rPr lang="en-GB" dirty="0" smtClean="0"/>
              <a:t>In the Named Selection Dialog box enter the name </a:t>
            </a:r>
            <a:r>
              <a:rPr lang="en-GB" dirty="0" err="1" smtClean="0"/>
              <a:t>wall_car</a:t>
            </a:r>
            <a:r>
              <a:rPr lang="en-GB" dirty="0" smtClean="0"/>
              <a:t> and click OK.</a:t>
            </a:r>
          </a:p>
        </p:txBody>
      </p:sp>
      <p:sp>
        <p:nvSpPr>
          <p:cNvPr id="2" name="Title 1"/>
          <p:cNvSpPr>
            <a:spLocks noGrp="1"/>
          </p:cNvSpPr>
          <p:nvPr>
            <p:ph type="title"/>
          </p:nvPr>
        </p:nvSpPr>
        <p:spPr/>
        <p:txBody>
          <a:bodyPr/>
          <a:lstStyle/>
          <a:p>
            <a:r>
              <a:rPr lang="en-GB" dirty="0" smtClean="0"/>
              <a:t>Named Selections</a:t>
            </a:r>
            <a:endParaRPr lang="en-GB" dirty="0"/>
          </a:p>
        </p:txBody>
      </p:sp>
      <p:sp>
        <p:nvSpPr>
          <p:cNvPr id="15" name="Oval 14"/>
          <p:cNvSpPr/>
          <p:nvPr/>
        </p:nvSpPr>
        <p:spPr bwMode="auto">
          <a:xfrm>
            <a:off x="3450914" y="2923103"/>
            <a:ext cx="780250" cy="763595"/>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6" name="Oval 15"/>
          <p:cNvSpPr/>
          <p:nvPr/>
        </p:nvSpPr>
        <p:spPr bwMode="auto">
          <a:xfrm>
            <a:off x="4537714" y="5575068"/>
            <a:ext cx="53401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Add Named Selections</a:t>
            </a:r>
          </a:p>
          <a:p>
            <a:pPr lvl="1"/>
            <a:r>
              <a:rPr lang="en-GB" dirty="0" smtClean="0"/>
              <a:t>Select Single Select.</a:t>
            </a:r>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r>
              <a:rPr lang="en-GB" dirty="0" smtClean="0"/>
              <a:t>Set the view to isometric and select the face as shown.</a:t>
            </a:r>
          </a:p>
          <a:p>
            <a:pPr lvl="1"/>
            <a:r>
              <a:rPr lang="en-GB" dirty="0" smtClean="0"/>
              <a:t>Using the same procedure, create a Named Selection “outlet”.</a:t>
            </a:r>
          </a:p>
        </p:txBody>
      </p:sp>
      <p:grpSp>
        <p:nvGrpSpPr>
          <p:cNvPr id="4" name="Group 14"/>
          <p:cNvGrpSpPr/>
          <p:nvPr/>
        </p:nvGrpSpPr>
        <p:grpSpPr>
          <a:xfrm>
            <a:off x="870561" y="2418529"/>
            <a:ext cx="2342858" cy="1840229"/>
            <a:chOff x="3790950" y="2598232"/>
            <a:chExt cx="2342858" cy="1840229"/>
          </a:xfrm>
        </p:grpSpPr>
        <p:pic>
          <p:nvPicPr>
            <p:cNvPr id="16" name="Picture 2"/>
            <p:cNvPicPr>
              <a:picLocks noChangeAspect="1" noChangeArrowheads="1"/>
            </p:cNvPicPr>
            <p:nvPr/>
          </p:nvPicPr>
          <p:blipFill>
            <a:blip r:embed="rId2" cstate="print"/>
            <a:srcRect/>
            <a:stretch>
              <a:fillRect/>
            </a:stretch>
          </p:blipFill>
          <p:spPr bwMode="auto">
            <a:xfrm>
              <a:off x="3790950" y="2924175"/>
              <a:ext cx="2342858" cy="1514286"/>
            </a:xfrm>
            <a:prstGeom prst="rect">
              <a:avLst/>
            </a:prstGeom>
            <a:noFill/>
            <a:ln w="9525">
              <a:solidFill>
                <a:schemeClr val="tx1"/>
              </a:solidFill>
              <a:miter lim="800000"/>
              <a:headEnd/>
              <a:tailEnd/>
            </a:ln>
          </p:spPr>
        </p:pic>
        <p:pic>
          <p:nvPicPr>
            <p:cNvPr id="17" name="Picture 3"/>
            <p:cNvPicPr>
              <a:picLocks noChangeAspect="1" noChangeArrowheads="1"/>
            </p:cNvPicPr>
            <p:nvPr/>
          </p:nvPicPr>
          <p:blipFill>
            <a:blip r:embed="rId3" cstate="print"/>
            <a:srcRect/>
            <a:stretch>
              <a:fillRect/>
            </a:stretch>
          </p:blipFill>
          <p:spPr bwMode="auto">
            <a:xfrm>
              <a:off x="3799487" y="2598232"/>
              <a:ext cx="485715" cy="314286"/>
            </a:xfrm>
            <a:prstGeom prst="rect">
              <a:avLst/>
            </a:prstGeom>
            <a:noFill/>
            <a:ln w="9525">
              <a:solidFill>
                <a:schemeClr val="tx1"/>
              </a:solidFill>
              <a:miter lim="800000"/>
              <a:headEnd/>
              <a:tailEnd/>
            </a:ln>
          </p:spPr>
        </p:pic>
      </p:grpSp>
      <p:sp>
        <p:nvSpPr>
          <p:cNvPr id="2" name="Title 1"/>
          <p:cNvSpPr>
            <a:spLocks noGrp="1"/>
          </p:cNvSpPr>
          <p:nvPr>
            <p:ph type="title"/>
          </p:nvPr>
        </p:nvSpPr>
        <p:spPr/>
        <p:txBody>
          <a:bodyPr/>
          <a:lstStyle/>
          <a:p>
            <a:r>
              <a:rPr lang="en-GB" dirty="0" smtClean="0"/>
              <a:t>Named Selections</a:t>
            </a:r>
            <a:endParaRPr lang="en-GB" dirty="0"/>
          </a:p>
        </p:txBody>
      </p:sp>
      <p:pic>
        <p:nvPicPr>
          <p:cNvPr id="1027" name="Picture 3"/>
          <p:cNvPicPr>
            <a:picLocks noChangeAspect="1" noChangeArrowheads="1"/>
          </p:cNvPicPr>
          <p:nvPr/>
        </p:nvPicPr>
        <p:blipFill>
          <a:blip r:embed="rId4" cstate="print"/>
          <a:srcRect/>
          <a:stretch>
            <a:fillRect/>
          </a:stretch>
        </p:blipFill>
        <p:spPr bwMode="auto">
          <a:xfrm>
            <a:off x="4519246" y="1588729"/>
            <a:ext cx="4339615" cy="4314452"/>
          </a:xfrm>
          <a:prstGeom prst="rect">
            <a:avLst/>
          </a:prstGeom>
          <a:noFill/>
          <a:ln w="9525">
            <a:solidFill>
              <a:schemeClr val="accent1"/>
            </a:solidFill>
            <a:miter lim="800000"/>
            <a:headEnd/>
            <a:tailEnd/>
          </a:ln>
          <a:effectLst/>
        </p:spPr>
      </p:pic>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Add Named Selections</a:t>
            </a:r>
          </a:p>
          <a:p>
            <a:pPr lvl="1"/>
            <a:r>
              <a:rPr lang="en-GB" dirty="0" smtClean="0"/>
              <a:t>To select the next face, click in the position as shown and use the Depth Picking Selection Panes to toggle between foreground and background faces.</a:t>
            </a:r>
          </a:p>
          <a:p>
            <a:pPr lvl="1"/>
            <a:endParaRPr lang="en-GB" dirty="0"/>
          </a:p>
          <a:p>
            <a:pPr lvl="1"/>
            <a:endParaRPr lang="en-GB" dirty="0" smtClean="0"/>
          </a:p>
          <a:p>
            <a:pPr lvl="1"/>
            <a:endParaRPr lang="en-GB" dirty="0" smtClean="0"/>
          </a:p>
          <a:p>
            <a:pPr lvl="1"/>
            <a:r>
              <a:rPr lang="en-GB" dirty="0" smtClean="0"/>
              <a:t>Create a Named Selection “inlet”.</a:t>
            </a:r>
          </a:p>
        </p:txBody>
      </p:sp>
      <p:sp>
        <p:nvSpPr>
          <p:cNvPr id="2" name="Title 1"/>
          <p:cNvSpPr>
            <a:spLocks noGrp="1"/>
          </p:cNvSpPr>
          <p:nvPr>
            <p:ph type="title"/>
          </p:nvPr>
        </p:nvSpPr>
        <p:spPr/>
        <p:txBody>
          <a:bodyPr/>
          <a:lstStyle/>
          <a:p>
            <a:r>
              <a:rPr lang="en-GB" dirty="0" smtClean="0"/>
              <a:t>Named Selections</a:t>
            </a:r>
            <a:endParaRPr lang="en-GB" dirty="0"/>
          </a:p>
        </p:txBody>
      </p:sp>
      <p:pic>
        <p:nvPicPr>
          <p:cNvPr id="2052" name="Picture 4"/>
          <p:cNvPicPr>
            <a:picLocks noChangeAspect="1" noChangeArrowheads="1"/>
          </p:cNvPicPr>
          <p:nvPr/>
        </p:nvPicPr>
        <p:blipFill>
          <a:blip r:embed="rId2" cstate="print"/>
          <a:srcRect/>
          <a:stretch>
            <a:fillRect/>
          </a:stretch>
        </p:blipFill>
        <p:spPr bwMode="auto">
          <a:xfrm>
            <a:off x="848457" y="3519861"/>
            <a:ext cx="800100" cy="838200"/>
          </a:xfrm>
          <a:prstGeom prst="rect">
            <a:avLst/>
          </a:prstGeom>
          <a:noFill/>
          <a:ln w="9525">
            <a:solidFill>
              <a:schemeClr val="accent1"/>
            </a:solidFill>
            <a:miter lim="800000"/>
            <a:headEnd/>
            <a:tailEnd/>
          </a:ln>
          <a:effectLst/>
        </p:spPr>
      </p:pic>
      <p:grpSp>
        <p:nvGrpSpPr>
          <p:cNvPr id="13" name="Group 12"/>
          <p:cNvGrpSpPr/>
          <p:nvPr/>
        </p:nvGrpSpPr>
        <p:grpSpPr>
          <a:xfrm>
            <a:off x="4518000" y="1587600"/>
            <a:ext cx="4337143" cy="4312000"/>
            <a:chOff x="4518000" y="1587600"/>
            <a:chExt cx="4337143" cy="4312000"/>
          </a:xfrm>
        </p:grpSpPr>
        <p:pic>
          <p:nvPicPr>
            <p:cNvPr id="2051" name="Picture 3"/>
            <p:cNvPicPr>
              <a:picLocks noChangeAspect="1" noChangeArrowheads="1"/>
            </p:cNvPicPr>
            <p:nvPr/>
          </p:nvPicPr>
          <p:blipFill>
            <a:blip r:embed="rId3" cstate="print"/>
            <a:srcRect/>
            <a:stretch>
              <a:fillRect/>
            </a:stretch>
          </p:blipFill>
          <p:spPr bwMode="auto">
            <a:xfrm>
              <a:off x="4518000" y="1587600"/>
              <a:ext cx="4337143" cy="4312000"/>
            </a:xfrm>
            <a:prstGeom prst="rect">
              <a:avLst/>
            </a:prstGeom>
            <a:noFill/>
            <a:ln w="9525">
              <a:solidFill>
                <a:schemeClr val="accent1"/>
              </a:solidFill>
              <a:miter lim="800000"/>
              <a:headEnd/>
              <a:tailEnd/>
            </a:ln>
            <a:effectLst/>
          </p:spPr>
        </p:pic>
        <p:pic>
          <p:nvPicPr>
            <p:cNvPr id="12" name="Picture 4"/>
            <p:cNvPicPr>
              <a:picLocks noChangeAspect="1" noChangeArrowheads="1"/>
            </p:cNvPicPr>
            <p:nvPr/>
          </p:nvPicPr>
          <p:blipFill>
            <a:blip r:embed="rId2" cstate="print"/>
            <a:srcRect l="4500" b="4295"/>
            <a:stretch>
              <a:fillRect/>
            </a:stretch>
          </p:blipFill>
          <p:spPr bwMode="auto">
            <a:xfrm>
              <a:off x="4540978" y="5348702"/>
              <a:ext cx="504240" cy="529383"/>
            </a:xfrm>
            <a:prstGeom prst="rect">
              <a:avLst/>
            </a:prstGeom>
            <a:noFill/>
            <a:ln w="9525">
              <a:noFill/>
              <a:miter lim="800000"/>
              <a:headEnd/>
              <a:tailEnd/>
            </a:ln>
            <a:effectLst/>
          </p:spPr>
        </p:pic>
      </p:gr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518000" y="1587600"/>
            <a:ext cx="4337143" cy="4312000"/>
          </a:xfrm>
          <a:prstGeom prst="rect">
            <a:avLst/>
          </a:prstGeom>
          <a:noFill/>
          <a:ln w="9525">
            <a:solidFill>
              <a:schemeClr val="accent1"/>
            </a:solidFill>
            <a:miter lim="800000"/>
            <a:headEnd/>
            <a:tailEnd/>
          </a:ln>
          <a:effectLst/>
        </p:spPr>
      </p:pic>
      <p:sp>
        <p:nvSpPr>
          <p:cNvPr id="3" name="Content Placeholder 2"/>
          <p:cNvSpPr>
            <a:spLocks noGrp="1"/>
          </p:cNvSpPr>
          <p:nvPr>
            <p:ph sz="half" idx="1"/>
          </p:nvPr>
        </p:nvSpPr>
        <p:spPr/>
        <p:txBody>
          <a:bodyPr/>
          <a:lstStyle/>
          <a:p>
            <a:r>
              <a:rPr lang="en-GB" dirty="0" smtClean="0"/>
              <a:t>Add Named Selections</a:t>
            </a:r>
          </a:p>
          <a:p>
            <a:pPr lvl="1"/>
            <a:r>
              <a:rPr lang="en-GB" dirty="0" smtClean="0"/>
              <a:t>Create a Named Selection “</a:t>
            </a:r>
            <a:r>
              <a:rPr lang="en-GB" dirty="0" err="1" smtClean="0"/>
              <a:t>wall_ground</a:t>
            </a:r>
            <a:r>
              <a:rPr lang="en-GB" dirty="0" smtClean="0"/>
              <a:t>”.</a:t>
            </a:r>
          </a:p>
        </p:txBody>
      </p:sp>
      <p:sp>
        <p:nvSpPr>
          <p:cNvPr id="2" name="Title 1"/>
          <p:cNvSpPr>
            <a:spLocks noGrp="1"/>
          </p:cNvSpPr>
          <p:nvPr>
            <p:ph type="title"/>
          </p:nvPr>
        </p:nvSpPr>
        <p:spPr/>
        <p:txBody>
          <a:bodyPr/>
          <a:lstStyle/>
          <a:p>
            <a:r>
              <a:rPr lang="en-GB" dirty="0" smtClean="0"/>
              <a:t>Named Selections</a:t>
            </a:r>
            <a:endParaRPr lang="en-GB" dirty="0"/>
          </a:p>
        </p:txBody>
      </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518000" y="1587600"/>
            <a:ext cx="4337143" cy="4312000"/>
          </a:xfrm>
          <a:prstGeom prst="rect">
            <a:avLst/>
          </a:prstGeom>
          <a:noFill/>
          <a:ln w="9525">
            <a:solidFill>
              <a:schemeClr val="accent1"/>
            </a:solidFill>
            <a:miter lim="800000"/>
            <a:headEnd/>
            <a:tailEnd/>
          </a:ln>
          <a:effectLst/>
        </p:spPr>
      </p:pic>
      <p:sp>
        <p:nvSpPr>
          <p:cNvPr id="3" name="Content Placeholder 2"/>
          <p:cNvSpPr>
            <a:spLocks noGrp="1"/>
          </p:cNvSpPr>
          <p:nvPr>
            <p:ph sz="half" idx="1"/>
          </p:nvPr>
        </p:nvSpPr>
        <p:spPr/>
        <p:txBody>
          <a:bodyPr/>
          <a:lstStyle/>
          <a:p>
            <a:r>
              <a:rPr lang="en-GB" dirty="0" smtClean="0"/>
              <a:t>Add Named Selections</a:t>
            </a:r>
          </a:p>
          <a:p>
            <a:pPr lvl="1"/>
            <a:r>
              <a:rPr lang="en-GB" dirty="0" smtClean="0"/>
              <a:t>Create a Named Selection “</a:t>
            </a:r>
            <a:r>
              <a:rPr lang="en-GB" dirty="0" err="1" smtClean="0"/>
              <a:t>wall_tunnel</a:t>
            </a:r>
            <a:r>
              <a:rPr lang="en-GB" dirty="0" smtClean="0"/>
              <a:t>” (CTRL click to multiple select).</a:t>
            </a:r>
          </a:p>
        </p:txBody>
      </p:sp>
      <p:sp>
        <p:nvSpPr>
          <p:cNvPr id="2" name="Title 1"/>
          <p:cNvSpPr>
            <a:spLocks noGrp="1"/>
          </p:cNvSpPr>
          <p:nvPr>
            <p:ph type="title"/>
          </p:nvPr>
        </p:nvSpPr>
        <p:spPr/>
        <p:txBody>
          <a:bodyPr/>
          <a:lstStyle/>
          <a:p>
            <a:r>
              <a:rPr lang="en-GB" dirty="0" smtClean="0"/>
              <a:t>Named Selections</a:t>
            </a:r>
            <a:endParaRPr lang="en-GB" dirty="0"/>
          </a:p>
        </p:txBody>
      </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4518000" y="1587600"/>
            <a:ext cx="4337143" cy="4312000"/>
          </a:xfrm>
          <a:prstGeom prst="rect">
            <a:avLst/>
          </a:prstGeom>
          <a:noFill/>
          <a:ln w="9525">
            <a:solidFill>
              <a:schemeClr val="accent1"/>
            </a:solidFill>
            <a:miter lim="800000"/>
            <a:headEnd/>
            <a:tailEnd/>
          </a:ln>
          <a:effectLst/>
        </p:spPr>
      </p:pic>
      <p:sp>
        <p:nvSpPr>
          <p:cNvPr id="3" name="Content Placeholder 2"/>
          <p:cNvSpPr>
            <a:spLocks noGrp="1"/>
          </p:cNvSpPr>
          <p:nvPr>
            <p:ph sz="half" idx="1"/>
          </p:nvPr>
        </p:nvSpPr>
        <p:spPr/>
        <p:txBody>
          <a:bodyPr/>
          <a:lstStyle/>
          <a:p>
            <a:r>
              <a:rPr lang="en-GB" dirty="0" smtClean="0"/>
              <a:t>Add Named Selections</a:t>
            </a:r>
          </a:p>
          <a:p>
            <a:pPr lvl="1"/>
            <a:r>
              <a:rPr lang="en-GB" dirty="0" smtClean="0"/>
              <a:t>Create a Named Selection “symmetry”.</a:t>
            </a:r>
          </a:p>
        </p:txBody>
      </p:sp>
      <p:sp>
        <p:nvSpPr>
          <p:cNvPr id="2" name="Title 1"/>
          <p:cNvSpPr>
            <a:spLocks noGrp="1"/>
          </p:cNvSpPr>
          <p:nvPr>
            <p:ph type="title"/>
          </p:nvPr>
        </p:nvSpPr>
        <p:spPr/>
        <p:txBody>
          <a:bodyPr/>
          <a:lstStyle/>
          <a:p>
            <a:r>
              <a:rPr lang="en-GB" dirty="0" smtClean="0"/>
              <a:t>Named Selections</a:t>
            </a:r>
            <a:endParaRPr lang="en-GB" dirty="0"/>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a:stretch>
            <a:fillRect/>
          </a:stretch>
        </p:blipFill>
        <p:spPr bwMode="auto">
          <a:xfrm>
            <a:off x="4518000" y="1587600"/>
            <a:ext cx="4337143" cy="4312000"/>
          </a:xfrm>
          <a:prstGeom prst="rect">
            <a:avLst/>
          </a:prstGeom>
          <a:noFill/>
          <a:ln w="9525">
            <a:solidFill>
              <a:schemeClr val="accent1"/>
            </a:solidFill>
            <a:miter lim="800000"/>
            <a:headEnd/>
            <a:tailEnd/>
          </a:ln>
          <a:effectLst/>
        </p:spPr>
      </p:pic>
      <p:sp>
        <p:nvSpPr>
          <p:cNvPr id="3" name="Content Placeholder 2"/>
          <p:cNvSpPr>
            <a:spLocks noGrp="1"/>
          </p:cNvSpPr>
          <p:nvPr>
            <p:ph sz="half" idx="1"/>
          </p:nvPr>
        </p:nvSpPr>
        <p:spPr/>
        <p:txBody>
          <a:bodyPr/>
          <a:lstStyle/>
          <a:p>
            <a:r>
              <a:rPr lang="en-GB" dirty="0" smtClean="0"/>
              <a:t>Add Named Selections</a:t>
            </a:r>
          </a:p>
          <a:p>
            <a:pPr lvl="1"/>
            <a:r>
              <a:rPr lang="en-GB" dirty="0" smtClean="0"/>
              <a:t>Select the Body Selection Filter.</a:t>
            </a:r>
          </a:p>
          <a:p>
            <a:pPr lvl="1"/>
            <a:endParaRPr lang="en-GB" dirty="0" smtClean="0"/>
          </a:p>
          <a:p>
            <a:pPr lvl="1"/>
            <a:r>
              <a:rPr lang="en-GB" dirty="0" smtClean="0"/>
              <a:t>Select the Body.</a:t>
            </a:r>
          </a:p>
          <a:p>
            <a:pPr lvl="1"/>
            <a:r>
              <a:rPr lang="en-GB" dirty="0" smtClean="0"/>
              <a:t>Create a Named Selection “fluid”.</a:t>
            </a:r>
          </a:p>
          <a:p>
            <a:pPr lvl="1"/>
            <a:endParaRPr lang="en-GB" dirty="0" smtClean="0"/>
          </a:p>
        </p:txBody>
      </p:sp>
      <p:sp>
        <p:nvSpPr>
          <p:cNvPr id="2" name="Title 1"/>
          <p:cNvSpPr>
            <a:spLocks noGrp="1"/>
          </p:cNvSpPr>
          <p:nvPr>
            <p:ph type="title"/>
          </p:nvPr>
        </p:nvSpPr>
        <p:spPr/>
        <p:txBody>
          <a:bodyPr/>
          <a:lstStyle/>
          <a:p>
            <a:r>
              <a:rPr lang="en-GB" dirty="0" smtClean="0"/>
              <a:t>Named Selections</a:t>
            </a:r>
            <a:endParaRPr lang="en-GB" dirty="0"/>
          </a:p>
        </p:txBody>
      </p:sp>
      <p:grpSp>
        <p:nvGrpSpPr>
          <p:cNvPr id="5" name="Group 8"/>
          <p:cNvGrpSpPr/>
          <p:nvPr/>
        </p:nvGrpSpPr>
        <p:grpSpPr>
          <a:xfrm>
            <a:off x="821918" y="2413074"/>
            <a:ext cx="1358025" cy="360614"/>
            <a:chOff x="822475" y="2417092"/>
            <a:chExt cx="1358025" cy="360614"/>
          </a:xfrm>
        </p:grpSpPr>
        <p:pic>
          <p:nvPicPr>
            <p:cNvPr id="6" name="Picture 2"/>
            <p:cNvPicPr>
              <a:picLocks noChangeAspect="1" noChangeArrowheads="1"/>
            </p:cNvPicPr>
            <p:nvPr/>
          </p:nvPicPr>
          <p:blipFill>
            <a:blip r:embed="rId3" cstate="print"/>
            <a:srcRect/>
            <a:stretch>
              <a:fillRect/>
            </a:stretch>
          </p:blipFill>
          <p:spPr bwMode="auto">
            <a:xfrm>
              <a:off x="822475" y="2444330"/>
              <a:ext cx="1320000" cy="293334"/>
            </a:xfrm>
            <a:prstGeom prst="rect">
              <a:avLst/>
            </a:prstGeom>
            <a:noFill/>
            <a:ln w="9525">
              <a:solidFill>
                <a:schemeClr val="tx1"/>
              </a:solidFill>
              <a:miter lim="800000"/>
              <a:headEnd/>
              <a:tailEnd/>
            </a:ln>
          </p:spPr>
        </p:pic>
        <p:sp>
          <p:nvSpPr>
            <p:cNvPr id="7" name="Oval 6"/>
            <p:cNvSpPr/>
            <p:nvPr/>
          </p:nvSpPr>
          <p:spPr bwMode="auto">
            <a:xfrm>
              <a:off x="1797722" y="2417092"/>
              <a:ext cx="382778" cy="360614"/>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2" cstate="print"/>
          <a:srcRect l="13696" t="18184" r="13148" b="19286"/>
          <a:stretch>
            <a:fillRect/>
          </a:stretch>
        </p:blipFill>
        <p:spPr bwMode="auto">
          <a:xfrm>
            <a:off x="5129608" y="331967"/>
            <a:ext cx="3172893" cy="2696125"/>
          </a:xfrm>
          <a:prstGeom prst="rect">
            <a:avLst/>
          </a:prstGeom>
          <a:noFill/>
          <a:ln w="9525">
            <a:solidFill>
              <a:schemeClr val="accent1"/>
            </a:solidFill>
            <a:miter lim="800000"/>
            <a:headEnd/>
            <a:tailEnd/>
          </a:ln>
          <a:effectLst/>
        </p:spPr>
      </p:pic>
      <p:sp>
        <p:nvSpPr>
          <p:cNvPr id="3" name="Content Placeholder 2"/>
          <p:cNvSpPr>
            <a:spLocks noGrp="1"/>
          </p:cNvSpPr>
          <p:nvPr>
            <p:ph sz="half" idx="1"/>
          </p:nvPr>
        </p:nvSpPr>
        <p:spPr/>
        <p:txBody>
          <a:bodyPr/>
          <a:lstStyle/>
          <a:p>
            <a:r>
              <a:rPr lang="en-GB" dirty="0" smtClean="0"/>
              <a:t>Add a Local Inflation Control</a:t>
            </a:r>
          </a:p>
          <a:p>
            <a:pPr lvl="1"/>
            <a:r>
              <a:rPr lang="en-GB" dirty="0" smtClean="0"/>
              <a:t>Select the Body again, right click and select Insert </a:t>
            </a:r>
            <a:r>
              <a:rPr lang="en-GB" dirty="0" smtClean="0">
                <a:sym typeface="Wingdings" pitchFamily="2" charset="2"/>
              </a:rPr>
              <a:t></a:t>
            </a:r>
            <a:r>
              <a:rPr lang="en-GB" dirty="0" smtClean="0"/>
              <a:t> Inflation from the context menu.</a:t>
            </a:r>
          </a:p>
          <a:p>
            <a:pPr lvl="1"/>
            <a:r>
              <a:rPr lang="en-GB" dirty="0" smtClean="0"/>
              <a:t>In the Details View;</a:t>
            </a:r>
          </a:p>
          <a:p>
            <a:pPr lvl="2"/>
            <a:r>
              <a:rPr lang="en-GB" dirty="0" smtClean="0"/>
              <a:t>Set Boundary Scoping Method to Named Selections.</a:t>
            </a:r>
          </a:p>
          <a:p>
            <a:pPr lvl="2"/>
            <a:r>
              <a:rPr lang="en-GB" dirty="0" smtClean="0"/>
              <a:t>Click in the Boundary Selection Box and select the Named Selections “</a:t>
            </a:r>
            <a:r>
              <a:rPr lang="en-GB" dirty="0" err="1" smtClean="0"/>
              <a:t>wall_car</a:t>
            </a:r>
            <a:r>
              <a:rPr lang="en-GB" dirty="0" smtClean="0"/>
              <a:t>” and “</a:t>
            </a:r>
            <a:r>
              <a:rPr lang="en-GB" dirty="0" err="1" smtClean="0"/>
              <a:t>wall_ground</a:t>
            </a:r>
            <a:r>
              <a:rPr lang="en-GB" dirty="0" smtClean="0"/>
              <a:t>” (CTRL click to multiple select). Press enter.</a:t>
            </a:r>
          </a:p>
          <a:p>
            <a:pPr lvl="2"/>
            <a:r>
              <a:rPr lang="en-GB" dirty="0" smtClean="0"/>
              <a:t>The Boundary Selection Box will now indicate Multiple Entries.</a:t>
            </a:r>
          </a:p>
        </p:txBody>
      </p:sp>
      <p:sp>
        <p:nvSpPr>
          <p:cNvPr id="2" name="Title 1"/>
          <p:cNvSpPr>
            <a:spLocks noGrp="1"/>
          </p:cNvSpPr>
          <p:nvPr>
            <p:ph type="title"/>
          </p:nvPr>
        </p:nvSpPr>
        <p:spPr/>
        <p:txBody>
          <a:bodyPr/>
          <a:lstStyle/>
          <a:p>
            <a:r>
              <a:rPr lang="en-GB" dirty="0" smtClean="0"/>
              <a:t>Inflation</a:t>
            </a:r>
            <a:endParaRPr lang="en-GB" dirty="0"/>
          </a:p>
        </p:txBody>
      </p:sp>
      <p:pic>
        <p:nvPicPr>
          <p:cNvPr id="7170" name="Picture 2"/>
          <p:cNvPicPr>
            <a:picLocks noChangeAspect="1" noChangeArrowheads="1"/>
          </p:cNvPicPr>
          <p:nvPr/>
        </p:nvPicPr>
        <p:blipFill>
          <a:blip r:embed="rId3" cstate="print"/>
          <a:srcRect/>
          <a:stretch>
            <a:fillRect/>
          </a:stretch>
        </p:blipFill>
        <p:spPr bwMode="auto">
          <a:xfrm>
            <a:off x="7016627" y="1386254"/>
            <a:ext cx="1845239" cy="1238095"/>
          </a:xfrm>
          <a:prstGeom prst="rect">
            <a:avLst/>
          </a:prstGeom>
          <a:noFill/>
          <a:ln w="9525">
            <a:solidFill>
              <a:schemeClr val="accent1"/>
            </a:solidFill>
            <a:miter lim="800000"/>
            <a:headEnd/>
            <a:tailEnd/>
          </a:ln>
          <a:effectLst/>
        </p:spPr>
      </p:pic>
      <p:pic>
        <p:nvPicPr>
          <p:cNvPr id="7171" name="Picture 3"/>
          <p:cNvPicPr>
            <a:picLocks noChangeAspect="1" noChangeArrowheads="1"/>
          </p:cNvPicPr>
          <p:nvPr/>
        </p:nvPicPr>
        <p:blipFill>
          <a:blip r:embed="rId4" cstate="print"/>
          <a:srcRect b="21948"/>
          <a:stretch>
            <a:fillRect/>
          </a:stretch>
        </p:blipFill>
        <p:spPr bwMode="auto">
          <a:xfrm>
            <a:off x="4918564" y="3148379"/>
            <a:ext cx="3706667" cy="3226149"/>
          </a:xfrm>
          <a:prstGeom prst="rect">
            <a:avLst/>
          </a:prstGeom>
          <a:noFill/>
          <a:ln w="9525">
            <a:solidFill>
              <a:schemeClr val="accent1"/>
            </a:solidFill>
            <a:miter lim="800000"/>
            <a:headEnd/>
            <a:tailEnd/>
          </a:ln>
          <a:effectLst/>
        </p:spPr>
      </p:pic>
      <p:pic>
        <p:nvPicPr>
          <p:cNvPr id="7172" name="Picture 4"/>
          <p:cNvPicPr>
            <a:picLocks noChangeAspect="1" noChangeArrowheads="1"/>
          </p:cNvPicPr>
          <p:nvPr/>
        </p:nvPicPr>
        <p:blipFill>
          <a:blip r:embed="rId5" cstate="print"/>
          <a:srcRect/>
          <a:stretch>
            <a:fillRect/>
          </a:stretch>
        </p:blipFill>
        <p:spPr bwMode="auto">
          <a:xfrm>
            <a:off x="913669" y="6080247"/>
            <a:ext cx="3546668" cy="306667"/>
          </a:xfrm>
          <a:prstGeom prst="rect">
            <a:avLst/>
          </a:prstGeom>
          <a:noFill/>
          <a:ln w="9525">
            <a:solidFill>
              <a:schemeClr val="accent1"/>
            </a:solidFill>
            <a:miter lim="800000"/>
            <a:headEnd/>
            <a:tailEnd/>
          </a:ln>
          <a:effectLst/>
        </p:spPr>
      </p:pic>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Add a Local Inflation Control</a:t>
            </a:r>
          </a:p>
          <a:p>
            <a:pPr lvl="1"/>
            <a:r>
              <a:rPr lang="en-GB" dirty="0" smtClean="0"/>
              <a:t>In the Details View (Continued);</a:t>
            </a:r>
          </a:p>
          <a:p>
            <a:pPr lvl="2"/>
            <a:r>
              <a:rPr lang="en-GB" dirty="0" smtClean="0"/>
              <a:t>Leave the remaining inflation parameters set to default as shown.</a:t>
            </a:r>
          </a:p>
        </p:txBody>
      </p:sp>
      <p:sp>
        <p:nvSpPr>
          <p:cNvPr id="2" name="Title 1"/>
          <p:cNvSpPr>
            <a:spLocks noGrp="1"/>
          </p:cNvSpPr>
          <p:nvPr>
            <p:ph type="title"/>
          </p:nvPr>
        </p:nvSpPr>
        <p:spPr/>
        <p:txBody>
          <a:bodyPr/>
          <a:lstStyle/>
          <a:p>
            <a:r>
              <a:rPr lang="en-GB" dirty="0" smtClean="0"/>
              <a:t>Inflation</a:t>
            </a:r>
            <a:endParaRPr lang="en-GB" dirty="0"/>
          </a:p>
        </p:txBody>
      </p:sp>
      <p:pic>
        <p:nvPicPr>
          <p:cNvPr id="8194" name="Picture 2"/>
          <p:cNvPicPr>
            <a:picLocks noChangeAspect="1" noChangeArrowheads="1"/>
          </p:cNvPicPr>
          <p:nvPr/>
        </p:nvPicPr>
        <p:blipFill>
          <a:blip r:embed="rId3" cstate="print"/>
          <a:srcRect b="21948"/>
          <a:stretch>
            <a:fillRect/>
          </a:stretch>
        </p:blipFill>
        <p:spPr bwMode="auto">
          <a:xfrm>
            <a:off x="4936149" y="1864701"/>
            <a:ext cx="3706667" cy="3226149"/>
          </a:xfrm>
          <a:prstGeom prst="rect">
            <a:avLst/>
          </a:prstGeom>
          <a:noFill/>
          <a:ln w="9525">
            <a:solidFill>
              <a:schemeClr val="accent1"/>
            </a:solidFill>
            <a:miter lim="800000"/>
            <a:headEnd/>
            <a:tailEnd/>
          </a:ln>
          <a:effectLst/>
        </p:spPr>
      </p:pic>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Set Triangle Surface </a:t>
            </a:r>
            <a:r>
              <a:rPr lang="en-GB" dirty="0" err="1" smtClean="0"/>
              <a:t>Mesher</a:t>
            </a:r>
            <a:endParaRPr lang="en-GB" dirty="0" smtClean="0"/>
          </a:p>
          <a:p>
            <a:pPr lvl="1"/>
            <a:r>
              <a:rPr lang="en-GB" dirty="0" smtClean="0"/>
              <a:t>Select the Mesh object in the Outline to display the Global Controls (Details of “Mesh”).</a:t>
            </a:r>
          </a:p>
          <a:p>
            <a:pPr lvl="1"/>
            <a:r>
              <a:rPr lang="en-GB" dirty="0" smtClean="0"/>
              <a:t>Under Patch Conforming Options;</a:t>
            </a:r>
          </a:p>
          <a:p>
            <a:pPr lvl="2"/>
            <a:r>
              <a:rPr lang="en-GB" dirty="0" smtClean="0"/>
              <a:t>Set Triangle Surface </a:t>
            </a:r>
            <a:r>
              <a:rPr lang="en-GB" dirty="0" err="1" smtClean="0"/>
              <a:t>Mesher</a:t>
            </a:r>
            <a:r>
              <a:rPr lang="en-GB" dirty="0" smtClean="0"/>
              <a:t> to Advancing Front.</a:t>
            </a:r>
          </a:p>
          <a:p>
            <a:pPr lvl="3"/>
            <a:r>
              <a:rPr lang="en-GB" dirty="0" smtClean="0"/>
              <a:t>The Advancing Front Algorithm generally provides a smoother, more uniform surface mesh with respect to size change and quality when compared to the default Program Controlled (Delaunay) algorithm. A comparison is provided in the notes at the end of this workshop for reference.</a:t>
            </a:r>
          </a:p>
        </p:txBody>
      </p:sp>
      <p:sp>
        <p:nvSpPr>
          <p:cNvPr id="2" name="Title 1"/>
          <p:cNvSpPr>
            <a:spLocks noGrp="1"/>
          </p:cNvSpPr>
          <p:nvPr>
            <p:ph type="title"/>
          </p:nvPr>
        </p:nvSpPr>
        <p:spPr/>
        <p:txBody>
          <a:bodyPr/>
          <a:lstStyle/>
          <a:p>
            <a:r>
              <a:rPr lang="en-GB" dirty="0" smtClean="0"/>
              <a:t>Global Controls</a:t>
            </a:r>
            <a:endParaRPr lang="en-GB" dirty="0"/>
          </a:p>
        </p:txBody>
      </p:sp>
      <p:pic>
        <p:nvPicPr>
          <p:cNvPr id="9218" name="Picture 2"/>
          <p:cNvPicPr>
            <a:picLocks noChangeAspect="1" noChangeArrowheads="1"/>
          </p:cNvPicPr>
          <p:nvPr/>
        </p:nvPicPr>
        <p:blipFill>
          <a:blip r:embed="rId2" cstate="print"/>
          <a:srcRect b="40239"/>
          <a:stretch>
            <a:fillRect/>
          </a:stretch>
        </p:blipFill>
        <p:spPr bwMode="auto">
          <a:xfrm>
            <a:off x="5079756" y="2779102"/>
            <a:ext cx="3600001" cy="2470121"/>
          </a:xfrm>
          <a:prstGeom prst="rect">
            <a:avLst/>
          </a:prstGeom>
          <a:noFill/>
          <a:ln w="9525">
            <a:solidFill>
              <a:schemeClr val="accent1"/>
            </a:solidFill>
            <a:miter lim="800000"/>
            <a:headEnd/>
            <a:tailEnd/>
          </a:ln>
          <a:effectLst/>
        </p:spPr>
      </p:pic>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r="67200" b="55179"/>
          <a:stretch>
            <a:fillRect/>
          </a:stretch>
        </p:blipFill>
        <p:spPr bwMode="auto">
          <a:xfrm>
            <a:off x="4481146" y="1011885"/>
            <a:ext cx="4493657" cy="3713311"/>
          </a:xfrm>
          <a:prstGeom prst="rect">
            <a:avLst/>
          </a:prstGeom>
          <a:noFill/>
          <a:ln w="9525">
            <a:solidFill>
              <a:schemeClr val="tx1"/>
            </a:solidFill>
            <a:miter lim="800000"/>
            <a:headEnd/>
            <a:tailEnd/>
          </a:ln>
        </p:spPr>
      </p:pic>
      <p:sp>
        <p:nvSpPr>
          <p:cNvPr id="2" name="Title 1"/>
          <p:cNvSpPr>
            <a:spLocks noGrp="1"/>
          </p:cNvSpPr>
          <p:nvPr>
            <p:ph type="title"/>
          </p:nvPr>
        </p:nvSpPr>
        <p:spPr/>
        <p:txBody>
          <a:bodyPr/>
          <a:lstStyle/>
          <a:p>
            <a:r>
              <a:rPr lang="en-GB" dirty="0" smtClean="0"/>
              <a:t>Project </a:t>
            </a:r>
            <a:r>
              <a:rPr lang="en-GB" dirty="0" err="1" smtClean="0"/>
              <a:t>Startup</a:t>
            </a:r>
            <a:endParaRPr lang="en-GB" dirty="0"/>
          </a:p>
        </p:txBody>
      </p:sp>
      <p:sp>
        <p:nvSpPr>
          <p:cNvPr id="3" name="Content Placeholder 2"/>
          <p:cNvSpPr>
            <a:spLocks noGrp="1"/>
          </p:cNvSpPr>
          <p:nvPr>
            <p:ph sz="half" idx="1"/>
          </p:nvPr>
        </p:nvSpPr>
        <p:spPr>
          <a:xfrm>
            <a:off x="590550" y="1454667"/>
            <a:ext cx="3813048" cy="4573588"/>
          </a:xfrm>
        </p:spPr>
        <p:txBody>
          <a:bodyPr/>
          <a:lstStyle/>
          <a:p>
            <a:r>
              <a:rPr lang="en-GB" dirty="0"/>
              <a:t>Create the Project</a:t>
            </a:r>
          </a:p>
          <a:p>
            <a:pPr lvl="1"/>
            <a:r>
              <a:rPr lang="en-GB" dirty="0" smtClean="0"/>
              <a:t>If you do </a:t>
            </a:r>
            <a:r>
              <a:rPr lang="en-GB" i="1" dirty="0" smtClean="0"/>
              <a:t>not</a:t>
            </a:r>
            <a:r>
              <a:rPr lang="en-GB" dirty="0" smtClean="0"/>
              <a:t> have access to </a:t>
            </a:r>
            <a:r>
              <a:rPr lang="en-GB" dirty="0" err="1" smtClean="0"/>
              <a:t>DesignModeler</a:t>
            </a:r>
            <a:r>
              <a:rPr lang="en-GB" dirty="0"/>
              <a:t> </a:t>
            </a:r>
            <a:r>
              <a:rPr lang="en-GB" dirty="0" smtClean="0"/>
              <a:t>follow these instructions </a:t>
            </a:r>
          </a:p>
          <a:p>
            <a:pPr lvl="1"/>
            <a:r>
              <a:rPr lang="en-GB" dirty="0" smtClean="0"/>
              <a:t>Drag and drop a Mesh component system into the Project Schematic .</a:t>
            </a:r>
          </a:p>
          <a:p>
            <a:pPr lvl="1"/>
            <a:r>
              <a:rPr lang="en-GB" dirty="0" smtClean="0"/>
              <a:t>Right click on the Geometry cell (A2) and select Import Geometry </a:t>
            </a:r>
            <a:r>
              <a:rPr lang="en-GB" dirty="0" smtClean="0">
                <a:sym typeface="Wingdings" pitchFamily="2" charset="2"/>
              </a:rPr>
              <a:t> </a:t>
            </a:r>
            <a:r>
              <a:rPr lang="en-GB" dirty="0" smtClean="0"/>
              <a:t>Browse.</a:t>
            </a:r>
          </a:p>
          <a:p>
            <a:pPr lvl="1"/>
            <a:r>
              <a:rPr lang="en-GB" dirty="0" smtClean="0"/>
              <a:t>Locate the </a:t>
            </a:r>
            <a:r>
              <a:rPr lang="en-GB" dirty="0"/>
              <a:t>file </a:t>
            </a:r>
            <a:r>
              <a:rPr lang="en-GB" dirty="0" smtClean="0"/>
              <a:t>“auto-aero.stp” in the Meshing Workshops Input Files folder and select it. The geometry cell will show a check mark indicating it is up to date.</a:t>
            </a:r>
            <a:endParaRPr lang="en-GB" dirty="0"/>
          </a:p>
          <a:p>
            <a:endParaRPr lang="en-GB" dirty="0"/>
          </a:p>
        </p:txBody>
      </p:sp>
      <p:sp>
        <p:nvSpPr>
          <p:cNvPr id="12" name="Arc 11"/>
          <p:cNvSpPr/>
          <p:nvPr/>
        </p:nvSpPr>
        <p:spPr bwMode="auto">
          <a:xfrm rot="8393630">
            <a:off x="4399230" y="2131254"/>
            <a:ext cx="5952986" cy="1227765"/>
          </a:xfrm>
          <a:prstGeom prst="arc">
            <a:avLst/>
          </a:prstGeom>
          <a:noFill/>
          <a:ln w="19050" cap="sq" cmpd="sng" algn="ctr">
            <a:solidFill>
              <a:srgbClr val="FF0000"/>
            </a:solidFill>
            <a:prstDash val="solid"/>
            <a:round/>
            <a:headEnd type="triangle" w="med" len="med"/>
            <a:tailEnd type="none" w="med" len="med"/>
          </a:ln>
          <a:effectLst/>
        </p:spPr>
        <p:txBody>
          <a:bodyPr rtlCol="0" anchor="ctr"/>
          <a:lstStyle/>
          <a:p>
            <a:pPr algn="ctr"/>
            <a:endParaRPr lang="en-GB"/>
          </a:p>
        </p:txBody>
      </p:sp>
      <p:pic>
        <p:nvPicPr>
          <p:cNvPr id="19459" name="Picture 3"/>
          <p:cNvPicPr>
            <a:picLocks noChangeAspect="1" noChangeArrowheads="1"/>
          </p:cNvPicPr>
          <p:nvPr/>
        </p:nvPicPr>
        <p:blipFill>
          <a:blip r:embed="rId3" cstate="print"/>
          <a:srcRect l="775" r="1549" b="48665"/>
          <a:stretch>
            <a:fillRect/>
          </a:stretch>
        </p:blipFill>
        <p:spPr bwMode="auto">
          <a:xfrm>
            <a:off x="4463587" y="4847371"/>
            <a:ext cx="4540207" cy="1633154"/>
          </a:xfrm>
          <a:prstGeom prst="rect">
            <a:avLst/>
          </a:prstGeom>
          <a:noFill/>
          <a:ln w="9525">
            <a:solidFill>
              <a:schemeClr val="tx1"/>
            </a:solidFill>
            <a:miter lim="800000"/>
            <a:headEnd/>
            <a:tailEnd/>
          </a:ln>
        </p:spPr>
      </p:pic>
      <p:pic>
        <p:nvPicPr>
          <p:cNvPr id="8" name="Picture 5"/>
          <p:cNvPicPr>
            <a:picLocks noChangeAspect="1" noChangeArrowheads="1"/>
          </p:cNvPicPr>
          <p:nvPr/>
        </p:nvPicPr>
        <p:blipFill>
          <a:blip r:embed="rId4" cstate="print"/>
          <a:srcRect l="6831" t="5860" r="4554" b="17581"/>
          <a:stretch>
            <a:fillRect/>
          </a:stretch>
        </p:blipFill>
        <p:spPr bwMode="auto">
          <a:xfrm>
            <a:off x="2106242" y="5305963"/>
            <a:ext cx="1751177" cy="1175702"/>
          </a:xfrm>
          <a:prstGeom prst="rect">
            <a:avLst/>
          </a:prstGeom>
          <a:noFill/>
          <a:ln w="9525">
            <a:solidFill>
              <a:schemeClr val="tx1"/>
            </a:solidFill>
            <a:miter lim="800000"/>
            <a:headEnd/>
            <a:tailEnd/>
          </a:ln>
        </p:spPr>
      </p:pic>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3443897" y="1208942"/>
            <a:ext cx="5506668" cy="5280001"/>
          </a:xfrm>
          <a:prstGeom prst="rect">
            <a:avLst/>
          </a:prstGeom>
          <a:noFill/>
          <a:ln w="9525">
            <a:solidFill>
              <a:schemeClr val="accent1"/>
            </a:solidFill>
            <a:miter lim="800000"/>
            <a:headEnd/>
            <a:tailEnd/>
          </a:ln>
          <a:effectLst/>
        </p:spPr>
      </p:pic>
      <p:sp>
        <p:nvSpPr>
          <p:cNvPr id="2" name="Title 1"/>
          <p:cNvSpPr>
            <a:spLocks noGrp="1"/>
          </p:cNvSpPr>
          <p:nvPr>
            <p:ph type="title"/>
          </p:nvPr>
        </p:nvSpPr>
        <p:spPr/>
        <p:txBody>
          <a:bodyPr/>
          <a:lstStyle/>
          <a:p>
            <a:r>
              <a:rPr lang="en-GB" dirty="0" smtClean="0"/>
              <a:t>Preview</a:t>
            </a:r>
            <a:endParaRPr lang="en-GB" dirty="0"/>
          </a:p>
        </p:txBody>
      </p:sp>
      <p:sp>
        <p:nvSpPr>
          <p:cNvPr id="3" name="Content Placeholder 2"/>
          <p:cNvSpPr>
            <a:spLocks noGrp="1"/>
          </p:cNvSpPr>
          <p:nvPr>
            <p:ph sz="half" idx="1"/>
          </p:nvPr>
        </p:nvSpPr>
        <p:spPr>
          <a:xfrm>
            <a:off x="590550" y="1751012"/>
            <a:ext cx="2811018" cy="4573588"/>
          </a:xfrm>
        </p:spPr>
        <p:txBody>
          <a:bodyPr/>
          <a:lstStyle/>
          <a:p>
            <a:r>
              <a:rPr lang="en-GB" dirty="0" smtClean="0"/>
              <a:t>Preview Surface Mesh</a:t>
            </a:r>
          </a:p>
          <a:p>
            <a:pPr lvl="1"/>
            <a:r>
              <a:rPr lang="en-GB" dirty="0" smtClean="0"/>
              <a:t>Preview the Surface Mesh to review the changes the additional controls have made.</a:t>
            </a:r>
          </a:p>
          <a:p>
            <a:pPr lvl="1"/>
            <a:r>
              <a:rPr lang="en-GB" dirty="0" smtClean="0"/>
              <a:t>When the Surface Mesh Preview is complete switch the Section Plane on using the check box in the Section Planes Panel.</a:t>
            </a:r>
          </a:p>
          <a:p>
            <a:pPr lvl="1">
              <a:buNone/>
            </a:pPr>
            <a:endParaRPr lang="en-GB" dirty="0" smtClean="0"/>
          </a:p>
          <a:p>
            <a:pPr lvl="1"/>
            <a:endParaRPr lang="en-GB" dirty="0"/>
          </a:p>
          <a:p>
            <a:pPr lvl="1"/>
            <a:endParaRPr lang="en-GB" dirty="0"/>
          </a:p>
        </p:txBody>
      </p:sp>
      <p:pic>
        <p:nvPicPr>
          <p:cNvPr id="9" name="Picture 8" descr="section_plane5.png"/>
          <p:cNvPicPr>
            <a:picLocks noChangeAspect="1"/>
          </p:cNvPicPr>
          <p:nvPr/>
        </p:nvPicPr>
        <p:blipFill>
          <a:blip r:embed="rId3"/>
          <a:srcRect r="15768"/>
          <a:stretch>
            <a:fillRect/>
          </a:stretch>
        </p:blipFill>
        <p:spPr>
          <a:xfrm>
            <a:off x="814387" y="4682067"/>
            <a:ext cx="2479146" cy="609600"/>
          </a:xfrm>
          <a:prstGeom prst="rect">
            <a:avLst/>
          </a:prstGeom>
          <a:ln>
            <a:solidFill>
              <a:schemeClr val="tx1"/>
            </a:solidFill>
          </a:ln>
        </p:spPr>
      </p:pic>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lum bright="10000"/>
          </a:blip>
          <a:srcRect l="5455" t="31959" r="5455" b="26449"/>
          <a:stretch>
            <a:fillRect/>
          </a:stretch>
        </p:blipFill>
        <p:spPr bwMode="auto">
          <a:xfrm>
            <a:off x="4706203" y="1950971"/>
            <a:ext cx="4073648" cy="1882476"/>
          </a:xfrm>
          <a:prstGeom prst="rect">
            <a:avLst/>
          </a:prstGeom>
          <a:noFill/>
          <a:ln w="9525">
            <a:solidFill>
              <a:schemeClr val="tx1"/>
            </a:solidFill>
            <a:miter lim="800000"/>
            <a:headEnd/>
            <a:tailEnd/>
          </a:ln>
          <a:effectLst/>
        </p:spPr>
      </p:pic>
      <p:sp>
        <p:nvSpPr>
          <p:cNvPr id="3" name="Content Placeholder 2"/>
          <p:cNvSpPr>
            <a:spLocks noGrp="1"/>
          </p:cNvSpPr>
          <p:nvPr>
            <p:ph sz="half" idx="1"/>
          </p:nvPr>
        </p:nvSpPr>
        <p:spPr/>
        <p:txBody>
          <a:bodyPr/>
          <a:lstStyle/>
          <a:p>
            <a:r>
              <a:rPr lang="en-GB" dirty="0" smtClean="0"/>
              <a:t>Review the Surface Mesh</a:t>
            </a:r>
          </a:p>
          <a:p>
            <a:pPr lvl="1"/>
            <a:r>
              <a:rPr lang="en-GB" dirty="0" smtClean="0"/>
              <a:t>Right click in the Graphics Window and select View </a:t>
            </a:r>
            <a:r>
              <a:rPr lang="en-GB" dirty="0" smtClean="0">
                <a:sym typeface="Wingdings" pitchFamily="2" charset="2"/>
              </a:rPr>
              <a:t> </a:t>
            </a:r>
            <a:r>
              <a:rPr lang="en-GB" dirty="0" smtClean="0"/>
              <a:t>Front.</a:t>
            </a:r>
          </a:p>
          <a:p>
            <a:pPr lvl="1"/>
            <a:r>
              <a:rPr lang="en-GB" dirty="0"/>
              <a:t>Note the refinement within the box region used to define the Body of Influence Size Control. </a:t>
            </a:r>
          </a:p>
          <a:p>
            <a:pPr lvl="1"/>
            <a:r>
              <a:rPr lang="en-GB" dirty="0" smtClean="0"/>
              <a:t>Zoom in as </a:t>
            </a:r>
            <a:r>
              <a:rPr lang="en-GB" dirty="0"/>
              <a:t>shown using the Box Zoom Tool</a:t>
            </a:r>
            <a:r>
              <a:rPr lang="en-GB" dirty="0" smtClean="0"/>
              <a:t>.</a:t>
            </a:r>
            <a:endParaRPr lang="en-GB" dirty="0"/>
          </a:p>
        </p:txBody>
      </p:sp>
      <p:sp>
        <p:nvSpPr>
          <p:cNvPr id="2" name="Title 1"/>
          <p:cNvSpPr>
            <a:spLocks noGrp="1"/>
          </p:cNvSpPr>
          <p:nvPr>
            <p:ph type="title"/>
          </p:nvPr>
        </p:nvSpPr>
        <p:spPr/>
        <p:txBody>
          <a:bodyPr/>
          <a:lstStyle/>
          <a:p>
            <a:r>
              <a:rPr lang="en-GB" dirty="0" smtClean="0"/>
              <a:t>Review</a:t>
            </a:r>
            <a:endParaRPr lang="en-GB" dirty="0"/>
          </a:p>
        </p:txBody>
      </p:sp>
      <p:pic>
        <p:nvPicPr>
          <p:cNvPr id="7" name="Picture 2"/>
          <p:cNvPicPr>
            <a:picLocks noChangeAspect="1" noChangeArrowheads="1"/>
          </p:cNvPicPr>
          <p:nvPr/>
        </p:nvPicPr>
        <p:blipFill>
          <a:blip r:embed="rId3" cstate="print"/>
          <a:srcRect/>
          <a:stretch>
            <a:fillRect/>
          </a:stretch>
        </p:blipFill>
        <p:spPr bwMode="auto">
          <a:xfrm>
            <a:off x="851323" y="4091560"/>
            <a:ext cx="371429" cy="314286"/>
          </a:xfrm>
          <a:prstGeom prst="rect">
            <a:avLst/>
          </a:prstGeom>
          <a:noFill/>
          <a:ln w="9525">
            <a:solidFill>
              <a:schemeClr val="tx1"/>
            </a:solidFill>
            <a:miter lim="800000"/>
            <a:headEnd/>
            <a:tailEnd/>
          </a:ln>
        </p:spPr>
      </p:pic>
      <p:cxnSp>
        <p:nvCxnSpPr>
          <p:cNvPr id="9" name="Straight Arrow Connector 8"/>
          <p:cNvCxnSpPr/>
          <p:nvPr/>
        </p:nvCxnSpPr>
        <p:spPr bwMode="auto">
          <a:xfrm>
            <a:off x="5508346" y="2852928"/>
            <a:ext cx="1565452" cy="636422"/>
          </a:xfrm>
          <a:prstGeom prst="straightConnector1">
            <a:avLst/>
          </a:prstGeom>
          <a:solidFill>
            <a:schemeClr val="accent2"/>
          </a:solidFill>
          <a:ln w="25400" cap="sq" cmpd="sng" algn="ctr">
            <a:solidFill>
              <a:srgbClr val="FF0000"/>
            </a:solidFill>
            <a:prstDash val="solid"/>
            <a:round/>
            <a:headEnd type="none" w="med" len="med"/>
            <a:tailEnd type="arrow"/>
          </a:ln>
          <a:effectLst/>
        </p:spPr>
      </p:cxnSp>
      <p:sp>
        <p:nvSpPr>
          <p:cNvPr id="13" name="Rectangle 12"/>
          <p:cNvSpPr/>
          <p:nvPr/>
        </p:nvSpPr>
        <p:spPr bwMode="auto">
          <a:xfrm>
            <a:off x="5479083" y="2816781"/>
            <a:ext cx="1675183" cy="716462"/>
          </a:xfrm>
          <a:prstGeom prst="rect">
            <a:avLst/>
          </a:prstGeom>
          <a:noFill/>
          <a:ln w="12700" cap="sq" algn="ctr">
            <a:solidFill>
              <a:schemeClr val="accent6">
                <a:lumMod val="20000"/>
                <a:lumOff val="80000"/>
              </a:schemeClr>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0550" y="1751012"/>
            <a:ext cx="7836560" cy="4573588"/>
          </a:xfrm>
        </p:spPr>
        <p:txBody>
          <a:bodyPr/>
          <a:lstStyle/>
          <a:p>
            <a:r>
              <a:rPr lang="en-GB" dirty="0" smtClean="0"/>
              <a:t>Review the Surface Mesh</a:t>
            </a:r>
          </a:p>
          <a:p>
            <a:pPr lvl="1"/>
            <a:r>
              <a:rPr lang="en-GB" dirty="0" smtClean="0"/>
              <a:t>The Virtual Cell has removed the high densities in the highlighted locations.</a:t>
            </a:r>
          </a:p>
          <a:p>
            <a:pPr lvl="1"/>
            <a:endParaRPr lang="en-GB" dirty="0" smtClean="0"/>
          </a:p>
        </p:txBody>
      </p:sp>
      <p:sp>
        <p:nvSpPr>
          <p:cNvPr id="2" name="Title 1"/>
          <p:cNvSpPr>
            <a:spLocks noGrp="1"/>
          </p:cNvSpPr>
          <p:nvPr>
            <p:ph type="title"/>
          </p:nvPr>
        </p:nvSpPr>
        <p:spPr/>
        <p:txBody>
          <a:bodyPr/>
          <a:lstStyle/>
          <a:p>
            <a:r>
              <a:rPr lang="en-GB" dirty="0" smtClean="0"/>
              <a:t>Review</a:t>
            </a:r>
            <a:endParaRPr lang="en-GB" dirty="0"/>
          </a:p>
        </p:txBody>
      </p:sp>
      <p:pic>
        <p:nvPicPr>
          <p:cNvPr id="5122" name="Picture 2"/>
          <p:cNvPicPr>
            <a:picLocks noChangeAspect="1" noChangeArrowheads="1"/>
          </p:cNvPicPr>
          <p:nvPr/>
        </p:nvPicPr>
        <p:blipFill>
          <a:blip r:embed="rId2" cstate="print">
            <a:lum bright="10000"/>
          </a:blip>
          <a:srcRect t="26056" b="35965"/>
          <a:stretch>
            <a:fillRect/>
          </a:stretch>
        </p:blipFill>
        <p:spPr bwMode="auto">
          <a:xfrm>
            <a:off x="2250851" y="4576764"/>
            <a:ext cx="6523810" cy="1862800"/>
          </a:xfrm>
          <a:prstGeom prst="rect">
            <a:avLst/>
          </a:prstGeom>
          <a:noFill/>
          <a:ln w="9525">
            <a:solidFill>
              <a:schemeClr val="accent1"/>
            </a:solidFill>
            <a:miter lim="800000"/>
            <a:headEnd/>
            <a:tailEnd/>
          </a:ln>
          <a:effectLst/>
        </p:spPr>
      </p:pic>
      <p:sp>
        <p:nvSpPr>
          <p:cNvPr id="19" name="Rectangle 18"/>
          <p:cNvSpPr/>
          <p:nvPr/>
        </p:nvSpPr>
        <p:spPr bwMode="auto">
          <a:xfrm>
            <a:off x="2705989" y="5576983"/>
            <a:ext cx="350238" cy="412494"/>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21" name="Rectangle 20"/>
          <p:cNvSpPr/>
          <p:nvPr/>
        </p:nvSpPr>
        <p:spPr bwMode="auto">
          <a:xfrm>
            <a:off x="7104159" y="5079877"/>
            <a:ext cx="753792" cy="412494"/>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12290" name="Picture 2"/>
          <p:cNvPicPr>
            <a:picLocks noChangeAspect="1" noChangeArrowheads="1"/>
          </p:cNvPicPr>
          <p:nvPr/>
        </p:nvPicPr>
        <p:blipFill>
          <a:blip r:embed="rId3" cstate="print">
            <a:lum bright="10000"/>
          </a:blip>
          <a:srcRect l="1961" t="22665" r="1961" b="7311"/>
          <a:stretch>
            <a:fillRect/>
          </a:stretch>
        </p:blipFill>
        <p:spPr bwMode="auto">
          <a:xfrm>
            <a:off x="2261053" y="2629359"/>
            <a:ext cx="6525139" cy="1822602"/>
          </a:xfrm>
          <a:prstGeom prst="rect">
            <a:avLst/>
          </a:prstGeom>
          <a:noFill/>
          <a:ln w="9525">
            <a:solidFill>
              <a:schemeClr val="accent1"/>
            </a:solidFill>
            <a:miter lim="800000"/>
            <a:headEnd/>
            <a:tailEnd/>
          </a:ln>
          <a:effectLst/>
        </p:spPr>
      </p:pic>
      <p:sp>
        <p:nvSpPr>
          <p:cNvPr id="25" name="TextBox 24"/>
          <p:cNvSpPr txBox="1"/>
          <p:nvPr/>
        </p:nvSpPr>
        <p:spPr bwMode="auto">
          <a:xfrm>
            <a:off x="369279" y="5363308"/>
            <a:ext cx="1670538" cy="338554"/>
          </a:xfrm>
          <a:prstGeom prst="rect">
            <a:avLst/>
          </a:prstGeom>
          <a:noFill/>
          <a:ln w="12700" cap="sq" algn="ctr">
            <a:noFill/>
            <a:miter lim="800000"/>
            <a:headEnd/>
            <a:tailEnd/>
          </a:ln>
          <a:effectLst/>
        </p:spPr>
        <p:txBody>
          <a:bodyPr wrap="square" rtlCol="0">
            <a:spAutoFit/>
          </a:bodyPr>
          <a:lstStyle/>
          <a:p>
            <a:r>
              <a:rPr lang="en-GB" b="1" dirty="0" smtClean="0">
                <a:latin typeface="Calibri" pitchFamily="34" charset="0"/>
                <a:cs typeface="Calibri" pitchFamily="34" charset="0"/>
              </a:rPr>
              <a:t>Old Surface Mesh</a:t>
            </a:r>
          </a:p>
        </p:txBody>
      </p:sp>
      <p:sp>
        <p:nvSpPr>
          <p:cNvPr id="26" name="TextBox 25"/>
          <p:cNvSpPr txBox="1"/>
          <p:nvPr/>
        </p:nvSpPr>
        <p:spPr bwMode="auto">
          <a:xfrm>
            <a:off x="328247" y="3440723"/>
            <a:ext cx="1869830" cy="338554"/>
          </a:xfrm>
          <a:prstGeom prst="rect">
            <a:avLst/>
          </a:prstGeom>
          <a:noFill/>
          <a:ln w="12700" cap="sq" algn="ctr">
            <a:noFill/>
            <a:miter lim="800000"/>
            <a:headEnd/>
            <a:tailEnd/>
          </a:ln>
          <a:effectLst/>
        </p:spPr>
        <p:txBody>
          <a:bodyPr wrap="square" rtlCol="0">
            <a:spAutoFit/>
          </a:bodyPr>
          <a:lstStyle/>
          <a:p>
            <a:r>
              <a:rPr lang="en-GB" dirty="0" smtClean="0">
                <a:latin typeface="Calibri" pitchFamily="34" charset="0"/>
                <a:cs typeface="Calibri" pitchFamily="34" charset="0"/>
              </a:rPr>
              <a:t>New</a:t>
            </a:r>
            <a:r>
              <a:rPr lang="en-GB" b="1" dirty="0" smtClean="0">
                <a:latin typeface="Calibri" pitchFamily="34" charset="0"/>
                <a:cs typeface="Calibri" pitchFamily="34" charset="0"/>
              </a:rPr>
              <a:t> Surface Mesh</a:t>
            </a:r>
          </a:p>
        </p:txBody>
      </p:sp>
    </p:spTree>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cstate="print">
            <a:lum bright="20000"/>
          </a:blip>
          <a:srcRect l="36533" t="5801" r="8201" b="14501"/>
          <a:stretch>
            <a:fillRect/>
          </a:stretch>
        </p:blipFill>
        <p:spPr bwMode="auto">
          <a:xfrm>
            <a:off x="4647855" y="3760671"/>
            <a:ext cx="1906114" cy="2120015"/>
          </a:xfrm>
          <a:prstGeom prst="rect">
            <a:avLst/>
          </a:prstGeom>
          <a:noFill/>
          <a:ln w="9525">
            <a:solidFill>
              <a:schemeClr val="tx1"/>
            </a:solidFill>
            <a:miter lim="800000"/>
            <a:headEnd/>
            <a:tailEnd/>
          </a:ln>
          <a:effectLst/>
        </p:spPr>
      </p:pic>
      <p:pic>
        <p:nvPicPr>
          <p:cNvPr id="13314" name="Picture 2"/>
          <p:cNvPicPr>
            <a:picLocks noChangeAspect="1" noChangeArrowheads="1"/>
          </p:cNvPicPr>
          <p:nvPr/>
        </p:nvPicPr>
        <p:blipFill>
          <a:blip r:embed="rId3" cstate="print">
            <a:lum bright="20000"/>
          </a:blip>
          <a:srcRect l="3326" t="34714" r="4434" b="33612"/>
          <a:stretch>
            <a:fillRect/>
          </a:stretch>
        </p:blipFill>
        <p:spPr bwMode="auto">
          <a:xfrm>
            <a:off x="4644998" y="1963868"/>
            <a:ext cx="4229760" cy="1460771"/>
          </a:xfrm>
          <a:prstGeom prst="rect">
            <a:avLst/>
          </a:prstGeom>
          <a:noFill/>
          <a:ln w="9525">
            <a:solidFill>
              <a:schemeClr val="accent1"/>
            </a:solidFill>
            <a:miter lim="800000"/>
            <a:headEnd/>
            <a:tailEnd/>
          </a:ln>
          <a:effectLst/>
        </p:spPr>
      </p:pic>
      <p:sp>
        <p:nvSpPr>
          <p:cNvPr id="3" name="Content Placeholder 2"/>
          <p:cNvSpPr>
            <a:spLocks noGrp="1"/>
          </p:cNvSpPr>
          <p:nvPr>
            <p:ph sz="half" idx="1"/>
          </p:nvPr>
        </p:nvSpPr>
        <p:spPr/>
        <p:txBody>
          <a:bodyPr/>
          <a:lstStyle/>
          <a:p>
            <a:r>
              <a:rPr lang="en-GB" dirty="0" smtClean="0"/>
              <a:t>Review the Surface Mesh</a:t>
            </a:r>
          </a:p>
          <a:p>
            <a:pPr lvl="1"/>
            <a:r>
              <a:rPr lang="en-GB" dirty="0" smtClean="0"/>
              <a:t>Right click </a:t>
            </a:r>
            <a:r>
              <a:rPr lang="en-GB" dirty="0"/>
              <a:t>in the Graphics Window and </a:t>
            </a:r>
            <a:r>
              <a:rPr lang="en-GB" dirty="0" smtClean="0"/>
              <a:t>select View </a:t>
            </a:r>
            <a:r>
              <a:rPr lang="en-GB" dirty="0" smtClean="0">
                <a:sym typeface="Wingdings" pitchFamily="2" charset="2"/>
              </a:rPr>
              <a:t> </a:t>
            </a:r>
            <a:r>
              <a:rPr lang="en-GB" dirty="0" smtClean="0"/>
              <a:t>Back.</a:t>
            </a:r>
          </a:p>
          <a:p>
            <a:pPr lvl="1"/>
            <a:r>
              <a:rPr lang="en-GB" dirty="0"/>
              <a:t>Zoom in as shown using the Box Zoom Tool.</a:t>
            </a:r>
          </a:p>
          <a:p>
            <a:pPr lvl="1"/>
            <a:endParaRPr lang="en-GB" dirty="0" smtClean="0"/>
          </a:p>
          <a:p>
            <a:pPr lvl="1"/>
            <a:r>
              <a:rPr lang="en-GB" dirty="0"/>
              <a:t>The Wing Elements are now well resolved due to the reduced Minimum Size.</a:t>
            </a:r>
          </a:p>
          <a:p>
            <a:pPr lvl="1"/>
            <a:endParaRPr lang="en-GB" dirty="0"/>
          </a:p>
          <a:p>
            <a:pPr lvl="1">
              <a:buNone/>
            </a:pPr>
            <a:endParaRPr lang="en-GB" dirty="0" smtClean="0"/>
          </a:p>
        </p:txBody>
      </p:sp>
      <p:sp>
        <p:nvSpPr>
          <p:cNvPr id="2" name="Title 1"/>
          <p:cNvSpPr>
            <a:spLocks noGrp="1"/>
          </p:cNvSpPr>
          <p:nvPr>
            <p:ph type="title"/>
          </p:nvPr>
        </p:nvSpPr>
        <p:spPr/>
        <p:txBody>
          <a:bodyPr/>
          <a:lstStyle/>
          <a:p>
            <a:r>
              <a:rPr lang="en-GB" dirty="0" smtClean="0"/>
              <a:t>Review</a:t>
            </a:r>
            <a:endParaRPr lang="en-GB" dirty="0"/>
          </a:p>
        </p:txBody>
      </p:sp>
      <p:pic>
        <p:nvPicPr>
          <p:cNvPr id="7" name="Picture 2"/>
          <p:cNvPicPr>
            <a:picLocks noChangeAspect="1" noChangeArrowheads="1"/>
          </p:cNvPicPr>
          <p:nvPr/>
        </p:nvPicPr>
        <p:blipFill>
          <a:blip r:embed="rId4" cstate="print"/>
          <a:srcRect/>
          <a:stretch>
            <a:fillRect/>
          </a:stretch>
        </p:blipFill>
        <p:spPr bwMode="auto">
          <a:xfrm>
            <a:off x="851323" y="3265083"/>
            <a:ext cx="371429" cy="314286"/>
          </a:xfrm>
          <a:prstGeom prst="rect">
            <a:avLst/>
          </a:prstGeom>
          <a:noFill/>
          <a:ln w="9525">
            <a:solidFill>
              <a:schemeClr val="tx1"/>
            </a:solidFill>
            <a:miter lim="800000"/>
            <a:headEnd/>
            <a:tailEnd/>
          </a:ln>
        </p:spPr>
      </p:pic>
      <p:cxnSp>
        <p:nvCxnSpPr>
          <p:cNvPr id="11" name="Straight Arrow Connector 10"/>
          <p:cNvCxnSpPr/>
          <p:nvPr/>
        </p:nvCxnSpPr>
        <p:spPr bwMode="auto">
          <a:xfrm>
            <a:off x="4893869" y="2370125"/>
            <a:ext cx="555955" cy="285293"/>
          </a:xfrm>
          <a:prstGeom prst="straightConnector1">
            <a:avLst/>
          </a:prstGeom>
          <a:solidFill>
            <a:schemeClr val="accent2"/>
          </a:solidFill>
          <a:ln w="25400" cap="sq" cmpd="sng" algn="ctr">
            <a:solidFill>
              <a:srgbClr val="FF0000"/>
            </a:solidFill>
            <a:prstDash val="solid"/>
            <a:round/>
            <a:headEnd type="none" w="med" len="med"/>
            <a:tailEnd type="arrow"/>
          </a:ln>
          <a:effectLst/>
        </p:spPr>
      </p:cxnSp>
      <p:sp>
        <p:nvSpPr>
          <p:cNvPr id="14" name="Rectangle 13"/>
          <p:cNvSpPr/>
          <p:nvPr/>
        </p:nvSpPr>
        <p:spPr bwMode="auto">
          <a:xfrm>
            <a:off x="4849978" y="2333550"/>
            <a:ext cx="658368" cy="387704"/>
          </a:xfrm>
          <a:prstGeom prst="rect">
            <a:avLst/>
          </a:prstGeom>
          <a:noFill/>
          <a:ln w="12700" cap="sq" algn="ctr">
            <a:solidFill>
              <a:schemeClr val="accent6">
                <a:lumMod val="20000"/>
                <a:lumOff val="80000"/>
              </a:schemeClr>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6148" name="Picture 4"/>
          <p:cNvPicPr>
            <a:picLocks noChangeAspect="1" noChangeArrowheads="1"/>
          </p:cNvPicPr>
          <p:nvPr/>
        </p:nvPicPr>
        <p:blipFill>
          <a:blip r:embed="rId5" cstate="print">
            <a:lum bright="10000"/>
          </a:blip>
          <a:srcRect l="52271" t="28102" b="19837"/>
          <a:stretch>
            <a:fillRect/>
          </a:stretch>
        </p:blipFill>
        <p:spPr bwMode="auto">
          <a:xfrm>
            <a:off x="6893702" y="3768663"/>
            <a:ext cx="1955232" cy="2129682"/>
          </a:xfrm>
          <a:prstGeom prst="rect">
            <a:avLst/>
          </a:prstGeom>
          <a:noFill/>
          <a:ln w="9525">
            <a:solidFill>
              <a:schemeClr val="tx1"/>
            </a:solidFill>
            <a:miter lim="800000"/>
            <a:headEnd/>
            <a:tailEnd/>
          </a:ln>
          <a:effectLst/>
        </p:spPr>
      </p:pic>
      <p:sp>
        <p:nvSpPr>
          <p:cNvPr id="15" name="Rectangle 14"/>
          <p:cNvSpPr/>
          <p:nvPr/>
        </p:nvSpPr>
        <p:spPr bwMode="auto">
          <a:xfrm>
            <a:off x="7895447" y="4605090"/>
            <a:ext cx="753792" cy="687877"/>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6" name="Rectangle 15"/>
          <p:cNvSpPr/>
          <p:nvPr/>
        </p:nvSpPr>
        <p:spPr bwMode="auto">
          <a:xfrm>
            <a:off x="5624265" y="4539301"/>
            <a:ext cx="753792" cy="687877"/>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7" name="TextBox 16"/>
          <p:cNvSpPr txBox="1"/>
          <p:nvPr/>
        </p:nvSpPr>
        <p:spPr bwMode="auto">
          <a:xfrm>
            <a:off x="7033849" y="5961185"/>
            <a:ext cx="1670538" cy="338554"/>
          </a:xfrm>
          <a:prstGeom prst="rect">
            <a:avLst/>
          </a:prstGeom>
          <a:noFill/>
          <a:ln w="12700" cap="sq" algn="ctr">
            <a:noFill/>
            <a:miter lim="800000"/>
            <a:headEnd/>
            <a:tailEnd/>
          </a:ln>
          <a:effectLst/>
        </p:spPr>
        <p:txBody>
          <a:bodyPr wrap="square" rtlCol="0">
            <a:spAutoFit/>
          </a:bodyPr>
          <a:lstStyle/>
          <a:p>
            <a:r>
              <a:rPr lang="en-GB" b="1" dirty="0" smtClean="0">
                <a:latin typeface="Calibri" pitchFamily="34" charset="0"/>
                <a:cs typeface="Calibri" pitchFamily="34" charset="0"/>
              </a:rPr>
              <a:t>Old Surface Mesh</a:t>
            </a:r>
          </a:p>
        </p:txBody>
      </p:sp>
      <p:sp>
        <p:nvSpPr>
          <p:cNvPr id="18" name="TextBox 17"/>
          <p:cNvSpPr txBox="1"/>
          <p:nvPr/>
        </p:nvSpPr>
        <p:spPr bwMode="auto">
          <a:xfrm>
            <a:off x="4654062" y="5937738"/>
            <a:ext cx="1869830" cy="338554"/>
          </a:xfrm>
          <a:prstGeom prst="rect">
            <a:avLst/>
          </a:prstGeom>
          <a:noFill/>
          <a:ln w="12700" cap="sq" algn="ctr">
            <a:noFill/>
            <a:miter lim="800000"/>
            <a:headEnd/>
            <a:tailEnd/>
          </a:ln>
          <a:effectLst/>
        </p:spPr>
        <p:txBody>
          <a:bodyPr wrap="square" rtlCol="0">
            <a:spAutoFit/>
          </a:bodyPr>
          <a:lstStyle/>
          <a:p>
            <a:r>
              <a:rPr lang="en-GB" dirty="0" smtClean="0">
                <a:latin typeface="Calibri" pitchFamily="34" charset="0"/>
                <a:cs typeface="Calibri" pitchFamily="34" charset="0"/>
              </a:rPr>
              <a:t>New</a:t>
            </a:r>
            <a:r>
              <a:rPr lang="en-GB" b="1" dirty="0" smtClean="0">
                <a:latin typeface="Calibri" pitchFamily="34" charset="0"/>
                <a:cs typeface="Calibri" pitchFamily="34" charset="0"/>
              </a:rPr>
              <a:t> Surface Mesh</a:t>
            </a:r>
          </a:p>
        </p:txBody>
      </p:sp>
    </p:spTree>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cstate="print"/>
          <a:srcRect b="10286"/>
          <a:stretch>
            <a:fillRect/>
          </a:stretch>
        </p:blipFill>
        <p:spPr bwMode="auto">
          <a:xfrm>
            <a:off x="3407571" y="1205646"/>
            <a:ext cx="5613334" cy="5275167"/>
          </a:xfrm>
          <a:prstGeom prst="rect">
            <a:avLst/>
          </a:prstGeom>
          <a:noFill/>
          <a:ln w="9525">
            <a:solidFill>
              <a:schemeClr val="accent1"/>
            </a:solidFill>
            <a:miter lim="800000"/>
            <a:headEnd/>
            <a:tailEnd/>
          </a:ln>
          <a:effectLst/>
        </p:spPr>
      </p:pic>
      <p:sp>
        <p:nvSpPr>
          <p:cNvPr id="2" name="Title 1"/>
          <p:cNvSpPr>
            <a:spLocks noGrp="1"/>
          </p:cNvSpPr>
          <p:nvPr>
            <p:ph type="title"/>
          </p:nvPr>
        </p:nvSpPr>
        <p:spPr/>
        <p:txBody>
          <a:bodyPr/>
          <a:lstStyle/>
          <a:p>
            <a:r>
              <a:rPr lang="en-GB" dirty="0" smtClean="0"/>
              <a:t>Preview</a:t>
            </a:r>
            <a:endParaRPr lang="en-GB" dirty="0"/>
          </a:p>
        </p:txBody>
      </p:sp>
      <p:sp>
        <p:nvSpPr>
          <p:cNvPr id="3" name="Content Placeholder 2"/>
          <p:cNvSpPr>
            <a:spLocks noGrp="1"/>
          </p:cNvSpPr>
          <p:nvPr>
            <p:ph sz="half" idx="1"/>
          </p:nvPr>
        </p:nvSpPr>
        <p:spPr>
          <a:xfrm>
            <a:off x="590550" y="1751012"/>
            <a:ext cx="2768112" cy="4573588"/>
          </a:xfrm>
        </p:spPr>
        <p:txBody>
          <a:bodyPr/>
          <a:lstStyle/>
          <a:p>
            <a:r>
              <a:rPr lang="en-GB" dirty="0" smtClean="0"/>
              <a:t>Preview Inflation</a:t>
            </a:r>
          </a:p>
          <a:p>
            <a:pPr lvl="1"/>
            <a:r>
              <a:rPr lang="en-GB" dirty="0"/>
              <a:t>Switch off the Section Plane using the check box in the Section Planes Panel.</a:t>
            </a:r>
          </a:p>
          <a:p>
            <a:pPr lvl="1"/>
            <a:endParaRPr lang="en-GB" dirty="0" smtClean="0"/>
          </a:p>
          <a:p>
            <a:pPr lvl="1"/>
            <a:endParaRPr lang="en-GB" dirty="0"/>
          </a:p>
          <a:p>
            <a:pPr lvl="1"/>
            <a:endParaRPr lang="en-GB" dirty="0" smtClean="0"/>
          </a:p>
          <a:p>
            <a:pPr lvl="1"/>
            <a:r>
              <a:rPr lang="en-GB" dirty="0" smtClean="0"/>
              <a:t>Preview the Inflation Mesh prior to generating the volume mesh to check quality.</a:t>
            </a:r>
          </a:p>
          <a:p>
            <a:pPr lvl="1">
              <a:buNone/>
            </a:pPr>
            <a:endParaRPr lang="en-GB" dirty="0" smtClean="0"/>
          </a:p>
          <a:p>
            <a:pPr lvl="1"/>
            <a:endParaRPr lang="en-GB" dirty="0"/>
          </a:p>
          <a:p>
            <a:pPr lvl="1"/>
            <a:endParaRPr lang="en-GB" dirty="0"/>
          </a:p>
        </p:txBody>
      </p:sp>
      <p:pic>
        <p:nvPicPr>
          <p:cNvPr id="6" name="Picture 5" descr="section_plane4.png"/>
          <p:cNvPicPr>
            <a:picLocks noChangeAspect="1"/>
          </p:cNvPicPr>
          <p:nvPr/>
        </p:nvPicPr>
        <p:blipFill>
          <a:blip r:embed="rId3"/>
          <a:srcRect r="14444"/>
          <a:stretch>
            <a:fillRect/>
          </a:stretch>
        </p:blipFill>
        <p:spPr>
          <a:xfrm>
            <a:off x="716492" y="3318404"/>
            <a:ext cx="2526242" cy="695325"/>
          </a:xfrm>
          <a:prstGeom prst="rect">
            <a:avLst/>
          </a:prstGeom>
          <a:ln>
            <a:solidFill>
              <a:schemeClr val="tx1"/>
            </a:solidFill>
          </a:ln>
        </p:spPr>
      </p:pic>
    </p:spTree>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0550" y="1751012"/>
            <a:ext cx="3669723" cy="4573588"/>
          </a:xfrm>
        </p:spPr>
        <p:txBody>
          <a:bodyPr/>
          <a:lstStyle/>
          <a:p>
            <a:r>
              <a:rPr lang="en-GB" dirty="0" smtClean="0"/>
              <a:t>Check the Inflation Mesh</a:t>
            </a:r>
          </a:p>
          <a:p>
            <a:pPr lvl="1"/>
            <a:r>
              <a:rPr lang="en-GB" dirty="0" smtClean="0"/>
              <a:t>In the Details of “Mesh” under Statistics, set Mesh Metric to Orthogonal Quality.</a:t>
            </a:r>
          </a:p>
          <a:p>
            <a:pPr lvl="1"/>
            <a:r>
              <a:rPr lang="en-GB" dirty="0" smtClean="0"/>
              <a:t>Minimum Orthogonal Quality is acceptable.</a:t>
            </a:r>
          </a:p>
        </p:txBody>
      </p:sp>
      <p:sp>
        <p:nvSpPr>
          <p:cNvPr id="2" name="Title 1"/>
          <p:cNvSpPr>
            <a:spLocks noGrp="1"/>
          </p:cNvSpPr>
          <p:nvPr>
            <p:ph type="title"/>
          </p:nvPr>
        </p:nvSpPr>
        <p:spPr/>
        <p:txBody>
          <a:bodyPr/>
          <a:lstStyle/>
          <a:p>
            <a:r>
              <a:rPr lang="en-GB" dirty="0" smtClean="0"/>
              <a:t>Inflation  Mesh</a:t>
            </a:r>
            <a:endParaRPr lang="en-GB" dirty="0"/>
          </a:p>
        </p:txBody>
      </p:sp>
      <p:pic>
        <p:nvPicPr>
          <p:cNvPr id="15362" name="Picture 2"/>
          <p:cNvPicPr>
            <a:picLocks noChangeAspect="1" noChangeArrowheads="1"/>
          </p:cNvPicPr>
          <p:nvPr/>
        </p:nvPicPr>
        <p:blipFill>
          <a:blip r:embed="rId2" cstate="print"/>
          <a:srcRect b="1260"/>
          <a:stretch>
            <a:fillRect/>
          </a:stretch>
        </p:blipFill>
        <p:spPr bwMode="auto">
          <a:xfrm>
            <a:off x="4970951" y="2105757"/>
            <a:ext cx="3560000" cy="3949601"/>
          </a:xfrm>
          <a:prstGeom prst="rect">
            <a:avLst/>
          </a:prstGeom>
          <a:noFill/>
          <a:ln w="9525">
            <a:solidFill>
              <a:schemeClr val="accent1"/>
            </a:solidFill>
            <a:miter lim="800000"/>
            <a:headEnd/>
            <a:tailEnd/>
          </a:ln>
          <a:effectLst/>
        </p:spPr>
      </p:pic>
    </p:spTree>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0550" y="1751012"/>
            <a:ext cx="7068464" cy="4573588"/>
          </a:xfrm>
        </p:spPr>
        <p:txBody>
          <a:bodyPr/>
          <a:lstStyle/>
          <a:p>
            <a:r>
              <a:rPr lang="en-GB" dirty="0" smtClean="0"/>
              <a:t>Inspect the Inflation Mesh</a:t>
            </a:r>
          </a:p>
          <a:p>
            <a:pPr lvl="1"/>
            <a:r>
              <a:rPr lang="en-GB" dirty="0" smtClean="0"/>
              <a:t>Note the Inflation Layer Height varies as a function of surface mesh size (Smooth Transition).</a:t>
            </a:r>
          </a:p>
        </p:txBody>
      </p:sp>
      <p:sp>
        <p:nvSpPr>
          <p:cNvPr id="2" name="Title 1"/>
          <p:cNvSpPr>
            <a:spLocks noGrp="1"/>
          </p:cNvSpPr>
          <p:nvPr>
            <p:ph type="title"/>
          </p:nvPr>
        </p:nvSpPr>
        <p:spPr/>
        <p:txBody>
          <a:bodyPr/>
          <a:lstStyle/>
          <a:p>
            <a:r>
              <a:rPr lang="en-GB" dirty="0" smtClean="0"/>
              <a:t>Inflation  Mesh</a:t>
            </a:r>
            <a:endParaRPr lang="en-GB" dirty="0"/>
          </a:p>
        </p:txBody>
      </p:sp>
      <p:pic>
        <p:nvPicPr>
          <p:cNvPr id="16386" name="Picture 2"/>
          <p:cNvPicPr>
            <a:picLocks noChangeAspect="1" noChangeArrowheads="1"/>
          </p:cNvPicPr>
          <p:nvPr/>
        </p:nvPicPr>
        <p:blipFill>
          <a:blip r:embed="rId2" cstate="print">
            <a:lum bright="10000"/>
          </a:blip>
          <a:srcRect l="3829" t="32329" r="4376" b="13678"/>
          <a:stretch>
            <a:fillRect/>
          </a:stretch>
        </p:blipFill>
        <p:spPr bwMode="auto">
          <a:xfrm>
            <a:off x="1229901" y="2951674"/>
            <a:ext cx="6663194" cy="862090"/>
          </a:xfrm>
          <a:prstGeom prst="rect">
            <a:avLst/>
          </a:prstGeom>
          <a:noFill/>
          <a:ln w="9525">
            <a:solidFill>
              <a:schemeClr val="accent1"/>
            </a:solidFill>
            <a:miter lim="800000"/>
            <a:headEnd/>
            <a:tailEnd/>
          </a:ln>
          <a:effectLst/>
        </p:spPr>
      </p:pic>
      <p:pic>
        <p:nvPicPr>
          <p:cNvPr id="16387" name="Picture 3"/>
          <p:cNvPicPr>
            <a:picLocks noChangeAspect="1" noChangeArrowheads="1"/>
          </p:cNvPicPr>
          <p:nvPr/>
        </p:nvPicPr>
        <p:blipFill>
          <a:blip r:embed="rId3" cstate="print">
            <a:lum bright="10000"/>
          </a:blip>
          <a:srcRect l="2751" t="15154"/>
          <a:stretch>
            <a:fillRect/>
          </a:stretch>
        </p:blipFill>
        <p:spPr bwMode="auto">
          <a:xfrm>
            <a:off x="1223307" y="3885071"/>
            <a:ext cx="3368803" cy="1921412"/>
          </a:xfrm>
          <a:prstGeom prst="rect">
            <a:avLst/>
          </a:prstGeom>
          <a:noFill/>
          <a:ln w="25400">
            <a:solidFill>
              <a:srgbClr val="FF0000"/>
            </a:solidFill>
            <a:miter lim="800000"/>
            <a:headEnd/>
            <a:tailEnd/>
          </a:ln>
          <a:effectLst/>
        </p:spPr>
      </p:pic>
      <p:pic>
        <p:nvPicPr>
          <p:cNvPr id="16389" name="Picture 5"/>
          <p:cNvPicPr>
            <a:picLocks noChangeAspect="1" noChangeArrowheads="1"/>
          </p:cNvPicPr>
          <p:nvPr/>
        </p:nvPicPr>
        <p:blipFill>
          <a:blip r:embed="rId4" cstate="print">
            <a:lum bright="10000"/>
          </a:blip>
          <a:srcRect/>
          <a:stretch>
            <a:fillRect/>
          </a:stretch>
        </p:blipFill>
        <p:spPr bwMode="auto">
          <a:xfrm>
            <a:off x="4692138" y="3884883"/>
            <a:ext cx="3193642" cy="1931396"/>
          </a:xfrm>
          <a:prstGeom prst="rect">
            <a:avLst/>
          </a:prstGeom>
          <a:noFill/>
          <a:ln w="25400">
            <a:solidFill>
              <a:srgbClr val="FF0000"/>
            </a:solidFill>
            <a:miter lim="800000"/>
            <a:headEnd/>
            <a:tailEnd/>
          </a:ln>
          <a:effectLst/>
        </p:spPr>
      </p:pic>
      <p:sp>
        <p:nvSpPr>
          <p:cNvPr id="9" name="Rectangle 8"/>
          <p:cNvSpPr/>
          <p:nvPr/>
        </p:nvSpPr>
        <p:spPr bwMode="auto">
          <a:xfrm>
            <a:off x="4124642" y="3105533"/>
            <a:ext cx="418090" cy="303362"/>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0" name="Rectangle 9"/>
          <p:cNvSpPr/>
          <p:nvPr/>
        </p:nvSpPr>
        <p:spPr bwMode="auto">
          <a:xfrm>
            <a:off x="5827863" y="3199411"/>
            <a:ext cx="668027" cy="560611"/>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0550" y="1751012"/>
            <a:ext cx="4251614" cy="4573588"/>
          </a:xfrm>
        </p:spPr>
        <p:txBody>
          <a:bodyPr/>
          <a:lstStyle/>
          <a:p>
            <a:r>
              <a:rPr lang="en-GB" dirty="0" smtClean="0"/>
              <a:t>Generate Volume Mesh</a:t>
            </a:r>
          </a:p>
          <a:p>
            <a:pPr lvl="1"/>
            <a:r>
              <a:rPr lang="en-GB" dirty="0" smtClean="0"/>
              <a:t>Generate the Mesh.</a:t>
            </a:r>
          </a:p>
          <a:p>
            <a:pPr lvl="1"/>
            <a:endParaRPr lang="en-GB" dirty="0"/>
          </a:p>
          <a:p>
            <a:pPr lvl="1"/>
            <a:r>
              <a:rPr lang="en-GB" dirty="0" smtClean="0"/>
              <a:t>The final mesh contains approximately 2 million cells and will take several minutes to generate.</a:t>
            </a:r>
          </a:p>
          <a:p>
            <a:pPr lvl="1"/>
            <a:r>
              <a:rPr lang="en-GB" dirty="0" smtClean="0"/>
              <a:t>When the mesh is complete, check that the quality is acceptable.</a:t>
            </a:r>
          </a:p>
          <a:p>
            <a:pPr lvl="1"/>
            <a:endParaRPr lang="en-GB" dirty="0"/>
          </a:p>
        </p:txBody>
      </p:sp>
      <p:sp>
        <p:nvSpPr>
          <p:cNvPr id="2" name="Title 1"/>
          <p:cNvSpPr>
            <a:spLocks noGrp="1"/>
          </p:cNvSpPr>
          <p:nvPr>
            <p:ph type="title"/>
          </p:nvPr>
        </p:nvSpPr>
        <p:spPr/>
        <p:txBody>
          <a:bodyPr/>
          <a:lstStyle/>
          <a:p>
            <a:r>
              <a:rPr lang="en-GB" dirty="0" smtClean="0"/>
              <a:t>Final Mesh</a:t>
            </a:r>
            <a:endParaRPr lang="en-GB" dirty="0"/>
          </a:p>
        </p:txBody>
      </p:sp>
      <p:pic>
        <p:nvPicPr>
          <p:cNvPr id="6" name="Picture 2"/>
          <p:cNvPicPr>
            <a:picLocks noChangeAspect="1" noChangeArrowheads="1"/>
          </p:cNvPicPr>
          <p:nvPr/>
        </p:nvPicPr>
        <p:blipFill>
          <a:blip r:embed="rId2" cstate="print"/>
          <a:srcRect/>
          <a:stretch>
            <a:fillRect/>
          </a:stretch>
        </p:blipFill>
        <p:spPr bwMode="auto">
          <a:xfrm>
            <a:off x="818942" y="2402343"/>
            <a:ext cx="1485714" cy="314286"/>
          </a:xfrm>
          <a:prstGeom prst="rect">
            <a:avLst/>
          </a:prstGeom>
          <a:noFill/>
          <a:ln w="9525">
            <a:solidFill>
              <a:schemeClr val="tx1"/>
            </a:solidFill>
            <a:miter lim="800000"/>
            <a:headEnd/>
            <a:tailEnd/>
          </a:ln>
        </p:spPr>
      </p:pic>
      <p:pic>
        <p:nvPicPr>
          <p:cNvPr id="17410" name="Picture 2"/>
          <p:cNvPicPr>
            <a:picLocks noChangeAspect="1" noChangeArrowheads="1"/>
          </p:cNvPicPr>
          <p:nvPr/>
        </p:nvPicPr>
        <p:blipFill>
          <a:blip r:embed="rId3" cstate="print"/>
          <a:srcRect/>
          <a:stretch>
            <a:fillRect/>
          </a:stretch>
        </p:blipFill>
        <p:spPr bwMode="auto">
          <a:xfrm>
            <a:off x="4988535" y="2492634"/>
            <a:ext cx="3560000" cy="4000000"/>
          </a:xfrm>
          <a:prstGeom prst="rect">
            <a:avLst/>
          </a:prstGeom>
          <a:noFill/>
          <a:ln w="9525">
            <a:solidFill>
              <a:schemeClr val="tx1"/>
            </a:solidFill>
            <a:miter lim="800000"/>
            <a:headEnd/>
            <a:tailEnd/>
          </a:ln>
          <a:effectLst/>
        </p:spPr>
      </p:pic>
      <p:pic>
        <p:nvPicPr>
          <p:cNvPr id="17411" name="Picture 3"/>
          <p:cNvPicPr>
            <a:picLocks noChangeAspect="1" noChangeArrowheads="1"/>
          </p:cNvPicPr>
          <p:nvPr/>
        </p:nvPicPr>
        <p:blipFill>
          <a:blip r:embed="rId4" cstate="print">
            <a:lum bright="10000"/>
          </a:blip>
          <a:srcRect l="3273" t="22041" r="4909" b="20939"/>
          <a:stretch>
            <a:fillRect/>
          </a:stretch>
        </p:blipFill>
        <p:spPr bwMode="auto">
          <a:xfrm>
            <a:off x="867251" y="4218150"/>
            <a:ext cx="3722335" cy="2288157"/>
          </a:xfrm>
          <a:prstGeom prst="rect">
            <a:avLst/>
          </a:prstGeom>
          <a:noFill/>
          <a:ln w="9525">
            <a:solidFill>
              <a:schemeClr val="tx1"/>
            </a:solidFill>
            <a:miter lim="800000"/>
            <a:headEnd/>
            <a:tailEnd/>
          </a:ln>
          <a:effectLst/>
        </p:spPr>
      </p:pic>
    </p:spTree>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lvl="1"/>
            <a:r>
              <a:rPr lang="en-GB" dirty="0" smtClean="0"/>
              <a:t>This completes the workshop.</a:t>
            </a:r>
          </a:p>
          <a:p>
            <a:pPr lvl="1"/>
            <a:r>
              <a:rPr lang="en-GB" dirty="0" smtClean="0"/>
              <a:t>From the main menu select File </a:t>
            </a:r>
            <a:r>
              <a:rPr lang="en-GB" dirty="0" smtClean="0">
                <a:sym typeface="Wingdings" pitchFamily="2" charset="2"/>
              </a:rPr>
              <a:t> </a:t>
            </a:r>
            <a:r>
              <a:rPr lang="en-GB" dirty="0" smtClean="0"/>
              <a:t>Close Meshing</a:t>
            </a:r>
          </a:p>
          <a:p>
            <a:pPr lvl="2"/>
            <a:r>
              <a:rPr lang="en-GB" dirty="0" smtClean="0"/>
              <a:t>Workbench will save any application data.</a:t>
            </a:r>
          </a:p>
          <a:p>
            <a:pPr lvl="2"/>
            <a:endParaRPr lang="en-GB" dirty="0" smtClean="0"/>
          </a:p>
          <a:p>
            <a:pPr lvl="1"/>
            <a:r>
              <a:rPr lang="en-GB" dirty="0" smtClean="0"/>
              <a:t>From the Workbench Project Page use the file menu and save the project as “AMWS5b.wbpj” to your working folder.</a:t>
            </a:r>
          </a:p>
          <a:p>
            <a:pPr lvl="1"/>
            <a:endParaRPr lang="en-GB" dirty="0" smtClean="0"/>
          </a:p>
          <a:p>
            <a:pPr lvl="1"/>
            <a:endParaRPr lang="en-GB" dirty="0" smtClean="0"/>
          </a:p>
        </p:txBody>
      </p:sp>
      <p:sp>
        <p:nvSpPr>
          <p:cNvPr id="2" name="Title 1"/>
          <p:cNvSpPr>
            <a:spLocks noGrp="1"/>
          </p:cNvSpPr>
          <p:nvPr>
            <p:ph type="title"/>
          </p:nvPr>
        </p:nvSpPr>
        <p:spPr/>
        <p:txBody>
          <a:bodyPr/>
          <a:lstStyle/>
          <a:p>
            <a:r>
              <a:rPr lang="en-GB" dirty="0" smtClean="0"/>
              <a:t>Save the Project</a:t>
            </a:r>
            <a:endParaRPr lang="en-GB" dirty="0"/>
          </a:p>
        </p:txBody>
      </p:sp>
    </p:spTree>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Appendix I Triangle Surface </a:t>
            </a:r>
            <a:r>
              <a:rPr lang="en-GB" dirty="0" err="1" smtClean="0"/>
              <a:t>Mesher</a:t>
            </a:r>
            <a:endParaRPr lang="en-GB" dirty="0"/>
          </a:p>
        </p:txBody>
      </p:sp>
      <p:pic>
        <p:nvPicPr>
          <p:cNvPr id="18434" name="Picture 2"/>
          <p:cNvPicPr>
            <a:picLocks noChangeAspect="1" noChangeArrowheads="1"/>
          </p:cNvPicPr>
          <p:nvPr/>
        </p:nvPicPr>
        <p:blipFill>
          <a:blip r:embed="rId2" cstate="print">
            <a:lum bright="20000"/>
          </a:blip>
          <a:srcRect l="6000" t="33612" b="39673"/>
          <a:stretch>
            <a:fillRect/>
          </a:stretch>
        </p:blipFill>
        <p:spPr bwMode="auto">
          <a:xfrm>
            <a:off x="1967838" y="2119684"/>
            <a:ext cx="6203240" cy="1744949"/>
          </a:xfrm>
          <a:prstGeom prst="rect">
            <a:avLst/>
          </a:prstGeom>
          <a:noFill/>
          <a:ln w="9525">
            <a:solidFill>
              <a:schemeClr val="tx1"/>
            </a:solidFill>
            <a:miter lim="800000"/>
            <a:headEnd/>
            <a:tailEnd/>
          </a:ln>
          <a:effectLst/>
        </p:spPr>
      </p:pic>
      <p:pic>
        <p:nvPicPr>
          <p:cNvPr id="18435" name="Picture 3"/>
          <p:cNvPicPr>
            <a:picLocks noChangeAspect="1" noChangeArrowheads="1"/>
          </p:cNvPicPr>
          <p:nvPr/>
        </p:nvPicPr>
        <p:blipFill>
          <a:blip r:embed="rId3" cstate="print">
            <a:lum bright="20000"/>
          </a:blip>
          <a:srcRect l="6000" t="33612" b="39673"/>
          <a:stretch>
            <a:fillRect/>
          </a:stretch>
        </p:blipFill>
        <p:spPr bwMode="auto">
          <a:xfrm>
            <a:off x="1967508" y="3970015"/>
            <a:ext cx="6203240" cy="1744949"/>
          </a:xfrm>
          <a:prstGeom prst="rect">
            <a:avLst/>
          </a:prstGeom>
          <a:noFill/>
          <a:ln w="9525">
            <a:solidFill>
              <a:schemeClr val="tx1"/>
            </a:solidFill>
            <a:miter lim="800000"/>
            <a:headEnd/>
            <a:tailEnd/>
          </a:ln>
          <a:effectLst/>
        </p:spPr>
      </p:pic>
      <p:sp>
        <p:nvSpPr>
          <p:cNvPr id="8" name="TextBox 7"/>
          <p:cNvSpPr txBox="1"/>
          <p:nvPr/>
        </p:nvSpPr>
        <p:spPr bwMode="auto">
          <a:xfrm>
            <a:off x="104007" y="4525917"/>
            <a:ext cx="1869830" cy="584775"/>
          </a:xfrm>
          <a:prstGeom prst="rect">
            <a:avLst/>
          </a:prstGeom>
          <a:noFill/>
          <a:ln w="12700" cap="sq" algn="ctr">
            <a:noFill/>
            <a:miter lim="800000"/>
            <a:headEnd/>
            <a:tailEnd/>
          </a:ln>
          <a:effectLst/>
        </p:spPr>
        <p:txBody>
          <a:bodyPr wrap="square" rtlCol="0">
            <a:spAutoFit/>
          </a:bodyPr>
          <a:lstStyle/>
          <a:p>
            <a:r>
              <a:rPr lang="en-GB" dirty="0" smtClean="0">
                <a:latin typeface="Calibri" pitchFamily="34" charset="0"/>
                <a:cs typeface="Calibri" pitchFamily="34" charset="0"/>
              </a:rPr>
              <a:t>Program Controlled (Delaunay)</a:t>
            </a:r>
            <a:endParaRPr lang="en-GB" b="1" dirty="0" smtClean="0">
              <a:latin typeface="Calibri" pitchFamily="34" charset="0"/>
              <a:cs typeface="Calibri" pitchFamily="34" charset="0"/>
            </a:endParaRPr>
          </a:p>
        </p:txBody>
      </p:sp>
      <p:sp>
        <p:nvSpPr>
          <p:cNvPr id="9" name="TextBox 8"/>
          <p:cNvSpPr txBox="1"/>
          <p:nvPr/>
        </p:nvSpPr>
        <p:spPr bwMode="auto">
          <a:xfrm>
            <a:off x="190190" y="2842188"/>
            <a:ext cx="1869830" cy="338554"/>
          </a:xfrm>
          <a:prstGeom prst="rect">
            <a:avLst/>
          </a:prstGeom>
          <a:noFill/>
          <a:ln w="12700" cap="sq" algn="ctr">
            <a:noFill/>
            <a:miter lim="800000"/>
            <a:headEnd/>
            <a:tailEnd/>
          </a:ln>
          <a:effectLst/>
        </p:spPr>
        <p:txBody>
          <a:bodyPr wrap="square" rtlCol="0">
            <a:spAutoFit/>
          </a:bodyPr>
          <a:lstStyle/>
          <a:p>
            <a:r>
              <a:rPr lang="en-GB" dirty="0" smtClean="0">
                <a:latin typeface="Calibri" pitchFamily="34" charset="0"/>
                <a:cs typeface="Calibri" pitchFamily="34" charset="0"/>
              </a:rPr>
              <a:t>Advancing Front</a:t>
            </a:r>
            <a:endParaRPr lang="en-GB" b="1" dirty="0" smtClean="0">
              <a:latin typeface="Calibri" pitchFamily="34" charset="0"/>
              <a:cs typeface="Calibri" pitchFamily="34" charset="0"/>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5152292" y="3175510"/>
            <a:ext cx="3779107" cy="3325845"/>
          </a:xfrm>
          <a:prstGeom prst="rect">
            <a:avLst/>
          </a:prstGeom>
          <a:noFill/>
          <a:ln w="9525">
            <a:noFill/>
            <a:miter lim="800000"/>
            <a:headEnd/>
            <a:tailEnd/>
          </a:ln>
          <a:effectLst/>
        </p:spPr>
      </p:pic>
      <p:sp>
        <p:nvSpPr>
          <p:cNvPr id="3" name="Content Placeholder 2"/>
          <p:cNvSpPr>
            <a:spLocks noGrp="1"/>
          </p:cNvSpPr>
          <p:nvPr>
            <p:ph type="body" sz="quarter" idx="10"/>
          </p:nvPr>
        </p:nvSpPr>
        <p:spPr/>
        <p:txBody>
          <a:bodyPr/>
          <a:lstStyle/>
          <a:p>
            <a:r>
              <a:rPr lang="en-GB" dirty="0" smtClean="0"/>
              <a:t>Starting Meshing</a:t>
            </a:r>
            <a:endParaRPr lang="en-GB" dirty="0"/>
          </a:p>
          <a:p>
            <a:pPr lvl="1"/>
            <a:r>
              <a:rPr lang="en-GB" dirty="0" smtClean="0"/>
              <a:t>On the Mesh cell right click and select Edit</a:t>
            </a:r>
            <a:endParaRPr lang="en-GB" dirty="0"/>
          </a:p>
          <a:p>
            <a:pPr lvl="2"/>
            <a:r>
              <a:rPr lang="en-GB" dirty="0" smtClean="0"/>
              <a:t>Double clicking on the Mesh cell can also </a:t>
            </a:r>
            <a:r>
              <a:rPr lang="en-GB" dirty="0" err="1" smtClean="0"/>
              <a:t>startup</a:t>
            </a:r>
            <a:r>
              <a:rPr lang="en-GB" dirty="0" smtClean="0"/>
              <a:t> Meshing</a:t>
            </a:r>
          </a:p>
          <a:p>
            <a:pPr lvl="1"/>
            <a:r>
              <a:rPr lang="en-GB" dirty="0" smtClean="0"/>
              <a:t>ANSYS Meshing will start up and load the geometry</a:t>
            </a:r>
            <a:endParaRPr lang="en-GB" dirty="0"/>
          </a:p>
          <a:p>
            <a:endParaRPr lang="en-GB" dirty="0"/>
          </a:p>
        </p:txBody>
      </p:sp>
      <p:sp>
        <p:nvSpPr>
          <p:cNvPr id="2" name="Title 1"/>
          <p:cNvSpPr>
            <a:spLocks noGrp="1"/>
          </p:cNvSpPr>
          <p:nvPr>
            <p:ph type="title"/>
          </p:nvPr>
        </p:nvSpPr>
        <p:spPr/>
        <p:txBody>
          <a:bodyPr/>
          <a:lstStyle/>
          <a:p>
            <a:r>
              <a:rPr lang="en-GB" dirty="0" smtClean="0"/>
              <a:t>Project </a:t>
            </a:r>
            <a:r>
              <a:rPr lang="en-GB" dirty="0" err="1" smtClean="0"/>
              <a:t>Startup</a:t>
            </a:r>
            <a:endParaRPr lang="en-GB" dirty="0"/>
          </a:p>
        </p:txBody>
      </p:sp>
      <p:sp>
        <p:nvSpPr>
          <p:cNvPr id="14" name="Oval 13"/>
          <p:cNvSpPr/>
          <p:nvPr/>
        </p:nvSpPr>
        <p:spPr bwMode="auto">
          <a:xfrm>
            <a:off x="3011501" y="3806116"/>
            <a:ext cx="53401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2050" name="Picture 2"/>
          <p:cNvPicPr>
            <a:picLocks noChangeAspect="1" noChangeArrowheads="1"/>
          </p:cNvPicPr>
          <p:nvPr/>
        </p:nvPicPr>
        <p:blipFill>
          <a:blip r:embed="rId3" cstate="print"/>
          <a:srcRect t="1003"/>
          <a:stretch>
            <a:fillRect/>
          </a:stretch>
        </p:blipFill>
        <p:spPr bwMode="auto">
          <a:xfrm>
            <a:off x="166688" y="3205376"/>
            <a:ext cx="4793017" cy="3306562"/>
          </a:xfrm>
          <a:prstGeom prst="rect">
            <a:avLst/>
          </a:prstGeom>
          <a:noFill/>
          <a:ln w="9525">
            <a:solidFill>
              <a:schemeClr val="accent1"/>
            </a:solidFill>
            <a:miter lim="800000"/>
            <a:headEnd/>
            <a:tailEnd/>
          </a:ln>
          <a:effectLst/>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913101" y="3164745"/>
            <a:ext cx="3108360" cy="2788520"/>
            <a:chOff x="5401120" y="2090845"/>
            <a:chExt cx="3108360" cy="2788520"/>
          </a:xfrm>
        </p:grpSpPr>
        <p:pic>
          <p:nvPicPr>
            <p:cNvPr id="4101" name="Picture 5"/>
            <p:cNvPicPr>
              <a:picLocks noChangeAspect="1" noChangeArrowheads="1"/>
            </p:cNvPicPr>
            <p:nvPr/>
          </p:nvPicPr>
          <p:blipFill>
            <a:blip r:embed="rId2" cstate="print"/>
            <a:srcRect/>
            <a:stretch>
              <a:fillRect/>
            </a:stretch>
          </p:blipFill>
          <p:spPr bwMode="auto">
            <a:xfrm>
              <a:off x="5402337" y="2355555"/>
              <a:ext cx="3107143" cy="2523810"/>
            </a:xfrm>
            <a:prstGeom prst="rect">
              <a:avLst/>
            </a:prstGeom>
            <a:noFill/>
            <a:ln w="9525">
              <a:solidFill>
                <a:schemeClr val="tx1"/>
              </a:solidFill>
              <a:miter lim="800000"/>
              <a:headEnd/>
              <a:tailEnd/>
            </a:ln>
          </p:spPr>
        </p:pic>
        <p:pic>
          <p:nvPicPr>
            <p:cNvPr id="4102" name="Picture 6"/>
            <p:cNvPicPr>
              <a:picLocks noChangeAspect="1" noChangeArrowheads="1"/>
            </p:cNvPicPr>
            <p:nvPr/>
          </p:nvPicPr>
          <p:blipFill>
            <a:blip r:embed="rId3" cstate="print"/>
            <a:srcRect/>
            <a:stretch>
              <a:fillRect/>
            </a:stretch>
          </p:blipFill>
          <p:spPr bwMode="auto">
            <a:xfrm>
              <a:off x="5401120" y="2090845"/>
              <a:ext cx="452381" cy="261905"/>
            </a:xfrm>
            <a:prstGeom prst="rect">
              <a:avLst/>
            </a:prstGeom>
            <a:noFill/>
            <a:ln w="9525">
              <a:solidFill>
                <a:schemeClr val="tx1"/>
              </a:solidFill>
              <a:miter lim="800000"/>
              <a:headEnd/>
              <a:tailEnd/>
            </a:ln>
          </p:spPr>
        </p:pic>
      </p:grpSp>
      <p:sp>
        <p:nvSpPr>
          <p:cNvPr id="3" name="Content Placeholder 2"/>
          <p:cNvSpPr>
            <a:spLocks noGrp="1"/>
          </p:cNvSpPr>
          <p:nvPr>
            <p:ph type="body" sz="quarter" idx="10"/>
          </p:nvPr>
        </p:nvSpPr>
        <p:spPr/>
        <p:txBody>
          <a:bodyPr/>
          <a:lstStyle/>
          <a:p>
            <a:r>
              <a:rPr lang="en-GB" dirty="0" smtClean="0"/>
              <a:t>Set Units</a:t>
            </a:r>
          </a:p>
          <a:p>
            <a:pPr lvl="1"/>
            <a:r>
              <a:rPr lang="en-GB" dirty="0" smtClean="0"/>
              <a:t>From the main menu select Units and, if it is not already set, specify Metric (m...).</a:t>
            </a:r>
          </a:p>
          <a:p>
            <a:pPr lvl="1">
              <a:buNone/>
            </a:pPr>
            <a:endParaRPr lang="en-GB" dirty="0"/>
          </a:p>
        </p:txBody>
      </p:sp>
      <p:sp>
        <p:nvSpPr>
          <p:cNvPr id="2" name="Title 1"/>
          <p:cNvSpPr>
            <a:spLocks noGrp="1"/>
          </p:cNvSpPr>
          <p:nvPr>
            <p:ph type="title"/>
          </p:nvPr>
        </p:nvSpPr>
        <p:spPr/>
        <p:txBody>
          <a:bodyPr/>
          <a:lstStyle/>
          <a:p>
            <a:r>
              <a:rPr lang="en-GB" dirty="0" smtClean="0"/>
              <a:t>Units</a:t>
            </a:r>
            <a:endParaRPr lang="en-GB" dirty="0"/>
          </a:p>
        </p:txBody>
      </p:sp>
      <p:sp>
        <p:nvSpPr>
          <p:cNvPr id="8" name="Oval 7"/>
          <p:cNvSpPr/>
          <p:nvPr/>
        </p:nvSpPr>
        <p:spPr bwMode="auto">
          <a:xfrm>
            <a:off x="2852012" y="3285129"/>
            <a:ext cx="53401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567729" y="806694"/>
            <a:ext cx="3120001" cy="2047602"/>
            <a:chOff x="5567729" y="806694"/>
            <a:chExt cx="3120001" cy="2047602"/>
          </a:xfrm>
        </p:grpSpPr>
        <p:pic>
          <p:nvPicPr>
            <p:cNvPr id="5" name="Picture 3"/>
            <p:cNvPicPr>
              <a:picLocks noChangeAspect="1" noChangeArrowheads="1"/>
            </p:cNvPicPr>
            <p:nvPr/>
          </p:nvPicPr>
          <p:blipFill>
            <a:blip r:embed="rId2" cstate="print"/>
            <a:srcRect b="51708"/>
            <a:stretch>
              <a:fillRect/>
            </a:stretch>
          </p:blipFill>
          <p:spPr bwMode="auto">
            <a:xfrm>
              <a:off x="5567729" y="806694"/>
              <a:ext cx="3120001" cy="2047602"/>
            </a:xfrm>
            <a:prstGeom prst="rect">
              <a:avLst/>
            </a:prstGeom>
            <a:noFill/>
            <a:ln w="9525">
              <a:solidFill>
                <a:schemeClr val="accent1"/>
              </a:solidFill>
              <a:miter lim="800000"/>
              <a:headEnd/>
              <a:tailEnd/>
            </a:ln>
            <a:effectLst/>
          </p:spPr>
        </p:pic>
        <p:pic>
          <p:nvPicPr>
            <p:cNvPr id="5122" name="Picture 2"/>
            <p:cNvPicPr>
              <a:picLocks noChangeAspect="1" noChangeArrowheads="1"/>
            </p:cNvPicPr>
            <p:nvPr/>
          </p:nvPicPr>
          <p:blipFill>
            <a:blip r:embed="rId3" cstate="print"/>
            <a:srcRect/>
            <a:stretch>
              <a:fillRect/>
            </a:stretch>
          </p:blipFill>
          <p:spPr bwMode="auto">
            <a:xfrm>
              <a:off x="5986691" y="1533257"/>
              <a:ext cx="2040000" cy="1293334"/>
            </a:xfrm>
            <a:prstGeom prst="rect">
              <a:avLst/>
            </a:prstGeom>
            <a:noFill/>
            <a:ln w="9525">
              <a:noFill/>
              <a:miter lim="800000"/>
              <a:headEnd/>
              <a:tailEnd/>
            </a:ln>
            <a:effectLst/>
          </p:spPr>
        </p:pic>
      </p:grpSp>
      <p:pic>
        <p:nvPicPr>
          <p:cNvPr id="6" name="Picture 4"/>
          <p:cNvPicPr>
            <a:picLocks noChangeAspect="1" noChangeArrowheads="1"/>
          </p:cNvPicPr>
          <p:nvPr/>
        </p:nvPicPr>
        <p:blipFill>
          <a:blip r:embed="rId4" cstate="print"/>
          <a:srcRect b="39629"/>
          <a:stretch>
            <a:fillRect/>
          </a:stretch>
        </p:blipFill>
        <p:spPr bwMode="auto">
          <a:xfrm>
            <a:off x="1013313" y="3851764"/>
            <a:ext cx="3120001" cy="2495317"/>
          </a:xfrm>
          <a:prstGeom prst="rect">
            <a:avLst/>
          </a:prstGeom>
          <a:noFill/>
          <a:ln w="9525">
            <a:solidFill>
              <a:schemeClr val="accent1"/>
            </a:solidFill>
            <a:miter lim="800000"/>
            <a:headEnd/>
            <a:tailEnd/>
          </a:ln>
          <a:effectLst/>
        </p:spPr>
      </p:pic>
      <p:sp>
        <p:nvSpPr>
          <p:cNvPr id="3" name="Content Placeholder 2"/>
          <p:cNvSpPr>
            <a:spLocks noGrp="1"/>
          </p:cNvSpPr>
          <p:nvPr>
            <p:ph sz="half" idx="1"/>
          </p:nvPr>
        </p:nvSpPr>
        <p:spPr>
          <a:xfrm>
            <a:off x="590549" y="1751012"/>
            <a:ext cx="4859275" cy="4573588"/>
          </a:xfrm>
        </p:spPr>
        <p:txBody>
          <a:bodyPr/>
          <a:lstStyle/>
          <a:p>
            <a:r>
              <a:rPr lang="en-GB" dirty="0" smtClean="0"/>
              <a:t>View the Geometry</a:t>
            </a:r>
            <a:endParaRPr lang="en-GB" dirty="0"/>
          </a:p>
          <a:p>
            <a:pPr lvl="1"/>
            <a:r>
              <a:rPr lang="en-GB" dirty="0" smtClean="0"/>
              <a:t>Expand the Geometry Object in the Outline and select both bodies (CTRL click to multiple select).</a:t>
            </a:r>
          </a:p>
          <a:p>
            <a:pPr lvl="1"/>
            <a:r>
              <a:rPr lang="en-GB" dirty="0" smtClean="0"/>
              <a:t>In the Details View, under Graphics Properties set Transparency to 0.1. </a:t>
            </a:r>
          </a:p>
          <a:p>
            <a:endParaRPr lang="en-GB" dirty="0"/>
          </a:p>
        </p:txBody>
      </p:sp>
      <p:sp>
        <p:nvSpPr>
          <p:cNvPr id="2" name="Title 1"/>
          <p:cNvSpPr>
            <a:spLocks noGrp="1"/>
          </p:cNvSpPr>
          <p:nvPr>
            <p:ph type="title"/>
          </p:nvPr>
        </p:nvSpPr>
        <p:spPr/>
        <p:txBody>
          <a:bodyPr/>
          <a:lstStyle/>
          <a:p>
            <a:r>
              <a:rPr lang="en-GB" dirty="0" smtClean="0"/>
              <a:t>Geometry</a:t>
            </a:r>
            <a:endParaRPr lang="en-GB" dirty="0"/>
          </a:p>
        </p:txBody>
      </p:sp>
      <p:sp>
        <p:nvSpPr>
          <p:cNvPr id="18" name="Oval 17"/>
          <p:cNvSpPr/>
          <p:nvPr/>
        </p:nvSpPr>
        <p:spPr bwMode="auto">
          <a:xfrm>
            <a:off x="2117765" y="4486672"/>
            <a:ext cx="53401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3077" name="Picture 5"/>
          <p:cNvPicPr>
            <a:picLocks noChangeAspect="1" noChangeArrowheads="1"/>
          </p:cNvPicPr>
          <p:nvPr/>
        </p:nvPicPr>
        <p:blipFill>
          <a:blip r:embed="rId5" cstate="print"/>
          <a:srcRect/>
          <a:stretch>
            <a:fillRect/>
          </a:stretch>
        </p:blipFill>
        <p:spPr bwMode="auto">
          <a:xfrm>
            <a:off x="5591906" y="3238625"/>
            <a:ext cx="3112477" cy="2575656"/>
          </a:xfrm>
          <a:prstGeom prst="rect">
            <a:avLst/>
          </a:prstGeom>
          <a:noFill/>
          <a:ln w="9525">
            <a:solidFill>
              <a:schemeClr val="accent1"/>
            </a:solidFill>
            <a:miter lim="800000"/>
            <a:headEnd/>
            <a:tailEnd/>
          </a:ln>
          <a:effectLst/>
        </p:spPr>
      </p:pic>
      <p:sp>
        <p:nvSpPr>
          <p:cNvPr id="14" name="Oval 13"/>
          <p:cNvSpPr/>
          <p:nvPr/>
        </p:nvSpPr>
        <p:spPr bwMode="auto">
          <a:xfrm>
            <a:off x="6753111" y="1653660"/>
            <a:ext cx="678847" cy="668916"/>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b="61091"/>
          <a:stretch>
            <a:fillRect/>
          </a:stretch>
        </p:blipFill>
        <p:spPr bwMode="auto">
          <a:xfrm>
            <a:off x="4666450" y="394563"/>
            <a:ext cx="3053334" cy="2054375"/>
          </a:xfrm>
          <a:prstGeom prst="rect">
            <a:avLst/>
          </a:prstGeom>
          <a:noFill/>
          <a:ln w="9525">
            <a:solidFill>
              <a:schemeClr val="accent1"/>
            </a:solidFill>
            <a:miter lim="800000"/>
            <a:headEnd/>
            <a:tailEnd/>
          </a:ln>
          <a:effectLst/>
        </p:spPr>
      </p:pic>
      <p:sp>
        <p:nvSpPr>
          <p:cNvPr id="3" name="Content Placeholder 2"/>
          <p:cNvSpPr>
            <a:spLocks noGrp="1"/>
          </p:cNvSpPr>
          <p:nvPr>
            <p:ph sz="half" idx="1"/>
          </p:nvPr>
        </p:nvSpPr>
        <p:spPr/>
        <p:txBody>
          <a:bodyPr/>
          <a:lstStyle/>
          <a:p>
            <a:r>
              <a:rPr lang="en-GB" dirty="0" smtClean="0"/>
              <a:t>View the Geometry</a:t>
            </a:r>
            <a:endParaRPr lang="en-GB" dirty="0"/>
          </a:p>
          <a:p>
            <a:pPr lvl="1"/>
            <a:r>
              <a:rPr lang="en-GB" dirty="0" smtClean="0"/>
              <a:t>The smaller box will be used later in the workshop. For now we will suppress it.</a:t>
            </a:r>
          </a:p>
          <a:p>
            <a:pPr lvl="1"/>
            <a:endParaRPr lang="en-GB" dirty="0" smtClean="0"/>
          </a:p>
          <a:p>
            <a:pPr lvl="1"/>
            <a:r>
              <a:rPr lang="en-GB" dirty="0" smtClean="0"/>
              <a:t>Right click on the second of the two bodies listed under Geometry in the Outline and select Suppress Body from the Context Menu.  </a:t>
            </a:r>
          </a:p>
          <a:p>
            <a:endParaRPr lang="en-GB" dirty="0"/>
          </a:p>
        </p:txBody>
      </p:sp>
      <p:sp>
        <p:nvSpPr>
          <p:cNvPr id="2" name="Title 1"/>
          <p:cNvSpPr>
            <a:spLocks noGrp="1"/>
          </p:cNvSpPr>
          <p:nvPr>
            <p:ph type="title"/>
          </p:nvPr>
        </p:nvSpPr>
        <p:spPr/>
        <p:txBody>
          <a:bodyPr/>
          <a:lstStyle/>
          <a:p>
            <a:r>
              <a:rPr lang="en-GB" dirty="0" smtClean="0"/>
              <a:t>Geometry</a:t>
            </a:r>
            <a:endParaRPr lang="en-GB" dirty="0"/>
          </a:p>
        </p:txBody>
      </p:sp>
      <p:pic>
        <p:nvPicPr>
          <p:cNvPr id="13" name="Picture 4"/>
          <p:cNvPicPr>
            <a:picLocks noChangeAspect="1" noChangeArrowheads="1"/>
          </p:cNvPicPr>
          <p:nvPr/>
        </p:nvPicPr>
        <p:blipFill>
          <a:blip r:embed="rId3" cstate="print"/>
          <a:srcRect l="9893" t="14878" r="11455" b="16531"/>
          <a:stretch>
            <a:fillRect/>
          </a:stretch>
        </p:blipFill>
        <p:spPr bwMode="auto">
          <a:xfrm>
            <a:off x="4664607" y="3930061"/>
            <a:ext cx="3099803" cy="2554407"/>
          </a:xfrm>
          <a:prstGeom prst="rect">
            <a:avLst/>
          </a:prstGeom>
          <a:noFill/>
          <a:ln w="9525">
            <a:solidFill>
              <a:schemeClr val="accent1"/>
            </a:solidFill>
            <a:miter lim="800000"/>
            <a:headEnd/>
            <a:tailEnd/>
          </a:ln>
          <a:effectLst/>
        </p:spPr>
      </p:pic>
      <p:pic>
        <p:nvPicPr>
          <p:cNvPr id="12290" name="Picture 2"/>
          <p:cNvPicPr>
            <a:picLocks noChangeAspect="1" noChangeArrowheads="1"/>
          </p:cNvPicPr>
          <p:nvPr/>
        </p:nvPicPr>
        <p:blipFill>
          <a:blip r:embed="rId4" cstate="print"/>
          <a:srcRect/>
          <a:stretch>
            <a:fillRect/>
          </a:stretch>
        </p:blipFill>
        <p:spPr bwMode="auto">
          <a:xfrm>
            <a:off x="5662979" y="2016004"/>
            <a:ext cx="2853333" cy="1346667"/>
          </a:xfrm>
          <a:prstGeom prst="rect">
            <a:avLst/>
          </a:prstGeom>
          <a:noFill/>
          <a:ln w="9525">
            <a:solidFill>
              <a:schemeClr val="tx1"/>
            </a:solidFill>
            <a:miter lim="800000"/>
            <a:headEnd/>
            <a:tailEnd/>
          </a:ln>
          <a:effectLst/>
        </p:spPr>
      </p:pic>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5339" t="15429" r="12600" b="19286"/>
          <a:stretch>
            <a:fillRect/>
          </a:stretch>
        </p:blipFill>
        <p:spPr bwMode="auto">
          <a:xfrm>
            <a:off x="5308750" y="2172476"/>
            <a:ext cx="3601397" cy="324358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GB" dirty="0" smtClean="0"/>
              <a:t>Preparation</a:t>
            </a:r>
            <a:endParaRPr lang="en-GB" dirty="0"/>
          </a:p>
        </p:txBody>
      </p:sp>
      <p:sp>
        <p:nvSpPr>
          <p:cNvPr id="3" name="Content Placeholder 2"/>
          <p:cNvSpPr>
            <a:spLocks noGrp="1"/>
          </p:cNvSpPr>
          <p:nvPr>
            <p:ph sz="half" idx="1"/>
          </p:nvPr>
        </p:nvSpPr>
        <p:spPr>
          <a:xfrm>
            <a:off x="590549" y="1751012"/>
            <a:ext cx="4693831" cy="4573588"/>
          </a:xfrm>
        </p:spPr>
        <p:txBody>
          <a:bodyPr/>
          <a:lstStyle/>
          <a:p>
            <a:r>
              <a:rPr lang="en-GB" dirty="0" smtClean="0"/>
              <a:t>Planning</a:t>
            </a:r>
          </a:p>
          <a:p>
            <a:pPr lvl="1"/>
            <a:r>
              <a:rPr lang="en-GB" dirty="0" smtClean="0"/>
              <a:t>This geometry contains a symmetric model of a car incorporating aerodynamic rear wing elements. The mesh is intended to be used in an external aerodynamic analysis. </a:t>
            </a:r>
          </a:p>
          <a:p>
            <a:pPr lvl="1"/>
            <a:r>
              <a:rPr lang="en-GB" dirty="0" smtClean="0"/>
              <a:t>The car body is complex with curved surfaces and some narrow gaps. The Tetrahedrons Method combined with Advanced Size Functions to capture curvature and proximity  would therefore be a good candidate. Since the geometry is clean the Patch Conforming Algorithm will be used.</a:t>
            </a:r>
          </a:p>
          <a:p>
            <a:pPr lvl="1"/>
            <a:r>
              <a:rPr lang="en-GB" dirty="0"/>
              <a:t>Inflation will </a:t>
            </a:r>
            <a:r>
              <a:rPr lang="en-GB" dirty="0" smtClean="0"/>
              <a:t>also be </a:t>
            </a:r>
            <a:r>
              <a:rPr lang="en-GB" dirty="0"/>
              <a:t>used </a:t>
            </a:r>
            <a:r>
              <a:rPr lang="en-GB" dirty="0" smtClean="0"/>
              <a:t>on the car and ground surfaces  to capture boundary layer gradients.</a:t>
            </a:r>
            <a:endParaRPr lang="en-GB" dirty="0"/>
          </a:p>
          <a:p>
            <a:pPr lvl="1"/>
            <a:endParaRPr lang="en-GB" dirty="0" smtClean="0"/>
          </a:p>
        </p:txBody>
      </p:sp>
    </p:spTree>
  </p:cSld>
  <p:clrMapOvr>
    <a:masterClrMapping/>
  </p:clrMapOvr>
  <p:transition>
    <p:wipe dir="r"/>
  </p:transition>
</p:sld>
</file>

<file path=ppt/theme/theme1.xml><?xml version="1.0" encoding="utf-8"?>
<a:theme xmlns:a="http://schemas.openxmlformats.org/drawingml/2006/main" name="1_ANSYS-2011-powerpoint-template">
  <a:themeElements>
    <a:clrScheme name="Custom 1">
      <a:dk1>
        <a:sysClr val="windowText" lastClr="000000"/>
      </a:dk1>
      <a:lt1>
        <a:sysClr val="window" lastClr="FFFFFF"/>
      </a:lt1>
      <a:dk2>
        <a:srgbClr val="FFDD00"/>
      </a:dk2>
      <a:lt2>
        <a:srgbClr val="0079C1"/>
      </a:lt2>
      <a:accent1>
        <a:srgbClr val="000000"/>
      </a:accent1>
      <a:accent2>
        <a:srgbClr val="F2F2F2"/>
      </a:accent2>
      <a:accent3>
        <a:srgbClr val="BFBFBF"/>
      </a:accent3>
      <a:accent4>
        <a:srgbClr val="6D6E71"/>
      </a:accent4>
      <a:accent5>
        <a:srgbClr val="939598"/>
      </a:accent5>
      <a:accent6>
        <a:srgbClr val="BCBEC0"/>
      </a:accent6>
      <a:hlink>
        <a:srgbClr val="414042"/>
      </a:hlink>
      <a:folHlink>
        <a:srgbClr val="008C99"/>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75000"/>
          </a:schemeClr>
        </a:solidFill>
        <a:ln w="12700" cap="sq" algn="ctr">
          <a:noFill/>
          <a:miter lim="800000"/>
          <a:headEnd/>
          <a:tailEnd/>
        </a:ln>
        <a:effectLst/>
      </a:spPr>
      <a:bodyPr wrap="none" rtlCol="0" anchor="ctr"/>
      <a:lstStyle>
        <a:defPPr algn="ctr">
          <a:defRPr b="1" dirty="0" smtClean="0">
            <a:solidFill>
              <a:schemeClr val="bg1"/>
            </a:solidFill>
            <a:latin typeface="Arial Narrow" pitchFamily="34" charset="0"/>
          </a:defRPr>
        </a:defPPr>
      </a:lstStyle>
    </a:spDef>
    <a:lnDef>
      <a:spPr bwMode="auto">
        <a:solidFill>
          <a:schemeClr val="accent2"/>
        </a:solidFill>
        <a:ln w="19050" cap="sq" cmpd="sng" algn="ctr">
          <a:solidFill>
            <a:schemeClr val="bg2"/>
          </a:solidFill>
          <a:prstDash val="solid"/>
          <a:round/>
          <a:headEnd type="triangle" w="med" len="med"/>
          <a:tailEnd type="triangle" w="med" len="med"/>
        </a:ln>
        <a:effectLst/>
      </a:spPr>
      <a:bodyPr/>
      <a:lstStyle/>
    </a:lnDef>
    <a:txDef>
      <a:spPr bwMode="auto">
        <a:noFill/>
        <a:ln w="12700" cap="sq" algn="ctr">
          <a:noFill/>
          <a:miter lim="800000"/>
          <a:headEnd/>
          <a:tailEnd/>
        </a:ln>
        <a:effectLst/>
      </a:spPr>
      <a:bodyPr wrap="square" rtlCol="0">
        <a:spAutoFit/>
      </a:bodyPr>
      <a:lstStyle>
        <a:defPPr>
          <a:defRPr b="1" dirty="0" smtClean="0">
            <a:latin typeface="Calibri" pitchFamily="34" charset="0"/>
            <a:cs typeface="Calibri" pitchFamily="34" charset="0"/>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30946</TotalTime>
  <Words>2350</Words>
  <Application>Microsoft Office PowerPoint</Application>
  <PresentationFormat>On-screen Show (4:3)</PresentationFormat>
  <Paragraphs>302</Paragraphs>
  <Slides>49</Slides>
  <Notes>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1_ANSYS-2011-powerpoint-template</vt:lpstr>
      <vt:lpstr>Workshop 5b  Applications – Automotive Aero </vt:lpstr>
      <vt:lpstr>Introduction</vt:lpstr>
      <vt:lpstr>Project Startup</vt:lpstr>
      <vt:lpstr>Project Startup</vt:lpstr>
      <vt:lpstr>Project Startup</vt:lpstr>
      <vt:lpstr>Units</vt:lpstr>
      <vt:lpstr>Geometry</vt:lpstr>
      <vt:lpstr>Geometry</vt:lpstr>
      <vt:lpstr>Preparation</vt:lpstr>
      <vt:lpstr>Global Mesh Controls</vt:lpstr>
      <vt:lpstr>Preview</vt:lpstr>
      <vt:lpstr>Section Plane</vt:lpstr>
      <vt:lpstr>Review</vt:lpstr>
      <vt:lpstr>Review</vt:lpstr>
      <vt:lpstr>Review</vt:lpstr>
      <vt:lpstr>Preparation</vt:lpstr>
      <vt:lpstr>Virtual Topology</vt:lpstr>
      <vt:lpstr>Virtual Topology</vt:lpstr>
      <vt:lpstr>Global Size Controls</vt:lpstr>
      <vt:lpstr>Global Size Controls</vt:lpstr>
      <vt:lpstr>Local Size Controls</vt:lpstr>
      <vt:lpstr>Local Size Controls</vt:lpstr>
      <vt:lpstr>Local Size Controls</vt:lpstr>
      <vt:lpstr>Local Size Controls</vt:lpstr>
      <vt:lpstr>Local Size Controls</vt:lpstr>
      <vt:lpstr>Local Size Controls</vt:lpstr>
      <vt:lpstr>Geometry</vt:lpstr>
      <vt:lpstr>Options</vt:lpstr>
      <vt:lpstr>Named Selections</vt:lpstr>
      <vt:lpstr>Named Selections</vt:lpstr>
      <vt:lpstr>Named Selections</vt:lpstr>
      <vt:lpstr>Named Selections</vt:lpstr>
      <vt:lpstr>Named Selections</vt:lpstr>
      <vt:lpstr>Named Selections</vt:lpstr>
      <vt:lpstr>Named Selections</vt:lpstr>
      <vt:lpstr>Named Selections</vt:lpstr>
      <vt:lpstr>Inflation</vt:lpstr>
      <vt:lpstr>Inflation</vt:lpstr>
      <vt:lpstr>Global Controls</vt:lpstr>
      <vt:lpstr>Preview</vt:lpstr>
      <vt:lpstr>Review</vt:lpstr>
      <vt:lpstr>Review</vt:lpstr>
      <vt:lpstr>Review</vt:lpstr>
      <vt:lpstr>Preview</vt:lpstr>
      <vt:lpstr>Inflation  Mesh</vt:lpstr>
      <vt:lpstr>Inflation  Mesh</vt:lpstr>
      <vt:lpstr>Final Mesh</vt:lpstr>
      <vt:lpstr>Save the Project</vt:lpstr>
      <vt:lpstr>Appendix I Triangle Surface Mesher</vt:lpstr>
    </vt:vector>
  </TitlesOfParts>
  <Company>ANSYS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pcdimier</dc:creator>
  <cp:lastModifiedBy>mkhan</cp:lastModifiedBy>
  <cp:revision>1327</cp:revision>
  <dcterms:created xsi:type="dcterms:W3CDTF">2003-01-22T19:16:29Z</dcterms:created>
  <dcterms:modified xsi:type="dcterms:W3CDTF">2012-10-15T05:36:53Z</dcterms:modified>
</cp:coreProperties>
</file>