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BB83E74-265A-484B-8AE1-25F34E426988}"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709358-D9F2-4066-B3E8-C6A98E11906A}" type="slidenum">
              <a:rPr lang="tr-TR" smtClean="0"/>
              <a:t>‹#›</a:t>
            </a:fld>
            <a:endParaRPr lang="tr-TR"/>
          </a:p>
        </p:txBody>
      </p:sp>
    </p:spTree>
    <p:extLst>
      <p:ext uri="{BB962C8B-B14F-4D97-AF65-F5344CB8AC3E}">
        <p14:creationId xmlns:p14="http://schemas.microsoft.com/office/powerpoint/2010/main" val="734094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BB83E74-265A-484B-8AE1-25F34E426988}"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709358-D9F2-4066-B3E8-C6A98E11906A}" type="slidenum">
              <a:rPr lang="tr-TR" smtClean="0"/>
              <a:t>‹#›</a:t>
            </a:fld>
            <a:endParaRPr lang="tr-TR"/>
          </a:p>
        </p:txBody>
      </p:sp>
    </p:spTree>
    <p:extLst>
      <p:ext uri="{BB962C8B-B14F-4D97-AF65-F5344CB8AC3E}">
        <p14:creationId xmlns:p14="http://schemas.microsoft.com/office/powerpoint/2010/main" val="1860057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BB83E74-265A-484B-8AE1-25F34E426988}"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709358-D9F2-4066-B3E8-C6A98E11906A}" type="slidenum">
              <a:rPr lang="tr-TR" smtClean="0"/>
              <a:t>‹#›</a:t>
            </a:fld>
            <a:endParaRPr lang="tr-TR"/>
          </a:p>
        </p:txBody>
      </p:sp>
    </p:spTree>
    <p:extLst>
      <p:ext uri="{BB962C8B-B14F-4D97-AF65-F5344CB8AC3E}">
        <p14:creationId xmlns:p14="http://schemas.microsoft.com/office/powerpoint/2010/main" val="192466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BB83E74-265A-484B-8AE1-25F34E426988}"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709358-D9F2-4066-B3E8-C6A98E11906A}" type="slidenum">
              <a:rPr lang="tr-TR" smtClean="0"/>
              <a:t>‹#›</a:t>
            </a:fld>
            <a:endParaRPr lang="tr-TR"/>
          </a:p>
        </p:txBody>
      </p:sp>
    </p:spTree>
    <p:extLst>
      <p:ext uri="{BB962C8B-B14F-4D97-AF65-F5344CB8AC3E}">
        <p14:creationId xmlns:p14="http://schemas.microsoft.com/office/powerpoint/2010/main" val="1903539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BB83E74-265A-484B-8AE1-25F34E426988}"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709358-D9F2-4066-B3E8-C6A98E11906A}" type="slidenum">
              <a:rPr lang="tr-TR" smtClean="0"/>
              <a:t>‹#›</a:t>
            </a:fld>
            <a:endParaRPr lang="tr-TR"/>
          </a:p>
        </p:txBody>
      </p:sp>
    </p:spTree>
    <p:extLst>
      <p:ext uri="{BB962C8B-B14F-4D97-AF65-F5344CB8AC3E}">
        <p14:creationId xmlns:p14="http://schemas.microsoft.com/office/powerpoint/2010/main" val="230309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BB83E74-265A-484B-8AE1-25F34E426988}" type="datetimeFigureOut">
              <a:rPr lang="tr-TR" smtClean="0"/>
              <a:t>25.1.2020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709358-D9F2-4066-B3E8-C6A98E11906A}" type="slidenum">
              <a:rPr lang="tr-TR" smtClean="0"/>
              <a:t>‹#›</a:t>
            </a:fld>
            <a:endParaRPr lang="tr-TR"/>
          </a:p>
        </p:txBody>
      </p:sp>
    </p:spTree>
    <p:extLst>
      <p:ext uri="{BB962C8B-B14F-4D97-AF65-F5344CB8AC3E}">
        <p14:creationId xmlns:p14="http://schemas.microsoft.com/office/powerpoint/2010/main" val="1572812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BB83E74-265A-484B-8AE1-25F34E426988}" type="datetimeFigureOut">
              <a:rPr lang="tr-TR" smtClean="0"/>
              <a:t>25.1.2020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F709358-D9F2-4066-B3E8-C6A98E11906A}" type="slidenum">
              <a:rPr lang="tr-TR" smtClean="0"/>
              <a:t>‹#›</a:t>
            </a:fld>
            <a:endParaRPr lang="tr-TR"/>
          </a:p>
        </p:txBody>
      </p:sp>
    </p:spTree>
    <p:extLst>
      <p:ext uri="{BB962C8B-B14F-4D97-AF65-F5344CB8AC3E}">
        <p14:creationId xmlns:p14="http://schemas.microsoft.com/office/powerpoint/2010/main" val="1359652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BB83E74-265A-484B-8AE1-25F34E426988}" type="datetimeFigureOut">
              <a:rPr lang="tr-TR" smtClean="0"/>
              <a:t>25.1.2020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F709358-D9F2-4066-B3E8-C6A98E11906A}" type="slidenum">
              <a:rPr lang="tr-TR" smtClean="0"/>
              <a:t>‹#›</a:t>
            </a:fld>
            <a:endParaRPr lang="tr-TR"/>
          </a:p>
        </p:txBody>
      </p:sp>
    </p:spTree>
    <p:extLst>
      <p:ext uri="{BB962C8B-B14F-4D97-AF65-F5344CB8AC3E}">
        <p14:creationId xmlns:p14="http://schemas.microsoft.com/office/powerpoint/2010/main" val="3145252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BB83E74-265A-484B-8AE1-25F34E426988}" type="datetimeFigureOut">
              <a:rPr lang="tr-TR" smtClean="0"/>
              <a:t>25.1.2020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F709358-D9F2-4066-B3E8-C6A98E11906A}" type="slidenum">
              <a:rPr lang="tr-TR" smtClean="0"/>
              <a:t>‹#›</a:t>
            </a:fld>
            <a:endParaRPr lang="tr-TR"/>
          </a:p>
        </p:txBody>
      </p:sp>
    </p:spTree>
    <p:extLst>
      <p:ext uri="{BB962C8B-B14F-4D97-AF65-F5344CB8AC3E}">
        <p14:creationId xmlns:p14="http://schemas.microsoft.com/office/powerpoint/2010/main" val="2166781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BB83E74-265A-484B-8AE1-25F34E426988}" type="datetimeFigureOut">
              <a:rPr lang="tr-TR" smtClean="0"/>
              <a:t>25.1.2020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709358-D9F2-4066-B3E8-C6A98E11906A}" type="slidenum">
              <a:rPr lang="tr-TR" smtClean="0"/>
              <a:t>‹#›</a:t>
            </a:fld>
            <a:endParaRPr lang="tr-TR"/>
          </a:p>
        </p:txBody>
      </p:sp>
    </p:spTree>
    <p:extLst>
      <p:ext uri="{BB962C8B-B14F-4D97-AF65-F5344CB8AC3E}">
        <p14:creationId xmlns:p14="http://schemas.microsoft.com/office/powerpoint/2010/main" val="1826232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BB83E74-265A-484B-8AE1-25F34E426988}" type="datetimeFigureOut">
              <a:rPr lang="tr-TR" smtClean="0"/>
              <a:t>25.1.2020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709358-D9F2-4066-B3E8-C6A98E11906A}" type="slidenum">
              <a:rPr lang="tr-TR" smtClean="0"/>
              <a:t>‹#›</a:t>
            </a:fld>
            <a:endParaRPr lang="tr-TR"/>
          </a:p>
        </p:txBody>
      </p:sp>
    </p:spTree>
    <p:extLst>
      <p:ext uri="{BB962C8B-B14F-4D97-AF65-F5344CB8AC3E}">
        <p14:creationId xmlns:p14="http://schemas.microsoft.com/office/powerpoint/2010/main" val="3111876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B83E74-265A-484B-8AE1-25F34E426988}" type="datetimeFigureOut">
              <a:rPr lang="tr-TR" smtClean="0"/>
              <a:t>25.1.2020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709358-D9F2-4066-B3E8-C6A98E11906A}" type="slidenum">
              <a:rPr lang="tr-TR" smtClean="0"/>
              <a:t>‹#›</a:t>
            </a:fld>
            <a:endParaRPr lang="tr-TR"/>
          </a:p>
        </p:txBody>
      </p:sp>
    </p:spTree>
    <p:extLst>
      <p:ext uri="{BB962C8B-B14F-4D97-AF65-F5344CB8AC3E}">
        <p14:creationId xmlns:p14="http://schemas.microsoft.com/office/powerpoint/2010/main" val="1005034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Balıklarda </a:t>
            </a:r>
            <a:r>
              <a:rPr lang="tr-TR" dirty="0"/>
              <a:t>S</a:t>
            </a:r>
            <a:r>
              <a:rPr lang="tr-TR" dirty="0" smtClean="0"/>
              <a:t>tres Fizyolojisi</a:t>
            </a:r>
            <a:endParaRPr lang="tr-TR" dirty="0"/>
          </a:p>
        </p:txBody>
      </p:sp>
      <p:sp>
        <p:nvSpPr>
          <p:cNvPr id="3" name="Alt Başlık 2"/>
          <p:cNvSpPr>
            <a:spLocks noGrp="1"/>
          </p:cNvSpPr>
          <p:nvPr>
            <p:ph type="subTitle" idx="1"/>
          </p:nvPr>
        </p:nvSpPr>
        <p:spPr/>
        <p:txBody>
          <a:bodyPr/>
          <a:lstStyle/>
          <a:p>
            <a:r>
              <a:rPr lang="tr-TR" dirty="0" smtClean="0"/>
              <a:t>Stres İndikatörleri</a:t>
            </a:r>
            <a:endParaRPr lang="tr-TR" dirty="0"/>
          </a:p>
        </p:txBody>
      </p:sp>
    </p:spTree>
    <p:extLst>
      <p:ext uri="{BB962C8B-B14F-4D97-AF65-F5344CB8AC3E}">
        <p14:creationId xmlns:p14="http://schemas.microsoft.com/office/powerpoint/2010/main" val="3233463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Balıklarda stres indikatörleri</a:t>
            </a:r>
            <a:endParaRPr lang="tr-TR" dirty="0"/>
          </a:p>
        </p:txBody>
      </p:sp>
      <p:sp>
        <p:nvSpPr>
          <p:cNvPr id="4" name="İçerik Yer Tutucusu 3"/>
          <p:cNvSpPr>
            <a:spLocks noGrp="1"/>
          </p:cNvSpPr>
          <p:nvPr>
            <p:ph idx="1"/>
          </p:nvPr>
        </p:nvSpPr>
        <p:spPr/>
        <p:txBody>
          <a:bodyPr/>
          <a:lstStyle/>
          <a:p>
            <a:r>
              <a:rPr lang="tr-TR" dirty="0" smtClean="0"/>
              <a:t>Stresin direkt olarak ölçümü, salgılanan hormonların ölçümü ile gerçekleştirilir. Ancak bu tür yaklaşım oldukça pahalıdır. Onun yerine stres cevabından sonra kan ve dokularda oluşan fizyolojik değişimlerin (ikincil) tespiti ile karşılaşılan stresin seviyesi hakkında bilgi sahibi olunabilmektedir. Serumda organ veya doku zararının göstergesi olan enzimlerin tespiti, kanda glikoz seviyesi (</a:t>
            </a:r>
            <a:r>
              <a:rPr lang="tr-TR" dirty="0" err="1" smtClean="0"/>
              <a:t>hormonal</a:t>
            </a:r>
            <a:r>
              <a:rPr lang="tr-TR" dirty="0" smtClean="0"/>
              <a:t> aktivitenin </a:t>
            </a:r>
            <a:r>
              <a:rPr lang="tr-TR" dirty="0" err="1" smtClean="0"/>
              <a:t>indirekt</a:t>
            </a:r>
            <a:r>
              <a:rPr lang="tr-TR" dirty="0" smtClean="0"/>
              <a:t> göstergesi) ve iyon </a:t>
            </a:r>
            <a:r>
              <a:rPr lang="tr-TR" dirty="0" err="1" smtClean="0"/>
              <a:t>regulasyonunun</a:t>
            </a:r>
            <a:r>
              <a:rPr lang="tr-TR" dirty="0" smtClean="0"/>
              <a:t> göstergesi olarak kandaki Cl miktarı çeşitli yer ve amaçlarda stresin etkisinin ölçümünde kullanılabilir (Ögüt, 2005). </a:t>
            </a:r>
            <a:endParaRPr lang="tr-TR" dirty="0"/>
          </a:p>
        </p:txBody>
      </p:sp>
    </p:spTree>
    <p:extLst>
      <p:ext uri="{BB962C8B-B14F-4D97-AF65-F5344CB8AC3E}">
        <p14:creationId xmlns:p14="http://schemas.microsoft.com/office/powerpoint/2010/main" val="2820498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831665"/>
          </a:xfrm>
        </p:spPr>
        <p:txBody>
          <a:bodyPr>
            <a:normAutofit fontScale="90000"/>
          </a:bodyPr>
          <a:lstStyle/>
          <a:p>
            <a:r>
              <a:rPr lang="en-US" dirty="0" smtClean="0"/>
              <a:t>A Review of the Physiological and </a:t>
            </a:r>
            <a:r>
              <a:rPr lang="en-US" dirty="0" err="1" smtClean="0"/>
              <a:t>Behavioural</a:t>
            </a:r>
            <a:r>
              <a:rPr lang="en-US" dirty="0" smtClean="0"/>
              <a:t> Consequences of Cold Shock on Fish</a:t>
            </a:r>
            <a:br>
              <a:rPr lang="en-US" dirty="0" smtClean="0"/>
            </a:br>
            <a:r>
              <a:rPr lang="tr-TR" dirty="0" err="1" smtClean="0"/>
              <a:t>Donaldsan</a:t>
            </a:r>
            <a:r>
              <a:rPr lang="tr-TR" dirty="0" smtClean="0"/>
              <a:t> et al., </a:t>
            </a:r>
            <a:r>
              <a:rPr lang="tr-TR" dirty="0" smtClean="0"/>
              <a:t>2008</a:t>
            </a:r>
            <a:endParaRPr lang="tr-TR" dirty="0"/>
          </a:p>
        </p:txBody>
      </p:sp>
      <p:pic>
        <p:nvPicPr>
          <p:cNvPr id="4" name="Picture 2790" descr="Stress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1" y="2364059"/>
            <a:ext cx="10970940" cy="3751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5565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Stresör, balığın </a:t>
            </a:r>
            <a:r>
              <a:rPr lang="tr-TR" dirty="0" err="1"/>
              <a:t>homeostazı</a:t>
            </a:r>
            <a:r>
              <a:rPr lang="tr-TR" dirty="0"/>
              <a:t> geri kazanamayacağı noktaya aşırı derecede şiddetli veya uzun sürerse, yanıtların kendileri uyumsuz hale gelebilir ve balığın sağlığını ve refahını tehdit edebilir</a:t>
            </a:r>
            <a:r>
              <a:rPr lang="tr-TR" dirty="0" smtClean="0"/>
              <a:t>.</a:t>
            </a:r>
          </a:p>
          <a:p>
            <a:r>
              <a:rPr lang="tr-TR" dirty="0"/>
              <a:t>Strese fizyolojik yanıtlar, dolaşımdaki </a:t>
            </a:r>
            <a:r>
              <a:rPr lang="tr-TR" dirty="0" err="1"/>
              <a:t>katekolaminler</a:t>
            </a:r>
            <a:r>
              <a:rPr lang="tr-TR" dirty="0"/>
              <a:t> ve </a:t>
            </a:r>
            <a:r>
              <a:rPr lang="tr-TR" dirty="0" err="1"/>
              <a:t>kortikosteroidler</a:t>
            </a:r>
            <a:r>
              <a:rPr lang="tr-TR" dirty="0"/>
              <a:t> gibi ölçülebilir seviyelerde endokrin değişiklikleri içeren birincil olarak ve metabolizma, </a:t>
            </a:r>
            <a:r>
              <a:rPr lang="tr-TR" dirty="0" err="1"/>
              <a:t>hidromineral</a:t>
            </a:r>
            <a:r>
              <a:rPr lang="tr-TR" dirty="0"/>
              <a:t> dengesi ve </a:t>
            </a:r>
            <a:r>
              <a:rPr lang="tr-TR" dirty="0" err="1"/>
              <a:t>kardiyovasküler</a:t>
            </a:r>
            <a:r>
              <a:rPr lang="tr-TR" dirty="0"/>
              <a:t>, solunum ve bağışıklık fonksiyonları ile ilgili özelliklerde değişiklikler içeren ikincil olarak gruplandırılır.</a:t>
            </a:r>
          </a:p>
        </p:txBody>
      </p:sp>
    </p:spTree>
    <p:extLst>
      <p:ext uri="{BB962C8B-B14F-4D97-AF65-F5344CB8AC3E}">
        <p14:creationId xmlns:p14="http://schemas.microsoft.com/office/powerpoint/2010/main" val="335209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ars.els-cdn.com/content/image/1-s2.0-S1095643319301357-ga1_lr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703" y="880947"/>
            <a:ext cx="10114156" cy="4994778"/>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970156" y="6088566"/>
            <a:ext cx="5519854" cy="369332"/>
          </a:xfrm>
          <a:prstGeom prst="rect">
            <a:avLst/>
          </a:prstGeom>
          <a:noFill/>
        </p:spPr>
        <p:txBody>
          <a:bodyPr wrap="square" rtlCol="0">
            <a:spAutoFit/>
          </a:bodyPr>
          <a:lstStyle/>
          <a:p>
            <a:r>
              <a:rPr lang="tr-TR" dirty="0" smtClean="0"/>
              <a:t>Lu et al 2019</a:t>
            </a:r>
            <a:endParaRPr lang="tr-TR" dirty="0"/>
          </a:p>
        </p:txBody>
      </p:sp>
    </p:spTree>
    <p:extLst>
      <p:ext uri="{BB962C8B-B14F-4D97-AF65-F5344CB8AC3E}">
        <p14:creationId xmlns:p14="http://schemas.microsoft.com/office/powerpoint/2010/main" val="358365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Bazı durumlarda, endokrin tepkileri, </a:t>
            </a:r>
            <a:r>
              <a:rPr lang="tr-TR" dirty="0" err="1"/>
              <a:t>metabolitler</a:t>
            </a:r>
            <a:r>
              <a:rPr lang="tr-TR" dirty="0"/>
              <a:t> ve ana iyonlar dahil olmak üzere kan bileşenlerinin konsantrasyonunda değişikliklere ve hücresel düzeyde ısı şoku veya stres proteinlerinin ekspresyonuna neden olan bu ikincil tepkilerden doğrudan sorumludur</a:t>
            </a:r>
            <a:r>
              <a:rPr lang="tr-TR" dirty="0" smtClean="0"/>
              <a:t>.</a:t>
            </a:r>
          </a:p>
          <a:p>
            <a:r>
              <a:rPr lang="tr-TR" dirty="0"/>
              <a:t>Büyüme, hastalık direnci ve davranış gibi performanstaki üçüncül veya bütün hayvan değişiklikleri, birincil ve ikincil tepkilerden kaynaklanabilir ve muhtemelen hayatta kalmayı etkileyebilir.</a:t>
            </a:r>
          </a:p>
        </p:txBody>
      </p:sp>
    </p:spTree>
    <p:extLst>
      <p:ext uri="{BB962C8B-B14F-4D97-AF65-F5344CB8AC3E}">
        <p14:creationId xmlns:p14="http://schemas.microsoft.com/office/powerpoint/2010/main" val="2043623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1929161" y="858644"/>
            <a:ext cx="8753707" cy="5318319"/>
          </a:xfrm>
          <a:prstGeom prst="rect">
            <a:avLst/>
          </a:prstGeom>
        </p:spPr>
      </p:pic>
    </p:spTree>
    <p:extLst>
      <p:ext uri="{BB962C8B-B14F-4D97-AF65-F5344CB8AC3E}">
        <p14:creationId xmlns:p14="http://schemas.microsoft.com/office/powerpoint/2010/main" val="2955004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References</a:t>
            </a:r>
            <a:endParaRPr lang="tr-TR" dirty="0"/>
          </a:p>
        </p:txBody>
      </p:sp>
      <p:sp>
        <p:nvSpPr>
          <p:cNvPr id="3" name="İçerik Yer Tutucusu 2"/>
          <p:cNvSpPr>
            <a:spLocks noGrp="1"/>
          </p:cNvSpPr>
          <p:nvPr>
            <p:ph idx="1"/>
          </p:nvPr>
        </p:nvSpPr>
        <p:spPr/>
        <p:txBody>
          <a:bodyPr/>
          <a:lstStyle/>
          <a:p>
            <a:r>
              <a:rPr lang="tr-TR" dirty="0"/>
              <a:t>Öğüt, H., 2005. Balıklarda Stres, Balık Biyolojisi Araştırma Yöntemleri, (Editör: M., Karataş), Nobel Yayıncılık, 498s</a:t>
            </a:r>
            <a:r>
              <a:rPr lang="tr-TR" dirty="0" smtClean="0"/>
              <a:t>.</a:t>
            </a:r>
          </a:p>
          <a:p>
            <a:r>
              <a:rPr lang="en-US" dirty="0"/>
              <a:t>Lu, Dong-Liang, et al. "Reduced oxidative stress increases acute cold stress tolerance in zebrafish." </a:t>
            </a:r>
            <a:r>
              <a:rPr lang="en-US" i="1" dirty="0"/>
              <a:t>Comparative Biochemistry and Physiology Part A: Molecular &amp; Integrative Physiology</a:t>
            </a:r>
            <a:r>
              <a:rPr lang="en-US" dirty="0"/>
              <a:t> 235 (2019): 166-173</a:t>
            </a:r>
            <a:r>
              <a:rPr lang="en-US" dirty="0" smtClean="0"/>
              <a:t>.</a:t>
            </a:r>
            <a:endParaRPr lang="tr-TR" dirty="0" smtClean="0"/>
          </a:p>
          <a:p>
            <a:r>
              <a:rPr lang="tr-TR" dirty="0" err="1"/>
              <a:t>Donaldson</a:t>
            </a:r>
            <a:r>
              <a:rPr lang="tr-TR" dirty="0"/>
              <a:t>, M.R., </a:t>
            </a:r>
            <a:r>
              <a:rPr lang="tr-TR" dirty="0" err="1"/>
              <a:t>Cooke</a:t>
            </a:r>
            <a:r>
              <a:rPr lang="tr-TR" dirty="0"/>
              <a:t>, S.J., </a:t>
            </a:r>
            <a:r>
              <a:rPr lang="tr-TR" dirty="0" err="1"/>
              <a:t>Patterson</a:t>
            </a:r>
            <a:r>
              <a:rPr lang="tr-TR" dirty="0"/>
              <a:t>, D.A. &amp; </a:t>
            </a:r>
            <a:r>
              <a:rPr lang="tr-TR" dirty="0" err="1"/>
              <a:t>Macdonald</a:t>
            </a:r>
            <a:r>
              <a:rPr lang="tr-TR" dirty="0"/>
              <a:t>, J.S. (2008). </a:t>
            </a:r>
            <a:r>
              <a:rPr lang="tr-TR" dirty="0" err="1"/>
              <a:t>Cold</a:t>
            </a:r>
            <a:r>
              <a:rPr lang="tr-TR" dirty="0"/>
              <a:t> </a:t>
            </a:r>
            <a:r>
              <a:rPr lang="tr-TR" dirty="0" err="1"/>
              <a:t>shock</a:t>
            </a:r>
            <a:r>
              <a:rPr lang="tr-TR" dirty="0"/>
              <a:t> </a:t>
            </a:r>
            <a:r>
              <a:rPr lang="tr-TR" dirty="0" err="1"/>
              <a:t>and</a:t>
            </a:r>
            <a:r>
              <a:rPr lang="tr-TR" dirty="0"/>
              <a:t> </a:t>
            </a:r>
            <a:r>
              <a:rPr lang="tr-TR" dirty="0" err="1"/>
              <a:t>fish</a:t>
            </a:r>
            <a:r>
              <a:rPr lang="tr-TR" dirty="0"/>
              <a:t>. </a:t>
            </a:r>
            <a:r>
              <a:rPr lang="tr-TR" i="1" dirty="0"/>
              <a:t>J. </a:t>
            </a:r>
            <a:r>
              <a:rPr lang="tr-TR" i="1" dirty="0" err="1"/>
              <a:t>Fish</a:t>
            </a:r>
            <a:r>
              <a:rPr lang="tr-TR" i="1" dirty="0"/>
              <a:t> </a:t>
            </a:r>
            <a:r>
              <a:rPr lang="tr-TR" i="1" dirty="0" err="1"/>
              <a:t>Biol</a:t>
            </a:r>
            <a:r>
              <a:rPr lang="tr-TR" i="1" dirty="0"/>
              <a:t>.</a:t>
            </a:r>
            <a:r>
              <a:rPr lang="tr-TR" dirty="0"/>
              <a:t> </a:t>
            </a:r>
            <a:r>
              <a:rPr lang="tr-TR" b="1" dirty="0"/>
              <a:t>73</a:t>
            </a:r>
            <a:r>
              <a:rPr lang="tr-TR" dirty="0"/>
              <a:t>, 1491– 1530.</a:t>
            </a:r>
            <a:endParaRPr lang="tr-TR" dirty="0" smtClean="0"/>
          </a:p>
          <a:p>
            <a:endParaRPr lang="tr-TR" dirty="0"/>
          </a:p>
        </p:txBody>
      </p:sp>
    </p:spTree>
    <p:extLst>
      <p:ext uri="{BB962C8B-B14F-4D97-AF65-F5344CB8AC3E}">
        <p14:creationId xmlns:p14="http://schemas.microsoft.com/office/powerpoint/2010/main" val="35545750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276</Words>
  <Application>Microsoft Office PowerPoint</Application>
  <PresentationFormat>Geniş ekran</PresentationFormat>
  <Paragraphs>14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Balıklarda Stres Fizyolojisi</vt:lpstr>
      <vt:lpstr>Balıklarda stres indikatörleri</vt:lpstr>
      <vt:lpstr>A Review of the Physiological and Behavioural Consequences of Cold Shock on Fish Donaldsan et al., 2008</vt:lpstr>
      <vt:lpstr>PowerPoint Sunusu</vt:lpstr>
      <vt:lpstr>PowerPoint Sunusu</vt:lpstr>
      <vt:lpstr>PowerPoint Sunusu</vt:lpstr>
      <vt:lpstr>PowerPoint Sunusu</vt:lpstr>
      <vt:lpstr>References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ArzuUÇAR</dc:creator>
  <cp:lastModifiedBy>ArzuUÇAR</cp:lastModifiedBy>
  <cp:revision>8</cp:revision>
  <dcterms:created xsi:type="dcterms:W3CDTF">2020-01-09T11:04:44Z</dcterms:created>
  <dcterms:modified xsi:type="dcterms:W3CDTF">2020-01-25T12:21:50Z</dcterms:modified>
</cp:coreProperties>
</file>