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29"/>
  </p:notesMasterIdLst>
  <p:handoutMasterIdLst>
    <p:handoutMasterId r:id="rId30"/>
  </p:handoutMasterIdLst>
  <p:sldIdLst>
    <p:sldId id="606" r:id="rId2"/>
    <p:sldId id="616" r:id="rId3"/>
    <p:sldId id="641" r:id="rId4"/>
    <p:sldId id="642" r:id="rId5"/>
    <p:sldId id="607" r:id="rId6"/>
    <p:sldId id="648" r:id="rId7"/>
    <p:sldId id="662" r:id="rId8"/>
    <p:sldId id="645" r:id="rId9"/>
    <p:sldId id="646" r:id="rId10"/>
    <p:sldId id="647" r:id="rId11"/>
    <p:sldId id="649" r:id="rId12"/>
    <p:sldId id="650" r:id="rId13"/>
    <p:sldId id="651" r:id="rId14"/>
    <p:sldId id="653" r:id="rId15"/>
    <p:sldId id="652" r:id="rId16"/>
    <p:sldId id="654" r:id="rId17"/>
    <p:sldId id="655" r:id="rId18"/>
    <p:sldId id="610" r:id="rId19"/>
    <p:sldId id="656" r:id="rId20"/>
    <p:sldId id="657" r:id="rId21"/>
    <p:sldId id="658" r:id="rId22"/>
    <p:sldId id="659" r:id="rId23"/>
    <p:sldId id="660" r:id="rId24"/>
    <p:sldId id="661" r:id="rId25"/>
    <p:sldId id="663" r:id="rId26"/>
    <p:sldId id="664" r:id="rId27"/>
    <p:sldId id="623" r:id="rId28"/>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F66"/>
    <a:srgbClr val="7CBCE3"/>
    <a:srgbClr val="77A9D9"/>
    <a:srgbClr val="7CB0DC"/>
    <a:srgbClr val="E9E1D4"/>
    <a:srgbClr val="006666"/>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367" autoAdjust="0"/>
    <p:restoredTop sz="96571" autoAdjust="0"/>
  </p:normalViewPr>
  <p:slideViewPr>
    <p:cSldViewPr snapToGrid="0">
      <p:cViewPr varScale="1">
        <p:scale>
          <a:sx n="112" d="100"/>
          <a:sy n="112" d="100"/>
        </p:scale>
        <p:origin x="-1788" y="-90"/>
      </p:cViewPr>
      <p:guideLst>
        <p:guide orient="horz" pos="4209"/>
        <p:guide pos="5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13255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 xmlns:p14="http://schemas.microsoft.com/office/powerpoint/2010/main" val="3492611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Meshing</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October 15,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4"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9.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0530"/>
            <a:ext cx="5486400" cy="1163395"/>
          </a:xfrm>
        </p:spPr>
        <p:txBody>
          <a:bodyPr/>
          <a:lstStyle/>
          <a:p>
            <a:r>
              <a:rPr lang="en-US" sz="2800" smtClean="0">
                <a:solidFill>
                  <a:schemeClr val="tx1">
                    <a:lumMod val="95000"/>
                    <a:lumOff val="5000"/>
                  </a:schemeClr>
                </a:solidFill>
              </a:rPr>
              <a:t>Workshop </a:t>
            </a:r>
            <a:r>
              <a:rPr lang="en-US" sz="2800">
                <a:solidFill>
                  <a:schemeClr val="tx1">
                    <a:lumMod val="95000"/>
                    <a:lumOff val="5000"/>
                  </a:schemeClr>
                </a:solidFill>
              </a:rPr>
              <a:t>5d Applications – </a:t>
            </a:r>
            <a:r>
              <a:rPr lang="en-US" sz="2800" dirty="0" smtClean="0">
                <a:solidFill>
                  <a:schemeClr val="tx1">
                    <a:lumMod val="95000"/>
                    <a:lumOff val="5000"/>
                  </a:schemeClr>
                </a:solidFill>
              </a:rPr>
              <a:t/>
            </a:r>
            <a:br>
              <a:rPr lang="en-US" sz="2800" dirty="0" smtClean="0">
                <a:solidFill>
                  <a:schemeClr val="tx1">
                    <a:lumMod val="95000"/>
                    <a:lumOff val="5000"/>
                  </a:schemeClr>
                </a:solidFill>
              </a:rPr>
            </a:br>
            <a:r>
              <a:rPr lang="en-US" sz="2800" dirty="0" smtClean="0">
                <a:solidFill>
                  <a:schemeClr val="tx1">
                    <a:lumMod val="95000"/>
                    <a:lumOff val="5000"/>
                  </a:schemeClr>
                </a:solidFill>
              </a:rPr>
              <a:t>Assembly Meshing</a:t>
            </a: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3" b="40086"/>
          <a:stretch/>
        </p:blipFill>
        <p:spPr bwMode="auto">
          <a:xfrm>
            <a:off x="3674207" y="1757239"/>
            <a:ext cx="5366469" cy="2052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Virtual Body</a:t>
            </a:r>
            <a:endParaRPr lang="en-GB" dirty="0"/>
          </a:p>
        </p:txBody>
      </p:sp>
      <p:sp>
        <p:nvSpPr>
          <p:cNvPr id="3" name="Content Placeholder 2"/>
          <p:cNvSpPr>
            <a:spLocks noGrp="1"/>
          </p:cNvSpPr>
          <p:nvPr>
            <p:ph sz="half" idx="1"/>
          </p:nvPr>
        </p:nvSpPr>
        <p:spPr>
          <a:xfrm>
            <a:off x="590551" y="1751012"/>
            <a:ext cx="2844312" cy="4573588"/>
          </a:xfrm>
        </p:spPr>
        <p:txBody>
          <a:bodyPr/>
          <a:lstStyle/>
          <a:p>
            <a:r>
              <a:rPr lang="en-GB" dirty="0" smtClean="0"/>
              <a:t>Create a Virtual Body</a:t>
            </a:r>
          </a:p>
          <a:p>
            <a:pPr lvl="1"/>
            <a:r>
              <a:rPr lang="en-GB" dirty="0" smtClean="0"/>
              <a:t>In the Outline, right click on Geometry and select Insert </a:t>
            </a:r>
            <a:r>
              <a:rPr lang="en-GB" dirty="0" smtClean="0">
                <a:sym typeface="Wingdings" pitchFamily="2" charset="2"/>
              </a:rPr>
              <a:t></a:t>
            </a:r>
            <a:r>
              <a:rPr lang="en-GB" dirty="0" smtClean="0"/>
              <a:t> Virtual Body from the Context Menu.</a:t>
            </a:r>
          </a:p>
          <a:p>
            <a:pPr lvl="1"/>
            <a:endParaRPr lang="en-GB" dirty="0"/>
          </a:p>
          <a:p>
            <a:pPr lvl="1"/>
            <a:endParaRPr lang="en-GB" dirty="0" smtClean="0"/>
          </a:p>
          <a:p>
            <a:pPr lvl="1"/>
            <a:endParaRPr lang="en-GB" dirty="0"/>
          </a:p>
          <a:p>
            <a:pPr lvl="1"/>
            <a:endParaRPr lang="en-GB" dirty="0" smtClean="0"/>
          </a:p>
          <a:p>
            <a:pPr lvl="1"/>
            <a:r>
              <a:rPr lang="en-GB" dirty="0" smtClean="0"/>
              <a:t>In the Details View, click in the Material Point box and select the new coordinate system from the drop down menu as shown.</a:t>
            </a:r>
            <a:endParaRPr lang="en-GB" dirty="0"/>
          </a:p>
        </p:txBody>
      </p:sp>
      <p:pic>
        <p:nvPicPr>
          <p:cNvPr id="717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 b="36339"/>
          <a:stretch/>
        </p:blipFill>
        <p:spPr bwMode="auto">
          <a:xfrm>
            <a:off x="4976196" y="4393468"/>
            <a:ext cx="2762490" cy="1692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8601692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50" y="1751012"/>
            <a:ext cx="4603242" cy="4573588"/>
          </a:xfrm>
        </p:spPr>
        <p:txBody>
          <a:bodyPr/>
          <a:lstStyle/>
          <a:p>
            <a:r>
              <a:rPr lang="en-GB" dirty="0" smtClean="0"/>
              <a:t>Mesh</a:t>
            </a:r>
          </a:p>
          <a:p>
            <a:pPr lvl="1"/>
            <a:r>
              <a:rPr lang="en-GB" dirty="0" smtClean="0"/>
              <a:t>In the Outline, select the Mesh object to display Details of “Mesh”.</a:t>
            </a:r>
          </a:p>
          <a:p>
            <a:pPr lvl="1"/>
            <a:r>
              <a:rPr lang="en-GB" dirty="0" smtClean="0"/>
              <a:t>In Details of “Mesh”, under Assembly Meshing a new option has appeared (Keep Solid Mesh).</a:t>
            </a:r>
          </a:p>
          <a:p>
            <a:pPr lvl="2"/>
            <a:r>
              <a:rPr lang="en-GB" dirty="0" smtClean="0"/>
              <a:t>Set Keep Solid Mesh to Yes.</a:t>
            </a:r>
          </a:p>
          <a:p>
            <a:pPr lvl="3"/>
            <a:r>
              <a:rPr lang="en-GB" dirty="0" smtClean="0"/>
              <a:t>This option appears in response to the presence of a Virtual Body representing the flow region. In such cases it is desirable to be able to choose whether or not to generate a mesh on both fluid and solid regions.</a:t>
            </a:r>
          </a:p>
          <a:p>
            <a:pPr lvl="3"/>
            <a:r>
              <a:rPr lang="en-GB" dirty="0" smtClean="0"/>
              <a:t>Imported bodies can be defined as fluid/solid. In the Outline click on any of the bodies and note the Material assignment in the Details View. </a:t>
            </a:r>
          </a:p>
          <a:p>
            <a:pPr lvl="2"/>
            <a:endParaRPr lang="en-GB" dirty="0"/>
          </a:p>
        </p:txBody>
      </p:sp>
      <p:sp>
        <p:nvSpPr>
          <p:cNvPr id="2" name="Title 1"/>
          <p:cNvSpPr>
            <a:spLocks noGrp="1"/>
          </p:cNvSpPr>
          <p:nvPr>
            <p:ph type="title"/>
          </p:nvPr>
        </p:nvSpPr>
        <p:spPr/>
        <p:txBody>
          <a:bodyPr/>
          <a:lstStyle/>
          <a:p>
            <a:r>
              <a:rPr lang="en-GB" dirty="0" smtClean="0"/>
              <a:t>Global Mesh Controls</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3826"/>
          <a:stretch/>
        </p:blipFill>
        <p:spPr bwMode="auto">
          <a:xfrm>
            <a:off x="5411556" y="1544765"/>
            <a:ext cx="2762490" cy="255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42" b="44107"/>
          <a:stretch/>
        </p:blipFill>
        <p:spPr bwMode="auto">
          <a:xfrm>
            <a:off x="5411556" y="4956175"/>
            <a:ext cx="2762490" cy="14865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21709" y="4606402"/>
            <a:ext cx="1034886" cy="44809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1448415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Generate Mesh</a:t>
            </a:r>
            <a:endParaRPr lang="en-GB" dirty="0"/>
          </a:p>
        </p:txBody>
      </p:sp>
      <p:sp>
        <p:nvSpPr>
          <p:cNvPr id="3" name="Content Placeholder 2"/>
          <p:cNvSpPr>
            <a:spLocks noGrp="1"/>
          </p:cNvSpPr>
          <p:nvPr>
            <p:ph sz="half" idx="1"/>
          </p:nvPr>
        </p:nvSpPr>
        <p:spPr>
          <a:xfrm>
            <a:off x="590550" y="1751012"/>
            <a:ext cx="4848958" cy="4573588"/>
          </a:xfrm>
        </p:spPr>
        <p:txBody>
          <a:bodyPr/>
          <a:lstStyle/>
          <a:p>
            <a:r>
              <a:rPr lang="en-GB" dirty="0" smtClean="0"/>
              <a:t>Generate Initial Mesh</a:t>
            </a:r>
          </a:p>
          <a:p>
            <a:pPr lvl="1"/>
            <a:r>
              <a:rPr lang="en-GB" dirty="0" smtClean="0"/>
              <a:t>Select </a:t>
            </a:r>
            <a:r>
              <a:rPr lang="en-GB" dirty="0"/>
              <a:t>the Mesh object in the </a:t>
            </a:r>
            <a:r>
              <a:rPr lang="en-GB" dirty="0" smtClean="0"/>
              <a:t>Outline.</a:t>
            </a:r>
          </a:p>
          <a:p>
            <a:pPr lvl="1"/>
            <a:r>
              <a:rPr lang="en-GB" dirty="0"/>
              <a:t>Generate the mesh</a:t>
            </a:r>
            <a:r>
              <a:rPr lang="en-GB" dirty="0" smtClean="0"/>
              <a:t>.</a:t>
            </a:r>
          </a:p>
          <a:p>
            <a:pPr lvl="2"/>
            <a:endParaRPr lang="en-GB" dirty="0" smtClean="0"/>
          </a:p>
          <a:p>
            <a:pPr lvl="2"/>
            <a:r>
              <a:rPr lang="en-GB" dirty="0" smtClean="0"/>
              <a:t>A Number </a:t>
            </a:r>
            <a:r>
              <a:rPr lang="en-GB" smtClean="0"/>
              <a:t>of Messages </a:t>
            </a:r>
            <a:r>
              <a:rPr lang="en-GB" dirty="0" smtClean="0"/>
              <a:t>will be printed in the </a:t>
            </a:r>
            <a:r>
              <a:rPr lang="en-GB" smtClean="0"/>
              <a:t>Message Box </a:t>
            </a:r>
            <a:r>
              <a:rPr lang="en-GB" dirty="0" smtClean="0"/>
              <a:t>prompting the user to check the mesh for geometric accuracy.</a:t>
            </a:r>
          </a:p>
          <a:p>
            <a:pPr lvl="1"/>
            <a:r>
              <a:rPr lang="en-GB" dirty="0" smtClean="0"/>
              <a:t>Note the feature capture failure (right).</a:t>
            </a:r>
          </a:p>
          <a:p>
            <a:pPr lvl="1"/>
            <a:r>
              <a:rPr lang="en-GB" dirty="0" smtClean="0"/>
              <a:t>Poor </a:t>
            </a:r>
            <a:r>
              <a:rPr lang="en-GB" dirty="0"/>
              <a:t>feature </a:t>
            </a:r>
            <a:r>
              <a:rPr lang="en-GB" dirty="0" smtClean="0"/>
              <a:t>capture can be fixed in a number of ways. The simplest approach is to try refining the mesh in these regions. In this case, since the mesh is quite coarse on all the pipe faces, we will decrease the Global Curvature Normal Angle. This will create smaller cells on all curved faces including the problematic area.</a:t>
            </a:r>
          </a:p>
          <a:p>
            <a:pPr lvl="1"/>
            <a:endParaRPr lang="en-GB" dirty="0"/>
          </a:p>
          <a:p>
            <a:pPr lvl="1"/>
            <a:endParaRPr lang="en-GB" dirty="0"/>
          </a:p>
        </p:txBody>
      </p:sp>
      <p:pic>
        <p:nvPicPr>
          <p:cNvPr id="22530" name="Picture 2"/>
          <p:cNvPicPr>
            <a:picLocks noChangeAspect="1" noChangeArrowheads="1"/>
          </p:cNvPicPr>
          <p:nvPr/>
        </p:nvPicPr>
        <p:blipFill>
          <a:blip r:embed="rId2" cstate="print"/>
          <a:srcRect/>
          <a:stretch>
            <a:fillRect/>
          </a:stretch>
        </p:blipFill>
        <p:spPr bwMode="auto">
          <a:xfrm>
            <a:off x="819135" y="2728795"/>
            <a:ext cx="1485714" cy="314286"/>
          </a:xfrm>
          <a:prstGeom prst="rect">
            <a:avLst/>
          </a:prstGeom>
          <a:noFill/>
          <a:ln w="9525">
            <a:solidFill>
              <a:schemeClr val="tx1"/>
            </a:solidFill>
            <a:miter lim="800000"/>
            <a:headEnd/>
            <a:tailEnd/>
          </a:ln>
        </p:spPr>
      </p:pic>
      <p:pic>
        <p:nvPicPr>
          <p:cNvPr id="921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4340" t="20608" r="13528" b="12141"/>
          <a:stretch/>
        </p:blipFill>
        <p:spPr bwMode="auto">
          <a:xfrm>
            <a:off x="5605949" y="2510956"/>
            <a:ext cx="3305461" cy="296519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2132" t="24740" r="9186" b="19694"/>
          <a:stretch/>
        </p:blipFill>
        <p:spPr bwMode="auto">
          <a:xfrm>
            <a:off x="6737137" y="4185667"/>
            <a:ext cx="2286183" cy="1488677"/>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8105519" y="3037819"/>
            <a:ext cx="744280" cy="420606"/>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 xmlns:p14="http://schemas.microsoft.com/office/powerpoint/2010/main" val="153529049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877" t="20595" r="9529" b="11798"/>
          <a:stretch/>
        </p:blipFill>
        <p:spPr bwMode="auto">
          <a:xfrm>
            <a:off x="5580000" y="3348000"/>
            <a:ext cx="3348000" cy="2988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5181"/>
          <a:stretch/>
        </p:blipFill>
        <p:spPr bwMode="auto">
          <a:xfrm>
            <a:off x="5605949" y="634335"/>
            <a:ext cx="3305461" cy="2520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Generate Mesh</a:t>
            </a:r>
            <a:endParaRPr lang="en-GB" dirty="0"/>
          </a:p>
        </p:txBody>
      </p:sp>
      <p:sp>
        <p:nvSpPr>
          <p:cNvPr id="3" name="Content Placeholder 2"/>
          <p:cNvSpPr>
            <a:spLocks noGrp="1"/>
          </p:cNvSpPr>
          <p:nvPr>
            <p:ph sz="half" idx="1"/>
          </p:nvPr>
        </p:nvSpPr>
        <p:spPr/>
        <p:txBody>
          <a:bodyPr/>
          <a:lstStyle/>
          <a:p>
            <a:r>
              <a:rPr lang="en-GB" dirty="0" smtClean="0"/>
              <a:t>Adjust Sizing and Generate Mesh</a:t>
            </a:r>
          </a:p>
          <a:p>
            <a:pPr lvl="1"/>
            <a:r>
              <a:rPr lang="en-GB" dirty="0" smtClean="0"/>
              <a:t>In the Details View, under Sizing change Curvature Normal Angle to 10.</a:t>
            </a:r>
            <a:endParaRPr lang="en-GB" dirty="0"/>
          </a:p>
          <a:p>
            <a:pPr lvl="1"/>
            <a:r>
              <a:rPr lang="en-GB" dirty="0" smtClean="0"/>
              <a:t>Generate the mesh.</a:t>
            </a:r>
          </a:p>
          <a:p>
            <a:pPr lvl="1"/>
            <a:endParaRPr lang="en-GB" dirty="0"/>
          </a:p>
          <a:p>
            <a:pPr lvl="1"/>
            <a:r>
              <a:rPr lang="en-GB" dirty="0" smtClean="0"/>
              <a:t>The new, more refined, mesh has eliminated the previous feature capture problem.</a:t>
            </a:r>
          </a:p>
          <a:p>
            <a:pPr lvl="2"/>
            <a:r>
              <a:rPr lang="en-GB" dirty="0" smtClean="0"/>
              <a:t>Note that warning messages may still appear even if the mesh is acceptable in terms of geometric feature capture. </a:t>
            </a:r>
          </a:p>
        </p:txBody>
      </p:sp>
      <p:pic>
        <p:nvPicPr>
          <p:cNvPr id="22530" name="Picture 2"/>
          <p:cNvPicPr>
            <a:picLocks noChangeAspect="1" noChangeArrowheads="1"/>
          </p:cNvPicPr>
          <p:nvPr/>
        </p:nvPicPr>
        <p:blipFill>
          <a:blip r:embed="rId4" cstate="print"/>
          <a:srcRect/>
          <a:stretch>
            <a:fillRect/>
          </a:stretch>
        </p:blipFill>
        <p:spPr bwMode="auto">
          <a:xfrm>
            <a:off x="839724" y="3240649"/>
            <a:ext cx="1485714" cy="314286"/>
          </a:xfrm>
          <a:prstGeom prst="rect">
            <a:avLst/>
          </a:prstGeom>
          <a:noFill/>
          <a:ln w="9525">
            <a:solidFill>
              <a:schemeClr val="tx1"/>
            </a:solidFill>
            <a:miter lim="800000"/>
            <a:headEnd/>
            <a:tailEnd/>
          </a:ln>
        </p:spPr>
      </p:pic>
      <p:sp>
        <p:nvSpPr>
          <p:cNvPr id="10" name="Rectangle 9"/>
          <p:cNvSpPr/>
          <p:nvPr/>
        </p:nvSpPr>
        <p:spPr bwMode="auto">
          <a:xfrm>
            <a:off x="8105519" y="3880944"/>
            <a:ext cx="744280" cy="420606"/>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0244"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737137" y="5054319"/>
            <a:ext cx="2286183" cy="1444771"/>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9208265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View Mesh Interior </a:t>
            </a:r>
          </a:p>
          <a:p>
            <a:pPr lvl="1"/>
            <a:r>
              <a:rPr lang="en-GB" dirty="0" smtClean="0"/>
              <a:t>Right click in the graphics window and select </a:t>
            </a:r>
            <a:r>
              <a:rPr lang="en-GB" dirty="0" smtClean="0"/>
              <a:t>View </a:t>
            </a:r>
            <a:r>
              <a:rPr lang="en-GB" dirty="0" smtClean="0">
                <a:sym typeface="Wingdings" pitchFamily="2" charset="2"/>
              </a:rPr>
              <a:t> </a:t>
            </a:r>
            <a:r>
              <a:rPr lang="en-GB" dirty="0" smtClean="0"/>
              <a:t>Front </a:t>
            </a:r>
            <a:r>
              <a:rPr lang="en-GB" dirty="0" smtClean="0"/>
              <a:t>(corresponds to -Z).</a:t>
            </a:r>
          </a:p>
        </p:txBody>
      </p:sp>
      <p:sp>
        <p:nvSpPr>
          <p:cNvPr id="20" name="Content Placeholder 19"/>
          <p:cNvSpPr>
            <a:spLocks noGrp="1"/>
          </p:cNvSpPr>
          <p:nvPr>
            <p:ph sz="half" idx="2"/>
          </p:nvPr>
        </p:nvSpPr>
        <p:spPr/>
        <p:txBody>
          <a:bodyPr/>
          <a:lstStyle/>
          <a:p>
            <a:pPr lvl="1"/>
            <a:r>
              <a:rPr lang="en-GB" dirty="0" smtClean="0"/>
              <a:t>Select the Section Plane Tool.</a:t>
            </a:r>
          </a:p>
          <a:p>
            <a:pPr lvl="1"/>
            <a:endParaRPr lang="en-GB" dirty="0" smtClean="0"/>
          </a:p>
          <a:p>
            <a:pPr lvl="1"/>
            <a:r>
              <a:rPr lang="en-GB" dirty="0" smtClean="0"/>
              <a:t>Create a Section Plane by clicking, dragging </a:t>
            </a:r>
            <a:r>
              <a:rPr lang="en-GB" smtClean="0"/>
              <a:t>and releasing </a:t>
            </a:r>
            <a:r>
              <a:rPr lang="en-GB" dirty="0" smtClean="0"/>
              <a:t>as shown vertically down through the mesh.</a:t>
            </a:r>
            <a:endParaRPr lang="en-GB" dirty="0"/>
          </a:p>
        </p:txBody>
      </p:sp>
      <p:sp>
        <p:nvSpPr>
          <p:cNvPr id="2" name="Title 1"/>
          <p:cNvSpPr>
            <a:spLocks noGrp="1"/>
          </p:cNvSpPr>
          <p:nvPr>
            <p:ph type="title"/>
          </p:nvPr>
        </p:nvSpPr>
        <p:spPr/>
        <p:txBody>
          <a:bodyPr/>
          <a:lstStyle/>
          <a:p>
            <a:r>
              <a:rPr lang="en-GB" dirty="0" smtClean="0"/>
              <a:t>Section Plane</a:t>
            </a:r>
            <a:endParaRPr lang="en-GB" dirty="0"/>
          </a:p>
        </p:txBody>
      </p:sp>
      <p:pic>
        <p:nvPicPr>
          <p:cNvPr id="9221" name="Picture 5"/>
          <p:cNvPicPr>
            <a:picLocks noChangeAspect="1" noChangeArrowheads="1"/>
          </p:cNvPicPr>
          <p:nvPr/>
        </p:nvPicPr>
        <p:blipFill>
          <a:blip r:embed="rId2" cstate="print"/>
          <a:srcRect/>
          <a:stretch>
            <a:fillRect/>
          </a:stretch>
        </p:blipFill>
        <p:spPr bwMode="auto">
          <a:xfrm>
            <a:off x="5056442" y="2044065"/>
            <a:ext cx="357143" cy="314286"/>
          </a:xfrm>
          <a:prstGeom prst="rect">
            <a:avLst/>
          </a:prstGeom>
          <a:noFill/>
          <a:ln w="9525">
            <a:solidFill>
              <a:schemeClr val="tx1"/>
            </a:solidFill>
            <a:miter lim="800000"/>
            <a:headEnd/>
            <a:tailEnd/>
          </a:ln>
        </p:spPr>
      </p:pic>
      <p:cxnSp>
        <p:nvCxnSpPr>
          <p:cNvPr id="22" name="Straight Arrow Connector 21"/>
          <p:cNvCxnSpPr/>
          <p:nvPr/>
        </p:nvCxnSpPr>
        <p:spPr bwMode="auto">
          <a:xfrm rot="5400000">
            <a:off x="5988258" y="3971483"/>
            <a:ext cx="864639" cy="2976"/>
          </a:xfrm>
          <a:prstGeom prst="straightConnector1">
            <a:avLst/>
          </a:prstGeom>
          <a:solidFill>
            <a:schemeClr val="accent2"/>
          </a:solidFill>
          <a:ln w="25400" cap="sq" cmpd="sng" algn="ctr">
            <a:solidFill>
              <a:srgbClr val="FF0000"/>
            </a:solidFill>
            <a:prstDash val="solid"/>
            <a:round/>
            <a:headEnd type="none" w="med" len="med"/>
            <a:tailEnd type="arrow"/>
          </a:ln>
          <a:effectLst/>
        </p:spPr>
      </p:cxnSp>
      <p:grpSp>
        <p:nvGrpSpPr>
          <p:cNvPr id="4" name="Group 3"/>
          <p:cNvGrpSpPr/>
          <p:nvPr/>
        </p:nvGrpSpPr>
        <p:grpSpPr>
          <a:xfrm>
            <a:off x="1433789" y="2974437"/>
            <a:ext cx="2908032" cy="3238975"/>
            <a:chOff x="1433789" y="2974437"/>
            <a:chExt cx="2908032" cy="3238975"/>
          </a:xfrm>
        </p:grpSpPr>
        <p:pic>
          <p:nvPicPr>
            <p:cNvPr id="1126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33789" y="2974437"/>
              <a:ext cx="1895640" cy="255292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03506" y="5013158"/>
              <a:ext cx="1038315" cy="120025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126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809061" y="3273171"/>
            <a:ext cx="1703539" cy="329148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bwMode="auto">
          <a:xfrm rot="5400000">
            <a:off x="6114421" y="3754242"/>
            <a:ext cx="864639" cy="2976"/>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extLst>
      <p:ext uri="{BB962C8B-B14F-4D97-AF65-F5344CB8AC3E}">
        <p14:creationId xmlns="" xmlns:p14="http://schemas.microsoft.com/office/powerpoint/2010/main" val="420447310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Plane</a:t>
            </a:r>
            <a:endParaRPr lang="en-GB" dirty="0"/>
          </a:p>
        </p:txBody>
      </p:sp>
      <p:sp>
        <p:nvSpPr>
          <p:cNvPr id="3" name="Content Placeholder 2"/>
          <p:cNvSpPr>
            <a:spLocks noGrp="1"/>
          </p:cNvSpPr>
          <p:nvPr>
            <p:ph sz="half" idx="1"/>
          </p:nvPr>
        </p:nvSpPr>
        <p:spPr>
          <a:xfrm>
            <a:off x="590550" y="1751012"/>
            <a:ext cx="4262804" cy="4573588"/>
          </a:xfrm>
        </p:spPr>
        <p:txBody>
          <a:bodyPr/>
          <a:lstStyle/>
          <a:p>
            <a:r>
              <a:rPr lang="en-GB" dirty="0"/>
              <a:t>View Mesh </a:t>
            </a:r>
            <a:r>
              <a:rPr lang="en-GB" dirty="0" smtClean="0"/>
              <a:t>Interior (Continued) </a:t>
            </a:r>
            <a:endParaRPr lang="en-GB" dirty="0"/>
          </a:p>
          <a:p>
            <a:pPr lvl="1"/>
            <a:r>
              <a:rPr lang="en-GB" dirty="0" smtClean="0"/>
              <a:t>Set the view to isometric using the </a:t>
            </a:r>
            <a:r>
              <a:rPr lang="en-GB" dirty="0" err="1" smtClean="0"/>
              <a:t>Iso</a:t>
            </a:r>
            <a:r>
              <a:rPr lang="en-GB" dirty="0" smtClean="0"/>
              <a:t> Ball.</a:t>
            </a:r>
          </a:p>
          <a:p>
            <a:pPr lvl="1"/>
            <a:endParaRPr lang="en-GB" dirty="0"/>
          </a:p>
          <a:p>
            <a:pPr lvl="1"/>
            <a:endParaRPr lang="en-GB" dirty="0"/>
          </a:p>
          <a:p>
            <a:pPr lvl="1"/>
            <a:r>
              <a:rPr lang="en-GB" dirty="0" smtClean="0"/>
              <a:t>Zoom in using the Box Zoom tool as shown.</a:t>
            </a:r>
          </a:p>
          <a:p>
            <a:pPr lvl="1"/>
            <a:endParaRPr lang="en-GB" dirty="0"/>
          </a:p>
          <a:p>
            <a:pPr lvl="1"/>
            <a:r>
              <a:rPr lang="en-GB" dirty="0" smtClean="0"/>
              <a:t>Note that the mesh between the parts is fully conformal.</a:t>
            </a:r>
          </a:p>
          <a:p>
            <a:pPr lvl="1"/>
            <a:r>
              <a:rPr lang="en-GB" dirty="0"/>
              <a:t>In the Outline, select the Mesh object to display Details of “Mesh</a:t>
            </a:r>
            <a:r>
              <a:rPr lang="en-GB" dirty="0" smtClean="0"/>
              <a:t>” and, under Statistics, set Mesh Metric to Orthogonal Quality.</a:t>
            </a:r>
          </a:p>
          <a:p>
            <a:pPr lvl="1"/>
            <a:r>
              <a:rPr lang="en-GB" dirty="0" smtClean="0"/>
              <a:t>Orthogonal Quality is acceptable (above 0.05).</a:t>
            </a:r>
            <a:endParaRPr lang="en-GB" dirty="0"/>
          </a:p>
          <a:p>
            <a:pPr lvl="1"/>
            <a:endParaRPr lang="en-GB" dirty="0" smtClean="0"/>
          </a:p>
        </p:txBody>
      </p:sp>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0393" y="2498788"/>
            <a:ext cx="701675" cy="7778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9084" y="3937480"/>
            <a:ext cx="331499" cy="25148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1417" t="21484" r="17695" b="12533"/>
          <a:stretch/>
        </p:blipFill>
        <p:spPr bwMode="auto">
          <a:xfrm>
            <a:off x="5282067" y="664746"/>
            <a:ext cx="3305461" cy="327273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9607" r="12971" b="17154"/>
          <a:stretch/>
        </p:blipFill>
        <p:spPr bwMode="auto">
          <a:xfrm>
            <a:off x="4550421" y="453765"/>
            <a:ext cx="1850380" cy="1656389"/>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rotWithShape="1">
          <a:blip r:embed="rId6">
            <a:extLst>
              <a:ext uri="{28A0092B-C50C-407E-A947-70E740481C1C}">
                <a14:useLocalDpi xmlns="" xmlns:a14="http://schemas.microsoft.com/office/drawing/2010/main" val="0"/>
              </a:ext>
            </a:extLst>
          </a:blip>
          <a:srcRect b="10241"/>
          <a:stretch/>
        </p:blipFill>
        <p:spPr bwMode="auto">
          <a:xfrm>
            <a:off x="5282068" y="4063221"/>
            <a:ext cx="3305461" cy="238553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43189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Mesh Metrics Graph</a:t>
            </a:r>
            <a:endParaRPr lang="en-GB" dirty="0"/>
          </a:p>
        </p:txBody>
      </p:sp>
      <p:sp>
        <p:nvSpPr>
          <p:cNvPr id="3" name="Content Placeholder 2"/>
          <p:cNvSpPr>
            <a:spLocks noGrp="1"/>
          </p:cNvSpPr>
          <p:nvPr>
            <p:ph sz="half" idx="1"/>
          </p:nvPr>
        </p:nvSpPr>
        <p:spPr>
          <a:xfrm>
            <a:off x="590550" y="1751012"/>
            <a:ext cx="3911112" cy="4573588"/>
          </a:xfrm>
        </p:spPr>
        <p:txBody>
          <a:bodyPr/>
          <a:lstStyle/>
          <a:p>
            <a:r>
              <a:rPr lang="en-GB" dirty="0"/>
              <a:t>View Mesh </a:t>
            </a:r>
            <a:r>
              <a:rPr lang="en-GB" dirty="0" smtClean="0"/>
              <a:t>Interior (Continued) </a:t>
            </a:r>
            <a:endParaRPr lang="en-GB" dirty="0"/>
          </a:p>
          <a:p>
            <a:pPr lvl="1"/>
            <a:r>
              <a:rPr lang="en-GB" dirty="0" smtClean="0"/>
              <a:t>Note that the Mesh Metrics Graph indicates that the mesh contains different cell types.</a:t>
            </a:r>
          </a:p>
          <a:p>
            <a:pPr lvl="2"/>
            <a:r>
              <a:rPr lang="en-GB" dirty="0" smtClean="0"/>
              <a:t>If the graph is not visible click the Metric Graph button.</a:t>
            </a:r>
          </a:p>
          <a:p>
            <a:pPr lvl="2"/>
            <a:endParaRPr lang="en-GB" dirty="0" smtClean="0"/>
          </a:p>
          <a:p>
            <a:pPr lvl="1"/>
            <a:r>
              <a:rPr lang="en-GB" dirty="0" smtClean="0"/>
              <a:t>You can see from the graph bars that, for each range of quality, hexahedral cells are the most prevalent (dark blue) followed by wedge cells (green). Other cell types form only a small part of the mesh.</a:t>
            </a:r>
          </a:p>
          <a:p>
            <a:pPr lvl="1"/>
            <a:endParaRPr lang="en-GB" dirty="0" smtClean="0"/>
          </a:p>
          <a:p>
            <a:pPr lvl="1"/>
            <a:r>
              <a:rPr lang="en-GB" dirty="0" smtClean="0"/>
              <a:t>Switch the Metric Graph off using the Metric Graph button.</a:t>
            </a:r>
          </a:p>
          <a:p>
            <a:pPr lvl="2"/>
            <a:endParaRPr lang="en-GB" dirty="0" smtClean="0"/>
          </a:p>
          <a:p>
            <a:pPr lvl="1"/>
            <a:endParaRPr lang="en-GB" dirty="0" smtClean="0"/>
          </a:p>
        </p:txBody>
      </p:sp>
      <p:pic>
        <p:nvPicPr>
          <p:cNvPr id="1331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0074" y="2075230"/>
            <a:ext cx="4372404" cy="316498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0074" y="3543704"/>
            <a:ext cx="1325996" cy="25148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73105" y="4268233"/>
            <a:ext cx="1179390" cy="2162973"/>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8105519" y="4033772"/>
            <a:ext cx="372140" cy="1081486"/>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 xmlns:p14="http://schemas.microsoft.com/office/powerpoint/2010/main" val="253605734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Inflation</a:t>
            </a:r>
            <a:endParaRPr lang="en-GB" dirty="0"/>
          </a:p>
        </p:txBody>
      </p:sp>
      <p:sp>
        <p:nvSpPr>
          <p:cNvPr id="3" name="Content Placeholder 2"/>
          <p:cNvSpPr>
            <a:spLocks noGrp="1"/>
          </p:cNvSpPr>
          <p:nvPr>
            <p:ph sz="half" idx="1"/>
          </p:nvPr>
        </p:nvSpPr>
        <p:spPr>
          <a:xfrm>
            <a:off x="590549" y="1751012"/>
            <a:ext cx="4497265" cy="4573588"/>
          </a:xfrm>
        </p:spPr>
        <p:txBody>
          <a:bodyPr/>
          <a:lstStyle/>
          <a:p>
            <a:r>
              <a:rPr lang="en-GB" dirty="0" smtClean="0"/>
              <a:t>Add Automatic Inflation</a:t>
            </a:r>
            <a:endParaRPr lang="en-GB" dirty="0"/>
          </a:p>
          <a:p>
            <a:pPr lvl="1"/>
            <a:r>
              <a:rPr lang="en-GB" dirty="0" smtClean="0"/>
              <a:t>In the Details View, under Inflation set Use Automatic Inflation to Program Controlled leaving all other settings to the defaults as shown.</a:t>
            </a:r>
          </a:p>
          <a:p>
            <a:pPr lvl="2"/>
            <a:r>
              <a:rPr lang="en-GB" dirty="0" smtClean="0"/>
              <a:t>In Assembly Meshing;</a:t>
            </a:r>
          </a:p>
          <a:p>
            <a:pPr lvl="3"/>
            <a:r>
              <a:rPr lang="en-GB" dirty="0" smtClean="0"/>
              <a:t>When inflation is required on Virtual Bodies, Automatic Program Controlled Inflation must be used.</a:t>
            </a:r>
          </a:p>
          <a:p>
            <a:pPr lvl="3"/>
            <a:r>
              <a:rPr lang="en-GB" dirty="0"/>
              <a:t>Automatic Program Controlled </a:t>
            </a:r>
            <a:r>
              <a:rPr lang="en-GB" dirty="0" smtClean="0"/>
              <a:t>Inflation will create inflation in fluid bodies (Virtual </a:t>
            </a:r>
            <a:r>
              <a:rPr lang="en-GB" dirty="0"/>
              <a:t>B</a:t>
            </a:r>
            <a:r>
              <a:rPr lang="en-GB" dirty="0" smtClean="0"/>
              <a:t>odies are fluid by default). Solid bodies will contain no inflation.</a:t>
            </a:r>
          </a:p>
          <a:p>
            <a:pPr lvl="1"/>
            <a:endParaRPr lang="en-GB" dirty="0" smtClean="0"/>
          </a:p>
        </p:txBody>
      </p:sp>
      <p:pic>
        <p:nvPicPr>
          <p:cNvPr id="1433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17372"/>
          <a:stretch/>
        </p:blipFill>
        <p:spPr bwMode="auto">
          <a:xfrm>
            <a:off x="5611200" y="2646729"/>
            <a:ext cx="3010161" cy="219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903177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Named Selections</a:t>
            </a:r>
            <a:endParaRPr lang="en-GB" dirty="0"/>
          </a:p>
        </p:txBody>
      </p:sp>
      <p:sp>
        <p:nvSpPr>
          <p:cNvPr id="3" name="Content Placeholder 2"/>
          <p:cNvSpPr>
            <a:spLocks noGrp="1"/>
          </p:cNvSpPr>
          <p:nvPr>
            <p:ph sz="half" idx="1"/>
          </p:nvPr>
        </p:nvSpPr>
        <p:spPr>
          <a:xfrm>
            <a:off x="590549" y="1751012"/>
            <a:ext cx="4268529" cy="4573588"/>
          </a:xfrm>
        </p:spPr>
        <p:txBody>
          <a:bodyPr/>
          <a:lstStyle/>
          <a:p>
            <a:r>
              <a:rPr lang="en-GB" dirty="0" smtClean="0"/>
              <a:t>Add Named Selections</a:t>
            </a:r>
          </a:p>
          <a:p>
            <a:pPr lvl="1"/>
            <a:r>
              <a:rPr lang="en-GB" dirty="0" smtClean="0"/>
              <a:t>Click the Zoom to Fit button to restore the view.</a:t>
            </a:r>
          </a:p>
          <a:p>
            <a:pPr lvl="1"/>
            <a:endParaRPr lang="en-GB" dirty="0" smtClean="0"/>
          </a:p>
          <a:p>
            <a:pPr lvl="1"/>
            <a:r>
              <a:rPr lang="en-GB" dirty="0" smtClean="0"/>
              <a:t>Select Geometry in the Outline.</a:t>
            </a:r>
          </a:p>
          <a:p>
            <a:pPr lvl="1"/>
            <a:endParaRPr lang="en-GB" dirty="0" smtClean="0"/>
          </a:p>
          <a:p>
            <a:pPr lvl="1"/>
            <a:endParaRPr lang="en-GB" dirty="0" smtClean="0"/>
          </a:p>
          <a:p>
            <a:pPr lvl="1"/>
            <a:r>
              <a:rPr lang="en-GB" dirty="0" smtClean="0"/>
              <a:t>Select the Face Selection Filter</a:t>
            </a:r>
          </a:p>
          <a:p>
            <a:pPr lvl="1"/>
            <a:endParaRPr lang="en-GB" dirty="0"/>
          </a:p>
          <a:p>
            <a:pPr lvl="1"/>
            <a:r>
              <a:rPr lang="en-GB" dirty="0" smtClean="0"/>
              <a:t>Select the face as shown.</a:t>
            </a:r>
          </a:p>
          <a:p>
            <a:pPr lvl="1"/>
            <a:r>
              <a:rPr lang="en-GB" dirty="0"/>
              <a:t>Right click and select Create Named Selection from the Context Menu as shown</a:t>
            </a:r>
            <a:endParaRPr lang="en-GB" dirty="0" smtClean="0"/>
          </a:p>
          <a:p>
            <a:endParaRPr lang="en-GB" dirty="0"/>
          </a:p>
        </p:txBody>
      </p:sp>
      <p:grpSp>
        <p:nvGrpSpPr>
          <p:cNvPr id="11" name="Group 10"/>
          <p:cNvGrpSpPr/>
          <p:nvPr/>
        </p:nvGrpSpPr>
        <p:grpSpPr>
          <a:xfrm>
            <a:off x="836948" y="4289534"/>
            <a:ext cx="1320000" cy="360614"/>
            <a:chOff x="822475" y="2417092"/>
            <a:chExt cx="1320000" cy="360614"/>
          </a:xfrm>
        </p:grpSpPr>
        <p:pic>
          <p:nvPicPr>
            <p:cNvPr id="14" name="Picture 2"/>
            <p:cNvPicPr>
              <a:picLocks noChangeAspect="1" noChangeArrowheads="1"/>
            </p:cNvPicPr>
            <p:nvPr/>
          </p:nvPicPr>
          <p:blipFill>
            <a:blip r:embed="rId2"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15" name="Oval 14"/>
            <p:cNvSpPr/>
            <p:nvPr/>
          </p:nvSpPr>
          <p:spPr bwMode="auto">
            <a:xfrm>
              <a:off x="1446022"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15362"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6605" b="10914"/>
          <a:stretch/>
        </p:blipFill>
        <p:spPr bwMode="auto">
          <a:xfrm>
            <a:off x="836948" y="3431802"/>
            <a:ext cx="1312277" cy="39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2493" t="20674" r="18383" b="12689"/>
          <a:stretch/>
        </p:blipFill>
        <p:spPr bwMode="auto">
          <a:xfrm>
            <a:off x="4950553" y="1475414"/>
            <a:ext cx="3708000" cy="363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5" cstate="print"/>
          <a:srcRect/>
          <a:stretch>
            <a:fillRect/>
          </a:stretch>
        </p:blipFill>
        <p:spPr bwMode="auto">
          <a:xfrm>
            <a:off x="5069450" y="5838700"/>
            <a:ext cx="3523810" cy="285714"/>
          </a:xfrm>
          <a:prstGeom prst="rect">
            <a:avLst/>
          </a:prstGeom>
          <a:noFill/>
          <a:ln w="25400">
            <a:solidFill>
              <a:srgbClr val="FF0000"/>
            </a:solidFill>
            <a:miter lim="800000"/>
            <a:headEnd/>
            <a:tailEnd/>
          </a:ln>
        </p:spPr>
      </p:pic>
      <p:pic>
        <p:nvPicPr>
          <p:cNvPr id="15366"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834802" y="2915607"/>
            <a:ext cx="1489879" cy="2652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6853746" y="5030576"/>
            <a:ext cx="1470935" cy="127592"/>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cxnSp>
        <p:nvCxnSpPr>
          <p:cNvPr id="24" name="Straight Arrow Connector 23"/>
          <p:cNvCxnSpPr>
            <a:stCxn id="22" idx="2"/>
            <a:endCxn id="25" idx="0"/>
          </p:cNvCxnSpPr>
          <p:nvPr/>
        </p:nvCxnSpPr>
        <p:spPr bwMode="auto">
          <a:xfrm flipH="1">
            <a:off x="6831355" y="5158168"/>
            <a:ext cx="757859" cy="68053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30" name="Oval 29"/>
          <p:cNvSpPr/>
          <p:nvPr/>
        </p:nvSpPr>
        <p:spPr bwMode="auto">
          <a:xfrm>
            <a:off x="5069450" y="4259111"/>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7170"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55795" y="2690883"/>
            <a:ext cx="331499" cy="25148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smtClean="0"/>
              <a:t>Add Named Selections (Continued)</a:t>
            </a:r>
          </a:p>
          <a:p>
            <a:pPr lvl="1"/>
            <a:r>
              <a:rPr lang="en-GB" dirty="0"/>
              <a:t>In the Named Selection Dialog Box type the name </a:t>
            </a:r>
            <a:r>
              <a:rPr lang="en-GB" dirty="0" smtClean="0"/>
              <a:t>“outlet” </a:t>
            </a:r>
            <a:r>
              <a:rPr lang="en-GB" dirty="0"/>
              <a:t>as shown </a:t>
            </a:r>
            <a:r>
              <a:rPr lang="en-GB" dirty="0" smtClean="0"/>
              <a:t>(below).</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r>
              <a:rPr lang="en-GB" dirty="0"/>
              <a:t>Click OK</a:t>
            </a:r>
            <a:r>
              <a:rPr lang="en-GB" dirty="0" smtClean="0"/>
              <a:t>.</a:t>
            </a:r>
          </a:p>
          <a:p>
            <a:endParaRPr lang="en-GB" dirty="0"/>
          </a:p>
        </p:txBody>
      </p:sp>
      <p:sp>
        <p:nvSpPr>
          <p:cNvPr id="4" name="Content Placeholder 3"/>
          <p:cNvSpPr>
            <a:spLocks noGrp="1"/>
          </p:cNvSpPr>
          <p:nvPr>
            <p:ph sz="half" idx="2"/>
          </p:nvPr>
        </p:nvSpPr>
        <p:spPr/>
        <p:txBody>
          <a:bodyPr/>
          <a:lstStyle/>
          <a:p>
            <a:pPr lvl="1"/>
            <a:r>
              <a:rPr lang="en-GB" dirty="0"/>
              <a:t>Use the same procedure to create two more Named Selections </a:t>
            </a:r>
            <a:r>
              <a:rPr lang="en-GB" dirty="0" smtClean="0"/>
              <a:t>(inlet-1 &amp; inlet-2) for </a:t>
            </a:r>
            <a:r>
              <a:rPr lang="en-GB" dirty="0"/>
              <a:t>the </a:t>
            </a:r>
            <a:r>
              <a:rPr lang="en-GB" dirty="0" smtClean="0"/>
              <a:t>faces shown below.</a:t>
            </a:r>
            <a:endParaRPr lang="en-GB" dirty="0"/>
          </a:p>
          <a:p>
            <a:endParaRPr lang="en-GB" dirty="0"/>
          </a:p>
        </p:txBody>
      </p:sp>
      <p:sp>
        <p:nvSpPr>
          <p:cNvPr id="2" name="Title 1"/>
          <p:cNvSpPr>
            <a:spLocks noGrp="1"/>
          </p:cNvSpPr>
          <p:nvPr>
            <p:ph type="title"/>
          </p:nvPr>
        </p:nvSpPr>
        <p:spPr/>
        <p:txBody>
          <a:bodyPr/>
          <a:lstStyle/>
          <a:p>
            <a:r>
              <a:rPr lang="en-GB" dirty="0" smtClean="0"/>
              <a:t>Named Selections</a:t>
            </a:r>
            <a:endParaRPr lang="en-GB" dirty="0"/>
          </a:p>
        </p:txBody>
      </p:sp>
      <p:pic>
        <p:nvPicPr>
          <p:cNvPr id="15367"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1993" y="3052152"/>
            <a:ext cx="3067316" cy="296253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4985780" y="2732147"/>
            <a:ext cx="3816000" cy="3636000"/>
            <a:chOff x="3600000" y="2088000"/>
            <a:chExt cx="3816000" cy="3636000"/>
          </a:xfrm>
        </p:grpSpPr>
        <p:pic>
          <p:nvPicPr>
            <p:cNvPr id="16386"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658" t="20935" r="16206" b="12423"/>
            <a:stretch/>
          </p:blipFill>
          <p:spPr bwMode="auto">
            <a:xfrm>
              <a:off x="3600000" y="2088000"/>
              <a:ext cx="3816000" cy="363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52049" y="2143893"/>
              <a:ext cx="974725" cy="830263"/>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bwMode="auto">
          <a:xfrm>
            <a:off x="7303477" y="2882875"/>
            <a:ext cx="1137749"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Inlet-1</a:t>
            </a:r>
          </a:p>
        </p:txBody>
      </p:sp>
      <p:sp>
        <p:nvSpPr>
          <p:cNvPr id="23" name="TextBox 22"/>
          <p:cNvSpPr txBox="1"/>
          <p:nvPr/>
        </p:nvSpPr>
        <p:spPr bwMode="auto">
          <a:xfrm>
            <a:off x="8050175" y="4699952"/>
            <a:ext cx="751605" cy="338554"/>
          </a:xfrm>
          <a:prstGeom prst="rect">
            <a:avLst/>
          </a:prstGeom>
          <a:noFill/>
          <a:ln w="12700" cap="sq" algn="ctr">
            <a:noFill/>
            <a:miter lim="800000"/>
            <a:headEnd/>
            <a:tailEnd/>
          </a:ln>
          <a:effectLst/>
        </p:spPr>
        <p:txBody>
          <a:bodyPr wrap="square" rtlCol="0">
            <a:spAutoFit/>
          </a:bodyPr>
          <a:lstStyle/>
          <a:p>
            <a:r>
              <a:rPr lang="en-GB" b="1" dirty="0" smtClean="0">
                <a:latin typeface="Calibri" pitchFamily="34" charset="0"/>
                <a:cs typeface="Calibri" pitchFamily="34" charset="0"/>
              </a:rPr>
              <a:t>Inlet-2</a:t>
            </a:r>
          </a:p>
        </p:txBody>
      </p:sp>
      <p:sp>
        <p:nvSpPr>
          <p:cNvPr id="26" name="Oval 25"/>
          <p:cNvSpPr/>
          <p:nvPr/>
        </p:nvSpPr>
        <p:spPr bwMode="auto">
          <a:xfrm>
            <a:off x="6769466" y="2882875"/>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7" name="Oval 26"/>
          <p:cNvSpPr/>
          <p:nvPr/>
        </p:nvSpPr>
        <p:spPr bwMode="auto">
          <a:xfrm>
            <a:off x="8267769" y="3848803"/>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 xmlns:p14="http://schemas.microsoft.com/office/powerpoint/2010/main" val="162920876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57584" y="1962912"/>
            <a:ext cx="3928237" cy="384216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GB" dirty="0" smtClean="0"/>
              <a:t>Introduction</a:t>
            </a:r>
            <a:endParaRPr lang="en-GB" dirty="0"/>
          </a:p>
        </p:txBody>
      </p:sp>
      <p:sp>
        <p:nvSpPr>
          <p:cNvPr id="8" name="Content Placeholder 7"/>
          <p:cNvSpPr>
            <a:spLocks noGrp="1"/>
          </p:cNvSpPr>
          <p:nvPr>
            <p:ph sz="half" idx="1"/>
          </p:nvPr>
        </p:nvSpPr>
        <p:spPr/>
        <p:txBody>
          <a:bodyPr/>
          <a:lstStyle/>
          <a:p>
            <a:r>
              <a:rPr lang="en-GB" dirty="0" smtClean="0"/>
              <a:t>Background</a:t>
            </a:r>
          </a:p>
          <a:p>
            <a:pPr lvl="1"/>
            <a:r>
              <a:rPr lang="en-GB" dirty="0" smtClean="0"/>
              <a:t>This workshop will demonstrate the application of Assembly Meshing to a CAD import assembly of parts.</a:t>
            </a:r>
          </a:p>
          <a:p>
            <a:pPr lvl="1"/>
            <a:endParaRPr lang="en-GB" dirty="0" smtClean="0"/>
          </a:p>
          <a:p>
            <a:r>
              <a:rPr lang="en-GB" dirty="0" smtClean="0"/>
              <a:t>Objectives</a:t>
            </a:r>
          </a:p>
          <a:p>
            <a:pPr lvl="1"/>
            <a:r>
              <a:rPr lang="en-GB" dirty="0" smtClean="0"/>
              <a:t>Starting ANSYS Meshing</a:t>
            </a:r>
          </a:p>
          <a:p>
            <a:pPr lvl="1"/>
            <a:r>
              <a:rPr lang="en-GB" dirty="0" smtClean="0"/>
              <a:t>Activating Assembly Meshing</a:t>
            </a:r>
          </a:p>
          <a:p>
            <a:pPr lvl="1"/>
            <a:r>
              <a:rPr lang="en-GB" dirty="0" smtClean="0"/>
              <a:t>Creating a Material Point</a:t>
            </a:r>
          </a:p>
          <a:p>
            <a:pPr lvl="1"/>
            <a:r>
              <a:rPr lang="en-GB" dirty="0" smtClean="0"/>
              <a:t>Creating a Virtual Body</a:t>
            </a:r>
          </a:p>
          <a:p>
            <a:pPr lvl="1"/>
            <a:r>
              <a:rPr lang="en-GB" dirty="0" smtClean="0"/>
              <a:t>Inflation</a:t>
            </a:r>
          </a:p>
          <a:p>
            <a:pPr lvl="1"/>
            <a:r>
              <a:rPr lang="en-GB" dirty="0" smtClean="0"/>
              <a:t>Defining a Fluid Surface</a:t>
            </a:r>
          </a:p>
          <a:p>
            <a:pPr lvl="1"/>
            <a:r>
              <a:rPr lang="en-GB" dirty="0" smtClean="0"/>
              <a:t>Generating the Fluid Mesh</a:t>
            </a:r>
          </a:p>
          <a:p>
            <a:pPr lvl="1"/>
            <a:endParaRPr lang="en-GB" dirty="0"/>
          </a:p>
          <a:p>
            <a:pPr lvl="1">
              <a:buNone/>
            </a:pPr>
            <a:r>
              <a:rPr lang="en-GB" dirty="0"/>
              <a:t>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Inflated Mesh</a:t>
            </a:r>
            <a:endParaRPr lang="en-GB" dirty="0"/>
          </a:p>
        </p:txBody>
      </p:sp>
      <p:sp>
        <p:nvSpPr>
          <p:cNvPr id="3" name="Content Placeholder 2"/>
          <p:cNvSpPr>
            <a:spLocks noGrp="1"/>
          </p:cNvSpPr>
          <p:nvPr>
            <p:ph sz="half" idx="1"/>
          </p:nvPr>
        </p:nvSpPr>
        <p:spPr>
          <a:xfrm>
            <a:off x="590550" y="1751012"/>
            <a:ext cx="4551466" cy="4573588"/>
          </a:xfrm>
        </p:spPr>
        <p:txBody>
          <a:bodyPr/>
          <a:lstStyle/>
          <a:p>
            <a:r>
              <a:rPr lang="en-GB" dirty="0" smtClean="0"/>
              <a:t>Generate Inflation Mesh</a:t>
            </a:r>
          </a:p>
          <a:p>
            <a:pPr lvl="1"/>
            <a:r>
              <a:rPr lang="en-GB" dirty="0" smtClean="0"/>
              <a:t>Generate the mesh.</a:t>
            </a:r>
          </a:p>
          <a:p>
            <a:pPr lvl="2"/>
            <a:r>
              <a:rPr lang="en-GB" dirty="0" smtClean="0"/>
              <a:t>In Assembly Meshing Inflation is a post volume mesh procedure (the volume mesh will not be regenerated).</a:t>
            </a:r>
          </a:p>
          <a:p>
            <a:pPr lvl="1"/>
            <a:r>
              <a:rPr lang="en-GB" dirty="0" smtClean="0"/>
              <a:t>Select Mesh in the Outline to redisplay the new inflated mesh.</a:t>
            </a:r>
          </a:p>
          <a:p>
            <a:pPr lvl="1"/>
            <a:r>
              <a:rPr lang="en-GB" dirty="0" smtClean="0"/>
              <a:t>The Program Controlled Inflation has inflated into the fluid region (Named Selections have been excluded).</a:t>
            </a:r>
          </a:p>
          <a:p>
            <a:pPr lvl="2"/>
            <a:r>
              <a:rPr lang="en-GB" dirty="0" smtClean="0"/>
              <a:t>Additional messages warn that inflation will not be carried out on sheet bodies or on </a:t>
            </a:r>
            <a:r>
              <a:rPr lang="en-GB" dirty="0" err="1" smtClean="0"/>
              <a:t>defeatured</a:t>
            </a:r>
            <a:r>
              <a:rPr lang="en-GB" dirty="0" smtClean="0"/>
              <a:t> geometry.</a:t>
            </a:r>
          </a:p>
          <a:p>
            <a:pPr lvl="1"/>
            <a:r>
              <a:rPr lang="en-GB" dirty="0" smtClean="0"/>
              <a:t>Check the Statistics in the Details View and confirm that the Orthogonal Quality is still above 0.05.</a:t>
            </a:r>
          </a:p>
        </p:txBody>
      </p:sp>
      <p:pic>
        <p:nvPicPr>
          <p:cNvPr id="22530" name="Picture 2"/>
          <p:cNvPicPr>
            <a:picLocks noChangeAspect="1" noChangeArrowheads="1"/>
          </p:cNvPicPr>
          <p:nvPr/>
        </p:nvPicPr>
        <p:blipFill>
          <a:blip r:embed="rId2" cstate="print"/>
          <a:srcRect/>
          <a:stretch>
            <a:fillRect/>
          </a:stretch>
        </p:blipFill>
        <p:spPr bwMode="auto">
          <a:xfrm>
            <a:off x="2775402" y="2082532"/>
            <a:ext cx="1485714" cy="314286"/>
          </a:xfrm>
          <a:prstGeom prst="rect">
            <a:avLst/>
          </a:prstGeom>
          <a:noFill/>
          <a:ln w="9525">
            <a:solidFill>
              <a:schemeClr val="tx1"/>
            </a:solidFill>
            <a:miter lim="800000"/>
            <a:headEnd/>
            <a:tailEnd/>
          </a:ln>
        </p:spPr>
      </p:pic>
      <p:pic>
        <p:nvPicPr>
          <p:cNvPr id="174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58898" y="900607"/>
            <a:ext cx="3665537" cy="367347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6822829" y="1155977"/>
            <a:ext cx="468924" cy="420606"/>
          </a:xfrm>
          <a:prstGeom prst="rect">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1741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22755" y="373570"/>
            <a:ext cx="1872893" cy="1978529"/>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rotWithShape="1">
          <a:blip r:embed="rId5">
            <a:extLst>
              <a:ext uri="{28A0092B-C50C-407E-A947-70E740481C1C}">
                <a14:useLocalDpi xmlns="" xmlns:a14="http://schemas.microsoft.com/office/drawing/2010/main" val="0"/>
              </a:ext>
            </a:extLst>
          </a:blip>
          <a:srcRect b="11954"/>
          <a:stretch/>
        </p:blipFill>
        <p:spPr bwMode="auto">
          <a:xfrm>
            <a:off x="6019780" y="3924544"/>
            <a:ext cx="3010161" cy="2340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529219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4555882" cy="4573588"/>
          </a:xfrm>
        </p:spPr>
        <p:txBody>
          <a:bodyPr/>
          <a:lstStyle/>
          <a:p>
            <a:r>
              <a:rPr lang="en-GB" dirty="0" smtClean="0"/>
              <a:t>Planning</a:t>
            </a:r>
          </a:p>
          <a:p>
            <a:pPr lvl="1"/>
            <a:r>
              <a:rPr lang="en-GB" dirty="0" smtClean="0"/>
              <a:t>In many cases we are only interested in generating a mesh for the fluid region. We can use the ‘Keep Solid Mesh’ option under Assembly Meshing in the Details View to discard the solid mesh if required.</a:t>
            </a:r>
          </a:p>
          <a:p>
            <a:pPr lvl="1"/>
            <a:r>
              <a:rPr lang="en-GB" dirty="0" smtClean="0"/>
              <a:t>However, this option will still initially generate the solid &amp; fluid body meshes. The solid mesh will simply be discarded after this process. For small cases this is not a problem but for larger cases this can become very inefficient in terms of time.</a:t>
            </a:r>
          </a:p>
          <a:p>
            <a:pPr lvl="1"/>
            <a:r>
              <a:rPr lang="en-GB" dirty="0" smtClean="0"/>
              <a:t>We can avoid this by defining which faces are ‘wetted’ by the fluid before we generate the mesh with the ‘Keep Solid Mesh’ option set to No.</a:t>
            </a:r>
            <a:endParaRPr lang="en-GB" dirty="0"/>
          </a:p>
          <a:p>
            <a:pPr marL="0" lvl="1" indent="0">
              <a:buNone/>
            </a:pPr>
            <a:endParaRPr lang="en-GB" dirty="0" smtClean="0"/>
          </a:p>
          <a:p>
            <a:pPr lvl="1"/>
            <a:endParaRPr lang="en-GB" dirty="0" smtClean="0"/>
          </a:p>
        </p:txBody>
      </p:sp>
      <p:pic>
        <p:nvPicPr>
          <p:cNvPr id="205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46431" y="53613"/>
            <a:ext cx="3810000" cy="344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89962" y="3022363"/>
            <a:ext cx="4076700" cy="3611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rot="19821078">
            <a:off x="6378396" y="4987462"/>
            <a:ext cx="1564162" cy="338554"/>
          </a:xfrm>
          <a:prstGeom prst="rect">
            <a:avLst/>
          </a:prstGeom>
          <a:solidFill>
            <a:schemeClr val="bg1"/>
          </a:solidFill>
          <a:ln w="12700" cap="sq" algn="ctr">
            <a:solidFill>
              <a:schemeClr val="accent1"/>
            </a:solidFill>
            <a:miter lim="800000"/>
            <a:headEnd/>
            <a:tailEnd/>
          </a:ln>
          <a:effectLst/>
        </p:spPr>
        <p:txBody>
          <a:bodyPr wrap="square" rtlCol="0">
            <a:spAutoFit/>
          </a:bodyPr>
          <a:lstStyle/>
          <a:p>
            <a:r>
              <a:rPr lang="en-GB" b="1" dirty="0" smtClean="0">
                <a:latin typeface="Calibri" pitchFamily="34" charset="0"/>
                <a:cs typeface="Calibri" pitchFamily="34" charset="0"/>
              </a:rPr>
              <a:t>Wetted Surfaces</a:t>
            </a:r>
          </a:p>
        </p:txBody>
      </p:sp>
    </p:spTree>
    <p:extLst>
      <p:ext uri="{BB962C8B-B14F-4D97-AF65-F5344CB8AC3E}">
        <p14:creationId xmlns="" xmlns:p14="http://schemas.microsoft.com/office/powerpoint/2010/main" val="301856049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Fluid (Wetted) Surfaces</a:t>
            </a:r>
            <a:endParaRPr lang="en-GB" dirty="0"/>
          </a:p>
        </p:txBody>
      </p:sp>
      <p:sp>
        <p:nvSpPr>
          <p:cNvPr id="3" name="Content Placeholder 2"/>
          <p:cNvSpPr>
            <a:spLocks noGrp="1"/>
          </p:cNvSpPr>
          <p:nvPr>
            <p:ph sz="half" idx="1"/>
          </p:nvPr>
        </p:nvSpPr>
        <p:spPr/>
        <p:txBody>
          <a:bodyPr/>
          <a:lstStyle/>
          <a:p>
            <a:r>
              <a:rPr lang="en-GB" dirty="0" smtClean="0"/>
              <a:t>Insert Fluid Surface</a:t>
            </a:r>
          </a:p>
          <a:p>
            <a:pPr lvl="1"/>
            <a:r>
              <a:rPr lang="en-GB" dirty="0" smtClean="0"/>
              <a:t>In the Outline clear the existing mesh by right clicking on Mesh and selecting Clear Generated Data from the Context Menu.</a:t>
            </a:r>
          </a:p>
          <a:p>
            <a:pPr lvl="1"/>
            <a:r>
              <a:rPr lang="en-GB" dirty="0" smtClean="0"/>
              <a:t>Expand Geometry then, under Geometry, expand Virtual Body Group.</a:t>
            </a:r>
          </a:p>
          <a:p>
            <a:pPr lvl="1"/>
            <a:r>
              <a:rPr lang="en-GB" dirty="0" smtClean="0"/>
              <a:t>Right click on Virtual Body and select Insert </a:t>
            </a:r>
            <a:r>
              <a:rPr lang="en-GB" dirty="0" smtClean="0">
                <a:sym typeface="Wingdings" pitchFamily="2" charset="2"/>
              </a:rPr>
              <a:t></a:t>
            </a:r>
            <a:r>
              <a:rPr lang="en-GB" dirty="0" smtClean="0"/>
              <a:t> Fluid Surface from the Context Menu.</a:t>
            </a:r>
          </a:p>
        </p:txBody>
      </p:sp>
      <p:pic>
        <p:nvPicPr>
          <p:cNvPr id="205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3898"/>
          <a:stretch/>
        </p:blipFill>
        <p:spPr bwMode="auto">
          <a:xfrm>
            <a:off x="5061094" y="1509610"/>
            <a:ext cx="3542083" cy="36295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3479" y="4987519"/>
            <a:ext cx="3275360" cy="6934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21907" y="5573060"/>
            <a:ext cx="1536325" cy="49077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879993" y="5573060"/>
            <a:ext cx="2741914" cy="32006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83312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Fluid (Wetted) Surfaces</a:t>
            </a:r>
            <a:endParaRPr lang="en-GB" dirty="0"/>
          </a:p>
        </p:txBody>
      </p:sp>
      <p:sp>
        <p:nvSpPr>
          <p:cNvPr id="3" name="Content Placeholder 2"/>
          <p:cNvSpPr>
            <a:spLocks noGrp="1"/>
          </p:cNvSpPr>
          <p:nvPr>
            <p:ph sz="half" idx="1"/>
          </p:nvPr>
        </p:nvSpPr>
        <p:spPr>
          <a:xfrm>
            <a:off x="590549" y="1751012"/>
            <a:ext cx="4468339" cy="4573588"/>
          </a:xfrm>
        </p:spPr>
        <p:txBody>
          <a:bodyPr/>
          <a:lstStyle/>
          <a:p>
            <a:r>
              <a:rPr lang="en-GB" dirty="0" smtClean="0"/>
              <a:t>Insert Fluid Surface (Continued)</a:t>
            </a:r>
          </a:p>
          <a:p>
            <a:pPr lvl="1"/>
            <a:r>
              <a:rPr lang="en-GB" dirty="0" smtClean="0"/>
              <a:t>In the Details View activate the Faces To Group selection box.</a:t>
            </a:r>
          </a:p>
          <a:p>
            <a:pPr lvl="1"/>
            <a:r>
              <a:rPr lang="en-GB" dirty="0" smtClean="0"/>
              <a:t>Select the eight faces as shown and apply the selection (CTRL click to multiple select).</a:t>
            </a:r>
          </a:p>
          <a:p>
            <a:pPr lvl="2"/>
            <a:r>
              <a:rPr lang="en-GB" dirty="0" smtClean="0"/>
              <a:t>The selected faces representing the Fluid Surfaces will by </a:t>
            </a:r>
            <a:r>
              <a:rPr lang="en-GB" dirty="0" err="1" smtClean="0"/>
              <a:t>colored</a:t>
            </a:r>
            <a:r>
              <a:rPr lang="en-GB" dirty="0" smtClean="0"/>
              <a:t> blue/red.</a:t>
            </a:r>
          </a:p>
        </p:txBody>
      </p:sp>
      <p:grpSp>
        <p:nvGrpSpPr>
          <p:cNvPr id="4" name="Group 3"/>
          <p:cNvGrpSpPr/>
          <p:nvPr/>
        </p:nvGrpSpPr>
        <p:grpSpPr>
          <a:xfrm>
            <a:off x="5184244" y="2397400"/>
            <a:ext cx="3710755" cy="3672000"/>
            <a:chOff x="4966690" y="1836000"/>
            <a:chExt cx="3710755" cy="3672000"/>
          </a:xfrm>
        </p:grpSpPr>
        <p:pic>
          <p:nvPicPr>
            <p:cNvPr id="3075"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192" t="20819" r="20784" b="11882"/>
            <a:stretch/>
          </p:blipFill>
          <p:spPr bwMode="auto">
            <a:xfrm>
              <a:off x="4966690" y="1836000"/>
              <a:ext cx="3708000" cy="3672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72205" y="4627150"/>
              <a:ext cx="373063" cy="35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911646" y="3286506"/>
              <a:ext cx="373063" cy="35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334545" y="2961050"/>
              <a:ext cx="342900" cy="327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235998" y="4724718"/>
              <a:ext cx="350837" cy="449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820690" y="3039269"/>
              <a:ext cx="350837" cy="388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820690" y="2338108"/>
              <a:ext cx="350837"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740793" y="2032116"/>
              <a:ext cx="358775"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3084" name="Picture 12"/>
          <p:cNvPicPr>
            <a:picLocks noChangeAspect="1" noChangeArrowheads="1"/>
          </p:cNvPicPr>
          <p:nvPr/>
        </p:nvPicPr>
        <p:blipFill rotWithShape="1">
          <a:blip r:embed="rId10">
            <a:extLst>
              <a:ext uri="{28A0092B-C50C-407E-A947-70E740481C1C}">
                <a14:useLocalDpi xmlns="" xmlns:a14="http://schemas.microsoft.com/office/drawing/2010/main" val="0"/>
              </a:ext>
            </a:extLst>
          </a:blip>
          <a:srcRect l="1278" t="5202" r="7239" b="113"/>
          <a:stretch/>
        </p:blipFill>
        <p:spPr bwMode="auto">
          <a:xfrm>
            <a:off x="1476794" y="3950478"/>
            <a:ext cx="2453938" cy="238315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11783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Assembly Mesh Options</a:t>
            </a:r>
            <a:endParaRPr lang="en-GB" dirty="0"/>
          </a:p>
        </p:txBody>
      </p:sp>
      <p:sp>
        <p:nvSpPr>
          <p:cNvPr id="3" name="Content Placeholder 2"/>
          <p:cNvSpPr>
            <a:spLocks noGrp="1"/>
          </p:cNvSpPr>
          <p:nvPr>
            <p:ph sz="half" idx="1"/>
          </p:nvPr>
        </p:nvSpPr>
        <p:spPr>
          <a:xfrm>
            <a:off x="590550" y="1751012"/>
            <a:ext cx="4290208" cy="4573588"/>
          </a:xfrm>
        </p:spPr>
        <p:txBody>
          <a:bodyPr/>
          <a:lstStyle/>
          <a:p>
            <a:r>
              <a:rPr lang="en-GB" dirty="0" smtClean="0"/>
              <a:t>Solid Mesh Option</a:t>
            </a:r>
          </a:p>
          <a:p>
            <a:pPr lvl="1"/>
            <a:r>
              <a:rPr lang="en-GB" dirty="0" smtClean="0"/>
              <a:t>In </a:t>
            </a:r>
            <a:r>
              <a:rPr lang="en-GB" dirty="0"/>
              <a:t>the Outline, select the Mesh object to display Details of “Mesh</a:t>
            </a:r>
            <a:r>
              <a:rPr lang="en-GB" dirty="0" smtClean="0"/>
              <a:t>”.</a:t>
            </a:r>
          </a:p>
          <a:p>
            <a:pPr lvl="1"/>
            <a:r>
              <a:rPr lang="en-GB" dirty="0" smtClean="0"/>
              <a:t>Under Assembly Meshing, set Keep Solid Mesh to No.</a:t>
            </a:r>
            <a:endParaRPr lang="en-GB" dirty="0"/>
          </a:p>
          <a:p>
            <a:pPr lvl="2"/>
            <a:endParaRPr lang="en-GB" dirty="0" smtClean="0"/>
          </a:p>
          <a:p>
            <a:pPr lvl="1"/>
            <a:r>
              <a:rPr lang="en-GB" dirty="0" smtClean="0"/>
              <a:t>Generate the Mesh.</a:t>
            </a:r>
          </a:p>
        </p:txBody>
      </p:sp>
      <p:pic>
        <p:nvPicPr>
          <p:cNvPr id="20" name="Picture 2"/>
          <p:cNvPicPr>
            <a:picLocks noChangeAspect="1" noChangeArrowheads="1"/>
          </p:cNvPicPr>
          <p:nvPr/>
        </p:nvPicPr>
        <p:blipFill>
          <a:blip r:embed="rId2" cstate="print"/>
          <a:srcRect/>
          <a:stretch>
            <a:fillRect/>
          </a:stretch>
        </p:blipFill>
        <p:spPr bwMode="auto">
          <a:xfrm>
            <a:off x="844704" y="3938858"/>
            <a:ext cx="1485714" cy="314286"/>
          </a:xfrm>
          <a:prstGeom prst="rect">
            <a:avLst/>
          </a:prstGeom>
          <a:noFill/>
          <a:ln w="9525">
            <a:solidFill>
              <a:schemeClr val="tx1"/>
            </a:solidFill>
            <a:miter lim="800000"/>
            <a:headEnd/>
            <a:tailEnd/>
          </a:ln>
        </p:spPr>
      </p:pic>
      <p:pic>
        <p:nvPicPr>
          <p:cNvPr id="3085" name="Picture 1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21648"/>
          <a:stretch/>
        </p:blipFill>
        <p:spPr bwMode="auto">
          <a:xfrm>
            <a:off x="5532486" y="1929924"/>
            <a:ext cx="2876800" cy="183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632628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Fluid Mesh</a:t>
            </a:r>
            <a:endParaRPr lang="en-GB" dirty="0"/>
          </a:p>
        </p:txBody>
      </p:sp>
      <p:sp>
        <p:nvSpPr>
          <p:cNvPr id="3" name="Content Placeholder 2"/>
          <p:cNvSpPr>
            <a:spLocks noGrp="1"/>
          </p:cNvSpPr>
          <p:nvPr>
            <p:ph sz="half" idx="1"/>
          </p:nvPr>
        </p:nvSpPr>
        <p:spPr>
          <a:xfrm>
            <a:off x="590550" y="1751012"/>
            <a:ext cx="4290208" cy="4573588"/>
          </a:xfrm>
        </p:spPr>
        <p:txBody>
          <a:bodyPr/>
          <a:lstStyle/>
          <a:p>
            <a:r>
              <a:rPr lang="en-GB" dirty="0" smtClean="0"/>
              <a:t>Generate Mesh</a:t>
            </a:r>
          </a:p>
          <a:p>
            <a:pPr lvl="1"/>
            <a:r>
              <a:rPr lang="en-GB" dirty="0" smtClean="0"/>
              <a:t>In </a:t>
            </a:r>
            <a:r>
              <a:rPr lang="en-GB" dirty="0"/>
              <a:t>the Outline, select the Mesh object to display Details of “Mesh</a:t>
            </a:r>
            <a:r>
              <a:rPr lang="en-GB" dirty="0" smtClean="0"/>
              <a:t>”.</a:t>
            </a:r>
          </a:p>
          <a:p>
            <a:pPr lvl="1"/>
            <a:r>
              <a:rPr lang="en-GB" dirty="0" smtClean="0"/>
              <a:t>Under Assembly Meshing, set Keep Solid Mesh to No.</a:t>
            </a:r>
            <a:endParaRPr lang="en-GB" dirty="0"/>
          </a:p>
          <a:p>
            <a:pPr lvl="1"/>
            <a:r>
              <a:rPr lang="en-GB" dirty="0" smtClean="0"/>
              <a:t>Generate the Mesh.</a:t>
            </a:r>
          </a:p>
          <a:p>
            <a:pPr lvl="1"/>
            <a:endParaRPr lang="en-GB" dirty="0"/>
          </a:p>
          <a:p>
            <a:pPr lvl="1"/>
            <a:r>
              <a:rPr lang="en-GB" dirty="0" smtClean="0"/>
              <a:t>When the mesh is generated switch off the Section Plane and view the final fluid mesh.</a:t>
            </a:r>
          </a:p>
        </p:txBody>
      </p:sp>
      <p:pic>
        <p:nvPicPr>
          <p:cNvPr id="20" name="Picture 2"/>
          <p:cNvPicPr>
            <a:picLocks noChangeAspect="1" noChangeArrowheads="1"/>
          </p:cNvPicPr>
          <p:nvPr/>
        </p:nvPicPr>
        <p:blipFill>
          <a:blip r:embed="rId2" cstate="print"/>
          <a:srcRect/>
          <a:stretch>
            <a:fillRect/>
          </a:stretch>
        </p:blipFill>
        <p:spPr bwMode="auto">
          <a:xfrm>
            <a:off x="844704" y="3596906"/>
            <a:ext cx="1485714" cy="314286"/>
          </a:xfrm>
          <a:prstGeom prst="rect">
            <a:avLst/>
          </a:prstGeom>
          <a:noFill/>
          <a:ln w="9525">
            <a:solidFill>
              <a:schemeClr val="tx1"/>
            </a:solidFill>
            <a:miter lim="800000"/>
            <a:headEnd/>
            <a:tailEnd/>
          </a:ln>
        </p:spPr>
      </p:pic>
      <p:pic>
        <p:nvPicPr>
          <p:cNvPr id="3085" name="Picture 1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21648"/>
          <a:stretch/>
        </p:blipFill>
        <p:spPr bwMode="auto">
          <a:xfrm>
            <a:off x="5544432" y="1844643"/>
            <a:ext cx="2876800" cy="183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descr="section_plane4.png"/>
          <p:cNvPicPr>
            <a:picLocks noChangeAspect="1"/>
          </p:cNvPicPr>
          <p:nvPr/>
        </p:nvPicPr>
        <p:blipFill>
          <a:blip r:embed="rId4"/>
          <a:stretch>
            <a:fillRect/>
          </a:stretch>
        </p:blipFill>
        <p:spPr>
          <a:xfrm>
            <a:off x="5457824" y="4249737"/>
            <a:ext cx="2952750" cy="695325"/>
          </a:xfrm>
          <a:prstGeom prst="rect">
            <a:avLst/>
          </a:prstGeom>
          <a:ln>
            <a:solidFill>
              <a:schemeClr val="tx1"/>
            </a:solidFill>
          </a:ln>
        </p:spPr>
      </p:pic>
    </p:spTree>
    <p:extLst>
      <p:ext uri="{BB962C8B-B14F-4D97-AF65-F5344CB8AC3E}">
        <p14:creationId xmlns="" xmlns:p14="http://schemas.microsoft.com/office/powerpoint/2010/main" val="329601436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Fluid Mesh</a:t>
            </a:r>
            <a:endParaRPr lang="en-GB" dirty="0"/>
          </a:p>
        </p:txBody>
      </p:sp>
      <p:sp>
        <p:nvSpPr>
          <p:cNvPr id="3" name="Content Placeholder 2"/>
          <p:cNvSpPr>
            <a:spLocks noGrp="1"/>
          </p:cNvSpPr>
          <p:nvPr>
            <p:ph sz="half" idx="1"/>
          </p:nvPr>
        </p:nvSpPr>
        <p:spPr>
          <a:xfrm>
            <a:off x="590550" y="1751012"/>
            <a:ext cx="4290208" cy="4573588"/>
          </a:xfrm>
        </p:spPr>
        <p:txBody>
          <a:bodyPr/>
          <a:lstStyle/>
          <a:p>
            <a:r>
              <a:rPr lang="en-GB" dirty="0" smtClean="0"/>
              <a:t>View Final Fluid Mesh</a:t>
            </a:r>
          </a:p>
          <a:p>
            <a:pPr lvl="1"/>
            <a:r>
              <a:rPr lang="en-GB" dirty="0" smtClean="0"/>
              <a:t>In the Details View, under Statistics, confirm that the final Orthogonal Quality is acceptable (above 0.05).</a:t>
            </a:r>
          </a:p>
        </p:txBody>
      </p:sp>
      <p:pic>
        <p:nvPicPr>
          <p:cNvPr id="921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 b="25321"/>
          <a:stretch/>
        </p:blipFill>
        <p:spPr bwMode="auto">
          <a:xfrm>
            <a:off x="829794" y="3010848"/>
            <a:ext cx="2962533" cy="237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5657" t="25443" r="15037" b="11875"/>
          <a:stretch/>
        </p:blipFill>
        <p:spPr bwMode="auto">
          <a:xfrm>
            <a:off x="4913392" y="2488848"/>
            <a:ext cx="3744000" cy="3420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0083322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GB" dirty="0" smtClean="0"/>
              <a:t>This completes the workshop.</a:t>
            </a:r>
          </a:p>
          <a:p>
            <a:pPr lvl="1"/>
            <a:r>
              <a:rPr lang="en-GB" dirty="0" smtClean="0"/>
              <a:t>From the main menu select File </a:t>
            </a:r>
            <a:r>
              <a:rPr lang="en-GB" dirty="0" smtClean="0">
                <a:sym typeface="Wingdings" pitchFamily="2" charset="2"/>
              </a:rPr>
              <a:t> </a:t>
            </a:r>
            <a:r>
              <a:rPr lang="en-GB" dirty="0" smtClean="0"/>
              <a:t>Close Meshing</a:t>
            </a:r>
          </a:p>
          <a:p>
            <a:pPr lvl="2"/>
            <a:r>
              <a:rPr lang="en-GB" dirty="0" smtClean="0"/>
              <a:t>Workbench will save any application data.</a:t>
            </a:r>
          </a:p>
          <a:p>
            <a:pPr lvl="2"/>
            <a:endParaRPr lang="en-GB" dirty="0" smtClean="0"/>
          </a:p>
          <a:p>
            <a:pPr lvl="1"/>
            <a:r>
              <a:rPr lang="en-GB" dirty="0" smtClean="0"/>
              <a:t>From the Workbench Project Page use the file menu and save the project as “AMWS5d.wbpj” to your working folder.</a:t>
            </a:r>
          </a:p>
          <a:p>
            <a:pPr lvl="1"/>
            <a:endParaRPr lang="en-GB" dirty="0" smtClean="0"/>
          </a:p>
        </p:txBody>
      </p:sp>
      <p:sp>
        <p:nvSpPr>
          <p:cNvPr id="2" name="Title 1"/>
          <p:cNvSpPr>
            <a:spLocks noGrp="1"/>
          </p:cNvSpPr>
          <p:nvPr>
            <p:ph type="title"/>
          </p:nvPr>
        </p:nvSpPr>
        <p:spPr/>
        <p:txBody>
          <a:bodyPr/>
          <a:lstStyle/>
          <a:p>
            <a:r>
              <a:rPr lang="en-GB" dirty="0" smtClean="0"/>
              <a:t>Save the Project</a:t>
            </a:r>
            <a:endParaRPr lang="en-GB"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r="67200" b="55179"/>
          <a:stretch>
            <a:fillRect/>
          </a:stretch>
        </p:blipFill>
        <p:spPr bwMode="auto">
          <a:xfrm>
            <a:off x="4481146" y="1011885"/>
            <a:ext cx="4493657" cy="3713311"/>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3" name="Content Placeholder 2"/>
          <p:cNvSpPr>
            <a:spLocks noGrp="1"/>
          </p:cNvSpPr>
          <p:nvPr>
            <p:ph sz="half" idx="1"/>
          </p:nvPr>
        </p:nvSpPr>
        <p:spPr>
          <a:xfrm>
            <a:off x="582083" y="1505469"/>
            <a:ext cx="3813048" cy="4573588"/>
          </a:xfrm>
        </p:spPr>
        <p:txBody>
          <a:bodyPr/>
          <a:lstStyle/>
          <a:p>
            <a:r>
              <a:rPr lang="en-GB" dirty="0"/>
              <a:t>Create the Project</a:t>
            </a:r>
          </a:p>
          <a:p>
            <a:pPr lvl="1"/>
            <a:r>
              <a:rPr lang="en-GB" dirty="0"/>
              <a:t>Start Workbench.</a:t>
            </a:r>
          </a:p>
          <a:p>
            <a:pPr lvl="2"/>
            <a:r>
              <a:rPr lang="en-GB" dirty="0" smtClean="0"/>
              <a:t>Start </a:t>
            </a:r>
            <a:r>
              <a:rPr lang="en-GB" dirty="0" smtClean="0">
                <a:sym typeface="Wingdings" pitchFamily="2" charset="2"/>
              </a:rPr>
              <a:t> </a:t>
            </a:r>
            <a:r>
              <a:rPr lang="en-GB" dirty="0" smtClean="0"/>
              <a:t>All Programs </a:t>
            </a:r>
            <a:r>
              <a:rPr lang="en-GB" dirty="0" smtClean="0">
                <a:sym typeface="Wingdings" pitchFamily="2" charset="2"/>
              </a:rPr>
              <a:t> </a:t>
            </a:r>
            <a:r>
              <a:rPr lang="en-GB" dirty="0" smtClean="0"/>
              <a:t>ANSYS 14.5 </a:t>
            </a:r>
            <a:r>
              <a:rPr lang="en-GB" dirty="0" smtClean="0">
                <a:sym typeface="Wingdings" pitchFamily="2" charset="2"/>
              </a:rPr>
              <a:t> </a:t>
            </a:r>
            <a:r>
              <a:rPr lang="en-GB" dirty="0" smtClean="0"/>
              <a:t>Workbench </a:t>
            </a:r>
            <a:r>
              <a:rPr lang="en-GB" dirty="0" smtClean="0"/>
              <a:t>14.5</a:t>
            </a:r>
            <a:endParaRPr lang="en-GB" dirty="0"/>
          </a:p>
          <a:p>
            <a:pPr lvl="1"/>
            <a:r>
              <a:rPr lang="en-GB" dirty="0" smtClean="0"/>
              <a:t>Drag and drop a Mesh component system into the Project Schematic .</a:t>
            </a:r>
          </a:p>
          <a:p>
            <a:pPr lvl="1"/>
            <a:r>
              <a:rPr lang="en-GB" dirty="0" smtClean="0"/>
              <a:t>Right click on the Geometry cell (A2) and select Import </a:t>
            </a:r>
            <a:r>
              <a:rPr lang="en-GB" dirty="0" smtClean="0"/>
              <a:t>Geometry </a:t>
            </a:r>
            <a:r>
              <a:rPr lang="en-GB" dirty="0" smtClean="0">
                <a:sym typeface="Wingdings" pitchFamily="2" charset="2"/>
              </a:rPr>
              <a:t> </a:t>
            </a:r>
            <a:r>
              <a:rPr lang="en-GB" dirty="0" smtClean="0"/>
              <a:t>Browse</a:t>
            </a:r>
            <a:r>
              <a:rPr lang="en-GB" dirty="0" smtClean="0"/>
              <a:t>.</a:t>
            </a:r>
          </a:p>
          <a:p>
            <a:pPr lvl="1"/>
            <a:r>
              <a:rPr lang="en-GB" dirty="0" smtClean="0"/>
              <a:t>Locate the </a:t>
            </a:r>
            <a:r>
              <a:rPr lang="en-GB" dirty="0"/>
              <a:t>file </a:t>
            </a:r>
            <a:r>
              <a:rPr lang="en-GB" dirty="0" smtClean="0"/>
              <a:t>“mixer-t.stp” in the Meshing Workshops Input Files folder and select it. The geometry cell will show a check mark indicating it is up to date.</a:t>
            </a:r>
          </a:p>
          <a:p>
            <a:endParaRPr lang="en-GB" dirty="0"/>
          </a:p>
        </p:txBody>
      </p:sp>
      <p:sp>
        <p:nvSpPr>
          <p:cNvPr id="12" name="Arc 11"/>
          <p:cNvSpPr/>
          <p:nvPr/>
        </p:nvSpPr>
        <p:spPr bwMode="auto">
          <a:xfrm rot="8393630">
            <a:off x="4399230" y="2131254"/>
            <a:ext cx="5952986" cy="1227765"/>
          </a:xfrm>
          <a:prstGeom prst="arc">
            <a:avLst/>
          </a:prstGeom>
          <a:noFill/>
          <a:ln w="19050" cap="sq" cmpd="sng" algn="ctr">
            <a:solidFill>
              <a:srgbClr val="FF0000"/>
            </a:solidFill>
            <a:prstDash val="solid"/>
            <a:round/>
            <a:headEnd type="triangle" w="med" len="med"/>
            <a:tailEnd type="none" w="med" len="med"/>
          </a:ln>
          <a:effectLst/>
        </p:spPr>
        <p:txBody>
          <a:bodyPr rtlCol="0" anchor="ctr"/>
          <a:lstStyle/>
          <a:p>
            <a:pPr algn="ctr"/>
            <a:endParaRPr lang="en-GB"/>
          </a:p>
        </p:txBody>
      </p:sp>
      <p:pic>
        <p:nvPicPr>
          <p:cNvPr id="19459" name="Picture 3"/>
          <p:cNvPicPr>
            <a:picLocks noChangeAspect="1" noChangeArrowheads="1"/>
          </p:cNvPicPr>
          <p:nvPr/>
        </p:nvPicPr>
        <p:blipFill>
          <a:blip r:embed="rId3" cstate="print"/>
          <a:srcRect l="775" r="1549" b="48665"/>
          <a:stretch>
            <a:fillRect/>
          </a:stretch>
        </p:blipFill>
        <p:spPr bwMode="auto">
          <a:xfrm>
            <a:off x="4463587" y="4847371"/>
            <a:ext cx="4540207" cy="1633154"/>
          </a:xfrm>
          <a:prstGeom prst="rect">
            <a:avLst/>
          </a:prstGeom>
          <a:noFill/>
          <a:ln w="9525">
            <a:solidFill>
              <a:schemeClr val="tx1"/>
            </a:solidFill>
            <a:miter lim="800000"/>
            <a:headEnd/>
            <a:tailEnd/>
          </a:ln>
        </p:spPr>
      </p:pic>
      <p:pic>
        <p:nvPicPr>
          <p:cNvPr id="8" name="Picture 5"/>
          <p:cNvPicPr>
            <a:picLocks noChangeAspect="1" noChangeArrowheads="1"/>
          </p:cNvPicPr>
          <p:nvPr/>
        </p:nvPicPr>
        <p:blipFill>
          <a:blip r:embed="rId4" cstate="print"/>
          <a:srcRect l="6831" t="5860" r="4554" b="17581"/>
          <a:stretch>
            <a:fillRect/>
          </a:stretch>
        </p:blipFill>
        <p:spPr bwMode="auto">
          <a:xfrm>
            <a:off x="2627272" y="5305963"/>
            <a:ext cx="1751177" cy="1175702"/>
          </a:xfrm>
          <a:prstGeom prst="rect">
            <a:avLst/>
          </a:prstGeom>
          <a:noFill/>
          <a:ln w="9525">
            <a:solidFill>
              <a:schemeClr val="tx1"/>
            </a:solidFill>
            <a:miter lim="800000"/>
            <a:headEnd/>
            <a:tailEnd/>
          </a:ln>
        </p:spPr>
      </p:pic>
      <p:sp>
        <p:nvSpPr>
          <p:cNvPr id="9" name="Content Placeholder 2"/>
          <p:cNvSpPr>
            <a:spLocks noGrp="1"/>
          </p:cNvSpPr>
          <p:nvPr>
            <p:ph sz="half" idx="1"/>
          </p:nvPr>
        </p:nvSpPr>
        <p:spPr>
          <a:xfrm>
            <a:off x="594815" y="5562335"/>
            <a:ext cx="2032457" cy="829208"/>
          </a:xfrm>
        </p:spPr>
        <p:txBody>
          <a:bodyPr/>
          <a:lstStyle/>
          <a:p>
            <a:pPr lvl="1"/>
            <a:r>
              <a:rPr lang="en-GB" dirty="0"/>
              <a:t>Double click on the Mesh Cell (A3) to start Meshing.</a:t>
            </a:r>
          </a:p>
        </p:txBody>
      </p:sp>
    </p:spTree>
    <p:extLst>
      <p:ext uri="{BB962C8B-B14F-4D97-AF65-F5344CB8AC3E}">
        <p14:creationId xmlns="" xmlns:p14="http://schemas.microsoft.com/office/powerpoint/2010/main" val="62691904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67338" y="3067050"/>
            <a:ext cx="3107143" cy="2523810"/>
          </a:xfrm>
          <a:prstGeom prst="rect">
            <a:avLst/>
          </a:prstGeom>
          <a:noFill/>
          <a:ln w="9525">
            <a:solidFill>
              <a:schemeClr val="accent1"/>
            </a:solidFill>
            <a:miter lim="800000"/>
            <a:headEnd/>
            <a:tailEnd/>
          </a:ln>
        </p:spPr>
      </p:pic>
      <p:sp>
        <p:nvSpPr>
          <p:cNvPr id="6" name="Rectangle 3"/>
          <p:cNvSpPr>
            <a:spLocks noGrp="1" noChangeArrowheads="1"/>
          </p:cNvSpPr>
          <p:nvPr>
            <p:ph sz="half" idx="1"/>
          </p:nvPr>
        </p:nvSpPr>
        <p:spPr/>
        <p:txBody>
          <a:bodyPr/>
          <a:lstStyle/>
          <a:p>
            <a:pPr marL="342900" indent="-342900" eaLnBrk="1" hangingPunct="1"/>
            <a:r>
              <a:rPr lang="en-US" sz="1800" b="1" dirty="0" smtClean="0"/>
              <a:t>Set Units: </a:t>
            </a:r>
          </a:p>
          <a:p>
            <a:pPr marL="514350" lvl="1" indent="-171450" eaLnBrk="1" hangingPunct="1"/>
            <a:r>
              <a:rPr lang="en-US" sz="1800" dirty="0" smtClean="0"/>
              <a:t>In the Units menu set Metric (mm, kg, N, s, mV, Ma)</a:t>
            </a:r>
            <a:endParaRPr lang="en-US" sz="1800" b="0" dirty="0" smtClean="0"/>
          </a:p>
        </p:txBody>
      </p:sp>
      <p:sp>
        <p:nvSpPr>
          <p:cNvPr id="2" name="Title 1"/>
          <p:cNvSpPr>
            <a:spLocks noGrp="1"/>
          </p:cNvSpPr>
          <p:nvPr>
            <p:ph type="title"/>
          </p:nvPr>
        </p:nvSpPr>
        <p:spPr/>
        <p:txBody>
          <a:bodyPr/>
          <a:lstStyle/>
          <a:p>
            <a:r>
              <a:rPr lang="en-US" dirty="0" smtClean="0"/>
              <a:t>Units</a:t>
            </a:r>
            <a:endParaRPr lang="en-US" dirty="0"/>
          </a:p>
        </p:txBody>
      </p:sp>
      <p:pic>
        <p:nvPicPr>
          <p:cNvPr id="19" name="Picture 6"/>
          <p:cNvPicPr>
            <a:picLocks noChangeAspect="1" noChangeArrowheads="1"/>
          </p:cNvPicPr>
          <p:nvPr/>
        </p:nvPicPr>
        <p:blipFill>
          <a:blip r:embed="rId4" cstate="print"/>
          <a:srcRect/>
          <a:stretch>
            <a:fillRect/>
          </a:stretch>
        </p:blipFill>
        <p:spPr bwMode="auto">
          <a:xfrm>
            <a:off x="5370551" y="2783745"/>
            <a:ext cx="452381" cy="261905"/>
          </a:xfrm>
          <a:prstGeom prst="rect">
            <a:avLst/>
          </a:prstGeom>
          <a:noFill/>
          <a:ln w="9525">
            <a:solidFill>
              <a:schemeClr val="tx1"/>
            </a:solidFill>
            <a:miter lim="800000"/>
            <a:headEnd/>
            <a:tailEnd/>
          </a:ln>
        </p:spPr>
      </p:pic>
      <p:sp>
        <p:nvSpPr>
          <p:cNvPr id="20" name="Oval 19"/>
          <p:cNvSpPr/>
          <p:nvPr/>
        </p:nvSpPr>
        <p:spPr bwMode="auto">
          <a:xfrm>
            <a:off x="5347562" y="3437529"/>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 xmlns:p14="http://schemas.microsoft.com/office/powerpoint/2010/main" val="348027229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Content Placeholder 2"/>
          <p:cNvSpPr>
            <a:spLocks noGrp="1"/>
          </p:cNvSpPr>
          <p:nvPr>
            <p:ph sz="half" idx="1"/>
          </p:nvPr>
        </p:nvSpPr>
        <p:spPr>
          <a:xfrm>
            <a:off x="590549" y="1751012"/>
            <a:ext cx="4555882" cy="4573588"/>
          </a:xfrm>
        </p:spPr>
        <p:txBody>
          <a:bodyPr/>
          <a:lstStyle/>
          <a:p>
            <a:r>
              <a:rPr lang="en-GB" dirty="0" smtClean="0"/>
              <a:t>Planning</a:t>
            </a:r>
          </a:p>
          <a:p>
            <a:pPr lvl="1"/>
            <a:r>
              <a:rPr lang="en-GB" dirty="0" smtClean="0"/>
              <a:t>This </a:t>
            </a:r>
            <a:r>
              <a:rPr lang="en-GB" dirty="0"/>
              <a:t>assembly consists of four solid bodies (representing the solid </a:t>
            </a:r>
            <a:r>
              <a:rPr lang="en-GB" dirty="0" smtClean="0"/>
              <a:t>pipe wall and flanges) </a:t>
            </a:r>
            <a:r>
              <a:rPr lang="en-GB" dirty="0"/>
              <a:t>and three surface bodies (caps) </a:t>
            </a:r>
            <a:r>
              <a:rPr lang="en-GB" dirty="0" smtClean="0"/>
              <a:t>that </a:t>
            </a:r>
            <a:r>
              <a:rPr lang="en-GB" dirty="0"/>
              <a:t>cap all the </a:t>
            </a:r>
            <a:r>
              <a:rPr lang="en-GB" dirty="0" smtClean="0"/>
              <a:t>pipe entrances/exits.  </a:t>
            </a:r>
            <a:endParaRPr lang="en-GB" dirty="0"/>
          </a:p>
          <a:p>
            <a:pPr lvl="2"/>
            <a:r>
              <a:rPr lang="en-GB" dirty="0" smtClean="0"/>
              <a:t>Note </a:t>
            </a:r>
            <a:r>
              <a:rPr lang="en-GB" dirty="0"/>
              <a:t>that the bodies do not form a single </a:t>
            </a:r>
            <a:r>
              <a:rPr lang="en-GB" dirty="0" smtClean="0"/>
              <a:t>part (the bodies are not connected). There is also no defined fluid body.</a:t>
            </a:r>
            <a:endParaRPr lang="en-GB" dirty="0"/>
          </a:p>
          <a:p>
            <a:pPr lvl="1"/>
            <a:r>
              <a:rPr lang="en-GB" dirty="0" smtClean="0"/>
              <a:t>Assembly Meshing can generate fluid meshes on this type of CAD import by providing a material point (coordinates) within the volume occupied by the fluid. The specification of a material point is used to create a ‘Virtual Body’ representing the fluid region.</a:t>
            </a:r>
          </a:p>
          <a:p>
            <a:pPr lvl="1"/>
            <a:r>
              <a:rPr lang="en-GB" dirty="0" smtClean="0"/>
              <a:t>A conformal mesh can also be generated in and across the solid parts. </a:t>
            </a:r>
          </a:p>
          <a:p>
            <a:pPr marL="0" lvl="1" indent="0">
              <a:buNone/>
            </a:pPr>
            <a:endParaRPr lang="en-GB" dirty="0" smtClean="0"/>
          </a:p>
          <a:p>
            <a:pPr lvl="1"/>
            <a:endParaRPr lang="en-GB" dirty="0" smtClean="0"/>
          </a:p>
        </p:txBody>
      </p:sp>
      <p:pic>
        <p:nvPicPr>
          <p:cNvPr id="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983163" y="3034184"/>
            <a:ext cx="4160837" cy="3711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46431" y="53613"/>
            <a:ext cx="3810000" cy="344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418367" y="2372075"/>
            <a:ext cx="1440305" cy="1728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49" y="1751012"/>
            <a:ext cx="4763851" cy="4573588"/>
          </a:xfrm>
        </p:spPr>
        <p:txBody>
          <a:bodyPr/>
          <a:lstStyle/>
          <a:p>
            <a:r>
              <a:rPr lang="en-GB" dirty="0" smtClean="0"/>
              <a:t>Set Defaults and Activate Assembly Meshing</a:t>
            </a:r>
          </a:p>
          <a:p>
            <a:pPr lvl="1"/>
            <a:r>
              <a:rPr lang="en-GB" dirty="0" smtClean="0"/>
              <a:t>In the Outline, select the Mesh object to display Details of “Mesh”.</a:t>
            </a:r>
          </a:p>
          <a:p>
            <a:pPr lvl="1"/>
            <a:r>
              <a:rPr lang="en-GB" dirty="0" smtClean="0"/>
              <a:t>In Details of “Mesh”, set the following under Defaults;</a:t>
            </a:r>
          </a:p>
          <a:p>
            <a:pPr lvl="2"/>
            <a:r>
              <a:rPr lang="en-GB" dirty="0" smtClean="0"/>
              <a:t>Physics Preference: CFD.</a:t>
            </a:r>
          </a:p>
          <a:p>
            <a:pPr lvl="2"/>
            <a:r>
              <a:rPr lang="en-GB" dirty="0" smtClean="0"/>
              <a:t>Solver Preference: Fluent.</a:t>
            </a:r>
          </a:p>
          <a:p>
            <a:pPr lvl="1"/>
            <a:endParaRPr lang="en-GB" dirty="0" smtClean="0"/>
          </a:p>
          <a:p>
            <a:pPr lvl="1"/>
            <a:r>
              <a:rPr lang="en-GB" dirty="0" smtClean="0"/>
              <a:t>Under Assembly Meshing set;</a:t>
            </a:r>
          </a:p>
          <a:p>
            <a:pPr lvl="2"/>
            <a:r>
              <a:rPr lang="en-GB" dirty="0" smtClean="0"/>
              <a:t>Method: </a:t>
            </a:r>
            <a:r>
              <a:rPr lang="en-GB" dirty="0" err="1" smtClean="0"/>
              <a:t>CutCell</a:t>
            </a:r>
            <a:r>
              <a:rPr lang="en-GB" dirty="0" smtClean="0"/>
              <a:t>.</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5" b="55411"/>
          <a:stretch/>
        </p:blipFill>
        <p:spPr bwMode="auto">
          <a:xfrm>
            <a:off x="5695561" y="1986896"/>
            <a:ext cx="3061982" cy="183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Global Mesh Controls</a:t>
            </a:r>
            <a:endParaRPr lang="en-GB" dirty="0"/>
          </a:p>
        </p:txBody>
      </p:sp>
      <p:pic>
        <p:nvPicPr>
          <p:cNvPr id="614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17372"/>
          <a:stretch/>
        </p:blipFill>
        <p:spPr bwMode="auto">
          <a:xfrm>
            <a:off x="5788152" y="4247083"/>
            <a:ext cx="2876800" cy="219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7907023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549" y="1751012"/>
            <a:ext cx="4444589" cy="4573588"/>
          </a:xfrm>
        </p:spPr>
        <p:txBody>
          <a:bodyPr/>
          <a:lstStyle/>
          <a:p>
            <a:r>
              <a:rPr lang="en-GB" dirty="0" smtClean="0"/>
              <a:t>Set Defaults and Activate Assembly Meshing (Continued)</a:t>
            </a:r>
          </a:p>
          <a:p>
            <a:pPr lvl="1"/>
            <a:r>
              <a:rPr lang="en-GB" dirty="0" smtClean="0"/>
              <a:t>Under Sizing check that Use Advanced Size Function is set to On: Curvature.</a:t>
            </a:r>
          </a:p>
          <a:p>
            <a:pPr lvl="2"/>
            <a:r>
              <a:rPr lang="en-GB" dirty="0" smtClean="0"/>
              <a:t>Note that when using Assembly Meshing the Advanced Size Function cannot be deactivated (must be set to one of four options).</a:t>
            </a:r>
          </a:p>
          <a:p>
            <a:endParaRPr lang="en-GB" dirty="0" smtClean="0"/>
          </a:p>
          <a:p>
            <a:pPr lvl="1"/>
            <a:endParaRPr lang="en-GB" dirty="0"/>
          </a:p>
        </p:txBody>
      </p:sp>
      <p:sp>
        <p:nvSpPr>
          <p:cNvPr id="2" name="Title 1"/>
          <p:cNvSpPr>
            <a:spLocks noGrp="1"/>
          </p:cNvSpPr>
          <p:nvPr>
            <p:ph type="title"/>
          </p:nvPr>
        </p:nvSpPr>
        <p:spPr/>
        <p:txBody>
          <a:bodyPr/>
          <a:lstStyle/>
          <a:p>
            <a:r>
              <a:rPr lang="en-GB" dirty="0" smtClean="0"/>
              <a:t>Global Mesh Controls</a:t>
            </a:r>
            <a:endParaRPr lang="en-GB" dirty="0"/>
          </a:p>
        </p:txBody>
      </p:sp>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 b="20289"/>
          <a:stretch/>
        </p:blipFill>
        <p:spPr bwMode="auto">
          <a:xfrm>
            <a:off x="5334908" y="1642917"/>
            <a:ext cx="3314988" cy="3060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4107869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Material Point</a:t>
            </a:r>
            <a:endParaRPr lang="en-GB" dirty="0"/>
          </a:p>
        </p:txBody>
      </p:sp>
      <p:sp>
        <p:nvSpPr>
          <p:cNvPr id="3" name="Content Placeholder 2"/>
          <p:cNvSpPr>
            <a:spLocks noGrp="1"/>
          </p:cNvSpPr>
          <p:nvPr>
            <p:ph sz="half" idx="1"/>
          </p:nvPr>
        </p:nvSpPr>
        <p:spPr>
          <a:xfrm>
            <a:off x="590550" y="1751012"/>
            <a:ext cx="3430465" cy="4573588"/>
          </a:xfrm>
        </p:spPr>
        <p:txBody>
          <a:bodyPr/>
          <a:lstStyle/>
          <a:p>
            <a:r>
              <a:rPr lang="en-GB" dirty="0" smtClean="0"/>
              <a:t>Create a Coordinate System</a:t>
            </a:r>
          </a:p>
          <a:p>
            <a:pPr lvl="1"/>
            <a:r>
              <a:rPr lang="en-GB" dirty="0" smtClean="0"/>
              <a:t>In the Outline, right click on Coordinate Systems and select Insert </a:t>
            </a:r>
            <a:r>
              <a:rPr lang="en-GB" dirty="0" smtClean="0">
                <a:sym typeface="Wingdings" pitchFamily="2" charset="2"/>
              </a:rPr>
              <a:t></a:t>
            </a:r>
            <a:r>
              <a:rPr lang="en-GB" dirty="0" smtClean="0"/>
              <a:t> Coordinate System from the Context Menu.</a:t>
            </a:r>
          </a:p>
          <a:p>
            <a:pPr lvl="1"/>
            <a:r>
              <a:rPr lang="en-GB" dirty="0" smtClean="0"/>
              <a:t>In the Details View, activate the Geometry Selection Box (click in the box to the right of Geometry – Apply/Cancel buttons will appear).</a:t>
            </a:r>
          </a:p>
          <a:p>
            <a:pPr lvl="1"/>
            <a:r>
              <a:rPr lang="en-GB" dirty="0" smtClean="0"/>
              <a:t>Select the Body Selection Filter.</a:t>
            </a:r>
          </a:p>
          <a:p>
            <a:pPr lvl="1"/>
            <a:endParaRPr lang="en-GB" dirty="0"/>
          </a:p>
        </p:txBody>
      </p:sp>
      <p:pic>
        <p:nvPicPr>
          <p:cNvPr id="409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 b="63578"/>
          <a:stretch/>
        </p:blipFill>
        <p:spPr bwMode="auto">
          <a:xfrm>
            <a:off x="4126766" y="1757239"/>
            <a:ext cx="4790348" cy="1764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33108" y="4893928"/>
            <a:ext cx="1346292" cy="360614"/>
            <a:chOff x="822475" y="2417092"/>
            <a:chExt cx="1346292" cy="360614"/>
          </a:xfrm>
        </p:grpSpPr>
        <p:pic>
          <p:nvPicPr>
            <p:cNvPr id="8" name="Picture 2"/>
            <p:cNvPicPr>
              <a:picLocks noChangeAspect="1" noChangeArrowheads="1"/>
            </p:cNvPicPr>
            <p:nvPr/>
          </p:nvPicPr>
          <p:blipFill>
            <a:blip r:embed="rId3" cstate="print"/>
            <a:srcRect/>
            <a:stretch>
              <a:fillRect/>
            </a:stretch>
          </p:blipFill>
          <p:spPr bwMode="auto">
            <a:xfrm>
              <a:off x="822475" y="2444330"/>
              <a:ext cx="1320000" cy="293334"/>
            </a:xfrm>
            <a:prstGeom prst="rect">
              <a:avLst/>
            </a:prstGeom>
            <a:noFill/>
            <a:ln w="9525">
              <a:solidFill>
                <a:schemeClr val="tx1"/>
              </a:solidFill>
              <a:miter lim="800000"/>
              <a:headEnd/>
              <a:tailEnd/>
            </a:ln>
          </p:spPr>
        </p:pic>
        <p:sp>
          <p:nvSpPr>
            <p:cNvPr id="9" name="Oval 8"/>
            <p:cNvSpPr/>
            <p:nvPr/>
          </p:nvSpPr>
          <p:spPr bwMode="auto">
            <a:xfrm>
              <a:off x="1785989" y="2417092"/>
              <a:ext cx="382778" cy="360614"/>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4100" name="Picture 4"/>
          <p:cNvPicPr>
            <a:picLocks noChangeAspect="1" noChangeArrowheads="1"/>
          </p:cNvPicPr>
          <p:nvPr/>
        </p:nvPicPr>
        <p:blipFill rotWithShape="1">
          <a:blip r:embed="rId4">
            <a:extLst>
              <a:ext uri="{28A0092B-C50C-407E-A947-70E740481C1C}">
                <a14:useLocalDpi xmlns="" xmlns:a14="http://schemas.microsoft.com/office/drawing/2010/main" val="0"/>
              </a:ext>
            </a:extLst>
          </a:blip>
          <a:srcRect t="-2" b="31476"/>
          <a:stretch/>
        </p:blipFill>
        <p:spPr bwMode="auto">
          <a:xfrm>
            <a:off x="5148383" y="3773161"/>
            <a:ext cx="2981584" cy="25392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8367217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Material Point</a:t>
            </a:r>
            <a:endParaRPr lang="en-GB" dirty="0"/>
          </a:p>
        </p:txBody>
      </p:sp>
      <p:sp>
        <p:nvSpPr>
          <p:cNvPr id="3" name="Content Placeholder 2"/>
          <p:cNvSpPr>
            <a:spLocks noGrp="1"/>
          </p:cNvSpPr>
          <p:nvPr>
            <p:ph sz="half" idx="1"/>
          </p:nvPr>
        </p:nvSpPr>
        <p:spPr>
          <a:xfrm>
            <a:off x="590549" y="1751012"/>
            <a:ext cx="6075356" cy="4573588"/>
          </a:xfrm>
        </p:spPr>
        <p:txBody>
          <a:bodyPr/>
          <a:lstStyle/>
          <a:p>
            <a:r>
              <a:rPr lang="en-GB" dirty="0" smtClean="0"/>
              <a:t>Create a Coordinate System (Continued)</a:t>
            </a:r>
          </a:p>
          <a:p>
            <a:pPr lvl="1"/>
            <a:r>
              <a:rPr lang="en-GB" dirty="0" smtClean="0"/>
              <a:t>Select the central solid body as shown (right) and apply the selection in the Details View.</a:t>
            </a:r>
          </a:p>
          <a:p>
            <a:pPr lvl="2"/>
            <a:r>
              <a:rPr lang="en-GB" dirty="0" smtClean="0"/>
              <a:t>A new coordinate system has been created using the centroid of the selected body as origin coordinates.</a:t>
            </a:r>
          </a:p>
          <a:p>
            <a:pPr lvl="2"/>
            <a:r>
              <a:rPr lang="en-GB" dirty="0" smtClean="0"/>
              <a:t>The Coordinate System is listed in the Outline, the origin coordinates in the Details View and displayed in the Graphics window.</a:t>
            </a:r>
          </a:p>
        </p:txBody>
      </p:sp>
      <p:pic>
        <p:nvPicPr>
          <p:cNvPr id="4099"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5254" t="22803" r="15257" b="13195"/>
          <a:stretch/>
        </p:blipFill>
        <p:spPr bwMode="auto">
          <a:xfrm>
            <a:off x="6794770" y="1732982"/>
            <a:ext cx="2232000" cy="208176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 b="31024"/>
          <a:stretch/>
        </p:blipFill>
        <p:spPr bwMode="auto">
          <a:xfrm>
            <a:off x="3684321" y="4008599"/>
            <a:ext cx="2981584" cy="255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41100" t="44437" r="40111" b="34314"/>
          <a:stretch/>
        </p:blipFill>
        <p:spPr bwMode="auto">
          <a:xfrm>
            <a:off x="6794770" y="4008599"/>
            <a:ext cx="2232000" cy="2556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1" b="8847"/>
          <a:stretch/>
        </p:blipFill>
        <p:spPr bwMode="auto">
          <a:xfrm>
            <a:off x="218463" y="4326336"/>
            <a:ext cx="3339374" cy="2052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Oval 11"/>
          <p:cNvSpPr/>
          <p:nvPr/>
        </p:nvSpPr>
        <p:spPr bwMode="auto">
          <a:xfrm>
            <a:off x="7759892" y="2729087"/>
            <a:ext cx="534011" cy="526693"/>
          </a:xfrm>
          <a:prstGeom prst="ellipse">
            <a:avLst/>
          </a:prstGeom>
          <a:noFill/>
          <a:ln w="2540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extLst>
      <p:ext uri="{BB962C8B-B14F-4D97-AF65-F5344CB8AC3E}">
        <p14:creationId xmlns="" xmlns:p14="http://schemas.microsoft.com/office/powerpoint/2010/main" val="3431227276"/>
      </p:ext>
    </p:extLst>
  </p:cSld>
  <p:clrMapOvr>
    <a:masterClrMapping/>
  </p:clrMapOvr>
  <p:transition>
    <p:wipe dir="r"/>
  </p:transition>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25270</TotalTime>
  <Words>1718</Words>
  <Application>Microsoft Office PowerPoint</Application>
  <PresentationFormat>On-screen Show (4:3)</PresentationFormat>
  <Paragraphs>190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1_ANSYS-2011-powerpoint-template</vt:lpstr>
      <vt:lpstr>Workshop 5d Applications –  Assembly Meshing </vt:lpstr>
      <vt:lpstr>Introduction</vt:lpstr>
      <vt:lpstr>Project Startup</vt:lpstr>
      <vt:lpstr>Units</vt:lpstr>
      <vt:lpstr>Preparation</vt:lpstr>
      <vt:lpstr>Global Mesh Controls</vt:lpstr>
      <vt:lpstr>Global Mesh Controls</vt:lpstr>
      <vt:lpstr>Material Point</vt:lpstr>
      <vt:lpstr>Material Point</vt:lpstr>
      <vt:lpstr>Virtual Body</vt:lpstr>
      <vt:lpstr>Global Mesh Controls</vt:lpstr>
      <vt:lpstr>Generate Mesh</vt:lpstr>
      <vt:lpstr>Generate Mesh</vt:lpstr>
      <vt:lpstr>Section Plane</vt:lpstr>
      <vt:lpstr>Section Plane</vt:lpstr>
      <vt:lpstr>Mesh Metrics Graph</vt:lpstr>
      <vt:lpstr>Inflation</vt:lpstr>
      <vt:lpstr>Named Selections</vt:lpstr>
      <vt:lpstr>Named Selections</vt:lpstr>
      <vt:lpstr>Inflated Mesh</vt:lpstr>
      <vt:lpstr>Preparation</vt:lpstr>
      <vt:lpstr>Fluid (Wetted) Surfaces</vt:lpstr>
      <vt:lpstr>Fluid (Wetted) Surfaces</vt:lpstr>
      <vt:lpstr>Assembly Mesh Options</vt:lpstr>
      <vt:lpstr>Final Fluid Mesh</vt:lpstr>
      <vt:lpstr>Final Fluid Mesh</vt:lpstr>
      <vt:lpstr>Save the Project</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784</cp:revision>
  <dcterms:created xsi:type="dcterms:W3CDTF">2003-01-22T19:16:29Z</dcterms:created>
  <dcterms:modified xsi:type="dcterms:W3CDTF">2012-10-15T05:39:45Z</dcterms:modified>
</cp:coreProperties>
</file>