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s/slide5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4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74" r:id="rId2"/>
    <p:sldId id="257" r:id="rId3"/>
    <p:sldId id="256" r:id="rId4"/>
    <p:sldId id="258" r:id="rId5"/>
    <p:sldId id="259" r:id="rId6"/>
    <p:sldId id="260" r:id="rId7"/>
    <p:sldId id="261" r:id="rId8"/>
    <p:sldId id="262" r:id="rId9"/>
    <p:sldId id="275" r:id="rId10"/>
    <p:sldId id="263" r:id="rId11"/>
    <p:sldId id="264" r:id="rId12"/>
    <p:sldId id="265" r:id="rId13"/>
    <p:sldId id="276" r:id="rId14"/>
    <p:sldId id="278" r:id="rId15"/>
    <p:sldId id="277" r:id="rId16"/>
    <p:sldId id="266" r:id="rId17"/>
    <p:sldId id="280" r:id="rId18"/>
    <p:sldId id="279" r:id="rId19"/>
    <p:sldId id="267" r:id="rId20"/>
    <p:sldId id="282" r:id="rId21"/>
    <p:sldId id="281" r:id="rId22"/>
    <p:sldId id="268" r:id="rId23"/>
    <p:sldId id="283" r:id="rId24"/>
    <p:sldId id="284" r:id="rId25"/>
    <p:sldId id="269" r:id="rId26"/>
    <p:sldId id="285" r:id="rId27"/>
    <p:sldId id="286" r:id="rId28"/>
    <p:sldId id="270" r:id="rId29"/>
    <p:sldId id="287" r:id="rId30"/>
    <p:sldId id="271" r:id="rId31"/>
    <p:sldId id="272" r:id="rId32"/>
    <p:sldId id="273" r:id="rId33"/>
    <p:sldId id="288" r:id="rId34"/>
    <p:sldId id="306" r:id="rId35"/>
    <p:sldId id="289" r:id="rId36"/>
    <p:sldId id="290" r:id="rId37"/>
    <p:sldId id="308" r:id="rId38"/>
    <p:sldId id="309" r:id="rId39"/>
    <p:sldId id="291" r:id="rId40"/>
    <p:sldId id="292" r:id="rId41"/>
    <p:sldId id="294" r:id="rId42"/>
    <p:sldId id="293" r:id="rId43"/>
    <p:sldId id="295" r:id="rId44"/>
    <p:sldId id="298" r:id="rId45"/>
    <p:sldId id="299" r:id="rId46"/>
    <p:sldId id="307" r:id="rId47"/>
    <p:sldId id="297" r:id="rId48"/>
    <p:sldId id="296" r:id="rId49"/>
    <p:sldId id="300" r:id="rId50"/>
    <p:sldId id="301" r:id="rId51"/>
    <p:sldId id="302" r:id="rId52"/>
    <p:sldId id="303" r:id="rId53"/>
    <p:sldId id="305" r:id="rId54"/>
    <p:sldId id="304" r:id="rId55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3" d="100"/>
          <a:sy n="73" d="100"/>
        </p:scale>
        <p:origin x="-129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13 Başlık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2" name="21 Alt Başlık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11.11.2018</a:t>
            </a:fld>
            <a:endParaRPr lang="tr-TR"/>
          </a:p>
        </p:txBody>
      </p:sp>
      <p:sp>
        <p:nvSpPr>
          <p:cNvPr id="20" name="19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10" name="9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Oval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Oval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11.11.2018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11.11.2018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11.11.2018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ikdörtgen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11.11.2018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0" name="9 Dikdörtgen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7 Oval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Oval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11.11.2018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11.11.2018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11.11.2018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Dikdörtgen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11.11.2018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6" name="5 Dikdörtgen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11.11.2018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11.11.2018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Dikdörtgen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9" name="8 Akış Çizelgesi: İşlem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9 Akış Çizelgesi: İşlem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Pasta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7 Oval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10 Halka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11 Dikdörtgen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4 Başlık Yer Tutucusu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Metin Yer Tutucusu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24" name="23 Veri Yer Tutucusu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D9F75050-0E15-4C5B-92B0-66D068882F1F}" type="datetimeFigureOut">
              <a:rPr lang="tr-TR" smtClean="0"/>
              <a:pPr/>
              <a:t>11.11.2018</a:t>
            </a:fld>
            <a:endParaRPr lang="tr-TR"/>
          </a:p>
        </p:txBody>
      </p:sp>
      <p:sp>
        <p:nvSpPr>
          <p:cNvPr id="10" name="9 Altbilgi Yer Tutucusu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tr-TR"/>
          </a:p>
        </p:txBody>
      </p:sp>
      <p:sp>
        <p:nvSpPr>
          <p:cNvPr id="22" name="21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5" name="14 Dikdörtgen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gif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Canlılarda Üreme Tipleri</a:t>
            </a:r>
            <a:endParaRPr lang="tr-TR" dirty="0"/>
          </a:p>
        </p:txBody>
      </p:sp>
      <p:pic>
        <p:nvPicPr>
          <p:cNvPr id="4" name="3 İçerik Yer Tutucusu" descr="ureme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993900" y="2081212"/>
            <a:ext cx="6381750" cy="3533775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dirty="0" err="1" smtClean="0"/>
              <a:t>Prokaryotlarda</a:t>
            </a:r>
            <a:r>
              <a:rPr lang="tr-TR" dirty="0" smtClean="0"/>
              <a:t>, ikiye bölünme genetik maddenin eşlenmesi ve hücrenin sitoplazmasının ikiye bölünmesi şeklinde gerçekleşir. (Bu bir mitoz bölünme değildir.) </a:t>
            </a:r>
          </a:p>
          <a:p>
            <a:pPr algn="just">
              <a:buNone/>
            </a:pP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dirty="0" err="1" smtClean="0"/>
              <a:t>Ökaryot</a:t>
            </a:r>
            <a:r>
              <a:rPr lang="tr-TR" dirty="0" smtClean="0"/>
              <a:t> tek hücrelilerde ise, mitoz bölünme sonundaki </a:t>
            </a:r>
            <a:r>
              <a:rPr lang="tr-TR" dirty="0" err="1" smtClean="0"/>
              <a:t>sitokinezin</a:t>
            </a:r>
            <a:r>
              <a:rPr lang="tr-TR" dirty="0" smtClean="0"/>
              <a:t> yeri canlıdan canlıya farklılık gösterebilir. Örneğin; </a:t>
            </a:r>
            <a:r>
              <a:rPr lang="tr-TR" dirty="0" err="1" smtClean="0"/>
              <a:t>paramecium</a:t>
            </a:r>
            <a:r>
              <a:rPr lang="tr-TR" dirty="0" smtClean="0"/>
              <a:t> enine bölünür, öglena boyuna, amip ise her şekilde bölünme yapabilir.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2) Tomurcuklanarak Üreme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dirty="0" smtClean="0"/>
              <a:t>Ana canlıda oluşan bir çıkıntının büyüyerek ana canlının küçük halini oluşturduğu eşeysiz üremeye tomurcuklanarak üreme denir. 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dirty="0" smtClean="0"/>
              <a:t>Tek ya da çok hücreli canlılarda görülebilir. Bira mayası, hidra, sünger… gibi canlılarda görülür. </a:t>
            </a:r>
          </a:p>
          <a:p>
            <a:pPr algn="just"/>
            <a:r>
              <a:rPr lang="tr-TR" dirty="0" smtClean="0"/>
              <a:t> Bira mayası hücrelerinde mitoz bölünme meydana gelir. Ancak </a:t>
            </a:r>
            <a:r>
              <a:rPr lang="tr-TR" dirty="0" err="1" smtClean="0"/>
              <a:t>sitokinez</a:t>
            </a:r>
            <a:r>
              <a:rPr lang="tr-TR" dirty="0" smtClean="0"/>
              <a:t> gerçekleştirilirken oluşan hücrelerin sitoplazması eşit olmaz. </a:t>
            </a:r>
          </a:p>
          <a:p>
            <a:pPr algn="just"/>
            <a:r>
              <a:rPr lang="tr-TR" dirty="0" smtClean="0"/>
              <a:t>Oluşan hücrelerde biri diğerine göre çok küçüktür bu hücreye tomurcuk denir..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6" name="5 İçerik Yer Tutucusu" descr="deniz-anasi-ureme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259632" y="2132856"/>
            <a:ext cx="7519325" cy="2496294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dirty="0" smtClean="0"/>
              <a:t> Hidrada vücudun belirli bir bölgesinde çıkıntı oluşur. Bu çıkıntı mitoz bölünmeler ile büyütülerek tomurcuk oluşturulur </a:t>
            </a:r>
          </a:p>
          <a:p>
            <a:pPr algn="just"/>
            <a:r>
              <a:rPr lang="tr-TR" dirty="0" smtClean="0"/>
              <a:t> Tomurcuk ana bireyden ayrılıp tek başına yaşayabilir ya da ana birey üzerinde kalıp başka tomurcuklarla birlikte koloni oluşturabilir.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3) Sporla Üreme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dirty="0" smtClean="0"/>
              <a:t>Çevre şartlarına dayanıklı ve başka bir üreme hücresi ile birleşmeden çimlenerek yeni bir canlıyı oluşturabilen n kromozomlu üreme hücrelerine spor denir. </a:t>
            </a:r>
          </a:p>
          <a:p>
            <a:pPr algn="just"/>
            <a:r>
              <a:rPr lang="tr-TR" dirty="0" smtClean="0"/>
              <a:t>Spor üreterek yapılan üremeye ise sporla üreme denir. </a:t>
            </a:r>
          </a:p>
          <a:p>
            <a:pPr algn="just"/>
            <a:r>
              <a:rPr lang="tr-TR" dirty="0" smtClean="0"/>
              <a:t> Tek ve çok hücrelilerde görülebilir.  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3 İçerik Yer Tutucusu" descr="mantarlarda-sporla-ureme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165350" y="2133600"/>
            <a:ext cx="6038850" cy="3429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dirty="0" smtClean="0"/>
              <a:t>Spor oluşturarak üreyen canlıların hayat döngüsünde eşeyli üreme ve eşeysiz üreme beraber görülür. Bu canlılar eşeysiz üreme ile eşeyli üremeyi sırayla gerçekleştirir. Buna </a:t>
            </a:r>
            <a:r>
              <a:rPr lang="tr-TR" dirty="0" err="1" smtClean="0"/>
              <a:t>metagenez</a:t>
            </a:r>
            <a:r>
              <a:rPr lang="tr-TR" dirty="0" smtClean="0"/>
              <a:t> (döl almaşığı) denir. </a:t>
            </a:r>
          </a:p>
          <a:p>
            <a:pPr algn="just"/>
            <a:r>
              <a:rPr lang="tr-TR" dirty="0" smtClean="0"/>
              <a:t>Tohumsuz bitkiler (eğrelti otu, kara yosunları…), </a:t>
            </a:r>
            <a:r>
              <a:rPr lang="tr-TR" dirty="0" err="1" smtClean="0"/>
              <a:t>plazmodium</a:t>
            </a:r>
            <a:r>
              <a:rPr lang="tr-TR" dirty="0" smtClean="0"/>
              <a:t>, cıvık mantarlar, mantarlar… gibi canlılarda görülür.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4) </a:t>
            </a:r>
            <a:r>
              <a:rPr lang="tr-TR" dirty="0" err="1" smtClean="0"/>
              <a:t>Partenogenez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dirty="0" smtClean="0"/>
              <a:t>Döllenmemiş yumurtadan mitoz bölünmeler ile canlı gelişimine </a:t>
            </a:r>
            <a:r>
              <a:rPr lang="tr-TR" dirty="0" err="1" smtClean="0"/>
              <a:t>partenogenez</a:t>
            </a:r>
            <a:r>
              <a:rPr lang="tr-TR" dirty="0" smtClean="0"/>
              <a:t> denir. Arı, karınca, su piresi ve bazı kertenkele gibi canlılarda görülür. </a:t>
            </a:r>
          </a:p>
          <a:p>
            <a:pPr algn="just"/>
            <a:r>
              <a:rPr lang="tr-TR" dirty="0" smtClean="0"/>
              <a:t>Arılarda </a:t>
            </a:r>
            <a:r>
              <a:rPr lang="tr-TR" dirty="0" err="1" smtClean="0"/>
              <a:t>partenogenez</a:t>
            </a:r>
            <a:r>
              <a:rPr lang="tr-TR" dirty="0" smtClean="0"/>
              <a:t>, kraliçe arının </a:t>
            </a:r>
            <a:r>
              <a:rPr lang="tr-TR" dirty="0" err="1" smtClean="0"/>
              <a:t>mayoz</a:t>
            </a:r>
            <a:r>
              <a:rPr lang="tr-TR" dirty="0" smtClean="0"/>
              <a:t> bölünme ile ürettiği yumurtalar döllenme yapmadan mitoz bölünme yaparsa n kromozomlu erkek arılar oluşur. 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073427"/>
          </a:xfrm>
        </p:spPr>
        <p:txBody>
          <a:bodyPr/>
          <a:lstStyle/>
          <a:p>
            <a:pPr algn="just"/>
            <a:r>
              <a:rPr lang="tr-TR" b="1" dirty="0" smtClean="0"/>
              <a:t>Üreme: </a:t>
            </a:r>
            <a:r>
              <a:rPr lang="tr-TR" dirty="0" smtClean="0"/>
              <a:t>Üreme, hem neslin devamını, hem de her canlının kendisine benzer bireyler meydana getirmesidir.  </a:t>
            </a:r>
            <a:endParaRPr lang="tr-TR" dirty="0"/>
          </a:p>
        </p:txBody>
      </p:sp>
      <p:pic>
        <p:nvPicPr>
          <p:cNvPr id="4" name="3 Resim" descr="eşeyliüreme-jenerik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75656" y="2924944"/>
            <a:ext cx="7200799" cy="288032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3 İçerik Yer Tutucusu" descr="arı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108200" y="2228850"/>
            <a:ext cx="6153150" cy="32385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3 İçerik Yer Tutucusu" descr="partenogenez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267744" y="620688"/>
            <a:ext cx="5354092" cy="5354092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5) </a:t>
            </a:r>
            <a:r>
              <a:rPr lang="tr-TR" dirty="0" err="1" smtClean="0"/>
              <a:t>Rejenerayon</a:t>
            </a:r>
            <a:r>
              <a:rPr lang="tr-TR" dirty="0" smtClean="0"/>
              <a:t> İle Üreme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tr-TR" dirty="0" err="1" smtClean="0"/>
              <a:t>Rejenerayon</a:t>
            </a:r>
            <a:r>
              <a:rPr lang="tr-TR" dirty="0" smtClean="0"/>
              <a:t>: Dokuların mitoz bölünmeler ile kendini yenilemesidir. </a:t>
            </a:r>
          </a:p>
          <a:p>
            <a:pPr algn="just"/>
            <a:r>
              <a:rPr lang="tr-TR" dirty="0" smtClean="0"/>
              <a:t> Canlıların gelişmişliği arttıkça </a:t>
            </a:r>
            <a:r>
              <a:rPr lang="tr-TR" dirty="0" err="1" smtClean="0"/>
              <a:t>rejenerasyon</a:t>
            </a:r>
            <a:r>
              <a:rPr lang="tr-TR" dirty="0" smtClean="0"/>
              <a:t> yeteneği de azalır. </a:t>
            </a:r>
          </a:p>
          <a:p>
            <a:pPr algn="just"/>
            <a:r>
              <a:rPr lang="tr-TR" dirty="0" smtClean="0"/>
              <a:t> Yaranın onarılması (doku düzeyinde), karaciğerin eksik parçasını onarması (organ düzeyinde), kertenkelenin kopan kuyruğunu yeniden üretmesi ( organ düzeyinde) </a:t>
            </a:r>
            <a:r>
              <a:rPr lang="tr-TR" dirty="0" err="1" smtClean="0"/>
              <a:t>rejenerasyon</a:t>
            </a:r>
            <a:r>
              <a:rPr lang="tr-TR" dirty="0" smtClean="0"/>
              <a:t> örneğidir. Üreme değildir. 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6" name="5 İçerik Yer Tutucusu" descr="rejenerasyon1 deniz yıldıız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907704" y="1916832"/>
            <a:ext cx="6547792" cy="3028354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3 İçerik Yer Tutucusu" descr="eseysiz-ureme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267744" y="1556792"/>
            <a:ext cx="5732610" cy="380578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6) </a:t>
            </a:r>
            <a:r>
              <a:rPr lang="tr-TR" dirty="0" err="1" smtClean="0"/>
              <a:t>Vejetatif</a:t>
            </a:r>
            <a:r>
              <a:rPr lang="tr-TR" dirty="0" smtClean="0"/>
              <a:t> Üreme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dirty="0" smtClean="0"/>
              <a:t>Bitkilerde üreme organları dışındaki yaprak, kök ve gövdelerin kullanılarak yapılan üremeye </a:t>
            </a:r>
            <a:r>
              <a:rPr lang="tr-TR" dirty="0" err="1" smtClean="0"/>
              <a:t>vejetatif</a:t>
            </a:r>
            <a:r>
              <a:rPr lang="tr-TR" dirty="0" smtClean="0"/>
              <a:t> üreme denir. </a:t>
            </a:r>
          </a:p>
          <a:p>
            <a:pPr algn="just"/>
            <a:r>
              <a:rPr lang="tr-TR" dirty="0" smtClean="0"/>
              <a:t> Çelik ile üreme: Bitkiden kopan dal ya da yaprak sapı gibi yapıların toprağa dikilmesi ile yeni bitki oluşturulabilir. Özellikle kavak ve söğüt gibi bitkilerde çok iyi şekilde görülür.  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dirty="0" err="1" smtClean="0"/>
              <a:t>Stolon</a:t>
            </a:r>
            <a:r>
              <a:rPr lang="tr-TR" dirty="0" smtClean="0"/>
              <a:t> (sürünücü gövde) ile üreme: Çilek bitkisinde toprak üzerinde yatay olarak ilerleyen ince gövdeler vardır. Çilek bu şekilde </a:t>
            </a:r>
            <a:r>
              <a:rPr lang="tr-TR" dirty="0" err="1" smtClean="0"/>
              <a:t>vejetatif</a:t>
            </a:r>
            <a:r>
              <a:rPr lang="tr-TR" dirty="0" smtClean="0"/>
              <a:t> olarak üreme yapabilir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3 İçerik Yer Tutucusu" descr="vejatatif-ureme-0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502715" y="1447800"/>
            <a:ext cx="7364120" cy="48006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dirty="0" smtClean="0"/>
              <a:t>Yumru gövde ile üreme: Yer elması ve patates gibi bitkilerde toprak altı depo gövdelerinin toprağa dikilmesi ile yeni bitki üretilebilir. </a:t>
            </a:r>
          </a:p>
          <a:p>
            <a:pPr algn="just"/>
            <a:r>
              <a:rPr lang="tr-TR" dirty="0" smtClean="0"/>
              <a:t> Soğan ile üreme: Lale, soğan, pırasa gibi soğanlı bitkilerde soğan yapısının toprağa dikilmesi ile yeni bitki üretilebilir. 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3 İçerik Yer Tutucusu" descr="ayrık otu sürünücü gövde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411760" y="1772816"/>
            <a:ext cx="5464100" cy="3590131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3523152"/>
          </a:xfrm>
        </p:spPr>
        <p:txBody>
          <a:bodyPr>
            <a:normAutofit/>
          </a:bodyPr>
          <a:lstStyle/>
          <a:p>
            <a:endParaRPr lang="tr-TR" dirty="0" smtClean="0"/>
          </a:p>
          <a:p>
            <a:endParaRPr lang="tr-TR" dirty="0" smtClean="0"/>
          </a:p>
          <a:p>
            <a:pPr algn="ctr"/>
            <a:r>
              <a:rPr lang="tr-TR" dirty="0" smtClean="0"/>
              <a:t>Eşeysiz Üreme</a:t>
            </a:r>
          </a:p>
          <a:p>
            <a:pPr algn="ctr"/>
            <a:r>
              <a:rPr lang="tr-TR" dirty="0" smtClean="0"/>
              <a:t>Eşeyli Üreme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just"/>
            <a:r>
              <a:rPr lang="tr-TR" dirty="0" err="1" smtClean="0"/>
              <a:t>Rizom</a:t>
            </a:r>
            <a:r>
              <a:rPr lang="tr-TR" dirty="0" smtClean="0"/>
              <a:t> ile üreme: Zencefil, bambu gibi bitkilerin toprak altında ilerleyen yassılaşmış gövdeleri vardır. Bu gövdelere </a:t>
            </a:r>
            <a:r>
              <a:rPr lang="tr-TR" dirty="0" err="1" smtClean="0"/>
              <a:t>rizom</a:t>
            </a:r>
            <a:r>
              <a:rPr lang="tr-TR" dirty="0" smtClean="0"/>
              <a:t> denir. </a:t>
            </a:r>
            <a:r>
              <a:rPr lang="tr-TR" dirty="0" err="1" smtClean="0"/>
              <a:t>Rizomun</a:t>
            </a:r>
            <a:r>
              <a:rPr lang="tr-TR" dirty="0" smtClean="0"/>
              <a:t> toprağa dikilmesi ile yeni bitki üretilebilir. </a:t>
            </a:r>
          </a:p>
          <a:p>
            <a:pPr algn="just"/>
            <a:r>
              <a:rPr lang="tr-TR" dirty="0" smtClean="0"/>
              <a:t> Daldırma yöntemi: Bitkinin dalının ana bitkiden ayrılmadan toprağa daldırılması ve ucunun açıkta bırakılması ile yeni bitki üretilmesidir. </a:t>
            </a:r>
          </a:p>
          <a:p>
            <a:pPr algn="just"/>
            <a:r>
              <a:rPr lang="tr-TR" dirty="0" smtClean="0"/>
              <a:t>Aşılama: Bitkiden kopartılan bir dal parçasının başka bir bitkinin dalı üzerine yerleştirilmesiyle yapılan üremedir. 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435608" y="404664"/>
            <a:ext cx="7498080" cy="5843736"/>
          </a:xfrm>
        </p:spPr>
        <p:txBody>
          <a:bodyPr/>
          <a:lstStyle/>
          <a:p>
            <a:pPr algn="just"/>
            <a:r>
              <a:rPr lang="tr-TR" dirty="0" smtClean="0"/>
              <a:t> </a:t>
            </a:r>
            <a:r>
              <a:rPr lang="tr-TR" sz="2400" dirty="0" smtClean="0"/>
              <a:t>Doku kültürü: bir bitkiden alınan bölünebilme yeteneğindeki hücrelerin </a:t>
            </a:r>
            <a:r>
              <a:rPr lang="tr-TR" sz="2400" dirty="0" err="1" smtClean="0"/>
              <a:t>laboratuvar</a:t>
            </a:r>
            <a:r>
              <a:rPr lang="tr-TR" sz="2400" dirty="0" smtClean="0"/>
              <a:t> ortamında çoğaltılması ve hormon verilerek yeni bitki üretilmesidir. Bu yöntem ile bitkiler klonlanabilir. </a:t>
            </a:r>
            <a:endParaRPr lang="tr-TR" dirty="0"/>
          </a:p>
        </p:txBody>
      </p:sp>
      <p:pic>
        <p:nvPicPr>
          <p:cNvPr id="4" name="3 Resim" descr="depositphotos_107856476-stock-photo-plant-tissue-culture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339752" y="2348880"/>
            <a:ext cx="5652120" cy="376808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dirty="0" err="1" smtClean="0"/>
              <a:t>Vejetatif</a:t>
            </a:r>
            <a:r>
              <a:rPr lang="tr-TR" dirty="0" smtClean="0"/>
              <a:t> üreme ile tarım alanında ticari değeri yüksek bitkiler elde edilebilir. </a:t>
            </a:r>
          </a:p>
          <a:p>
            <a:pPr algn="just"/>
            <a:r>
              <a:rPr lang="tr-TR" dirty="0" smtClean="0"/>
              <a:t>Daha çok meyve veren, istenilen özelliğe sahip ve dayanıklı bitkiler çoğaltılabilir. </a:t>
            </a:r>
          </a:p>
          <a:p>
            <a:pPr algn="just"/>
            <a:r>
              <a:rPr lang="tr-TR" dirty="0" smtClean="0"/>
              <a:t>Aynı bitki üzerinden birkaç farklı meyve elde edilebilir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EŞEYLİ ÜREME ve ÇEŞİTLERİ</a:t>
            </a:r>
            <a:endParaRPr lang="tr-TR" dirty="0"/>
          </a:p>
        </p:txBody>
      </p:sp>
      <p:pic>
        <p:nvPicPr>
          <p:cNvPr id="4" name="3 İçerik Yer Tutucusu" descr="images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187624" y="1484784"/>
            <a:ext cx="3999886" cy="2831380"/>
          </a:xfrm>
        </p:spPr>
      </p:pic>
      <p:pic>
        <p:nvPicPr>
          <p:cNvPr id="5" name="4 Resim" descr="8-c3bcreme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724128" y="2708920"/>
            <a:ext cx="2903587" cy="364772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6" name="5 İçerik Yer Tutucusu" descr="eşeyli üreme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187624" y="2852936"/>
            <a:ext cx="7499350" cy="3208055"/>
          </a:xfrm>
        </p:spPr>
      </p:pic>
      <p:pic>
        <p:nvPicPr>
          <p:cNvPr id="7" name="6 Resim" descr="ureme-hucreleri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483768" y="404664"/>
            <a:ext cx="5191125" cy="18002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435608" y="620688"/>
            <a:ext cx="7498080" cy="5627712"/>
          </a:xfrm>
        </p:spPr>
        <p:txBody>
          <a:bodyPr/>
          <a:lstStyle/>
          <a:p>
            <a:r>
              <a:rPr lang="tr-TR" dirty="0" smtClean="0"/>
              <a:t>Aynı türe ait farklı cinsiyetteki iki canlının beraberce kendilerine benzeyen yavrular meydana getirmesine eşeyli üreme denir. </a:t>
            </a:r>
          </a:p>
          <a:p>
            <a:pPr>
              <a:buNone/>
            </a:pPr>
            <a:endParaRPr lang="tr-TR" dirty="0"/>
          </a:p>
        </p:txBody>
      </p:sp>
      <p:pic>
        <p:nvPicPr>
          <p:cNvPr id="4" name="3 Resim" descr="eşeyli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835696" y="2780928"/>
            <a:ext cx="6146260" cy="357170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r>
              <a:rPr lang="tr-TR" dirty="0" smtClean="0"/>
              <a:t>Temelinde </a:t>
            </a:r>
            <a:r>
              <a:rPr lang="tr-TR" dirty="0" err="1" smtClean="0"/>
              <a:t>mayoz</a:t>
            </a:r>
            <a:r>
              <a:rPr lang="tr-TR" dirty="0" smtClean="0"/>
              <a:t> ve döllenme vardır. </a:t>
            </a:r>
          </a:p>
          <a:p>
            <a:r>
              <a:rPr lang="tr-TR" dirty="0" smtClean="0"/>
              <a:t> Genetik çeşitliliğe neden olur. </a:t>
            </a:r>
          </a:p>
          <a:p>
            <a:r>
              <a:rPr lang="tr-TR" dirty="0" smtClean="0"/>
              <a:t> Genellikle gelişmiş canlılarda görülür. </a:t>
            </a:r>
          </a:p>
          <a:p>
            <a:r>
              <a:rPr lang="tr-TR" dirty="0" smtClean="0"/>
              <a:t> Oluşan bireyler değişen çevre şartlarına daha dayanıklıdır.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Konjugasyan</a:t>
            </a:r>
            <a:endParaRPr lang="tr-TR" dirty="0"/>
          </a:p>
        </p:txBody>
      </p:sp>
      <p:pic>
        <p:nvPicPr>
          <p:cNvPr id="6" name="5 İçerik Yer Tutucusu" descr="rejenarasyonu.gif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763688" y="2348880"/>
            <a:ext cx="6503905" cy="2146920"/>
          </a:xfrm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3 İçerik Yer Tutucusu" descr="paramecium-uremesi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123728" y="2204864"/>
            <a:ext cx="6303435" cy="3456384"/>
          </a:xfrm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Hermafroditlik</a:t>
            </a:r>
            <a:endParaRPr lang="tr-TR" dirty="0"/>
          </a:p>
        </p:txBody>
      </p:sp>
      <p:pic>
        <p:nvPicPr>
          <p:cNvPr id="4" name="3 İçerik Yer Tutucusu" descr="solucan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296042" y="1700808"/>
            <a:ext cx="5228286" cy="3886359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EŞEYSİZ ÜREME ve ÇEŞİTLERİ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2400" dirty="0" smtClean="0"/>
              <a:t>Bir canlının başka bir canlıya ihtiyacı olmadan tek başına genetik yapısı benzer olan yavrular meydana getirdiği üremeye eşeysiz üreme denir.  </a:t>
            </a:r>
            <a:endParaRPr lang="tr-TR" sz="2400" dirty="0"/>
          </a:p>
        </p:txBody>
      </p:sp>
      <p:pic>
        <p:nvPicPr>
          <p:cNvPr id="4" name="3 Resim" descr="celikle_ureme.png"/>
          <p:cNvPicPr>
            <a:picLocks noChangeAspect="1"/>
          </p:cNvPicPr>
          <p:nvPr/>
        </p:nvPicPr>
        <p:blipFill>
          <a:blip r:embed="rId2" cstate="print"/>
          <a:srcRect b="10737"/>
          <a:stretch>
            <a:fillRect/>
          </a:stretch>
        </p:blipFill>
        <p:spPr>
          <a:xfrm>
            <a:off x="1619672" y="2852936"/>
            <a:ext cx="6003354" cy="306210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dirty="0" smtClean="0"/>
              <a:t>Bir canlı hem dişi hem de erkek üreme organlarının bir arada bulunmasıdır. </a:t>
            </a:r>
          </a:p>
          <a:p>
            <a:pPr algn="just"/>
            <a:r>
              <a:rPr lang="tr-TR" dirty="0" smtClean="0"/>
              <a:t>Bu canlılar dişi üreme organları ile yumurta, erkek üreme organları ile de sperm üretirler. </a:t>
            </a:r>
          </a:p>
          <a:p>
            <a:pPr algn="just"/>
            <a:r>
              <a:rPr lang="tr-TR" dirty="0" smtClean="0"/>
              <a:t>Bazı </a:t>
            </a:r>
            <a:r>
              <a:rPr lang="tr-TR" dirty="0" err="1" smtClean="0"/>
              <a:t>hermafrodit</a:t>
            </a:r>
            <a:r>
              <a:rPr lang="tr-TR" dirty="0" smtClean="0"/>
              <a:t> canlılar kendi sperm ve yumurtalarını dölleyerek yavru oluşturabilirler. 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3 İçerik Yer Tutucusu" descr="degisik_omurgasiz_hayvan_subeleri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589212" y="1657350"/>
            <a:ext cx="5191125" cy="43815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dirty="0" smtClean="0"/>
              <a:t>kendi kendini dölleyebilirler. Örn: </a:t>
            </a:r>
            <a:r>
              <a:rPr lang="tr-TR" dirty="0" err="1" smtClean="0"/>
              <a:t>Planarya</a:t>
            </a:r>
            <a:r>
              <a:rPr lang="tr-TR" dirty="0" smtClean="0"/>
              <a:t> ve bazı bitkiler </a:t>
            </a:r>
          </a:p>
          <a:p>
            <a:pPr algn="just"/>
            <a:r>
              <a:rPr lang="tr-TR" dirty="0" smtClean="0"/>
              <a:t> Bazı </a:t>
            </a:r>
            <a:r>
              <a:rPr lang="tr-TR" dirty="0" err="1" smtClean="0"/>
              <a:t>hermafrodit</a:t>
            </a:r>
            <a:r>
              <a:rPr lang="tr-TR" dirty="0" smtClean="0"/>
              <a:t> canlılarda ise üreme hücreleri farklı zamanlarda oluştuğu için kendi kendini dölleyemez. </a:t>
            </a:r>
          </a:p>
          <a:p>
            <a:pPr algn="just"/>
            <a:r>
              <a:rPr lang="tr-TR" dirty="0" smtClean="0"/>
              <a:t>Ayrıca bu durum genetik çeşitliliğin artmasını sağlar. Örn: Halkalı solucan ve bazı bitkiler</a:t>
            </a:r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Bitkilerde Üreme</a:t>
            </a:r>
            <a:endParaRPr lang="tr-TR" dirty="0"/>
          </a:p>
        </p:txBody>
      </p:sp>
      <p:pic>
        <p:nvPicPr>
          <p:cNvPr id="4" name="3 İçerik Yer Tutucusu" descr="images (1)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195736" y="1556792"/>
            <a:ext cx="5775407" cy="3316957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/>
            <a:r>
              <a:rPr lang="tr-TR" dirty="0" smtClean="0"/>
              <a:t>Tohumsuz bitkilerde </a:t>
            </a:r>
            <a:r>
              <a:rPr lang="tr-TR" dirty="0" err="1" smtClean="0"/>
              <a:t>metagenez</a:t>
            </a:r>
            <a:r>
              <a:rPr lang="tr-TR" dirty="0" smtClean="0"/>
              <a:t> ile üreme yapılır. </a:t>
            </a:r>
          </a:p>
          <a:p>
            <a:pPr algn="just"/>
            <a:r>
              <a:rPr lang="tr-TR" dirty="0" smtClean="0"/>
              <a:t>Tohumlu bitkilerde ise üreme organları </a:t>
            </a:r>
            <a:r>
              <a:rPr lang="tr-TR" dirty="0" err="1" smtClean="0"/>
              <a:t>mayoz</a:t>
            </a:r>
            <a:r>
              <a:rPr lang="tr-TR" dirty="0" smtClean="0"/>
              <a:t> bölünme ile üreme hücrelerini (sperm ve yumurta) üreterek eşeyi üremenin gerçekleştirilmesini sağlar. </a:t>
            </a:r>
          </a:p>
          <a:p>
            <a:pPr algn="just"/>
            <a:r>
              <a:rPr lang="tr-TR" dirty="0" smtClean="0"/>
              <a:t> Açık tohumlu bitkilerde üreme yapısı kozalaktır. Kozalaklarda dişi ve erkek üreme organı bir arada bulunmaz. (Dişi kozalak ve erkek kozalak farklıdır.) </a:t>
            </a:r>
            <a:r>
              <a:rPr lang="tr-TR" dirty="0" err="1" smtClean="0"/>
              <a:t>Hermafroditik</a:t>
            </a:r>
            <a:r>
              <a:rPr lang="tr-TR" dirty="0" smtClean="0"/>
              <a:t> yoktur. 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endParaRPr lang="tr-TR" dirty="0" smtClean="0"/>
          </a:p>
          <a:p>
            <a:pPr algn="just"/>
            <a:r>
              <a:rPr lang="tr-TR" dirty="0" smtClean="0"/>
              <a:t>Kapalı tohumlu bitkilerde üreme organı çiçektir. Bazı bitkiler aynı çiçek içinde hem dişi hem de erkek üreme organına sahip olduğundan </a:t>
            </a:r>
            <a:r>
              <a:rPr lang="tr-TR" dirty="0" err="1" smtClean="0"/>
              <a:t>hermafrodittir</a:t>
            </a:r>
            <a:r>
              <a:rPr lang="tr-TR" dirty="0" smtClean="0"/>
              <a:t>. Bazıları ise ayrı eşeylidir. </a:t>
            </a:r>
          </a:p>
          <a:p>
            <a:pPr algn="just">
              <a:buNone/>
            </a:pP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endParaRPr lang="tr-TR" dirty="0" smtClean="0"/>
          </a:p>
          <a:p>
            <a:pPr algn="just"/>
            <a:r>
              <a:rPr lang="tr-TR" dirty="0" smtClean="0"/>
              <a:t>Çiçekte sadece dişi organ varsa dişi çiçek, erkek organ varsa erkek çiçek adını alır. </a:t>
            </a:r>
          </a:p>
          <a:p>
            <a:pPr algn="just"/>
            <a:r>
              <a:rPr lang="tr-TR" dirty="0" smtClean="0"/>
              <a:t> </a:t>
            </a:r>
            <a:r>
              <a:rPr lang="tr-TR" dirty="0" err="1" smtClean="0"/>
              <a:t>Hermafrodit</a:t>
            </a:r>
            <a:r>
              <a:rPr lang="tr-TR" dirty="0" smtClean="0"/>
              <a:t> olanlarından bazıları kendi kendini dölleme yapabilir. Bazıları ise farklı çiçeklerden gelen poleni kabul ederek yabancı tozlaşma yapar. Bu durum, genetik çeşitliliğin artırılmasını sağlar. 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3 İçerik Yer Tutucusu" descr="bitkiler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339752" y="1268760"/>
            <a:ext cx="5832648" cy="4316159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3 İçerik Yer Tutucusu" descr="images (2)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915816" y="1988840"/>
            <a:ext cx="4690424" cy="3004542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Döllenme</a:t>
            </a:r>
            <a:endParaRPr lang="tr-TR" dirty="0"/>
          </a:p>
        </p:txBody>
      </p:sp>
      <p:pic>
        <p:nvPicPr>
          <p:cNvPr id="4" name="3 İçerik Yer Tutucusu" descr="oogami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915816" y="1916832"/>
            <a:ext cx="4470983" cy="3271812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Temelinde mitoz bölünme vardır. (genellikle). </a:t>
            </a:r>
            <a:endParaRPr lang="tr-TR" dirty="0"/>
          </a:p>
        </p:txBody>
      </p:sp>
      <p:pic>
        <p:nvPicPr>
          <p:cNvPr id="4" name="3 Resim" descr="amipin-bölünerek-üremesi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99592" y="2924944"/>
            <a:ext cx="7219950" cy="22574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3 İçerik Yer Tutucusu" descr="sperm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085811" y="1447800"/>
            <a:ext cx="4197927" cy="48006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dirty="0" err="1" smtClean="0"/>
              <a:t>Mayoz</a:t>
            </a:r>
            <a:r>
              <a:rPr lang="tr-TR" dirty="0" smtClean="0"/>
              <a:t> bölünme sonucunda oluşan sperm ve yumurta hücresinin birleşmesine döllenme denir. </a:t>
            </a:r>
          </a:p>
          <a:p>
            <a:pPr algn="just"/>
            <a:r>
              <a:rPr lang="tr-TR" dirty="0" smtClean="0"/>
              <a:t> Döllenme sonucunda oluşan 2n kromozomlu hücreye zigot denir. </a:t>
            </a:r>
          </a:p>
          <a:p>
            <a:pPr algn="just"/>
            <a:r>
              <a:rPr lang="tr-TR" dirty="0" smtClean="0"/>
              <a:t> Döllenme olayı kromozom sayısının iki katına çıkmasını sağlar. 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3 İçerik Yer Tutucusu" descr="ç2-2-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483768" y="2060848"/>
            <a:ext cx="5079958" cy="3047975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3 İçerik Yer Tutucusu" descr="650x344-canlilarda-ureme-nedir-ureme-cesitleri-nelerdir-1484823086930.gif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089150" y="2209800"/>
            <a:ext cx="6191250" cy="3451448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3 İçerik Yer Tutucusu" descr="tüp bebek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582073" y="1447800"/>
            <a:ext cx="7205403" cy="48006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 Döllenme görülmez. </a:t>
            </a:r>
          </a:p>
          <a:p>
            <a:r>
              <a:rPr lang="tr-TR" dirty="0" smtClean="0"/>
              <a:t> Genetik çeşitlilik görülmez. (mutasyon hariç). </a:t>
            </a:r>
            <a:endParaRPr lang="tr-TR" dirty="0"/>
          </a:p>
        </p:txBody>
      </p:sp>
      <p:pic>
        <p:nvPicPr>
          <p:cNvPr id="4" name="3 Resim" descr="vejatatif-ureme-0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907704" y="2924944"/>
            <a:ext cx="5508104" cy="359068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endParaRPr lang="tr-TR" dirty="0" smtClean="0"/>
          </a:p>
          <a:p>
            <a:pPr algn="just">
              <a:buNone/>
            </a:pPr>
            <a:r>
              <a:rPr lang="tr-TR" dirty="0" smtClean="0"/>
              <a:t>Tek ya da çok hücreli canlılarda görülebilir. </a:t>
            </a:r>
          </a:p>
          <a:p>
            <a:pPr algn="just">
              <a:buNone/>
            </a:pPr>
            <a:r>
              <a:rPr lang="tr-TR" dirty="0" smtClean="0"/>
              <a:t>Değişen çevre şartlarına dayanıksız yavrular oluşur.</a:t>
            </a:r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1) Bölünerek Üreme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dirty="0" smtClean="0"/>
              <a:t>Tek hücreli canlılarda ana hücrenin ikiye bölünmesi ile gerçekleşen eşeysiz üremeye bölünerek üreme denir. </a:t>
            </a:r>
          </a:p>
          <a:p>
            <a:pPr algn="just"/>
            <a:r>
              <a:rPr lang="tr-TR" dirty="0" smtClean="0"/>
              <a:t>Bölünme sonucunda hemen hemen eşit büyüklükte iki hücre oluşur. Bakteri, Amip, Öglena, </a:t>
            </a:r>
            <a:r>
              <a:rPr lang="tr-TR" dirty="0" err="1" smtClean="0"/>
              <a:t>Paramecium</a:t>
            </a:r>
            <a:r>
              <a:rPr lang="tr-TR" dirty="0" smtClean="0"/>
              <a:t>… gibi canlılar bu şekilde bölünürler. </a:t>
            </a:r>
          </a:p>
          <a:p>
            <a:pPr>
              <a:buNone/>
            </a:pP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3 İçerik Yer Tutucusu" descr="ampite-bolunerek-ureme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043608" y="2132856"/>
            <a:ext cx="7936655" cy="307846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Gündönümü">
  <a:themeElements>
    <a:clrScheme name="Gündönümü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Gündönümü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Gündönümü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64</TotalTime>
  <Words>1024</Words>
  <Application>Microsoft Office PowerPoint</Application>
  <PresentationFormat>Ekran Gösterisi (4:3)</PresentationFormat>
  <Paragraphs>81</Paragraphs>
  <Slides>54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54</vt:i4>
      </vt:variant>
    </vt:vector>
  </HeadingPairs>
  <TitlesOfParts>
    <vt:vector size="55" baseType="lpstr">
      <vt:lpstr>Gündönümü</vt:lpstr>
      <vt:lpstr>Canlılarda Üreme Tipleri</vt:lpstr>
      <vt:lpstr>Slayt 2</vt:lpstr>
      <vt:lpstr>Slayt 3</vt:lpstr>
      <vt:lpstr>EŞEYSİZ ÜREME ve ÇEŞİTLERİ</vt:lpstr>
      <vt:lpstr>Slayt 5</vt:lpstr>
      <vt:lpstr>Slayt 6</vt:lpstr>
      <vt:lpstr>Slayt 7</vt:lpstr>
      <vt:lpstr>1) Bölünerek Üreme</vt:lpstr>
      <vt:lpstr>Slayt 9</vt:lpstr>
      <vt:lpstr>Slayt 10</vt:lpstr>
      <vt:lpstr>Slayt 11</vt:lpstr>
      <vt:lpstr>2) Tomurcuklanarak Üreme</vt:lpstr>
      <vt:lpstr>Slayt 13</vt:lpstr>
      <vt:lpstr>Slayt 14</vt:lpstr>
      <vt:lpstr>Slayt 15</vt:lpstr>
      <vt:lpstr>3) Sporla Üreme</vt:lpstr>
      <vt:lpstr>Slayt 17</vt:lpstr>
      <vt:lpstr>Slayt 18</vt:lpstr>
      <vt:lpstr>4) Partenogenez</vt:lpstr>
      <vt:lpstr>Slayt 20</vt:lpstr>
      <vt:lpstr>Slayt 21</vt:lpstr>
      <vt:lpstr>5) Rejenerayon İle Üreme</vt:lpstr>
      <vt:lpstr>Slayt 23</vt:lpstr>
      <vt:lpstr>Slayt 24</vt:lpstr>
      <vt:lpstr>6) Vejetatif Üreme</vt:lpstr>
      <vt:lpstr>Slayt 26</vt:lpstr>
      <vt:lpstr>Slayt 27</vt:lpstr>
      <vt:lpstr>Slayt 28</vt:lpstr>
      <vt:lpstr>Slayt 29</vt:lpstr>
      <vt:lpstr>Slayt 30</vt:lpstr>
      <vt:lpstr>Slayt 31</vt:lpstr>
      <vt:lpstr>Slayt 32</vt:lpstr>
      <vt:lpstr>EŞEYLİ ÜREME ve ÇEŞİTLERİ</vt:lpstr>
      <vt:lpstr>Slayt 34</vt:lpstr>
      <vt:lpstr>Slayt 35</vt:lpstr>
      <vt:lpstr>Slayt 36</vt:lpstr>
      <vt:lpstr>Konjugasyan</vt:lpstr>
      <vt:lpstr>Slayt 38</vt:lpstr>
      <vt:lpstr>Hermafroditlik</vt:lpstr>
      <vt:lpstr>Slayt 40</vt:lpstr>
      <vt:lpstr>Slayt 41</vt:lpstr>
      <vt:lpstr>Slayt 42</vt:lpstr>
      <vt:lpstr>Bitkilerde Üreme</vt:lpstr>
      <vt:lpstr>Slayt 44</vt:lpstr>
      <vt:lpstr>Slayt 45</vt:lpstr>
      <vt:lpstr>Slayt 46</vt:lpstr>
      <vt:lpstr>Slayt 47</vt:lpstr>
      <vt:lpstr>Slayt 48</vt:lpstr>
      <vt:lpstr>Döllenme</vt:lpstr>
      <vt:lpstr>Slayt 50</vt:lpstr>
      <vt:lpstr>Slayt 51</vt:lpstr>
      <vt:lpstr>Slayt 52</vt:lpstr>
      <vt:lpstr>Slayt 53</vt:lpstr>
      <vt:lpstr>Slayt 54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Canlılarda Üreme Tipleri</dc:title>
  <dc:creator>mehmet</dc:creator>
  <cp:lastModifiedBy>mehmet</cp:lastModifiedBy>
  <cp:revision>33</cp:revision>
  <dcterms:created xsi:type="dcterms:W3CDTF">2018-11-11T10:22:56Z</dcterms:created>
  <dcterms:modified xsi:type="dcterms:W3CDTF">2018-11-11T11:37:32Z</dcterms:modified>
</cp:coreProperties>
</file>