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61"/>
  </p:notesMasterIdLst>
  <p:handoutMasterIdLst>
    <p:handoutMasterId r:id="rId62"/>
  </p:handoutMasterIdLst>
  <p:sldIdLst>
    <p:sldId id="563" r:id="rId2"/>
    <p:sldId id="565" r:id="rId3"/>
    <p:sldId id="566" r:id="rId4"/>
    <p:sldId id="568" r:id="rId5"/>
    <p:sldId id="634" r:id="rId6"/>
    <p:sldId id="569" r:id="rId7"/>
    <p:sldId id="570" r:id="rId8"/>
    <p:sldId id="577" r:id="rId9"/>
    <p:sldId id="583"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97" r:id="rId23"/>
    <p:sldId id="598" r:id="rId24"/>
    <p:sldId id="599" r:id="rId25"/>
    <p:sldId id="600" r:id="rId26"/>
    <p:sldId id="601" r:id="rId27"/>
    <p:sldId id="649" r:id="rId28"/>
    <p:sldId id="603" r:id="rId29"/>
    <p:sldId id="605" r:id="rId30"/>
    <p:sldId id="606" r:id="rId31"/>
    <p:sldId id="640" r:id="rId32"/>
    <p:sldId id="607" r:id="rId33"/>
    <p:sldId id="648" r:id="rId34"/>
    <p:sldId id="639" r:id="rId35"/>
    <p:sldId id="643" r:id="rId36"/>
    <p:sldId id="644" r:id="rId37"/>
    <p:sldId id="645" r:id="rId38"/>
    <p:sldId id="646" r:id="rId39"/>
    <p:sldId id="641" r:id="rId40"/>
    <p:sldId id="642" r:id="rId41"/>
    <p:sldId id="635" r:id="rId42"/>
    <p:sldId id="637" r:id="rId43"/>
    <p:sldId id="636" r:id="rId44"/>
    <p:sldId id="611" r:id="rId45"/>
    <p:sldId id="612" r:id="rId46"/>
    <p:sldId id="613" r:id="rId47"/>
    <p:sldId id="614" r:id="rId48"/>
    <p:sldId id="615" r:id="rId49"/>
    <p:sldId id="647" r:id="rId50"/>
    <p:sldId id="616" r:id="rId51"/>
    <p:sldId id="618" r:id="rId52"/>
    <p:sldId id="619" r:id="rId53"/>
    <p:sldId id="620" r:id="rId54"/>
    <p:sldId id="621" r:id="rId55"/>
    <p:sldId id="622" r:id="rId56"/>
    <p:sldId id="623" r:id="rId57"/>
    <p:sldId id="624" r:id="rId58"/>
    <p:sldId id="638" r:id="rId59"/>
    <p:sldId id="633" r:id="rId60"/>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9DA00"/>
    <a:srgbClr val="3BB000"/>
    <a:srgbClr val="FFFF00"/>
    <a:srgbClr val="FFFF66"/>
    <a:srgbClr val="7CBCE3"/>
    <a:srgbClr val="77A9D9"/>
    <a:srgbClr val="7CB0DC"/>
    <a:srgbClr val="E9E1D4"/>
    <a:srgbClr val="006666"/>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92" autoAdjust="0"/>
    <p:restoredTop sz="96543" autoAdjust="0"/>
  </p:normalViewPr>
  <p:slideViewPr>
    <p:cSldViewPr snapToGrid="0">
      <p:cViewPr varScale="1">
        <p:scale>
          <a:sx n="112" d="100"/>
          <a:sy n="112" d="100"/>
        </p:scale>
        <p:origin x="-1800" y="-90"/>
      </p:cViewPr>
      <p:guideLst>
        <p:guide orient="horz" pos="4209"/>
        <p:guide pos="547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4.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4008D-F24F-4C7D-ACA2-1143D8E764EA}" type="doc">
      <dgm:prSet loTypeId="urn:microsoft.com/office/officeart/2005/8/layout/chevron1" loCatId="process" qsTypeId="urn:microsoft.com/office/officeart/2005/8/quickstyle/simple3" qsCatId="simple" csTypeId="urn:microsoft.com/office/officeart/2005/8/colors/accent6_5" csCatId="accent6" phldr="1"/>
      <dgm:spPr/>
    </dgm:pt>
    <dgm:pt modelId="{536C7F82-E4AB-4C57-9F96-AB066EF6C828}">
      <dgm:prSet phldrT="[Text]" custT="1"/>
      <dgm:spPr>
        <a:gradFill rotWithShape="0">
          <a:gsLst>
            <a:gs pos="0">
              <a:srgbClr val="FFEFD1"/>
            </a:gs>
            <a:gs pos="64999">
              <a:srgbClr val="F0EBD5"/>
            </a:gs>
            <a:gs pos="100000">
              <a:srgbClr val="D1C39F"/>
            </a:gs>
          </a:gsLst>
          <a:lin ang="5400000" scaled="0"/>
        </a:gradFill>
        <a:ln w="12700">
          <a:solidFill>
            <a:schemeClr val="tx1"/>
          </a:solidFill>
        </a:ln>
        <a:effectLst>
          <a:outerShdw blurRad="50800" dist="38100" dir="2700000" algn="tl" rotWithShape="0">
            <a:prstClr val="black">
              <a:alpha val="40000"/>
            </a:prstClr>
          </a:outerShdw>
        </a:effectLst>
      </dgm:spPr>
      <dgm:t>
        <a:bodyPr/>
        <a:lstStyle/>
        <a:p>
          <a:pPr>
            <a:spcAft>
              <a:spcPts val="0"/>
            </a:spcAft>
          </a:pPr>
          <a:r>
            <a:rPr lang="en-US" sz="1200" b="1" dirty="0" smtClean="0"/>
            <a:t>Geometry Creation </a:t>
          </a:r>
        </a:p>
        <a:p>
          <a:pPr>
            <a:spcAft>
              <a:spcPts val="0"/>
            </a:spcAft>
          </a:pPr>
          <a:r>
            <a:rPr lang="en-US" sz="1200" b="1" dirty="0" smtClean="0"/>
            <a:t>OR </a:t>
          </a:r>
        </a:p>
        <a:p>
          <a:pPr>
            <a:spcAft>
              <a:spcPts val="0"/>
            </a:spcAft>
          </a:pPr>
          <a:r>
            <a:rPr lang="en-US" sz="1200" b="1" dirty="0" smtClean="0"/>
            <a:t>Geometry Import</a:t>
          </a:r>
          <a:endParaRPr lang="en-US" sz="1200" b="1" dirty="0"/>
        </a:p>
      </dgm:t>
    </dgm:pt>
    <dgm:pt modelId="{44C7D4EE-BB91-4CC4-8DA5-FAA70F6FAB89}" type="parTrans" cxnId="{844FD072-5DA3-4EF2-84EC-A5EA59A33976}">
      <dgm:prSet/>
      <dgm:spPr/>
      <dgm:t>
        <a:bodyPr/>
        <a:lstStyle/>
        <a:p>
          <a:endParaRPr lang="en-US"/>
        </a:p>
      </dgm:t>
    </dgm:pt>
    <dgm:pt modelId="{0AEE0D43-3114-4919-8499-7D66A5FD6835}" type="sibTrans" cxnId="{844FD072-5DA3-4EF2-84EC-A5EA59A33976}">
      <dgm:prSet/>
      <dgm:spPr/>
      <dgm:t>
        <a:bodyPr/>
        <a:lstStyle/>
        <a:p>
          <a:endParaRPr lang="en-US"/>
        </a:p>
      </dgm:t>
    </dgm:pt>
    <dgm:pt modelId="{66A56599-162D-44FD-928E-3D46C04CCA13}">
      <dgm:prSet phldrT="[Text]" custT="1"/>
      <dgm:spPr>
        <a:gradFill rotWithShape="0">
          <a:gsLst>
            <a:gs pos="0">
              <a:srgbClr val="FFEFD1"/>
            </a:gs>
            <a:gs pos="64999">
              <a:srgbClr val="F0EBD5"/>
            </a:gs>
            <a:gs pos="100000">
              <a:srgbClr val="D1C39F"/>
            </a:gs>
          </a:gsLst>
          <a:lin ang="5400000" scaled="0"/>
        </a:gradFill>
        <a:ln>
          <a:solidFill>
            <a:schemeClr val="tx1"/>
          </a:solidFill>
        </a:ln>
        <a:effectLst>
          <a:outerShdw blurRad="50800" dist="38100" dir="2700000" algn="tl" rotWithShape="0">
            <a:prstClr val="black">
              <a:alpha val="40000"/>
            </a:prstClr>
          </a:outerShdw>
        </a:effectLst>
      </dgm:spPr>
      <dgm:t>
        <a:bodyPr/>
        <a:lstStyle/>
        <a:p>
          <a:r>
            <a:rPr lang="en-US" sz="1200" b="1" dirty="0" smtClean="0"/>
            <a:t>Meshing</a:t>
          </a:r>
          <a:endParaRPr lang="en-US" sz="1200" b="1" dirty="0"/>
        </a:p>
      </dgm:t>
    </dgm:pt>
    <dgm:pt modelId="{C07A029E-C8D7-4F09-9905-BF42BD1F7F1E}" type="parTrans" cxnId="{4A0FA4BB-4994-4585-9F22-D9D263BB30E3}">
      <dgm:prSet/>
      <dgm:spPr/>
      <dgm:t>
        <a:bodyPr/>
        <a:lstStyle/>
        <a:p>
          <a:endParaRPr lang="en-US"/>
        </a:p>
      </dgm:t>
    </dgm:pt>
    <dgm:pt modelId="{0BCD6312-02F8-4B06-9D63-F266BEE67CFC}" type="sibTrans" cxnId="{4A0FA4BB-4994-4585-9F22-D9D263BB30E3}">
      <dgm:prSet/>
      <dgm:spPr/>
      <dgm:t>
        <a:bodyPr/>
        <a:lstStyle/>
        <a:p>
          <a:endParaRPr lang="en-US"/>
        </a:p>
      </dgm:t>
    </dgm:pt>
    <dgm:pt modelId="{C5E652E5-429C-418B-9899-9BA8A82A7786}">
      <dgm:prSet phldrT="[Text]" custT="1"/>
      <dgm:spPr>
        <a:gradFill rotWithShape="0">
          <a:gsLst>
            <a:gs pos="0">
              <a:srgbClr val="FFEFD1"/>
            </a:gs>
            <a:gs pos="64999">
              <a:srgbClr val="F0EBD5"/>
            </a:gs>
            <a:gs pos="100000">
              <a:srgbClr val="D1C39F"/>
            </a:gs>
          </a:gsLst>
          <a:lin ang="5400000" scaled="0"/>
        </a:gradFill>
        <a:ln>
          <a:solidFill>
            <a:schemeClr val="tx1"/>
          </a:solidFill>
        </a:ln>
        <a:effectLst>
          <a:outerShdw blurRad="50800" dist="38100" dir="2700000" algn="tl" rotWithShape="0">
            <a:prstClr val="black">
              <a:alpha val="40000"/>
            </a:prstClr>
          </a:outerShdw>
        </a:effectLst>
      </dgm:spPr>
      <dgm:t>
        <a:bodyPr/>
        <a:lstStyle/>
        <a:p>
          <a:r>
            <a:rPr lang="en-US" sz="1200" b="1" dirty="0" smtClean="0"/>
            <a:t>Solver</a:t>
          </a:r>
          <a:endParaRPr lang="en-US" sz="1200" b="1" dirty="0"/>
        </a:p>
      </dgm:t>
    </dgm:pt>
    <dgm:pt modelId="{3F5F7DDF-552E-4EDE-950A-68A4C3D291D8}" type="parTrans" cxnId="{DFA61565-9DA3-44B7-B688-3E7A6FF1D8FF}">
      <dgm:prSet/>
      <dgm:spPr/>
      <dgm:t>
        <a:bodyPr/>
        <a:lstStyle/>
        <a:p>
          <a:endParaRPr lang="en-US"/>
        </a:p>
      </dgm:t>
    </dgm:pt>
    <dgm:pt modelId="{12714E38-C01B-49C6-9A88-B2B61C169EDD}" type="sibTrans" cxnId="{DFA61565-9DA3-44B7-B688-3E7A6FF1D8FF}">
      <dgm:prSet/>
      <dgm:spPr/>
      <dgm:t>
        <a:bodyPr/>
        <a:lstStyle/>
        <a:p>
          <a:endParaRPr lang="en-US"/>
        </a:p>
      </dgm:t>
    </dgm:pt>
    <dgm:pt modelId="{9A99B217-08D4-4330-BC31-A2C9C0E4B476}">
      <dgm:prSet phldrT="[Text]" custT="1"/>
      <dgm:spPr>
        <a:gradFill rotWithShape="0">
          <a:gsLst>
            <a:gs pos="0">
              <a:srgbClr val="FFEFD1"/>
            </a:gs>
            <a:gs pos="64999">
              <a:srgbClr val="F0EBD5"/>
            </a:gs>
            <a:gs pos="100000">
              <a:srgbClr val="D1C39F"/>
            </a:gs>
          </a:gsLst>
          <a:lin ang="5400000" scaled="0"/>
        </a:gradFill>
        <a:ln>
          <a:solidFill>
            <a:schemeClr val="tx1"/>
          </a:solidFill>
        </a:ln>
        <a:effectLst>
          <a:outerShdw blurRad="50800" dist="38100" dir="2700000" algn="tl" rotWithShape="0">
            <a:prstClr val="black">
              <a:alpha val="40000"/>
            </a:prstClr>
          </a:outerShdw>
        </a:effectLst>
      </dgm:spPr>
      <dgm:t>
        <a:bodyPr/>
        <a:lstStyle/>
        <a:p>
          <a:r>
            <a:rPr lang="en-US" sz="1200" b="1" dirty="0" smtClean="0"/>
            <a:t>Geometry Operations</a:t>
          </a:r>
        </a:p>
      </dgm:t>
    </dgm:pt>
    <dgm:pt modelId="{CDA09F4C-B37E-4DE7-98E2-DE739E88F925}" type="parTrans" cxnId="{4DB852E1-64B2-4D59-BD61-05E7BC88FAB8}">
      <dgm:prSet/>
      <dgm:spPr/>
      <dgm:t>
        <a:bodyPr/>
        <a:lstStyle/>
        <a:p>
          <a:endParaRPr lang="en-US"/>
        </a:p>
      </dgm:t>
    </dgm:pt>
    <dgm:pt modelId="{A3D4EF01-36B1-4A07-8750-335F182E30B2}" type="sibTrans" cxnId="{4DB852E1-64B2-4D59-BD61-05E7BC88FAB8}">
      <dgm:prSet/>
      <dgm:spPr/>
      <dgm:t>
        <a:bodyPr/>
        <a:lstStyle/>
        <a:p>
          <a:endParaRPr lang="en-US"/>
        </a:p>
      </dgm:t>
    </dgm:pt>
    <dgm:pt modelId="{C08A86F6-D1AE-47CA-822F-DCC33A826337}" type="pres">
      <dgm:prSet presAssocID="{EF14008D-F24F-4C7D-ACA2-1143D8E764EA}" presName="Name0" presStyleCnt="0">
        <dgm:presLayoutVars>
          <dgm:dir/>
          <dgm:animLvl val="lvl"/>
          <dgm:resizeHandles val="exact"/>
        </dgm:presLayoutVars>
      </dgm:prSet>
      <dgm:spPr/>
    </dgm:pt>
    <dgm:pt modelId="{EDD5D16F-CBC1-400C-B2D3-F81ED937DAB6}" type="pres">
      <dgm:prSet presAssocID="{536C7F82-E4AB-4C57-9F96-AB066EF6C828}" presName="parTxOnly" presStyleLbl="node1" presStyleIdx="0" presStyleCnt="4">
        <dgm:presLayoutVars>
          <dgm:chMax val="0"/>
          <dgm:chPref val="0"/>
          <dgm:bulletEnabled val="1"/>
        </dgm:presLayoutVars>
      </dgm:prSet>
      <dgm:spPr/>
      <dgm:t>
        <a:bodyPr/>
        <a:lstStyle/>
        <a:p>
          <a:endParaRPr lang="en-US"/>
        </a:p>
      </dgm:t>
    </dgm:pt>
    <dgm:pt modelId="{D762CF91-66F8-4DC2-8CDC-B1C63B971043}" type="pres">
      <dgm:prSet presAssocID="{0AEE0D43-3114-4919-8499-7D66A5FD6835}" presName="parTxOnlySpace" presStyleCnt="0"/>
      <dgm:spPr/>
    </dgm:pt>
    <dgm:pt modelId="{131F5272-4FE6-4D9C-99E1-F4721454DD92}" type="pres">
      <dgm:prSet presAssocID="{9A99B217-08D4-4330-BC31-A2C9C0E4B476}" presName="parTxOnly" presStyleLbl="node1" presStyleIdx="1" presStyleCnt="4">
        <dgm:presLayoutVars>
          <dgm:chMax val="0"/>
          <dgm:chPref val="0"/>
          <dgm:bulletEnabled val="1"/>
        </dgm:presLayoutVars>
      </dgm:prSet>
      <dgm:spPr/>
      <dgm:t>
        <a:bodyPr/>
        <a:lstStyle/>
        <a:p>
          <a:endParaRPr lang="en-US"/>
        </a:p>
      </dgm:t>
    </dgm:pt>
    <dgm:pt modelId="{F710C25E-D581-4EED-B3F5-3D146D8FD9BA}" type="pres">
      <dgm:prSet presAssocID="{A3D4EF01-36B1-4A07-8750-335F182E30B2}" presName="parTxOnlySpace" presStyleCnt="0"/>
      <dgm:spPr/>
    </dgm:pt>
    <dgm:pt modelId="{C53B2050-681C-4069-B84A-7A9EC9A5D580}" type="pres">
      <dgm:prSet presAssocID="{66A56599-162D-44FD-928E-3D46C04CCA13}" presName="parTxOnly" presStyleLbl="node1" presStyleIdx="2" presStyleCnt="4">
        <dgm:presLayoutVars>
          <dgm:chMax val="0"/>
          <dgm:chPref val="0"/>
          <dgm:bulletEnabled val="1"/>
        </dgm:presLayoutVars>
      </dgm:prSet>
      <dgm:spPr/>
      <dgm:t>
        <a:bodyPr/>
        <a:lstStyle/>
        <a:p>
          <a:endParaRPr lang="en-US"/>
        </a:p>
      </dgm:t>
    </dgm:pt>
    <dgm:pt modelId="{1A4506A5-D1E3-4292-A51A-F827E12987D3}" type="pres">
      <dgm:prSet presAssocID="{0BCD6312-02F8-4B06-9D63-F266BEE67CFC}" presName="parTxOnlySpace" presStyleCnt="0"/>
      <dgm:spPr/>
    </dgm:pt>
    <dgm:pt modelId="{D55A475E-931B-4DC5-ABC7-4BE5B7EBA682}" type="pres">
      <dgm:prSet presAssocID="{C5E652E5-429C-418B-9899-9BA8A82A7786}" presName="parTxOnly" presStyleLbl="node1" presStyleIdx="3" presStyleCnt="4">
        <dgm:presLayoutVars>
          <dgm:chMax val="0"/>
          <dgm:chPref val="0"/>
          <dgm:bulletEnabled val="1"/>
        </dgm:presLayoutVars>
      </dgm:prSet>
      <dgm:spPr/>
      <dgm:t>
        <a:bodyPr/>
        <a:lstStyle/>
        <a:p>
          <a:endParaRPr lang="en-US"/>
        </a:p>
      </dgm:t>
    </dgm:pt>
  </dgm:ptLst>
  <dgm:cxnLst>
    <dgm:cxn modelId="{948C9814-2F37-466E-9917-10218B4024E8}" type="presOf" srcId="{9A99B217-08D4-4330-BC31-A2C9C0E4B476}" destId="{131F5272-4FE6-4D9C-99E1-F4721454DD92}" srcOrd="0" destOrd="0" presId="urn:microsoft.com/office/officeart/2005/8/layout/chevron1"/>
    <dgm:cxn modelId="{4A0FA4BB-4994-4585-9F22-D9D263BB30E3}" srcId="{EF14008D-F24F-4C7D-ACA2-1143D8E764EA}" destId="{66A56599-162D-44FD-928E-3D46C04CCA13}" srcOrd="2" destOrd="0" parTransId="{C07A029E-C8D7-4F09-9905-BF42BD1F7F1E}" sibTransId="{0BCD6312-02F8-4B06-9D63-F266BEE67CFC}"/>
    <dgm:cxn modelId="{64C7E041-FB61-42EC-B22D-784B3705E2CC}" type="presOf" srcId="{66A56599-162D-44FD-928E-3D46C04CCA13}" destId="{C53B2050-681C-4069-B84A-7A9EC9A5D580}" srcOrd="0" destOrd="0" presId="urn:microsoft.com/office/officeart/2005/8/layout/chevron1"/>
    <dgm:cxn modelId="{B47F14F8-000E-4CF1-A6D2-AB2055976524}" type="presOf" srcId="{C5E652E5-429C-418B-9899-9BA8A82A7786}" destId="{D55A475E-931B-4DC5-ABC7-4BE5B7EBA682}" srcOrd="0" destOrd="0" presId="urn:microsoft.com/office/officeart/2005/8/layout/chevron1"/>
    <dgm:cxn modelId="{27C291A1-A866-452E-8F44-0CF72DC84C80}" type="presOf" srcId="{EF14008D-F24F-4C7D-ACA2-1143D8E764EA}" destId="{C08A86F6-D1AE-47CA-822F-DCC33A826337}" srcOrd="0" destOrd="0" presId="urn:microsoft.com/office/officeart/2005/8/layout/chevron1"/>
    <dgm:cxn modelId="{4DB852E1-64B2-4D59-BD61-05E7BC88FAB8}" srcId="{EF14008D-F24F-4C7D-ACA2-1143D8E764EA}" destId="{9A99B217-08D4-4330-BC31-A2C9C0E4B476}" srcOrd="1" destOrd="0" parTransId="{CDA09F4C-B37E-4DE7-98E2-DE739E88F925}" sibTransId="{A3D4EF01-36B1-4A07-8750-335F182E30B2}"/>
    <dgm:cxn modelId="{DFA61565-9DA3-44B7-B688-3E7A6FF1D8FF}" srcId="{EF14008D-F24F-4C7D-ACA2-1143D8E764EA}" destId="{C5E652E5-429C-418B-9899-9BA8A82A7786}" srcOrd="3" destOrd="0" parTransId="{3F5F7DDF-552E-4EDE-950A-68A4C3D291D8}" sibTransId="{12714E38-C01B-49C6-9A88-B2B61C169EDD}"/>
    <dgm:cxn modelId="{844FD072-5DA3-4EF2-84EC-A5EA59A33976}" srcId="{EF14008D-F24F-4C7D-ACA2-1143D8E764EA}" destId="{536C7F82-E4AB-4C57-9F96-AB066EF6C828}" srcOrd="0" destOrd="0" parTransId="{44C7D4EE-BB91-4CC4-8DA5-FAA70F6FAB89}" sibTransId="{0AEE0D43-3114-4919-8499-7D66A5FD6835}"/>
    <dgm:cxn modelId="{F34B7364-7C3C-43D6-AEDC-77F7D9C87ECB}" type="presOf" srcId="{536C7F82-E4AB-4C57-9F96-AB066EF6C828}" destId="{EDD5D16F-CBC1-400C-B2D3-F81ED937DAB6}" srcOrd="0" destOrd="0" presId="urn:microsoft.com/office/officeart/2005/8/layout/chevron1"/>
    <dgm:cxn modelId="{6115BFDA-534D-44FE-9BA0-C710659BF8FD}" type="presParOf" srcId="{C08A86F6-D1AE-47CA-822F-DCC33A826337}" destId="{EDD5D16F-CBC1-400C-B2D3-F81ED937DAB6}" srcOrd="0" destOrd="0" presId="urn:microsoft.com/office/officeart/2005/8/layout/chevron1"/>
    <dgm:cxn modelId="{6073E90D-E3AE-46B6-A2C0-C361494118FB}" type="presParOf" srcId="{C08A86F6-D1AE-47CA-822F-DCC33A826337}" destId="{D762CF91-66F8-4DC2-8CDC-B1C63B971043}" srcOrd="1" destOrd="0" presId="urn:microsoft.com/office/officeart/2005/8/layout/chevron1"/>
    <dgm:cxn modelId="{88759442-EAD9-4FEB-A317-62BF68990C39}" type="presParOf" srcId="{C08A86F6-D1AE-47CA-822F-DCC33A826337}" destId="{131F5272-4FE6-4D9C-99E1-F4721454DD92}" srcOrd="2" destOrd="0" presId="urn:microsoft.com/office/officeart/2005/8/layout/chevron1"/>
    <dgm:cxn modelId="{B6854ECF-3A65-4880-93CD-2EA6A2263691}" type="presParOf" srcId="{C08A86F6-D1AE-47CA-822F-DCC33A826337}" destId="{F710C25E-D581-4EED-B3F5-3D146D8FD9BA}" srcOrd="3" destOrd="0" presId="urn:microsoft.com/office/officeart/2005/8/layout/chevron1"/>
    <dgm:cxn modelId="{231F7AD8-F738-43AA-A287-E88E5134A084}" type="presParOf" srcId="{C08A86F6-D1AE-47CA-822F-DCC33A826337}" destId="{C53B2050-681C-4069-B84A-7A9EC9A5D580}" srcOrd="4" destOrd="0" presId="urn:microsoft.com/office/officeart/2005/8/layout/chevron1"/>
    <dgm:cxn modelId="{7FC1CD7A-AF1D-4480-8A93-17C4A1CA414B}" type="presParOf" srcId="{C08A86F6-D1AE-47CA-822F-DCC33A826337}" destId="{1A4506A5-D1E3-4292-A51A-F827E12987D3}" srcOrd="5" destOrd="0" presId="urn:microsoft.com/office/officeart/2005/8/layout/chevron1"/>
    <dgm:cxn modelId="{E8B4CDA6-77FC-4A7D-A088-F4E88CB18052}" type="presParOf" srcId="{C08A86F6-D1AE-47CA-822F-DCC33A826337}" destId="{D55A475E-931B-4DC5-ABC7-4BE5B7EBA682}" srcOrd="6" destOrd="0" presId="urn:microsoft.com/office/officeart/2005/8/layout/chevron1"/>
  </dgm:cxnLst>
  <dgm:bg>
    <a:noFill/>
  </dgm:bg>
  <dgm:whole>
    <a:ln w="25400"/>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5D16F-CBC1-400C-B2D3-F81ED937DAB6}">
      <dsp:nvSpPr>
        <dsp:cNvPr id="0" name=""/>
        <dsp:cNvSpPr/>
      </dsp:nvSpPr>
      <dsp:spPr>
        <a:xfrm>
          <a:off x="4073" y="302691"/>
          <a:ext cx="2371325" cy="948530"/>
        </a:xfrm>
        <a:prstGeom prst="chevron">
          <a:avLst/>
        </a:prstGeom>
        <a:gradFill rotWithShape="0">
          <a:gsLst>
            <a:gs pos="0">
              <a:srgbClr val="FFEFD1"/>
            </a:gs>
            <a:gs pos="64999">
              <a:srgbClr val="F0EBD5"/>
            </a:gs>
            <a:gs pos="100000">
              <a:srgbClr val="D1C39F"/>
            </a:gs>
          </a:gsLst>
          <a:lin ang="5400000" scaled="0"/>
        </a:gradFill>
        <a:ln w="12700">
          <a:solidFill>
            <a:schemeClr val="tx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ts val="0"/>
            </a:spcAft>
          </a:pPr>
          <a:r>
            <a:rPr lang="en-US" sz="1200" b="1" kern="1200" dirty="0" smtClean="0"/>
            <a:t>Geometry Creation </a:t>
          </a:r>
        </a:p>
        <a:p>
          <a:pPr lvl="0" algn="ctr" defTabSz="533400">
            <a:lnSpc>
              <a:spcPct val="90000"/>
            </a:lnSpc>
            <a:spcBef>
              <a:spcPct val="0"/>
            </a:spcBef>
            <a:spcAft>
              <a:spcPts val="0"/>
            </a:spcAft>
          </a:pPr>
          <a:r>
            <a:rPr lang="en-US" sz="1200" b="1" kern="1200" dirty="0" smtClean="0"/>
            <a:t>OR </a:t>
          </a:r>
        </a:p>
        <a:p>
          <a:pPr lvl="0" algn="ctr" defTabSz="533400">
            <a:lnSpc>
              <a:spcPct val="90000"/>
            </a:lnSpc>
            <a:spcBef>
              <a:spcPct val="0"/>
            </a:spcBef>
            <a:spcAft>
              <a:spcPts val="0"/>
            </a:spcAft>
          </a:pPr>
          <a:r>
            <a:rPr lang="en-US" sz="1200" b="1" kern="1200" dirty="0" smtClean="0"/>
            <a:t>Geometry Import</a:t>
          </a:r>
          <a:endParaRPr lang="en-US" sz="1200" b="1" kern="1200" dirty="0"/>
        </a:p>
      </dsp:txBody>
      <dsp:txXfrm>
        <a:off x="478338" y="302691"/>
        <a:ext cx="1422795" cy="948530"/>
      </dsp:txXfrm>
    </dsp:sp>
    <dsp:sp modelId="{131F5272-4FE6-4D9C-99E1-F4721454DD92}">
      <dsp:nvSpPr>
        <dsp:cNvPr id="0" name=""/>
        <dsp:cNvSpPr/>
      </dsp:nvSpPr>
      <dsp:spPr>
        <a:xfrm>
          <a:off x="2138266" y="302691"/>
          <a:ext cx="2371325" cy="948530"/>
        </a:xfrm>
        <a:prstGeom prst="chevron">
          <a:avLst/>
        </a:prstGeom>
        <a:gradFill rotWithShape="0">
          <a:gsLst>
            <a:gs pos="0">
              <a:srgbClr val="FFEFD1"/>
            </a:gs>
            <a:gs pos="64999">
              <a:srgbClr val="F0EBD5"/>
            </a:gs>
            <a:gs pos="100000">
              <a:srgbClr val="D1C39F"/>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t>Geometry Operations</a:t>
          </a:r>
        </a:p>
      </dsp:txBody>
      <dsp:txXfrm>
        <a:off x="2612531" y="302691"/>
        <a:ext cx="1422795" cy="948530"/>
      </dsp:txXfrm>
    </dsp:sp>
    <dsp:sp modelId="{C53B2050-681C-4069-B84A-7A9EC9A5D580}">
      <dsp:nvSpPr>
        <dsp:cNvPr id="0" name=""/>
        <dsp:cNvSpPr/>
      </dsp:nvSpPr>
      <dsp:spPr>
        <a:xfrm>
          <a:off x="4272458" y="302691"/>
          <a:ext cx="2371325" cy="948530"/>
        </a:xfrm>
        <a:prstGeom prst="chevron">
          <a:avLst/>
        </a:prstGeom>
        <a:gradFill rotWithShape="0">
          <a:gsLst>
            <a:gs pos="0">
              <a:srgbClr val="FFEFD1"/>
            </a:gs>
            <a:gs pos="64999">
              <a:srgbClr val="F0EBD5"/>
            </a:gs>
            <a:gs pos="100000">
              <a:srgbClr val="D1C39F"/>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t>Meshing</a:t>
          </a:r>
          <a:endParaRPr lang="en-US" sz="1200" b="1" kern="1200" dirty="0"/>
        </a:p>
      </dsp:txBody>
      <dsp:txXfrm>
        <a:off x="4746723" y="302691"/>
        <a:ext cx="1422795" cy="948530"/>
      </dsp:txXfrm>
    </dsp:sp>
    <dsp:sp modelId="{D55A475E-931B-4DC5-ABC7-4BE5B7EBA682}">
      <dsp:nvSpPr>
        <dsp:cNvPr id="0" name=""/>
        <dsp:cNvSpPr/>
      </dsp:nvSpPr>
      <dsp:spPr>
        <a:xfrm>
          <a:off x="6406651" y="302691"/>
          <a:ext cx="2371325" cy="948530"/>
        </a:xfrm>
        <a:prstGeom prst="chevron">
          <a:avLst/>
        </a:prstGeom>
        <a:gradFill rotWithShape="0">
          <a:gsLst>
            <a:gs pos="0">
              <a:srgbClr val="FFEFD1"/>
            </a:gs>
            <a:gs pos="64999">
              <a:srgbClr val="F0EBD5"/>
            </a:gs>
            <a:gs pos="100000">
              <a:srgbClr val="D1C39F"/>
            </a:gs>
          </a:gsLst>
          <a:lin ang="5400000" scaled="0"/>
        </a:gra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t>Solver</a:t>
          </a:r>
          <a:endParaRPr lang="en-US" sz="1200" b="1" kern="1200" dirty="0"/>
        </a:p>
      </dsp:txBody>
      <dsp:txXfrm>
        <a:off x="6880916" y="302691"/>
        <a:ext cx="1422795" cy="9485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3738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p14="http://schemas.microsoft.com/office/powerpoint/2010/main" xmlns="" val="1348384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pPr defTabSz="962025"/>
            <a:fld id="{20ED20D1-74E8-4614-A8F8-820617EBF2BE}" type="slidenum">
              <a:rPr lang="en-US" smtClean="0"/>
              <a:pPr defTabSz="962025"/>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pPr defTabSz="962025"/>
            <a:fld id="{920212E9-35C9-411A-9EE6-BD4272C56558}" type="slidenum">
              <a:rPr lang="en-US" smtClean="0"/>
              <a:pPr defTabSz="962025"/>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pPr defTabSz="962025"/>
            <a:fld id="{4D70BD12-236E-42E1-BCE2-88E98D8F3A1E}" type="slidenum">
              <a:rPr lang="en-US" smtClean="0"/>
              <a:pPr defTabSz="962025"/>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p>
        </p:txBody>
      </p:sp>
      <p:sp>
        <p:nvSpPr>
          <p:cNvPr id="97284" name="Slide Number Placeholder 3"/>
          <p:cNvSpPr>
            <a:spLocks noGrp="1"/>
          </p:cNvSpPr>
          <p:nvPr>
            <p:ph type="sldNum" sz="quarter" idx="5"/>
          </p:nvPr>
        </p:nvSpPr>
        <p:spPr>
          <a:noFill/>
        </p:spPr>
        <p:txBody>
          <a:bodyPr/>
          <a:lstStyle/>
          <a:p>
            <a:pPr defTabSz="962025"/>
            <a:fld id="{90817A30-4DC4-4929-B929-A379E92B178F}" type="slidenum">
              <a:rPr lang="en-US" smtClean="0"/>
              <a:pPr defTabSz="962025"/>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pPr defTabSz="962025"/>
            <a:fld id="{6090CD44-82FB-4009-BC38-6E8533A2006D}" type="slidenum">
              <a:rPr lang="en-US" smtClean="0"/>
              <a:pPr defTabSz="962025"/>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pPr defTabSz="962025"/>
            <a:fld id="{D96B464F-87B5-49BA-8E87-B5EFC78F652A}" type="slidenum">
              <a:rPr lang="en-US" smtClean="0"/>
              <a:pPr defTabSz="962025"/>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pPr defTabSz="962025"/>
            <a:fld id="{D19B1881-DF0C-4BEE-AA0E-7CDA10B0D380}" type="slidenum">
              <a:rPr lang="en-US" smtClean="0"/>
              <a:pPr defTabSz="962025"/>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pPr defTabSz="962025"/>
            <a:fld id="{EA9CE0DE-BEF7-4664-8D48-ACDC3E888200}" type="slidenum">
              <a:rPr lang="en-US" smtClean="0"/>
              <a:pPr defTabSz="962025"/>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pPr defTabSz="962025"/>
            <a:fld id="{A365F785-4E7D-42DF-BE8C-EFFE77909EB1}" type="slidenum">
              <a:rPr lang="en-US" smtClean="0"/>
              <a:pPr defTabSz="962025"/>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Pitch : distance</a:t>
            </a:r>
            <a:r>
              <a:rPr lang="en-US" baseline="0" dirty="0" smtClean="0"/>
              <a:t> between 2 turns</a:t>
            </a:r>
            <a:endParaRPr lang="en-US" dirty="0" smtClean="0"/>
          </a:p>
        </p:txBody>
      </p:sp>
      <p:sp>
        <p:nvSpPr>
          <p:cNvPr id="103428" name="Slide Number Placeholder 3"/>
          <p:cNvSpPr>
            <a:spLocks noGrp="1"/>
          </p:cNvSpPr>
          <p:nvPr>
            <p:ph type="sldNum" sz="quarter" idx="5"/>
          </p:nvPr>
        </p:nvSpPr>
        <p:spPr>
          <a:noFill/>
        </p:spPr>
        <p:txBody>
          <a:bodyPr/>
          <a:lstStyle/>
          <a:p>
            <a:pPr defTabSz="962025"/>
            <a:fld id="{69142B35-023B-4A99-9133-5B6933C9DA46}" type="slidenum">
              <a:rPr lang="en-US" smtClean="0"/>
              <a:pPr defTabSz="962025"/>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smtClean="0"/>
              <a:t>RMB : Fix Guide Line</a:t>
            </a:r>
          </a:p>
        </p:txBody>
      </p:sp>
      <p:sp>
        <p:nvSpPr>
          <p:cNvPr id="104452" name="Slide Number Placeholder 3"/>
          <p:cNvSpPr>
            <a:spLocks noGrp="1"/>
          </p:cNvSpPr>
          <p:nvPr>
            <p:ph type="sldNum" sz="quarter" idx="5"/>
          </p:nvPr>
        </p:nvSpPr>
        <p:spPr>
          <a:noFill/>
        </p:spPr>
        <p:txBody>
          <a:bodyPr/>
          <a:lstStyle/>
          <a:p>
            <a:pPr defTabSz="962025"/>
            <a:fld id="{511C8BEE-BD35-4C87-94BB-B607B39B01E1}" type="slidenum">
              <a:rPr lang="en-US" smtClean="0"/>
              <a:pPr defTabSz="962025"/>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pPr defTabSz="962025"/>
            <a:fld id="{1E41D232-7130-447D-B379-EFF9BFC9511A}" type="slidenum">
              <a:rPr lang="en-US" smtClean="0"/>
              <a:pPr defTabSz="962025"/>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pPr defTabSz="962025"/>
            <a:fld id="{83913E55-A192-4368-B645-5A2C12789CC1}" type="slidenum">
              <a:rPr lang="en-US" smtClean="0"/>
              <a:pPr defTabSz="962025"/>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pPr defTabSz="962025"/>
            <a:fld id="{02B650A5-F1C6-4DC7-ACBE-D231CEC70235}" type="slidenum">
              <a:rPr lang="en-US" smtClean="0"/>
              <a:pPr defTabSz="962025"/>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957F38A2-A3B5-418E-B743-35DE633005C2}" type="slidenum">
              <a:rPr lang="en-US" sz="1200" b="0">
                <a:latin typeface="Times New Roman" pitchFamily="18" charset="0"/>
              </a:rPr>
              <a:pPr algn="r" defTabSz="963613" eaLnBrk="0" hangingPunct="0"/>
              <a:t>23</a:t>
            </a:fld>
            <a:endParaRPr lang="en-US" sz="1200" b="0">
              <a:latin typeface="Times New Roman" pitchFamily="18" charset="0"/>
            </a:endParaRPr>
          </a:p>
        </p:txBody>
      </p:sp>
      <p:sp>
        <p:nvSpPr>
          <p:cNvPr id="107523" name="Rectangle 2"/>
          <p:cNvSpPr>
            <a:spLocks noGrp="1" noRot="1" noChangeAspect="1" noChangeArrowheads="1" noTextEdit="1"/>
          </p:cNvSpPr>
          <p:nvPr>
            <p:ph type="sldImg"/>
          </p:nvPr>
        </p:nvSpPr>
        <p:spPr>
          <a:xfrm>
            <a:off x="1257300" y="719138"/>
            <a:ext cx="4800600" cy="3600450"/>
          </a:xfrm>
          <a:ln/>
        </p:spPr>
      </p:sp>
      <p:sp>
        <p:nvSpPr>
          <p:cNvPr id="107524" name="Rectangle 3"/>
          <p:cNvSpPr>
            <a:spLocks noGrp="1" noChangeArrowheads="1"/>
          </p:cNvSpPr>
          <p:nvPr>
            <p:ph type="body" idx="1"/>
          </p:nvPr>
        </p:nvSpPr>
        <p:spPr>
          <a:xfrm>
            <a:off x="731838" y="4560888"/>
            <a:ext cx="5851525" cy="4321175"/>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pPr defTabSz="962025"/>
            <a:fld id="{5DE8B7EB-B8A0-4D4B-B9E8-64745D0032AD}" type="slidenum">
              <a:rPr lang="en-US" smtClean="0"/>
              <a:pPr defTabSz="962025"/>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pPr defTabSz="962025"/>
            <a:fld id="{4B622F17-CBDB-4AD6-B187-8BE5D8C45410}" type="slidenum">
              <a:rPr lang="en-US" smtClean="0"/>
              <a:pPr defTabSz="962025"/>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pPr defTabSz="962025"/>
            <a:fld id="{910DB8BB-5766-402C-9FE8-771D4A14B166}" type="slidenum">
              <a:rPr lang="en-US" smtClean="0"/>
              <a:pPr defTabSz="962025"/>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pPr defTabSz="962025"/>
            <a:fld id="{98D11B4B-05D8-408B-B38A-52F31AFFCE98}" type="slidenum">
              <a:rPr lang="en-US" smtClean="0"/>
              <a:pPr defTabSz="962025"/>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pPr defTabSz="962025"/>
            <a:fld id="{5AE8E75A-1DDB-41D1-B235-00523E07B954}" type="slidenum">
              <a:rPr lang="en-US" smtClean="0"/>
              <a:pPr defTabSz="962025"/>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pPr defTabSz="962025"/>
            <a:fld id="{3AC32590-538C-4637-ACB6-B50A9F6A85E6}" type="slidenum">
              <a:rPr lang="en-US" smtClean="0"/>
              <a:pPr defTabSz="962025"/>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pPr defTabSz="962025"/>
            <a:fld id="{13A749B6-BBAF-47E6-AFAE-7F1B3018368E}" type="slidenum">
              <a:rPr lang="en-US" smtClean="0"/>
              <a:pPr defTabSz="962025"/>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89858D04-672F-4B73-98D6-B90EA749C04E}" type="slidenum">
              <a:rPr lang="en-US" sz="1200" b="0">
                <a:latin typeface="Times New Roman" pitchFamily="18" charset="0"/>
              </a:rPr>
              <a:pPr algn="r" defTabSz="963613" eaLnBrk="0" hangingPunct="0"/>
              <a:t>4</a:t>
            </a:fld>
            <a:endParaRPr lang="en-US" sz="1200" b="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pPr defTabSz="962025"/>
            <a:fld id="{E9210BBD-68F0-48FA-A5EC-8F8D1738A695}" type="slidenum">
              <a:rPr lang="en-US" smtClean="0"/>
              <a:pPr defTabSz="962025"/>
              <a:t>32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CC8B5-42A7-47CB-9CCB-9E2B85B8C013}"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pPr defTabSz="962025"/>
            <a:fld id="{DD3EB7DC-3616-4A78-9EF7-F2EC7F35D180}" type="slidenum">
              <a:rPr lang="en-US" smtClean="0"/>
              <a:pPr defTabSz="962025"/>
              <a:t>34</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548441F-D37E-473E-B7D9-419AC6F850C3}"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143364" name="Slide Number Placeholder 3"/>
          <p:cNvSpPr>
            <a:spLocks noGrp="1"/>
          </p:cNvSpPr>
          <p:nvPr>
            <p:ph type="sldNum" sz="quarter" idx="5"/>
          </p:nvPr>
        </p:nvSpPr>
        <p:spPr>
          <a:noFill/>
        </p:spPr>
        <p:txBody>
          <a:bodyPr/>
          <a:lstStyle/>
          <a:p>
            <a:pPr defTabSz="962025"/>
            <a:fld id="{18A467A4-FBF1-4F9B-99A8-BB40BFBC5EA2}" type="slidenum">
              <a:rPr lang="en-US" smtClean="0"/>
              <a:pPr defTabSz="962025"/>
              <a:t>36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defTabSz="962025"/>
            <a:fld id="{95D771E5-4E42-477B-B937-809A384A80F9}" type="slidenum">
              <a:rPr lang="en-US" smtClean="0"/>
              <a:pPr defTabSz="962025"/>
              <a:t>37</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a:noFill/>
        </p:spPr>
        <p:txBody>
          <a:bodyPr/>
          <a:lstStyle/>
          <a:p>
            <a:pPr defTabSz="962025"/>
            <a:fld id="{E1E4E870-9476-4493-93F9-D78CE7BE28DB}" type="slidenum">
              <a:rPr lang="en-US" smtClean="0"/>
              <a:pPr defTabSz="962025"/>
              <a:t>38</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pPr defTabSz="962025"/>
            <a:fld id="{70585855-EDE5-484C-9508-3A063371B062}" type="slidenum">
              <a:rPr lang="en-US" smtClean="0"/>
              <a:pPr defTabSz="962025"/>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pPr defTabSz="962025"/>
            <a:fld id="{400A2E11-BDBD-4107-AB0D-C846B46ED3B9}" type="slidenum">
              <a:rPr lang="en-US" smtClean="0"/>
              <a:pPr defTabSz="962025"/>
              <a:t>40</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pPr defTabSz="962025"/>
            <a:fld id="{2058A0AC-F1D3-413D-B6D2-0E4321A68371}" type="slidenum">
              <a:rPr lang="en-US" smtClean="0"/>
              <a:pPr defTabSz="962025"/>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A13C19C3-5BC7-4D10-B565-46C07EFD3138}" type="slidenum">
              <a:rPr lang="en-US" sz="1200" b="0">
                <a:latin typeface="Times New Roman" pitchFamily="18" charset="0"/>
              </a:rPr>
              <a:pPr algn="r" defTabSz="963613" eaLnBrk="0" hangingPunct="0"/>
              <a:t>5</a:t>
            </a:fld>
            <a:endParaRPr lang="en-US" sz="1200" b="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a:noFill/>
        </p:spPr>
        <p:txBody>
          <a:bodyPr/>
          <a:lstStyle/>
          <a:p>
            <a:pPr defTabSz="962025"/>
            <a:fld id="{1F36A251-DE76-4A10-8D8D-CAFF301D403B}" type="slidenum">
              <a:rPr lang="en-US" smtClean="0"/>
              <a:pPr defTabSz="962025"/>
              <a:t>42</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4FE6BED8-37A6-4C82-8FC5-5BB8BFE42BBF}" type="slidenum">
              <a:rPr lang="en-US" sz="1200" b="0">
                <a:latin typeface="Times New Roman" pitchFamily="18" charset="0"/>
              </a:rPr>
              <a:pPr algn="r" defTabSz="963613" eaLnBrk="0" hangingPunct="0"/>
              <a:t>44</a:t>
            </a:fld>
            <a:endParaRPr lang="en-US" sz="1200" b="0">
              <a:latin typeface="Times New Roman"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08095A6B-46F2-4D74-9415-33744EF3DACA}" type="slidenum">
              <a:rPr lang="en-US" sz="1200" b="0">
                <a:latin typeface="Times New Roman" pitchFamily="18" charset="0"/>
              </a:rPr>
              <a:pPr algn="r" defTabSz="963613" eaLnBrk="0" hangingPunct="0"/>
              <a:t>45</a:t>
            </a:fld>
            <a:endParaRPr lang="en-US" sz="1200" b="0">
              <a:latin typeface="Times New Roman"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D7B9162F-0690-43B0-914A-1255B30D7E0C}" type="slidenum">
              <a:rPr lang="en-US" sz="1200" b="0">
                <a:latin typeface="Times New Roman" pitchFamily="18" charset="0"/>
              </a:rPr>
              <a:pPr algn="r" defTabSz="963613" eaLnBrk="0" hangingPunct="0"/>
              <a:t>46</a:t>
            </a:fld>
            <a:endParaRPr lang="en-US" sz="1200" b="0">
              <a:latin typeface="Times New Roman"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A18E4CEF-EA46-437A-AA46-5B72F4F35166}" type="slidenum">
              <a:rPr lang="en-US" sz="1200" b="0">
                <a:latin typeface="Times New Roman" pitchFamily="18" charset="0"/>
              </a:rPr>
              <a:pPr algn="r" defTabSz="963613" eaLnBrk="0" hangingPunct="0"/>
              <a:t>47</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B79C8FBB-28BD-434F-9E54-D96381061C01}" type="slidenum">
              <a:rPr lang="en-US" sz="1200" b="0">
                <a:latin typeface="Times New Roman" pitchFamily="18" charset="0"/>
              </a:rPr>
              <a:pPr algn="r" defTabSz="963613" eaLnBrk="0" hangingPunct="0"/>
              <a:t>48</a:t>
            </a:fld>
            <a:endParaRPr lang="en-US" sz="1200" b="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pPr defTabSz="962025"/>
            <a:fld id="{D97205C1-AB50-4CD8-9B6C-54065DE54AD7}" type="slidenum">
              <a:rPr lang="en-US" smtClean="0"/>
              <a:pPr defTabSz="962025"/>
              <a:t>50</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pPr defTabSz="962025"/>
            <a:fld id="{592FDAF1-5584-4DE6-B6F2-A2D9845D34E9}" type="slidenum">
              <a:rPr lang="en-US" smtClean="0"/>
              <a:pPr defTabSz="962025"/>
              <a:t>51</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pPr defTabSz="962025"/>
            <a:fld id="{9C1918F3-3A4B-4468-99A9-73514706A247}" type="slidenum">
              <a:rPr lang="en-US" smtClean="0"/>
              <a:pPr defTabSz="962025"/>
              <a:t>52</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pPr defTabSz="962025"/>
            <a:fld id="{42761D9A-6F36-407C-B6A3-F448A6169D09}" type="slidenum">
              <a:rPr lang="en-US" smtClean="0"/>
              <a:pPr defTabSz="962025"/>
              <a:t>53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83AD8D8E-8ACA-46A8-83F6-2593C00172C2}" type="slidenum">
              <a:rPr lang="en-US" sz="1200" b="0">
                <a:latin typeface="Times New Roman" pitchFamily="18" charset="0"/>
              </a:rPr>
              <a:pPr algn="r" defTabSz="963613" eaLnBrk="0" hangingPunct="0"/>
              <a:t>6</a:t>
            </a:fld>
            <a:endParaRPr lang="en-US" sz="1200" b="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pPr defTabSz="962025"/>
            <a:fld id="{3D44CDEA-524D-4A98-91A5-6A1872952C1C}" type="slidenum">
              <a:rPr lang="en-US" smtClean="0"/>
              <a:pPr defTabSz="962025"/>
              <a:t>55</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pPr defTabSz="962025"/>
            <a:fld id="{72675272-5473-43E1-AF1A-0383A086A9AE}" type="slidenum">
              <a:rPr lang="en-US" smtClean="0"/>
              <a:pPr defTabSz="962025"/>
              <a:t>56</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pPr defTabSz="962025"/>
            <a:fld id="{55E2E52C-BA2E-4420-8E5B-24D208F4C20C}" type="slidenum">
              <a:rPr lang="en-US" smtClean="0"/>
              <a:pPr defTabSz="962025"/>
              <a:t>57</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pPr defTabSz="962025"/>
            <a:fld id="{DB09BCB4-5FFD-4DD1-8869-F479E87B716E}" type="slidenum">
              <a:rPr lang="en-US" smtClean="0"/>
              <a:pPr defTabSz="962025"/>
              <a:t>58</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a:noFill/>
        </p:spPr>
        <p:txBody>
          <a:bodyPr/>
          <a:lstStyle/>
          <a:p>
            <a:pPr defTabSz="962025"/>
            <a:fld id="{B8C5E872-91AB-4AD3-B774-2F3768959E46}" type="slidenum">
              <a:rPr lang="en-US" smtClean="0"/>
              <a:pPr defTabSz="962025"/>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499" tIns="48252" rIns="96499" bIns="48252" anchor="b"/>
          <a:lstStyle/>
          <a:p>
            <a:pPr algn="r" defTabSz="963613" eaLnBrk="0" hangingPunct="0"/>
            <a:fld id="{A13C19C3-5BC7-4D10-B565-46C07EFD3138}" type="slidenum">
              <a:rPr lang="en-US" sz="1200" b="0">
                <a:latin typeface="Times New Roman" pitchFamily="18" charset="0"/>
              </a:rPr>
              <a:pPr algn="r" defTabSz="963613" eaLnBrk="0" hangingPunct="0"/>
              <a:t>7</a:t>
            </a:fld>
            <a:endParaRPr lang="en-US" sz="1200" b="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548441F-D37E-473E-B7D9-419AC6F850C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pPr defTabSz="962025"/>
            <a:fld id="{F6F260C0-3D7B-412E-9EA1-525793902F95}" type="slidenum">
              <a:rPr lang="en-US" smtClean="0"/>
              <a:pPr defTabSz="962025"/>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pPr defTabSz="962025"/>
            <a:fld id="{3BEB64DD-2E78-4CD0-B954-997F84DC1E77}" type="slidenum">
              <a:rPr lang="en-US" smtClean="0"/>
              <a:pPr defTabSz="962025"/>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err="1" smtClean="0">
                <a:latin typeface="Calibri" pitchFamily="34" charset="0"/>
                <a:cs typeface="Calibri" pitchFamily="34" charset="0"/>
              </a:rPr>
              <a:t>DesignModeler</a:t>
            </a:r>
            <a:endParaRPr lang="en-US" sz="3200" b="1" dirty="0" smtClean="0">
              <a:latin typeface="Calibri" pitchFamily="34" charset="0"/>
              <a:cs typeface="Calibri" pitchFamily="34" charset="0"/>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 left half">
    <p:spTree>
      <p:nvGrpSpPr>
        <p:cNvPr id="1" name=""/>
        <p:cNvGrpSpPr/>
        <p:nvPr/>
      </p:nvGrpSpPr>
      <p:grpSpPr>
        <a:xfrm>
          <a:off x="0" y="0"/>
          <a:ext cx="0" cy="0"/>
          <a:chOff x="0" y="0"/>
          <a:chExt cx="0" cy="0"/>
        </a:xfrm>
      </p:grpSpPr>
      <p:sp>
        <p:nvSpPr>
          <p:cNvPr id="6" name="Text Placeholder 4"/>
          <p:cNvSpPr>
            <a:spLocks noGrp="1"/>
          </p:cNvSpPr>
          <p:nvPr>
            <p:ph type="body" sz="quarter" idx="10"/>
            <p:custDataLst>
              <p:tags r:id="rId1"/>
            </p:custDataLst>
          </p:nvPr>
        </p:nvSpPr>
        <p:spPr>
          <a:xfrm>
            <a:off x="530352" y="1298448"/>
            <a:ext cx="4041648" cy="5184648"/>
          </a:xfrm>
        </p:spPr>
        <p:txBody>
          <a:bodyPr>
            <a:normAutofit/>
          </a:bodyPr>
          <a:lstStyle>
            <a:lvl1pPr>
              <a:defRPr sz="2800" b="1">
                <a:latin typeface="Calibri" pitchFamily="34" charset="0"/>
                <a:cs typeface="Calibri" pitchFamily="34" charset="0"/>
              </a:defRPr>
            </a:lvl1pPr>
            <a:lvl2pPr marL="228600" indent="-228600">
              <a:buClrTx/>
              <a:buFont typeface="Arial" pitchFamily="34" charset="0"/>
              <a:buChar char="•"/>
              <a:defRPr sz="2400" b="1">
                <a:latin typeface="Calibri" pitchFamily="34" charset="0"/>
                <a:cs typeface="Calibri" pitchFamily="34" charset="0"/>
              </a:defRPr>
            </a:lvl2pPr>
            <a:lvl3pPr marL="457200" indent="-228600">
              <a:buFont typeface="Arial Narrow" pitchFamily="34" charset="0"/>
              <a:buChar char="–"/>
              <a:tabLst/>
              <a:defRPr sz="2000" b="1">
                <a:latin typeface="Calibri" pitchFamily="34" charset="0"/>
                <a:cs typeface="Calibri" pitchFamily="34" charset="0"/>
              </a:defRPr>
            </a:lvl3pPr>
            <a:lvl4pPr marL="685800" indent="-228600">
              <a:buClrTx/>
              <a:buFont typeface="Arial" pitchFamily="34" charset="0"/>
              <a:buChar char="•"/>
              <a:defRPr sz="1800" b="1">
                <a:latin typeface="Calibri" pitchFamily="34" charset="0"/>
                <a:cs typeface="Calibri" pitchFamily="34" charset="0"/>
              </a:defRPr>
            </a:lvl4pPr>
            <a:lvl5pPr marL="914400" indent="-228600">
              <a:buClrTx/>
              <a:buFont typeface="Arial Narrow" pitchFamily="34" charset="0"/>
              <a:buChar char="–"/>
              <a:defRPr sz="1600"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custDataLst>
              <p:tags r:id="rId2"/>
            </p:custDataLst>
          </p:nvPr>
        </p:nvSpPr>
        <p:spPr>
          <a:xfrm>
            <a:off x="1295400" y="457201"/>
            <a:ext cx="7278687" cy="6858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7,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7"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8"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 id="2147483782" r:id="rId12"/>
    <p:sldLayoutId id="2147483783" r:id="rId13"/>
    <p:sldLayoutId id="2147483784" r:id="rId14"/>
    <p:sldLayoutId id="2147483785" r:id="rId15"/>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23.pn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23.png"/><Relationship Id="rId4" Type="http://schemas.openxmlformats.org/officeDocument/2006/relationships/image" Target="../media/image42.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6.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5.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72.png"/><Relationship Id="rId4" Type="http://schemas.openxmlformats.org/officeDocument/2006/relationships/image" Target="../media/image68.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jpe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23.png"/><Relationship Id="rId10" Type="http://schemas.openxmlformats.org/officeDocument/2006/relationships/image" Target="../media/image81.png"/><Relationship Id="rId4" Type="http://schemas.openxmlformats.org/officeDocument/2006/relationships/image" Target="../media/image22.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23.png"/><Relationship Id="rId4" Type="http://schemas.openxmlformats.org/officeDocument/2006/relationships/image" Target="../media/image85.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22.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jpeg"/><Relationship Id="rId9"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00.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jpeg"/><Relationship Id="rId10" Type="http://schemas.openxmlformats.org/officeDocument/2006/relationships/image" Target="../media/image23.png"/><Relationship Id="rId4" Type="http://schemas.openxmlformats.org/officeDocument/2006/relationships/image" Target="../media/image100.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5.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8.png"/><Relationship Id="rId4" Type="http://schemas.openxmlformats.org/officeDocument/2006/relationships/image" Target="../media/image106.png"/><Relationship Id="rId9" Type="http://schemas.openxmlformats.org/officeDocument/2006/relationships/image" Target="../media/image107.png"/></Relationships>
</file>

<file path=ppt/slides/_rels/slide2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110.png"/><Relationship Id="rId7" Type="http://schemas.openxmlformats.org/officeDocument/2006/relationships/image" Target="../media/image23.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3.png"/><Relationship Id="rId7"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15.tiff"/><Relationship Id="rId4" Type="http://schemas.openxmlformats.org/officeDocument/2006/relationships/image" Target="../media/image114.pn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16.png"/><Relationship Id="rId7"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23.png"/><Relationship Id="rId4" Type="http://schemas.openxmlformats.org/officeDocument/2006/relationships/image" Target="../media/image1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4.png"/><Relationship Id="rId7" Type="http://schemas.openxmlformats.org/officeDocument/2006/relationships/image" Target="../media/image1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2.jpeg"/><Relationship Id="rId7" Type="http://schemas.openxmlformats.org/officeDocument/2006/relationships/image" Target="../media/image1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7.png"/><Relationship Id="rId7"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5.xml"/><Relationship Id="rId7"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132.png"/><Relationship Id="rId4" Type="http://schemas.openxmlformats.org/officeDocument/2006/relationships/tags" Target="../tags/tag6.xml"/><Relationship Id="rId9" Type="http://schemas.openxmlformats.org/officeDocument/2006/relationships/image" Target="../media/image131.png"/></Relationships>
</file>

<file path=ppt/slides/_rels/slide34.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2.png"/><Relationship Id="rId3" Type="http://schemas.openxmlformats.org/officeDocument/2006/relationships/image" Target="../media/image133.jpeg"/><Relationship Id="rId7" Type="http://schemas.openxmlformats.org/officeDocument/2006/relationships/image" Target="../media/image137.jpeg"/><Relationship Id="rId12"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36.jpe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4.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3.png"/></Relationships>
</file>

<file path=ppt/slides/_rels/slide3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7.png"/><Relationship Id="rId4" Type="http://schemas.openxmlformats.org/officeDocument/2006/relationships/image" Target="../media/image146.png"/></Relationships>
</file>

<file path=ppt/slides/_rels/slide36.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9.jpeg"/><Relationship Id="rId5" Type="http://schemas.openxmlformats.org/officeDocument/2006/relationships/image" Target="../media/image148.png"/><Relationship Id="rId4" Type="http://schemas.openxmlformats.org/officeDocument/2006/relationships/image" Target="../media/image147.png"/></Relationships>
</file>

<file path=ppt/slides/_rels/slide37.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5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52.png"/></Relationships>
</file>

<file path=ppt/slides/_rels/slide3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55.png"/></Relationships>
</file>

<file path=ppt/slides/_rels/slide39.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158.png"/><Relationship Id="rId4" Type="http://schemas.openxmlformats.org/officeDocument/2006/relationships/image" Target="../media/image15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161.png"/><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164.png"/><Relationship Id="rId4" Type="http://schemas.openxmlformats.org/officeDocument/2006/relationships/image" Target="../media/image163.png"/></Relationships>
</file>

<file path=ppt/slides/_rels/slide4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44.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45.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83.jpeg"/><Relationship Id="rId5" Type="http://schemas.openxmlformats.org/officeDocument/2006/relationships/image" Target="../media/image182.jpeg"/><Relationship Id="rId4" Type="http://schemas.openxmlformats.org/officeDocument/2006/relationships/image" Target="../media/image181.jpeg"/></Relationships>
</file>

<file path=ppt/slides/_rels/slide46.xml.rels><?xml version="1.0" encoding="UTF-8" standalone="yes"?>
<Relationships xmlns="http://schemas.openxmlformats.org/package/2006/relationships"><Relationship Id="rId3" Type="http://schemas.openxmlformats.org/officeDocument/2006/relationships/image" Target="../media/image184.jpeg"/><Relationship Id="rId7" Type="http://schemas.openxmlformats.org/officeDocument/2006/relationships/image" Target="../media/image18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87.jpeg"/><Relationship Id="rId5" Type="http://schemas.openxmlformats.org/officeDocument/2006/relationships/image" Target="../media/image186.jpeg"/><Relationship Id="rId4" Type="http://schemas.openxmlformats.org/officeDocument/2006/relationships/image" Target="../media/image185.jpeg"/></Relationships>
</file>

<file path=ppt/slides/_rels/slide47.xml.rels><?xml version="1.0" encoding="UTF-8" standalone="yes"?>
<Relationships xmlns="http://schemas.openxmlformats.org/package/2006/relationships"><Relationship Id="rId3" Type="http://schemas.openxmlformats.org/officeDocument/2006/relationships/image" Target="../media/image189.jpeg"/><Relationship Id="rId7" Type="http://schemas.openxmlformats.org/officeDocument/2006/relationships/image" Target="../media/image19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1.jpeg"/><Relationship Id="rId5" Type="http://schemas.openxmlformats.org/officeDocument/2006/relationships/image" Target="../media/image190.jpeg"/><Relationship Id="rId4" Type="http://schemas.openxmlformats.org/officeDocument/2006/relationships/image" Target="../media/image185.jpeg"/></Relationships>
</file>

<file path=ppt/slides/_rels/slide48.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49.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01.png"/><Relationship Id="rId4" Type="http://schemas.openxmlformats.org/officeDocument/2006/relationships/image" Target="../media/image200.png"/></Relationships>
</file>

<file path=ppt/slides/_rels/slide52.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204.jpeg"/><Relationship Id="rId4" Type="http://schemas.openxmlformats.org/officeDocument/2006/relationships/image" Target="../media/image203.jpeg"/></Relationships>
</file>

<file path=ppt/slides/_rels/slide53.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5.png"/></Relationships>
</file>

<file path=ppt/slides/_rels/slide54.xml.rels><?xml version="1.0" encoding="UTF-8" standalone="yes"?>
<Relationships xmlns="http://schemas.openxmlformats.org/package/2006/relationships"><Relationship Id="rId3" Type="http://schemas.openxmlformats.org/officeDocument/2006/relationships/image" Target="../media/image209.jpeg"/><Relationship Id="rId7" Type="http://schemas.openxmlformats.org/officeDocument/2006/relationships/image" Target="../media/image213.png"/><Relationship Id="rId2" Type="http://schemas.openxmlformats.org/officeDocument/2006/relationships/image" Target="../media/image208.jpe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jpeg"/><Relationship Id="rId4" Type="http://schemas.openxmlformats.org/officeDocument/2006/relationships/image" Target="../media/image210.jpeg"/></Relationships>
</file>

<file path=ppt/slides/_rels/slide55.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4.png"/></Relationships>
</file>

<file path=ppt/slides/_rels/slide5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15.png"/><Relationship Id="rId7"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7.png"/><Relationship Id="rId4" Type="http://schemas.openxmlformats.org/officeDocument/2006/relationships/image" Target="../media/image216.png"/></Relationships>
</file>

<file path=ppt/slides/_rels/slide5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18.png"/><Relationship Id="rId7"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9.png"/><Relationship Id="rId4" Type="http://schemas.openxmlformats.org/officeDocument/2006/relationships/image" Target="../media/image216.png"/></Relationships>
</file>

<file path=ppt/slides/_rels/slide58.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10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7280"/>
            <a:ext cx="5486400" cy="1551194"/>
          </a:xfrm>
        </p:spPr>
        <p:txBody>
          <a:bodyPr/>
          <a:lstStyle/>
          <a:p>
            <a:r>
              <a:rPr lang="en-US" sz="2800" dirty="0" smtClean="0">
                <a:solidFill>
                  <a:schemeClr val="tx1">
                    <a:lumMod val="95000"/>
                    <a:lumOff val="5000"/>
                  </a:schemeClr>
                </a:solidFill>
              </a:rPr>
              <a:t>Lecture 5 </a:t>
            </a:r>
            <a:br>
              <a:rPr lang="en-US" sz="2800" dirty="0" smtClean="0">
                <a:solidFill>
                  <a:schemeClr val="tx1">
                    <a:lumMod val="95000"/>
                    <a:lumOff val="5000"/>
                  </a:schemeClr>
                </a:solidFill>
              </a:rPr>
            </a:br>
            <a:r>
              <a:rPr lang="en-US" sz="2800" dirty="0" smtClean="0">
                <a:solidFill>
                  <a:schemeClr val="tx1">
                    <a:lumMod val="95000"/>
                    <a:lumOff val="5000"/>
                  </a:schemeClr>
                </a:solidFill>
              </a:rPr>
              <a:t>Modeling</a:t>
            </a:r>
            <a:br>
              <a:rPr lang="en-US" sz="2800" dirty="0" smtClean="0">
                <a:solidFill>
                  <a:schemeClr val="tx1">
                    <a:lumMod val="95000"/>
                    <a:lumOff val="5000"/>
                  </a:schemeClr>
                </a:solidFill>
              </a:rPr>
            </a:b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smtClean="0"/>
              <a:t>Extrude Feature (cont …)</a:t>
            </a:r>
          </a:p>
        </p:txBody>
      </p:sp>
      <p:sp>
        <p:nvSpPr>
          <p:cNvPr id="24" name="Content Placeholder 23"/>
          <p:cNvSpPr>
            <a:spLocks noGrp="1"/>
          </p:cNvSpPr>
          <p:nvPr>
            <p:ph idx="1"/>
          </p:nvPr>
        </p:nvSpPr>
        <p:spPr>
          <a:xfrm>
            <a:off x="159488" y="955125"/>
            <a:ext cx="8451112" cy="3124200"/>
          </a:xfrm>
        </p:spPr>
        <p:txBody>
          <a:bodyPr/>
          <a:lstStyle/>
          <a:p>
            <a:pPr lvl="1"/>
            <a:r>
              <a:rPr lang="en-GB" dirty="0" smtClean="0"/>
              <a:t>Add Material</a:t>
            </a:r>
          </a:p>
          <a:p>
            <a:pPr lvl="4"/>
            <a:r>
              <a:rPr lang="en-GB" b="0" dirty="0" smtClean="0"/>
              <a:t>Creates new body and unites with existing active bodies in contact or overlap</a:t>
            </a:r>
          </a:p>
          <a:p>
            <a:pPr lvl="1"/>
            <a:r>
              <a:rPr lang="en-GB" dirty="0" smtClean="0"/>
              <a:t>Add Frozen:</a:t>
            </a:r>
          </a:p>
          <a:p>
            <a:pPr lvl="4"/>
            <a:r>
              <a:rPr lang="en-GB" b="0" dirty="0" smtClean="0"/>
              <a:t>An independent body is created, with separate faces and edges</a:t>
            </a:r>
          </a:p>
          <a:p>
            <a:pPr lvl="1"/>
            <a:r>
              <a:rPr lang="en-GB" dirty="0" smtClean="0"/>
              <a:t>Cut Material:</a:t>
            </a:r>
          </a:p>
          <a:p>
            <a:pPr lvl="4"/>
            <a:r>
              <a:rPr lang="en-GB" b="0" dirty="0" smtClean="0"/>
              <a:t>Create holes or modify existing bodies by removing material</a:t>
            </a:r>
          </a:p>
          <a:p>
            <a:pPr lvl="1"/>
            <a:r>
              <a:rPr lang="en-GB" dirty="0" smtClean="0"/>
              <a:t>Imprint Faces:</a:t>
            </a:r>
          </a:p>
          <a:p>
            <a:pPr lvl="4"/>
            <a:r>
              <a:rPr lang="en-GB" b="0" dirty="0" smtClean="0"/>
              <a:t>Imprints the sketch on the faces of existing body</a:t>
            </a:r>
          </a:p>
          <a:p>
            <a:pPr lvl="1"/>
            <a:r>
              <a:rPr lang="en-GB" dirty="0" smtClean="0"/>
              <a:t>Slice Material:</a:t>
            </a:r>
          </a:p>
          <a:p>
            <a:pPr lvl="4"/>
            <a:r>
              <a:rPr lang="en-GB" b="0" dirty="0" smtClean="0"/>
              <a:t>Slice out resultant body from the existing Frozen body</a:t>
            </a:r>
            <a:endParaRPr lang="en-GB" b="0" dirty="0"/>
          </a:p>
        </p:txBody>
      </p:sp>
      <p:pic>
        <p:nvPicPr>
          <p:cNvPr id="23556" name="Picture 5" descr="D:\users\nmpatre\training_material\snaps\127.tif"/>
          <p:cNvPicPr>
            <a:picLocks noChangeAspect="1" noChangeArrowheads="1"/>
          </p:cNvPicPr>
          <p:nvPr/>
        </p:nvPicPr>
        <p:blipFill>
          <a:blip r:embed="rId3" cstate="print"/>
          <a:srcRect l="10805" t="14394" r="15419" b="15932"/>
          <a:stretch>
            <a:fillRect/>
          </a:stretch>
        </p:blipFill>
        <p:spPr bwMode="auto">
          <a:xfrm>
            <a:off x="6817749" y="1657240"/>
            <a:ext cx="2163478" cy="2042890"/>
          </a:xfrm>
          <a:prstGeom prst="rect">
            <a:avLst/>
          </a:prstGeom>
          <a:noFill/>
          <a:ln w="9525">
            <a:solidFill>
              <a:schemeClr val="tx1"/>
            </a:solidFill>
            <a:miter lim="800000"/>
            <a:headEnd/>
            <a:tailEnd/>
          </a:ln>
        </p:spPr>
      </p:pic>
      <p:pic>
        <p:nvPicPr>
          <p:cNvPr id="23557" name="Picture 6" descr="D:\users\nmpatre\training_material\snaps\122.tif"/>
          <p:cNvPicPr>
            <a:picLocks noChangeAspect="1" noChangeArrowheads="1"/>
          </p:cNvPicPr>
          <p:nvPr/>
        </p:nvPicPr>
        <p:blipFill>
          <a:blip r:embed="rId4" cstate="print"/>
          <a:srcRect l="12850" t="18142" r="17386" b="20409"/>
          <a:stretch>
            <a:fillRect/>
          </a:stretch>
        </p:blipFill>
        <p:spPr bwMode="auto">
          <a:xfrm>
            <a:off x="192803" y="4493032"/>
            <a:ext cx="1594227" cy="1405171"/>
          </a:xfrm>
          <a:prstGeom prst="rect">
            <a:avLst/>
          </a:prstGeom>
          <a:noFill/>
          <a:ln w="9525">
            <a:solidFill>
              <a:schemeClr val="tx1"/>
            </a:solidFill>
            <a:miter lim="800000"/>
            <a:headEnd/>
            <a:tailEnd/>
          </a:ln>
        </p:spPr>
      </p:pic>
      <p:pic>
        <p:nvPicPr>
          <p:cNvPr id="23558" name="Picture 7" descr="D:\users\nmpatre\training_material\snaps\128.tif"/>
          <p:cNvPicPr>
            <a:picLocks noChangeAspect="1" noChangeArrowheads="1"/>
          </p:cNvPicPr>
          <p:nvPr/>
        </p:nvPicPr>
        <p:blipFill>
          <a:blip r:embed="rId5" cstate="print"/>
          <a:srcRect/>
          <a:stretch>
            <a:fillRect/>
          </a:stretch>
        </p:blipFill>
        <p:spPr bwMode="auto">
          <a:xfrm>
            <a:off x="7173028" y="3751558"/>
            <a:ext cx="1428750" cy="361950"/>
          </a:xfrm>
          <a:prstGeom prst="rect">
            <a:avLst/>
          </a:prstGeom>
          <a:noFill/>
          <a:ln w="9525">
            <a:solidFill>
              <a:schemeClr val="tx1"/>
            </a:solidFill>
            <a:miter lim="800000"/>
            <a:headEnd/>
            <a:tailEnd/>
          </a:ln>
        </p:spPr>
      </p:pic>
      <p:pic>
        <p:nvPicPr>
          <p:cNvPr id="23559" name="Picture 7" descr="D:\users\nmpatre\training_material\snaps\128.tif"/>
          <p:cNvPicPr>
            <a:picLocks noChangeAspect="1" noChangeArrowheads="1"/>
          </p:cNvPicPr>
          <p:nvPr/>
        </p:nvPicPr>
        <p:blipFill>
          <a:blip r:embed="rId5" cstate="print"/>
          <a:srcRect/>
          <a:stretch>
            <a:fillRect/>
          </a:stretch>
        </p:blipFill>
        <p:spPr bwMode="auto">
          <a:xfrm>
            <a:off x="274638" y="5981700"/>
            <a:ext cx="1428750" cy="361950"/>
          </a:xfrm>
          <a:prstGeom prst="rect">
            <a:avLst/>
          </a:prstGeom>
          <a:noFill/>
          <a:ln w="9525">
            <a:solidFill>
              <a:schemeClr val="tx1"/>
            </a:solidFill>
            <a:miter lim="800000"/>
            <a:headEnd/>
            <a:tailEnd/>
          </a:ln>
        </p:spPr>
      </p:pic>
      <p:pic>
        <p:nvPicPr>
          <p:cNvPr id="23560" name="Picture 2" descr="D:\users\nmpatre\training_material\snaps\126.tif"/>
          <p:cNvPicPr>
            <a:picLocks noChangeAspect="1" noChangeArrowheads="1"/>
          </p:cNvPicPr>
          <p:nvPr/>
        </p:nvPicPr>
        <p:blipFill>
          <a:blip r:embed="rId6" cstate="print"/>
          <a:srcRect l="12850" t="18142" r="17386" b="20409"/>
          <a:stretch>
            <a:fillRect/>
          </a:stretch>
        </p:blipFill>
        <p:spPr bwMode="auto">
          <a:xfrm>
            <a:off x="1983497" y="4493831"/>
            <a:ext cx="1594244" cy="1405151"/>
          </a:xfrm>
          <a:prstGeom prst="rect">
            <a:avLst/>
          </a:prstGeom>
          <a:noFill/>
          <a:ln w="9525">
            <a:solidFill>
              <a:schemeClr val="tx1"/>
            </a:solidFill>
            <a:miter lim="800000"/>
            <a:headEnd/>
            <a:tailEnd/>
          </a:ln>
        </p:spPr>
      </p:pic>
      <p:pic>
        <p:nvPicPr>
          <p:cNvPr id="23561" name="Picture 3" descr="D:\users\nmpatre\training_material\snaps\132.tif"/>
          <p:cNvPicPr>
            <a:picLocks noChangeAspect="1" noChangeArrowheads="1"/>
          </p:cNvPicPr>
          <p:nvPr/>
        </p:nvPicPr>
        <p:blipFill>
          <a:blip r:embed="rId7" cstate="print"/>
          <a:srcRect/>
          <a:stretch>
            <a:fillRect/>
          </a:stretch>
        </p:blipFill>
        <p:spPr bwMode="auto">
          <a:xfrm>
            <a:off x="1970088" y="5981700"/>
            <a:ext cx="1619250" cy="514350"/>
          </a:xfrm>
          <a:prstGeom prst="rect">
            <a:avLst/>
          </a:prstGeom>
          <a:noFill/>
          <a:ln w="9525">
            <a:solidFill>
              <a:schemeClr val="tx1"/>
            </a:solidFill>
            <a:miter lim="800000"/>
            <a:headEnd/>
            <a:tailEnd/>
          </a:ln>
        </p:spPr>
      </p:pic>
      <p:pic>
        <p:nvPicPr>
          <p:cNvPr id="23562" name="Picture 3" descr="D:\users\nmpatre\training_material\snaps\123.tif"/>
          <p:cNvPicPr>
            <a:picLocks noChangeAspect="1" noChangeArrowheads="1"/>
          </p:cNvPicPr>
          <p:nvPr/>
        </p:nvPicPr>
        <p:blipFill>
          <a:blip r:embed="rId8" cstate="print"/>
          <a:srcRect l="12850" t="18142" r="17386" b="20409"/>
          <a:stretch>
            <a:fillRect/>
          </a:stretch>
        </p:blipFill>
        <p:spPr bwMode="auto">
          <a:xfrm>
            <a:off x="3772774" y="4494125"/>
            <a:ext cx="1600249" cy="1409333"/>
          </a:xfrm>
          <a:prstGeom prst="rect">
            <a:avLst/>
          </a:prstGeom>
          <a:noFill/>
          <a:ln w="9525">
            <a:solidFill>
              <a:schemeClr val="tx1"/>
            </a:solidFill>
            <a:miter lim="800000"/>
            <a:headEnd/>
            <a:tailEnd/>
          </a:ln>
        </p:spPr>
      </p:pic>
      <p:pic>
        <p:nvPicPr>
          <p:cNvPr id="23563" name="Picture 7" descr="D:\users\nmpatre\training_material\snaps\128.tif"/>
          <p:cNvPicPr>
            <a:picLocks noChangeAspect="1" noChangeArrowheads="1"/>
          </p:cNvPicPr>
          <p:nvPr/>
        </p:nvPicPr>
        <p:blipFill>
          <a:blip r:embed="rId5" cstate="print"/>
          <a:srcRect/>
          <a:stretch>
            <a:fillRect/>
          </a:stretch>
        </p:blipFill>
        <p:spPr bwMode="auto">
          <a:xfrm>
            <a:off x="3870325" y="5981700"/>
            <a:ext cx="1428750" cy="361950"/>
          </a:xfrm>
          <a:prstGeom prst="rect">
            <a:avLst/>
          </a:prstGeom>
          <a:noFill/>
          <a:ln w="9525">
            <a:solidFill>
              <a:schemeClr val="tx1"/>
            </a:solidFill>
            <a:miter lim="800000"/>
            <a:headEnd/>
            <a:tailEnd/>
          </a:ln>
        </p:spPr>
      </p:pic>
      <p:pic>
        <p:nvPicPr>
          <p:cNvPr id="23564" name="Picture 2" descr="D:\users\nmpatre\training_material\snaps\124.tif"/>
          <p:cNvPicPr>
            <a:picLocks noChangeAspect="1" noChangeArrowheads="1"/>
          </p:cNvPicPr>
          <p:nvPr/>
        </p:nvPicPr>
        <p:blipFill>
          <a:blip r:embed="rId9" cstate="print"/>
          <a:srcRect l="12850" t="18898" r="17386" b="20409"/>
          <a:stretch>
            <a:fillRect/>
          </a:stretch>
        </p:blipFill>
        <p:spPr bwMode="auto">
          <a:xfrm>
            <a:off x="5566473" y="4499437"/>
            <a:ext cx="1594245" cy="1388408"/>
          </a:xfrm>
          <a:prstGeom prst="rect">
            <a:avLst/>
          </a:prstGeom>
          <a:noFill/>
          <a:ln w="9525">
            <a:solidFill>
              <a:schemeClr val="tx1"/>
            </a:solidFill>
            <a:miter lim="800000"/>
            <a:headEnd/>
            <a:tailEnd/>
          </a:ln>
        </p:spPr>
      </p:pic>
      <p:pic>
        <p:nvPicPr>
          <p:cNvPr id="23565" name="Picture 7" descr="D:\users\nmpatre\training_material\snaps\128.tif"/>
          <p:cNvPicPr>
            <a:picLocks noChangeAspect="1" noChangeArrowheads="1"/>
          </p:cNvPicPr>
          <p:nvPr/>
        </p:nvPicPr>
        <p:blipFill>
          <a:blip r:embed="rId5" cstate="print"/>
          <a:srcRect/>
          <a:stretch>
            <a:fillRect/>
          </a:stretch>
        </p:blipFill>
        <p:spPr bwMode="auto">
          <a:xfrm>
            <a:off x="5659438" y="5981700"/>
            <a:ext cx="1428750" cy="361950"/>
          </a:xfrm>
          <a:prstGeom prst="rect">
            <a:avLst/>
          </a:prstGeom>
          <a:noFill/>
          <a:ln w="9525">
            <a:solidFill>
              <a:schemeClr val="tx1"/>
            </a:solidFill>
            <a:miter lim="800000"/>
            <a:headEnd/>
            <a:tailEnd/>
          </a:ln>
        </p:spPr>
      </p:pic>
      <p:pic>
        <p:nvPicPr>
          <p:cNvPr id="23566" name="Picture 2" descr="D:\users\nmpatre\training_material\snaps\125.tif"/>
          <p:cNvPicPr>
            <a:picLocks noChangeAspect="1" noChangeArrowheads="1"/>
          </p:cNvPicPr>
          <p:nvPr/>
        </p:nvPicPr>
        <p:blipFill>
          <a:blip r:embed="rId10" cstate="print"/>
          <a:srcRect l="12850" t="18142" r="17386" b="20409"/>
          <a:stretch>
            <a:fillRect/>
          </a:stretch>
        </p:blipFill>
        <p:spPr bwMode="auto">
          <a:xfrm>
            <a:off x="7354089" y="4493832"/>
            <a:ext cx="1595701" cy="1405183"/>
          </a:xfrm>
          <a:prstGeom prst="rect">
            <a:avLst/>
          </a:prstGeom>
          <a:noFill/>
          <a:ln w="9525">
            <a:solidFill>
              <a:schemeClr val="tx1"/>
            </a:solidFill>
            <a:miter lim="800000"/>
            <a:headEnd/>
            <a:tailEnd/>
          </a:ln>
        </p:spPr>
      </p:pic>
      <p:pic>
        <p:nvPicPr>
          <p:cNvPr id="23567" name="Picture 5" descr="D:\users\nmpatre\training_material\snaps\131.tif"/>
          <p:cNvPicPr>
            <a:picLocks noChangeAspect="1" noChangeArrowheads="1"/>
          </p:cNvPicPr>
          <p:nvPr/>
        </p:nvPicPr>
        <p:blipFill>
          <a:blip r:embed="rId11" cstate="print"/>
          <a:srcRect/>
          <a:stretch>
            <a:fillRect/>
          </a:stretch>
        </p:blipFill>
        <p:spPr bwMode="auto">
          <a:xfrm>
            <a:off x="7324725" y="5981700"/>
            <a:ext cx="1657350" cy="495300"/>
          </a:xfrm>
          <a:prstGeom prst="rect">
            <a:avLst/>
          </a:prstGeom>
          <a:noFill/>
          <a:ln w="9525">
            <a:solidFill>
              <a:schemeClr val="tx1"/>
            </a:solidFill>
            <a:miter lim="800000"/>
            <a:headEnd/>
            <a:tailEnd/>
          </a:ln>
        </p:spPr>
      </p:pic>
      <p:sp>
        <p:nvSpPr>
          <p:cNvPr id="23568" name="TextBox 39"/>
          <p:cNvSpPr txBox="1">
            <a:spLocks noChangeArrowheads="1"/>
          </p:cNvSpPr>
          <p:nvPr/>
        </p:nvSpPr>
        <p:spPr bwMode="auto">
          <a:xfrm>
            <a:off x="144463" y="4209506"/>
            <a:ext cx="1687512"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algn="ctr"/>
            <a:r>
              <a:rPr lang="en-US" sz="1400" b="0"/>
              <a:t>Add Material</a:t>
            </a:r>
          </a:p>
        </p:txBody>
      </p:sp>
      <p:sp>
        <p:nvSpPr>
          <p:cNvPr id="23569" name="TextBox 40"/>
          <p:cNvSpPr txBox="1">
            <a:spLocks noChangeArrowheads="1"/>
          </p:cNvSpPr>
          <p:nvPr/>
        </p:nvSpPr>
        <p:spPr bwMode="auto">
          <a:xfrm>
            <a:off x="1935163" y="4209506"/>
            <a:ext cx="1687512"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algn="ctr"/>
            <a:r>
              <a:rPr lang="en-US" sz="1400" b="0"/>
              <a:t>Add Frozen</a:t>
            </a:r>
          </a:p>
        </p:txBody>
      </p:sp>
      <p:sp>
        <p:nvSpPr>
          <p:cNvPr id="23570" name="TextBox 41"/>
          <p:cNvSpPr txBox="1">
            <a:spLocks noChangeArrowheads="1"/>
          </p:cNvSpPr>
          <p:nvPr/>
        </p:nvSpPr>
        <p:spPr bwMode="auto">
          <a:xfrm>
            <a:off x="3729038" y="4209506"/>
            <a:ext cx="1689100"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algn="ctr"/>
            <a:r>
              <a:rPr lang="en-US" sz="1400" b="0"/>
              <a:t>Cut Material</a:t>
            </a:r>
          </a:p>
        </p:txBody>
      </p:sp>
      <p:sp>
        <p:nvSpPr>
          <p:cNvPr id="23571" name="TextBox 42"/>
          <p:cNvSpPr txBox="1">
            <a:spLocks noChangeArrowheads="1"/>
          </p:cNvSpPr>
          <p:nvPr/>
        </p:nvSpPr>
        <p:spPr bwMode="auto">
          <a:xfrm>
            <a:off x="5518150" y="4209506"/>
            <a:ext cx="1687513"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algn="ctr"/>
            <a:r>
              <a:rPr lang="en-US" sz="1400" b="0" dirty="0"/>
              <a:t>Imprint faces</a:t>
            </a:r>
          </a:p>
        </p:txBody>
      </p:sp>
      <p:sp>
        <p:nvSpPr>
          <p:cNvPr id="23572" name="TextBox 43"/>
          <p:cNvSpPr txBox="1">
            <a:spLocks noChangeArrowheads="1"/>
          </p:cNvSpPr>
          <p:nvPr/>
        </p:nvSpPr>
        <p:spPr bwMode="auto">
          <a:xfrm>
            <a:off x="7305675" y="4209506"/>
            <a:ext cx="1689100"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algn="ctr"/>
            <a:r>
              <a:rPr lang="en-US" sz="1400" b="0" dirty="0"/>
              <a:t>Slice Material</a:t>
            </a:r>
          </a:p>
        </p:txBody>
      </p:sp>
      <p:sp>
        <p:nvSpPr>
          <p:cNvPr id="23573" name="TextBox 44"/>
          <p:cNvSpPr txBox="1">
            <a:spLocks noChangeArrowheads="1"/>
          </p:cNvSpPr>
          <p:nvPr/>
        </p:nvSpPr>
        <p:spPr bwMode="auto">
          <a:xfrm>
            <a:off x="5853482" y="3342943"/>
            <a:ext cx="914400" cy="234950"/>
          </a:xfrm>
          <a:prstGeom prst="rect">
            <a:avLst/>
          </a:prstGeom>
          <a:solidFill>
            <a:srgbClr val="FFC000">
              <a:alpha val="50195"/>
            </a:srgbClr>
          </a:solidFill>
          <a:ln w="3175">
            <a:solidFill>
              <a:srgbClr val="FF0000"/>
            </a:solidFill>
            <a:miter lim="800000"/>
            <a:headEnd/>
            <a:tailEnd/>
          </a:ln>
        </p:spPr>
        <p:txBody>
          <a:bodyPr tIns="9144" bIns="9144">
            <a:spAutoFit/>
          </a:bodyPr>
          <a:lstStyle/>
          <a:p>
            <a:pPr algn="ctr"/>
            <a:r>
              <a:rPr lang="en-US" sz="1400" b="0" dirty="0"/>
              <a:t>Sketch</a:t>
            </a:r>
          </a:p>
        </p:txBody>
      </p:sp>
      <p:cxnSp>
        <p:nvCxnSpPr>
          <p:cNvPr id="47" name="Straight Arrow Connector 46"/>
          <p:cNvCxnSpPr>
            <a:stCxn id="23573" idx="0"/>
          </p:cNvCxnSpPr>
          <p:nvPr/>
        </p:nvCxnSpPr>
        <p:spPr>
          <a:xfrm rot="5400000" flipH="1" flipV="1">
            <a:off x="6470541" y="2487648"/>
            <a:ext cx="695436" cy="10151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Extrude Feature (cont …)</a:t>
            </a:r>
          </a:p>
        </p:txBody>
      </p:sp>
      <p:sp>
        <p:nvSpPr>
          <p:cNvPr id="25603" name="Rectangle 3"/>
          <p:cNvSpPr>
            <a:spLocks noGrp="1" noChangeArrowheads="1"/>
          </p:cNvSpPr>
          <p:nvPr>
            <p:ph idx="1"/>
          </p:nvPr>
        </p:nvSpPr>
        <p:spPr>
          <a:xfrm>
            <a:off x="2033999" y="1486800"/>
            <a:ext cx="4579451" cy="3124200"/>
          </a:xfrm>
        </p:spPr>
        <p:txBody>
          <a:bodyPr/>
          <a:lstStyle/>
          <a:p>
            <a:r>
              <a:rPr lang="en-US" dirty="0" smtClean="0"/>
              <a:t>Extrude Details</a:t>
            </a:r>
          </a:p>
          <a:p>
            <a:pPr lvl="1"/>
            <a:r>
              <a:rPr lang="en-US" dirty="0" smtClean="0"/>
              <a:t>Direction </a:t>
            </a:r>
          </a:p>
          <a:p>
            <a:pPr lvl="2"/>
            <a:r>
              <a:rPr lang="en-US" sz="1600" b="0" dirty="0" smtClean="0"/>
              <a:t>Normal – Extrude Base object Normal to plane</a:t>
            </a:r>
          </a:p>
          <a:p>
            <a:pPr lvl="2"/>
            <a:r>
              <a:rPr lang="en-US" sz="1600" b="0" dirty="0" smtClean="0"/>
              <a:t>Reversed – Extrude Base object in reverse direction of Normal</a:t>
            </a:r>
          </a:p>
          <a:p>
            <a:pPr lvl="2"/>
            <a:r>
              <a:rPr lang="en-US" sz="1600" b="0" dirty="0" smtClean="0"/>
              <a:t>Both-Symmetric – Extrude symmetrically in both directions</a:t>
            </a:r>
          </a:p>
          <a:p>
            <a:pPr lvl="2"/>
            <a:r>
              <a:rPr lang="en-US" sz="1600" b="0" dirty="0" smtClean="0"/>
              <a:t>Both-Asymmetric – Extrude asymmetrically in both directions</a:t>
            </a:r>
          </a:p>
        </p:txBody>
      </p:sp>
      <p:pic>
        <p:nvPicPr>
          <p:cNvPr id="25605" name="Picture 2" descr="D:\users\nmpatre\training_material\snaps\115.tif"/>
          <p:cNvPicPr>
            <a:picLocks noChangeAspect="1" noChangeArrowheads="1"/>
          </p:cNvPicPr>
          <p:nvPr/>
        </p:nvPicPr>
        <p:blipFill>
          <a:blip r:embed="rId3" cstate="print"/>
          <a:srcRect/>
          <a:stretch>
            <a:fillRect/>
          </a:stretch>
        </p:blipFill>
        <p:spPr bwMode="auto">
          <a:xfrm>
            <a:off x="2509135" y="4063518"/>
            <a:ext cx="2400300" cy="523875"/>
          </a:xfrm>
          <a:prstGeom prst="rect">
            <a:avLst/>
          </a:prstGeom>
          <a:noFill/>
          <a:ln w="9525">
            <a:solidFill>
              <a:schemeClr val="tx1"/>
            </a:solidFill>
            <a:miter lim="800000"/>
            <a:headEnd/>
            <a:tailEnd/>
          </a:ln>
        </p:spPr>
      </p:pic>
      <p:pic>
        <p:nvPicPr>
          <p:cNvPr id="25606" name="Picture 3" descr="D:\users\nmpatre\training_material\snaps\117.tif"/>
          <p:cNvPicPr>
            <a:picLocks noChangeAspect="1" noChangeArrowheads="1"/>
          </p:cNvPicPr>
          <p:nvPr/>
        </p:nvPicPr>
        <p:blipFill>
          <a:blip r:embed="rId4" cstate="print"/>
          <a:srcRect/>
          <a:stretch>
            <a:fillRect/>
          </a:stretch>
        </p:blipFill>
        <p:spPr bwMode="auto">
          <a:xfrm>
            <a:off x="5296884" y="4036311"/>
            <a:ext cx="2400300" cy="866775"/>
          </a:xfrm>
          <a:prstGeom prst="rect">
            <a:avLst/>
          </a:prstGeom>
          <a:noFill/>
          <a:ln w="9525">
            <a:solidFill>
              <a:schemeClr val="tx1"/>
            </a:solidFill>
            <a:miter lim="800000"/>
            <a:headEnd/>
            <a:tailEnd/>
          </a:ln>
        </p:spPr>
      </p:pic>
      <p:pic>
        <p:nvPicPr>
          <p:cNvPr id="25607" name="Picture 4" descr="D:\users\nmpatre\training_material\snaps\116.tif"/>
          <p:cNvPicPr>
            <a:picLocks noChangeAspect="1" noChangeArrowheads="1"/>
          </p:cNvPicPr>
          <p:nvPr/>
        </p:nvPicPr>
        <p:blipFill>
          <a:blip r:embed="rId5" cstate="print">
            <a:lum bright="-30000" contrast="40000"/>
          </a:blip>
          <a:srcRect/>
          <a:stretch>
            <a:fillRect/>
          </a:stretch>
        </p:blipFill>
        <p:spPr bwMode="auto">
          <a:xfrm>
            <a:off x="2678049" y="4712809"/>
            <a:ext cx="2117725" cy="1736725"/>
          </a:xfrm>
          <a:prstGeom prst="rect">
            <a:avLst/>
          </a:prstGeom>
          <a:noFill/>
          <a:ln w="9525">
            <a:solidFill>
              <a:schemeClr val="tx1"/>
            </a:solidFill>
            <a:miter lim="800000"/>
            <a:headEnd/>
            <a:tailEnd/>
          </a:ln>
        </p:spPr>
      </p:pic>
      <p:pic>
        <p:nvPicPr>
          <p:cNvPr id="25608" name="Picture 5" descr="D:\users\nmpatre\training_material\snaps\118.tif"/>
          <p:cNvPicPr>
            <a:picLocks noChangeAspect="1" noChangeArrowheads="1"/>
          </p:cNvPicPr>
          <p:nvPr/>
        </p:nvPicPr>
        <p:blipFill>
          <a:blip r:embed="rId6" cstate="print">
            <a:lum bright="-30000" contrast="40000"/>
          </a:blip>
          <a:srcRect/>
          <a:stretch>
            <a:fillRect/>
          </a:stretch>
        </p:blipFill>
        <p:spPr bwMode="auto">
          <a:xfrm>
            <a:off x="5553291" y="4982958"/>
            <a:ext cx="1826895" cy="1500188"/>
          </a:xfrm>
          <a:prstGeom prst="rect">
            <a:avLst/>
          </a:prstGeom>
          <a:noFill/>
          <a:ln w="9525">
            <a:solidFill>
              <a:schemeClr val="tx1"/>
            </a:solidFill>
            <a:miter lim="800000"/>
            <a:headEnd/>
            <a:tailEnd/>
          </a:ln>
        </p:spPr>
      </p:pic>
      <p:sp>
        <p:nvSpPr>
          <p:cNvPr id="25609" name="Rectangle 7"/>
          <p:cNvSpPr>
            <a:spLocks noChangeArrowheads="1"/>
          </p:cNvSpPr>
          <p:nvPr/>
        </p:nvSpPr>
        <p:spPr bwMode="auto">
          <a:xfrm>
            <a:off x="5294853" y="4042883"/>
            <a:ext cx="2413000" cy="178244"/>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5610" name="Rectangle 7"/>
          <p:cNvSpPr>
            <a:spLocks noChangeArrowheads="1"/>
          </p:cNvSpPr>
          <p:nvPr/>
        </p:nvSpPr>
        <p:spPr bwMode="auto">
          <a:xfrm>
            <a:off x="2504817" y="4062964"/>
            <a:ext cx="2413000" cy="179427"/>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2050" name="Picture 2"/>
          <p:cNvPicPr>
            <a:picLocks noChangeAspect="1" noChangeArrowheads="1"/>
          </p:cNvPicPr>
          <p:nvPr/>
        </p:nvPicPr>
        <p:blipFill>
          <a:blip r:embed="rId7" cstate="print"/>
          <a:srcRect/>
          <a:stretch>
            <a:fillRect/>
          </a:stretch>
        </p:blipFill>
        <p:spPr bwMode="auto">
          <a:xfrm>
            <a:off x="6649200" y="1486800"/>
            <a:ext cx="2371725" cy="2343150"/>
          </a:xfrm>
          <a:prstGeom prst="rect">
            <a:avLst/>
          </a:prstGeom>
          <a:noFill/>
          <a:ln w="9525">
            <a:solidFill>
              <a:schemeClr val="accent1"/>
            </a:solidFill>
            <a:miter lim="800000"/>
            <a:headEnd/>
            <a:tailEnd/>
          </a:ln>
        </p:spPr>
      </p:pic>
      <p:pic>
        <p:nvPicPr>
          <p:cNvPr id="27" name="Picture 2"/>
          <p:cNvPicPr>
            <a:picLocks noChangeAspect="1" noChangeArrowheads="1"/>
          </p:cNvPicPr>
          <p:nvPr/>
        </p:nvPicPr>
        <p:blipFill>
          <a:blip r:embed="rId8" cstate="print"/>
          <a:srcRect/>
          <a:stretch>
            <a:fillRect/>
          </a:stretch>
        </p:blipFill>
        <p:spPr bwMode="auto">
          <a:xfrm>
            <a:off x="114482" y="1742251"/>
            <a:ext cx="1828800" cy="3886200"/>
          </a:xfrm>
          <a:prstGeom prst="rect">
            <a:avLst/>
          </a:prstGeom>
          <a:noFill/>
          <a:ln w="9525">
            <a:noFill/>
            <a:miter lim="800000"/>
            <a:headEnd/>
            <a:tailEnd/>
          </a:ln>
        </p:spPr>
      </p:pic>
      <p:pic>
        <p:nvPicPr>
          <p:cNvPr id="28" name="Picture 2"/>
          <p:cNvPicPr>
            <a:picLocks noChangeAspect="1" noChangeArrowheads="1"/>
          </p:cNvPicPr>
          <p:nvPr/>
        </p:nvPicPr>
        <p:blipFill>
          <a:blip r:embed="rId9" cstate="print"/>
          <a:srcRect/>
          <a:stretch>
            <a:fillRect/>
          </a:stretch>
        </p:blipFill>
        <p:spPr bwMode="auto">
          <a:xfrm>
            <a:off x="119626" y="1525005"/>
            <a:ext cx="428625" cy="209550"/>
          </a:xfrm>
          <a:prstGeom prst="rect">
            <a:avLst/>
          </a:prstGeom>
          <a:noFill/>
          <a:ln w="9525">
            <a:noFill/>
            <a:miter lim="800000"/>
            <a:headEnd/>
            <a:tailEnd/>
          </a:ln>
        </p:spPr>
      </p:pic>
      <p:sp>
        <p:nvSpPr>
          <p:cNvPr id="29" name="Rectangle 7"/>
          <p:cNvSpPr>
            <a:spLocks noChangeArrowheads="1"/>
          </p:cNvSpPr>
          <p:nvPr/>
        </p:nvSpPr>
        <p:spPr bwMode="auto">
          <a:xfrm>
            <a:off x="121013" y="2012002"/>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30" name="Rectangle 7"/>
          <p:cNvSpPr>
            <a:spLocks noChangeArrowheads="1"/>
          </p:cNvSpPr>
          <p:nvPr/>
        </p:nvSpPr>
        <p:spPr bwMode="auto">
          <a:xfrm>
            <a:off x="7836195" y="2557806"/>
            <a:ext cx="1180213" cy="663859"/>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b="18439"/>
          <a:stretch>
            <a:fillRect/>
          </a:stretch>
        </p:blipFill>
        <p:spPr bwMode="auto">
          <a:xfrm>
            <a:off x="6650124" y="1487051"/>
            <a:ext cx="2371429" cy="1910849"/>
          </a:xfrm>
          <a:prstGeom prst="rect">
            <a:avLst/>
          </a:prstGeom>
          <a:noFill/>
          <a:ln w="9525">
            <a:solidFill>
              <a:schemeClr val="accent1"/>
            </a:solidFill>
            <a:miter lim="800000"/>
            <a:headEnd/>
            <a:tailEnd/>
          </a:ln>
        </p:spPr>
      </p:pic>
      <p:pic>
        <p:nvPicPr>
          <p:cNvPr id="22" name="Picture 2"/>
          <p:cNvPicPr>
            <a:picLocks noChangeAspect="1" noChangeArrowheads="1"/>
          </p:cNvPicPr>
          <p:nvPr/>
        </p:nvPicPr>
        <p:blipFill>
          <a:blip r:embed="rId4" cstate="print"/>
          <a:srcRect/>
          <a:stretch>
            <a:fillRect/>
          </a:stretch>
        </p:blipFill>
        <p:spPr bwMode="auto">
          <a:xfrm>
            <a:off x="114482" y="1742251"/>
            <a:ext cx="1828800" cy="3886200"/>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srcRect/>
          <a:stretch>
            <a:fillRect/>
          </a:stretch>
        </p:blipFill>
        <p:spPr bwMode="auto">
          <a:xfrm>
            <a:off x="119626" y="1525005"/>
            <a:ext cx="428625" cy="209550"/>
          </a:xfrm>
          <a:prstGeom prst="rect">
            <a:avLst/>
          </a:prstGeom>
          <a:noFill/>
          <a:ln w="9525">
            <a:noFill/>
            <a:miter lim="800000"/>
            <a:headEnd/>
            <a:tailEnd/>
          </a:ln>
        </p:spPr>
      </p:pic>
      <p:sp>
        <p:nvSpPr>
          <p:cNvPr id="24" name="Rectangle 7"/>
          <p:cNvSpPr>
            <a:spLocks noChangeArrowheads="1"/>
          </p:cNvSpPr>
          <p:nvPr/>
        </p:nvSpPr>
        <p:spPr bwMode="auto">
          <a:xfrm>
            <a:off x="121013" y="2012002"/>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6626" name="Rectangle 2"/>
          <p:cNvSpPr>
            <a:spLocks noGrp="1" noChangeArrowheads="1"/>
          </p:cNvSpPr>
          <p:nvPr>
            <p:ph type="title"/>
          </p:nvPr>
        </p:nvSpPr>
        <p:spPr/>
        <p:txBody>
          <a:bodyPr/>
          <a:lstStyle/>
          <a:p>
            <a:r>
              <a:rPr lang="en-US" smtClean="0"/>
              <a:t>Extrude Feature (cont …)</a:t>
            </a:r>
          </a:p>
        </p:txBody>
      </p:sp>
      <p:sp>
        <p:nvSpPr>
          <p:cNvPr id="26627" name="Rectangle 3"/>
          <p:cNvSpPr>
            <a:spLocks noGrp="1" noChangeArrowheads="1"/>
          </p:cNvSpPr>
          <p:nvPr>
            <p:ph idx="1"/>
          </p:nvPr>
        </p:nvSpPr>
        <p:spPr>
          <a:xfrm>
            <a:off x="2033999" y="1486800"/>
            <a:ext cx="4568819" cy="3124200"/>
          </a:xfrm>
        </p:spPr>
        <p:txBody>
          <a:bodyPr/>
          <a:lstStyle/>
          <a:p>
            <a:r>
              <a:rPr lang="en-US" dirty="0" smtClean="0"/>
              <a:t>Extrude Details</a:t>
            </a:r>
          </a:p>
          <a:p>
            <a:pPr lvl="1"/>
            <a:r>
              <a:rPr lang="en-US" dirty="0" smtClean="0"/>
              <a:t>Extent Type : </a:t>
            </a:r>
          </a:p>
          <a:p>
            <a:pPr lvl="2"/>
            <a:r>
              <a:rPr lang="en-US" sz="1600" b="0" dirty="0" smtClean="0"/>
              <a:t>Fixed – Extrude profile by specified distance </a:t>
            </a:r>
          </a:p>
          <a:p>
            <a:pPr lvl="2"/>
            <a:r>
              <a:rPr lang="en-US" sz="1600" b="0" dirty="0" smtClean="0"/>
              <a:t>Through All – Extrude profile through entire model</a:t>
            </a:r>
          </a:p>
          <a:p>
            <a:pPr lvl="2"/>
            <a:r>
              <a:rPr lang="en-US" sz="1600" b="0" dirty="0" smtClean="0"/>
              <a:t>To Next – Extrude profile up to first surface encountered</a:t>
            </a:r>
          </a:p>
        </p:txBody>
      </p:sp>
      <p:pic>
        <p:nvPicPr>
          <p:cNvPr id="26630" name="Picture 2" descr="D:\users\nmpatre\training_material\snaps\282.tif"/>
          <p:cNvPicPr>
            <a:picLocks noChangeAspect="1" noChangeArrowheads="1"/>
          </p:cNvPicPr>
          <p:nvPr/>
        </p:nvPicPr>
        <p:blipFill>
          <a:blip r:embed="rId6" cstate="print"/>
          <a:srcRect/>
          <a:stretch>
            <a:fillRect/>
          </a:stretch>
        </p:blipFill>
        <p:spPr bwMode="auto">
          <a:xfrm>
            <a:off x="2420088" y="3460968"/>
            <a:ext cx="1962150" cy="1304925"/>
          </a:xfrm>
          <a:prstGeom prst="rect">
            <a:avLst/>
          </a:prstGeom>
          <a:noFill/>
          <a:ln w="9525">
            <a:solidFill>
              <a:schemeClr val="tx1"/>
            </a:solidFill>
            <a:miter lim="800000"/>
            <a:headEnd/>
            <a:tailEnd/>
          </a:ln>
        </p:spPr>
      </p:pic>
      <p:pic>
        <p:nvPicPr>
          <p:cNvPr id="26632" name="Picture 5" descr="D:\users\nmpatre\training_material\snaps\284.tif"/>
          <p:cNvPicPr>
            <a:picLocks noChangeAspect="1" noChangeArrowheads="1"/>
          </p:cNvPicPr>
          <p:nvPr/>
        </p:nvPicPr>
        <p:blipFill>
          <a:blip r:embed="rId7" cstate="print"/>
          <a:srcRect r="8099"/>
          <a:stretch>
            <a:fillRect/>
          </a:stretch>
        </p:blipFill>
        <p:spPr bwMode="auto">
          <a:xfrm>
            <a:off x="7815381" y="2747845"/>
            <a:ext cx="1225498" cy="628650"/>
          </a:xfrm>
          <a:prstGeom prst="rect">
            <a:avLst/>
          </a:prstGeom>
          <a:noFill/>
          <a:ln w="9525">
            <a:noFill/>
            <a:miter lim="800000"/>
            <a:headEnd/>
            <a:tailEnd/>
          </a:ln>
        </p:spPr>
      </p:pic>
      <p:grpSp>
        <p:nvGrpSpPr>
          <p:cNvPr id="28" name="Group 27"/>
          <p:cNvGrpSpPr/>
          <p:nvPr/>
        </p:nvGrpSpPr>
        <p:grpSpPr>
          <a:xfrm>
            <a:off x="2419350" y="4877992"/>
            <a:ext cx="1962150" cy="1614968"/>
            <a:chOff x="2419350" y="4622800"/>
            <a:chExt cx="1962150" cy="1614968"/>
          </a:xfrm>
        </p:grpSpPr>
        <p:pic>
          <p:nvPicPr>
            <p:cNvPr id="26631" name="Picture 4" descr="D:\users\nmpatre\training_material\snaps\283.tif"/>
            <p:cNvPicPr>
              <a:picLocks noChangeAspect="1" noChangeArrowheads="1"/>
            </p:cNvPicPr>
            <p:nvPr/>
          </p:nvPicPr>
          <p:blipFill>
            <a:blip r:embed="rId8" cstate="print"/>
            <a:srcRect/>
            <a:stretch>
              <a:fillRect/>
            </a:stretch>
          </p:blipFill>
          <p:spPr bwMode="auto">
            <a:xfrm>
              <a:off x="2419350" y="4622800"/>
              <a:ext cx="1962150" cy="1304925"/>
            </a:xfrm>
            <a:prstGeom prst="rect">
              <a:avLst/>
            </a:prstGeom>
            <a:noFill/>
            <a:ln w="9525">
              <a:solidFill>
                <a:schemeClr val="tx1"/>
              </a:solidFill>
              <a:miter lim="800000"/>
              <a:headEnd/>
              <a:tailEnd/>
            </a:ln>
          </p:spPr>
        </p:pic>
        <p:sp>
          <p:nvSpPr>
            <p:cNvPr id="26635" name="Text Box 6"/>
            <p:cNvSpPr txBox="1">
              <a:spLocks noChangeArrowheads="1"/>
            </p:cNvSpPr>
            <p:nvPr/>
          </p:nvSpPr>
          <p:spPr bwMode="auto">
            <a:xfrm>
              <a:off x="2644627" y="6004406"/>
              <a:ext cx="1477963"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dirty="0"/>
                <a:t>Fixed</a:t>
              </a:r>
            </a:p>
          </p:txBody>
        </p:sp>
      </p:grpSp>
      <p:grpSp>
        <p:nvGrpSpPr>
          <p:cNvPr id="27" name="Group 26"/>
          <p:cNvGrpSpPr/>
          <p:nvPr/>
        </p:nvGrpSpPr>
        <p:grpSpPr>
          <a:xfrm>
            <a:off x="4557713" y="4877992"/>
            <a:ext cx="1971675" cy="1614967"/>
            <a:chOff x="4557713" y="4622800"/>
            <a:chExt cx="1971675" cy="1614967"/>
          </a:xfrm>
        </p:grpSpPr>
        <p:pic>
          <p:nvPicPr>
            <p:cNvPr id="26633" name="Picture 6" descr="D:\users\nmpatre\training_material\snaps\285.tif"/>
            <p:cNvPicPr>
              <a:picLocks noChangeAspect="1" noChangeArrowheads="1"/>
            </p:cNvPicPr>
            <p:nvPr/>
          </p:nvPicPr>
          <p:blipFill>
            <a:blip r:embed="rId9" cstate="print"/>
            <a:srcRect/>
            <a:stretch>
              <a:fillRect/>
            </a:stretch>
          </p:blipFill>
          <p:spPr bwMode="auto">
            <a:xfrm>
              <a:off x="4557713" y="4622800"/>
              <a:ext cx="1971675" cy="1304925"/>
            </a:xfrm>
            <a:prstGeom prst="rect">
              <a:avLst/>
            </a:prstGeom>
            <a:noFill/>
            <a:ln w="9525">
              <a:solidFill>
                <a:schemeClr val="tx1"/>
              </a:solidFill>
              <a:miter lim="800000"/>
              <a:headEnd/>
              <a:tailEnd/>
            </a:ln>
          </p:spPr>
        </p:pic>
        <p:sp>
          <p:nvSpPr>
            <p:cNvPr id="26636" name="Text Box 6"/>
            <p:cNvSpPr txBox="1">
              <a:spLocks noChangeArrowheads="1"/>
            </p:cNvSpPr>
            <p:nvPr/>
          </p:nvSpPr>
          <p:spPr bwMode="auto">
            <a:xfrm>
              <a:off x="4781550" y="6004405"/>
              <a:ext cx="1477963"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a:t>Through All</a:t>
              </a:r>
            </a:p>
          </p:txBody>
        </p:sp>
      </p:grpSp>
      <p:grpSp>
        <p:nvGrpSpPr>
          <p:cNvPr id="26" name="Group 25"/>
          <p:cNvGrpSpPr/>
          <p:nvPr/>
        </p:nvGrpSpPr>
        <p:grpSpPr>
          <a:xfrm>
            <a:off x="6715125" y="4882755"/>
            <a:ext cx="1962150" cy="1610204"/>
            <a:chOff x="6715125" y="4627563"/>
            <a:chExt cx="1962150" cy="1610204"/>
          </a:xfrm>
        </p:grpSpPr>
        <p:pic>
          <p:nvPicPr>
            <p:cNvPr id="26634" name="Picture 7" descr="D:\users\nmpatre\training_material\snaps\286.tif"/>
            <p:cNvPicPr>
              <a:picLocks noChangeAspect="1" noChangeArrowheads="1"/>
            </p:cNvPicPr>
            <p:nvPr/>
          </p:nvPicPr>
          <p:blipFill>
            <a:blip r:embed="rId10" cstate="print"/>
            <a:srcRect/>
            <a:stretch>
              <a:fillRect/>
            </a:stretch>
          </p:blipFill>
          <p:spPr bwMode="auto">
            <a:xfrm>
              <a:off x="6715125" y="4627563"/>
              <a:ext cx="1962150" cy="1295400"/>
            </a:xfrm>
            <a:prstGeom prst="rect">
              <a:avLst/>
            </a:prstGeom>
            <a:noFill/>
            <a:ln w="9525">
              <a:solidFill>
                <a:schemeClr val="tx1"/>
              </a:solidFill>
              <a:miter lim="800000"/>
              <a:headEnd/>
              <a:tailEnd/>
            </a:ln>
          </p:spPr>
        </p:pic>
        <p:sp>
          <p:nvSpPr>
            <p:cNvPr id="26637" name="Text Box 6"/>
            <p:cNvSpPr txBox="1">
              <a:spLocks noChangeArrowheads="1"/>
            </p:cNvSpPr>
            <p:nvPr/>
          </p:nvSpPr>
          <p:spPr bwMode="auto">
            <a:xfrm>
              <a:off x="6943725" y="6004405"/>
              <a:ext cx="1477963"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dirty="0"/>
                <a:t>To Next</a:t>
              </a:r>
            </a:p>
          </p:txBody>
        </p:sp>
      </p:grpSp>
      <p:sp>
        <p:nvSpPr>
          <p:cNvPr id="25" name="Rectangle 7"/>
          <p:cNvSpPr>
            <a:spLocks noChangeArrowheads="1"/>
          </p:cNvSpPr>
          <p:nvPr/>
        </p:nvSpPr>
        <p:spPr bwMode="auto">
          <a:xfrm>
            <a:off x="7825563" y="2727927"/>
            <a:ext cx="1190846" cy="6532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29" name="Picture 2" descr="D:\users\nmpatre\training_material\snaps\282.tif"/>
          <p:cNvPicPr>
            <a:picLocks noChangeAspect="1" noChangeArrowheads="1"/>
          </p:cNvPicPr>
          <p:nvPr/>
        </p:nvPicPr>
        <p:blipFill>
          <a:blip r:embed="rId6" cstate="print"/>
          <a:srcRect l="22017" t="55176" r="38529"/>
          <a:stretch>
            <a:fillRect/>
          </a:stretch>
        </p:blipFill>
        <p:spPr bwMode="auto">
          <a:xfrm>
            <a:off x="4586201" y="3306579"/>
            <a:ext cx="1942195" cy="1467440"/>
          </a:xfrm>
          <a:prstGeom prst="rect">
            <a:avLst/>
          </a:prstGeom>
          <a:noFill/>
          <a:ln w="19050">
            <a:solidFill>
              <a:srgbClr val="FF0000"/>
            </a:solidFill>
            <a:miter lim="800000"/>
            <a:headEnd/>
            <a:tailEnd/>
          </a:ln>
        </p:spPr>
      </p:pic>
      <p:sp>
        <p:nvSpPr>
          <p:cNvPr id="30" name="Rectangle 7"/>
          <p:cNvSpPr>
            <a:spLocks noChangeArrowheads="1"/>
          </p:cNvSpPr>
          <p:nvPr/>
        </p:nvSpPr>
        <p:spPr bwMode="auto">
          <a:xfrm>
            <a:off x="2799907" y="4167963"/>
            <a:ext cx="836428" cy="598966"/>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cxnSp>
        <p:nvCxnSpPr>
          <p:cNvPr id="37" name="Straight Arrow Connector 36"/>
          <p:cNvCxnSpPr/>
          <p:nvPr/>
        </p:nvCxnSpPr>
        <p:spPr bwMode="auto">
          <a:xfrm flipV="1">
            <a:off x="5337545" y="4199861"/>
            <a:ext cx="627321" cy="478465"/>
          </a:xfrm>
          <a:prstGeom prst="straightConnector1">
            <a:avLst/>
          </a:prstGeom>
          <a:solidFill>
            <a:schemeClr val="accent2"/>
          </a:solidFill>
          <a:ln w="19050" cap="sq" cmpd="sng" algn="ctr">
            <a:solidFill>
              <a:srgbClr val="FF0000"/>
            </a:solidFill>
            <a:prstDash val="solid"/>
            <a:round/>
            <a:headEnd type="none" w="med" len="med"/>
            <a:tailEnd type="arrow"/>
          </a:ln>
          <a:effectLst/>
        </p:spPr>
      </p:cxnSp>
      <p:cxnSp>
        <p:nvCxnSpPr>
          <p:cNvPr id="41" name="Straight Arrow Connector 40"/>
          <p:cNvCxnSpPr>
            <a:stCxn id="30" idx="3"/>
            <a:endCxn id="29" idx="1"/>
          </p:cNvCxnSpPr>
          <p:nvPr/>
        </p:nvCxnSpPr>
        <p:spPr bwMode="auto">
          <a:xfrm flipV="1">
            <a:off x="3636335" y="4040299"/>
            <a:ext cx="949866" cy="427147"/>
          </a:xfrm>
          <a:prstGeom prst="straightConnector1">
            <a:avLst/>
          </a:prstGeom>
          <a:solidFill>
            <a:schemeClr val="accent2"/>
          </a:solidFill>
          <a:ln w="19050" cap="sq" cmpd="sng" algn="ctr">
            <a:solidFill>
              <a:srgbClr val="FF0000"/>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b="18439"/>
          <a:stretch>
            <a:fillRect/>
          </a:stretch>
        </p:blipFill>
        <p:spPr bwMode="auto">
          <a:xfrm>
            <a:off x="6650124" y="1487051"/>
            <a:ext cx="2371429" cy="1910849"/>
          </a:xfrm>
          <a:prstGeom prst="rect">
            <a:avLst/>
          </a:prstGeom>
          <a:noFill/>
          <a:ln w="9525">
            <a:solidFill>
              <a:schemeClr val="accent1"/>
            </a:solidFill>
            <a:miter lim="800000"/>
            <a:headEnd/>
            <a:tailEnd/>
          </a:ln>
        </p:spPr>
      </p:pic>
      <p:pic>
        <p:nvPicPr>
          <p:cNvPr id="25" name="Picture 5" descr="D:\users\nmpatre\training_material\snaps\284.tif"/>
          <p:cNvPicPr>
            <a:picLocks noChangeAspect="1" noChangeArrowheads="1"/>
          </p:cNvPicPr>
          <p:nvPr/>
        </p:nvPicPr>
        <p:blipFill>
          <a:blip r:embed="rId4" cstate="print"/>
          <a:srcRect r="8099"/>
          <a:stretch>
            <a:fillRect/>
          </a:stretch>
        </p:blipFill>
        <p:spPr bwMode="auto">
          <a:xfrm>
            <a:off x="7815381" y="2747845"/>
            <a:ext cx="1225498" cy="628650"/>
          </a:xfrm>
          <a:prstGeom prst="rect">
            <a:avLst/>
          </a:prstGeom>
          <a:noFill/>
          <a:ln w="9525">
            <a:noFill/>
            <a:miter lim="800000"/>
            <a:headEnd/>
            <a:tailEnd/>
          </a:ln>
        </p:spPr>
      </p:pic>
      <p:sp>
        <p:nvSpPr>
          <p:cNvPr id="27650" name="Rectangle 2"/>
          <p:cNvSpPr>
            <a:spLocks noGrp="1" noChangeArrowheads="1"/>
          </p:cNvSpPr>
          <p:nvPr>
            <p:ph type="title"/>
          </p:nvPr>
        </p:nvSpPr>
        <p:spPr/>
        <p:txBody>
          <a:bodyPr/>
          <a:lstStyle/>
          <a:p>
            <a:r>
              <a:rPr lang="en-US" smtClean="0"/>
              <a:t>Extrude Feature (cont …)</a:t>
            </a:r>
          </a:p>
        </p:txBody>
      </p:sp>
      <p:sp>
        <p:nvSpPr>
          <p:cNvPr id="27651" name="Rectangle 3"/>
          <p:cNvSpPr>
            <a:spLocks noGrp="1" noChangeArrowheads="1"/>
          </p:cNvSpPr>
          <p:nvPr>
            <p:ph idx="1"/>
          </p:nvPr>
        </p:nvSpPr>
        <p:spPr>
          <a:xfrm>
            <a:off x="2033999" y="1486800"/>
            <a:ext cx="4568819" cy="3124200"/>
          </a:xfrm>
        </p:spPr>
        <p:txBody>
          <a:bodyPr/>
          <a:lstStyle/>
          <a:p>
            <a:r>
              <a:rPr lang="en-US" dirty="0" smtClean="0"/>
              <a:t>Extrude Details</a:t>
            </a:r>
          </a:p>
          <a:p>
            <a:pPr lvl="1"/>
            <a:r>
              <a:rPr lang="en-US" dirty="0" smtClean="0"/>
              <a:t>Extent Type cont … </a:t>
            </a:r>
          </a:p>
          <a:p>
            <a:pPr lvl="2"/>
            <a:r>
              <a:rPr lang="en-US" sz="1600" b="0" dirty="0" smtClean="0"/>
              <a:t>To Faces – Extrude profile up to one or more selected faces</a:t>
            </a:r>
          </a:p>
          <a:p>
            <a:pPr lvl="2"/>
            <a:r>
              <a:rPr lang="en-US" sz="1600" b="0" dirty="0" smtClean="0"/>
              <a:t>To Surfaces – Extrude profile up to surface</a:t>
            </a:r>
          </a:p>
        </p:txBody>
      </p:sp>
      <p:sp>
        <p:nvSpPr>
          <p:cNvPr id="27655" name="Text Box 6"/>
          <p:cNvSpPr txBox="1">
            <a:spLocks noChangeArrowheads="1"/>
          </p:cNvSpPr>
          <p:nvPr/>
        </p:nvSpPr>
        <p:spPr bwMode="auto">
          <a:xfrm>
            <a:off x="2676525" y="6005513"/>
            <a:ext cx="1477963" cy="234950"/>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a:t>To Faces</a:t>
            </a:r>
          </a:p>
        </p:txBody>
      </p:sp>
      <p:sp>
        <p:nvSpPr>
          <p:cNvPr id="27656" name="Text Box 6"/>
          <p:cNvSpPr txBox="1">
            <a:spLocks noChangeArrowheads="1"/>
          </p:cNvSpPr>
          <p:nvPr/>
        </p:nvSpPr>
        <p:spPr bwMode="auto">
          <a:xfrm>
            <a:off x="4781550" y="6005513"/>
            <a:ext cx="1477963" cy="234950"/>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a:t>To Surfaces</a:t>
            </a:r>
          </a:p>
        </p:txBody>
      </p:sp>
      <p:pic>
        <p:nvPicPr>
          <p:cNvPr id="27657" name="Picture 2" descr="D:\users\nmpatre\training_material\snaps\288.tif"/>
          <p:cNvPicPr>
            <a:picLocks noChangeAspect="1" noChangeArrowheads="1"/>
          </p:cNvPicPr>
          <p:nvPr/>
        </p:nvPicPr>
        <p:blipFill>
          <a:blip r:embed="rId5" cstate="print"/>
          <a:srcRect/>
          <a:stretch>
            <a:fillRect/>
          </a:stretch>
        </p:blipFill>
        <p:spPr bwMode="auto">
          <a:xfrm>
            <a:off x="2481263" y="4608513"/>
            <a:ext cx="1971675" cy="1314450"/>
          </a:xfrm>
          <a:prstGeom prst="rect">
            <a:avLst/>
          </a:prstGeom>
          <a:noFill/>
          <a:ln w="9525">
            <a:solidFill>
              <a:schemeClr val="tx1"/>
            </a:solidFill>
            <a:miter lim="800000"/>
            <a:headEnd/>
            <a:tailEnd/>
          </a:ln>
        </p:spPr>
      </p:pic>
      <p:pic>
        <p:nvPicPr>
          <p:cNvPr id="27658" name="Picture 3" descr="D:\users\nmpatre\training_material\snaps\287.tif"/>
          <p:cNvPicPr>
            <a:picLocks noChangeAspect="1" noChangeArrowheads="1"/>
          </p:cNvPicPr>
          <p:nvPr/>
        </p:nvPicPr>
        <p:blipFill>
          <a:blip r:embed="rId6" cstate="print"/>
          <a:srcRect/>
          <a:stretch>
            <a:fillRect/>
          </a:stretch>
        </p:blipFill>
        <p:spPr bwMode="auto">
          <a:xfrm>
            <a:off x="2486025" y="3194050"/>
            <a:ext cx="1962150" cy="1304925"/>
          </a:xfrm>
          <a:prstGeom prst="rect">
            <a:avLst/>
          </a:prstGeom>
          <a:noFill/>
          <a:ln w="9525">
            <a:solidFill>
              <a:schemeClr val="tx1"/>
            </a:solidFill>
            <a:miter lim="800000"/>
            <a:headEnd/>
            <a:tailEnd/>
          </a:ln>
        </p:spPr>
      </p:pic>
      <p:pic>
        <p:nvPicPr>
          <p:cNvPr id="27659" name="Picture 8" descr="D:\users\nmpatre\training_material\snaps\290.tif"/>
          <p:cNvPicPr>
            <a:picLocks noChangeAspect="1" noChangeArrowheads="1"/>
          </p:cNvPicPr>
          <p:nvPr/>
        </p:nvPicPr>
        <p:blipFill>
          <a:blip r:embed="rId7" cstate="print"/>
          <a:srcRect/>
          <a:stretch>
            <a:fillRect/>
          </a:stretch>
        </p:blipFill>
        <p:spPr bwMode="auto">
          <a:xfrm>
            <a:off x="4572000" y="4603750"/>
            <a:ext cx="1962150" cy="1323975"/>
          </a:xfrm>
          <a:prstGeom prst="rect">
            <a:avLst/>
          </a:prstGeom>
          <a:noFill/>
          <a:ln w="9525">
            <a:solidFill>
              <a:schemeClr val="tx1"/>
            </a:solidFill>
            <a:miter lim="800000"/>
            <a:headEnd/>
            <a:tailEnd/>
          </a:ln>
        </p:spPr>
      </p:pic>
      <p:pic>
        <p:nvPicPr>
          <p:cNvPr id="27660" name="Picture 9" descr="D:\users\nmpatre\training_material\snaps\289.tif"/>
          <p:cNvPicPr>
            <a:picLocks noChangeAspect="1" noChangeArrowheads="1"/>
          </p:cNvPicPr>
          <p:nvPr/>
        </p:nvPicPr>
        <p:blipFill>
          <a:blip r:embed="rId8" cstate="print"/>
          <a:srcRect/>
          <a:stretch>
            <a:fillRect/>
          </a:stretch>
        </p:blipFill>
        <p:spPr bwMode="auto">
          <a:xfrm>
            <a:off x="4573108" y="3194050"/>
            <a:ext cx="1962150" cy="1304925"/>
          </a:xfrm>
          <a:prstGeom prst="rect">
            <a:avLst/>
          </a:prstGeom>
          <a:noFill/>
          <a:ln w="9525">
            <a:solidFill>
              <a:schemeClr val="tx1"/>
            </a:solidFill>
            <a:miter lim="800000"/>
            <a:headEnd/>
            <a:tailEnd/>
          </a:ln>
        </p:spPr>
      </p:pic>
      <p:pic>
        <p:nvPicPr>
          <p:cNvPr id="21" name="Picture 2"/>
          <p:cNvPicPr>
            <a:picLocks noChangeAspect="1" noChangeArrowheads="1"/>
          </p:cNvPicPr>
          <p:nvPr/>
        </p:nvPicPr>
        <p:blipFill>
          <a:blip r:embed="rId9" cstate="print"/>
          <a:srcRect/>
          <a:stretch>
            <a:fillRect/>
          </a:stretch>
        </p:blipFill>
        <p:spPr bwMode="auto">
          <a:xfrm>
            <a:off x="114482" y="1742251"/>
            <a:ext cx="1828800" cy="3886200"/>
          </a:xfrm>
          <a:prstGeom prst="rect">
            <a:avLst/>
          </a:prstGeom>
          <a:noFill/>
          <a:ln w="9525">
            <a:noFill/>
            <a:miter lim="800000"/>
            <a:headEnd/>
            <a:tailEnd/>
          </a:ln>
        </p:spPr>
      </p:pic>
      <p:pic>
        <p:nvPicPr>
          <p:cNvPr id="22" name="Picture 2"/>
          <p:cNvPicPr>
            <a:picLocks noChangeAspect="1" noChangeArrowheads="1"/>
          </p:cNvPicPr>
          <p:nvPr/>
        </p:nvPicPr>
        <p:blipFill>
          <a:blip r:embed="rId10" cstate="print"/>
          <a:srcRect/>
          <a:stretch>
            <a:fillRect/>
          </a:stretch>
        </p:blipFill>
        <p:spPr bwMode="auto">
          <a:xfrm>
            <a:off x="119626" y="1525005"/>
            <a:ext cx="428625" cy="209550"/>
          </a:xfrm>
          <a:prstGeom prst="rect">
            <a:avLst/>
          </a:prstGeom>
          <a:noFill/>
          <a:ln w="9525">
            <a:noFill/>
            <a:miter lim="800000"/>
            <a:headEnd/>
            <a:tailEnd/>
          </a:ln>
        </p:spPr>
      </p:pic>
      <p:sp>
        <p:nvSpPr>
          <p:cNvPr id="23" name="Rectangle 7"/>
          <p:cNvSpPr>
            <a:spLocks noChangeArrowheads="1"/>
          </p:cNvSpPr>
          <p:nvPr/>
        </p:nvSpPr>
        <p:spPr bwMode="auto">
          <a:xfrm>
            <a:off x="121013" y="2012002"/>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4" name="Rectangle 7"/>
          <p:cNvSpPr>
            <a:spLocks noChangeArrowheads="1"/>
          </p:cNvSpPr>
          <p:nvPr/>
        </p:nvSpPr>
        <p:spPr bwMode="auto">
          <a:xfrm>
            <a:off x="7825563" y="2727927"/>
            <a:ext cx="1190846" cy="6532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3" cstate="print"/>
          <a:srcRect b="18439"/>
          <a:stretch>
            <a:fillRect/>
          </a:stretch>
        </p:blipFill>
        <p:spPr bwMode="auto">
          <a:xfrm>
            <a:off x="6650124" y="1487051"/>
            <a:ext cx="2371429" cy="1910849"/>
          </a:xfrm>
          <a:prstGeom prst="rect">
            <a:avLst/>
          </a:prstGeom>
          <a:noFill/>
          <a:ln w="9525">
            <a:solidFill>
              <a:schemeClr val="accent1"/>
            </a:solidFill>
            <a:miter lim="800000"/>
            <a:headEnd/>
            <a:tailEnd/>
          </a:ln>
        </p:spPr>
      </p:pic>
      <p:sp>
        <p:nvSpPr>
          <p:cNvPr id="28674" name="Rectangle 2"/>
          <p:cNvSpPr>
            <a:spLocks noGrp="1" noChangeArrowheads="1"/>
          </p:cNvSpPr>
          <p:nvPr>
            <p:ph type="title"/>
          </p:nvPr>
        </p:nvSpPr>
        <p:spPr/>
        <p:txBody>
          <a:bodyPr/>
          <a:lstStyle/>
          <a:p>
            <a:r>
              <a:rPr lang="en-US" smtClean="0"/>
              <a:t>Extrude Feature (cont …)</a:t>
            </a:r>
          </a:p>
        </p:txBody>
      </p:sp>
      <p:sp>
        <p:nvSpPr>
          <p:cNvPr id="28675" name="Rectangle 3"/>
          <p:cNvSpPr>
            <a:spLocks noGrp="1" noChangeArrowheads="1"/>
          </p:cNvSpPr>
          <p:nvPr>
            <p:ph idx="1"/>
          </p:nvPr>
        </p:nvSpPr>
        <p:spPr>
          <a:xfrm>
            <a:off x="2033999" y="1486800"/>
            <a:ext cx="4611349" cy="3124200"/>
          </a:xfrm>
        </p:spPr>
        <p:txBody>
          <a:bodyPr/>
          <a:lstStyle/>
          <a:p>
            <a:r>
              <a:rPr lang="en-US" dirty="0" smtClean="0"/>
              <a:t>Extrude Details</a:t>
            </a:r>
          </a:p>
          <a:p>
            <a:pPr lvl="1"/>
            <a:r>
              <a:rPr lang="en-US" dirty="0" smtClean="0"/>
              <a:t>Thin/Surface </a:t>
            </a:r>
          </a:p>
          <a:p>
            <a:pPr lvl="2"/>
            <a:r>
              <a:rPr lang="en-US" sz="1600" b="0" dirty="0" smtClean="0"/>
              <a:t>If enabled, a thin surface is extruded out of the base object with a default thickness of zero.</a:t>
            </a:r>
          </a:p>
          <a:p>
            <a:pPr lvl="2"/>
            <a:r>
              <a:rPr lang="en-US" sz="1600" b="0" dirty="0" smtClean="0"/>
              <a:t>Suitable for creating shell bodies</a:t>
            </a:r>
          </a:p>
          <a:p>
            <a:pPr lvl="2"/>
            <a:r>
              <a:rPr lang="en-US" sz="1600" b="0" dirty="0" smtClean="0"/>
              <a:t>Options to specify thickness</a:t>
            </a:r>
          </a:p>
        </p:txBody>
      </p:sp>
      <p:pic>
        <p:nvPicPr>
          <p:cNvPr id="28677" name="Picture 2" descr="D:\users\nmpatre\training_material\snaps\119.tif"/>
          <p:cNvPicPr>
            <a:picLocks noChangeAspect="1" noChangeArrowheads="1"/>
          </p:cNvPicPr>
          <p:nvPr/>
        </p:nvPicPr>
        <p:blipFill>
          <a:blip r:embed="rId4" cstate="print"/>
          <a:srcRect/>
          <a:stretch>
            <a:fillRect/>
          </a:stretch>
        </p:blipFill>
        <p:spPr bwMode="auto">
          <a:xfrm>
            <a:off x="5215123" y="3533664"/>
            <a:ext cx="2400300" cy="523875"/>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5" cstate="print"/>
          <a:srcRect/>
          <a:stretch>
            <a:fillRect/>
          </a:stretch>
        </p:blipFill>
        <p:spPr bwMode="auto">
          <a:xfrm>
            <a:off x="114482" y="1742251"/>
            <a:ext cx="1828800" cy="3886200"/>
          </a:xfrm>
          <a:prstGeom prst="rect">
            <a:avLst/>
          </a:prstGeom>
          <a:noFill/>
          <a:ln w="9525">
            <a:noFill/>
            <a:miter lim="800000"/>
            <a:headEnd/>
            <a:tailEnd/>
          </a:ln>
        </p:spPr>
      </p:pic>
      <p:pic>
        <p:nvPicPr>
          <p:cNvPr id="17" name="Picture 2"/>
          <p:cNvPicPr>
            <a:picLocks noChangeAspect="1" noChangeArrowheads="1"/>
          </p:cNvPicPr>
          <p:nvPr/>
        </p:nvPicPr>
        <p:blipFill>
          <a:blip r:embed="rId6" cstate="print"/>
          <a:srcRect/>
          <a:stretch>
            <a:fillRect/>
          </a:stretch>
        </p:blipFill>
        <p:spPr bwMode="auto">
          <a:xfrm>
            <a:off x="119626" y="1525005"/>
            <a:ext cx="428625" cy="209550"/>
          </a:xfrm>
          <a:prstGeom prst="rect">
            <a:avLst/>
          </a:prstGeom>
          <a:noFill/>
          <a:ln w="9525">
            <a:noFill/>
            <a:miter lim="800000"/>
            <a:headEnd/>
            <a:tailEnd/>
          </a:ln>
        </p:spPr>
      </p:pic>
      <p:sp>
        <p:nvSpPr>
          <p:cNvPr id="18" name="Rectangle 7"/>
          <p:cNvSpPr>
            <a:spLocks noChangeArrowheads="1"/>
          </p:cNvSpPr>
          <p:nvPr/>
        </p:nvSpPr>
        <p:spPr bwMode="auto">
          <a:xfrm>
            <a:off x="121013" y="2012002"/>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9" name="Rectangle 7"/>
          <p:cNvSpPr>
            <a:spLocks noChangeArrowheads="1"/>
          </p:cNvSpPr>
          <p:nvPr/>
        </p:nvSpPr>
        <p:spPr bwMode="auto">
          <a:xfrm>
            <a:off x="5220584" y="3525367"/>
            <a:ext cx="2381693" cy="557536"/>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3074" name="Picture 2"/>
          <p:cNvPicPr>
            <a:picLocks noChangeAspect="1" noChangeArrowheads="1"/>
          </p:cNvPicPr>
          <p:nvPr/>
        </p:nvPicPr>
        <p:blipFill>
          <a:blip r:embed="rId7" cstate="print"/>
          <a:srcRect l="16159" t="16989" r="16159" b="18809"/>
          <a:stretch>
            <a:fillRect/>
          </a:stretch>
        </p:blipFill>
        <p:spPr bwMode="auto">
          <a:xfrm>
            <a:off x="2566814" y="4170826"/>
            <a:ext cx="2330124" cy="2102383"/>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8" cstate="print"/>
          <a:srcRect l="9509" t="29389" r="41604" b="60804"/>
          <a:stretch>
            <a:fillRect/>
          </a:stretch>
        </p:blipFill>
        <p:spPr bwMode="auto">
          <a:xfrm>
            <a:off x="3345571" y="6045971"/>
            <a:ext cx="1480755" cy="348397"/>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9" cstate="print"/>
          <a:srcRect l="16159" t="16989" r="16159" b="18809"/>
          <a:stretch>
            <a:fillRect/>
          </a:stretch>
        </p:blipFill>
        <p:spPr bwMode="auto">
          <a:xfrm>
            <a:off x="5239263" y="4163601"/>
            <a:ext cx="2322152" cy="2095133"/>
          </a:xfrm>
          <a:prstGeom prst="rect">
            <a:avLst/>
          </a:prstGeom>
          <a:noFill/>
          <a:ln w="9525">
            <a:solidFill>
              <a:schemeClr val="tx1"/>
            </a:solidFill>
            <a:miter lim="800000"/>
            <a:headEnd/>
            <a:tailEnd/>
          </a:ln>
        </p:spPr>
      </p:pic>
      <p:pic>
        <p:nvPicPr>
          <p:cNvPr id="3078" name="Picture 6"/>
          <p:cNvPicPr>
            <a:picLocks noChangeAspect="1" noChangeArrowheads="1"/>
          </p:cNvPicPr>
          <p:nvPr/>
        </p:nvPicPr>
        <p:blipFill>
          <a:blip r:embed="rId10" cstate="print"/>
          <a:srcRect l="9509" t="33442" r="41604" b="56751"/>
          <a:stretch>
            <a:fillRect/>
          </a:stretch>
        </p:blipFill>
        <p:spPr bwMode="auto">
          <a:xfrm>
            <a:off x="6003703" y="6062380"/>
            <a:ext cx="1480758" cy="348432"/>
          </a:xfrm>
          <a:prstGeom prst="rect">
            <a:avLst/>
          </a:prstGeom>
          <a:noFill/>
          <a:ln w="9525">
            <a:solidFill>
              <a:schemeClr val="tx1"/>
            </a:solidFill>
            <a:miter lim="800000"/>
            <a:headEnd/>
            <a:tailEnd/>
          </a:ln>
        </p:spPr>
      </p:pic>
      <p:pic>
        <p:nvPicPr>
          <p:cNvPr id="22" name="Picture 2" descr="D:\users\nmpatre\training_material\snaps\119.tif"/>
          <p:cNvPicPr>
            <a:picLocks noChangeAspect="1" noChangeArrowheads="1"/>
          </p:cNvPicPr>
          <p:nvPr/>
        </p:nvPicPr>
        <p:blipFill>
          <a:blip r:embed="rId4" cstate="print"/>
          <a:srcRect/>
          <a:stretch>
            <a:fillRect/>
          </a:stretch>
        </p:blipFill>
        <p:spPr bwMode="auto">
          <a:xfrm>
            <a:off x="2549895" y="3537208"/>
            <a:ext cx="2400300" cy="523875"/>
          </a:xfrm>
          <a:prstGeom prst="rect">
            <a:avLst/>
          </a:prstGeom>
          <a:noFill/>
          <a:ln w="9525">
            <a:solidFill>
              <a:schemeClr val="tx1"/>
            </a:solidFill>
            <a:miter lim="800000"/>
            <a:headEnd/>
            <a:tailEnd/>
          </a:ln>
        </p:spPr>
      </p:pic>
      <p:sp>
        <p:nvSpPr>
          <p:cNvPr id="23" name="Rectangle 7"/>
          <p:cNvSpPr>
            <a:spLocks noChangeArrowheads="1"/>
          </p:cNvSpPr>
          <p:nvPr/>
        </p:nvSpPr>
        <p:spPr bwMode="auto">
          <a:xfrm>
            <a:off x="2555356" y="3528911"/>
            <a:ext cx="2381693" cy="557536"/>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4" name="Rectangle 7"/>
          <p:cNvSpPr>
            <a:spLocks noChangeArrowheads="1"/>
          </p:cNvSpPr>
          <p:nvPr/>
        </p:nvSpPr>
        <p:spPr bwMode="auto">
          <a:xfrm>
            <a:off x="6794206" y="3082343"/>
            <a:ext cx="2222203" cy="160587"/>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type="body" sz="quarter" idx="10"/>
          </p:nvPr>
        </p:nvSpPr>
        <p:spPr>
          <a:xfrm>
            <a:off x="2033999" y="1486800"/>
            <a:ext cx="4579451" cy="3733800"/>
          </a:xfrm>
        </p:spPr>
        <p:txBody>
          <a:bodyPr/>
          <a:lstStyle/>
          <a:p>
            <a:r>
              <a:rPr lang="en-GB" dirty="0" smtClean="0"/>
              <a:t>Extrude Details</a:t>
            </a:r>
          </a:p>
          <a:p>
            <a:pPr lvl="1"/>
            <a:r>
              <a:rPr lang="en-GB" dirty="0" smtClean="0"/>
              <a:t>Merge Topology</a:t>
            </a:r>
          </a:p>
          <a:p>
            <a:pPr lvl="2"/>
            <a:r>
              <a:rPr lang="en-GB" sz="1600" b="0" dirty="0" smtClean="0"/>
              <a:t>Yes: Optimizes the topology of feature bodies</a:t>
            </a:r>
          </a:p>
          <a:p>
            <a:pPr lvl="2"/>
            <a:r>
              <a:rPr lang="en-GB" sz="1600" b="0" dirty="0" smtClean="0"/>
              <a:t>No: Leaves the topology of feature bodies unaltered</a:t>
            </a:r>
          </a:p>
          <a:p>
            <a:pPr lvl="2"/>
            <a:r>
              <a:rPr lang="en-GB" sz="1600" b="0" dirty="0" smtClean="0"/>
              <a:t>Tips from a meshing Perspective: </a:t>
            </a:r>
          </a:p>
          <a:p>
            <a:pPr lvl="3"/>
            <a:r>
              <a:rPr lang="en-GB" sz="1600" b="0" dirty="0" smtClean="0"/>
              <a:t>If  the small faces are of interest during meshing, then set Merge Topology to ‘NO’</a:t>
            </a:r>
          </a:p>
          <a:p>
            <a:pPr lvl="3"/>
            <a:r>
              <a:rPr lang="en-GB" sz="1600" b="0" dirty="0" smtClean="0"/>
              <a:t>If the small faces are unnecessarily forcing for fine mesh, then set Merge Topology to ‘YES’</a:t>
            </a:r>
          </a:p>
          <a:p>
            <a:endParaRPr lang="en-GB" dirty="0"/>
          </a:p>
        </p:txBody>
      </p:sp>
      <p:sp>
        <p:nvSpPr>
          <p:cNvPr id="29699" name="Rectangle 2"/>
          <p:cNvSpPr>
            <a:spLocks noGrp="1" noChangeArrowheads="1"/>
          </p:cNvSpPr>
          <p:nvPr>
            <p:ph type="title"/>
          </p:nvPr>
        </p:nvSpPr>
        <p:spPr/>
        <p:txBody>
          <a:bodyPr/>
          <a:lstStyle/>
          <a:p>
            <a:r>
              <a:rPr lang="en-US" smtClean="0"/>
              <a:t>Extrude Feature (cont …)</a:t>
            </a:r>
          </a:p>
        </p:txBody>
      </p:sp>
      <p:pic>
        <p:nvPicPr>
          <p:cNvPr id="5129" name="Picture 9"/>
          <p:cNvPicPr>
            <a:picLocks noChangeAspect="1" noChangeArrowheads="1"/>
          </p:cNvPicPr>
          <p:nvPr/>
        </p:nvPicPr>
        <p:blipFill>
          <a:blip r:embed="rId3" cstate="print"/>
          <a:srcRect l="28289" r="32191" b="49935"/>
          <a:stretch>
            <a:fillRect/>
          </a:stretch>
        </p:blipFill>
        <p:spPr bwMode="auto">
          <a:xfrm>
            <a:off x="4537228" y="4376500"/>
            <a:ext cx="1800931" cy="2072455"/>
          </a:xfrm>
          <a:prstGeom prst="rect">
            <a:avLst/>
          </a:prstGeom>
          <a:noFill/>
          <a:ln w="9525">
            <a:solidFill>
              <a:schemeClr val="accent1"/>
            </a:solidFill>
            <a:miter lim="800000"/>
            <a:headEnd/>
            <a:tailEnd/>
          </a:ln>
        </p:spPr>
      </p:pic>
      <p:pic>
        <p:nvPicPr>
          <p:cNvPr id="5130" name="Picture 10"/>
          <p:cNvPicPr>
            <a:picLocks noChangeAspect="1" noChangeArrowheads="1"/>
          </p:cNvPicPr>
          <p:nvPr/>
        </p:nvPicPr>
        <p:blipFill>
          <a:blip r:embed="rId4" cstate="print"/>
          <a:srcRect l="28289" r="32191" b="49935"/>
          <a:stretch>
            <a:fillRect/>
          </a:stretch>
        </p:blipFill>
        <p:spPr bwMode="auto">
          <a:xfrm>
            <a:off x="6597726" y="4379819"/>
            <a:ext cx="1800931" cy="2072455"/>
          </a:xfrm>
          <a:prstGeom prst="rect">
            <a:avLst/>
          </a:prstGeom>
          <a:noFill/>
          <a:ln w="9525">
            <a:solidFill>
              <a:schemeClr val="accent1"/>
            </a:solidFill>
            <a:miter lim="800000"/>
            <a:headEnd/>
            <a:tailEnd/>
          </a:ln>
        </p:spPr>
      </p:pic>
      <p:sp>
        <p:nvSpPr>
          <p:cNvPr id="29711" name="Text Box 6"/>
          <p:cNvSpPr txBox="1">
            <a:spLocks noChangeArrowheads="1"/>
          </p:cNvSpPr>
          <p:nvPr/>
        </p:nvSpPr>
        <p:spPr bwMode="auto">
          <a:xfrm>
            <a:off x="7846585" y="4386901"/>
            <a:ext cx="557193" cy="336597"/>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dirty="0"/>
              <a:t>Yes</a:t>
            </a:r>
          </a:p>
        </p:txBody>
      </p:sp>
      <p:sp>
        <p:nvSpPr>
          <p:cNvPr id="29709" name="Text Box 6"/>
          <p:cNvSpPr txBox="1">
            <a:spLocks noChangeArrowheads="1"/>
          </p:cNvSpPr>
          <p:nvPr/>
        </p:nvSpPr>
        <p:spPr bwMode="auto">
          <a:xfrm>
            <a:off x="5766761" y="4401114"/>
            <a:ext cx="557319" cy="336528"/>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dirty="0"/>
              <a:t>No</a:t>
            </a:r>
          </a:p>
        </p:txBody>
      </p:sp>
      <p:pic>
        <p:nvPicPr>
          <p:cNvPr id="5128" name="Picture 8"/>
          <p:cNvPicPr>
            <a:picLocks noChangeAspect="1" noChangeArrowheads="1"/>
          </p:cNvPicPr>
          <p:nvPr/>
        </p:nvPicPr>
        <p:blipFill>
          <a:blip r:embed="rId5" cstate="print"/>
          <a:srcRect l="28289" r="32191" b="49935"/>
          <a:stretch>
            <a:fillRect/>
          </a:stretch>
        </p:blipFill>
        <p:spPr bwMode="auto">
          <a:xfrm>
            <a:off x="2483971" y="4376515"/>
            <a:ext cx="1800931" cy="2072455"/>
          </a:xfrm>
          <a:prstGeom prst="rect">
            <a:avLst/>
          </a:prstGeom>
          <a:noFill/>
          <a:ln w="9525">
            <a:solidFill>
              <a:schemeClr val="accent1"/>
            </a:solidFill>
            <a:miter lim="800000"/>
            <a:headEnd/>
            <a:tailEnd/>
          </a:ln>
        </p:spPr>
      </p:pic>
      <p:pic>
        <p:nvPicPr>
          <p:cNvPr id="13" name="Picture 3"/>
          <p:cNvPicPr>
            <a:picLocks noChangeAspect="1" noChangeArrowheads="1"/>
          </p:cNvPicPr>
          <p:nvPr/>
        </p:nvPicPr>
        <p:blipFill>
          <a:blip r:embed="rId6" cstate="print"/>
          <a:srcRect b="18439"/>
          <a:stretch>
            <a:fillRect/>
          </a:stretch>
        </p:blipFill>
        <p:spPr bwMode="auto">
          <a:xfrm>
            <a:off x="6650124" y="1487051"/>
            <a:ext cx="2371429" cy="1910849"/>
          </a:xfrm>
          <a:prstGeom prst="rect">
            <a:avLst/>
          </a:prstGeom>
          <a:noFill/>
          <a:ln w="9525">
            <a:solidFill>
              <a:schemeClr val="accent1"/>
            </a:solidFill>
            <a:miter lim="800000"/>
            <a:headEnd/>
            <a:tailEnd/>
          </a:ln>
        </p:spPr>
      </p:pic>
      <p:pic>
        <p:nvPicPr>
          <p:cNvPr id="14" name="Picture 2"/>
          <p:cNvPicPr>
            <a:picLocks noChangeAspect="1" noChangeArrowheads="1"/>
          </p:cNvPicPr>
          <p:nvPr/>
        </p:nvPicPr>
        <p:blipFill>
          <a:blip r:embed="rId7" cstate="print"/>
          <a:srcRect/>
          <a:stretch>
            <a:fillRect/>
          </a:stretch>
        </p:blipFill>
        <p:spPr bwMode="auto">
          <a:xfrm>
            <a:off x="114482" y="1742251"/>
            <a:ext cx="1828800" cy="3886200"/>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119626" y="1525005"/>
            <a:ext cx="428625" cy="209550"/>
          </a:xfrm>
          <a:prstGeom prst="rect">
            <a:avLst/>
          </a:prstGeom>
          <a:noFill/>
          <a:ln w="9525">
            <a:noFill/>
            <a:miter lim="800000"/>
            <a:headEnd/>
            <a:tailEnd/>
          </a:ln>
        </p:spPr>
      </p:pic>
      <p:sp>
        <p:nvSpPr>
          <p:cNvPr id="16" name="Rectangle 7"/>
          <p:cNvSpPr>
            <a:spLocks noChangeArrowheads="1"/>
          </p:cNvSpPr>
          <p:nvPr/>
        </p:nvSpPr>
        <p:spPr bwMode="auto">
          <a:xfrm>
            <a:off x="121013" y="2012002"/>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9" name="Rectangle 7"/>
          <p:cNvSpPr>
            <a:spLocks noChangeArrowheads="1"/>
          </p:cNvSpPr>
          <p:nvPr/>
        </p:nvSpPr>
        <p:spPr bwMode="auto">
          <a:xfrm>
            <a:off x="6794206" y="3241838"/>
            <a:ext cx="2222203" cy="160587"/>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lum/>
          </a:blip>
          <a:srcRect l="13445" t="15169" r="10859" b="21843"/>
          <a:stretch>
            <a:fillRect/>
          </a:stretch>
        </p:blipFill>
        <p:spPr bwMode="auto">
          <a:xfrm>
            <a:off x="2296631" y="4232935"/>
            <a:ext cx="2634942" cy="1868644"/>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4" cstate="print"/>
          <a:srcRect l="13445" t="15169" r="10859" b="21843"/>
          <a:stretch>
            <a:fillRect/>
          </a:stretch>
        </p:blipFill>
        <p:spPr bwMode="auto">
          <a:xfrm>
            <a:off x="6024371" y="4238728"/>
            <a:ext cx="2634942" cy="1868644"/>
          </a:xfrm>
          <a:prstGeom prst="rect">
            <a:avLst/>
          </a:prstGeom>
          <a:noFill/>
          <a:ln w="9525">
            <a:solidFill>
              <a:schemeClr val="tx1"/>
            </a:solidFill>
            <a:miter lim="800000"/>
            <a:headEnd/>
            <a:tailEnd/>
          </a:ln>
        </p:spPr>
      </p:pic>
      <p:sp>
        <p:nvSpPr>
          <p:cNvPr id="30725" name="Rectangle 2"/>
          <p:cNvSpPr>
            <a:spLocks noGrp="1" noChangeArrowheads="1"/>
          </p:cNvSpPr>
          <p:nvPr>
            <p:ph type="title"/>
          </p:nvPr>
        </p:nvSpPr>
        <p:spPr/>
        <p:txBody>
          <a:bodyPr/>
          <a:lstStyle/>
          <a:p>
            <a:r>
              <a:rPr lang="en-US" smtClean="0"/>
              <a:t>Revolve Feature</a:t>
            </a:r>
          </a:p>
        </p:txBody>
      </p:sp>
      <p:sp>
        <p:nvSpPr>
          <p:cNvPr id="19" name="Content Placeholder 18"/>
          <p:cNvSpPr>
            <a:spLocks noGrp="1"/>
          </p:cNvSpPr>
          <p:nvPr>
            <p:ph idx="1"/>
          </p:nvPr>
        </p:nvSpPr>
        <p:spPr>
          <a:xfrm>
            <a:off x="2034000" y="1486800"/>
            <a:ext cx="4320000" cy="3124200"/>
          </a:xfrm>
        </p:spPr>
        <p:txBody>
          <a:bodyPr/>
          <a:lstStyle/>
          <a:p>
            <a:r>
              <a:rPr lang="en-GB" dirty="0" smtClean="0"/>
              <a:t>Revolve Details</a:t>
            </a:r>
          </a:p>
          <a:p>
            <a:pPr lvl="1"/>
            <a:r>
              <a:rPr lang="en-GB" dirty="0" smtClean="0"/>
              <a:t>Geometry is rotated to create a body of revolution</a:t>
            </a:r>
          </a:p>
          <a:p>
            <a:pPr lvl="1"/>
            <a:r>
              <a:rPr lang="en-GB" dirty="0" smtClean="0"/>
              <a:t>Axis</a:t>
            </a:r>
          </a:p>
          <a:p>
            <a:pPr lvl="2"/>
            <a:r>
              <a:rPr lang="en-GB" sz="1600" b="0" dirty="0" smtClean="0"/>
              <a:t>Specify Axis of Rotation for selected Base object (plane axis or edge)</a:t>
            </a:r>
          </a:p>
          <a:p>
            <a:pPr lvl="1"/>
            <a:r>
              <a:rPr lang="en-GB" dirty="0" smtClean="0"/>
              <a:t>Angle</a:t>
            </a:r>
          </a:p>
          <a:p>
            <a:pPr lvl="2"/>
            <a:r>
              <a:rPr lang="en-GB" sz="1600" b="0" dirty="0" smtClean="0"/>
              <a:t>Specify Rotation Angle</a:t>
            </a:r>
          </a:p>
          <a:p>
            <a:endParaRPr lang="en-GB" dirty="0" smtClean="0"/>
          </a:p>
          <a:p>
            <a:endParaRPr lang="en-GB" dirty="0"/>
          </a:p>
        </p:txBody>
      </p:sp>
      <p:sp>
        <p:nvSpPr>
          <p:cNvPr id="30727" name="TextBox 10"/>
          <p:cNvSpPr txBox="1">
            <a:spLocks noChangeArrowheads="1"/>
          </p:cNvSpPr>
          <p:nvPr/>
        </p:nvSpPr>
        <p:spPr bwMode="auto">
          <a:xfrm>
            <a:off x="5069699" y="4503627"/>
            <a:ext cx="717550" cy="23495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171450" lvl="1" indent="-171450" algn="ctr">
              <a:buClr>
                <a:srgbClr val="16707C"/>
              </a:buClr>
            </a:pPr>
            <a:r>
              <a:rPr lang="en-US" sz="1400" b="0" dirty="0"/>
              <a:t>Axis</a:t>
            </a:r>
          </a:p>
        </p:txBody>
      </p:sp>
      <p:sp>
        <p:nvSpPr>
          <p:cNvPr id="30728" name="TextBox 11"/>
          <p:cNvSpPr txBox="1">
            <a:spLocks noChangeArrowheads="1"/>
          </p:cNvSpPr>
          <p:nvPr/>
        </p:nvSpPr>
        <p:spPr bwMode="auto">
          <a:xfrm>
            <a:off x="4132225" y="6315703"/>
            <a:ext cx="1162050" cy="234950"/>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a:t>Base object</a:t>
            </a:r>
          </a:p>
        </p:txBody>
      </p:sp>
      <p:cxnSp>
        <p:nvCxnSpPr>
          <p:cNvPr id="14" name="Straight Arrow Connector 13"/>
          <p:cNvCxnSpPr>
            <a:stCxn id="30727" idx="1"/>
          </p:cNvCxnSpPr>
          <p:nvPr/>
        </p:nvCxnSpPr>
        <p:spPr>
          <a:xfrm rot="10800000" flipV="1">
            <a:off x="3689499" y="4621101"/>
            <a:ext cx="1380201" cy="40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0728" idx="0"/>
          </p:cNvCxnSpPr>
          <p:nvPr/>
        </p:nvCxnSpPr>
        <p:spPr>
          <a:xfrm rot="16200000" flipV="1">
            <a:off x="4403413" y="6005866"/>
            <a:ext cx="606019" cy="13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5" cstate="print"/>
          <a:srcRect/>
          <a:stretch>
            <a:fillRect/>
          </a:stretch>
        </p:blipFill>
        <p:spPr bwMode="auto">
          <a:xfrm>
            <a:off x="114482" y="1742251"/>
            <a:ext cx="1828800" cy="3886200"/>
          </a:xfrm>
          <a:prstGeom prst="rect">
            <a:avLst/>
          </a:prstGeom>
          <a:noFill/>
          <a:ln w="9525">
            <a:noFill/>
            <a:miter lim="800000"/>
            <a:headEnd/>
            <a:tailEnd/>
          </a:ln>
        </p:spPr>
      </p:pic>
      <p:pic>
        <p:nvPicPr>
          <p:cNvPr id="26" name="Picture 2"/>
          <p:cNvPicPr>
            <a:picLocks noChangeAspect="1" noChangeArrowheads="1"/>
          </p:cNvPicPr>
          <p:nvPr/>
        </p:nvPicPr>
        <p:blipFill>
          <a:blip r:embed="rId6" cstate="print"/>
          <a:srcRect/>
          <a:stretch>
            <a:fillRect/>
          </a:stretch>
        </p:blipFill>
        <p:spPr bwMode="auto">
          <a:xfrm>
            <a:off x="119626" y="1525005"/>
            <a:ext cx="428625" cy="209550"/>
          </a:xfrm>
          <a:prstGeom prst="rect">
            <a:avLst/>
          </a:prstGeom>
          <a:noFill/>
          <a:ln w="9525">
            <a:noFill/>
            <a:miter lim="800000"/>
            <a:headEnd/>
            <a:tailEnd/>
          </a:ln>
        </p:spPr>
      </p:pic>
      <p:sp>
        <p:nvSpPr>
          <p:cNvPr id="27" name="Rectangle 7"/>
          <p:cNvSpPr>
            <a:spLocks noChangeArrowheads="1"/>
          </p:cNvSpPr>
          <p:nvPr/>
        </p:nvSpPr>
        <p:spPr bwMode="auto">
          <a:xfrm>
            <a:off x="121013" y="2203396"/>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4098" name="Picture 2"/>
          <p:cNvPicPr>
            <a:picLocks noChangeAspect="1" noChangeArrowheads="1"/>
          </p:cNvPicPr>
          <p:nvPr/>
        </p:nvPicPr>
        <p:blipFill>
          <a:blip r:embed="rId7" cstate="print"/>
          <a:srcRect b="24585"/>
          <a:stretch>
            <a:fillRect/>
          </a:stretch>
        </p:blipFill>
        <p:spPr bwMode="auto">
          <a:xfrm>
            <a:off x="6649200" y="1486800"/>
            <a:ext cx="2343150" cy="1767079"/>
          </a:xfrm>
          <a:prstGeom prst="rect">
            <a:avLst/>
          </a:prstGeom>
          <a:noFill/>
          <a:ln w="9525">
            <a:solidFill>
              <a:schemeClr val="tx1"/>
            </a:solidFill>
            <a:miter lim="800000"/>
            <a:headEnd/>
            <a:tailEnd/>
          </a:ln>
        </p:spPr>
      </p:pic>
      <p:sp>
        <p:nvSpPr>
          <p:cNvPr id="15" name="Rectangle 7"/>
          <p:cNvSpPr>
            <a:spLocks noChangeArrowheads="1"/>
          </p:cNvSpPr>
          <p:nvPr/>
        </p:nvSpPr>
        <p:spPr bwMode="auto">
          <a:xfrm>
            <a:off x="6801804" y="2206939"/>
            <a:ext cx="2182708" cy="196019"/>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6" name="Rectangle 7"/>
          <p:cNvSpPr>
            <a:spLocks noChangeArrowheads="1"/>
          </p:cNvSpPr>
          <p:nvPr/>
        </p:nvSpPr>
        <p:spPr bwMode="auto">
          <a:xfrm>
            <a:off x="6794716" y="2720846"/>
            <a:ext cx="2182708" cy="196019"/>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l="9825" t="15775" r="13445" b="14562"/>
          <a:stretch>
            <a:fillRect/>
          </a:stretch>
        </p:blipFill>
        <p:spPr bwMode="auto">
          <a:xfrm>
            <a:off x="2508152" y="4162585"/>
            <a:ext cx="2670935" cy="2066669"/>
          </a:xfrm>
          <a:prstGeom prst="rect">
            <a:avLst/>
          </a:prstGeom>
          <a:noFill/>
          <a:ln w="9525">
            <a:solidFill>
              <a:schemeClr val="tx1"/>
            </a:solidFill>
            <a:miter lim="800000"/>
            <a:headEnd/>
            <a:tailEnd/>
          </a:ln>
        </p:spPr>
      </p:pic>
      <p:pic>
        <p:nvPicPr>
          <p:cNvPr id="5124" name="Picture 4"/>
          <p:cNvPicPr>
            <a:picLocks noChangeAspect="1" noChangeArrowheads="1"/>
          </p:cNvPicPr>
          <p:nvPr/>
        </p:nvPicPr>
        <p:blipFill>
          <a:blip r:embed="rId4" cstate="print"/>
          <a:srcRect l="9825" t="15775" r="13445" b="14562"/>
          <a:stretch>
            <a:fillRect/>
          </a:stretch>
        </p:blipFill>
        <p:spPr bwMode="auto">
          <a:xfrm>
            <a:off x="5804298" y="4162545"/>
            <a:ext cx="2670935" cy="2066669"/>
          </a:xfrm>
          <a:prstGeom prst="rect">
            <a:avLst/>
          </a:prstGeom>
          <a:noFill/>
          <a:ln w="9525">
            <a:solidFill>
              <a:schemeClr val="tx1"/>
            </a:solidFill>
            <a:miter lim="800000"/>
            <a:headEnd/>
            <a:tailEnd/>
          </a:ln>
        </p:spPr>
      </p:pic>
      <p:sp>
        <p:nvSpPr>
          <p:cNvPr id="31749" name="Rectangle 2"/>
          <p:cNvSpPr>
            <a:spLocks noGrp="1" noChangeArrowheads="1"/>
          </p:cNvSpPr>
          <p:nvPr>
            <p:ph type="title"/>
          </p:nvPr>
        </p:nvSpPr>
        <p:spPr/>
        <p:txBody>
          <a:bodyPr/>
          <a:lstStyle/>
          <a:p>
            <a:r>
              <a:rPr lang="en-US" smtClean="0"/>
              <a:t>Sweep Feature</a:t>
            </a:r>
          </a:p>
        </p:txBody>
      </p:sp>
      <p:sp>
        <p:nvSpPr>
          <p:cNvPr id="19" name="Content Placeholder 18"/>
          <p:cNvSpPr>
            <a:spLocks noGrp="1"/>
          </p:cNvSpPr>
          <p:nvPr>
            <p:ph idx="1"/>
          </p:nvPr>
        </p:nvSpPr>
        <p:spPr>
          <a:xfrm>
            <a:off x="2034000" y="1486800"/>
            <a:ext cx="4320000" cy="3124200"/>
          </a:xfrm>
        </p:spPr>
        <p:txBody>
          <a:bodyPr/>
          <a:lstStyle/>
          <a:p>
            <a:r>
              <a:rPr lang="en-GB" dirty="0" smtClean="0"/>
              <a:t>Sweep Details</a:t>
            </a:r>
          </a:p>
          <a:p>
            <a:pPr lvl="1"/>
            <a:r>
              <a:rPr lang="en-GB" dirty="0" smtClean="0"/>
              <a:t>Selected profile is swept along selected path to create bodies</a:t>
            </a:r>
          </a:p>
          <a:p>
            <a:pPr lvl="1"/>
            <a:r>
              <a:rPr lang="en-GB" dirty="0" smtClean="0"/>
              <a:t>Profile :</a:t>
            </a:r>
          </a:p>
          <a:p>
            <a:pPr lvl="2"/>
            <a:r>
              <a:rPr lang="en-GB" sz="1600" b="0" dirty="0" smtClean="0"/>
              <a:t>Specify the object to be swept</a:t>
            </a:r>
          </a:p>
          <a:p>
            <a:pPr lvl="1"/>
            <a:r>
              <a:rPr lang="en-GB" dirty="0" smtClean="0"/>
              <a:t>Path :</a:t>
            </a:r>
          </a:p>
          <a:p>
            <a:pPr lvl="2"/>
            <a:r>
              <a:rPr lang="en-GB" sz="1600" b="0" dirty="0" smtClean="0"/>
              <a:t>Specify the path for sweep</a:t>
            </a:r>
          </a:p>
          <a:p>
            <a:endParaRPr lang="en-GB" dirty="0"/>
          </a:p>
        </p:txBody>
      </p:sp>
      <p:sp>
        <p:nvSpPr>
          <p:cNvPr id="31751" name="TextBox 15"/>
          <p:cNvSpPr txBox="1">
            <a:spLocks noChangeArrowheads="1"/>
          </p:cNvSpPr>
          <p:nvPr/>
        </p:nvSpPr>
        <p:spPr bwMode="auto">
          <a:xfrm>
            <a:off x="4430749" y="5555069"/>
            <a:ext cx="692150"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dirty="0"/>
              <a:t>Profile</a:t>
            </a:r>
          </a:p>
        </p:txBody>
      </p:sp>
      <p:sp>
        <p:nvSpPr>
          <p:cNvPr id="31752" name="TextBox 16"/>
          <p:cNvSpPr txBox="1">
            <a:spLocks noChangeArrowheads="1"/>
          </p:cNvSpPr>
          <p:nvPr/>
        </p:nvSpPr>
        <p:spPr bwMode="auto">
          <a:xfrm>
            <a:off x="2690666" y="4608587"/>
            <a:ext cx="554037" cy="23495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171450" lvl="1" indent="-171450" algn="ctr">
              <a:buClr>
                <a:srgbClr val="16707C"/>
              </a:buClr>
            </a:pPr>
            <a:r>
              <a:rPr lang="en-US" sz="1400" b="0" dirty="0"/>
              <a:t>Path</a:t>
            </a:r>
          </a:p>
        </p:txBody>
      </p:sp>
      <p:cxnSp>
        <p:nvCxnSpPr>
          <p:cNvPr id="18" name="Straight Arrow Connector 17"/>
          <p:cNvCxnSpPr>
            <a:stCxn id="31751" idx="0"/>
          </p:cNvCxnSpPr>
          <p:nvPr/>
        </p:nvCxnSpPr>
        <p:spPr>
          <a:xfrm rot="16200000" flipV="1">
            <a:off x="4510124" y="5288369"/>
            <a:ext cx="523875" cy="9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1752" idx="2"/>
          </p:cNvCxnSpPr>
          <p:nvPr/>
        </p:nvCxnSpPr>
        <p:spPr>
          <a:xfrm rot="16200000" flipH="1">
            <a:off x="2847671" y="4963550"/>
            <a:ext cx="547170" cy="3071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5" cstate="print"/>
          <a:srcRect b="18439"/>
          <a:stretch>
            <a:fillRect/>
          </a:stretch>
        </p:blipFill>
        <p:spPr bwMode="auto">
          <a:xfrm>
            <a:off x="6649200" y="1486800"/>
            <a:ext cx="2343150" cy="1911101"/>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114482" y="1742251"/>
            <a:ext cx="1828800" cy="3886200"/>
          </a:xfrm>
          <a:prstGeom prst="rect">
            <a:avLst/>
          </a:prstGeom>
          <a:noFill/>
          <a:ln w="9525">
            <a:noFill/>
            <a:miter lim="800000"/>
            <a:headEnd/>
            <a:tailEnd/>
          </a:ln>
        </p:spPr>
      </p:pic>
      <p:pic>
        <p:nvPicPr>
          <p:cNvPr id="17" name="Picture 2"/>
          <p:cNvPicPr>
            <a:picLocks noChangeAspect="1" noChangeArrowheads="1"/>
          </p:cNvPicPr>
          <p:nvPr/>
        </p:nvPicPr>
        <p:blipFill>
          <a:blip r:embed="rId7" cstate="print"/>
          <a:srcRect/>
          <a:stretch>
            <a:fillRect/>
          </a:stretch>
        </p:blipFill>
        <p:spPr bwMode="auto">
          <a:xfrm>
            <a:off x="119626" y="1525005"/>
            <a:ext cx="428625" cy="209550"/>
          </a:xfrm>
          <a:prstGeom prst="rect">
            <a:avLst/>
          </a:prstGeom>
          <a:noFill/>
          <a:ln w="9525">
            <a:noFill/>
            <a:miter lim="800000"/>
            <a:headEnd/>
            <a:tailEnd/>
          </a:ln>
        </p:spPr>
      </p:pic>
      <p:sp>
        <p:nvSpPr>
          <p:cNvPr id="26" name="Rectangle 7"/>
          <p:cNvSpPr>
            <a:spLocks noChangeArrowheads="1"/>
          </p:cNvSpPr>
          <p:nvPr/>
        </p:nvSpPr>
        <p:spPr bwMode="auto">
          <a:xfrm>
            <a:off x="121013" y="239479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4" name="Rectangle 7"/>
          <p:cNvSpPr>
            <a:spLocks noChangeArrowheads="1"/>
          </p:cNvSpPr>
          <p:nvPr/>
        </p:nvSpPr>
        <p:spPr bwMode="auto">
          <a:xfrm>
            <a:off x="6801804" y="2052085"/>
            <a:ext cx="2182708" cy="350874"/>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b="18439"/>
          <a:stretch>
            <a:fillRect/>
          </a:stretch>
        </p:blipFill>
        <p:spPr bwMode="auto">
          <a:xfrm>
            <a:off x="6649200" y="1486800"/>
            <a:ext cx="2343150" cy="1911093"/>
          </a:xfrm>
          <a:prstGeom prst="rect">
            <a:avLst/>
          </a:prstGeom>
          <a:noFill/>
          <a:ln w="9525">
            <a:solidFill>
              <a:schemeClr val="tx1"/>
            </a:solidFill>
            <a:miter lim="800000"/>
            <a:headEnd/>
            <a:tailEnd/>
          </a:ln>
        </p:spPr>
      </p:pic>
      <p:sp>
        <p:nvSpPr>
          <p:cNvPr id="32772" name="Rectangle 2"/>
          <p:cNvSpPr>
            <a:spLocks noGrp="1" noChangeArrowheads="1"/>
          </p:cNvSpPr>
          <p:nvPr>
            <p:ph type="title"/>
          </p:nvPr>
        </p:nvSpPr>
        <p:spPr/>
        <p:txBody>
          <a:bodyPr/>
          <a:lstStyle/>
          <a:p>
            <a:r>
              <a:rPr lang="en-US" dirty="0" smtClean="0"/>
              <a:t>Sweep Feature (cont…)</a:t>
            </a:r>
          </a:p>
        </p:txBody>
      </p:sp>
      <p:sp>
        <p:nvSpPr>
          <p:cNvPr id="16" name="Content Placeholder 15"/>
          <p:cNvSpPr>
            <a:spLocks noGrp="1"/>
          </p:cNvSpPr>
          <p:nvPr>
            <p:ph idx="1"/>
          </p:nvPr>
        </p:nvSpPr>
        <p:spPr>
          <a:xfrm>
            <a:off x="2030400" y="1486800"/>
            <a:ext cx="4320000" cy="3124200"/>
          </a:xfrm>
        </p:spPr>
        <p:txBody>
          <a:bodyPr/>
          <a:lstStyle/>
          <a:p>
            <a:r>
              <a:rPr lang="en-GB" dirty="0" smtClean="0"/>
              <a:t>Sweep Details</a:t>
            </a:r>
          </a:p>
          <a:p>
            <a:pPr lvl="1"/>
            <a:r>
              <a:rPr lang="en-GB" dirty="0" smtClean="0"/>
              <a:t>Alignment : Specify orientation for profile with respect to swept path</a:t>
            </a:r>
          </a:p>
          <a:p>
            <a:pPr lvl="2"/>
            <a:r>
              <a:rPr lang="en-GB" sz="1600" b="0" dirty="0" smtClean="0"/>
              <a:t>Path Tangent : Reorients the profile to keep its orientation consistent with respect to the path</a:t>
            </a:r>
          </a:p>
          <a:p>
            <a:pPr lvl="2"/>
            <a:r>
              <a:rPr lang="en-GB" sz="1600" b="0" dirty="0" smtClean="0"/>
              <a:t>Global Axes : Profile orientation remains fixed irrespective of shape of the Path</a:t>
            </a:r>
          </a:p>
          <a:p>
            <a:endParaRPr lang="en-GB" dirty="0" smtClean="0"/>
          </a:p>
          <a:p>
            <a:endParaRPr lang="en-GB" dirty="0" smtClean="0"/>
          </a:p>
          <a:p>
            <a:endParaRPr lang="en-GB" dirty="0"/>
          </a:p>
        </p:txBody>
      </p:sp>
      <p:pic>
        <p:nvPicPr>
          <p:cNvPr id="32774" name="Picture 2" descr="D:\users\nmpatre\training_material\snaps\133.tif"/>
          <p:cNvPicPr>
            <a:picLocks noChangeAspect="1" noChangeArrowheads="1"/>
          </p:cNvPicPr>
          <p:nvPr/>
        </p:nvPicPr>
        <p:blipFill>
          <a:blip r:embed="rId4" cstate="print"/>
          <a:srcRect l="4021" t="6433" r="4021" b="4825"/>
          <a:stretch>
            <a:fillRect/>
          </a:stretch>
        </p:blipFill>
        <p:spPr bwMode="auto">
          <a:xfrm>
            <a:off x="2492087" y="4043916"/>
            <a:ext cx="2470052" cy="1986374"/>
          </a:xfrm>
          <a:prstGeom prst="rect">
            <a:avLst/>
          </a:prstGeom>
          <a:noFill/>
          <a:ln w="9525">
            <a:solidFill>
              <a:schemeClr val="tx1"/>
            </a:solidFill>
            <a:miter lim="800000"/>
            <a:headEnd/>
            <a:tailEnd/>
          </a:ln>
        </p:spPr>
      </p:pic>
      <p:pic>
        <p:nvPicPr>
          <p:cNvPr id="32775" name="Picture 3" descr="D:\users\nmpatre\training_material\snaps\134.tif"/>
          <p:cNvPicPr>
            <a:picLocks noChangeAspect="1" noChangeArrowheads="1"/>
          </p:cNvPicPr>
          <p:nvPr/>
        </p:nvPicPr>
        <p:blipFill>
          <a:blip r:embed="rId5" cstate="print"/>
          <a:srcRect l="4021" r="4021"/>
          <a:stretch>
            <a:fillRect/>
          </a:stretch>
        </p:blipFill>
        <p:spPr bwMode="auto">
          <a:xfrm>
            <a:off x="5760528" y="4050260"/>
            <a:ext cx="2470052" cy="2000250"/>
          </a:xfrm>
          <a:prstGeom prst="rect">
            <a:avLst/>
          </a:prstGeom>
          <a:noFill/>
          <a:ln w="9525">
            <a:solidFill>
              <a:schemeClr val="tx1"/>
            </a:solidFill>
            <a:miter lim="800000"/>
            <a:headEnd/>
            <a:tailEnd/>
          </a:ln>
        </p:spPr>
      </p:pic>
      <p:sp>
        <p:nvSpPr>
          <p:cNvPr id="32776" name="Text Box 6"/>
          <p:cNvSpPr txBox="1">
            <a:spLocks noChangeArrowheads="1"/>
          </p:cNvSpPr>
          <p:nvPr/>
        </p:nvSpPr>
        <p:spPr bwMode="auto">
          <a:xfrm>
            <a:off x="3105150" y="6211939"/>
            <a:ext cx="1235075" cy="233363"/>
          </a:xfrm>
          <a:prstGeom prst="rect">
            <a:avLst/>
          </a:prstGeom>
          <a:solidFill>
            <a:srgbClr val="FFC000">
              <a:alpha val="50195"/>
            </a:srgbClr>
          </a:solidFill>
          <a:ln w="3175">
            <a:solidFill>
              <a:srgbClr val="FF0000"/>
            </a:solidFill>
            <a:miter lim="800000"/>
            <a:headEnd/>
            <a:tailEnd/>
          </a:ln>
        </p:spPr>
        <p:txBody>
          <a:bodyPr wrap="none" tIns="9144" bIns="9144">
            <a:spAutoFit/>
          </a:bodyPr>
          <a:lstStyle/>
          <a:p>
            <a:pPr marL="171450" lvl="1" indent="-171450" algn="ctr">
              <a:buClr>
                <a:srgbClr val="16707C"/>
              </a:buClr>
            </a:pPr>
            <a:r>
              <a:rPr lang="en-US" sz="1400" b="0" dirty="0"/>
              <a:t>Path Tangent</a:t>
            </a:r>
          </a:p>
        </p:txBody>
      </p:sp>
      <p:sp>
        <p:nvSpPr>
          <p:cNvPr id="32777" name="Text Box 6"/>
          <p:cNvSpPr txBox="1">
            <a:spLocks noChangeArrowheads="1"/>
          </p:cNvSpPr>
          <p:nvPr/>
        </p:nvSpPr>
        <p:spPr bwMode="auto">
          <a:xfrm>
            <a:off x="6411913" y="6213527"/>
            <a:ext cx="1141412" cy="233362"/>
          </a:xfrm>
          <a:prstGeom prst="rect">
            <a:avLst/>
          </a:prstGeom>
          <a:solidFill>
            <a:srgbClr val="FFC000">
              <a:alpha val="50195"/>
            </a:srgbClr>
          </a:solidFill>
          <a:ln w="3175">
            <a:solidFill>
              <a:srgbClr val="FF0000"/>
            </a:solidFill>
            <a:miter lim="800000"/>
            <a:headEnd/>
            <a:tailEnd/>
          </a:ln>
        </p:spPr>
        <p:txBody>
          <a:bodyPr wrap="none" tIns="9144" bIns="9144">
            <a:spAutoFit/>
          </a:bodyPr>
          <a:lstStyle/>
          <a:p>
            <a:pPr marL="171450" lvl="1" indent="-171450" algn="ctr">
              <a:buClr>
                <a:srgbClr val="16707C"/>
              </a:buClr>
            </a:pPr>
            <a:r>
              <a:rPr lang="en-US" sz="1400" b="0"/>
              <a:t>Global Axes</a:t>
            </a:r>
          </a:p>
        </p:txBody>
      </p:sp>
      <p:pic>
        <p:nvPicPr>
          <p:cNvPr id="13" name="Picture 2"/>
          <p:cNvPicPr>
            <a:picLocks noChangeAspect="1" noChangeArrowheads="1"/>
          </p:cNvPicPr>
          <p:nvPr/>
        </p:nvPicPr>
        <p:blipFill>
          <a:blip r:embed="rId6" cstate="print"/>
          <a:srcRect/>
          <a:stretch>
            <a:fillRect/>
          </a:stretch>
        </p:blipFill>
        <p:spPr bwMode="auto">
          <a:xfrm>
            <a:off x="114482" y="1742251"/>
            <a:ext cx="1828800" cy="3886200"/>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119626" y="1525005"/>
            <a:ext cx="428625" cy="209550"/>
          </a:xfrm>
          <a:prstGeom prst="rect">
            <a:avLst/>
          </a:prstGeom>
          <a:noFill/>
          <a:ln w="9525">
            <a:noFill/>
            <a:miter lim="800000"/>
            <a:headEnd/>
            <a:tailEnd/>
          </a:ln>
        </p:spPr>
      </p:pic>
      <p:sp>
        <p:nvSpPr>
          <p:cNvPr id="17" name="Rectangle 7"/>
          <p:cNvSpPr>
            <a:spLocks noChangeArrowheads="1"/>
          </p:cNvSpPr>
          <p:nvPr/>
        </p:nvSpPr>
        <p:spPr bwMode="auto">
          <a:xfrm>
            <a:off x="121013" y="239479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9" name="Rectangle 7"/>
          <p:cNvSpPr>
            <a:spLocks noChangeArrowheads="1"/>
          </p:cNvSpPr>
          <p:nvPr/>
        </p:nvSpPr>
        <p:spPr bwMode="auto">
          <a:xfrm>
            <a:off x="7783032" y="2554270"/>
            <a:ext cx="1212111" cy="444111"/>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srcRect l="20571" t="10315" r="23143" b="16382"/>
          <a:stretch>
            <a:fillRect/>
          </a:stretch>
        </p:blipFill>
        <p:spPr bwMode="auto">
          <a:xfrm>
            <a:off x="6643686" y="3594042"/>
            <a:ext cx="2359083" cy="2604739"/>
          </a:xfrm>
          <a:prstGeom prst="rect">
            <a:avLst/>
          </a:prstGeom>
          <a:noFill/>
          <a:ln w="9525">
            <a:solidFill>
              <a:schemeClr val="tx1"/>
            </a:solidFill>
            <a:miter lim="800000"/>
            <a:headEnd/>
            <a:tailEnd/>
          </a:ln>
        </p:spPr>
      </p:pic>
      <p:sp>
        <p:nvSpPr>
          <p:cNvPr id="33795" name="Rectangle 2"/>
          <p:cNvSpPr>
            <a:spLocks noGrp="1" noChangeArrowheads="1"/>
          </p:cNvSpPr>
          <p:nvPr>
            <p:ph type="title"/>
          </p:nvPr>
        </p:nvSpPr>
        <p:spPr/>
        <p:txBody>
          <a:bodyPr/>
          <a:lstStyle/>
          <a:p>
            <a:r>
              <a:rPr lang="en-US" dirty="0" smtClean="0"/>
              <a:t>Sweep Feature (cont…)</a:t>
            </a:r>
          </a:p>
        </p:txBody>
      </p:sp>
      <p:sp>
        <p:nvSpPr>
          <p:cNvPr id="13" name="Content Placeholder 12"/>
          <p:cNvSpPr>
            <a:spLocks noGrp="1"/>
          </p:cNvSpPr>
          <p:nvPr>
            <p:ph idx="1"/>
          </p:nvPr>
        </p:nvSpPr>
        <p:spPr>
          <a:xfrm>
            <a:off x="2034000" y="1486800"/>
            <a:ext cx="4320000" cy="3124200"/>
          </a:xfrm>
        </p:spPr>
        <p:txBody>
          <a:bodyPr/>
          <a:lstStyle/>
          <a:p>
            <a:r>
              <a:rPr lang="en-GB" dirty="0" smtClean="0"/>
              <a:t>Sweep Details</a:t>
            </a:r>
          </a:p>
          <a:p>
            <a:pPr lvl="1"/>
            <a:r>
              <a:rPr lang="en-GB" dirty="0" smtClean="0"/>
              <a:t>Scale</a:t>
            </a:r>
          </a:p>
          <a:p>
            <a:pPr lvl="2"/>
            <a:r>
              <a:rPr lang="en-GB" sz="1600" b="0" dirty="0" smtClean="0"/>
              <a:t>Taper or expand the Profile as it is swept along the path of Sweep</a:t>
            </a:r>
          </a:p>
          <a:p>
            <a:pPr lvl="1"/>
            <a:r>
              <a:rPr lang="en-GB" dirty="0" smtClean="0"/>
              <a:t>Twist Specification</a:t>
            </a:r>
          </a:p>
          <a:p>
            <a:pPr lvl="2"/>
            <a:r>
              <a:rPr lang="en-GB" sz="1600" b="0" dirty="0" smtClean="0"/>
              <a:t>No Twist : Helical sweep is not created</a:t>
            </a:r>
          </a:p>
          <a:p>
            <a:pPr lvl="2"/>
            <a:r>
              <a:rPr lang="en-GB" sz="1600" b="0" dirty="0" smtClean="0"/>
              <a:t>Turns : Specify number of turns to complete over the path length</a:t>
            </a:r>
          </a:p>
          <a:p>
            <a:pPr lvl="2"/>
            <a:r>
              <a:rPr lang="en-GB" sz="1600" b="0" dirty="0" smtClean="0"/>
              <a:t>Pitch : Specify length per 1 full turn</a:t>
            </a:r>
          </a:p>
          <a:p>
            <a:endParaRPr lang="en-GB" dirty="0" smtClean="0"/>
          </a:p>
          <a:p>
            <a:endParaRPr lang="en-GB" dirty="0"/>
          </a:p>
        </p:txBody>
      </p:sp>
      <p:pic>
        <p:nvPicPr>
          <p:cNvPr id="7170" name="Picture 2"/>
          <p:cNvPicPr>
            <a:picLocks noChangeAspect="1" noChangeArrowheads="1"/>
          </p:cNvPicPr>
          <p:nvPr/>
        </p:nvPicPr>
        <p:blipFill>
          <a:blip r:embed="rId4" cstate="print"/>
          <a:srcRect b="16902"/>
          <a:stretch>
            <a:fillRect/>
          </a:stretch>
        </p:blipFill>
        <p:spPr bwMode="auto">
          <a:xfrm>
            <a:off x="6649200" y="1486800"/>
            <a:ext cx="2343150" cy="1947096"/>
          </a:xfrm>
          <a:prstGeom prst="rect">
            <a:avLst/>
          </a:prstGeom>
          <a:noFill/>
          <a:ln w="9525">
            <a:solidFill>
              <a:schemeClr val="tx1"/>
            </a:solidFill>
            <a:miter lim="800000"/>
            <a:headEnd/>
            <a:tailEnd/>
          </a:ln>
        </p:spPr>
      </p:pic>
      <p:sp>
        <p:nvSpPr>
          <p:cNvPr id="33799" name="Rectangle 7"/>
          <p:cNvSpPr>
            <a:spLocks noChangeArrowheads="1"/>
          </p:cNvSpPr>
          <p:nvPr/>
        </p:nvSpPr>
        <p:spPr bwMode="auto">
          <a:xfrm>
            <a:off x="7772400" y="2910811"/>
            <a:ext cx="1224591" cy="555404"/>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11" name="Picture 2"/>
          <p:cNvPicPr>
            <a:picLocks noChangeAspect="1" noChangeArrowheads="1"/>
          </p:cNvPicPr>
          <p:nvPr/>
        </p:nvPicPr>
        <p:blipFill>
          <a:blip r:embed="rId5" cstate="print"/>
          <a:srcRect/>
          <a:stretch>
            <a:fillRect/>
          </a:stretch>
        </p:blipFill>
        <p:spPr bwMode="auto">
          <a:xfrm>
            <a:off x="114482" y="1742251"/>
            <a:ext cx="1828800" cy="38862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a:stretch>
            <a:fillRect/>
          </a:stretch>
        </p:blipFill>
        <p:spPr bwMode="auto">
          <a:xfrm>
            <a:off x="119626" y="1525005"/>
            <a:ext cx="428625" cy="209550"/>
          </a:xfrm>
          <a:prstGeom prst="rect">
            <a:avLst/>
          </a:prstGeom>
          <a:noFill/>
          <a:ln w="9525">
            <a:noFill/>
            <a:miter lim="800000"/>
            <a:headEnd/>
            <a:tailEnd/>
          </a:ln>
        </p:spPr>
      </p:pic>
      <p:sp>
        <p:nvSpPr>
          <p:cNvPr id="17" name="Rectangle 7"/>
          <p:cNvSpPr>
            <a:spLocks noChangeArrowheads="1"/>
          </p:cNvSpPr>
          <p:nvPr/>
        </p:nvSpPr>
        <p:spPr bwMode="auto">
          <a:xfrm>
            <a:off x="121013" y="239479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2" name="Rectangle 7"/>
          <p:cNvSpPr>
            <a:spLocks noChangeArrowheads="1"/>
          </p:cNvSpPr>
          <p:nvPr/>
        </p:nvSpPr>
        <p:spPr bwMode="auto">
          <a:xfrm>
            <a:off x="6808382" y="2722968"/>
            <a:ext cx="2186763" cy="17972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1033" name="Picture 9"/>
          <p:cNvPicPr>
            <a:picLocks noChangeAspect="1" noChangeArrowheads="1"/>
          </p:cNvPicPr>
          <p:nvPr/>
        </p:nvPicPr>
        <p:blipFill>
          <a:blip r:embed="rId7" cstate="print"/>
          <a:srcRect t="56700" b="29077"/>
          <a:stretch>
            <a:fillRect/>
          </a:stretch>
        </p:blipFill>
        <p:spPr bwMode="auto">
          <a:xfrm>
            <a:off x="5386497" y="4860197"/>
            <a:ext cx="2396952" cy="366277"/>
          </a:xfrm>
          <a:prstGeom prst="rect">
            <a:avLst/>
          </a:prstGeom>
          <a:noFill/>
          <a:ln w="9525">
            <a:solidFill>
              <a:schemeClr val="tx1"/>
            </a:solidFill>
            <a:miter lim="800000"/>
            <a:headEnd/>
            <a:tailEnd/>
          </a:ln>
        </p:spPr>
      </p:pic>
      <p:pic>
        <p:nvPicPr>
          <p:cNvPr id="3" name="Picture 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499481" y="4149104"/>
            <a:ext cx="2687643" cy="238419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7" name="Straight Arrow Connector 26"/>
          <p:cNvCxnSpPr/>
          <p:nvPr/>
        </p:nvCxnSpPr>
        <p:spPr bwMode="auto">
          <a:xfrm flipV="1">
            <a:off x="3299734" y="4983546"/>
            <a:ext cx="1704511" cy="1338523"/>
          </a:xfrm>
          <a:prstGeom prst="straightConnector1">
            <a:avLst/>
          </a:prstGeom>
          <a:solidFill>
            <a:schemeClr val="accent2"/>
          </a:solidFill>
          <a:ln w="19050" cap="sq" cmpd="sng" algn="ctr">
            <a:solidFill>
              <a:schemeClr val="accent1">
                <a:lumMod val="50000"/>
                <a:lumOff val="50000"/>
              </a:schemeClr>
            </a:solidFill>
            <a:prstDash val="solid"/>
            <a:round/>
            <a:headEnd type="arrow" w="med" len="med"/>
            <a:tailEnd type="arrow"/>
          </a:ln>
          <a:effectLst/>
        </p:spPr>
      </p:cxnSp>
      <p:sp>
        <p:nvSpPr>
          <p:cNvPr id="28" name="Text Box 6"/>
          <p:cNvSpPr txBox="1">
            <a:spLocks noChangeArrowheads="1"/>
          </p:cNvSpPr>
          <p:nvPr/>
        </p:nvSpPr>
        <p:spPr bwMode="auto">
          <a:xfrm>
            <a:off x="4190089" y="5579745"/>
            <a:ext cx="557193" cy="336597"/>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dirty="0" smtClean="0"/>
              <a:t>4m</a:t>
            </a:r>
            <a:endParaRPr lang="en-US" dirty="0"/>
          </a:p>
        </p:txBody>
      </p:sp>
      <p:sp>
        <p:nvSpPr>
          <p:cNvPr id="30" name="Freeform 29"/>
          <p:cNvSpPr/>
          <p:nvPr/>
        </p:nvSpPr>
        <p:spPr bwMode="auto">
          <a:xfrm rot="20379643">
            <a:off x="2450832" y="4768181"/>
            <a:ext cx="2721671" cy="217672"/>
          </a:xfrm>
          <a:custGeom>
            <a:avLst/>
            <a:gdLst>
              <a:gd name="connsiteX0" fmla="*/ 1967023 w 1967023"/>
              <a:gd name="connsiteY0" fmla="*/ 267586 h 480237"/>
              <a:gd name="connsiteX1" fmla="*/ 1626781 w 1967023"/>
              <a:gd name="connsiteY1" fmla="*/ 108098 h 480237"/>
              <a:gd name="connsiteX2" fmla="*/ 1222744 w 1967023"/>
              <a:gd name="connsiteY2" fmla="*/ 12405 h 480237"/>
              <a:gd name="connsiteX3" fmla="*/ 733646 w 1967023"/>
              <a:gd name="connsiteY3" fmla="*/ 33670 h 480237"/>
              <a:gd name="connsiteX4" fmla="*/ 350874 w 1967023"/>
              <a:gd name="connsiteY4" fmla="*/ 182526 h 480237"/>
              <a:gd name="connsiteX5" fmla="*/ 85060 w 1967023"/>
              <a:gd name="connsiteY5" fmla="*/ 373912 h 480237"/>
              <a:gd name="connsiteX6" fmla="*/ 0 w 1967023"/>
              <a:gd name="connsiteY6" fmla="*/ 480237 h 48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7023" h="480237">
                <a:moveTo>
                  <a:pt x="1967023" y="267586"/>
                </a:moveTo>
                <a:cubicBezTo>
                  <a:pt x="1858925" y="209107"/>
                  <a:pt x="1750827" y="150628"/>
                  <a:pt x="1626781" y="108098"/>
                </a:cubicBezTo>
                <a:cubicBezTo>
                  <a:pt x="1502735" y="65568"/>
                  <a:pt x="1371600" y="24810"/>
                  <a:pt x="1222744" y="12405"/>
                </a:cubicBezTo>
                <a:cubicBezTo>
                  <a:pt x="1073888" y="0"/>
                  <a:pt x="878958" y="5317"/>
                  <a:pt x="733646" y="33670"/>
                </a:cubicBezTo>
                <a:cubicBezTo>
                  <a:pt x="588334" y="62023"/>
                  <a:pt x="458972" y="125819"/>
                  <a:pt x="350874" y="182526"/>
                </a:cubicBezTo>
                <a:cubicBezTo>
                  <a:pt x="242776" y="239233"/>
                  <a:pt x="143539" y="324294"/>
                  <a:pt x="85060" y="373912"/>
                </a:cubicBezTo>
                <a:cubicBezTo>
                  <a:pt x="26581" y="423530"/>
                  <a:pt x="13290" y="451883"/>
                  <a:pt x="0" y="480237"/>
                </a:cubicBezTo>
              </a:path>
            </a:pathLst>
          </a:custGeom>
          <a:noFill/>
          <a:ln w="19050" cap="sq" cmpd="sng" algn="ctr">
            <a:solidFill>
              <a:srgbClr val="FF0000"/>
            </a:solidFill>
            <a:prstDash val="solid"/>
            <a:round/>
            <a:headEnd type="arrow" w="med" len="med"/>
            <a:tailEnd type="none" w="med" len="med"/>
          </a:ln>
          <a:effectLst/>
        </p:spPr>
        <p:txBody>
          <a:bodyPr rtlCol="0" anchor="ctr"/>
          <a:lstStyle/>
          <a:p>
            <a:pPr algn="ctr"/>
            <a:endParaRPr lang="en-GB"/>
          </a:p>
        </p:txBody>
      </p:sp>
      <p:pic>
        <p:nvPicPr>
          <p:cNvPr id="5" name="Picture 6"/>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52761" y="6360169"/>
            <a:ext cx="2363929" cy="32692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858542" y="5975358"/>
            <a:ext cx="2363929" cy="33530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smtClean="0"/>
              <a:t>What will you learn from this presentation:</a:t>
            </a:r>
          </a:p>
          <a:p>
            <a:endParaRPr lang="en-GB" dirty="0" smtClean="0"/>
          </a:p>
          <a:p>
            <a:pPr lvl="1"/>
            <a:r>
              <a:rPr lang="en-GB" dirty="0" err="1" smtClean="0"/>
              <a:t>DesignModeler</a:t>
            </a:r>
            <a:r>
              <a:rPr lang="en-GB" dirty="0" smtClean="0"/>
              <a:t> Concepts</a:t>
            </a:r>
          </a:p>
          <a:p>
            <a:pPr lvl="2">
              <a:buFont typeface="Arial" pitchFamily="34" charset="0"/>
              <a:buChar char="•"/>
            </a:pPr>
            <a:r>
              <a:rPr lang="en-GB" dirty="0" smtClean="0"/>
              <a:t>Body Types</a:t>
            </a:r>
          </a:p>
          <a:p>
            <a:pPr lvl="2">
              <a:buFont typeface="Arial" pitchFamily="34" charset="0"/>
              <a:buChar char="•"/>
            </a:pPr>
            <a:r>
              <a:rPr lang="en-GB" dirty="0" smtClean="0"/>
              <a:t>Body States (Frozen &amp; Active)</a:t>
            </a:r>
          </a:p>
          <a:p>
            <a:pPr lvl="1"/>
            <a:r>
              <a:rPr lang="en-GB" dirty="0" smtClean="0"/>
              <a:t>How to create 3D geometry?</a:t>
            </a:r>
          </a:p>
          <a:p>
            <a:pPr lvl="1"/>
            <a:r>
              <a:rPr lang="en-GB" dirty="0" smtClean="0"/>
              <a:t>How to modify geometry?</a:t>
            </a:r>
          </a:p>
          <a:p>
            <a:pPr lvl="1"/>
            <a:r>
              <a:rPr lang="en-GB" dirty="0" smtClean="0"/>
              <a:t>How to create 2D geometry?</a:t>
            </a:r>
          </a:p>
          <a:p>
            <a:pPr lvl="1"/>
            <a:r>
              <a:rPr lang="en-GB" dirty="0" smtClean="0"/>
              <a:t>Concepts in DM from meshing perspective: Multi-body parts, Share topology</a:t>
            </a:r>
          </a:p>
          <a:p>
            <a:pPr>
              <a:buFont typeface="Arial" pitchFamily="34" charset="0"/>
              <a:buChar char="•"/>
            </a:pPr>
            <a:endParaRPr lang="en-GB" dirty="0" smtClean="0"/>
          </a:p>
          <a:p>
            <a:endParaRPr lang="en-GB" dirty="0"/>
          </a:p>
        </p:txBody>
      </p:sp>
      <p:sp>
        <p:nvSpPr>
          <p:cNvPr id="8194" name="Title 1"/>
          <p:cNvSpPr>
            <a:spLocks noGrp="1"/>
          </p:cNvSpPr>
          <p:nvPr>
            <p:ph type="title"/>
          </p:nvPr>
        </p:nvSpPr>
        <p:spPr/>
        <p:txBody>
          <a:bodyPr/>
          <a:lstStyle/>
          <a:p>
            <a:r>
              <a:rPr lang="en-US" smtClean="0"/>
              <a:t>Modeling</a:t>
            </a:r>
            <a:endParaRPr lang="en-US" dirty="0" smtClean="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2034000" y="1486800"/>
            <a:ext cx="4320000" cy="3733800"/>
          </a:xfrm>
        </p:spPr>
        <p:txBody>
          <a:bodyPr/>
          <a:lstStyle/>
          <a:p>
            <a:r>
              <a:rPr lang="en-GB" dirty="0" smtClean="0"/>
              <a:t>Skin/Loft Details</a:t>
            </a:r>
          </a:p>
          <a:p>
            <a:pPr lvl="1"/>
            <a:r>
              <a:rPr lang="en-GB" dirty="0" smtClean="0"/>
              <a:t>Takes a series of profiles and creates a body fitting through them</a:t>
            </a:r>
          </a:p>
          <a:p>
            <a:pPr lvl="2"/>
            <a:r>
              <a:rPr lang="en-GB" sz="1600" b="0" dirty="0" smtClean="0"/>
              <a:t>All profiles must have the same number of edges</a:t>
            </a:r>
          </a:p>
          <a:p>
            <a:endParaRPr lang="en-GB" dirty="0"/>
          </a:p>
        </p:txBody>
      </p:sp>
      <p:sp>
        <p:nvSpPr>
          <p:cNvPr id="34819" name="Rectangle 2"/>
          <p:cNvSpPr>
            <a:spLocks noGrp="1" noChangeArrowheads="1"/>
          </p:cNvSpPr>
          <p:nvPr>
            <p:ph type="title"/>
          </p:nvPr>
        </p:nvSpPr>
        <p:spPr/>
        <p:txBody>
          <a:bodyPr/>
          <a:lstStyle/>
          <a:p>
            <a:r>
              <a:rPr lang="en-US" smtClean="0"/>
              <a:t>Skin/Loft Feature</a:t>
            </a:r>
          </a:p>
        </p:txBody>
      </p:sp>
      <p:pic>
        <p:nvPicPr>
          <p:cNvPr id="34822" name="Picture 12" descr="D:\users\nmpatre\training_material\snaps\233.tif"/>
          <p:cNvPicPr>
            <a:picLocks noChangeAspect="1" noChangeArrowheads="1"/>
          </p:cNvPicPr>
          <p:nvPr/>
        </p:nvPicPr>
        <p:blipFill>
          <a:blip r:embed="rId3" cstate="print"/>
          <a:srcRect t="9410" r="17970" b="16100"/>
          <a:stretch>
            <a:fillRect/>
          </a:stretch>
        </p:blipFill>
        <p:spPr bwMode="auto">
          <a:xfrm>
            <a:off x="2425072" y="3285461"/>
            <a:ext cx="2811963" cy="2552183"/>
          </a:xfrm>
          <a:prstGeom prst="rect">
            <a:avLst/>
          </a:prstGeom>
          <a:noFill/>
          <a:ln w="9525">
            <a:solidFill>
              <a:schemeClr val="tx1"/>
            </a:solidFill>
            <a:miter lim="800000"/>
            <a:headEnd/>
            <a:tailEnd/>
          </a:ln>
        </p:spPr>
      </p:pic>
      <p:pic>
        <p:nvPicPr>
          <p:cNvPr id="34823" name="Picture 13" descr="D:\users\nmpatre\training_material\snaps\234.tif"/>
          <p:cNvPicPr>
            <a:picLocks noChangeAspect="1" noChangeArrowheads="1"/>
          </p:cNvPicPr>
          <p:nvPr/>
        </p:nvPicPr>
        <p:blipFill>
          <a:blip r:embed="rId4" cstate="print"/>
          <a:srcRect t="6689" r="18651" b="18822"/>
          <a:stretch>
            <a:fillRect/>
          </a:stretch>
        </p:blipFill>
        <p:spPr bwMode="auto">
          <a:xfrm>
            <a:off x="5827491" y="3942095"/>
            <a:ext cx="2788166" cy="2552183"/>
          </a:xfrm>
          <a:prstGeom prst="rect">
            <a:avLst/>
          </a:prstGeom>
          <a:noFill/>
          <a:ln w="9525">
            <a:solidFill>
              <a:schemeClr val="tx1"/>
            </a:solidFill>
            <a:miter lim="800000"/>
            <a:headEnd/>
            <a:tailEnd/>
          </a:ln>
        </p:spPr>
      </p:pic>
      <p:sp>
        <p:nvSpPr>
          <p:cNvPr id="34824" name="TextBox 11"/>
          <p:cNvSpPr txBox="1">
            <a:spLocks noChangeArrowheads="1"/>
          </p:cNvSpPr>
          <p:nvPr/>
        </p:nvSpPr>
        <p:spPr bwMode="auto">
          <a:xfrm>
            <a:off x="5040387" y="4839846"/>
            <a:ext cx="1074737" cy="4492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171450" lvl="1" indent="-171450" algn="ctr">
              <a:buClr>
                <a:srgbClr val="16707C"/>
              </a:buClr>
            </a:pPr>
            <a:r>
              <a:rPr lang="en-US" sz="1400" b="0"/>
              <a:t>Multiple sketches</a:t>
            </a:r>
          </a:p>
        </p:txBody>
      </p:sp>
      <p:cxnSp>
        <p:nvCxnSpPr>
          <p:cNvPr id="13" name="Straight Arrow Connector 12"/>
          <p:cNvCxnSpPr>
            <a:stCxn id="34824" idx="1"/>
          </p:cNvCxnSpPr>
          <p:nvPr/>
        </p:nvCxnSpPr>
        <p:spPr>
          <a:xfrm rot="10800000">
            <a:off x="4664149" y="4330258"/>
            <a:ext cx="376238" cy="7350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4824" idx="1"/>
          </p:cNvCxnSpPr>
          <p:nvPr/>
        </p:nvCxnSpPr>
        <p:spPr>
          <a:xfrm rot="10800000">
            <a:off x="3994224" y="4652521"/>
            <a:ext cx="1046163" cy="412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4824" idx="1"/>
          </p:cNvCxnSpPr>
          <p:nvPr/>
        </p:nvCxnSpPr>
        <p:spPr>
          <a:xfrm rot="10800000">
            <a:off x="3700537" y="5028758"/>
            <a:ext cx="1339850" cy="365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5" cstate="print"/>
          <a:srcRect/>
          <a:stretch>
            <a:fillRect/>
          </a:stretch>
        </p:blipFill>
        <p:spPr bwMode="auto">
          <a:xfrm>
            <a:off x="114482" y="1742251"/>
            <a:ext cx="1828800" cy="3886200"/>
          </a:xfrm>
          <a:prstGeom prst="rect">
            <a:avLst/>
          </a:prstGeom>
          <a:noFill/>
          <a:ln w="9525">
            <a:noFill/>
            <a:miter lim="800000"/>
            <a:headEnd/>
            <a:tailEnd/>
          </a:ln>
        </p:spPr>
      </p:pic>
      <p:pic>
        <p:nvPicPr>
          <p:cNvPr id="23" name="Picture 2"/>
          <p:cNvPicPr>
            <a:picLocks noChangeAspect="1" noChangeArrowheads="1"/>
          </p:cNvPicPr>
          <p:nvPr/>
        </p:nvPicPr>
        <p:blipFill>
          <a:blip r:embed="rId6" cstate="print"/>
          <a:srcRect/>
          <a:stretch>
            <a:fillRect/>
          </a:stretch>
        </p:blipFill>
        <p:spPr bwMode="auto">
          <a:xfrm>
            <a:off x="119626" y="1525005"/>
            <a:ext cx="428625" cy="209550"/>
          </a:xfrm>
          <a:prstGeom prst="rect">
            <a:avLst/>
          </a:prstGeom>
          <a:noFill/>
          <a:ln w="9525">
            <a:noFill/>
            <a:miter lim="800000"/>
            <a:headEnd/>
            <a:tailEnd/>
          </a:ln>
        </p:spPr>
      </p:pic>
      <p:sp>
        <p:nvSpPr>
          <p:cNvPr id="24" name="Rectangle 7"/>
          <p:cNvSpPr>
            <a:spLocks noChangeArrowheads="1"/>
          </p:cNvSpPr>
          <p:nvPr/>
        </p:nvSpPr>
        <p:spPr bwMode="auto">
          <a:xfrm>
            <a:off x="121013" y="2596817"/>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8194" name="Picture 2"/>
          <p:cNvPicPr>
            <a:picLocks noChangeAspect="1" noChangeArrowheads="1"/>
          </p:cNvPicPr>
          <p:nvPr/>
        </p:nvPicPr>
        <p:blipFill>
          <a:blip r:embed="rId7" cstate="print"/>
          <a:srcRect b="9220"/>
          <a:stretch>
            <a:fillRect/>
          </a:stretch>
        </p:blipFill>
        <p:spPr bwMode="auto">
          <a:xfrm>
            <a:off x="6649200" y="1486800"/>
            <a:ext cx="2343150" cy="2127132"/>
          </a:xfrm>
          <a:prstGeom prst="rect">
            <a:avLst/>
          </a:prstGeom>
          <a:noFill/>
          <a:ln w="9525">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l="16971" t="18809" r="14914" b="21236"/>
          <a:stretch>
            <a:fillRect/>
          </a:stretch>
        </p:blipFill>
        <p:spPr bwMode="auto">
          <a:xfrm>
            <a:off x="6640056" y="4523335"/>
            <a:ext cx="1668818" cy="1245066"/>
          </a:xfrm>
          <a:prstGeom prst="rect">
            <a:avLst/>
          </a:prstGeom>
          <a:noFill/>
          <a:ln w="9525">
            <a:solidFill>
              <a:schemeClr val="tx1"/>
            </a:solidFill>
            <a:miter lim="800000"/>
            <a:headEnd/>
            <a:tailEnd/>
          </a:ln>
        </p:spPr>
      </p:pic>
      <p:sp>
        <p:nvSpPr>
          <p:cNvPr id="15"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23" name="Text Placeholder 22"/>
          <p:cNvSpPr>
            <a:spLocks noGrp="1"/>
          </p:cNvSpPr>
          <p:nvPr>
            <p:ph type="body" sz="quarter" idx="10"/>
          </p:nvPr>
        </p:nvSpPr>
        <p:spPr>
          <a:xfrm>
            <a:off x="2034000" y="1486800"/>
            <a:ext cx="4511580" cy="3733800"/>
          </a:xfrm>
        </p:spPr>
        <p:txBody>
          <a:bodyPr/>
          <a:lstStyle/>
          <a:p>
            <a:r>
              <a:rPr lang="en-GB" dirty="0" smtClean="0"/>
              <a:t>Thin Surface Details</a:t>
            </a:r>
          </a:p>
          <a:p>
            <a:pPr lvl="1"/>
            <a:r>
              <a:rPr lang="en-GB" dirty="0" smtClean="0"/>
              <a:t>Creates Thin Solid or Shell (Surface)</a:t>
            </a:r>
          </a:p>
          <a:p>
            <a:pPr lvl="2"/>
            <a:r>
              <a:rPr lang="en-GB" sz="1600" b="0" dirty="0" smtClean="0"/>
              <a:t>Creation based on Selection Type; Faces to Keep/Faces to Remove/Bodies Only</a:t>
            </a:r>
          </a:p>
          <a:p>
            <a:pPr lvl="2"/>
            <a:r>
              <a:rPr lang="en-GB" sz="1600" b="0" dirty="0" smtClean="0"/>
              <a:t>Faces to Keep: Selected faces used to form the thin solid or surface.</a:t>
            </a:r>
          </a:p>
          <a:p>
            <a:pPr lvl="2"/>
            <a:r>
              <a:rPr lang="en-GB" sz="1600" b="0" dirty="0"/>
              <a:t>Faces to </a:t>
            </a:r>
            <a:r>
              <a:rPr lang="en-GB" sz="1600" b="0" dirty="0" smtClean="0"/>
              <a:t>Remove: Unselected faces used.</a:t>
            </a:r>
            <a:endParaRPr lang="en-GB" sz="1600" b="0" dirty="0"/>
          </a:p>
          <a:p>
            <a:pPr lvl="2"/>
            <a:r>
              <a:rPr lang="en-GB" sz="1600" b="0" dirty="0" smtClean="0"/>
              <a:t>Bodies Only</a:t>
            </a:r>
            <a:r>
              <a:rPr lang="en-GB" sz="1600" b="0" dirty="0"/>
              <a:t>: </a:t>
            </a:r>
            <a:r>
              <a:rPr lang="en-GB" sz="1600" b="0" dirty="0" smtClean="0"/>
              <a:t>All faces used.</a:t>
            </a:r>
          </a:p>
          <a:p>
            <a:pPr lvl="3"/>
            <a:r>
              <a:rPr lang="en-GB" sz="1600" b="0" dirty="0"/>
              <a:t>Specification of zero thickness will create a surface body (can specify offset)</a:t>
            </a:r>
          </a:p>
          <a:p>
            <a:pPr lvl="3"/>
            <a:r>
              <a:rPr lang="en-GB" sz="1600" b="0" dirty="0" smtClean="0"/>
              <a:t>Direction for generation of thickness can be inward, outward or both (</a:t>
            </a:r>
            <a:r>
              <a:rPr lang="en-GB" sz="1600" b="0" dirty="0" err="1" smtClean="0"/>
              <a:t>midplane</a:t>
            </a:r>
            <a:r>
              <a:rPr lang="en-GB" sz="1600" b="0" dirty="0" smtClean="0"/>
              <a:t>)</a:t>
            </a:r>
          </a:p>
          <a:p>
            <a:endParaRPr lang="en-GB" dirty="0"/>
          </a:p>
        </p:txBody>
      </p:sp>
      <p:sp>
        <p:nvSpPr>
          <p:cNvPr id="16" name="Title 15"/>
          <p:cNvSpPr>
            <a:spLocks noGrp="1"/>
          </p:cNvSpPr>
          <p:nvPr>
            <p:ph type="title"/>
          </p:nvPr>
        </p:nvSpPr>
        <p:spPr/>
        <p:txBody>
          <a:bodyPr/>
          <a:lstStyle/>
          <a:p>
            <a:r>
              <a:rPr lang="en-GB" dirty="0" smtClean="0"/>
              <a:t>Thin/Surface</a:t>
            </a:r>
            <a:br>
              <a:rPr lang="en-GB" dirty="0" smtClean="0"/>
            </a:br>
            <a:endParaRPr lang="en-GB" dirty="0"/>
          </a:p>
        </p:txBody>
      </p:sp>
      <p:pic>
        <p:nvPicPr>
          <p:cNvPr id="20" name="Picture 2"/>
          <p:cNvPicPr>
            <a:picLocks noChangeAspect="1" noChangeArrowheads="1"/>
          </p:cNvPicPr>
          <p:nvPr/>
        </p:nvPicPr>
        <p:blipFill>
          <a:blip r:embed="rId4" cstate="print"/>
          <a:srcRect/>
          <a:stretch>
            <a:fillRect/>
          </a:stretch>
        </p:blipFill>
        <p:spPr bwMode="auto">
          <a:xfrm>
            <a:off x="114482" y="1742251"/>
            <a:ext cx="1828800" cy="3886200"/>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srcRect/>
          <a:stretch>
            <a:fillRect/>
          </a:stretch>
        </p:blipFill>
        <p:spPr bwMode="auto">
          <a:xfrm>
            <a:off x="119626" y="1525005"/>
            <a:ext cx="428625" cy="209550"/>
          </a:xfrm>
          <a:prstGeom prst="rect">
            <a:avLst/>
          </a:prstGeom>
          <a:noFill/>
          <a:ln w="9525">
            <a:noFill/>
            <a:miter lim="800000"/>
            <a:headEnd/>
            <a:tailEnd/>
          </a:ln>
        </p:spPr>
      </p:pic>
      <p:sp>
        <p:nvSpPr>
          <p:cNvPr id="25" name="Rectangle 7"/>
          <p:cNvSpPr>
            <a:spLocks noChangeArrowheads="1"/>
          </p:cNvSpPr>
          <p:nvPr/>
        </p:nvSpPr>
        <p:spPr bwMode="auto">
          <a:xfrm>
            <a:off x="121013" y="2777578"/>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2050" name="Picture 2"/>
          <p:cNvPicPr>
            <a:picLocks noChangeAspect="1" noChangeArrowheads="1"/>
          </p:cNvPicPr>
          <p:nvPr/>
        </p:nvPicPr>
        <p:blipFill>
          <a:blip r:embed="rId6" cstate="print"/>
          <a:srcRect l="16971" t="18809" r="14914" b="21236"/>
          <a:stretch>
            <a:fillRect/>
          </a:stretch>
        </p:blipFill>
        <p:spPr bwMode="auto">
          <a:xfrm>
            <a:off x="6641671" y="2832756"/>
            <a:ext cx="1640420" cy="1224180"/>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7" cstate="print"/>
          <a:srcRect b="49431"/>
          <a:stretch>
            <a:fillRect/>
          </a:stretch>
        </p:blipFill>
        <p:spPr bwMode="auto">
          <a:xfrm>
            <a:off x="6649200" y="1486800"/>
            <a:ext cx="2305050" cy="1252360"/>
          </a:xfrm>
          <a:prstGeom prst="rect">
            <a:avLst/>
          </a:prstGeom>
          <a:noFill/>
          <a:ln w="9525">
            <a:solidFill>
              <a:schemeClr val="tx1"/>
            </a:solidFill>
            <a:miter lim="800000"/>
            <a:headEnd/>
            <a:tailEnd/>
          </a:ln>
        </p:spPr>
      </p:pic>
      <p:pic>
        <p:nvPicPr>
          <p:cNvPr id="2052" name="Picture 4"/>
          <p:cNvPicPr>
            <a:picLocks noChangeAspect="1" noChangeArrowheads="1"/>
          </p:cNvPicPr>
          <p:nvPr/>
        </p:nvPicPr>
        <p:blipFill>
          <a:blip r:embed="rId8" cstate="print"/>
          <a:srcRect l="16971" t="18809" r="14914" b="21236"/>
          <a:stretch>
            <a:fillRect/>
          </a:stretch>
        </p:blipFill>
        <p:spPr bwMode="auto">
          <a:xfrm>
            <a:off x="7290966" y="3672717"/>
            <a:ext cx="1651016" cy="1231784"/>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9" cstate="print"/>
          <a:srcRect t="23262" b="63969"/>
          <a:stretch>
            <a:fillRect/>
          </a:stretch>
        </p:blipFill>
        <p:spPr bwMode="auto">
          <a:xfrm>
            <a:off x="6630508" y="5935334"/>
            <a:ext cx="2305050" cy="316227"/>
          </a:xfrm>
          <a:prstGeom prst="rect">
            <a:avLst/>
          </a:prstGeom>
          <a:noFill/>
          <a:ln w="9525">
            <a:solidFill>
              <a:schemeClr val="tx1"/>
            </a:solidFill>
            <a:miter lim="800000"/>
            <a:headEnd/>
            <a:tailEnd/>
          </a:ln>
        </p:spPr>
      </p:pic>
      <p:sp>
        <p:nvSpPr>
          <p:cNvPr id="19" name="Rectangle 7"/>
          <p:cNvSpPr>
            <a:spLocks noChangeArrowheads="1"/>
          </p:cNvSpPr>
          <p:nvPr/>
        </p:nvSpPr>
        <p:spPr bwMode="auto">
          <a:xfrm>
            <a:off x="6791171" y="2047475"/>
            <a:ext cx="2150810" cy="33421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6" name="Rectangle 7"/>
          <p:cNvSpPr>
            <a:spLocks noChangeArrowheads="1"/>
          </p:cNvSpPr>
          <p:nvPr/>
        </p:nvSpPr>
        <p:spPr bwMode="auto">
          <a:xfrm>
            <a:off x="6773450" y="5921270"/>
            <a:ext cx="2150810" cy="33421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2056" name="Picture 8"/>
          <p:cNvPicPr>
            <a:picLocks noChangeAspect="1" noChangeArrowheads="1"/>
          </p:cNvPicPr>
          <p:nvPr/>
        </p:nvPicPr>
        <p:blipFill>
          <a:blip r:embed="rId10" cstate="print"/>
          <a:srcRect l="66343" t="6674" r="12857" b="69775"/>
          <a:stretch>
            <a:fillRect/>
          </a:stretch>
        </p:blipFill>
        <p:spPr bwMode="auto">
          <a:xfrm>
            <a:off x="5067726" y="5052198"/>
            <a:ext cx="1310400" cy="1257623"/>
          </a:xfrm>
          <a:prstGeom prst="rect">
            <a:avLst/>
          </a:prstGeom>
          <a:noFill/>
          <a:ln w="9525">
            <a:solidFill>
              <a:schemeClr val="tx1"/>
            </a:solidFill>
            <a:miter lim="800000"/>
            <a:headEnd/>
            <a:tailEnd/>
          </a:ln>
        </p:spPr>
      </p:pic>
      <p:pic>
        <p:nvPicPr>
          <p:cNvPr id="2057" name="Picture 9"/>
          <p:cNvPicPr>
            <a:picLocks noChangeAspect="1" noChangeArrowheads="1"/>
          </p:cNvPicPr>
          <p:nvPr/>
        </p:nvPicPr>
        <p:blipFill>
          <a:blip r:embed="rId11" cstate="print"/>
          <a:srcRect l="66343" t="6674" r="12857" b="69775"/>
          <a:stretch>
            <a:fillRect/>
          </a:stretch>
        </p:blipFill>
        <p:spPr bwMode="auto">
          <a:xfrm>
            <a:off x="2276071" y="5042481"/>
            <a:ext cx="1310400" cy="1257623"/>
          </a:xfrm>
          <a:prstGeom prst="rect">
            <a:avLst/>
          </a:prstGeom>
          <a:noFill/>
          <a:ln w="9525">
            <a:solidFill>
              <a:schemeClr val="tx1"/>
            </a:solidFill>
            <a:miter lim="800000"/>
            <a:headEnd/>
            <a:tailEnd/>
          </a:ln>
        </p:spPr>
      </p:pic>
      <p:pic>
        <p:nvPicPr>
          <p:cNvPr id="2058" name="Picture 10"/>
          <p:cNvPicPr>
            <a:picLocks noChangeAspect="1" noChangeArrowheads="1"/>
          </p:cNvPicPr>
          <p:nvPr/>
        </p:nvPicPr>
        <p:blipFill>
          <a:blip r:embed="rId12" cstate="print"/>
          <a:srcRect l="66343" t="6674" r="12857" b="69775"/>
          <a:stretch>
            <a:fillRect/>
          </a:stretch>
        </p:blipFill>
        <p:spPr bwMode="auto">
          <a:xfrm>
            <a:off x="3671474" y="5053367"/>
            <a:ext cx="1310400" cy="1257623"/>
          </a:xfrm>
          <a:prstGeom prst="rect">
            <a:avLst/>
          </a:prstGeom>
          <a:noFill/>
          <a:ln w="9525">
            <a:solidFill>
              <a:schemeClr val="tx1"/>
            </a:solidFill>
            <a:miter lim="800000"/>
            <a:headEnd/>
            <a:tailEnd/>
          </a:ln>
        </p:spPr>
      </p:pic>
      <p:sp>
        <p:nvSpPr>
          <p:cNvPr id="27" name="Text Box 6"/>
          <p:cNvSpPr txBox="1">
            <a:spLocks noChangeArrowheads="1"/>
          </p:cNvSpPr>
          <p:nvPr/>
        </p:nvSpPr>
        <p:spPr bwMode="auto">
          <a:xfrm>
            <a:off x="2564378" y="6338291"/>
            <a:ext cx="721672" cy="233910"/>
          </a:xfrm>
          <a:prstGeom prst="rect">
            <a:avLst/>
          </a:prstGeom>
          <a:solidFill>
            <a:srgbClr val="FFC000">
              <a:alpha val="50195"/>
            </a:srgbClr>
          </a:solidFill>
          <a:ln w="3175">
            <a:solidFill>
              <a:srgbClr val="FF0000"/>
            </a:solidFill>
            <a:miter lim="800000"/>
            <a:headEnd/>
            <a:tailEnd/>
          </a:ln>
        </p:spPr>
        <p:txBody>
          <a:bodyPr wrap="none" tIns="9144" bIns="9144">
            <a:spAutoFit/>
          </a:bodyPr>
          <a:lstStyle/>
          <a:p>
            <a:pPr marL="171450" lvl="1" indent="-171450" algn="ctr">
              <a:buClr>
                <a:srgbClr val="16707C"/>
              </a:buClr>
            </a:pPr>
            <a:r>
              <a:rPr lang="en-US" sz="1400" b="0" dirty="0" smtClean="0"/>
              <a:t>Inward</a:t>
            </a:r>
            <a:endParaRPr lang="en-US" sz="1400" b="0" dirty="0"/>
          </a:p>
        </p:txBody>
      </p:sp>
      <p:sp>
        <p:nvSpPr>
          <p:cNvPr id="28" name="Text Box 6"/>
          <p:cNvSpPr txBox="1">
            <a:spLocks noChangeArrowheads="1"/>
          </p:cNvSpPr>
          <p:nvPr/>
        </p:nvSpPr>
        <p:spPr bwMode="auto">
          <a:xfrm>
            <a:off x="3869902" y="6341831"/>
            <a:ext cx="861134" cy="233910"/>
          </a:xfrm>
          <a:prstGeom prst="rect">
            <a:avLst/>
          </a:prstGeom>
          <a:solidFill>
            <a:srgbClr val="FFC000">
              <a:alpha val="50195"/>
            </a:srgbClr>
          </a:solidFill>
          <a:ln w="3175">
            <a:solidFill>
              <a:srgbClr val="FF0000"/>
            </a:solidFill>
            <a:miter lim="800000"/>
            <a:headEnd/>
            <a:tailEnd/>
          </a:ln>
        </p:spPr>
        <p:txBody>
          <a:bodyPr wrap="none" tIns="9144" bIns="9144">
            <a:spAutoFit/>
          </a:bodyPr>
          <a:lstStyle/>
          <a:p>
            <a:pPr marL="171450" lvl="1" indent="-171450" algn="ctr">
              <a:buClr>
                <a:srgbClr val="16707C"/>
              </a:buClr>
            </a:pPr>
            <a:r>
              <a:rPr lang="en-US" sz="1400" b="0" dirty="0" smtClean="0"/>
              <a:t>Outward</a:t>
            </a:r>
            <a:endParaRPr lang="en-US" sz="1400" b="0" dirty="0"/>
          </a:p>
        </p:txBody>
      </p:sp>
      <p:sp>
        <p:nvSpPr>
          <p:cNvPr id="29" name="Text Box 6"/>
          <p:cNvSpPr txBox="1">
            <a:spLocks noChangeArrowheads="1"/>
          </p:cNvSpPr>
          <p:nvPr/>
        </p:nvSpPr>
        <p:spPr bwMode="auto">
          <a:xfrm>
            <a:off x="5262735" y="6345375"/>
            <a:ext cx="910827" cy="233910"/>
          </a:xfrm>
          <a:prstGeom prst="rect">
            <a:avLst/>
          </a:prstGeom>
          <a:solidFill>
            <a:srgbClr val="FFC000">
              <a:alpha val="50195"/>
            </a:srgbClr>
          </a:solidFill>
          <a:ln w="3175">
            <a:solidFill>
              <a:srgbClr val="FF0000"/>
            </a:solidFill>
            <a:miter lim="800000"/>
            <a:headEnd/>
            <a:tailEnd/>
          </a:ln>
        </p:spPr>
        <p:txBody>
          <a:bodyPr wrap="none" tIns="9144" bIns="9144">
            <a:spAutoFit/>
          </a:bodyPr>
          <a:lstStyle/>
          <a:p>
            <a:pPr marL="171450" lvl="1" indent="-171450" algn="ctr">
              <a:buClr>
                <a:srgbClr val="16707C"/>
              </a:buClr>
            </a:pPr>
            <a:r>
              <a:rPr lang="en-US" sz="1400" b="0" dirty="0" err="1" smtClean="0"/>
              <a:t>Midplane</a:t>
            </a:r>
            <a:endParaRPr lang="en-US" sz="1400" b="0" dirty="0"/>
          </a:p>
        </p:txBody>
      </p:sp>
      <p:cxnSp>
        <p:nvCxnSpPr>
          <p:cNvPr id="30" name="Straight Arrow Connector 29"/>
          <p:cNvCxnSpPr/>
          <p:nvPr/>
        </p:nvCxnSpPr>
        <p:spPr>
          <a:xfrm rot="10800000" flipV="1">
            <a:off x="2785730" y="5709605"/>
            <a:ext cx="266368" cy="2297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4501116" y="5521759"/>
            <a:ext cx="266368" cy="229742"/>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5699047" y="5642266"/>
            <a:ext cx="390416" cy="31834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cstate="print"/>
          <a:srcRect b="62276"/>
          <a:stretch>
            <a:fillRect/>
          </a:stretch>
        </p:blipFill>
        <p:spPr bwMode="auto">
          <a:xfrm>
            <a:off x="2207409" y="4965761"/>
            <a:ext cx="3042667" cy="918957"/>
          </a:xfrm>
          <a:prstGeom prst="rect">
            <a:avLst/>
          </a:prstGeom>
          <a:noFill/>
          <a:ln w="9525">
            <a:solidFill>
              <a:schemeClr val="tx1"/>
            </a:solidFill>
            <a:miter lim="800000"/>
            <a:headEnd/>
            <a:tailEnd/>
          </a:ln>
        </p:spPr>
      </p:pic>
      <p:pic>
        <p:nvPicPr>
          <p:cNvPr id="3079" name="Picture 7"/>
          <p:cNvPicPr>
            <a:picLocks noChangeAspect="1" noChangeArrowheads="1"/>
          </p:cNvPicPr>
          <p:nvPr/>
        </p:nvPicPr>
        <p:blipFill>
          <a:blip r:embed="rId4" cstate="print"/>
          <a:srcRect b="62276"/>
          <a:stretch>
            <a:fillRect/>
          </a:stretch>
        </p:blipFill>
        <p:spPr bwMode="auto">
          <a:xfrm>
            <a:off x="2185493" y="2888238"/>
            <a:ext cx="3042667" cy="918957"/>
          </a:xfrm>
          <a:prstGeom prst="rect">
            <a:avLst/>
          </a:prstGeom>
          <a:noFill/>
          <a:ln w="9525">
            <a:solidFill>
              <a:schemeClr val="tx1"/>
            </a:solidFill>
            <a:miter lim="800000"/>
            <a:headEnd/>
            <a:tailEnd/>
          </a:ln>
        </p:spPr>
      </p:pic>
      <p:sp>
        <p:nvSpPr>
          <p:cNvPr id="24"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36871" name="Text Box 6"/>
          <p:cNvSpPr txBox="1">
            <a:spLocks noChangeArrowheads="1"/>
          </p:cNvSpPr>
          <p:nvPr/>
        </p:nvSpPr>
        <p:spPr bwMode="auto">
          <a:xfrm>
            <a:off x="2924544" y="3885809"/>
            <a:ext cx="1636712"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Face Selection</a:t>
            </a:r>
          </a:p>
        </p:txBody>
      </p:sp>
      <p:sp>
        <p:nvSpPr>
          <p:cNvPr id="36872" name="Text Box 6"/>
          <p:cNvSpPr txBox="1">
            <a:spLocks noChangeArrowheads="1"/>
          </p:cNvSpPr>
          <p:nvPr/>
        </p:nvSpPr>
        <p:spPr bwMode="auto">
          <a:xfrm>
            <a:off x="2909354" y="5932064"/>
            <a:ext cx="1690687"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Edge Selection</a:t>
            </a:r>
          </a:p>
        </p:txBody>
      </p:sp>
      <p:sp>
        <p:nvSpPr>
          <p:cNvPr id="36" name="Text Placeholder 35"/>
          <p:cNvSpPr>
            <a:spLocks noGrp="1"/>
          </p:cNvSpPr>
          <p:nvPr>
            <p:ph type="body" sz="quarter" idx="10"/>
          </p:nvPr>
        </p:nvSpPr>
        <p:spPr>
          <a:xfrm>
            <a:off x="2034000" y="1486800"/>
            <a:ext cx="4320000" cy="3733800"/>
          </a:xfrm>
        </p:spPr>
        <p:txBody>
          <a:bodyPr/>
          <a:lstStyle/>
          <a:p>
            <a:r>
              <a:rPr lang="en-GB" dirty="0" smtClean="0"/>
              <a:t>Fixed Radius Blend Details</a:t>
            </a:r>
          </a:p>
          <a:p>
            <a:pPr lvl="1"/>
            <a:r>
              <a:rPr lang="en-GB" dirty="0" smtClean="0"/>
              <a:t>Creates a blend of specified radius on face/edges</a:t>
            </a:r>
          </a:p>
          <a:p>
            <a:endParaRPr lang="en-GB" dirty="0"/>
          </a:p>
        </p:txBody>
      </p:sp>
      <p:sp>
        <p:nvSpPr>
          <p:cNvPr id="17" name="Title 16"/>
          <p:cNvSpPr>
            <a:spLocks noGrp="1"/>
          </p:cNvSpPr>
          <p:nvPr>
            <p:ph type="title"/>
          </p:nvPr>
        </p:nvSpPr>
        <p:spPr/>
        <p:txBody>
          <a:bodyPr/>
          <a:lstStyle/>
          <a:p>
            <a:r>
              <a:rPr lang="en-GB" dirty="0" smtClean="0"/>
              <a:t>Fixed Radius Blend</a:t>
            </a:r>
            <a:br>
              <a:rPr lang="en-GB" dirty="0" smtClean="0"/>
            </a:br>
            <a:endParaRPr lang="en-GB" dirty="0"/>
          </a:p>
        </p:txBody>
      </p:sp>
      <p:pic>
        <p:nvPicPr>
          <p:cNvPr id="3074" name="Picture 2"/>
          <p:cNvPicPr>
            <a:picLocks noChangeAspect="1" noChangeArrowheads="1"/>
          </p:cNvPicPr>
          <p:nvPr/>
        </p:nvPicPr>
        <p:blipFill>
          <a:blip r:embed="rId5" cstate="print"/>
          <a:srcRect l="22296" t="17719" r="22296" b="17719"/>
          <a:stretch>
            <a:fillRect/>
          </a:stretch>
        </p:blipFill>
        <p:spPr bwMode="auto">
          <a:xfrm>
            <a:off x="5381086" y="2446281"/>
            <a:ext cx="1769574" cy="1991215"/>
          </a:xfrm>
          <a:prstGeom prst="rect">
            <a:avLst/>
          </a:prstGeom>
          <a:noFill/>
          <a:ln w="9525">
            <a:solidFill>
              <a:schemeClr val="tx1"/>
            </a:solidFill>
            <a:miter lim="800000"/>
            <a:headEnd/>
            <a:tailEnd/>
          </a:ln>
        </p:spPr>
      </p:pic>
      <p:grpSp>
        <p:nvGrpSpPr>
          <p:cNvPr id="47" name="Group 46"/>
          <p:cNvGrpSpPr/>
          <p:nvPr/>
        </p:nvGrpSpPr>
        <p:grpSpPr>
          <a:xfrm>
            <a:off x="5388374" y="4538433"/>
            <a:ext cx="1769574" cy="1991215"/>
            <a:chOff x="5388374" y="3090063"/>
            <a:chExt cx="1769574" cy="1991215"/>
          </a:xfrm>
        </p:grpSpPr>
        <p:pic>
          <p:nvPicPr>
            <p:cNvPr id="3076" name="Picture 4"/>
            <p:cNvPicPr>
              <a:picLocks noChangeAspect="1" noChangeArrowheads="1"/>
            </p:cNvPicPr>
            <p:nvPr/>
          </p:nvPicPr>
          <p:blipFill>
            <a:blip r:embed="rId6" cstate="print"/>
            <a:srcRect l="22296" t="17719" r="22296" b="17719"/>
            <a:stretch>
              <a:fillRect/>
            </a:stretch>
          </p:blipFill>
          <p:spPr bwMode="auto">
            <a:xfrm>
              <a:off x="5388374" y="3090063"/>
              <a:ext cx="1769574" cy="1991215"/>
            </a:xfrm>
            <a:prstGeom prst="rect">
              <a:avLst/>
            </a:prstGeom>
            <a:noFill/>
            <a:ln w="9525">
              <a:solidFill>
                <a:schemeClr val="tx1"/>
              </a:solidFill>
              <a:miter lim="800000"/>
              <a:headEnd/>
              <a:tailEnd/>
            </a:ln>
          </p:spPr>
        </p:pic>
        <p:cxnSp>
          <p:nvCxnSpPr>
            <p:cNvPr id="28" name="Straight Connector 27"/>
            <p:cNvCxnSpPr/>
            <p:nvPr/>
          </p:nvCxnSpPr>
          <p:spPr bwMode="auto">
            <a:xfrm flipV="1">
              <a:off x="6269127" y="3613699"/>
              <a:ext cx="833932" cy="460858"/>
            </a:xfrm>
            <a:prstGeom prst="line">
              <a:avLst/>
            </a:prstGeom>
            <a:solidFill>
              <a:schemeClr val="accent2"/>
            </a:solidFill>
            <a:ln w="19050" cap="sq" cmpd="sng" algn="ctr">
              <a:solidFill>
                <a:srgbClr val="49DA00"/>
              </a:solidFill>
              <a:prstDash val="solid"/>
              <a:round/>
              <a:headEnd type="none" w="med" len="med"/>
              <a:tailEnd type="none" w="med" len="med"/>
            </a:ln>
            <a:effectLst/>
          </p:spPr>
        </p:cxnSp>
        <p:cxnSp>
          <p:nvCxnSpPr>
            <p:cNvPr id="30" name="Straight Connector 29"/>
            <p:cNvCxnSpPr>
              <a:endCxn id="3076" idx="2"/>
            </p:cNvCxnSpPr>
            <p:nvPr/>
          </p:nvCxnSpPr>
          <p:spPr bwMode="auto">
            <a:xfrm rot="5400000">
              <a:off x="5790442" y="4553243"/>
              <a:ext cx="972000" cy="0"/>
            </a:xfrm>
            <a:prstGeom prst="line">
              <a:avLst/>
            </a:prstGeom>
            <a:solidFill>
              <a:schemeClr val="accent2"/>
            </a:solidFill>
            <a:ln w="19050" cap="sq" cmpd="sng" algn="ctr">
              <a:solidFill>
                <a:srgbClr val="49DA00"/>
              </a:solidFill>
              <a:prstDash val="solid"/>
              <a:round/>
              <a:headEnd type="none" w="med" len="med"/>
              <a:tailEnd type="none" w="med" len="med"/>
            </a:ln>
            <a:effectLst/>
          </p:spPr>
        </p:cxnSp>
        <p:cxnSp>
          <p:nvCxnSpPr>
            <p:cNvPr id="33" name="Straight Connector 32"/>
            <p:cNvCxnSpPr/>
            <p:nvPr/>
          </p:nvCxnSpPr>
          <p:spPr bwMode="auto">
            <a:xfrm rot="10800000">
              <a:off x="5457142" y="3606387"/>
              <a:ext cx="811985" cy="468171"/>
            </a:xfrm>
            <a:prstGeom prst="line">
              <a:avLst/>
            </a:prstGeom>
            <a:solidFill>
              <a:schemeClr val="accent2"/>
            </a:solidFill>
            <a:ln w="19050" cap="sq" cmpd="sng" algn="ctr">
              <a:solidFill>
                <a:srgbClr val="49DA00"/>
              </a:solidFill>
              <a:prstDash val="solid"/>
              <a:round/>
              <a:headEnd type="none" w="med" len="med"/>
              <a:tailEnd type="none" w="med" len="med"/>
            </a:ln>
            <a:effectLst/>
          </p:spPr>
        </p:cxnSp>
      </p:grpSp>
      <p:pic>
        <p:nvPicPr>
          <p:cNvPr id="3080" name="Picture 8"/>
          <p:cNvPicPr>
            <a:picLocks noChangeAspect="1" noChangeArrowheads="1"/>
          </p:cNvPicPr>
          <p:nvPr/>
        </p:nvPicPr>
        <p:blipFill>
          <a:blip r:embed="rId7" cstate="print"/>
          <a:srcRect l="22296" t="17719" r="22296" b="17719"/>
          <a:stretch>
            <a:fillRect/>
          </a:stretch>
        </p:blipFill>
        <p:spPr bwMode="auto">
          <a:xfrm>
            <a:off x="7256555" y="2441771"/>
            <a:ext cx="1769574" cy="1991215"/>
          </a:xfrm>
          <a:prstGeom prst="rect">
            <a:avLst/>
          </a:prstGeom>
          <a:noFill/>
          <a:ln w="9525">
            <a:solidFill>
              <a:schemeClr val="tx1"/>
            </a:solidFill>
            <a:miter lim="800000"/>
            <a:headEnd/>
            <a:tailEnd/>
          </a:ln>
        </p:spPr>
      </p:pic>
      <p:pic>
        <p:nvPicPr>
          <p:cNvPr id="3081" name="Picture 9"/>
          <p:cNvPicPr>
            <a:picLocks noChangeAspect="1" noChangeArrowheads="1"/>
          </p:cNvPicPr>
          <p:nvPr/>
        </p:nvPicPr>
        <p:blipFill>
          <a:blip r:embed="rId8" cstate="print"/>
          <a:srcRect l="22296" t="17719" r="22296" b="17719"/>
          <a:stretch>
            <a:fillRect/>
          </a:stretch>
        </p:blipFill>
        <p:spPr bwMode="auto">
          <a:xfrm>
            <a:off x="7254724" y="4528956"/>
            <a:ext cx="1769558" cy="1991230"/>
          </a:xfrm>
          <a:prstGeom prst="rect">
            <a:avLst/>
          </a:prstGeom>
          <a:noFill/>
          <a:ln w="9525">
            <a:solidFill>
              <a:schemeClr val="tx1"/>
            </a:solidFill>
            <a:miter lim="800000"/>
            <a:headEnd/>
            <a:tailEnd/>
          </a:ln>
        </p:spPr>
      </p:pic>
      <p:pic>
        <p:nvPicPr>
          <p:cNvPr id="21" name="Picture 2"/>
          <p:cNvPicPr>
            <a:picLocks noChangeAspect="1" noChangeArrowheads="1"/>
          </p:cNvPicPr>
          <p:nvPr/>
        </p:nvPicPr>
        <p:blipFill>
          <a:blip r:embed="rId9" cstate="print"/>
          <a:srcRect/>
          <a:stretch>
            <a:fillRect/>
          </a:stretch>
        </p:blipFill>
        <p:spPr bwMode="auto">
          <a:xfrm>
            <a:off x="114482" y="1742251"/>
            <a:ext cx="1828800" cy="3886200"/>
          </a:xfrm>
          <a:prstGeom prst="rect">
            <a:avLst/>
          </a:prstGeom>
          <a:noFill/>
          <a:ln w="9525">
            <a:noFill/>
            <a:miter lim="800000"/>
            <a:headEnd/>
            <a:tailEnd/>
          </a:ln>
        </p:spPr>
      </p:pic>
      <p:pic>
        <p:nvPicPr>
          <p:cNvPr id="22" name="Picture 2"/>
          <p:cNvPicPr>
            <a:picLocks noChangeAspect="1" noChangeArrowheads="1"/>
          </p:cNvPicPr>
          <p:nvPr/>
        </p:nvPicPr>
        <p:blipFill>
          <a:blip r:embed="rId10" cstate="print"/>
          <a:srcRect/>
          <a:stretch>
            <a:fillRect/>
          </a:stretch>
        </p:blipFill>
        <p:spPr bwMode="auto">
          <a:xfrm>
            <a:off x="119626" y="1525005"/>
            <a:ext cx="428625" cy="209550"/>
          </a:xfrm>
          <a:prstGeom prst="rect">
            <a:avLst/>
          </a:prstGeom>
          <a:noFill/>
          <a:ln w="9525">
            <a:noFill/>
            <a:miter lim="800000"/>
            <a:headEnd/>
            <a:tailEnd/>
          </a:ln>
        </p:spPr>
      </p:pic>
      <p:sp>
        <p:nvSpPr>
          <p:cNvPr id="23" name="Rectangle 7"/>
          <p:cNvSpPr>
            <a:spLocks noChangeArrowheads="1"/>
          </p:cNvSpPr>
          <p:nvPr/>
        </p:nvSpPr>
        <p:spPr bwMode="auto">
          <a:xfrm>
            <a:off x="121012" y="3043386"/>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910203" y="1250928"/>
            <a:ext cx="3104762" cy="1441714"/>
            <a:chOff x="4321532" y="4965767"/>
            <a:chExt cx="3104762" cy="1441714"/>
          </a:xfrm>
        </p:grpSpPr>
        <p:pic>
          <p:nvPicPr>
            <p:cNvPr id="4101" name="Picture 5"/>
            <p:cNvPicPr>
              <a:picLocks noChangeAspect="1" noChangeArrowheads="1"/>
            </p:cNvPicPr>
            <p:nvPr/>
          </p:nvPicPr>
          <p:blipFill>
            <a:blip r:embed="rId3" cstate="print"/>
            <a:srcRect b="42000"/>
            <a:stretch>
              <a:fillRect/>
            </a:stretch>
          </p:blipFill>
          <p:spPr bwMode="auto">
            <a:xfrm>
              <a:off x="4321532" y="4965767"/>
              <a:ext cx="3104762" cy="1441714"/>
            </a:xfrm>
            <a:prstGeom prst="rect">
              <a:avLst/>
            </a:prstGeom>
            <a:noFill/>
            <a:ln w="9525">
              <a:solidFill>
                <a:schemeClr val="tx1"/>
              </a:solidFill>
              <a:miter lim="800000"/>
              <a:headEnd/>
              <a:tailEnd/>
            </a:ln>
          </p:spPr>
        </p:pic>
        <p:pic>
          <p:nvPicPr>
            <p:cNvPr id="4106" name="Picture 10"/>
            <p:cNvPicPr>
              <a:picLocks noChangeAspect="1" noChangeArrowheads="1"/>
            </p:cNvPicPr>
            <p:nvPr/>
          </p:nvPicPr>
          <p:blipFill>
            <a:blip r:embed="rId4" cstate="print"/>
            <a:srcRect l="20741" t="12349" r="20741" b="12349"/>
            <a:stretch>
              <a:fillRect/>
            </a:stretch>
          </p:blipFill>
          <p:spPr bwMode="auto">
            <a:xfrm>
              <a:off x="6268686" y="4985200"/>
              <a:ext cx="1137590" cy="1413670"/>
            </a:xfrm>
            <a:prstGeom prst="rect">
              <a:avLst/>
            </a:prstGeom>
            <a:noFill/>
            <a:ln w="9525">
              <a:solidFill>
                <a:schemeClr val="tx1"/>
              </a:solidFill>
              <a:miter lim="800000"/>
              <a:headEnd/>
              <a:tailEnd/>
            </a:ln>
          </p:spPr>
        </p:pic>
      </p:grpSp>
      <p:sp>
        <p:nvSpPr>
          <p:cNvPr id="37" name="Text Placeholder 36"/>
          <p:cNvSpPr>
            <a:spLocks noGrp="1"/>
          </p:cNvSpPr>
          <p:nvPr>
            <p:ph type="body" sz="quarter" idx="10"/>
          </p:nvPr>
        </p:nvSpPr>
        <p:spPr>
          <a:xfrm>
            <a:off x="2034000" y="1486800"/>
            <a:ext cx="4320000" cy="3733800"/>
          </a:xfrm>
        </p:spPr>
        <p:txBody>
          <a:bodyPr/>
          <a:lstStyle/>
          <a:p>
            <a:r>
              <a:rPr lang="en-GB" dirty="0" smtClean="0"/>
              <a:t>Function</a:t>
            </a:r>
          </a:p>
          <a:p>
            <a:pPr lvl="1"/>
            <a:r>
              <a:rPr lang="en-GB" dirty="0" smtClean="0"/>
              <a:t>Creates copies of selected features</a:t>
            </a:r>
          </a:p>
          <a:p>
            <a:pPr lvl="1"/>
            <a:r>
              <a:rPr lang="en-GB" dirty="0" smtClean="0"/>
              <a:t>Pattern Type: 3 options</a:t>
            </a:r>
          </a:p>
          <a:p>
            <a:pPr lvl="1"/>
            <a:r>
              <a:rPr lang="en-GB" dirty="0" smtClean="0"/>
              <a:t>Linear, Circular or Rectangular</a:t>
            </a:r>
          </a:p>
          <a:p>
            <a:pPr lvl="1"/>
            <a:endParaRPr lang="en-GB" dirty="0" smtClean="0"/>
          </a:p>
          <a:p>
            <a:pPr lvl="1"/>
            <a:endParaRPr lang="en-GB" dirty="0" smtClean="0"/>
          </a:p>
          <a:p>
            <a:pPr lvl="1"/>
            <a:endParaRPr lang="en-GB" dirty="0" smtClean="0"/>
          </a:p>
          <a:p>
            <a:pPr lvl="1"/>
            <a:r>
              <a:rPr lang="en-GB" dirty="0" smtClean="0"/>
              <a:t>Select Geometry (features or bodies)</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r>
              <a:rPr lang="en-GB" dirty="0" smtClean="0"/>
              <a:t>Specify Direction, Axis, Offset, Copies</a:t>
            </a:r>
          </a:p>
          <a:p>
            <a:endParaRPr lang="en-GB" dirty="0"/>
          </a:p>
        </p:txBody>
      </p:sp>
      <p:sp>
        <p:nvSpPr>
          <p:cNvPr id="16"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37903" name="Rectangle 7"/>
          <p:cNvSpPr>
            <a:spLocks noChangeArrowheads="1"/>
          </p:cNvSpPr>
          <p:nvPr/>
        </p:nvSpPr>
        <p:spPr bwMode="auto">
          <a:xfrm>
            <a:off x="6075579" y="1802101"/>
            <a:ext cx="1774901" cy="18256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1" name="Title 20"/>
          <p:cNvSpPr>
            <a:spLocks noGrp="1"/>
          </p:cNvSpPr>
          <p:nvPr>
            <p:ph type="title"/>
          </p:nvPr>
        </p:nvSpPr>
        <p:spPr/>
        <p:txBody>
          <a:bodyPr/>
          <a:lstStyle/>
          <a:p>
            <a:r>
              <a:rPr lang="en-GB" dirty="0" smtClean="0"/>
              <a:t>Pattern</a:t>
            </a:r>
            <a:br>
              <a:rPr lang="en-GB" dirty="0" smtClean="0"/>
            </a:br>
            <a:endParaRPr lang="en-GB" dirty="0"/>
          </a:p>
        </p:txBody>
      </p:sp>
      <p:pic>
        <p:nvPicPr>
          <p:cNvPr id="4105" name="Picture 9"/>
          <p:cNvPicPr>
            <a:picLocks noChangeAspect="1" noChangeArrowheads="1"/>
          </p:cNvPicPr>
          <p:nvPr/>
        </p:nvPicPr>
        <p:blipFill>
          <a:blip r:embed="rId5" cstate="print"/>
          <a:srcRect l="20741" t="12349" r="20741" b="12349"/>
          <a:stretch>
            <a:fillRect/>
          </a:stretch>
        </p:blipFill>
        <p:spPr bwMode="auto">
          <a:xfrm>
            <a:off x="3027370" y="4173875"/>
            <a:ext cx="1503244" cy="1868063"/>
          </a:xfrm>
          <a:prstGeom prst="rect">
            <a:avLst/>
          </a:prstGeom>
          <a:noFill/>
          <a:ln w="9525">
            <a:solidFill>
              <a:schemeClr val="tx1"/>
            </a:solidFill>
            <a:miter lim="800000"/>
            <a:headEnd/>
            <a:tailEnd/>
          </a:ln>
        </p:spPr>
      </p:pic>
      <p:pic>
        <p:nvPicPr>
          <p:cNvPr id="4109" name="Picture 13"/>
          <p:cNvPicPr>
            <a:picLocks noChangeAspect="1" noChangeArrowheads="1"/>
          </p:cNvPicPr>
          <p:nvPr/>
        </p:nvPicPr>
        <p:blipFill>
          <a:blip r:embed="rId6" cstate="print"/>
          <a:srcRect b="21724"/>
          <a:stretch>
            <a:fillRect/>
          </a:stretch>
        </p:blipFill>
        <p:spPr bwMode="auto">
          <a:xfrm>
            <a:off x="5891582" y="4550077"/>
            <a:ext cx="3104762" cy="1945717"/>
          </a:xfrm>
          <a:prstGeom prst="rect">
            <a:avLst/>
          </a:prstGeom>
          <a:noFill/>
          <a:ln w="9525">
            <a:solidFill>
              <a:schemeClr val="tx1"/>
            </a:solidFill>
            <a:miter lim="800000"/>
            <a:headEnd/>
            <a:tailEnd/>
          </a:ln>
        </p:spPr>
      </p:pic>
      <p:pic>
        <p:nvPicPr>
          <p:cNvPr id="4108" name="Picture 12"/>
          <p:cNvPicPr>
            <a:picLocks noChangeAspect="1" noChangeArrowheads="1"/>
          </p:cNvPicPr>
          <p:nvPr/>
        </p:nvPicPr>
        <p:blipFill>
          <a:blip r:embed="rId7" cstate="print"/>
          <a:srcRect l="20741" t="12349" r="20741" b="12349"/>
          <a:stretch>
            <a:fillRect/>
          </a:stretch>
        </p:blipFill>
        <p:spPr bwMode="auto">
          <a:xfrm>
            <a:off x="7828104" y="4869418"/>
            <a:ext cx="1137590" cy="1413670"/>
          </a:xfrm>
          <a:prstGeom prst="rect">
            <a:avLst/>
          </a:prstGeom>
          <a:noFill/>
          <a:ln w="9525">
            <a:solidFill>
              <a:schemeClr val="tx1"/>
            </a:solidFill>
            <a:miter lim="800000"/>
            <a:headEnd/>
            <a:tailEnd/>
          </a:ln>
        </p:spPr>
      </p:pic>
      <p:pic>
        <p:nvPicPr>
          <p:cNvPr id="4110" name="Picture 14"/>
          <p:cNvPicPr>
            <a:picLocks noChangeAspect="1" noChangeArrowheads="1"/>
          </p:cNvPicPr>
          <p:nvPr/>
        </p:nvPicPr>
        <p:blipFill>
          <a:blip r:embed="rId8" cstate="print"/>
          <a:srcRect l="1204" t="6811" r="1204" b="10216"/>
          <a:stretch>
            <a:fillRect/>
          </a:stretch>
        </p:blipFill>
        <p:spPr bwMode="auto">
          <a:xfrm>
            <a:off x="2405342" y="2887990"/>
            <a:ext cx="2699308" cy="811275"/>
          </a:xfrm>
          <a:prstGeom prst="rect">
            <a:avLst/>
          </a:prstGeom>
          <a:noFill/>
          <a:ln w="9525">
            <a:solidFill>
              <a:schemeClr val="tx1"/>
            </a:solidFill>
            <a:miter lim="800000"/>
            <a:headEnd/>
            <a:tailEnd/>
          </a:ln>
        </p:spPr>
      </p:pic>
      <p:pic>
        <p:nvPicPr>
          <p:cNvPr id="4104" name="Picture 8"/>
          <p:cNvPicPr>
            <a:picLocks noChangeAspect="1" noChangeArrowheads="1"/>
          </p:cNvPicPr>
          <p:nvPr/>
        </p:nvPicPr>
        <p:blipFill>
          <a:blip r:embed="rId9" cstate="print"/>
          <a:srcRect b="42000"/>
          <a:stretch>
            <a:fillRect/>
          </a:stretch>
        </p:blipFill>
        <p:spPr bwMode="auto">
          <a:xfrm>
            <a:off x="5910204" y="2904161"/>
            <a:ext cx="3104762" cy="1441714"/>
          </a:xfrm>
          <a:prstGeom prst="rect">
            <a:avLst/>
          </a:prstGeom>
          <a:noFill/>
          <a:ln w="9525">
            <a:solidFill>
              <a:schemeClr val="tx1"/>
            </a:solidFill>
            <a:miter lim="800000"/>
            <a:headEnd/>
            <a:tailEnd/>
          </a:ln>
        </p:spPr>
      </p:pic>
      <p:pic>
        <p:nvPicPr>
          <p:cNvPr id="4107" name="Picture 11"/>
          <p:cNvPicPr>
            <a:picLocks noChangeAspect="1" noChangeArrowheads="1"/>
          </p:cNvPicPr>
          <p:nvPr/>
        </p:nvPicPr>
        <p:blipFill>
          <a:blip r:embed="rId10" cstate="print"/>
          <a:srcRect l="20741" t="12349" r="20741" b="12349"/>
          <a:stretch>
            <a:fillRect/>
          </a:stretch>
        </p:blipFill>
        <p:spPr bwMode="auto">
          <a:xfrm>
            <a:off x="7864675" y="2929939"/>
            <a:ext cx="1119662" cy="1391390"/>
          </a:xfrm>
          <a:prstGeom prst="rect">
            <a:avLst/>
          </a:prstGeom>
          <a:noFill/>
          <a:ln w="9525">
            <a:solidFill>
              <a:schemeClr val="tx1"/>
            </a:solidFill>
            <a:miter lim="800000"/>
            <a:headEnd/>
            <a:tailEnd/>
          </a:ln>
        </p:spPr>
      </p:pic>
      <p:sp>
        <p:nvSpPr>
          <p:cNvPr id="41" name="Rectangle 7"/>
          <p:cNvSpPr>
            <a:spLocks noChangeArrowheads="1"/>
          </p:cNvSpPr>
          <p:nvPr/>
        </p:nvSpPr>
        <p:spPr bwMode="auto">
          <a:xfrm>
            <a:off x="6059730" y="3461432"/>
            <a:ext cx="1774901" cy="18256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42" name="Rectangle 7"/>
          <p:cNvSpPr>
            <a:spLocks noChangeArrowheads="1"/>
          </p:cNvSpPr>
          <p:nvPr/>
        </p:nvSpPr>
        <p:spPr bwMode="auto">
          <a:xfrm>
            <a:off x="6043880" y="5106133"/>
            <a:ext cx="1774901" cy="18256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20" name="Picture 2"/>
          <p:cNvPicPr>
            <a:picLocks noChangeAspect="1" noChangeArrowheads="1"/>
          </p:cNvPicPr>
          <p:nvPr/>
        </p:nvPicPr>
        <p:blipFill>
          <a:blip r:embed="rId11" cstate="print"/>
          <a:srcRect/>
          <a:stretch>
            <a:fillRect/>
          </a:stretch>
        </p:blipFill>
        <p:spPr bwMode="auto">
          <a:xfrm>
            <a:off x="114482" y="1742251"/>
            <a:ext cx="1828800" cy="3886200"/>
          </a:xfrm>
          <a:prstGeom prst="rect">
            <a:avLst/>
          </a:prstGeom>
          <a:noFill/>
          <a:ln w="9525">
            <a:noFill/>
            <a:miter lim="800000"/>
            <a:headEnd/>
            <a:tailEnd/>
          </a:ln>
        </p:spPr>
      </p:pic>
      <p:pic>
        <p:nvPicPr>
          <p:cNvPr id="25" name="Picture 2"/>
          <p:cNvPicPr>
            <a:picLocks noChangeAspect="1" noChangeArrowheads="1"/>
          </p:cNvPicPr>
          <p:nvPr/>
        </p:nvPicPr>
        <p:blipFill>
          <a:blip r:embed="rId12" cstate="print"/>
          <a:srcRect/>
          <a:stretch>
            <a:fillRect/>
          </a:stretch>
        </p:blipFill>
        <p:spPr bwMode="auto">
          <a:xfrm>
            <a:off x="119626" y="1525005"/>
            <a:ext cx="428625" cy="209550"/>
          </a:xfrm>
          <a:prstGeom prst="rect">
            <a:avLst/>
          </a:prstGeom>
          <a:noFill/>
          <a:ln w="9525">
            <a:noFill/>
            <a:miter lim="800000"/>
            <a:headEnd/>
            <a:tailEnd/>
          </a:ln>
        </p:spPr>
      </p:pic>
      <p:sp>
        <p:nvSpPr>
          <p:cNvPr id="26" name="Rectangle 7"/>
          <p:cNvSpPr>
            <a:spLocks noChangeArrowheads="1"/>
          </p:cNvSpPr>
          <p:nvPr/>
        </p:nvSpPr>
        <p:spPr bwMode="auto">
          <a:xfrm>
            <a:off x="121012" y="3894026"/>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9241"/>
          <a:stretch>
            <a:fillRect/>
          </a:stretch>
        </p:blipFill>
        <p:spPr bwMode="auto">
          <a:xfrm>
            <a:off x="2407896" y="3732028"/>
            <a:ext cx="4107755" cy="1669315"/>
          </a:xfrm>
          <a:prstGeom prst="rect">
            <a:avLst/>
          </a:prstGeom>
          <a:noFill/>
          <a:ln w="9525">
            <a:solidFill>
              <a:schemeClr val="accent1"/>
            </a:solidFill>
            <a:miter lim="800000"/>
            <a:headEnd/>
            <a:tailEnd/>
          </a:ln>
        </p:spPr>
      </p:pic>
      <p:sp>
        <p:nvSpPr>
          <p:cNvPr id="15"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38921" name="Rectangle 7"/>
          <p:cNvSpPr>
            <a:spLocks noChangeArrowheads="1"/>
          </p:cNvSpPr>
          <p:nvPr/>
        </p:nvSpPr>
        <p:spPr bwMode="auto">
          <a:xfrm>
            <a:off x="2589682" y="4463292"/>
            <a:ext cx="3885546" cy="257564"/>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30" name="Text Placeholder 29"/>
          <p:cNvSpPr>
            <a:spLocks noGrp="1"/>
          </p:cNvSpPr>
          <p:nvPr>
            <p:ph type="body" sz="quarter" idx="10"/>
          </p:nvPr>
        </p:nvSpPr>
        <p:spPr>
          <a:xfrm>
            <a:off x="2034000" y="1486800"/>
            <a:ext cx="6096000" cy="3733800"/>
          </a:xfrm>
        </p:spPr>
        <p:txBody>
          <a:bodyPr/>
          <a:lstStyle/>
          <a:p>
            <a:r>
              <a:rPr lang="en-GB" dirty="0" smtClean="0"/>
              <a:t>Body Manipulation Tools</a:t>
            </a:r>
          </a:p>
          <a:p>
            <a:pPr lvl="1"/>
            <a:r>
              <a:rPr lang="en-GB" dirty="0" smtClean="0"/>
              <a:t>Contains eleven general body editing tools </a:t>
            </a:r>
          </a:p>
          <a:p>
            <a:pPr lvl="1"/>
            <a:r>
              <a:rPr lang="en-GB" dirty="0" smtClean="0"/>
              <a:t>Options vary depending on whether the bodies are Active or Frozen</a:t>
            </a:r>
          </a:p>
          <a:p>
            <a:pPr lvl="1"/>
            <a:r>
              <a:rPr lang="en-GB" dirty="0" smtClean="0"/>
              <a:t>Cut and imprint are not available when all bodies are Frozen</a:t>
            </a:r>
          </a:p>
          <a:p>
            <a:pPr lvl="1"/>
            <a:r>
              <a:rPr lang="en-GB" dirty="0" smtClean="0"/>
              <a:t>Select Body Operation, set Type</a:t>
            </a:r>
          </a:p>
          <a:p>
            <a:endParaRPr lang="en-GB" dirty="0"/>
          </a:p>
        </p:txBody>
      </p:sp>
      <p:sp>
        <p:nvSpPr>
          <p:cNvPr id="19" name="Title 18"/>
          <p:cNvSpPr>
            <a:spLocks noGrp="1"/>
          </p:cNvSpPr>
          <p:nvPr>
            <p:ph type="title"/>
          </p:nvPr>
        </p:nvSpPr>
        <p:spPr/>
        <p:txBody>
          <a:bodyPr/>
          <a:lstStyle/>
          <a:p>
            <a:r>
              <a:rPr lang="en-GB" dirty="0" smtClean="0"/>
              <a:t>Body Operation</a:t>
            </a:r>
            <a:br>
              <a:rPr lang="en-GB" dirty="0" smtClean="0"/>
            </a:br>
            <a:endParaRPr lang="en-GB" dirty="0"/>
          </a:p>
        </p:txBody>
      </p:sp>
      <p:grpSp>
        <p:nvGrpSpPr>
          <p:cNvPr id="26" name="Group 25"/>
          <p:cNvGrpSpPr/>
          <p:nvPr/>
        </p:nvGrpSpPr>
        <p:grpSpPr>
          <a:xfrm>
            <a:off x="6522331" y="4507966"/>
            <a:ext cx="763524" cy="1472297"/>
            <a:chOff x="2111350" y="4584688"/>
            <a:chExt cx="763524" cy="1472297"/>
          </a:xfrm>
        </p:grpSpPr>
        <p:sp>
          <p:nvSpPr>
            <p:cNvPr id="27" name="Rectangle 26"/>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28" name="Picture 4"/>
            <p:cNvPicPr>
              <a:picLocks noChangeAspect="1" noChangeArrowheads="1"/>
            </p:cNvPicPr>
            <p:nvPr/>
          </p:nvPicPr>
          <p:blipFill>
            <a:blip r:embed="rId4" cstate="print"/>
            <a:srcRect/>
            <a:stretch>
              <a:fillRect/>
            </a:stretch>
          </p:blipFill>
          <p:spPr bwMode="auto">
            <a:xfrm>
              <a:off x="2148205" y="4612300"/>
              <a:ext cx="696658" cy="1161098"/>
            </a:xfrm>
            <a:prstGeom prst="rect">
              <a:avLst/>
            </a:prstGeom>
            <a:noFill/>
            <a:ln w="9525">
              <a:noFill/>
              <a:miter lim="800000"/>
              <a:headEnd/>
              <a:tailEnd/>
            </a:ln>
          </p:spPr>
        </p:pic>
        <p:pic>
          <p:nvPicPr>
            <p:cNvPr id="29" name="Picture 7"/>
            <p:cNvPicPr>
              <a:picLocks noChangeAspect="1" noChangeArrowheads="1"/>
            </p:cNvPicPr>
            <p:nvPr/>
          </p:nvPicPr>
          <p:blipFill>
            <a:blip r:embed="rId5" cstate="print"/>
            <a:srcRect r="5249"/>
            <a:stretch>
              <a:fillRect/>
            </a:stretch>
          </p:blipFill>
          <p:spPr bwMode="auto">
            <a:xfrm>
              <a:off x="2150910" y="5764840"/>
              <a:ext cx="688788" cy="262509"/>
            </a:xfrm>
            <a:prstGeom prst="rect">
              <a:avLst/>
            </a:prstGeom>
            <a:noFill/>
            <a:ln w="9525">
              <a:noFill/>
              <a:miter lim="800000"/>
              <a:headEnd/>
              <a:tailEnd/>
            </a:ln>
          </p:spPr>
        </p:pic>
      </p:grpSp>
      <p:pic>
        <p:nvPicPr>
          <p:cNvPr id="14" name="Picture 2"/>
          <p:cNvPicPr>
            <a:picLocks noChangeAspect="1" noChangeArrowheads="1"/>
          </p:cNvPicPr>
          <p:nvPr/>
        </p:nvPicPr>
        <p:blipFill>
          <a:blip r:embed="rId6" cstate="print"/>
          <a:srcRect/>
          <a:stretch>
            <a:fillRect/>
          </a:stretch>
        </p:blipFill>
        <p:spPr bwMode="auto">
          <a:xfrm>
            <a:off x="114482" y="1742251"/>
            <a:ext cx="1828800" cy="3886200"/>
          </a:xfrm>
          <a:prstGeom prst="rect">
            <a:avLst/>
          </a:prstGeom>
          <a:noFill/>
          <a:ln w="9525">
            <a:noFill/>
            <a:miter lim="800000"/>
            <a:headEnd/>
            <a:tailEnd/>
          </a:ln>
        </p:spPr>
      </p:pic>
      <p:pic>
        <p:nvPicPr>
          <p:cNvPr id="16" name="Picture 2"/>
          <p:cNvPicPr>
            <a:picLocks noChangeAspect="1" noChangeArrowheads="1"/>
          </p:cNvPicPr>
          <p:nvPr/>
        </p:nvPicPr>
        <p:blipFill>
          <a:blip r:embed="rId7" cstate="print"/>
          <a:srcRect/>
          <a:stretch>
            <a:fillRect/>
          </a:stretch>
        </p:blipFill>
        <p:spPr bwMode="auto">
          <a:xfrm>
            <a:off x="119626" y="1525005"/>
            <a:ext cx="428625" cy="209550"/>
          </a:xfrm>
          <a:prstGeom prst="rect">
            <a:avLst/>
          </a:prstGeom>
          <a:noFill/>
          <a:ln w="9525">
            <a:noFill/>
            <a:miter lim="800000"/>
            <a:headEnd/>
            <a:tailEnd/>
          </a:ln>
        </p:spPr>
      </p:pic>
      <p:sp>
        <p:nvSpPr>
          <p:cNvPr id="17"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20" name="Title 19"/>
          <p:cNvSpPr>
            <a:spLocks noGrp="1"/>
          </p:cNvSpPr>
          <p:nvPr>
            <p:ph type="title"/>
          </p:nvPr>
        </p:nvSpPr>
        <p:spPr/>
        <p:txBody>
          <a:bodyPr/>
          <a:lstStyle/>
          <a:p>
            <a:r>
              <a:rPr lang="en-GB" dirty="0" smtClean="0"/>
              <a:t>Body Operation: Mirror</a:t>
            </a:r>
            <a:br>
              <a:rPr lang="en-GB" dirty="0" smtClean="0"/>
            </a:br>
            <a:endParaRPr lang="en-GB" dirty="0"/>
          </a:p>
        </p:txBody>
      </p:sp>
      <p:grpSp>
        <p:nvGrpSpPr>
          <p:cNvPr id="37" name="Group 36"/>
          <p:cNvGrpSpPr/>
          <p:nvPr/>
        </p:nvGrpSpPr>
        <p:grpSpPr>
          <a:xfrm>
            <a:off x="2111350" y="4606633"/>
            <a:ext cx="763524" cy="1472297"/>
            <a:chOff x="2111350" y="4584688"/>
            <a:chExt cx="763524" cy="1472297"/>
          </a:xfrm>
        </p:grpSpPr>
        <p:sp>
          <p:nvSpPr>
            <p:cNvPr id="33" name="Rectangle 32"/>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34" name="Picture 4"/>
            <p:cNvPicPr>
              <a:picLocks noChangeAspect="1" noChangeArrowheads="1"/>
            </p:cNvPicPr>
            <p:nvPr/>
          </p:nvPicPr>
          <p:blipFill>
            <a:blip r:embed="rId3" cstate="print"/>
            <a:srcRect/>
            <a:stretch>
              <a:fillRect/>
            </a:stretch>
          </p:blipFill>
          <p:spPr bwMode="auto">
            <a:xfrm>
              <a:off x="2148205" y="4612300"/>
              <a:ext cx="696658" cy="1161098"/>
            </a:xfrm>
            <a:prstGeom prst="rect">
              <a:avLst/>
            </a:prstGeom>
            <a:noFill/>
            <a:ln w="9525">
              <a:noFill/>
              <a:miter lim="800000"/>
              <a:headEnd/>
              <a:tailEnd/>
            </a:ln>
          </p:spPr>
        </p:pic>
        <p:pic>
          <p:nvPicPr>
            <p:cNvPr id="35" name="Picture 7"/>
            <p:cNvPicPr>
              <a:picLocks noChangeAspect="1" noChangeArrowheads="1"/>
            </p:cNvPicPr>
            <p:nvPr/>
          </p:nvPicPr>
          <p:blipFill>
            <a:blip r:embed="rId4"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38" name="Rectangle 7"/>
          <p:cNvSpPr>
            <a:spLocks noChangeArrowheads="1"/>
          </p:cNvSpPr>
          <p:nvPr/>
        </p:nvSpPr>
        <p:spPr bwMode="auto">
          <a:xfrm>
            <a:off x="2134032" y="4621932"/>
            <a:ext cx="733526" cy="14757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5122" name="Picture 2"/>
          <p:cNvPicPr>
            <a:picLocks noChangeAspect="1" noChangeArrowheads="1"/>
          </p:cNvPicPr>
          <p:nvPr/>
        </p:nvPicPr>
        <p:blipFill>
          <a:blip r:embed="rId5" cstate="print"/>
          <a:srcRect t="22551" b="20940"/>
          <a:stretch>
            <a:fillRect/>
          </a:stretch>
        </p:blipFill>
        <p:spPr bwMode="auto">
          <a:xfrm>
            <a:off x="6315505" y="1584715"/>
            <a:ext cx="2583960" cy="1296293"/>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6" cstate="print"/>
          <a:srcRect t="22551" b="20940"/>
          <a:stretch>
            <a:fillRect/>
          </a:stretch>
        </p:blipFill>
        <p:spPr bwMode="auto">
          <a:xfrm>
            <a:off x="6290802" y="4759509"/>
            <a:ext cx="2593487" cy="1301061"/>
          </a:xfrm>
          <a:prstGeom prst="rect">
            <a:avLst/>
          </a:prstGeom>
          <a:noFill/>
          <a:ln w="9525">
            <a:solidFill>
              <a:schemeClr val="tx1"/>
            </a:solidFill>
            <a:miter lim="800000"/>
            <a:headEnd/>
            <a:tailEnd/>
          </a:ln>
        </p:spPr>
      </p:pic>
      <p:pic>
        <p:nvPicPr>
          <p:cNvPr id="5125" name="Picture 5"/>
          <p:cNvPicPr>
            <a:picLocks noChangeAspect="1" noChangeArrowheads="1"/>
          </p:cNvPicPr>
          <p:nvPr/>
        </p:nvPicPr>
        <p:blipFill>
          <a:blip r:embed="rId7" cstate="print"/>
          <a:srcRect b="51419"/>
          <a:stretch>
            <a:fillRect/>
          </a:stretch>
        </p:blipFill>
        <p:spPr bwMode="auto">
          <a:xfrm>
            <a:off x="2964503" y="4614530"/>
            <a:ext cx="2919428" cy="1472420"/>
          </a:xfrm>
          <a:prstGeom prst="rect">
            <a:avLst/>
          </a:prstGeom>
          <a:noFill/>
          <a:ln w="9525">
            <a:solidFill>
              <a:schemeClr val="accent1"/>
            </a:solidFill>
            <a:miter lim="800000"/>
            <a:headEnd/>
            <a:tailEnd/>
          </a:ln>
        </p:spPr>
      </p:pic>
      <p:pic>
        <p:nvPicPr>
          <p:cNvPr id="5124" name="Picture 4"/>
          <p:cNvPicPr>
            <a:picLocks noChangeAspect="1" noChangeArrowheads="1"/>
          </p:cNvPicPr>
          <p:nvPr/>
        </p:nvPicPr>
        <p:blipFill>
          <a:blip r:embed="rId8" cstate="print"/>
          <a:srcRect l="15253" t="29531" r="13823" b="23088"/>
          <a:stretch>
            <a:fillRect/>
          </a:stretch>
        </p:blipFill>
        <p:spPr bwMode="auto">
          <a:xfrm>
            <a:off x="6319596" y="3060218"/>
            <a:ext cx="2567980" cy="1523008"/>
          </a:xfrm>
          <a:prstGeom prst="rect">
            <a:avLst/>
          </a:prstGeom>
          <a:noFill/>
          <a:ln w="9525">
            <a:solidFill>
              <a:schemeClr val="tx1"/>
            </a:solidFill>
            <a:miter lim="800000"/>
            <a:headEnd/>
            <a:tailEnd/>
          </a:ln>
        </p:spPr>
      </p:pic>
      <p:sp>
        <p:nvSpPr>
          <p:cNvPr id="41" name="Text Box 6"/>
          <p:cNvSpPr txBox="1">
            <a:spLocks noChangeArrowheads="1"/>
          </p:cNvSpPr>
          <p:nvPr/>
        </p:nvSpPr>
        <p:spPr bwMode="auto">
          <a:xfrm>
            <a:off x="6313791" y="3059509"/>
            <a:ext cx="930567" cy="23391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0" lvl="1" indent="-171450" algn="ctr">
              <a:buClr>
                <a:srgbClr val="16707C"/>
              </a:buClr>
            </a:pPr>
            <a:r>
              <a:rPr lang="en-US" sz="1400" b="0" dirty="0" smtClean="0"/>
              <a:t>XY Plane</a:t>
            </a:r>
            <a:endParaRPr lang="en-US" sz="1400" b="0" dirty="0"/>
          </a:p>
        </p:txBody>
      </p:sp>
      <p:sp>
        <p:nvSpPr>
          <p:cNvPr id="19" name="Text Placeholder 18"/>
          <p:cNvSpPr>
            <a:spLocks noGrp="1"/>
          </p:cNvSpPr>
          <p:nvPr>
            <p:ph type="body" sz="quarter" idx="10"/>
          </p:nvPr>
        </p:nvSpPr>
        <p:spPr>
          <a:xfrm>
            <a:off x="2034000" y="1486800"/>
            <a:ext cx="4320000" cy="3733800"/>
          </a:xfrm>
        </p:spPr>
        <p:txBody>
          <a:bodyPr/>
          <a:lstStyle/>
          <a:p>
            <a:pPr lvl="1"/>
            <a:endParaRPr lang="en-GB" dirty="0" smtClean="0"/>
          </a:p>
          <a:p>
            <a:pPr lvl="1"/>
            <a:r>
              <a:rPr lang="en-GB" dirty="0" smtClean="0"/>
              <a:t>Creates a mirror image body reflected in selected plane</a:t>
            </a:r>
          </a:p>
          <a:p>
            <a:pPr lvl="1"/>
            <a:r>
              <a:rPr lang="en-GB" dirty="0" smtClean="0"/>
              <a:t>Select body or bodies </a:t>
            </a:r>
          </a:p>
          <a:p>
            <a:pPr lvl="1"/>
            <a:r>
              <a:rPr lang="en-GB" dirty="0" smtClean="0"/>
              <a:t>Set Mirror Plane </a:t>
            </a:r>
          </a:p>
          <a:p>
            <a:pPr lvl="1"/>
            <a:r>
              <a:rPr lang="en-GB" dirty="0" smtClean="0"/>
              <a:t>Original body deletion controlled by ‘Preserve Bodies’ option</a:t>
            </a:r>
          </a:p>
          <a:p>
            <a:pPr lvl="1"/>
            <a:r>
              <a:rPr lang="en-GB" dirty="0" smtClean="0"/>
              <a:t>Example – Mirroring car body in the XY Plane preserving the original</a:t>
            </a:r>
          </a:p>
          <a:p>
            <a:endParaRPr lang="en-GB" dirty="0"/>
          </a:p>
        </p:txBody>
      </p:sp>
      <p:pic>
        <p:nvPicPr>
          <p:cNvPr id="18" name="Picture 2"/>
          <p:cNvPicPr>
            <a:picLocks noChangeAspect="1" noChangeArrowheads="1"/>
          </p:cNvPicPr>
          <p:nvPr/>
        </p:nvPicPr>
        <p:blipFill>
          <a:blip r:embed="rId9" cstate="print"/>
          <a:srcRect/>
          <a:stretch>
            <a:fillRect/>
          </a:stretch>
        </p:blipFill>
        <p:spPr bwMode="auto">
          <a:xfrm>
            <a:off x="114482" y="1742251"/>
            <a:ext cx="1828800" cy="3886200"/>
          </a:xfrm>
          <a:prstGeom prst="rect">
            <a:avLst/>
          </a:prstGeom>
          <a:noFill/>
          <a:ln w="9525">
            <a:noFill/>
            <a:miter lim="800000"/>
            <a:headEnd/>
            <a:tailEnd/>
          </a:ln>
        </p:spPr>
      </p:pic>
      <p:pic>
        <p:nvPicPr>
          <p:cNvPr id="25" name="Picture 2"/>
          <p:cNvPicPr>
            <a:picLocks noChangeAspect="1" noChangeArrowheads="1"/>
          </p:cNvPicPr>
          <p:nvPr/>
        </p:nvPicPr>
        <p:blipFill>
          <a:blip r:embed="rId10" cstate="print"/>
          <a:srcRect/>
          <a:stretch>
            <a:fillRect/>
          </a:stretch>
        </p:blipFill>
        <p:spPr bwMode="auto">
          <a:xfrm>
            <a:off x="119626" y="1525005"/>
            <a:ext cx="428625" cy="209550"/>
          </a:xfrm>
          <a:prstGeom prst="rect">
            <a:avLst/>
          </a:prstGeom>
          <a:noFill/>
          <a:ln w="9525">
            <a:noFill/>
            <a:miter lim="800000"/>
            <a:headEnd/>
            <a:tailEnd/>
          </a:ln>
        </p:spPr>
      </p:pic>
      <p:sp>
        <p:nvSpPr>
          <p:cNvPr id="26"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2034000" y="1486800"/>
            <a:ext cx="4320000" cy="3733800"/>
          </a:xfrm>
        </p:spPr>
        <p:txBody>
          <a:bodyPr/>
          <a:lstStyle/>
          <a:p>
            <a:pPr lvl="1"/>
            <a:endParaRPr lang="en-GB" dirty="0" smtClean="0"/>
          </a:p>
          <a:p>
            <a:pPr lvl="1"/>
            <a:r>
              <a:rPr lang="en-GB" dirty="0" smtClean="0"/>
              <a:t>Moves and aligns selected bodies </a:t>
            </a:r>
          </a:p>
          <a:p>
            <a:pPr lvl="1"/>
            <a:r>
              <a:rPr lang="en-GB" dirty="0" smtClean="0"/>
              <a:t>Select body or bodies</a:t>
            </a:r>
          </a:p>
          <a:p>
            <a:pPr lvl="1"/>
            <a:r>
              <a:rPr lang="en-GB" dirty="0" smtClean="0"/>
              <a:t>Option to preserve bodies</a:t>
            </a:r>
          </a:p>
          <a:p>
            <a:pPr lvl="1"/>
            <a:r>
              <a:rPr lang="en-GB" dirty="0" smtClean="0"/>
              <a:t>Set Source and Destination Planes</a:t>
            </a:r>
          </a:p>
          <a:p>
            <a:pPr lvl="1"/>
            <a:r>
              <a:rPr lang="en-GB" dirty="0" smtClean="0"/>
              <a:t>Example – Aligning two bodies using corresponding source and destination planes on each body respectively</a:t>
            </a:r>
          </a:p>
          <a:p>
            <a:pPr lvl="1">
              <a:buNone/>
            </a:pPr>
            <a:endParaRPr lang="en-GB" dirty="0" smtClean="0"/>
          </a:p>
          <a:p>
            <a:pPr lvl="1"/>
            <a:endParaRPr lang="en-GB" dirty="0" smtClean="0"/>
          </a:p>
          <a:p>
            <a:pPr lvl="1"/>
            <a:endParaRPr lang="en-GB" dirty="0" smtClean="0"/>
          </a:p>
          <a:p>
            <a:endParaRPr lang="en-GB" dirty="0"/>
          </a:p>
        </p:txBody>
      </p:sp>
      <p:grpSp>
        <p:nvGrpSpPr>
          <p:cNvPr id="20" name="Group 19"/>
          <p:cNvGrpSpPr>
            <a:grpSpLocks noChangeAspect="1"/>
          </p:cNvGrpSpPr>
          <p:nvPr/>
        </p:nvGrpSpPr>
        <p:grpSpPr>
          <a:xfrm>
            <a:off x="3032531" y="4532292"/>
            <a:ext cx="3220674" cy="1616861"/>
            <a:chOff x="1152525" y="1650126"/>
            <a:chExt cx="6441347" cy="3233722"/>
          </a:xfrm>
        </p:grpSpPr>
        <p:pic>
          <p:nvPicPr>
            <p:cNvPr id="4098" name="Picture 2"/>
            <p:cNvPicPr>
              <a:picLocks noChangeAspect="1" noChangeArrowheads="1"/>
            </p:cNvPicPr>
            <p:nvPr/>
          </p:nvPicPr>
          <p:blipFill>
            <a:blip r:embed="rId3" cstate="print"/>
            <a:srcRect t="20022" r="5791" b="25483"/>
            <a:stretch>
              <a:fillRect/>
            </a:stretch>
          </p:blipFill>
          <p:spPr bwMode="auto">
            <a:xfrm>
              <a:off x="1152525" y="1650126"/>
              <a:ext cx="6441347" cy="323372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t="20022" r="58964" b="25483"/>
            <a:stretch>
              <a:fillRect/>
            </a:stretch>
          </p:blipFill>
          <p:spPr bwMode="auto">
            <a:xfrm>
              <a:off x="1152525" y="1650126"/>
              <a:ext cx="2805579" cy="3233722"/>
            </a:xfrm>
            <a:prstGeom prst="rect">
              <a:avLst/>
            </a:prstGeom>
            <a:noFill/>
            <a:ln w="9525">
              <a:noFill/>
              <a:miter lim="800000"/>
              <a:headEnd/>
              <a:tailEnd/>
            </a:ln>
          </p:spPr>
        </p:pic>
      </p:grpSp>
      <p:sp>
        <p:nvSpPr>
          <p:cNvPr id="22"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18" name="Title 17"/>
          <p:cNvSpPr>
            <a:spLocks noGrp="1"/>
          </p:cNvSpPr>
          <p:nvPr>
            <p:ph type="title"/>
          </p:nvPr>
        </p:nvSpPr>
        <p:spPr/>
        <p:txBody>
          <a:bodyPr/>
          <a:lstStyle/>
          <a:p>
            <a:r>
              <a:rPr lang="en-GB" dirty="0" smtClean="0"/>
              <a:t>Body Operation: Move </a:t>
            </a:r>
            <a:br>
              <a:rPr lang="en-GB" dirty="0" smtClean="0"/>
            </a:br>
            <a:endParaRPr lang="en-GB" dirty="0"/>
          </a:p>
        </p:txBody>
      </p:sp>
      <p:grpSp>
        <p:nvGrpSpPr>
          <p:cNvPr id="23" name="Group 22"/>
          <p:cNvGrpSpPr/>
          <p:nvPr/>
        </p:nvGrpSpPr>
        <p:grpSpPr>
          <a:xfrm>
            <a:off x="2111350" y="4606633"/>
            <a:ext cx="763524" cy="1472297"/>
            <a:chOff x="2111350" y="4584688"/>
            <a:chExt cx="763524" cy="1472297"/>
          </a:xfrm>
        </p:grpSpPr>
        <p:sp>
          <p:nvSpPr>
            <p:cNvPr id="24" name="Rectangle 23"/>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25" name="Picture 4"/>
            <p:cNvPicPr>
              <a:picLocks noChangeAspect="1" noChangeArrowheads="1"/>
            </p:cNvPicPr>
            <p:nvPr/>
          </p:nvPicPr>
          <p:blipFill>
            <a:blip r:embed="rId5" cstate="print"/>
            <a:srcRect/>
            <a:stretch>
              <a:fillRect/>
            </a:stretch>
          </p:blipFill>
          <p:spPr bwMode="auto">
            <a:xfrm>
              <a:off x="2148205" y="4612300"/>
              <a:ext cx="696658" cy="1161098"/>
            </a:xfrm>
            <a:prstGeom prst="rect">
              <a:avLst/>
            </a:prstGeom>
            <a:noFill/>
            <a:ln w="9525">
              <a:noFill/>
              <a:miter lim="800000"/>
              <a:headEnd/>
              <a:tailEnd/>
            </a:ln>
          </p:spPr>
        </p:pic>
        <p:pic>
          <p:nvPicPr>
            <p:cNvPr id="27" name="Picture 7"/>
            <p:cNvPicPr>
              <a:picLocks noChangeAspect="1" noChangeArrowheads="1"/>
            </p:cNvPicPr>
            <p:nvPr/>
          </p:nvPicPr>
          <p:blipFill>
            <a:blip r:embed="rId6"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29" name="Rectangle 7"/>
          <p:cNvSpPr>
            <a:spLocks noChangeArrowheads="1"/>
          </p:cNvSpPr>
          <p:nvPr/>
        </p:nvSpPr>
        <p:spPr bwMode="auto">
          <a:xfrm>
            <a:off x="2134032" y="4753602"/>
            <a:ext cx="733526" cy="14757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16" name="Picture 2"/>
          <p:cNvPicPr>
            <a:picLocks noChangeAspect="1" noChangeArrowheads="1"/>
          </p:cNvPicPr>
          <p:nvPr/>
        </p:nvPicPr>
        <p:blipFill>
          <a:blip r:embed="rId7" cstate="print"/>
          <a:srcRect/>
          <a:stretch>
            <a:fillRect/>
          </a:stretch>
        </p:blipFill>
        <p:spPr bwMode="auto">
          <a:xfrm>
            <a:off x="114482" y="1742251"/>
            <a:ext cx="1828800" cy="3886200"/>
          </a:xfrm>
          <a:prstGeom prst="rect">
            <a:avLst/>
          </a:prstGeom>
          <a:noFill/>
          <a:ln w="9525">
            <a:noFill/>
            <a:miter lim="800000"/>
            <a:headEnd/>
            <a:tailEnd/>
          </a:ln>
        </p:spPr>
      </p:pic>
      <p:pic>
        <p:nvPicPr>
          <p:cNvPr id="26" name="Picture 2"/>
          <p:cNvPicPr>
            <a:picLocks noChangeAspect="1" noChangeArrowheads="1"/>
          </p:cNvPicPr>
          <p:nvPr/>
        </p:nvPicPr>
        <p:blipFill>
          <a:blip r:embed="rId8" cstate="print"/>
          <a:srcRect/>
          <a:stretch>
            <a:fillRect/>
          </a:stretch>
        </p:blipFill>
        <p:spPr bwMode="auto">
          <a:xfrm>
            <a:off x="119626" y="1525005"/>
            <a:ext cx="428625" cy="209550"/>
          </a:xfrm>
          <a:prstGeom prst="rect">
            <a:avLst/>
          </a:prstGeom>
          <a:noFill/>
          <a:ln w="9525">
            <a:noFill/>
            <a:miter lim="800000"/>
            <a:headEnd/>
            <a:tailEnd/>
          </a:ln>
        </p:spPr>
      </p:pic>
      <p:sp>
        <p:nvSpPr>
          <p:cNvPr id="28"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4100" name="Picture 4"/>
          <p:cNvPicPr>
            <a:picLocks noChangeAspect="1" noChangeArrowheads="1"/>
          </p:cNvPicPr>
          <p:nvPr/>
        </p:nvPicPr>
        <p:blipFill>
          <a:blip r:embed="rId9" cstate="print"/>
          <a:srcRect b="37333"/>
          <a:stretch>
            <a:fillRect/>
          </a:stretch>
        </p:blipFill>
        <p:spPr bwMode="auto">
          <a:xfrm>
            <a:off x="6432843" y="2783778"/>
            <a:ext cx="2466975" cy="1450465"/>
          </a:xfrm>
          <a:prstGeom prst="rect">
            <a:avLst/>
          </a:prstGeom>
          <a:noFill/>
          <a:ln w="9525">
            <a:solidFill>
              <a:schemeClr val="accent1"/>
            </a:solidFill>
            <a:miter lim="800000"/>
            <a:headEnd/>
            <a:tailEnd/>
          </a:ln>
        </p:spPr>
      </p:pic>
      <p:pic>
        <p:nvPicPr>
          <p:cNvPr id="4101" name="Picture 5"/>
          <p:cNvPicPr>
            <a:picLocks noChangeAspect="1" noChangeArrowheads="1"/>
          </p:cNvPicPr>
          <p:nvPr/>
        </p:nvPicPr>
        <p:blipFill>
          <a:blip r:embed="rId10" cstate="print"/>
          <a:srcRect l="25797" t="21236" r="8950" b="32157"/>
          <a:stretch>
            <a:fillRect/>
          </a:stretch>
        </p:blipFill>
        <p:spPr bwMode="auto">
          <a:xfrm>
            <a:off x="6392186" y="4542453"/>
            <a:ext cx="2587997" cy="160393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83268" y="999065"/>
            <a:ext cx="7560732" cy="990601"/>
          </a:xfrm>
        </p:spPr>
        <p:txBody>
          <a:bodyPr/>
          <a:lstStyle/>
          <a:p>
            <a:pPr>
              <a:buFont typeface="Arial" pitchFamily="34" charset="0"/>
              <a:buChar char="•"/>
            </a:pPr>
            <a:r>
              <a:rPr lang="en-US" dirty="0" smtClean="0"/>
              <a:t>Using “By Direction” option, one can align bodies by using alignment vertices for aligning axes of bodies and orienting bodies with respect to each other.</a:t>
            </a:r>
            <a:endParaRPr lang="en-US" dirty="0"/>
          </a:p>
        </p:txBody>
      </p:sp>
      <p:sp>
        <p:nvSpPr>
          <p:cNvPr id="3" name="Title 2"/>
          <p:cNvSpPr>
            <a:spLocks noGrp="1"/>
          </p:cNvSpPr>
          <p:nvPr>
            <p:ph type="title"/>
          </p:nvPr>
        </p:nvSpPr>
        <p:spPr>
          <a:xfrm>
            <a:off x="1346200" y="389467"/>
            <a:ext cx="7126287" cy="609600"/>
          </a:xfrm>
        </p:spPr>
        <p:txBody>
          <a:bodyPr/>
          <a:lstStyle/>
          <a:p>
            <a:r>
              <a:rPr lang="en-US" dirty="0" smtClean="0"/>
              <a:t>Body Operation: Move, Align and Orient</a:t>
            </a:r>
            <a:endParaRPr lang="en-US" dirty="0"/>
          </a:p>
        </p:txBody>
      </p:sp>
      <p:pic>
        <p:nvPicPr>
          <p:cNvPr id="3074" name="Picture 2"/>
          <p:cNvPicPr>
            <a:picLocks noChangeAspect="1" noChangeArrowheads="1"/>
          </p:cNvPicPr>
          <p:nvPr/>
        </p:nvPicPr>
        <p:blipFill>
          <a:blip r:embed="rId2" cstate="print"/>
          <a:srcRect l="4617" r="6476"/>
          <a:stretch>
            <a:fillRect/>
          </a:stretch>
        </p:blipFill>
        <p:spPr bwMode="auto">
          <a:xfrm>
            <a:off x="2082800" y="2158999"/>
            <a:ext cx="1862667" cy="2394859"/>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4118625" y="2167466"/>
            <a:ext cx="1841910" cy="2379133"/>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6541558" y="2142067"/>
            <a:ext cx="2162175" cy="2847975"/>
          </a:xfrm>
          <a:prstGeom prst="rect">
            <a:avLst/>
          </a:prstGeom>
          <a:noFill/>
          <a:ln w="9525">
            <a:noFill/>
            <a:miter lim="800000"/>
            <a:headEnd/>
            <a:tailEnd/>
          </a:ln>
        </p:spPr>
      </p:pic>
      <p:cxnSp>
        <p:nvCxnSpPr>
          <p:cNvPr id="10" name="Straight Arrow Connector 9"/>
          <p:cNvCxnSpPr/>
          <p:nvPr/>
        </p:nvCxnSpPr>
        <p:spPr bwMode="auto">
          <a:xfrm rot="10800000">
            <a:off x="5816600" y="3022600"/>
            <a:ext cx="1236134" cy="609600"/>
          </a:xfrm>
          <a:prstGeom prst="straightConnector1">
            <a:avLst/>
          </a:prstGeom>
          <a:solidFill>
            <a:schemeClr val="accent2"/>
          </a:solidFill>
          <a:ln w="25400" cap="sq" cmpd="sng" algn="ctr">
            <a:solidFill>
              <a:srgbClr val="FF0000"/>
            </a:solidFill>
            <a:prstDash val="solid"/>
            <a:round/>
            <a:headEnd type="none" w="med" len="med"/>
            <a:tailEnd type="triangle"/>
          </a:ln>
          <a:effectLst/>
        </p:spPr>
      </p:cxnSp>
      <p:cxnSp>
        <p:nvCxnSpPr>
          <p:cNvPr id="11" name="Straight Arrow Connector 10"/>
          <p:cNvCxnSpPr/>
          <p:nvPr/>
        </p:nvCxnSpPr>
        <p:spPr bwMode="auto">
          <a:xfrm rot="10800000">
            <a:off x="4995335" y="2717803"/>
            <a:ext cx="1820332" cy="1109131"/>
          </a:xfrm>
          <a:prstGeom prst="straightConnector1">
            <a:avLst/>
          </a:prstGeom>
          <a:solidFill>
            <a:schemeClr val="accent2"/>
          </a:solidFill>
          <a:ln w="25400" cap="sq" cmpd="sng" algn="ctr">
            <a:solidFill>
              <a:srgbClr val="FF0000"/>
            </a:solidFill>
            <a:prstDash val="solid"/>
            <a:round/>
            <a:headEnd type="none" w="med" len="med"/>
            <a:tailEnd type="triangle"/>
          </a:ln>
          <a:effectLst/>
        </p:spPr>
      </p:cxnSp>
      <p:pic>
        <p:nvPicPr>
          <p:cNvPr id="3079" name="Picture 7"/>
          <p:cNvPicPr>
            <a:picLocks noChangeAspect="1" noChangeArrowheads="1"/>
          </p:cNvPicPr>
          <p:nvPr/>
        </p:nvPicPr>
        <p:blipFill>
          <a:blip r:embed="rId5" cstate="print"/>
          <a:srcRect/>
          <a:stretch>
            <a:fillRect/>
          </a:stretch>
        </p:blipFill>
        <p:spPr bwMode="auto">
          <a:xfrm>
            <a:off x="3113098" y="4655610"/>
            <a:ext cx="1658924" cy="1685923"/>
          </a:xfrm>
          <a:prstGeom prst="rect">
            <a:avLst/>
          </a:prstGeom>
          <a:noFill/>
          <a:ln w="9525">
            <a:noFill/>
            <a:miter lim="800000"/>
            <a:headEnd/>
            <a:tailEnd/>
          </a:ln>
        </p:spPr>
      </p:pic>
      <p:pic>
        <p:nvPicPr>
          <p:cNvPr id="19" name="Picture 2"/>
          <p:cNvPicPr>
            <a:picLocks noChangeAspect="1" noChangeArrowheads="1"/>
          </p:cNvPicPr>
          <p:nvPr/>
        </p:nvPicPr>
        <p:blipFill>
          <a:blip r:embed="rId6" cstate="print"/>
          <a:srcRect/>
          <a:stretch>
            <a:fillRect/>
          </a:stretch>
        </p:blipFill>
        <p:spPr bwMode="auto">
          <a:xfrm>
            <a:off x="114482" y="1742251"/>
            <a:ext cx="1828800" cy="3886200"/>
          </a:xfrm>
          <a:prstGeom prst="rect">
            <a:avLst/>
          </a:prstGeom>
          <a:noFill/>
          <a:ln w="9525">
            <a:noFill/>
            <a:miter lim="800000"/>
            <a:headEnd/>
            <a:tailEnd/>
          </a:ln>
        </p:spPr>
      </p:pic>
      <p:pic>
        <p:nvPicPr>
          <p:cNvPr id="20" name="Picture 2"/>
          <p:cNvPicPr>
            <a:picLocks noChangeAspect="1" noChangeArrowheads="1"/>
          </p:cNvPicPr>
          <p:nvPr/>
        </p:nvPicPr>
        <p:blipFill>
          <a:blip r:embed="rId7" cstate="print"/>
          <a:srcRect/>
          <a:stretch>
            <a:fillRect/>
          </a:stretch>
        </p:blipFill>
        <p:spPr bwMode="auto">
          <a:xfrm>
            <a:off x="119626" y="1525005"/>
            <a:ext cx="428625" cy="209550"/>
          </a:xfrm>
          <a:prstGeom prst="rect">
            <a:avLst/>
          </a:prstGeom>
          <a:noFill/>
          <a:ln w="9525">
            <a:noFill/>
            <a:miter lim="800000"/>
            <a:headEnd/>
            <a:tailEnd/>
          </a:ln>
        </p:spPr>
      </p:pic>
      <p:sp>
        <p:nvSpPr>
          <p:cNvPr id="21"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nvGrpSpPr>
          <p:cNvPr id="29" name="Group 28"/>
          <p:cNvGrpSpPr/>
          <p:nvPr/>
        </p:nvGrpSpPr>
        <p:grpSpPr>
          <a:xfrm>
            <a:off x="2111350" y="4606633"/>
            <a:ext cx="763524" cy="1472297"/>
            <a:chOff x="2111350" y="4584688"/>
            <a:chExt cx="763524" cy="1472297"/>
          </a:xfrm>
        </p:grpSpPr>
        <p:sp>
          <p:nvSpPr>
            <p:cNvPr id="30" name="Rectangle 29"/>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31" name="Picture 4"/>
            <p:cNvPicPr>
              <a:picLocks noChangeAspect="1" noChangeArrowheads="1"/>
            </p:cNvPicPr>
            <p:nvPr/>
          </p:nvPicPr>
          <p:blipFill>
            <a:blip r:embed="rId8" cstate="print"/>
            <a:srcRect/>
            <a:stretch>
              <a:fillRect/>
            </a:stretch>
          </p:blipFill>
          <p:spPr bwMode="auto">
            <a:xfrm>
              <a:off x="2148205" y="4612300"/>
              <a:ext cx="696658" cy="1161098"/>
            </a:xfrm>
            <a:prstGeom prst="rect">
              <a:avLst/>
            </a:prstGeom>
            <a:noFill/>
            <a:ln w="9525">
              <a:noFill/>
              <a:miter lim="800000"/>
              <a:headEnd/>
              <a:tailEnd/>
            </a:ln>
          </p:spPr>
        </p:pic>
        <p:pic>
          <p:nvPicPr>
            <p:cNvPr id="32" name="Picture 7"/>
            <p:cNvPicPr>
              <a:picLocks noChangeAspect="1" noChangeArrowheads="1"/>
            </p:cNvPicPr>
            <p:nvPr/>
          </p:nvPicPr>
          <p:blipFill>
            <a:blip r:embed="rId9"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33" name="Rectangle 7"/>
          <p:cNvSpPr>
            <a:spLocks noChangeArrowheads="1"/>
          </p:cNvSpPr>
          <p:nvPr/>
        </p:nvSpPr>
        <p:spPr bwMode="auto">
          <a:xfrm>
            <a:off x="2134032" y="4753602"/>
            <a:ext cx="733526" cy="14757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34" name="Text Placeholder 1"/>
          <p:cNvSpPr txBox="1">
            <a:spLocks/>
          </p:cNvSpPr>
          <p:nvPr/>
        </p:nvSpPr>
        <p:spPr bwMode="auto">
          <a:xfrm>
            <a:off x="4868332" y="5232398"/>
            <a:ext cx="4275667" cy="13885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lvl="0" indent="-457200">
              <a:lnSpc>
                <a:spcPct val="95000"/>
              </a:lnSpc>
              <a:spcBef>
                <a:spcPts val="1200"/>
              </a:spcBef>
              <a:buClr>
                <a:schemeClr val="tx1"/>
              </a:buClr>
              <a:buFont typeface="Arial" pitchFamily="34" charset="0"/>
              <a:buChar char="•"/>
            </a:pPr>
            <a:r>
              <a:rPr lang="en-US" sz="1800" b="0" kern="0" dirty="0" smtClean="0">
                <a:latin typeface="Calibri" pitchFamily="34" charset="0"/>
                <a:cs typeface="Calibri" pitchFamily="34" charset="0"/>
              </a:rPr>
              <a:t>User needs to select bodies, pair vertices for Source &amp; Destination Move and directions for Source &amp; Destination Align and/or Source &amp; Destination Orient</a:t>
            </a:r>
            <a:endParaRPr kumimoji="0" lang="en-US" sz="18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p:cNvPicPr>
            <a:picLocks noChangeAspect="1" noChangeArrowheads="1"/>
          </p:cNvPicPr>
          <p:nvPr/>
        </p:nvPicPr>
        <p:blipFill>
          <a:blip r:embed="rId3" cstate="print"/>
          <a:srcRect/>
          <a:stretch>
            <a:fillRect/>
          </a:stretch>
        </p:blipFill>
        <p:spPr bwMode="auto">
          <a:xfrm>
            <a:off x="2973794" y="4575213"/>
            <a:ext cx="3457575" cy="1590675"/>
          </a:xfrm>
          <a:prstGeom prst="rect">
            <a:avLst/>
          </a:prstGeom>
          <a:noFill/>
          <a:ln w="9525">
            <a:solidFill>
              <a:schemeClr val="tx1"/>
            </a:solidFill>
            <a:miter lim="800000"/>
            <a:headEnd/>
            <a:tailEnd/>
          </a:ln>
        </p:spPr>
      </p:pic>
      <p:sp>
        <p:nvSpPr>
          <p:cNvPr id="21"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pic>
        <p:nvPicPr>
          <p:cNvPr id="43015" name="Picture 2" descr="D:\users\nmpatre\training_material\snaps\271.tif"/>
          <p:cNvPicPr>
            <a:picLocks noChangeAspect="1" noChangeArrowheads="1"/>
          </p:cNvPicPr>
          <p:nvPr/>
        </p:nvPicPr>
        <p:blipFill>
          <a:blip r:embed="rId4" cstate="print"/>
          <a:srcRect/>
          <a:stretch>
            <a:fillRect/>
          </a:stretch>
        </p:blipFill>
        <p:spPr bwMode="auto">
          <a:xfrm>
            <a:off x="6800149" y="1814218"/>
            <a:ext cx="1619250" cy="1646237"/>
          </a:xfrm>
          <a:prstGeom prst="rect">
            <a:avLst/>
          </a:prstGeom>
          <a:noFill/>
          <a:ln w="9525">
            <a:solidFill>
              <a:schemeClr val="tx1"/>
            </a:solidFill>
            <a:miter lim="800000"/>
            <a:headEnd/>
            <a:tailEnd/>
          </a:ln>
        </p:spPr>
      </p:pic>
      <p:grpSp>
        <p:nvGrpSpPr>
          <p:cNvPr id="6" name="Group 24"/>
          <p:cNvGrpSpPr>
            <a:grpSpLocks/>
          </p:cNvGrpSpPr>
          <p:nvPr/>
        </p:nvGrpSpPr>
        <p:grpSpPr bwMode="auto">
          <a:xfrm>
            <a:off x="6807606" y="4078953"/>
            <a:ext cx="1620837" cy="1646237"/>
            <a:chOff x="5314132" y="4621213"/>
            <a:chExt cx="1620068" cy="1645920"/>
          </a:xfrm>
        </p:grpSpPr>
        <p:pic>
          <p:nvPicPr>
            <p:cNvPr id="43019" name="Picture 2" descr="D:\users\nmpatre\training_material\snaps\271.tif"/>
            <p:cNvPicPr>
              <a:picLocks noChangeAspect="1" noChangeArrowheads="1"/>
            </p:cNvPicPr>
            <p:nvPr/>
          </p:nvPicPr>
          <p:blipFill>
            <a:blip r:embed="rId4" cstate="print"/>
            <a:srcRect/>
            <a:stretch>
              <a:fillRect/>
            </a:stretch>
          </p:blipFill>
          <p:spPr bwMode="auto">
            <a:xfrm>
              <a:off x="5314132" y="4621213"/>
              <a:ext cx="1620068" cy="1645920"/>
            </a:xfrm>
            <a:prstGeom prst="rect">
              <a:avLst/>
            </a:prstGeom>
            <a:noFill/>
            <a:ln w="9525">
              <a:solidFill>
                <a:schemeClr val="tx1"/>
              </a:solidFill>
              <a:miter lim="800000"/>
              <a:headEnd/>
              <a:tailEnd/>
            </a:ln>
          </p:spPr>
        </p:pic>
        <p:pic>
          <p:nvPicPr>
            <p:cNvPr id="17" name="Picture 2" descr="D:\users\nmpatre\training_material\snaps\271.tif"/>
            <p:cNvPicPr>
              <a:picLocks noChangeAspect="1" noChangeArrowheads="1"/>
            </p:cNvPicPr>
            <p:nvPr/>
          </p:nvPicPr>
          <p:blipFill>
            <a:blip r:embed="rId5" cstate="print"/>
            <a:srcRect l="42303" t="40741" r="29584" b="33410"/>
            <a:stretch>
              <a:fillRect/>
            </a:stretch>
          </p:blipFill>
          <p:spPr bwMode="auto">
            <a:xfrm>
              <a:off x="5786023" y="5162213"/>
              <a:ext cx="846278" cy="790535"/>
            </a:xfrm>
            <a:prstGeom prst="rect">
              <a:avLst/>
            </a:prstGeom>
            <a:ln>
              <a:noFill/>
            </a:ln>
            <a:effectLst>
              <a:softEdge rad="112500"/>
            </a:effectLst>
          </p:spPr>
        </p:pic>
      </p:grpSp>
      <p:sp>
        <p:nvSpPr>
          <p:cNvPr id="43018" name="TextBox 25"/>
          <p:cNvSpPr txBox="1">
            <a:spLocks noChangeArrowheads="1"/>
          </p:cNvSpPr>
          <p:nvPr/>
        </p:nvSpPr>
        <p:spPr bwMode="auto">
          <a:xfrm>
            <a:off x="6995928" y="3652063"/>
            <a:ext cx="930275" cy="187325"/>
          </a:xfrm>
          <a:prstGeom prst="rect">
            <a:avLst/>
          </a:prstGeom>
          <a:solidFill>
            <a:srgbClr val="FFC000">
              <a:alpha val="50195"/>
            </a:srgbClr>
          </a:solidFill>
          <a:ln w="9525">
            <a:solidFill>
              <a:srgbClr val="FF0000"/>
            </a:solidFill>
            <a:miter lim="800000"/>
            <a:headEnd/>
            <a:tailEnd/>
          </a:ln>
        </p:spPr>
        <p:txBody>
          <a:bodyPr lIns="45720" tIns="9144" rIns="45720" bIns="9144">
            <a:spAutoFit/>
          </a:bodyPr>
          <a:lstStyle/>
          <a:p>
            <a:pPr algn="ctr"/>
            <a:r>
              <a:rPr lang="en-US" sz="1100" b="0"/>
              <a:t>Scale up : 2x</a:t>
            </a:r>
          </a:p>
        </p:txBody>
      </p:sp>
      <p:sp>
        <p:nvSpPr>
          <p:cNvPr id="33" name="Text Placeholder 32"/>
          <p:cNvSpPr>
            <a:spLocks noGrp="1"/>
          </p:cNvSpPr>
          <p:nvPr>
            <p:ph type="body" sz="quarter" idx="10"/>
          </p:nvPr>
        </p:nvSpPr>
        <p:spPr>
          <a:xfrm>
            <a:off x="2034000" y="1486800"/>
            <a:ext cx="4320000" cy="3733800"/>
          </a:xfrm>
        </p:spPr>
        <p:txBody>
          <a:bodyPr/>
          <a:lstStyle/>
          <a:p>
            <a:pPr lvl="1"/>
            <a:endParaRPr lang="en-GB" dirty="0" smtClean="0"/>
          </a:p>
          <a:p>
            <a:pPr lvl="1"/>
            <a:r>
              <a:rPr lang="en-GB" dirty="0" smtClean="0"/>
              <a:t>Scale selected body or bodies</a:t>
            </a:r>
          </a:p>
          <a:p>
            <a:pPr lvl="1"/>
            <a:r>
              <a:rPr lang="en-GB" dirty="0" smtClean="0"/>
              <a:t>Select body or bodies</a:t>
            </a:r>
          </a:p>
          <a:p>
            <a:pPr lvl="1"/>
            <a:r>
              <a:rPr lang="en-GB" dirty="0" smtClean="0"/>
              <a:t>Set Scaling origin</a:t>
            </a:r>
          </a:p>
          <a:p>
            <a:pPr lvl="2"/>
            <a:r>
              <a:rPr lang="en-GB" sz="1600" b="0" dirty="0" smtClean="0"/>
              <a:t>World Origin : Global coordinate origin</a:t>
            </a:r>
          </a:p>
          <a:p>
            <a:pPr lvl="2"/>
            <a:r>
              <a:rPr lang="en-GB" sz="1600" b="0" dirty="0" smtClean="0"/>
              <a:t>Body </a:t>
            </a:r>
            <a:r>
              <a:rPr lang="en-GB" sz="1600" b="0" dirty="0" err="1" smtClean="0"/>
              <a:t>Centroids</a:t>
            </a:r>
            <a:r>
              <a:rPr lang="en-GB" sz="1600" b="0" dirty="0" smtClean="0"/>
              <a:t>: </a:t>
            </a:r>
            <a:r>
              <a:rPr lang="en-GB" sz="1600" b="0" dirty="0" err="1" smtClean="0"/>
              <a:t>Centroid</a:t>
            </a:r>
            <a:r>
              <a:rPr lang="en-GB" sz="1600" b="0" dirty="0" smtClean="0"/>
              <a:t> of the bodies selected</a:t>
            </a:r>
          </a:p>
          <a:p>
            <a:pPr lvl="2"/>
            <a:r>
              <a:rPr lang="en-GB" sz="1600" b="0" dirty="0" smtClean="0"/>
              <a:t>Point: Selected Point</a:t>
            </a:r>
          </a:p>
          <a:p>
            <a:pPr lvl="1"/>
            <a:endParaRPr lang="en-GB" dirty="0" smtClean="0"/>
          </a:p>
          <a:p>
            <a:endParaRPr lang="en-GB" dirty="0"/>
          </a:p>
        </p:txBody>
      </p:sp>
      <p:sp>
        <p:nvSpPr>
          <p:cNvPr id="23" name="Title 22"/>
          <p:cNvSpPr>
            <a:spLocks noGrp="1"/>
          </p:cNvSpPr>
          <p:nvPr>
            <p:ph type="title"/>
          </p:nvPr>
        </p:nvSpPr>
        <p:spPr/>
        <p:txBody>
          <a:bodyPr/>
          <a:lstStyle/>
          <a:p>
            <a:r>
              <a:rPr lang="en-GB" dirty="0" smtClean="0"/>
              <a:t>Body Operation: Scale</a:t>
            </a:r>
            <a:br>
              <a:rPr lang="en-GB" dirty="0" smtClean="0"/>
            </a:br>
            <a:endParaRPr lang="en-GB" dirty="0"/>
          </a:p>
        </p:txBody>
      </p:sp>
      <p:grpSp>
        <p:nvGrpSpPr>
          <p:cNvPr id="28" name="Group 27"/>
          <p:cNvGrpSpPr/>
          <p:nvPr/>
        </p:nvGrpSpPr>
        <p:grpSpPr>
          <a:xfrm>
            <a:off x="2111350" y="4606633"/>
            <a:ext cx="763524" cy="1472297"/>
            <a:chOff x="2111350" y="4584688"/>
            <a:chExt cx="763524" cy="1472297"/>
          </a:xfrm>
        </p:grpSpPr>
        <p:sp>
          <p:nvSpPr>
            <p:cNvPr id="29" name="Rectangle 28"/>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30" name="Picture 4"/>
            <p:cNvPicPr>
              <a:picLocks noChangeAspect="1" noChangeArrowheads="1"/>
            </p:cNvPicPr>
            <p:nvPr/>
          </p:nvPicPr>
          <p:blipFill>
            <a:blip r:embed="rId6" cstate="print"/>
            <a:srcRect/>
            <a:stretch>
              <a:fillRect/>
            </a:stretch>
          </p:blipFill>
          <p:spPr bwMode="auto">
            <a:xfrm>
              <a:off x="2148205" y="4612300"/>
              <a:ext cx="696658" cy="1161098"/>
            </a:xfrm>
            <a:prstGeom prst="rect">
              <a:avLst/>
            </a:prstGeom>
            <a:noFill/>
            <a:ln w="9525">
              <a:noFill/>
              <a:miter lim="800000"/>
              <a:headEnd/>
              <a:tailEnd/>
            </a:ln>
          </p:spPr>
        </p:pic>
        <p:pic>
          <p:nvPicPr>
            <p:cNvPr id="31" name="Picture 7"/>
            <p:cNvPicPr>
              <a:picLocks noChangeAspect="1" noChangeArrowheads="1"/>
            </p:cNvPicPr>
            <p:nvPr/>
          </p:nvPicPr>
          <p:blipFill>
            <a:blip r:embed="rId7"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32" name="Rectangle 7"/>
          <p:cNvSpPr>
            <a:spLocks noChangeArrowheads="1"/>
          </p:cNvSpPr>
          <p:nvPr/>
        </p:nvSpPr>
        <p:spPr bwMode="auto">
          <a:xfrm>
            <a:off x="2134032" y="5016942"/>
            <a:ext cx="733526" cy="14757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20" name="Picture 2"/>
          <p:cNvPicPr>
            <a:picLocks noChangeAspect="1" noChangeArrowheads="1"/>
          </p:cNvPicPr>
          <p:nvPr/>
        </p:nvPicPr>
        <p:blipFill>
          <a:blip r:embed="rId8" cstate="print"/>
          <a:srcRect/>
          <a:stretch>
            <a:fillRect/>
          </a:stretch>
        </p:blipFill>
        <p:spPr bwMode="auto">
          <a:xfrm>
            <a:off x="114482" y="1742251"/>
            <a:ext cx="1828800" cy="3886200"/>
          </a:xfrm>
          <a:prstGeom prst="rect">
            <a:avLst/>
          </a:prstGeom>
          <a:noFill/>
          <a:ln w="9525">
            <a:noFill/>
            <a:miter lim="800000"/>
            <a:headEnd/>
            <a:tailEnd/>
          </a:ln>
        </p:spPr>
      </p:pic>
      <p:pic>
        <p:nvPicPr>
          <p:cNvPr id="24" name="Picture 2"/>
          <p:cNvPicPr>
            <a:picLocks noChangeAspect="1" noChangeArrowheads="1"/>
          </p:cNvPicPr>
          <p:nvPr/>
        </p:nvPicPr>
        <p:blipFill>
          <a:blip r:embed="rId9" cstate="print"/>
          <a:srcRect/>
          <a:stretch>
            <a:fillRect/>
          </a:stretch>
        </p:blipFill>
        <p:spPr bwMode="auto">
          <a:xfrm>
            <a:off x="119626" y="1525005"/>
            <a:ext cx="428625" cy="209550"/>
          </a:xfrm>
          <a:prstGeom prst="rect">
            <a:avLst/>
          </a:prstGeom>
          <a:noFill/>
          <a:ln w="9525">
            <a:noFill/>
            <a:miter lim="800000"/>
            <a:headEnd/>
            <a:tailEnd/>
          </a:ln>
        </p:spPr>
      </p:pic>
      <p:sp>
        <p:nvSpPr>
          <p:cNvPr id="34"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2034000" y="1486800"/>
            <a:ext cx="3558726" cy="3733800"/>
          </a:xfrm>
        </p:spPr>
        <p:txBody>
          <a:bodyPr/>
          <a:lstStyle/>
          <a:p>
            <a:pPr lvl="1"/>
            <a:endParaRPr lang="en-GB" dirty="0" smtClean="0"/>
          </a:p>
          <a:p>
            <a:pPr lvl="1"/>
            <a:r>
              <a:rPr lang="en-GB" dirty="0" smtClean="0"/>
              <a:t>Translate the selected body in a specified direction</a:t>
            </a:r>
          </a:p>
          <a:p>
            <a:pPr lvl="2"/>
            <a:r>
              <a:rPr lang="en-GB" sz="1600" b="0" dirty="0" smtClean="0"/>
              <a:t>Direction can be specified as coordinates or as a straight edge and distance</a:t>
            </a:r>
          </a:p>
          <a:p>
            <a:pPr lvl="2"/>
            <a:r>
              <a:rPr lang="en-GB" sz="1600" b="0" dirty="0" smtClean="0"/>
              <a:t>Rotate selected bodies about a specified axis by a specified angle</a:t>
            </a:r>
          </a:p>
          <a:p>
            <a:pPr lvl="2"/>
            <a:r>
              <a:rPr lang="en-GB" sz="1600" b="0" dirty="0" smtClean="0"/>
              <a:t>Axis can be specified as components or as a straight edge</a:t>
            </a:r>
          </a:p>
          <a:p>
            <a:endParaRPr lang="en-GB" dirty="0"/>
          </a:p>
        </p:txBody>
      </p:sp>
      <p:pic>
        <p:nvPicPr>
          <p:cNvPr id="46082" name="Picture 12"/>
          <p:cNvPicPr>
            <a:picLocks noChangeAspect="1" noChangeArrowheads="1"/>
          </p:cNvPicPr>
          <p:nvPr/>
        </p:nvPicPr>
        <p:blipFill>
          <a:blip r:embed="rId3" cstate="print"/>
          <a:srcRect/>
          <a:stretch>
            <a:fillRect/>
          </a:stretch>
        </p:blipFill>
        <p:spPr bwMode="auto">
          <a:xfrm>
            <a:off x="5592952" y="1815097"/>
            <a:ext cx="3476625" cy="1619250"/>
          </a:xfrm>
          <a:prstGeom prst="rect">
            <a:avLst/>
          </a:prstGeom>
          <a:noFill/>
          <a:ln w="9525">
            <a:solidFill>
              <a:schemeClr val="tx1"/>
            </a:solidFill>
            <a:miter lim="800000"/>
            <a:headEnd/>
            <a:tailEnd/>
          </a:ln>
        </p:spPr>
      </p:pic>
      <p:pic>
        <p:nvPicPr>
          <p:cNvPr id="46083" name="Picture 10"/>
          <p:cNvPicPr>
            <a:picLocks noChangeAspect="1" noChangeArrowheads="1"/>
          </p:cNvPicPr>
          <p:nvPr/>
        </p:nvPicPr>
        <p:blipFill>
          <a:blip r:embed="rId4" cstate="print"/>
          <a:srcRect t="59077"/>
          <a:stretch>
            <a:fillRect/>
          </a:stretch>
        </p:blipFill>
        <p:spPr bwMode="auto">
          <a:xfrm>
            <a:off x="5611372" y="3616762"/>
            <a:ext cx="3436938" cy="719138"/>
          </a:xfrm>
          <a:prstGeom prst="rect">
            <a:avLst/>
          </a:prstGeom>
          <a:noFill/>
          <a:ln w="22225">
            <a:solidFill>
              <a:schemeClr val="tx1"/>
            </a:solidFill>
            <a:miter lim="800000"/>
            <a:headEnd/>
            <a:tailEnd/>
          </a:ln>
        </p:spPr>
      </p:pic>
      <p:sp>
        <p:nvSpPr>
          <p:cNvPr id="21"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pic>
        <p:nvPicPr>
          <p:cNvPr id="46089" name="Picture 8"/>
          <p:cNvPicPr>
            <a:picLocks noChangeAspect="1" noChangeArrowheads="1"/>
          </p:cNvPicPr>
          <p:nvPr/>
        </p:nvPicPr>
        <p:blipFill>
          <a:blip r:embed="rId5" cstate="print"/>
          <a:srcRect/>
          <a:stretch>
            <a:fillRect/>
          </a:stretch>
        </p:blipFill>
        <p:spPr bwMode="auto">
          <a:xfrm>
            <a:off x="3085473" y="4577168"/>
            <a:ext cx="3468687" cy="1590675"/>
          </a:xfrm>
          <a:prstGeom prst="rect">
            <a:avLst/>
          </a:prstGeom>
          <a:noFill/>
          <a:ln w="9525">
            <a:solidFill>
              <a:schemeClr val="tx1"/>
            </a:solidFill>
            <a:miter lim="800000"/>
            <a:headEnd/>
            <a:tailEnd/>
          </a:ln>
        </p:spPr>
      </p:pic>
      <p:pic>
        <p:nvPicPr>
          <p:cNvPr id="46090" name="Picture 10"/>
          <p:cNvPicPr>
            <a:picLocks noChangeAspect="1" noChangeArrowheads="1"/>
          </p:cNvPicPr>
          <p:nvPr/>
        </p:nvPicPr>
        <p:blipFill>
          <a:blip r:embed="rId6" cstate="print"/>
          <a:srcRect t="55444"/>
          <a:stretch>
            <a:fillRect/>
          </a:stretch>
        </p:blipFill>
        <p:spPr bwMode="auto">
          <a:xfrm>
            <a:off x="4944178" y="5548167"/>
            <a:ext cx="3438525" cy="841375"/>
          </a:xfrm>
          <a:prstGeom prst="rect">
            <a:avLst/>
          </a:prstGeom>
          <a:noFill/>
          <a:ln w="22225">
            <a:solidFill>
              <a:schemeClr val="tx1"/>
            </a:solidFill>
            <a:miter lim="800000"/>
            <a:headEnd/>
            <a:tailEnd/>
          </a:ln>
        </p:spPr>
      </p:pic>
      <p:sp>
        <p:nvSpPr>
          <p:cNvPr id="20" name="Title 19"/>
          <p:cNvSpPr>
            <a:spLocks noGrp="1"/>
          </p:cNvSpPr>
          <p:nvPr>
            <p:ph type="title"/>
          </p:nvPr>
        </p:nvSpPr>
        <p:spPr/>
        <p:txBody>
          <a:bodyPr/>
          <a:lstStyle/>
          <a:p>
            <a:r>
              <a:rPr lang="en-GB" dirty="0" smtClean="0"/>
              <a:t>Body Operation: Translate, Rotate</a:t>
            </a:r>
            <a:br>
              <a:rPr lang="en-GB" dirty="0" smtClean="0"/>
            </a:br>
            <a:endParaRPr lang="en-GB" dirty="0"/>
          </a:p>
        </p:txBody>
      </p:sp>
      <p:grpSp>
        <p:nvGrpSpPr>
          <p:cNvPr id="26" name="Group 25"/>
          <p:cNvGrpSpPr/>
          <p:nvPr/>
        </p:nvGrpSpPr>
        <p:grpSpPr>
          <a:xfrm>
            <a:off x="2111350" y="4606633"/>
            <a:ext cx="763524" cy="1472297"/>
            <a:chOff x="2111350" y="4584688"/>
            <a:chExt cx="763524" cy="1472297"/>
          </a:xfrm>
        </p:grpSpPr>
        <p:sp>
          <p:nvSpPr>
            <p:cNvPr id="27" name="Rectangle 26"/>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28" name="Picture 4"/>
            <p:cNvPicPr>
              <a:picLocks noChangeAspect="1" noChangeArrowheads="1"/>
            </p:cNvPicPr>
            <p:nvPr/>
          </p:nvPicPr>
          <p:blipFill>
            <a:blip r:embed="rId7" cstate="print"/>
            <a:srcRect/>
            <a:stretch>
              <a:fillRect/>
            </a:stretch>
          </p:blipFill>
          <p:spPr bwMode="auto">
            <a:xfrm>
              <a:off x="2148205" y="4612300"/>
              <a:ext cx="696658" cy="1161098"/>
            </a:xfrm>
            <a:prstGeom prst="rect">
              <a:avLst/>
            </a:prstGeom>
            <a:noFill/>
            <a:ln w="9525">
              <a:noFill/>
              <a:miter lim="800000"/>
              <a:headEnd/>
              <a:tailEnd/>
            </a:ln>
          </p:spPr>
        </p:pic>
        <p:pic>
          <p:nvPicPr>
            <p:cNvPr id="29" name="Picture 7"/>
            <p:cNvPicPr>
              <a:picLocks noChangeAspect="1" noChangeArrowheads="1"/>
            </p:cNvPicPr>
            <p:nvPr/>
          </p:nvPicPr>
          <p:blipFill>
            <a:blip r:embed="rId8"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30" name="Rectangle 7"/>
          <p:cNvSpPr>
            <a:spLocks noChangeArrowheads="1"/>
          </p:cNvSpPr>
          <p:nvPr/>
        </p:nvSpPr>
        <p:spPr bwMode="auto">
          <a:xfrm>
            <a:off x="2134032" y="5404636"/>
            <a:ext cx="733526" cy="264643"/>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19" name="Picture 2"/>
          <p:cNvPicPr>
            <a:picLocks noChangeAspect="1" noChangeArrowheads="1"/>
          </p:cNvPicPr>
          <p:nvPr/>
        </p:nvPicPr>
        <p:blipFill>
          <a:blip r:embed="rId9" cstate="print"/>
          <a:srcRect/>
          <a:stretch>
            <a:fillRect/>
          </a:stretch>
        </p:blipFill>
        <p:spPr bwMode="auto">
          <a:xfrm>
            <a:off x="114482" y="1742251"/>
            <a:ext cx="1828800" cy="3886200"/>
          </a:xfrm>
          <a:prstGeom prst="rect">
            <a:avLst/>
          </a:prstGeom>
          <a:noFill/>
          <a:ln w="9525">
            <a:noFill/>
            <a:miter lim="800000"/>
            <a:headEnd/>
            <a:tailEnd/>
          </a:ln>
        </p:spPr>
      </p:pic>
      <p:pic>
        <p:nvPicPr>
          <p:cNvPr id="25" name="Picture 2"/>
          <p:cNvPicPr>
            <a:picLocks noChangeAspect="1" noChangeArrowheads="1"/>
          </p:cNvPicPr>
          <p:nvPr/>
        </p:nvPicPr>
        <p:blipFill>
          <a:blip r:embed="rId10" cstate="print"/>
          <a:srcRect/>
          <a:stretch>
            <a:fillRect/>
          </a:stretch>
        </p:blipFill>
        <p:spPr bwMode="auto">
          <a:xfrm>
            <a:off x="119626" y="1525005"/>
            <a:ext cx="428625" cy="209550"/>
          </a:xfrm>
          <a:prstGeom prst="rect">
            <a:avLst/>
          </a:prstGeom>
          <a:noFill/>
          <a:ln w="9525">
            <a:noFill/>
            <a:miter lim="800000"/>
            <a:headEnd/>
            <a:tailEnd/>
          </a:ln>
        </p:spPr>
      </p:pic>
      <p:sp>
        <p:nvSpPr>
          <p:cNvPr id="31"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498475" y="3068638"/>
            <a:ext cx="1687513" cy="1103312"/>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ounded Rectangle 46"/>
          <p:cNvSpPr/>
          <p:nvPr/>
        </p:nvSpPr>
        <p:spPr>
          <a:xfrm>
            <a:off x="2617788" y="2432050"/>
            <a:ext cx="1687512" cy="1293813"/>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ight Arrow 71"/>
          <p:cNvSpPr/>
          <p:nvPr/>
        </p:nvSpPr>
        <p:spPr>
          <a:xfrm>
            <a:off x="2825750" y="4770438"/>
            <a:ext cx="182563" cy="109537"/>
          </a:xfrm>
          <a:prstGeom prst="righ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0" name="Right Arrow 59"/>
          <p:cNvSpPr/>
          <p:nvPr/>
        </p:nvSpPr>
        <p:spPr>
          <a:xfrm>
            <a:off x="431800" y="2733675"/>
            <a:ext cx="182563" cy="111125"/>
          </a:xfrm>
          <a:prstGeom prst="righ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3" name="Right Arrow 62"/>
          <p:cNvSpPr/>
          <p:nvPr/>
        </p:nvSpPr>
        <p:spPr>
          <a:xfrm>
            <a:off x="442913" y="3328988"/>
            <a:ext cx="182562" cy="111125"/>
          </a:xfrm>
          <a:prstGeom prst="righ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6" name="Bent Arrow 65"/>
          <p:cNvSpPr/>
          <p:nvPr/>
        </p:nvSpPr>
        <p:spPr>
          <a:xfrm flipV="1">
            <a:off x="658813" y="4770438"/>
            <a:ext cx="228600" cy="319087"/>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sp>
        <p:nvSpPr>
          <p:cNvPr id="68" name="Right Arrow 67"/>
          <p:cNvSpPr/>
          <p:nvPr/>
        </p:nvSpPr>
        <p:spPr>
          <a:xfrm>
            <a:off x="2530475" y="2711450"/>
            <a:ext cx="192088" cy="109538"/>
          </a:xfrm>
          <a:prstGeom prst="righ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0" name="Bent Arrow 69"/>
          <p:cNvSpPr/>
          <p:nvPr/>
        </p:nvSpPr>
        <p:spPr>
          <a:xfrm flipV="1">
            <a:off x="2765425" y="3005138"/>
            <a:ext cx="228600" cy="365125"/>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sp>
        <p:nvSpPr>
          <p:cNvPr id="71" name="Bent Arrow 70"/>
          <p:cNvSpPr/>
          <p:nvPr/>
        </p:nvSpPr>
        <p:spPr>
          <a:xfrm flipV="1">
            <a:off x="2768600" y="4476750"/>
            <a:ext cx="228600" cy="1006475"/>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sp>
        <p:nvSpPr>
          <p:cNvPr id="9227" name="Title 4"/>
          <p:cNvSpPr>
            <a:spLocks noGrp="1"/>
          </p:cNvSpPr>
          <p:nvPr>
            <p:ph type="title"/>
          </p:nvPr>
        </p:nvSpPr>
        <p:spPr/>
        <p:txBody>
          <a:bodyPr/>
          <a:lstStyle/>
          <a:p>
            <a:pPr eaLnBrk="1" hangingPunct="1"/>
            <a:r>
              <a:rPr lang="en-US" smtClean="0"/>
              <a:t>Preprocessing Workflow</a:t>
            </a:r>
          </a:p>
        </p:txBody>
      </p:sp>
      <p:graphicFrame>
        <p:nvGraphicFramePr>
          <p:cNvPr id="7" name="Content Placeholder 6"/>
          <p:cNvGraphicFramePr>
            <a:graphicFrameLocks noGrp="1"/>
          </p:cNvGraphicFramePr>
          <p:nvPr>
            <p:ph idx="1"/>
          </p:nvPr>
        </p:nvGraphicFramePr>
        <p:xfrm>
          <a:off x="167528" y="851641"/>
          <a:ext cx="8782050" cy="1553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4" name="Straight Arrow Connector 33"/>
          <p:cNvCxnSpPr>
            <a:endCxn id="37" idx="1"/>
          </p:cNvCxnSpPr>
          <p:nvPr/>
        </p:nvCxnSpPr>
        <p:spPr>
          <a:xfrm flipV="1">
            <a:off x="639763" y="4556125"/>
            <a:ext cx="298450" cy="793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39763" y="2560638"/>
            <a:ext cx="1371600" cy="4572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1200" b="0" dirty="0"/>
              <a:t>Sketches and Planes</a:t>
            </a:r>
          </a:p>
        </p:txBody>
      </p:sp>
      <p:sp>
        <p:nvSpPr>
          <p:cNvPr id="37" name="Rounded Rectangle 36"/>
          <p:cNvSpPr/>
          <p:nvPr/>
        </p:nvSpPr>
        <p:spPr>
          <a:xfrm>
            <a:off x="639763" y="4327525"/>
            <a:ext cx="1371600" cy="4572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1200" b="0" dirty="0"/>
              <a:t>Geometry Import Options</a:t>
            </a:r>
          </a:p>
        </p:txBody>
      </p:sp>
      <p:sp>
        <p:nvSpPr>
          <p:cNvPr id="39" name="Rounded Rectangle 38"/>
          <p:cNvSpPr/>
          <p:nvPr/>
        </p:nvSpPr>
        <p:spPr>
          <a:xfrm>
            <a:off x="639763" y="3225800"/>
            <a:ext cx="1371600" cy="319088"/>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1200" b="0" dirty="0"/>
              <a:t>3D Operations</a:t>
            </a:r>
          </a:p>
        </p:txBody>
      </p:sp>
      <p:sp>
        <p:nvSpPr>
          <p:cNvPr id="62" name="Rounded Rectangle 61"/>
          <p:cNvSpPr/>
          <p:nvPr/>
        </p:nvSpPr>
        <p:spPr>
          <a:xfrm>
            <a:off x="914400" y="4864100"/>
            <a:ext cx="1143000" cy="4572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900" b="0" dirty="0"/>
              <a:t>Direct CAD/Bi-Directional CAD</a:t>
            </a:r>
          </a:p>
        </p:txBody>
      </p:sp>
      <p:sp>
        <p:nvSpPr>
          <p:cNvPr id="69" name="Rounded Rectangle 68"/>
          <p:cNvSpPr/>
          <p:nvPr/>
        </p:nvSpPr>
        <p:spPr>
          <a:xfrm>
            <a:off x="2743200" y="3876675"/>
            <a:ext cx="1371600" cy="6350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1100" b="0" dirty="0"/>
              <a:t>Geometry Cleanup and Repair</a:t>
            </a:r>
          </a:p>
        </p:txBody>
      </p:sp>
      <p:sp>
        <p:nvSpPr>
          <p:cNvPr id="76" name="Rounded Rectangle 75"/>
          <p:cNvSpPr/>
          <p:nvPr/>
        </p:nvSpPr>
        <p:spPr>
          <a:xfrm>
            <a:off x="3017838" y="4622800"/>
            <a:ext cx="1138237" cy="395288"/>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900" b="0" dirty="0"/>
              <a:t>Automatic Cleanup</a:t>
            </a:r>
          </a:p>
        </p:txBody>
      </p:sp>
      <p:sp>
        <p:nvSpPr>
          <p:cNvPr id="87" name="Rounded Rectangle 86"/>
          <p:cNvSpPr/>
          <p:nvPr/>
        </p:nvSpPr>
        <p:spPr>
          <a:xfrm>
            <a:off x="3017838" y="5138738"/>
            <a:ext cx="1138237" cy="658812"/>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900" b="0" dirty="0"/>
              <a:t>Merge, Connect, Projection, Flow Volume Extraction, etc</a:t>
            </a:r>
          </a:p>
        </p:txBody>
      </p:sp>
      <p:sp>
        <p:nvSpPr>
          <p:cNvPr id="90" name="Rounded Rectangle 89"/>
          <p:cNvSpPr/>
          <p:nvPr/>
        </p:nvSpPr>
        <p:spPr>
          <a:xfrm>
            <a:off x="912813" y="3624263"/>
            <a:ext cx="1138237" cy="4572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900" b="0" dirty="0"/>
              <a:t>Extrude, Revolve, Sweep, etc</a:t>
            </a:r>
          </a:p>
        </p:txBody>
      </p:sp>
      <p:sp>
        <p:nvSpPr>
          <p:cNvPr id="93" name="Rounded Rectangle 92"/>
          <p:cNvSpPr/>
          <p:nvPr/>
        </p:nvSpPr>
        <p:spPr>
          <a:xfrm>
            <a:off x="2743200" y="2560638"/>
            <a:ext cx="1371600" cy="4572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1200" b="0" dirty="0"/>
              <a:t>3D Operations</a:t>
            </a:r>
          </a:p>
        </p:txBody>
      </p:sp>
      <p:sp>
        <p:nvSpPr>
          <p:cNvPr id="97" name="Rounded Rectangle 96"/>
          <p:cNvSpPr/>
          <p:nvPr/>
        </p:nvSpPr>
        <p:spPr>
          <a:xfrm>
            <a:off x="3017838" y="3116263"/>
            <a:ext cx="1138237" cy="50800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spcBef>
                <a:spcPct val="20000"/>
              </a:spcBef>
              <a:buClr>
                <a:srgbClr val="16707C"/>
              </a:buClr>
              <a:defRPr/>
            </a:pPr>
            <a:r>
              <a:rPr lang="en-US" sz="900" b="0" dirty="0"/>
              <a:t>Boolean, Body Operations, Split, etc</a:t>
            </a:r>
          </a:p>
        </p:txBody>
      </p:sp>
      <p:sp>
        <p:nvSpPr>
          <p:cNvPr id="57" name="Bent Arrow 56"/>
          <p:cNvSpPr/>
          <p:nvPr/>
        </p:nvSpPr>
        <p:spPr>
          <a:xfrm flipV="1">
            <a:off x="396875" y="2105025"/>
            <a:ext cx="228600" cy="2509838"/>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sp>
        <p:nvSpPr>
          <p:cNvPr id="59" name="Bent Arrow 58"/>
          <p:cNvSpPr/>
          <p:nvPr/>
        </p:nvSpPr>
        <p:spPr>
          <a:xfrm flipV="1">
            <a:off x="673100" y="3544888"/>
            <a:ext cx="228600" cy="366712"/>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sp>
        <p:nvSpPr>
          <p:cNvPr id="67" name="Bent Arrow 66"/>
          <p:cNvSpPr/>
          <p:nvPr/>
        </p:nvSpPr>
        <p:spPr>
          <a:xfrm flipV="1">
            <a:off x="2492375" y="2109788"/>
            <a:ext cx="228600" cy="2117725"/>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endParaRPr>
          </a:p>
        </p:txBody>
      </p:sp>
      <p:grpSp>
        <p:nvGrpSpPr>
          <p:cNvPr id="4" name="Group 95"/>
          <p:cNvGrpSpPr>
            <a:grpSpLocks/>
          </p:cNvGrpSpPr>
          <p:nvPr/>
        </p:nvGrpSpPr>
        <p:grpSpPr bwMode="auto">
          <a:xfrm>
            <a:off x="6553200" y="2379663"/>
            <a:ext cx="2568575" cy="2282825"/>
            <a:chOff x="6553853" y="2379932"/>
            <a:chExt cx="2568575" cy="2282825"/>
          </a:xfrm>
        </p:grpSpPr>
        <p:pic>
          <p:nvPicPr>
            <p:cNvPr id="9249" name="Picture 4"/>
            <p:cNvPicPr>
              <a:picLocks noChangeAspect="1" noChangeArrowheads="1"/>
            </p:cNvPicPr>
            <p:nvPr/>
          </p:nvPicPr>
          <p:blipFill>
            <a:blip r:embed="rId7" cstate="print"/>
            <a:srcRect/>
            <a:stretch>
              <a:fillRect/>
            </a:stretch>
          </p:blipFill>
          <p:spPr bwMode="auto">
            <a:xfrm>
              <a:off x="6553853" y="2379932"/>
              <a:ext cx="2568575" cy="2282825"/>
            </a:xfrm>
            <a:prstGeom prst="rect">
              <a:avLst/>
            </a:prstGeom>
            <a:noFill/>
            <a:ln w="9525" algn="ctr">
              <a:noFill/>
              <a:miter lim="800000"/>
              <a:headEnd/>
              <a:tailEnd/>
            </a:ln>
          </p:spPr>
        </p:pic>
        <p:pic>
          <p:nvPicPr>
            <p:cNvPr id="9250" name="Picture 11"/>
            <p:cNvPicPr>
              <a:picLocks noChangeAspect="1" noChangeArrowheads="1"/>
            </p:cNvPicPr>
            <p:nvPr/>
          </p:nvPicPr>
          <p:blipFill>
            <a:blip r:embed="rId8" cstate="print"/>
            <a:srcRect l="85504" t="3964" r="3299" b="76653"/>
            <a:stretch>
              <a:fillRect/>
            </a:stretch>
          </p:blipFill>
          <p:spPr bwMode="auto">
            <a:xfrm>
              <a:off x="8462791" y="2990640"/>
              <a:ext cx="204788" cy="209550"/>
            </a:xfrm>
            <a:prstGeom prst="rect">
              <a:avLst/>
            </a:prstGeom>
            <a:noFill/>
            <a:ln w="9525" algn="ctr">
              <a:noFill/>
              <a:miter lim="800000"/>
              <a:headEnd/>
              <a:tailEnd/>
            </a:ln>
          </p:spPr>
        </p:pic>
        <p:grpSp>
          <p:nvGrpSpPr>
            <p:cNvPr id="5" name="Group 32"/>
            <p:cNvGrpSpPr>
              <a:grpSpLocks/>
            </p:cNvGrpSpPr>
            <p:nvPr/>
          </p:nvGrpSpPr>
          <p:grpSpPr bwMode="auto">
            <a:xfrm>
              <a:off x="8431041" y="3280093"/>
              <a:ext cx="300038" cy="476250"/>
              <a:chOff x="3458" y="2047"/>
              <a:chExt cx="189" cy="300"/>
            </a:xfrm>
          </p:grpSpPr>
          <p:pic>
            <p:nvPicPr>
              <p:cNvPr id="9252" name="Picture 30"/>
              <p:cNvPicPr>
                <a:picLocks noChangeAspect="1" noChangeArrowheads="1"/>
              </p:cNvPicPr>
              <p:nvPr/>
            </p:nvPicPr>
            <p:blipFill>
              <a:blip r:embed="rId8" cstate="print"/>
              <a:srcRect l="85504" t="3964" r="3299" b="76653"/>
              <a:stretch>
                <a:fillRect/>
              </a:stretch>
            </p:blipFill>
            <p:spPr bwMode="auto">
              <a:xfrm>
                <a:off x="3475" y="2047"/>
                <a:ext cx="129" cy="132"/>
              </a:xfrm>
              <a:prstGeom prst="rect">
                <a:avLst/>
              </a:prstGeom>
              <a:noFill/>
              <a:ln w="9525" algn="ctr">
                <a:noFill/>
                <a:miter lim="800000"/>
                <a:headEnd/>
                <a:tailEnd/>
              </a:ln>
            </p:spPr>
          </p:pic>
          <p:pic>
            <p:nvPicPr>
              <p:cNvPr id="9253" name="Picture 31"/>
              <p:cNvPicPr>
                <a:picLocks noChangeAspect="1" noChangeArrowheads="1"/>
              </p:cNvPicPr>
              <p:nvPr/>
            </p:nvPicPr>
            <p:blipFill>
              <a:blip r:embed="rId8" cstate="print"/>
              <a:srcRect l="84027" t="77533" r="-433" b="3084"/>
              <a:stretch>
                <a:fillRect/>
              </a:stretch>
            </p:blipFill>
            <p:spPr bwMode="auto">
              <a:xfrm>
                <a:off x="3458" y="2215"/>
                <a:ext cx="189" cy="132"/>
              </a:xfrm>
              <a:prstGeom prst="rect">
                <a:avLst/>
              </a:prstGeom>
              <a:noFill/>
              <a:ln w="9525" algn="ctr">
                <a:noFill/>
                <a:miter lim="800000"/>
                <a:headEnd/>
                <a:tailEnd/>
              </a:ln>
            </p:spPr>
          </p:pic>
        </p:grpSp>
      </p:grpSp>
      <p:sp>
        <p:nvSpPr>
          <p:cNvPr id="48" name="Right Arrow 47"/>
          <p:cNvSpPr/>
          <p:nvPr/>
        </p:nvSpPr>
        <p:spPr>
          <a:xfrm>
            <a:off x="4686300" y="2733675"/>
            <a:ext cx="184150" cy="111125"/>
          </a:xfrm>
          <a:prstGeom prst="righ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9" name="Right Arrow 48"/>
          <p:cNvSpPr/>
          <p:nvPr/>
        </p:nvSpPr>
        <p:spPr>
          <a:xfrm>
            <a:off x="4686300" y="4797175"/>
            <a:ext cx="184150" cy="109538"/>
          </a:xfrm>
          <a:prstGeom prst="righ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0" name="Bent Arrow 49"/>
          <p:cNvSpPr/>
          <p:nvPr/>
        </p:nvSpPr>
        <p:spPr bwMode="auto">
          <a:xfrm flipV="1">
            <a:off x="4932000" y="2968624"/>
            <a:ext cx="230550" cy="1437775"/>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51" name="Rounded Rectangle 50"/>
          <p:cNvSpPr/>
          <p:nvPr/>
        </p:nvSpPr>
        <p:spPr bwMode="auto">
          <a:xfrm>
            <a:off x="4903788" y="2592388"/>
            <a:ext cx="1370012" cy="38735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1200" b="0" dirty="0">
                <a:latin typeface="Arial" pitchFamily="34" charset="0"/>
              </a:rPr>
              <a:t>Meshing Methods</a:t>
            </a:r>
          </a:p>
        </p:txBody>
      </p:sp>
      <p:sp>
        <p:nvSpPr>
          <p:cNvPr id="52" name="Rounded Rectangle 51"/>
          <p:cNvSpPr/>
          <p:nvPr/>
        </p:nvSpPr>
        <p:spPr bwMode="auto">
          <a:xfrm>
            <a:off x="5178425" y="3054350"/>
            <a:ext cx="1136650" cy="427038"/>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900" b="0" dirty="0">
                <a:latin typeface="Arial" pitchFamily="34" charset="0"/>
              </a:rPr>
              <a:t>Hybrid Mesh: Tet, Prisms, Pyramids</a:t>
            </a:r>
          </a:p>
        </p:txBody>
      </p:sp>
      <p:sp>
        <p:nvSpPr>
          <p:cNvPr id="53" name="Rounded Rectangle 52"/>
          <p:cNvSpPr/>
          <p:nvPr/>
        </p:nvSpPr>
        <p:spPr bwMode="auto">
          <a:xfrm>
            <a:off x="5178425" y="3582988"/>
            <a:ext cx="1136650" cy="488950"/>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900" b="0" dirty="0">
                <a:latin typeface="Arial" pitchFamily="34" charset="0"/>
              </a:rPr>
              <a:t>Hexa Dominant, Sweep meshing</a:t>
            </a:r>
          </a:p>
        </p:txBody>
      </p:sp>
      <p:grpSp>
        <p:nvGrpSpPr>
          <p:cNvPr id="54" name="Group 43"/>
          <p:cNvGrpSpPr>
            <a:grpSpLocks/>
          </p:cNvGrpSpPr>
          <p:nvPr/>
        </p:nvGrpSpPr>
        <p:grpSpPr bwMode="auto">
          <a:xfrm>
            <a:off x="4903788" y="4632188"/>
            <a:ext cx="1411287" cy="1690407"/>
            <a:chOff x="4892040" y="2697018"/>
            <a:chExt cx="1412630" cy="1689115"/>
          </a:xfrm>
        </p:grpSpPr>
        <p:sp>
          <p:nvSpPr>
            <p:cNvPr id="56" name="Bent Arrow 55"/>
            <p:cNvSpPr/>
            <p:nvPr/>
          </p:nvSpPr>
          <p:spPr>
            <a:xfrm flipV="1">
              <a:off x="4913072" y="3686581"/>
              <a:ext cx="234798" cy="439555"/>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58" name="Rounded Rectangle 57"/>
            <p:cNvSpPr/>
            <p:nvPr/>
          </p:nvSpPr>
          <p:spPr>
            <a:xfrm>
              <a:off x="4893629" y="2697018"/>
              <a:ext cx="1371317" cy="456851"/>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1200" b="0" dirty="0">
                  <a:latin typeface="Arial" pitchFamily="34" charset="0"/>
                </a:rPr>
                <a:t>Global Mesh Settings</a:t>
              </a:r>
              <a:endParaRPr lang="en-US" sz="1200" b="0" dirty="0"/>
            </a:p>
          </p:txBody>
        </p:sp>
        <p:sp>
          <p:nvSpPr>
            <p:cNvPr id="81" name="Rounded Rectangle 80"/>
            <p:cNvSpPr/>
            <p:nvPr/>
          </p:nvSpPr>
          <p:spPr>
            <a:xfrm>
              <a:off x="4892040" y="3242422"/>
              <a:ext cx="1371316" cy="458436"/>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1200" b="0" dirty="0">
                  <a:latin typeface="Arial" pitchFamily="34" charset="0"/>
                </a:rPr>
                <a:t>Local Mesh Settings</a:t>
              </a:r>
              <a:endParaRPr lang="en-US" sz="1200" b="0" dirty="0"/>
            </a:p>
          </p:txBody>
        </p:sp>
        <p:sp>
          <p:nvSpPr>
            <p:cNvPr id="82" name="Rounded Rectangle 81"/>
            <p:cNvSpPr/>
            <p:nvPr/>
          </p:nvSpPr>
          <p:spPr>
            <a:xfrm>
              <a:off x="5166938" y="3780172"/>
              <a:ext cx="1137732" cy="605961"/>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900" b="0" dirty="0"/>
                <a:t>Sizing, Body/Sphere of Influence, Match Control, etc</a:t>
              </a:r>
            </a:p>
          </p:txBody>
        </p:sp>
      </p:grpSp>
      <p:sp>
        <p:nvSpPr>
          <p:cNvPr id="83" name="Bent Arrow 82"/>
          <p:cNvSpPr/>
          <p:nvPr/>
        </p:nvSpPr>
        <p:spPr>
          <a:xfrm flipV="1">
            <a:off x="4629600" y="2116137"/>
            <a:ext cx="239263" cy="3370262"/>
          </a:xfrm>
          <a:prstGeom prst="bentArrow">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chemeClr val="tx1"/>
              </a:solidFill>
            </a:endParaRPr>
          </a:p>
        </p:txBody>
      </p:sp>
      <p:sp>
        <p:nvSpPr>
          <p:cNvPr id="84" name="Rounded Rectangle 83"/>
          <p:cNvSpPr/>
          <p:nvPr/>
        </p:nvSpPr>
        <p:spPr bwMode="auto">
          <a:xfrm>
            <a:off x="5179625" y="4152988"/>
            <a:ext cx="1136650" cy="368612"/>
          </a:xfrm>
          <a:prstGeom prst="roundRect">
            <a:avLst/>
          </a:prstGeom>
          <a:gradFill>
            <a:gsLst>
              <a:gs pos="0">
                <a:srgbClr val="FFEFD1"/>
              </a:gs>
              <a:gs pos="64999">
                <a:srgbClr val="F0EBD5"/>
              </a:gs>
              <a:gs pos="100000">
                <a:srgbClr val="D1C39F"/>
              </a:gs>
            </a:gsLst>
            <a:lin ang="5400000" scaled="0"/>
          </a:gradFill>
          <a:ln w="19050">
            <a:solidFill>
              <a:schemeClr val="tx1"/>
            </a:solidFill>
            <a:miter lim="800000"/>
            <a:headEnd/>
            <a:tailEnd/>
          </a:ln>
        </p:spPr>
        <p:txBody>
          <a:bodyPr anchor="ctr"/>
          <a:lstStyle/>
          <a:p>
            <a:pPr algn="ctr" eaLnBrk="0" hangingPunct="0">
              <a:spcBef>
                <a:spcPct val="20000"/>
              </a:spcBef>
              <a:buClr>
                <a:srgbClr val="16707C"/>
              </a:buClr>
              <a:defRPr/>
            </a:pPr>
            <a:r>
              <a:rPr lang="en-US" sz="900" b="0" dirty="0" smtClean="0">
                <a:latin typeface="Arial" pitchFamily="34" charset="0"/>
              </a:rPr>
              <a:t>Assembly </a:t>
            </a:r>
            <a:r>
              <a:rPr lang="en-US" sz="900" b="0" dirty="0">
                <a:latin typeface="Arial" pitchFamily="34" charset="0"/>
              </a:rPr>
              <a:t>M</a:t>
            </a:r>
            <a:r>
              <a:rPr lang="en-US" sz="900" b="0" dirty="0" smtClean="0">
                <a:latin typeface="Arial" pitchFamily="34" charset="0"/>
              </a:rPr>
              <a:t>eshing</a:t>
            </a:r>
            <a:endParaRPr lang="en-US" sz="900" b="0" dirty="0">
              <a:latin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pic>
        <p:nvPicPr>
          <p:cNvPr id="47110" name="Picture 2" descr="D:\users\nmpatre\training_material\snaps\271.tif"/>
          <p:cNvPicPr>
            <a:picLocks noChangeAspect="1" noChangeArrowheads="1"/>
          </p:cNvPicPr>
          <p:nvPr/>
        </p:nvPicPr>
        <p:blipFill>
          <a:blip r:embed="rId3" cstate="print"/>
          <a:srcRect/>
          <a:stretch>
            <a:fillRect/>
          </a:stretch>
        </p:blipFill>
        <p:spPr bwMode="auto">
          <a:xfrm>
            <a:off x="3192833" y="3389793"/>
            <a:ext cx="2498725" cy="2540000"/>
          </a:xfrm>
          <a:prstGeom prst="rect">
            <a:avLst/>
          </a:prstGeom>
          <a:noFill/>
          <a:ln w="9525">
            <a:solidFill>
              <a:schemeClr val="tx1"/>
            </a:solidFill>
            <a:miter lim="800000"/>
            <a:headEnd/>
            <a:tailEnd/>
          </a:ln>
        </p:spPr>
      </p:pic>
      <p:pic>
        <p:nvPicPr>
          <p:cNvPr id="47111" name="Picture 3" descr="D:\users\nmpatre\training_material\snaps\272.tif"/>
          <p:cNvPicPr>
            <a:picLocks noChangeAspect="1" noChangeArrowheads="1"/>
          </p:cNvPicPr>
          <p:nvPr/>
        </p:nvPicPr>
        <p:blipFill>
          <a:blip r:embed="rId4" cstate="print"/>
          <a:srcRect/>
          <a:stretch>
            <a:fillRect/>
          </a:stretch>
        </p:blipFill>
        <p:spPr bwMode="auto">
          <a:xfrm>
            <a:off x="5972175" y="3390900"/>
            <a:ext cx="2444750" cy="2533650"/>
          </a:xfrm>
          <a:prstGeom prst="rect">
            <a:avLst/>
          </a:prstGeom>
          <a:noFill/>
          <a:ln w="9525">
            <a:solidFill>
              <a:schemeClr val="tx1"/>
            </a:solidFill>
            <a:miter lim="800000"/>
            <a:headEnd/>
            <a:tailEnd/>
          </a:ln>
        </p:spPr>
      </p:pic>
      <p:pic>
        <p:nvPicPr>
          <p:cNvPr id="47112" name="Picture 4" descr="D:\users\nmpatre\training_material\snaps\273.tif"/>
          <p:cNvPicPr>
            <a:picLocks noChangeAspect="1" noChangeArrowheads="1"/>
          </p:cNvPicPr>
          <p:nvPr/>
        </p:nvPicPr>
        <p:blipFill>
          <a:blip r:embed="rId5" cstate="print"/>
          <a:srcRect/>
          <a:stretch>
            <a:fillRect/>
          </a:stretch>
        </p:blipFill>
        <p:spPr bwMode="auto">
          <a:xfrm>
            <a:off x="6287239" y="1884437"/>
            <a:ext cx="2505075" cy="1057275"/>
          </a:xfrm>
          <a:prstGeom prst="rect">
            <a:avLst/>
          </a:prstGeom>
          <a:noFill/>
          <a:ln w="9525">
            <a:solidFill>
              <a:schemeClr val="tx1"/>
            </a:solidFill>
            <a:miter lim="800000"/>
            <a:headEnd/>
            <a:tailEnd/>
          </a:ln>
        </p:spPr>
      </p:pic>
      <p:sp>
        <p:nvSpPr>
          <p:cNvPr id="38" name="Text Placeholder 37"/>
          <p:cNvSpPr>
            <a:spLocks noGrp="1"/>
          </p:cNvSpPr>
          <p:nvPr>
            <p:ph type="body" sz="quarter" idx="10"/>
          </p:nvPr>
        </p:nvSpPr>
        <p:spPr>
          <a:xfrm>
            <a:off x="2034000" y="1486800"/>
            <a:ext cx="4320000" cy="3733800"/>
          </a:xfrm>
        </p:spPr>
        <p:txBody>
          <a:bodyPr/>
          <a:lstStyle/>
          <a:p>
            <a:pPr lvl="1"/>
            <a:endParaRPr lang="en-GB" dirty="0" smtClean="0"/>
          </a:p>
          <a:p>
            <a:pPr lvl="1"/>
            <a:r>
              <a:rPr lang="en-GB" dirty="0" smtClean="0"/>
              <a:t>To Slice out one body from the another body</a:t>
            </a:r>
          </a:p>
          <a:p>
            <a:pPr lvl="1">
              <a:buNone/>
            </a:pPr>
            <a:endParaRPr lang="en-GB" dirty="0" smtClean="0"/>
          </a:p>
          <a:p>
            <a:endParaRPr lang="en-GB" dirty="0"/>
          </a:p>
        </p:txBody>
      </p:sp>
      <p:sp>
        <p:nvSpPr>
          <p:cNvPr id="18" name="Title 17"/>
          <p:cNvSpPr>
            <a:spLocks noGrp="1"/>
          </p:cNvSpPr>
          <p:nvPr>
            <p:ph type="title"/>
          </p:nvPr>
        </p:nvSpPr>
        <p:spPr/>
        <p:txBody>
          <a:bodyPr/>
          <a:lstStyle/>
          <a:p>
            <a:r>
              <a:rPr lang="en-GB" dirty="0" smtClean="0"/>
              <a:t>Body Operation: Slice Material</a:t>
            </a:r>
            <a:br>
              <a:rPr lang="en-GB" dirty="0" smtClean="0"/>
            </a:br>
            <a:endParaRPr lang="en-GB" dirty="0"/>
          </a:p>
        </p:txBody>
      </p:sp>
      <p:grpSp>
        <p:nvGrpSpPr>
          <p:cNvPr id="33" name="Group 32"/>
          <p:cNvGrpSpPr/>
          <p:nvPr/>
        </p:nvGrpSpPr>
        <p:grpSpPr>
          <a:xfrm>
            <a:off x="2111350" y="4606633"/>
            <a:ext cx="763524" cy="1472297"/>
            <a:chOff x="2111350" y="4584688"/>
            <a:chExt cx="763524" cy="1472297"/>
          </a:xfrm>
        </p:grpSpPr>
        <p:sp>
          <p:nvSpPr>
            <p:cNvPr id="34" name="Rectangle 33"/>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35" name="Picture 4"/>
            <p:cNvPicPr>
              <a:picLocks noChangeAspect="1" noChangeArrowheads="1"/>
            </p:cNvPicPr>
            <p:nvPr/>
          </p:nvPicPr>
          <p:blipFill>
            <a:blip r:embed="rId6" cstate="print"/>
            <a:srcRect/>
            <a:stretch>
              <a:fillRect/>
            </a:stretch>
          </p:blipFill>
          <p:spPr bwMode="auto">
            <a:xfrm>
              <a:off x="2148205" y="4612300"/>
              <a:ext cx="696658" cy="1161098"/>
            </a:xfrm>
            <a:prstGeom prst="rect">
              <a:avLst/>
            </a:prstGeom>
            <a:noFill/>
            <a:ln w="9525">
              <a:noFill/>
              <a:miter lim="800000"/>
              <a:headEnd/>
              <a:tailEnd/>
            </a:ln>
          </p:spPr>
        </p:pic>
        <p:pic>
          <p:nvPicPr>
            <p:cNvPr id="36" name="Picture 7"/>
            <p:cNvPicPr>
              <a:picLocks noChangeAspect="1" noChangeArrowheads="1"/>
            </p:cNvPicPr>
            <p:nvPr/>
          </p:nvPicPr>
          <p:blipFill>
            <a:blip r:embed="rId7"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37" name="Rectangle 7"/>
          <p:cNvSpPr>
            <a:spLocks noChangeArrowheads="1"/>
          </p:cNvSpPr>
          <p:nvPr/>
        </p:nvSpPr>
        <p:spPr bwMode="auto">
          <a:xfrm>
            <a:off x="2134032" y="5660662"/>
            <a:ext cx="733526" cy="14757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16" name="Picture 2"/>
          <p:cNvPicPr>
            <a:picLocks noChangeAspect="1" noChangeArrowheads="1"/>
          </p:cNvPicPr>
          <p:nvPr/>
        </p:nvPicPr>
        <p:blipFill>
          <a:blip r:embed="rId8" cstate="print"/>
          <a:srcRect/>
          <a:stretch>
            <a:fillRect/>
          </a:stretch>
        </p:blipFill>
        <p:spPr bwMode="auto">
          <a:xfrm>
            <a:off x="114482" y="1742251"/>
            <a:ext cx="1828800" cy="3886200"/>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119626" y="1525005"/>
            <a:ext cx="428625" cy="209550"/>
          </a:xfrm>
          <a:prstGeom prst="rect">
            <a:avLst/>
          </a:prstGeom>
          <a:noFill/>
          <a:ln w="9525">
            <a:noFill/>
            <a:miter lim="800000"/>
            <a:headEnd/>
            <a:tailEnd/>
          </a:ln>
        </p:spPr>
      </p:pic>
      <p:sp>
        <p:nvSpPr>
          <p:cNvPr id="19" name="Rectangle 7"/>
          <p:cNvSpPr>
            <a:spLocks noChangeArrowheads="1"/>
          </p:cNvSpPr>
          <p:nvPr/>
        </p:nvSpPr>
        <p:spPr bwMode="auto">
          <a:xfrm>
            <a:off x="121012" y="4085420"/>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6630178" y="2028825"/>
            <a:ext cx="2363787" cy="1936750"/>
            <a:chOff x="6550025" y="2495550"/>
            <a:chExt cx="2363788" cy="1936750"/>
          </a:xfrm>
        </p:grpSpPr>
        <p:pic>
          <p:nvPicPr>
            <p:cNvPr id="50193" name="Picture 4" descr="boolean1"/>
            <p:cNvPicPr>
              <a:picLocks noChangeAspect="1" noChangeArrowheads="1"/>
            </p:cNvPicPr>
            <p:nvPr/>
          </p:nvPicPr>
          <p:blipFill>
            <a:blip r:embed="rId3" cstate="print"/>
            <a:srcRect/>
            <a:stretch>
              <a:fillRect/>
            </a:stretch>
          </p:blipFill>
          <p:spPr bwMode="auto">
            <a:xfrm>
              <a:off x="6550025" y="2495550"/>
              <a:ext cx="2363788" cy="1936750"/>
            </a:xfrm>
            <a:prstGeom prst="rect">
              <a:avLst/>
            </a:prstGeom>
            <a:noFill/>
            <a:ln w="9525">
              <a:solidFill>
                <a:schemeClr val="tx1"/>
              </a:solidFill>
              <a:miter lim="800000"/>
              <a:headEnd/>
              <a:tailEnd/>
            </a:ln>
          </p:spPr>
        </p:pic>
        <p:sp>
          <p:nvSpPr>
            <p:cNvPr id="50194" name="Text Box 8"/>
            <p:cNvSpPr txBox="1">
              <a:spLocks noChangeArrowheads="1"/>
            </p:cNvSpPr>
            <p:nvPr/>
          </p:nvSpPr>
          <p:spPr bwMode="auto">
            <a:xfrm>
              <a:off x="7345168" y="2497494"/>
              <a:ext cx="1490662" cy="358775"/>
            </a:xfrm>
            <a:prstGeom prst="rect">
              <a:avLst/>
            </a:prstGeom>
            <a:noFill/>
            <a:ln w="22225" algn="ctr">
              <a:noFill/>
              <a:miter lim="800000"/>
              <a:headEnd/>
              <a:tailEnd/>
            </a:ln>
          </p:spPr>
          <p:txBody>
            <a:bodyPr>
              <a:spAutoFit/>
            </a:bodyPr>
            <a:lstStyle/>
            <a:p>
              <a:pPr algn="ctr" eaLnBrk="0" hangingPunct="0">
                <a:spcBef>
                  <a:spcPct val="50000"/>
                </a:spcBef>
              </a:pPr>
              <a:r>
                <a:rPr lang="en-US"/>
                <a:t>Tool Bodies</a:t>
              </a:r>
            </a:p>
          </p:txBody>
        </p:sp>
      </p:grpSp>
      <p:sp>
        <p:nvSpPr>
          <p:cNvPr id="18"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pic>
        <p:nvPicPr>
          <p:cNvPr id="50181" name="Picture 4" descr="boolean4"/>
          <p:cNvPicPr>
            <a:picLocks noChangeAspect="1" noChangeArrowheads="1"/>
          </p:cNvPicPr>
          <p:nvPr/>
        </p:nvPicPr>
        <p:blipFill>
          <a:blip r:embed="rId4" cstate="print"/>
          <a:srcRect l="10345" r="18291" b="11023"/>
          <a:stretch>
            <a:fillRect/>
          </a:stretch>
        </p:blipFill>
        <p:spPr bwMode="auto">
          <a:xfrm>
            <a:off x="2182813" y="4156043"/>
            <a:ext cx="1738312" cy="1828800"/>
          </a:xfrm>
          <a:prstGeom prst="rect">
            <a:avLst/>
          </a:prstGeom>
          <a:noFill/>
          <a:ln w="9525">
            <a:solidFill>
              <a:schemeClr val="tx1"/>
            </a:solidFill>
            <a:miter lim="800000"/>
            <a:headEnd/>
            <a:tailEnd/>
          </a:ln>
        </p:spPr>
      </p:pic>
      <p:pic>
        <p:nvPicPr>
          <p:cNvPr id="50182" name="Picture 5" descr="boolean5"/>
          <p:cNvPicPr>
            <a:picLocks noChangeAspect="1" noChangeArrowheads="1"/>
          </p:cNvPicPr>
          <p:nvPr/>
        </p:nvPicPr>
        <p:blipFill>
          <a:blip r:embed="rId5" cstate="print"/>
          <a:srcRect l="11740" r="13472" b="11163"/>
          <a:stretch>
            <a:fillRect/>
          </a:stretch>
        </p:blipFill>
        <p:spPr bwMode="auto">
          <a:xfrm>
            <a:off x="4403725" y="4149693"/>
            <a:ext cx="1824038" cy="1828800"/>
          </a:xfrm>
          <a:prstGeom prst="rect">
            <a:avLst/>
          </a:prstGeom>
          <a:noFill/>
          <a:ln w="9525">
            <a:solidFill>
              <a:schemeClr val="tx1"/>
            </a:solidFill>
            <a:miter lim="800000"/>
            <a:headEnd/>
            <a:tailEnd/>
          </a:ln>
        </p:spPr>
      </p:pic>
      <p:pic>
        <p:nvPicPr>
          <p:cNvPr id="50183" name="Picture 6" descr="boolean6"/>
          <p:cNvPicPr>
            <a:picLocks noChangeAspect="1" noChangeArrowheads="1"/>
          </p:cNvPicPr>
          <p:nvPr/>
        </p:nvPicPr>
        <p:blipFill>
          <a:blip r:embed="rId6" cstate="print"/>
          <a:srcRect l="3458" r="16138" b="11015"/>
          <a:stretch>
            <a:fillRect/>
          </a:stretch>
        </p:blipFill>
        <p:spPr bwMode="auto">
          <a:xfrm>
            <a:off x="6877050" y="4024313"/>
            <a:ext cx="1957388" cy="1828800"/>
          </a:xfrm>
          <a:prstGeom prst="rect">
            <a:avLst/>
          </a:prstGeom>
          <a:noFill/>
          <a:ln w="9525">
            <a:solidFill>
              <a:schemeClr val="tx1"/>
            </a:solidFill>
            <a:miter lim="800000"/>
            <a:headEnd/>
            <a:tailEnd/>
          </a:ln>
        </p:spPr>
      </p:pic>
      <p:sp>
        <p:nvSpPr>
          <p:cNvPr id="50184" name="Text Box 8"/>
          <p:cNvSpPr txBox="1">
            <a:spLocks noChangeArrowheads="1"/>
          </p:cNvSpPr>
          <p:nvPr/>
        </p:nvSpPr>
        <p:spPr bwMode="auto">
          <a:xfrm>
            <a:off x="2146300" y="6057900"/>
            <a:ext cx="1809750"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Intersect all bodies</a:t>
            </a:r>
          </a:p>
        </p:txBody>
      </p:sp>
      <p:sp>
        <p:nvSpPr>
          <p:cNvPr id="50185" name="Text Box 9"/>
          <p:cNvSpPr txBox="1">
            <a:spLocks noChangeArrowheads="1"/>
          </p:cNvSpPr>
          <p:nvPr/>
        </p:nvSpPr>
        <p:spPr bwMode="auto">
          <a:xfrm>
            <a:off x="4137025" y="6057900"/>
            <a:ext cx="23193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Union of all intersections</a:t>
            </a:r>
          </a:p>
        </p:txBody>
      </p:sp>
      <p:sp>
        <p:nvSpPr>
          <p:cNvPr id="50186" name="Text Box 10"/>
          <p:cNvSpPr txBox="1">
            <a:spLocks noChangeArrowheads="1"/>
          </p:cNvSpPr>
          <p:nvPr/>
        </p:nvSpPr>
        <p:spPr bwMode="auto">
          <a:xfrm>
            <a:off x="6684963" y="5954713"/>
            <a:ext cx="2319337" cy="4492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Union of all intersections preserving input bodies</a:t>
            </a:r>
          </a:p>
        </p:txBody>
      </p:sp>
      <p:pic>
        <p:nvPicPr>
          <p:cNvPr id="50188" name="Picture 20" descr="D:\users\nmpatre\training_material\snaps\212.tif"/>
          <p:cNvPicPr>
            <a:picLocks noChangeAspect="1" noChangeArrowheads="1"/>
          </p:cNvPicPr>
          <p:nvPr/>
        </p:nvPicPr>
        <p:blipFill>
          <a:blip r:embed="rId7" cstate="print"/>
          <a:srcRect/>
          <a:stretch>
            <a:fillRect/>
          </a:stretch>
        </p:blipFill>
        <p:spPr bwMode="auto">
          <a:xfrm>
            <a:off x="6615890" y="931863"/>
            <a:ext cx="2400300" cy="1038225"/>
          </a:xfrm>
          <a:prstGeom prst="rect">
            <a:avLst/>
          </a:prstGeom>
          <a:noFill/>
          <a:ln w="9525">
            <a:solidFill>
              <a:schemeClr val="tx1"/>
            </a:solidFill>
            <a:miter lim="800000"/>
            <a:headEnd/>
            <a:tailEnd/>
          </a:ln>
        </p:spPr>
      </p:pic>
      <p:sp>
        <p:nvSpPr>
          <p:cNvPr id="28" name="Text Placeholder 27"/>
          <p:cNvSpPr>
            <a:spLocks noGrp="1"/>
          </p:cNvSpPr>
          <p:nvPr>
            <p:ph type="body" sz="quarter" idx="10"/>
          </p:nvPr>
        </p:nvSpPr>
        <p:spPr>
          <a:xfrm>
            <a:off x="2160000" y="1752600"/>
            <a:ext cx="4320000" cy="3733800"/>
          </a:xfrm>
        </p:spPr>
        <p:txBody>
          <a:bodyPr/>
          <a:lstStyle/>
          <a:p>
            <a:r>
              <a:rPr lang="en-GB" dirty="0" smtClean="0"/>
              <a:t>Unite, Subtract and Intersect</a:t>
            </a:r>
          </a:p>
          <a:p>
            <a:pPr lvl="1"/>
            <a:r>
              <a:rPr lang="en-GB" dirty="0" smtClean="0"/>
              <a:t>Unite: Merges two or more bodies</a:t>
            </a:r>
          </a:p>
          <a:p>
            <a:pPr lvl="1"/>
            <a:r>
              <a:rPr lang="en-GB" dirty="0" smtClean="0"/>
              <a:t>Subtract: Target Body subtract Tool Body</a:t>
            </a:r>
          </a:p>
          <a:p>
            <a:pPr lvl="1"/>
            <a:r>
              <a:rPr lang="en-GB" dirty="0" smtClean="0"/>
              <a:t>Intersection:</a:t>
            </a:r>
          </a:p>
          <a:p>
            <a:pPr lvl="2"/>
            <a:r>
              <a:rPr lang="en-GB" sz="1600" b="0" dirty="0" smtClean="0"/>
              <a:t>Union of All Intersections: Regions shared by two or more Tool Bodies</a:t>
            </a:r>
          </a:p>
          <a:p>
            <a:pPr lvl="2"/>
            <a:r>
              <a:rPr lang="en-GB" sz="1600" b="0" dirty="0" smtClean="0"/>
              <a:t>Intersection of All Bodies: Regions shared by all Tool Bodies</a:t>
            </a:r>
          </a:p>
          <a:p>
            <a:endParaRPr lang="en-GB" dirty="0"/>
          </a:p>
        </p:txBody>
      </p:sp>
      <p:sp>
        <p:nvSpPr>
          <p:cNvPr id="19" name="Title 18"/>
          <p:cNvSpPr>
            <a:spLocks noGrp="1"/>
          </p:cNvSpPr>
          <p:nvPr>
            <p:ph type="title"/>
          </p:nvPr>
        </p:nvSpPr>
        <p:spPr/>
        <p:txBody>
          <a:bodyPr/>
          <a:lstStyle/>
          <a:p>
            <a:r>
              <a:rPr lang="en-GB" dirty="0" smtClean="0"/>
              <a:t>Boolean</a:t>
            </a:r>
            <a:br>
              <a:rPr lang="en-GB" dirty="0" smtClean="0"/>
            </a:br>
            <a:endParaRPr lang="en-GB" dirty="0"/>
          </a:p>
        </p:txBody>
      </p:sp>
      <p:pic>
        <p:nvPicPr>
          <p:cNvPr id="23" name="Picture 2"/>
          <p:cNvPicPr>
            <a:picLocks noChangeAspect="1" noChangeArrowheads="1"/>
          </p:cNvPicPr>
          <p:nvPr/>
        </p:nvPicPr>
        <p:blipFill>
          <a:blip r:embed="rId8" cstate="print"/>
          <a:srcRect/>
          <a:stretch>
            <a:fillRect/>
          </a:stretch>
        </p:blipFill>
        <p:spPr bwMode="auto">
          <a:xfrm>
            <a:off x="114482" y="1742251"/>
            <a:ext cx="1828800" cy="3886200"/>
          </a:xfrm>
          <a:prstGeom prst="rect">
            <a:avLst/>
          </a:prstGeom>
          <a:noFill/>
          <a:ln w="9525">
            <a:noFill/>
            <a:miter lim="800000"/>
            <a:headEnd/>
            <a:tailEnd/>
          </a:ln>
        </p:spPr>
      </p:pic>
      <p:pic>
        <p:nvPicPr>
          <p:cNvPr id="24" name="Picture 2"/>
          <p:cNvPicPr>
            <a:picLocks noChangeAspect="1" noChangeArrowheads="1"/>
          </p:cNvPicPr>
          <p:nvPr/>
        </p:nvPicPr>
        <p:blipFill>
          <a:blip r:embed="rId9" cstate="print"/>
          <a:srcRect/>
          <a:stretch>
            <a:fillRect/>
          </a:stretch>
        </p:blipFill>
        <p:spPr bwMode="auto">
          <a:xfrm>
            <a:off x="119626" y="1525005"/>
            <a:ext cx="428625" cy="209550"/>
          </a:xfrm>
          <a:prstGeom prst="rect">
            <a:avLst/>
          </a:prstGeom>
          <a:noFill/>
          <a:ln w="9525">
            <a:noFill/>
            <a:miter lim="800000"/>
            <a:headEnd/>
            <a:tailEnd/>
          </a:ln>
        </p:spPr>
      </p:pic>
      <p:sp>
        <p:nvSpPr>
          <p:cNvPr id="25" name="Rectangle 7"/>
          <p:cNvSpPr>
            <a:spLocks noChangeArrowheads="1"/>
          </p:cNvSpPr>
          <p:nvPr/>
        </p:nvSpPr>
        <p:spPr bwMode="auto">
          <a:xfrm>
            <a:off x="121012" y="4287447"/>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48133" name="Text Box 8"/>
          <p:cNvSpPr txBox="1">
            <a:spLocks noChangeArrowheads="1"/>
          </p:cNvSpPr>
          <p:nvPr/>
        </p:nvSpPr>
        <p:spPr bwMode="auto">
          <a:xfrm>
            <a:off x="4987113" y="6362358"/>
            <a:ext cx="150336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Slice Off Faces</a:t>
            </a:r>
          </a:p>
        </p:txBody>
      </p:sp>
      <p:pic>
        <p:nvPicPr>
          <p:cNvPr id="48134" name="Picture 2" descr="D:\users\nmpatre\training_material\snaps\274.tif"/>
          <p:cNvPicPr>
            <a:picLocks noChangeArrowheads="1"/>
          </p:cNvPicPr>
          <p:nvPr/>
        </p:nvPicPr>
        <p:blipFill>
          <a:blip r:embed="rId3" cstate="print"/>
          <a:srcRect l="24735" t="13780" r="23746" b="37500"/>
          <a:stretch>
            <a:fillRect/>
          </a:stretch>
        </p:blipFill>
        <p:spPr bwMode="auto">
          <a:xfrm>
            <a:off x="2355568" y="4934436"/>
            <a:ext cx="1575823" cy="1355044"/>
          </a:xfrm>
          <a:prstGeom prst="rect">
            <a:avLst/>
          </a:prstGeom>
          <a:noFill/>
          <a:ln w="9525">
            <a:solidFill>
              <a:schemeClr val="tx1"/>
            </a:solidFill>
            <a:miter lim="800000"/>
            <a:headEnd/>
            <a:tailEnd/>
          </a:ln>
        </p:spPr>
      </p:pic>
      <p:pic>
        <p:nvPicPr>
          <p:cNvPr id="48135" name="Picture 3" descr="D:\users\nmpatre\training_material\snaps\275.tif"/>
          <p:cNvPicPr>
            <a:picLocks noChangeAspect="1" noChangeArrowheads="1"/>
          </p:cNvPicPr>
          <p:nvPr/>
        </p:nvPicPr>
        <p:blipFill>
          <a:blip r:embed="rId4" cstate="print"/>
          <a:srcRect l="24582" t="11913" r="24582" b="41261"/>
          <a:stretch>
            <a:fillRect/>
          </a:stretch>
        </p:blipFill>
        <p:spPr bwMode="auto">
          <a:xfrm>
            <a:off x="4039261" y="4913766"/>
            <a:ext cx="1592666" cy="1388414"/>
          </a:xfrm>
          <a:prstGeom prst="rect">
            <a:avLst/>
          </a:prstGeom>
          <a:noFill/>
          <a:ln w="9525">
            <a:solidFill>
              <a:schemeClr val="tx1"/>
            </a:solidFill>
            <a:miter lim="800000"/>
            <a:headEnd/>
            <a:tailEnd/>
          </a:ln>
        </p:spPr>
      </p:pic>
      <p:pic>
        <p:nvPicPr>
          <p:cNvPr id="48136" name="Picture 4" descr="D:\users\nmpatre\training_material\snaps\276.tif"/>
          <p:cNvPicPr>
            <a:picLocks noChangeAspect="1" noChangeArrowheads="1"/>
          </p:cNvPicPr>
          <p:nvPr/>
        </p:nvPicPr>
        <p:blipFill>
          <a:blip r:embed="rId5" cstate="print"/>
          <a:srcRect l="16107" t="26997" r="16107" b="6857"/>
          <a:stretch>
            <a:fillRect/>
          </a:stretch>
        </p:blipFill>
        <p:spPr bwMode="auto">
          <a:xfrm>
            <a:off x="5752737" y="4911300"/>
            <a:ext cx="1512888" cy="1387705"/>
          </a:xfrm>
          <a:prstGeom prst="rect">
            <a:avLst/>
          </a:prstGeom>
          <a:noFill/>
          <a:ln w="9525">
            <a:solidFill>
              <a:schemeClr val="tx1"/>
            </a:solidFill>
            <a:miter lim="800000"/>
            <a:headEnd/>
            <a:tailEnd/>
          </a:ln>
        </p:spPr>
      </p:pic>
      <p:pic>
        <p:nvPicPr>
          <p:cNvPr id="48137" name="Picture 5" descr="D:\users\nmpatre\training_material\snaps\277.tif"/>
          <p:cNvPicPr>
            <a:picLocks noChangeArrowheads="1"/>
          </p:cNvPicPr>
          <p:nvPr/>
        </p:nvPicPr>
        <p:blipFill>
          <a:blip r:embed="rId6" cstate="print"/>
          <a:srcRect l="26066" t="12030" r="25063" b="38196"/>
          <a:stretch>
            <a:fillRect/>
          </a:stretch>
        </p:blipFill>
        <p:spPr bwMode="auto">
          <a:xfrm>
            <a:off x="7390958" y="4899049"/>
            <a:ext cx="1508206" cy="1399956"/>
          </a:xfrm>
          <a:prstGeom prst="rect">
            <a:avLst/>
          </a:prstGeom>
          <a:noFill/>
          <a:ln w="9525">
            <a:solidFill>
              <a:schemeClr val="tx1"/>
            </a:solidFill>
            <a:miter lim="800000"/>
            <a:headEnd/>
            <a:tailEnd/>
          </a:ln>
        </p:spPr>
      </p:pic>
      <p:sp>
        <p:nvSpPr>
          <p:cNvPr id="27" name="Text Placeholder 26"/>
          <p:cNvSpPr>
            <a:spLocks noGrp="1"/>
          </p:cNvSpPr>
          <p:nvPr>
            <p:ph type="body" sz="quarter" idx="10"/>
          </p:nvPr>
        </p:nvSpPr>
        <p:spPr>
          <a:xfrm>
            <a:off x="2034000" y="1486800"/>
            <a:ext cx="7110000" cy="3733800"/>
          </a:xfrm>
        </p:spPr>
        <p:txBody>
          <a:bodyPr/>
          <a:lstStyle/>
          <a:p>
            <a:r>
              <a:rPr lang="en-GB" dirty="0" smtClean="0"/>
              <a:t>Slice Options</a:t>
            </a:r>
          </a:p>
          <a:p>
            <a:pPr lvl="1"/>
            <a:r>
              <a:rPr lang="en-GB" dirty="0" smtClean="0"/>
              <a:t>Slice By Plane</a:t>
            </a:r>
          </a:p>
          <a:p>
            <a:pPr lvl="2"/>
            <a:r>
              <a:rPr lang="en-GB" sz="1600" b="0" dirty="0" smtClean="0"/>
              <a:t>Model is sliced by selected plane</a:t>
            </a:r>
          </a:p>
          <a:p>
            <a:pPr lvl="1"/>
            <a:r>
              <a:rPr lang="en-GB" dirty="0" smtClean="0"/>
              <a:t>Slice Off Faces</a:t>
            </a:r>
          </a:p>
          <a:p>
            <a:pPr lvl="2"/>
            <a:r>
              <a:rPr lang="en-GB" sz="1600" b="0" dirty="0" smtClean="0"/>
              <a:t>Selected faces are sliced off and separate bodies are created from them</a:t>
            </a:r>
          </a:p>
          <a:p>
            <a:pPr lvl="1"/>
            <a:r>
              <a:rPr lang="en-GB" dirty="0" smtClean="0"/>
              <a:t>Slice Off Edges</a:t>
            </a:r>
          </a:p>
          <a:p>
            <a:pPr lvl="2"/>
            <a:r>
              <a:rPr lang="en-GB" sz="1600" b="0" dirty="0" smtClean="0"/>
              <a:t>Selected edges are sliced off and separate bodies are created from them</a:t>
            </a:r>
          </a:p>
          <a:p>
            <a:pPr lvl="1"/>
            <a:r>
              <a:rPr lang="en-GB" dirty="0" smtClean="0"/>
              <a:t>Slice by Surface</a:t>
            </a:r>
          </a:p>
          <a:p>
            <a:pPr lvl="2"/>
            <a:r>
              <a:rPr lang="en-GB" sz="1600" b="0" dirty="0" smtClean="0"/>
              <a:t>Selected surface is used as a slicing tool to slice</a:t>
            </a:r>
          </a:p>
          <a:p>
            <a:pPr lvl="1"/>
            <a:r>
              <a:rPr lang="en-GB" dirty="0" smtClean="0"/>
              <a:t>Slice by Edge Loop</a:t>
            </a:r>
          </a:p>
          <a:p>
            <a:pPr lvl="2"/>
            <a:r>
              <a:rPr lang="en-GB" sz="1600" b="0" dirty="0" smtClean="0"/>
              <a:t>Selected edge loop is used as a slicing tool</a:t>
            </a:r>
          </a:p>
          <a:p>
            <a:endParaRPr lang="en-GB" dirty="0"/>
          </a:p>
        </p:txBody>
      </p:sp>
      <p:sp>
        <p:nvSpPr>
          <p:cNvPr id="17" name="Title 16"/>
          <p:cNvSpPr>
            <a:spLocks noGrp="1"/>
          </p:cNvSpPr>
          <p:nvPr>
            <p:ph type="title"/>
          </p:nvPr>
        </p:nvSpPr>
        <p:spPr/>
        <p:txBody>
          <a:bodyPr/>
          <a:lstStyle/>
          <a:p>
            <a:r>
              <a:rPr lang="en-GB" dirty="0" smtClean="0"/>
              <a:t>‘Slice’ Operation under ‘Create’</a:t>
            </a:r>
            <a:br>
              <a:rPr lang="en-GB" dirty="0" smtClean="0"/>
            </a:br>
            <a:endParaRPr lang="en-GB" dirty="0"/>
          </a:p>
        </p:txBody>
      </p:sp>
      <p:pic>
        <p:nvPicPr>
          <p:cNvPr id="15" name="Picture 2"/>
          <p:cNvPicPr>
            <a:picLocks noChangeAspect="1" noChangeArrowheads="1"/>
          </p:cNvPicPr>
          <p:nvPr/>
        </p:nvPicPr>
        <p:blipFill>
          <a:blip r:embed="rId7" cstate="print"/>
          <a:srcRect/>
          <a:stretch>
            <a:fillRect/>
          </a:stretch>
        </p:blipFill>
        <p:spPr bwMode="auto">
          <a:xfrm>
            <a:off x="114482" y="1742251"/>
            <a:ext cx="1828800" cy="3886200"/>
          </a:xfrm>
          <a:prstGeom prst="rect">
            <a:avLst/>
          </a:prstGeom>
          <a:noFill/>
          <a:ln w="9525">
            <a:noFill/>
            <a:miter lim="800000"/>
            <a:headEnd/>
            <a:tailEnd/>
          </a:ln>
        </p:spPr>
      </p:pic>
      <p:pic>
        <p:nvPicPr>
          <p:cNvPr id="21" name="Picture 2"/>
          <p:cNvPicPr>
            <a:picLocks noChangeAspect="1" noChangeArrowheads="1"/>
          </p:cNvPicPr>
          <p:nvPr/>
        </p:nvPicPr>
        <p:blipFill>
          <a:blip r:embed="rId8" cstate="print"/>
          <a:srcRect/>
          <a:stretch>
            <a:fillRect/>
          </a:stretch>
        </p:blipFill>
        <p:spPr bwMode="auto">
          <a:xfrm>
            <a:off x="119626" y="1525005"/>
            <a:ext cx="428625" cy="209550"/>
          </a:xfrm>
          <a:prstGeom prst="rect">
            <a:avLst/>
          </a:prstGeom>
          <a:noFill/>
          <a:ln w="9525">
            <a:noFill/>
            <a:miter lim="800000"/>
            <a:headEnd/>
            <a:tailEnd/>
          </a:ln>
        </p:spPr>
      </p:pic>
      <p:sp>
        <p:nvSpPr>
          <p:cNvPr id="22" name="Rectangle 7"/>
          <p:cNvSpPr>
            <a:spLocks noChangeArrowheads="1"/>
          </p:cNvSpPr>
          <p:nvPr/>
        </p:nvSpPr>
        <p:spPr bwMode="auto">
          <a:xfrm>
            <a:off x="121012" y="4468208"/>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tags r:id="rId2"/>
            </p:custDataLst>
          </p:nvPr>
        </p:nvSpPr>
        <p:spPr/>
        <p:txBody>
          <a:bodyPr>
            <a:normAutofit lnSpcReduction="10000"/>
          </a:bodyPr>
          <a:lstStyle/>
          <a:p>
            <a:r>
              <a:rPr lang="en-US" sz="2400" dirty="0" smtClean="0"/>
              <a:t>Slice operation can now be</a:t>
            </a:r>
            <a:br>
              <a:rPr lang="en-US" sz="2400" dirty="0" smtClean="0"/>
            </a:br>
            <a:r>
              <a:rPr lang="en-US" sz="2400" dirty="0" smtClean="0"/>
              <a:t>used after Share Topology</a:t>
            </a:r>
          </a:p>
          <a:p>
            <a:pPr lvl="1"/>
            <a:r>
              <a:rPr lang="en-US" sz="2200" dirty="0" smtClean="0"/>
              <a:t>Helps to ensure proper connectivity while</a:t>
            </a:r>
            <a:br>
              <a:rPr lang="en-US" sz="2200" dirty="0" smtClean="0"/>
            </a:br>
            <a:r>
              <a:rPr lang="en-US" sz="2200" dirty="0" smtClean="0"/>
              <a:t>performing geometry decomposition</a:t>
            </a:r>
          </a:p>
          <a:p>
            <a:pPr lvl="1"/>
            <a:r>
              <a:rPr lang="en-US" sz="2200" dirty="0" smtClean="0"/>
              <a:t>Topologies remain</a:t>
            </a:r>
            <a:br>
              <a:rPr lang="en-US" sz="2200" dirty="0" smtClean="0"/>
            </a:br>
            <a:r>
              <a:rPr lang="en-US" sz="2200" dirty="0" smtClean="0"/>
              <a:t>shared after slice</a:t>
            </a:r>
          </a:p>
          <a:p>
            <a:pPr lvl="1"/>
            <a:r>
              <a:rPr lang="en-US" sz="2200" dirty="0" smtClean="0"/>
              <a:t>It is useful in walking around Limitations </a:t>
            </a:r>
          </a:p>
          <a:p>
            <a:pPr lvl="2"/>
            <a:r>
              <a:rPr lang="en-US" sz="1800" dirty="0" smtClean="0"/>
              <a:t>like use of Slice by Plane or Slice by Surface options before the Share Topology Method may merge the target body faces coinciding with the slicing sheet bodies or plane.</a:t>
            </a:r>
          </a:p>
          <a:p>
            <a:pPr lvl="2"/>
            <a:r>
              <a:rPr lang="en-US" sz="1800" dirty="0" smtClean="0"/>
              <a:t>Share Topology could be faster and more robust if decomposition is done after it</a:t>
            </a:r>
          </a:p>
          <a:p>
            <a:pPr lvl="1"/>
            <a:endParaRPr lang="en-US" sz="2200" dirty="0" smtClean="0"/>
          </a:p>
          <a:p>
            <a:endParaRPr lang="en-US" dirty="0"/>
          </a:p>
        </p:txBody>
      </p:sp>
      <p:sp>
        <p:nvSpPr>
          <p:cNvPr id="3" name="Title 2"/>
          <p:cNvSpPr>
            <a:spLocks noGrp="1"/>
          </p:cNvSpPr>
          <p:nvPr>
            <p:ph type="title"/>
            <p:custDataLst>
              <p:tags r:id="rId3"/>
            </p:custDataLst>
          </p:nvPr>
        </p:nvSpPr>
        <p:spPr/>
        <p:txBody>
          <a:bodyPr>
            <a:normAutofit/>
          </a:bodyPr>
          <a:lstStyle/>
          <a:p>
            <a:r>
              <a:rPr lang="en-US" dirty="0" smtClean="0"/>
              <a:t>Slice Operation Post Share Topology</a:t>
            </a:r>
            <a:endParaRPr lang="en-US" dirty="0"/>
          </a:p>
        </p:txBody>
      </p:sp>
      <p:pic>
        <p:nvPicPr>
          <p:cNvPr id="9" name="Picture 2"/>
          <p:cNvPicPr>
            <a:picLocks noChangeAspect="1" noChangeArrowheads="1"/>
          </p:cNvPicPr>
          <p:nvPr>
            <p:custDataLst>
              <p:tags r:id="rId4"/>
            </p:custDataLst>
          </p:nvPr>
        </p:nvPicPr>
        <p:blipFill>
          <a:blip r:embed="rId9" cstate="print"/>
          <a:srcRect t="64762" r="87619" b="21417"/>
          <a:stretch>
            <a:fillRect/>
          </a:stretch>
        </p:blipFill>
        <p:spPr bwMode="auto">
          <a:xfrm>
            <a:off x="4666785" y="5105400"/>
            <a:ext cx="3276600" cy="1143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Picture 10" descr="slice_after_ST_1.png"/>
          <p:cNvPicPr>
            <a:picLocks noChangeAspect="1"/>
          </p:cNvPicPr>
          <p:nvPr>
            <p:custDataLst>
              <p:tags r:id="rId5"/>
            </p:custDataLst>
          </p:nvPr>
        </p:nvPicPr>
        <p:blipFill>
          <a:blip r:embed="rId10" cstate="print"/>
          <a:srcRect r="65760" b="11068"/>
          <a:stretch>
            <a:fillRect/>
          </a:stretch>
        </p:blipFill>
        <p:spPr>
          <a:xfrm>
            <a:off x="4666785" y="1251031"/>
            <a:ext cx="1962615" cy="3657600"/>
          </a:xfrm>
          <a:prstGeom prst="rect">
            <a:avLst/>
          </a:prstGeom>
          <a:effectLst>
            <a:outerShdw blurRad="50800" dist="38100" dir="2700000" algn="tl" rotWithShape="0">
              <a:prstClr val="black">
                <a:alpha val="40000"/>
              </a:prstClr>
            </a:outerShdw>
          </a:effectLst>
        </p:spPr>
      </p:pic>
      <p:pic>
        <p:nvPicPr>
          <p:cNvPr id="10" name="Picture 2"/>
          <p:cNvPicPr>
            <a:picLocks noChangeAspect="1" noChangeArrowheads="1"/>
          </p:cNvPicPr>
          <p:nvPr>
            <p:custDataLst>
              <p:tags r:id="rId6"/>
            </p:custDataLst>
          </p:nvPr>
        </p:nvPicPr>
        <p:blipFill>
          <a:blip r:embed="rId9" cstate="print"/>
          <a:srcRect l="21667" t="22857" r="59523" b="16190"/>
          <a:stretch>
            <a:fillRect/>
          </a:stretch>
        </p:blipFill>
        <p:spPr bwMode="auto">
          <a:xfrm>
            <a:off x="6248401" y="1793111"/>
            <a:ext cx="2819400" cy="285508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Oval 6"/>
          <p:cNvSpPr/>
          <p:nvPr/>
        </p:nvSpPr>
        <p:spPr bwMode="auto">
          <a:xfrm>
            <a:off x="5096933" y="4495800"/>
            <a:ext cx="872067" cy="127000"/>
          </a:xfrm>
          <a:prstGeom prst="ellipse">
            <a:avLst/>
          </a:prstGeom>
          <a:noFill/>
          <a:ln w="1905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8" name="Oval 7"/>
          <p:cNvSpPr/>
          <p:nvPr/>
        </p:nvSpPr>
        <p:spPr bwMode="auto">
          <a:xfrm>
            <a:off x="4927599" y="3649133"/>
            <a:ext cx="1075268" cy="194734"/>
          </a:xfrm>
          <a:prstGeom prst="ellipse">
            <a:avLst/>
          </a:prstGeom>
          <a:noFill/>
          <a:ln w="1905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smtClean="0"/>
              <a:t>Primitive Geometries</a:t>
            </a:r>
          </a:p>
        </p:txBody>
      </p:sp>
      <p:sp>
        <p:nvSpPr>
          <p:cNvPr id="22" name="Content Placeholder 21"/>
          <p:cNvSpPr>
            <a:spLocks noGrp="1"/>
          </p:cNvSpPr>
          <p:nvPr>
            <p:ph idx="1"/>
          </p:nvPr>
        </p:nvSpPr>
        <p:spPr/>
        <p:txBody>
          <a:bodyPr/>
          <a:lstStyle/>
          <a:p>
            <a:r>
              <a:rPr lang="en-GB" dirty="0" smtClean="0"/>
              <a:t>Used to create 3D primitives quickly</a:t>
            </a:r>
          </a:p>
          <a:p>
            <a:endParaRPr lang="en-GB" dirty="0"/>
          </a:p>
        </p:txBody>
      </p:sp>
      <p:pic>
        <p:nvPicPr>
          <p:cNvPr id="87100" name="Picture 60" descr="D:\users\nmpatre\training_material\snaps\98.tif"/>
          <p:cNvPicPr>
            <a:picLocks noChangeAspect="1" noChangeArrowheads="1"/>
          </p:cNvPicPr>
          <p:nvPr/>
        </p:nvPicPr>
        <p:blipFill>
          <a:blip r:embed="rId3" cstate="print"/>
          <a:srcRect/>
          <a:stretch>
            <a:fillRect/>
          </a:stretch>
        </p:blipFill>
        <p:spPr bwMode="auto">
          <a:xfrm>
            <a:off x="3525521" y="2109647"/>
            <a:ext cx="1248156" cy="1248156"/>
          </a:xfrm>
          <a:prstGeom prst="rect">
            <a:avLst/>
          </a:prstGeom>
          <a:noFill/>
          <a:ln w="9525">
            <a:solidFill>
              <a:schemeClr val="tx1"/>
            </a:solidFill>
            <a:miter lim="800000"/>
            <a:headEnd/>
            <a:tailEnd/>
          </a:ln>
        </p:spPr>
      </p:pic>
      <p:pic>
        <p:nvPicPr>
          <p:cNvPr id="87101" name="Picture 61" descr="D:\users\nmpatre\training_material\snaps\99.tif"/>
          <p:cNvPicPr>
            <a:picLocks noChangeAspect="1" noChangeArrowheads="1"/>
          </p:cNvPicPr>
          <p:nvPr/>
        </p:nvPicPr>
        <p:blipFill>
          <a:blip r:embed="rId4" cstate="print"/>
          <a:srcRect/>
          <a:stretch>
            <a:fillRect/>
          </a:stretch>
        </p:blipFill>
        <p:spPr bwMode="auto">
          <a:xfrm>
            <a:off x="3540133" y="3599831"/>
            <a:ext cx="1248216" cy="1248216"/>
          </a:xfrm>
          <a:prstGeom prst="rect">
            <a:avLst/>
          </a:prstGeom>
          <a:noFill/>
          <a:ln w="9525">
            <a:solidFill>
              <a:schemeClr val="tx1"/>
            </a:solidFill>
            <a:miter lim="800000"/>
            <a:headEnd/>
            <a:tailEnd/>
          </a:ln>
        </p:spPr>
      </p:pic>
      <p:pic>
        <p:nvPicPr>
          <p:cNvPr id="87102" name="Picture 62" descr="D:\users\nmpatre\training_material\snaps\100.tif"/>
          <p:cNvPicPr>
            <a:picLocks noChangeAspect="1" noChangeArrowheads="1"/>
          </p:cNvPicPr>
          <p:nvPr/>
        </p:nvPicPr>
        <p:blipFill>
          <a:blip r:embed="rId5" cstate="print"/>
          <a:srcRect/>
          <a:stretch>
            <a:fillRect/>
          </a:stretch>
        </p:blipFill>
        <p:spPr bwMode="auto">
          <a:xfrm>
            <a:off x="4902673" y="3599831"/>
            <a:ext cx="1248216" cy="1248216"/>
          </a:xfrm>
          <a:prstGeom prst="rect">
            <a:avLst/>
          </a:prstGeom>
          <a:noFill/>
          <a:ln w="9525">
            <a:solidFill>
              <a:schemeClr val="tx1"/>
            </a:solidFill>
            <a:miter lim="800000"/>
            <a:headEnd/>
            <a:tailEnd/>
          </a:ln>
        </p:spPr>
      </p:pic>
      <p:pic>
        <p:nvPicPr>
          <p:cNvPr id="87103" name="Picture 63" descr="D:\users\nmpatre\training_material\snaps\101.tif"/>
          <p:cNvPicPr>
            <a:picLocks noChangeAspect="1" noChangeArrowheads="1"/>
          </p:cNvPicPr>
          <p:nvPr/>
        </p:nvPicPr>
        <p:blipFill>
          <a:blip r:embed="rId6" cstate="print"/>
          <a:srcRect/>
          <a:stretch>
            <a:fillRect/>
          </a:stretch>
        </p:blipFill>
        <p:spPr bwMode="auto">
          <a:xfrm>
            <a:off x="6266798" y="3592513"/>
            <a:ext cx="1248156" cy="1248156"/>
          </a:xfrm>
          <a:prstGeom prst="rect">
            <a:avLst/>
          </a:prstGeom>
          <a:noFill/>
          <a:ln w="9525">
            <a:solidFill>
              <a:schemeClr val="tx1"/>
            </a:solidFill>
            <a:miter lim="800000"/>
            <a:headEnd/>
            <a:tailEnd/>
          </a:ln>
        </p:spPr>
      </p:pic>
      <p:pic>
        <p:nvPicPr>
          <p:cNvPr id="87104" name="Picture 64" descr="D:\users\nmpatre\training_material\snaps\102.tif"/>
          <p:cNvPicPr>
            <a:picLocks noChangeAspect="1" noChangeArrowheads="1"/>
          </p:cNvPicPr>
          <p:nvPr/>
        </p:nvPicPr>
        <p:blipFill>
          <a:blip r:embed="rId7" cstate="print"/>
          <a:srcRect/>
          <a:stretch>
            <a:fillRect/>
          </a:stretch>
        </p:blipFill>
        <p:spPr bwMode="auto">
          <a:xfrm>
            <a:off x="7636653" y="3592513"/>
            <a:ext cx="1248156" cy="1248156"/>
          </a:xfrm>
          <a:prstGeom prst="rect">
            <a:avLst/>
          </a:prstGeom>
          <a:noFill/>
          <a:ln w="9525">
            <a:solidFill>
              <a:schemeClr val="tx1"/>
            </a:solidFill>
            <a:miter lim="800000"/>
            <a:headEnd/>
            <a:tailEnd/>
          </a:ln>
        </p:spPr>
      </p:pic>
      <p:pic>
        <p:nvPicPr>
          <p:cNvPr id="87105" name="Picture 65" descr="D:\users\nmpatre\training_material\snaps\103.tif"/>
          <p:cNvPicPr>
            <a:picLocks noChangeAspect="1" noChangeArrowheads="1"/>
          </p:cNvPicPr>
          <p:nvPr/>
        </p:nvPicPr>
        <p:blipFill>
          <a:blip r:embed="rId8" cstate="print"/>
          <a:srcRect/>
          <a:stretch>
            <a:fillRect/>
          </a:stretch>
        </p:blipFill>
        <p:spPr bwMode="auto">
          <a:xfrm>
            <a:off x="4903918" y="5110166"/>
            <a:ext cx="1248216" cy="1248216"/>
          </a:xfrm>
          <a:prstGeom prst="rect">
            <a:avLst/>
          </a:prstGeom>
          <a:noFill/>
          <a:ln w="9525">
            <a:solidFill>
              <a:schemeClr val="tx1"/>
            </a:solidFill>
            <a:miter lim="800000"/>
            <a:headEnd/>
            <a:tailEnd/>
          </a:ln>
        </p:spPr>
      </p:pic>
      <p:pic>
        <p:nvPicPr>
          <p:cNvPr id="87106" name="Picture 66" descr="D:\users\nmpatre\training_material\snaps\104.tif"/>
          <p:cNvPicPr>
            <a:picLocks noChangeAspect="1" noChangeArrowheads="1"/>
          </p:cNvPicPr>
          <p:nvPr/>
        </p:nvPicPr>
        <p:blipFill>
          <a:blip r:embed="rId9" cstate="print"/>
          <a:srcRect/>
          <a:stretch>
            <a:fillRect/>
          </a:stretch>
        </p:blipFill>
        <p:spPr bwMode="auto">
          <a:xfrm>
            <a:off x="3540413" y="5110166"/>
            <a:ext cx="1248216" cy="1248216"/>
          </a:xfrm>
          <a:prstGeom prst="rect">
            <a:avLst/>
          </a:prstGeom>
          <a:noFill/>
          <a:ln w="9525">
            <a:solidFill>
              <a:schemeClr val="tx1"/>
            </a:solidFill>
            <a:miter lim="800000"/>
            <a:headEnd/>
            <a:tailEnd/>
          </a:ln>
        </p:spPr>
      </p:pic>
      <p:pic>
        <p:nvPicPr>
          <p:cNvPr id="87107" name="Picture 67" descr="D:\users\nmpatre\training_material\snaps\105.tif"/>
          <p:cNvPicPr>
            <a:picLocks noChangeAspect="1" noChangeArrowheads="1"/>
          </p:cNvPicPr>
          <p:nvPr/>
        </p:nvPicPr>
        <p:blipFill>
          <a:blip r:embed="rId10" cstate="print"/>
          <a:srcRect/>
          <a:stretch>
            <a:fillRect/>
          </a:stretch>
        </p:blipFill>
        <p:spPr bwMode="auto">
          <a:xfrm>
            <a:off x="6265836" y="5110166"/>
            <a:ext cx="1248216" cy="1248216"/>
          </a:xfrm>
          <a:prstGeom prst="rect">
            <a:avLst/>
          </a:prstGeom>
          <a:noFill/>
          <a:ln w="9525">
            <a:solidFill>
              <a:schemeClr val="tx1"/>
            </a:solidFill>
            <a:miter lim="800000"/>
            <a:headEnd/>
            <a:tailEnd/>
          </a:ln>
        </p:spPr>
      </p:pic>
      <p:pic>
        <p:nvPicPr>
          <p:cNvPr id="87108" name="Picture 68" descr="D:\users\nmpatre\training_material\snaps\106.tif"/>
          <p:cNvPicPr>
            <a:picLocks noChangeAspect="1" noChangeArrowheads="1"/>
          </p:cNvPicPr>
          <p:nvPr/>
        </p:nvPicPr>
        <p:blipFill>
          <a:blip r:embed="rId11" cstate="print"/>
          <a:srcRect/>
          <a:stretch>
            <a:fillRect/>
          </a:stretch>
        </p:blipFill>
        <p:spPr bwMode="auto">
          <a:xfrm>
            <a:off x="7636656" y="5110166"/>
            <a:ext cx="1248216" cy="1248216"/>
          </a:xfrm>
          <a:prstGeom prst="rect">
            <a:avLst/>
          </a:prstGeom>
          <a:noFill/>
          <a:ln w="9525">
            <a:solidFill>
              <a:schemeClr val="tx1"/>
            </a:solidFill>
            <a:miter lim="800000"/>
            <a:headEnd/>
            <a:tailEnd/>
          </a:ln>
        </p:spPr>
      </p:pic>
      <p:sp>
        <p:nvSpPr>
          <p:cNvPr id="30" name="Right Arrow 29"/>
          <p:cNvSpPr/>
          <p:nvPr/>
        </p:nvSpPr>
        <p:spPr>
          <a:xfrm>
            <a:off x="4959705" y="2543249"/>
            <a:ext cx="607162" cy="365125"/>
          </a:xfrm>
          <a:prstGeom prst="rightArrow">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 name="Picture 2"/>
          <p:cNvPicPr>
            <a:picLocks noChangeAspect="1" noChangeArrowheads="1"/>
          </p:cNvPicPr>
          <p:nvPr/>
        </p:nvPicPr>
        <p:blipFill>
          <a:blip r:embed="rId12" cstate="print"/>
          <a:srcRect/>
          <a:stretch>
            <a:fillRect/>
          </a:stretch>
        </p:blipFill>
        <p:spPr bwMode="auto">
          <a:xfrm>
            <a:off x="268488" y="1992857"/>
            <a:ext cx="428625" cy="209550"/>
          </a:xfrm>
          <a:prstGeom prst="rect">
            <a:avLst/>
          </a:prstGeom>
          <a:noFill/>
          <a:ln w="9525">
            <a:noFill/>
            <a:miter lim="800000"/>
            <a:headEnd/>
            <a:tailEnd/>
          </a:ln>
        </p:spPr>
      </p:pic>
      <p:pic>
        <p:nvPicPr>
          <p:cNvPr id="4" name="Picture 2"/>
          <p:cNvPicPr>
            <a:picLocks noChangeAspect="1" noChangeArrowheads="1"/>
          </p:cNvPicPr>
          <p:nvPr/>
        </p:nvPicPr>
        <p:blipFill>
          <a:blip r:embed="rId13" cstate="print"/>
          <a:srcRect/>
          <a:stretch>
            <a:fillRect/>
          </a:stretch>
        </p:blipFill>
        <p:spPr bwMode="auto">
          <a:xfrm>
            <a:off x="262800" y="2210400"/>
            <a:ext cx="1828800" cy="3886200"/>
          </a:xfrm>
          <a:prstGeom prst="rect">
            <a:avLst/>
          </a:prstGeom>
          <a:noFill/>
          <a:ln w="9525">
            <a:noFill/>
            <a:miter lim="800000"/>
            <a:headEnd/>
            <a:tailEnd/>
          </a:ln>
        </p:spPr>
      </p:pic>
      <p:pic>
        <p:nvPicPr>
          <p:cNvPr id="1027" name="Picture 3"/>
          <p:cNvPicPr>
            <a:picLocks noChangeAspect="1" noChangeArrowheads="1"/>
          </p:cNvPicPr>
          <p:nvPr/>
        </p:nvPicPr>
        <p:blipFill>
          <a:blip r:embed="rId14" cstate="print"/>
          <a:srcRect/>
          <a:stretch>
            <a:fillRect/>
          </a:stretch>
        </p:blipFill>
        <p:spPr bwMode="auto">
          <a:xfrm>
            <a:off x="2038846" y="4657272"/>
            <a:ext cx="1247775" cy="1771650"/>
          </a:xfrm>
          <a:prstGeom prst="rect">
            <a:avLst/>
          </a:prstGeom>
          <a:noFill/>
          <a:ln w="9525">
            <a:noFill/>
            <a:miter lim="800000"/>
            <a:headEnd/>
            <a:tailEnd/>
          </a:ln>
        </p:spPr>
      </p:pic>
      <p:pic>
        <p:nvPicPr>
          <p:cNvPr id="1028" name="Picture 4"/>
          <p:cNvPicPr>
            <a:picLocks noChangeAspect="1" noChangeArrowheads="1"/>
          </p:cNvPicPr>
          <p:nvPr/>
        </p:nvPicPr>
        <p:blipFill>
          <a:blip r:embed="rId15" cstate="print"/>
          <a:srcRect b="21724"/>
          <a:stretch>
            <a:fillRect/>
          </a:stretch>
        </p:blipFill>
        <p:spPr bwMode="auto">
          <a:xfrm>
            <a:off x="5784571" y="1556882"/>
            <a:ext cx="3105150" cy="1945949"/>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type="body" sz="quarter" idx="10"/>
          </p:nvPr>
        </p:nvSpPr>
        <p:spPr>
          <a:xfrm>
            <a:off x="2034000" y="1486800"/>
            <a:ext cx="6096000" cy="3733800"/>
          </a:xfrm>
        </p:spPr>
        <p:txBody>
          <a:bodyPr/>
          <a:lstStyle/>
          <a:p>
            <a:r>
              <a:rPr lang="en-GB" dirty="0" smtClean="0"/>
              <a:t>Concept Menu</a:t>
            </a:r>
          </a:p>
          <a:p>
            <a:pPr lvl="1"/>
            <a:r>
              <a:rPr lang="en-GB" dirty="0" smtClean="0"/>
              <a:t>Tools for creating line &amp; surface bodies</a:t>
            </a:r>
          </a:p>
          <a:p>
            <a:pPr lvl="1"/>
            <a:r>
              <a:rPr lang="en-GB" dirty="0" smtClean="0"/>
              <a:t>2d Surface Bodies can be created from existing edges, sketches or existing faces</a:t>
            </a:r>
          </a:p>
          <a:p>
            <a:pPr lvl="1"/>
            <a:endParaRPr lang="en-GB" dirty="0" smtClean="0"/>
          </a:p>
          <a:p>
            <a:endParaRPr lang="en-GB" dirty="0" smtClean="0"/>
          </a:p>
          <a:p>
            <a:endParaRPr lang="en-GB" dirty="0" smtClean="0"/>
          </a:p>
          <a:p>
            <a:endParaRPr lang="en-GB" dirty="0" smtClean="0"/>
          </a:p>
          <a:p>
            <a:pPr lvl="2"/>
            <a:r>
              <a:rPr lang="en-GB" b="0" dirty="0" smtClean="0"/>
              <a:t>Some solvers (</a:t>
            </a:r>
            <a:r>
              <a:rPr lang="en-GB" b="0" dirty="0" err="1" smtClean="0"/>
              <a:t>e.g</a:t>
            </a:r>
            <a:r>
              <a:rPr lang="en-GB" b="0" dirty="0" smtClean="0"/>
              <a:t> </a:t>
            </a:r>
            <a:r>
              <a:rPr lang="en-GB" b="0" dirty="0" smtClean="0"/>
              <a:t>Fluent, ANSYS 2D FEA) </a:t>
            </a:r>
            <a:r>
              <a:rPr lang="en-GB" b="0" dirty="0" smtClean="0"/>
              <a:t>require 2d models to be constructed on the </a:t>
            </a:r>
            <a:r>
              <a:rPr lang="en-GB" b="0" dirty="0" err="1" smtClean="0"/>
              <a:t>XYPlane</a:t>
            </a:r>
            <a:r>
              <a:rPr lang="en-GB" b="0" dirty="0" smtClean="0"/>
              <a:t>.</a:t>
            </a:r>
          </a:p>
          <a:p>
            <a:pPr lvl="1"/>
            <a:r>
              <a:rPr lang="en-GB" dirty="0" smtClean="0"/>
              <a:t>Commonly used concept tools for creating surfaces...&gt;</a:t>
            </a:r>
          </a:p>
          <a:p>
            <a:pPr lvl="2"/>
            <a:r>
              <a:rPr lang="en-GB" b="0" dirty="0"/>
              <a:t>Further concept tools detailed in separate lecture</a:t>
            </a:r>
          </a:p>
          <a:p>
            <a:pPr lvl="1"/>
            <a:endParaRPr lang="en-GB" dirty="0"/>
          </a:p>
          <a:p>
            <a:pPr lvl="1"/>
            <a:endParaRPr lang="en-GB" dirty="0" smtClean="0"/>
          </a:p>
          <a:p>
            <a:pPr lvl="2"/>
            <a:endParaRPr lang="en-GB" dirty="0" smtClean="0"/>
          </a:p>
          <a:p>
            <a:pPr lvl="1"/>
            <a:endParaRPr lang="en-GB" dirty="0"/>
          </a:p>
          <a:p>
            <a:endParaRPr lang="en-GB" dirty="0"/>
          </a:p>
        </p:txBody>
      </p:sp>
      <p:sp>
        <p:nvSpPr>
          <p:cNvPr id="16386" name="Rectangle 2"/>
          <p:cNvSpPr>
            <a:spLocks noGrp="1" noChangeArrowheads="1"/>
          </p:cNvSpPr>
          <p:nvPr>
            <p:ph type="title"/>
          </p:nvPr>
        </p:nvSpPr>
        <p:spPr/>
        <p:txBody>
          <a:bodyPr/>
          <a:lstStyle/>
          <a:p>
            <a:r>
              <a:rPr lang="en-US" dirty="0" smtClean="0"/>
              <a:t>2D Feature Creation</a:t>
            </a:r>
          </a:p>
        </p:txBody>
      </p:sp>
      <p:sp>
        <p:nvSpPr>
          <p:cNvPr id="32" name="Rectangle 7"/>
          <p:cNvSpPr>
            <a:spLocks noChangeArrowheads="1"/>
          </p:cNvSpPr>
          <p:nvPr/>
        </p:nvSpPr>
        <p:spPr bwMode="auto">
          <a:xfrm>
            <a:off x="347325" y="2251032"/>
            <a:ext cx="428625" cy="187283"/>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37" name="Image 2" descr="image002"/>
          <p:cNvPicPr>
            <a:picLocks noChangeAspect="1" noChangeArrowheads="1"/>
          </p:cNvPicPr>
          <p:nvPr/>
        </p:nvPicPr>
        <p:blipFill>
          <a:blip r:embed="rId3" cstate="print"/>
          <a:srcRect l="1281" t="31932" r="88501" b="59528"/>
          <a:stretch>
            <a:fillRect/>
          </a:stretch>
        </p:blipFill>
        <p:spPr bwMode="auto">
          <a:xfrm>
            <a:off x="3416200" y="2886326"/>
            <a:ext cx="2500420" cy="1296439"/>
          </a:xfrm>
          <a:prstGeom prst="rect">
            <a:avLst/>
          </a:prstGeom>
          <a:noFill/>
          <a:ln w="9525">
            <a:solidFill>
              <a:schemeClr val="accent1"/>
            </a:solidFill>
            <a:miter lim="800000"/>
            <a:headEnd/>
            <a:tailEnd/>
          </a:ln>
        </p:spPr>
      </p:pic>
      <p:grpSp>
        <p:nvGrpSpPr>
          <p:cNvPr id="22" name="Group 21"/>
          <p:cNvGrpSpPr/>
          <p:nvPr/>
        </p:nvGrpSpPr>
        <p:grpSpPr>
          <a:xfrm>
            <a:off x="270000" y="1994400"/>
            <a:ext cx="1724025" cy="1985468"/>
            <a:chOff x="2459089" y="2877997"/>
            <a:chExt cx="1724025" cy="1985468"/>
          </a:xfrm>
        </p:grpSpPr>
        <p:pic>
          <p:nvPicPr>
            <p:cNvPr id="1027" name="Picture 3"/>
            <p:cNvPicPr>
              <a:picLocks noChangeAspect="1" noChangeArrowheads="1"/>
            </p:cNvPicPr>
            <p:nvPr/>
          </p:nvPicPr>
          <p:blipFill>
            <a:blip r:embed="rId4" cstate="print"/>
            <a:srcRect/>
            <a:stretch>
              <a:fillRect/>
            </a:stretch>
          </p:blipFill>
          <p:spPr bwMode="auto">
            <a:xfrm>
              <a:off x="2459089" y="3091815"/>
              <a:ext cx="1724025" cy="17716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7778" r="86722"/>
            <a:stretch>
              <a:fillRect/>
            </a:stretch>
          </p:blipFill>
          <p:spPr bwMode="auto">
            <a:xfrm>
              <a:off x="2462301" y="2877997"/>
              <a:ext cx="509254" cy="209550"/>
            </a:xfrm>
            <a:prstGeom prst="rect">
              <a:avLst/>
            </a:prstGeom>
            <a:noFill/>
            <a:ln w="9525">
              <a:noFill/>
              <a:miter lim="800000"/>
              <a:headEnd/>
              <a:tailEnd/>
            </a:ln>
          </p:spPr>
        </p:pic>
      </p:grpSp>
      <p:sp>
        <p:nvSpPr>
          <p:cNvPr id="27" name="Rectangle 7"/>
          <p:cNvSpPr>
            <a:spLocks noChangeArrowheads="1"/>
          </p:cNvSpPr>
          <p:nvPr/>
        </p:nvSpPr>
        <p:spPr bwMode="auto">
          <a:xfrm>
            <a:off x="286453" y="3175309"/>
            <a:ext cx="1702062" cy="58348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0000" y="1994400"/>
            <a:ext cx="1724025" cy="1985468"/>
            <a:chOff x="2459089" y="2877997"/>
            <a:chExt cx="1724025" cy="1985468"/>
          </a:xfrm>
        </p:grpSpPr>
        <p:pic>
          <p:nvPicPr>
            <p:cNvPr id="11" name="Picture 3"/>
            <p:cNvPicPr>
              <a:picLocks noChangeAspect="1" noChangeArrowheads="1"/>
            </p:cNvPicPr>
            <p:nvPr/>
          </p:nvPicPr>
          <p:blipFill>
            <a:blip r:embed="rId3" cstate="print"/>
            <a:srcRect/>
            <a:stretch>
              <a:fillRect/>
            </a:stretch>
          </p:blipFill>
          <p:spPr bwMode="auto">
            <a:xfrm>
              <a:off x="2459089" y="3091815"/>
              <a:ext cx="1724025" cy="177165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l="7778" r="86722"/>
            <a:stretch>
              <a:fillRect/>
            </a:stretch>
          </p:blipFill>
          <p:spPr bwMode="auto">
            <a:xfrm>
              <a:off x="2462301" y="2877997"/>
              <a:ext cx="509254" cy="209550"/>
            </a:xfrm>
            <a:prstGeom prst="rect">
              <a:avLst/>
            </a:prstGeom>
            <a:noFill/>
            <a:ln w="9525">
              <a:noFill/>
              <a:miter lim="800000"/>
              <a:headEnd/>
              <a:tailEnd/>
            </a:ln>
          </p:spPr>
        </p:pic>
      </p:grpSp>
      <p:sp>
        <p:nvSpPr>
          <p:cNvPr id="74761" name="Rectangle 7"/>
          <p:cNvSpPr>
            <a:spLocks noChangeArrowheads="1"/>
          </p:cNvSpPr>
          <p:nvPr/>
        </p:nvSpPr>
        <p:spPr bwMode="auto">
          <a:xfrm>
            <a:off x="280357" y="3374038"/>
            <a:ext cx="1702062" cy="192659"/>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2" name="Content Placeholder 11"/>
          <p:cNvSpPr>
            <a:spLocks noGrp="1"/>
          </p:cNvSpPr>
          <p:nvPr>
            <p:ph type="body" sz="quarter" idx="10"/>
          </p:nvPr>
        </p:nvSpPr>
        <p:spPr>
          <a:xfrm>
            <a:off x="2034000" y="1486800"/>
            <a:ext cx="4535050" cy="3733800"/>
          </a:xfrm>
        </p:spPr>
        <p:txBody>
          <a:bodyPr/>
          <a:lstStyle/>
          <a:p>
            <a:pPr lvl="1"/>
            <a:endParaRPr lang="en-GB" dirty="0" smtClean="0"/>
          </a:p>
          <a:p>
            <a:pPr lvl="1"/>
            <a:r>
              <a:rPr lang="en-GB" dirty="0" smtClean="0"/>
              <a:t>Used </a:t>
            </a:r>
            <a:r>
              <a:rPr lang="en-GB" dirty="0"/>
              <a:t>to create Surface bodies from existing sketches</a:t>
            </a:r>
          </a:p>
          <a:p>
            <a:pPr lvl="1"/>
            <a:r>
              <a:rPr lang="en-GB" dirty="0"/>
              <a:t>Can be used for 2D analysis</a:t>
            </a:r>
          </a:p>
          <a:p>
            <a:pPr lvl="1"/>
            <a:r>
              <a:rPr lang="en-GB" dirty="0"/>
              <a:t>Can be used for creating capping faces required for Fill operation</a:t>
            </a:r>
          </a:p>
          <a:p>
            <a:endParaRPr lang="en-GB" dirty="0"/>
          </a:p>
        </p:txBody>
      </p:sp>
      <p:sp>
        <p:nvSpPr>
          <p:cNvPr id="74756" name="Rectangle 2"/>
          <p:cNvSpPr>
            <a:spLocks noGrp="1" noChangeArrowheads="1"/>
          </p:cNvSpPr>
          <p:nvPr>
            <p:ph type="title"/>
          </p:nvPr>
        </p:nvSpPr>
        <p:spPr/>
        <p:txBody>
          <a:bodyPr/>
          <a:lstStyle/>
          <a:p>
            <a:r>
              <a:rPr lang="en-US" smtClean="0"/>
              <a:t>Surfaces From Sketches</a:t>
            </a:r>
          </a:p>
        </p:txBody>
      </p:sp>
      <p:pic>
        <p:nvPicPr>
          <p:cNvPr id="74757" name="Picture 9" descr="D:\users\nmpatre\training_material\snaps\153.tif"/>
          <p:cNvPicPr>
            <a:picLocks noChangeAspect="1" noChangeArrowheads="1"/>
          </p:cNvPicPr>
          <p:nvPr/>
        </p:nvPicPr>
        <p:blipFill>
          <a:blip r:embed="rId5" cstate="print"/>
          <a:srcRect/>
          <a:stretch>
            <a:fillRect/>
          </a:stretch>
        </p:blipFill>
        <p:spPr bwMode="auto">
          <a:xfrm>
            <a:off x="2583963" y="3500856"/>
            <a:ext cx="2743200" cy="2743200"/>
          </a:xfrm>
          <a:prstGeom prst="rect">
            <a:avLst/>
          </a:prstGeom>
          <a:noFill/>
          <a:ln w="9525">
            <a:solidFill>
              <a:schemeClr val="tx1"/>
            </a:solidFill>
            <a:miter lim="800000"/>
            <a:headEnd/>
            <a:tailEnd/>
          </a:ln>
        </p:spPr>
      </p:pic>
      <p:pic>
        <p:nvPicPr>
          <p:cNvPr id="74758" name="Picture 9" descr="D:\users\nmpatre\training_material\snaps\165.tif"/>
          <p:cNvPicPr>
            <a:picLocks noChangeAspect="1" noChangeArrowheads="1"/>
          </p:cNvPicPr>
          <p:nvPr/>
        </p:nvPicPr>
        <p:blipFill>
          <a:blip r:embed="rId6" cstate="print"/>
          <a:srcRect/>
          <a:stretch>
            <a:fillRect/>
          </a:stretch>
        </p:blipFill>
        <p:spPr bwMode="auto">
          <a:xfrm>
            <a:off x="5762381" y="3507550"/>
            <a:ext cx="2743200" cy="2743200"/>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7" cstate="print"/>
          <a:srcRect b="45111"/>
          <a:stretch>
            <a:fillRect/>
          </a:stretch>
        </p:blipFill>
        <p:spPr bwMode="auto">
          <a:xfrm>
            <a:off x="6560250" y="1971789"/>
            <a:ext cx="2314575" cy="127045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sz="quarter" idx="10"/>
          </p:nvPr>
        </p:nvSpPr>
        <p:spPr>
          <a:xfrm>
            <a:off x="2034000" y="1486800"/>
            <a:ext cx="4498474" cy="3733800"/>
          </a:xfrm>
        </p:spPr>
        <p:txBody>
          <a:bodyPr/>
          <a:lstStyle/>
          <a:p>
            <a:pPr lvl="1"/>
            <a:endParaRPr lang="en-GB" dirty="0" smtClean="0"/>
          </a:p>
          <a:p>
            <a:pPr lvl="1"/>
            <a:endParaRPr lang="en-GB" dirty="0" smtClean="0"/>
          </a:p>
          <a:p>
            <a:pPr lvl="1"/>
            <a:r>
              <a:rPr lang="en-GB" dirty="0" smtClean="0"/>
              <a:t>Used </a:t>
            </a:r>
            <a:r>
              <a:rPr lang="en-GB" dirty="0"/>
              <a:t>to create Surface bodies from faces of existing models</a:t>
            </a:r>
          </a:p>
          <a:p>
            <a:pPr lvl="1"/>
            <a:r>
              <a:rPr lang="en-GB" dirty="0"/>
              <a:t>Can be used for 2D analysis</a:t>
            </a:r>
          </a:p>
          <a:p>
            <a:endParaRPr lang="en-GB" dirty="0"/>
          </a:p>
        </p:txBody>
      </p:sp>
      <p:sp>
        <p:nvSpPr>
          <p:cNvPr id="75780" name="Rectangle 2"/>
          <p:cNvSpPr>
            <a:spLocks noGrp="1" noChangeArrowheads="1"/>
          </p:cNvSpPr>
          <p:nvPr>
            <p:ph type="title"/>
          </p:nvPr>
        </p:nvSpPr>
        <p:spPr/>
        <p:txBody>
          <a:bodyPr/>
          <a:lstStyle/>
          <a:p>
            <a:r>
              <a:rPr lang="en-US" smtClean="0"/>
              <a:t>Surfaces From Faces</a:t>
            </a:r>
            <a:endParaRPr lang="en-US" dirty="0" smtClean="0"/>
          </a:p>
        </p:txBody>
      </p:sp>
      <p:pic>
        <p:nvPicPr>
          <p:cNvPr id="75781" name="Picture 9" descr="D:\users\nmpatre\training_material\snaps\166.tif"/>
          <p:cNvPicPr>
            <a:picLocks noChangeAspect="1" noChangeArrowheads="1"/>
          </p:cNvPicPr>
          <p:nvPr/>
        </p:nvPicPr>
        <p:blipFill>
          <a:blip r:embed="rId3" cstate="print"/>
          <a:srcRect/>
          <a:stretch>
            <a:fillRect/>
          </a:stretch>
        </p:blipFill>
        <p:spPr bwMode="auto">
          <a:xfrm>
            <a:off x="2584800" y="3502800"/>
            <a:ext cx="2743200" cy="2743200"/>
          </a:xfrm>
          <a:prstGeom prst="rect">
            <a:avLst/>
          </a:prstGeom>
          <a:noFill/>
          <a:ln w="9525">
            <a:solidFill>
              <a:schemeClr val="tx1"/>
            </a:solidFill>
            <a:miter lim="800000"/>
            <a:headEnd/>
            <a:tailEnd/>
          </a:ln>
        </p:spPr>
      </p:pic>
      <p:pic>
        <p:nvPicPr>
          <p:cNvPr id="75782" name="Picture 10" descr="D:\users\nmpatre\training_material\snaps\167.tif"/>
          <p:cNvPicPr>
            <a:picLocks noChangeAspect="1" noChangeArrowheads="1"/>
          </p:cNvPicPr>
          <p:nvPr/>
        </p:nvPicPr>
        <p:blipFill>
          <a:blip r:embed="rId4" cstate="print"/>
          <a:srcRect/>
          <a:stretch>
            <a:fillRect/>
          </a:stretch>
        </p:blipFill>
        <p:spPr bwMode="auto">
          <a:xfrm>
            <a:off x="5763600" y="3502800"/>
            <a:ext cx="2743200" cy="2743200"/>
          </a:xfrm>
          <a:prstGeom prst="rect">
            <a:avLst/>
          </a:prstGeom>
          <a:noFill/>
          <a:ln w="9525">
            <a:solidFill>
              <a:schemeClr val="tx1"/>
            </a:solidFill>
            <a:miter lim="800000"/>
            <a:headEnd/>
            <a:tailEnd/>
          </a:ln>
        </p:spPr>
      </p:pic>
      <p:grpSp>
        <p:nvGrpSpPr>
          <p:cNvPr id="13" name="Group 12"/>
          <p:cNvGrpSpPr/>
          <p:nvPr/>
        </p:nvGrpSpPr>
        <p:grpSpPr>
          <a:xfrm>
            <a:off x="270000" y="1994400"/>
            <a:ext cx="1724025" cy="1985468"/>
            <a:chOff x="2459089" y="2877997"/>
            <a:chExt cx="1724025" cy="1985468"/>
          </a:xfrm>
        </p:grpSpPr>
        <p:pic>
          <p:nvPicPr>
            <p:cNvPr id="15" name="Picture 3"/>
            <p:cNvPicPr>
              <a:picLocks noChangeAspect="1" noChangeArrowheads="1"/>
            </p:cNvPicPr>
            <p:nvPr/>
          </p:nvPicPr>
          <p:blipFill>
            <a:blip r:embed="rId5" cstate="print"/>
            <a:srcRect/>
            <a:stretch>
              <a:fillRect/>
            </a:stretch>
          </p:blipFill>
          <p:spPr bwMode="auto">
            <a:xfrm>
              <a:off x="2459089" y="3091815"/>
              <a:ext cx="1724025" cy="1771650"/>
            </a:xfrm>
            <a:prstGeom prst="rect">
              <a:avLst/>
            </a:prstGeom>
            <a:noFill/>
            <a:ln w="9525">
              <a:noFill/>
              <a:miter lim="800000"/>
              <a:headEnd/>
              <a:tailEnd/>
            </a:ln>
          </p:spPr>
        </p:pic>
        <p:pic>
          <p:nvPicPr>
            <p:cNvPr id="16" name="Picture 4"/>
            <p:cNvPicPr>
              <a:picLocks noChangeAspect="1" noChangeArrowheads="1"/>
            </p:cNvPicPr>
            <p:nvPr/>
          </p:nvPicPr>
          <p:blipFill>
            <a:blip r:embed="rId6" cstate="print"/>
            <a:srcRect l="7778" r="86722"/>
            <a:stretch>
              <a:fillRect/>
            </a:stretch>
          </p:blipFill>
          <p:spPr bwMode="auto">
            <a:xfrm>
              <a:off x="2462301" y="2877997"/>
              <a:ext cx="509254" cy="209550"/>
            </a:xfrm>
            <a:prstGeom prst="rect">
              <a:avLst/>
            </a:prstGeom>
            <a:noFill/>
            <a:ln w="9525">
              <a:noFill/>
              <a:miter lim="800000"/>
              <a:headEnd/>
              <a:tailEnd/>
            </a:ln>
          </p:spPr>
        </p:pic>
      </p:grpSp>
      <p:sp>
        <p:nvSpPr>
          <p:cNvPr id="17" name="Rectangle 7"/>
          <p:cNvSpPr>
            <a:spLocks noChangeArrowheads="1"/>
          </p:cNvSpPr>
          <p:nvPr/>
        </p:nvSpPr>
        <p:spPr bwMode="auto">
          <a:xfrm>
            <a:off x="280357" y="3571543"/>
            <a:ext cx="1702062" cy="192659"/>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3074" name="Picture 2"/>
          <p:cNvPicPr>
            <a:picLocks noChangeAspect="1" noChangeArrowheads="1"/>
          </p:cNvPicPr>
          <p:nvPr/>
        </p:nvPicPr>
        <p:blipFill>
          <a:blip r:embed="rId7" cstate="print"/>
          <a:srcRect b="52889"/>
          <a:stretch>
            <a:fillRect/>
          </a:stretch>
        </p:blipFill>
        <p:spPr bwMode="auto">
          <a:xfrm>
            <a:off x="6559200" y="1972800"/>
            <a:ext cx="2314575" cy="1090423"/>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type="body" sz="quarter" idx="10"/>
          </p:nvPr>
        </p:nvSpPr>
        <p:spPr>
          <a:xfrm>
            <a:off x="2034000" y="1486800"/>
            <a:ext cx="6096000" cy="3733800"/>
          </a:xfrm>
        </p:spPr>
        <p:txBody>
          <a:bodyPr/>
          <a:lstStyle/>
          <a:p>
            <a:pPr lvl="1"/>
            <a:r>
              <a:rPr lang="en-GB" dirty="0"/>
              <a:t>Used to create Surface bodies from existing </a:t>
            </a:r>
            <a:r>
              <a:rPr lang="en-GB" dirty="0" err="1"/>
              <a:t>existing</a:t>
            </a:r>
            <a:r>
              <a:rPr lang="en-GB" dirty="0"/>
              <a:t> edges and Line bodies</a:t>
            </a:r>
          </a:p>
          <a:p>
            <a:pPr lvl="1"/>
            <a:r>
              <a:rPr lang="en-GB" dirty="0"/>
              <a:t>Can be used for 2D analysis</a:t>
            </a:r>
          </a:p>
          <a:p>
            <a:pPr lvl="1"/>
            <a:r>
              <a:rPr lang="en-GB" dirty="0"/>
              <a:t>Can be used for creating capping faces required for Fill operation</a:t>
            </a:r>
          </a:p>
          <a:p>
            <a:pPr lvl="1"/>
            <a:endParaRPr lang="en-GB" dirty="0"/>
          </a:p>
        </p:txBody>
      </p:sp>
      <p:sp>
        <p:nvSpPr>
          <p:cNvPr id="73732" name="Rectangle 2"/>
          <p:cNvSpPr>
            <a:spLocks noGrp="1" noChangeArrowheads="1"/>
          </p:cNvSpPr>
          <p:nvPr>
            <p:ph type="title"/>
          </p:nvPr>
        </p:nvSpPr>
        <p:spPr/>
        <p:txBody>
          <a:bodyPr/>
          <a:lstStyle/>
          <a:p>
            <a:r>
              <a:rPr lang="en-US" smtClean="0"/>
              <a:t>Surfaces From Edges</a:t>
            </a:r>
          </a:p>
        </p:txBody>
      </p:sp>
      <p:pic>
        <p:nvPicPr>
          <p:cNvPr id="73733" name="Picture 9" descr="D:\users\nmpatre\training_material\snaps\163.tif"/>
          <p:cNvPicPr>
            <a:picLocks noChangeAspect="1" noChangeArrowheads="1"/>
          </p:cNvPicPr>
          <p:nvPr/>
        </p:nvPicPr>
        <p:blipFill>
          <a:blip r:embed="rId3" cstate="print"/>
          <a:srcRect/>
          <a:stretch>
            <a:fillRect/>
          </a:stretch>
        </p:blipFill>
        <p:spPr bwMode="auto">
          <a:xfrm>
            <a:off x="2214563" y="2985218"/>
            <a:ext cx="2743200" cy="2743200"/>
          </a:xfrm>
          <a:prstGeom prst="rect">
            <a:avLst/>
          </a:prstGeom>
          <a:noFill/>
          <a:ln w="9525">
            <a:solidFill>
              <a:schemeClr val="tx1"/>
            </a:solidFill>
            <a:miter lim="800000"/>
            <a:headEnd/>
            <a:tailEnd/>
          </a:ln>
        </p:spPr>
      </p:pic>
      <p:pic>
        <p:nvPicPr>
          <p:cNvPr id="73734" name="Picture 10" descr="D:\users\nmpatre\training_material\snaps\164.tif"/>
          <p:cNvPicPr>
            <a:picLocks noChangeAspect="1" noChangeArrowheads="1"/>
          </p:cNvPicPr>
          <p:nvPr/>
        </p:nvPicPr>
        <p:blipFill>
          <a:blip r:embed="rId4" cstate="print"/>
          <a:srcRect/>
          <a:stretch>
            <a:fillRect/>
          </a:stretch>
        </p:blipFill>
        <p:spPr bwMode="auto">
          <a:xfrm>
            <a:off x="5376863" y="2975693"/>
            <a:ext cx="2743200" cy="2743200"/>
          </a:xfrm>
          <a:prstGeom prst="rect">
            <a:avLst/>
          </a:prstGeom>
          <a:noFill/>
          <a:ln w="9525">
            <a:solidFill>
              <a:schemeClr val="tx1"/>
            </a:solidFill>
            <a:miter lim="800000"/>
            <a:headEnd/>
            <a:tailEnd/>
          </a:ln>
        </p:spPr>
      </p:pic>
      <p:sp>
        <p:nvSpPr>
          <p:cNvPr id="73735" name="Text Box 6"/>
          <p:cNvSpPr txBox="1">
            <a:spLocks noChangeArrowheads="1"/>
          </p:cNvSpPr>
          <p:nvPr/>
        </p:nvSpPr>
        <p:spPr bwMode="auto">
          <a:xfrm>
            <a:off x="2606675" y="5830888"/>
            <a:ext cx="5151438"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Surface body created using 2 Line bodies and 2 edges</a:t>
            </a:r>
          </a:p>
        </p:txBody>
      </p:sp>
      <p:grpSp>
        <p:nvGrpSpPr>
          <p:cNvPr id="14" name="Group 13"/>
          <p:cNvGrpSpPr/>
          <p:nvPr/>
        </p:nvGrpSpPr>
        <p:grpSpPr>
          <a:xfrm>
            <a:off x="270000" y="1994400"/>
            <a:ext cx="1724025" cy="1985468"/>
            <a:chOff x="2459089" y="2877997"/>
            <a:chExt cx="1724025" cy="1985468"/>
          </a:xfrm>
        </p:grpSpPr>
        <p:pic>
          <p:nvPicPr>
            <p:cNvPr id="16" name="Picture 3"/>
            <p:cNvPicPr>
              <a:picLocks noChangeAspect="1" noChangeArrowheads="1"/>
            </p:cNvPicPr>
            <p:nvPr/>
          </p:nvPicPr>
          <p:blipFill>
            <a:blip r:embed="rId5" cstate="print"/>
            <a:srcRect/>
            <a:stretch>
              <a:fillRect/>
            </a:stretch>
          </p:blipFill>
          <p:spPr bwMode="auto">
            <a:xfrm>
              <a:off x="2459089" y="3091815"/>
              <a:ext cx="1724025" cy="1771650"/>
            </a:xfrm>
            <a:prstGeom prst="rect">
              <a:avLst/>
            </a:prstGeom>
            <a:noFill/>
            <a:ln w="9525">
              <a:noFill/>
              <a:miter lim="800000"/>
              <a:headEnd/>
              <a:tailEnd/>
            </a:ln>
          </p:spPr>
        </p:pic>
        <p:pic>
          <p:nvPicPr>
            <p:cNvPr id="17" name="Picture 4"/>
            <p:cNvPicPr>
              <a:picLocks noChangeAspect="1" noChangeArrowheads="1"/>
            </p:cNvPicPr>
            <p:nvPr/>
          </p:nvPicPr>
          <p:blipFill>
            <a:blip r:embed="rId6" cstate="print"/>
            <a:srcRect l="7778" r="86722"/>
            <a:stretch>
              <a:fillRect/>
            </a:stretch>
          </p:blipFill>
          <p:spPr bwMode="auto">
            <a:xfrm>
              <a:off x="2462301" y="2877997"/>
              <a:ext cx="509254" cy="209550"/>
            </a:xfrm>
            <a:prstGeom prst="rect">
              <a:avLst/>
            </a:prstGeom>
            <a:noFill/>
            <a:ln w="9525">
              <a:noFill/>
              <a:miter lim="800000"/>
              <a:headEnd/>
              <a:tailEnd/>
            </a:ln>
          </p:spPr>
        </p:pic>
      </p:grpSp>
      <p:sp>
        <p:nvSpPr>
          <p:cNvPr id="18" name="Rectangle 7"/>
          <p:cNvSpPr>
            <a:spLocks noChangeArrowheads="1"/>
          </p:cNvSpPr>
          <p:nvPr/>
        </p:nvSpPr>
        <p:spPr bwMode="auto">
          <a:xfrm>
            <a:off x="280357" y="3183848"/>
            <a:ext cx="1702062" cy="192659"/>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l="-9587" t="40469" r="-8217" b="45636"/>
          <a:stretch>
            <a:fillRect/>
          </a:stretch>
        </p:blipFill>
        <p:spPr bwMode="auto">
          <a:xfrm>
            <a:off x="5148866" y="3652302"/>
            <a:ext cx="3096954" cy="580907"/>
          </a:xfrm>
          <a:prstGeom prst="rect">
            <a:avLst/>
          </a:prstGeom>
          <a:noFill/>
          <a:ln w="9525">
            <a:solidFill>
              <a:schemeClr val="accent1"/>
            </a:solidFill>
            <a:miter lim="800000"/>
            <a:headEnd/>
            <a:tailEnd/>
          </a:ln>
        </p:spPr>
      </p:pic>
      <p:sp>
        <p:nvSpPr>
          <p:cNvPr id="7172" name="Text Box 6"/>
          <p:cNvSpPr txBox="1">
            <a:spLocks noChangeArrowheads="1"/>
          </p:cNvSpPr>
          <p:nvPr/>
        </p:nvSpPr>
        <p:spPr bwMode="auto">
          <a:xfrm>
            <a:off x="7036862" y="3939154"/>
            <a:ext cx="907452" cy="253916"/>
          </a:xfrm>
          <a:prstGeom prst="rect">
            <a:avLst/>
          </a:prstGeom>
          <a:solidFill>
            <a:srgbClr val="FFC000">
              <a:alpha val="50000"/>
            </a:srgbClr>
          </a:solidFill>
          <a:ln w="9525" algn="ctr">
            <a:solidFill>
              <a:srgbClr val="C00000"/>
            </a:solidFill>
            <a:miter lim="800000"/>
            <a:headEnd/>
            <a:tailEnd/>
          </a:ln>
        </p:spPr>
        <p:txBody>
          <a:bodyPr wrap="square">
            <a:spAutoFit/>
          </a:bodyPr>
          <a:lstStyle/>
          <a:p>
            <a:pPr algn="ctr" eaLnBrk="0" hangingPunct="0">
              <a:spcBef>
                <a:spcPct val="50000"/>
              </a:spcBef>
              <a:defRPr/>
            </a:pPr>
            <a:r>
              <a:rPr lang="en-US" sz="1050" b="0" dirty="0"/>
              <a:t>Suppressed</a:t>
            </a:r>
          </a:p>
        </p:txBody>
      </p:sp>
      <p:sp>
        <p:nvSpPr>
          <p:cNvPr id="15" name="Rectangle 2"/>
          <p:cNvSpPr txBox="1">
            <a:spLocks noChangeArrowheads="1"/>
          </p:cNvSpPr>
          <p:nvPr/>
        </p:nvSpPr>
        <p:spPr bwMode="auto">
          <a:xfrm>
            <a:off x="0" y="1719619"/>
            <a:ext cx="6934200" cy="438150"/>
          </a:xfrm>
          <a:prstGeom prst="rect">
            <a:avLst/>
          </a:prstGeom>
          <a:noFill/>
          <a:ln w="9525">
            <a:noFill/>
            <a:miter lim="800000"/>
            <a:headEnd/>
            <a:tailEnd/>
          </a:ln>
        </p:spPr>
        <p:txBody>
          <a:bodyPr anchor="ctr"/>
          <a:lstStyle/>
          <a:p>
            <a:pPr marL="114300" indent="-114300" eaLnBrk="0" hangingPunct="0">
              <a:lnSpc>
                <a:spcPct val="90000"/>
              </a:lnSpc>
              <a:spcBef>
                <a:spcPct val="20000"/>
              </a:spcBef>
              <a:buClr>
                <a:srgbClr val="16707C"/>
              </a:buClr>
              <a:defRPr/>
            </a:pPr>
            <a:endParaRPr lang="en-US" sz="2400" kern="0" dirty="0">
              <a:solidFill>
                <a:schemeClr val="bg1"/>
              </a:solidFill>
            </a:endParaRPr>
          </a:p>
        </p:txBody>
      </p:sp>
      <p:cxnSp>
        <p:nvCxnSpPr>
          <p:cNvPr id="9" name="Straight Arrow Connector 8"/>
          <p:cNvCxnSpPr/>
          <p:nvPr/>
        </p:nvCxnSpPr>
        <p:spPr>
          <a:xfrm rot="10800000" flipV="1">
            <a:off x="6719391" y="4067245"/>
            <a:ext cx="252000" cy="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half" idx="1"/>
          </p:nvPr>
        </p:nvSpPr>
        <p:spPr/>
        <p:txBody>
          <a:bodyPr/>
          <a:lstStyle/>
          <a:p>
            <a:r>
              <a:rPr lang="en-GB" dirty="0" smtClean="0"/>
              <a:t>Suppressing Bodies</a:t>
            </a:r>
          </a:p>
          <a:p>
            <a:pPr lvl="1"/>
            <a:r>
              <a:rPr lang="en-GB" dirty="0" smtClean="0"/>
              <a:t>Behaviour of Suppressed Body</a:t>
            </a:r>
            <a:endParaRPr lang="en-GB" dirty="0"/>
          </a:p>
          <a:p>
            <a:pPr lvl="2"/>
            <a:r>
              <a:rPr lang="en-GB" sz="1600" b="0" dirty="0" smtClean="0"/>
              <a:t>Will not be exported or transferred to other Workbench modules</a:t>
            </a:r>
          </a:p>
          <a:p>
            <a:pPr lvl="2"/>
            <a:r>
              <a:rPr lang="en-GB" sz="1600" b="0" dirty="0"/>
              <a:t>N</a:t>
            </a:r>
            <a:r>
              <a:rPr lang="en-GB" sz="1600" b="0" dirty="0" smtClean="0"/>
              <a:t>ot </a:t>
            </a:r>
            <a:r>
              <a:rPr lang="en-GB" sz="1600" b="0" dirty="0"/>
              <a:t>visible in Graphics </a:t>
            </a:r>
            <a:r>
              <a:rPr lang="en-GB" sz="1600" b="0" dirty="0" smtClean="0"/>
              <a:t>view</a:t>
            </a:r>
          </a:p>
          <a:p>
            <a:pPr lvl="2"/>
            <a:r>
              <a:rPr lang="en-GB" sz="1600" b="0" dirty="0" smtClean="0"/>
              <a:t>Identified by cross sign in Tree Outline</a:t>
            </a:r>
            <a:endParaRPr lang="en-GB" sz="1600" b="0" dirty="0"/>
          </a:p>
          <a:p>
            <a:pPr lvl="1"/>
            <a:endParaRPr lang="en-GB" dirty="0" smtClean="0"/>
          </a:p>
          <a:p>
            <a:pPr lvl="1"/>
            <a:r>
              <a:rPr lang="en-GB" dirty="0" smtClean="0"/>
              <a:t>How to Suppress or </a:t>
            </a:r>
            <a:r>
              <a:rPr lang="en-GB" dirty="0" err="1" smtClean="0"/>
              <a:t>Unsuppress</a:t>
            </a:r>
            <a:r>
              <a:rPr lang="en-GB" dirty="0" smtClean="0"/>
              <a:t>?</a:t>
            </a:r>
          </a:p>
          <a:p>
            <a:pPr lvl="2"/>
            <a:r>
              <a:rPr lang="en-GB" sz="1600" b="0" dirty="0" smtClean="0"/>
              <a:t>Select the body to be suppressed, right click and select “Suppress Body”</a:t>
            </a:r>
          </a:p>
          <a:p>
            <a:pPr lvl="2"/>
            <a:r>
              <a:rPr lang="en-GB" sz="1600" b="0" dirty="0" smtClean="0"/>
              <a:t>Select the body/bodies to be unsuppressed, right click and select “</a:t>
            </a:r>
            <a:r>
              <a:rPr lang="en-GB" sz="1600" b="0" dirty="0" err="1" smtClean="0"/>
              <a:t>Unsuppress</a:t>
            </a:r>
            <a:r>
              <a:rPr lang="en-GB" sz="1600" b="0" dirty="0" smtClean="0"/>
              <a:t> Body” option</a:t>
            </a:r>
          </a:p>
          <a:p>
            <a:pPr lvl="2"/>
            <a:endParaRPr lang="en-GB" dirty="0" smtClean="0"/>
          </a:p>
          <a:p>
            <a:endParaRPr lang="en-GB" dirty="0"/>
          </a:p>
        </p:txBody>
      </p:sp>
      <p:sp>
        <p:nvSpPr>
          <p:cNvPr id="10" name="Title 9"/>
          <p:cNvSpPr>
            <a:spLocks noGrp="1"/>
          </p:cNvSpPr>
          <p:nvPr>
            <p:ph type="title"/>
          </p:nvPr>
        </p:nvSpPr>
        <p:spPr/>
        <p:txBody>
          <a:bodyPr/>
          <a:lstStyle/>
          <a:p>
            <a:r>
              <a:rPr lang="en-US" dirty="0" smtClean="0"/>
              <a:t>Suppression</a:t>
            </a:r>
            <a:r>
              <a:rPr lang="en-GB" dirty="0" smtClean="0"/>
              <a:t/>
            </a:r>
            <a:br>
              <a:rPr lang="en-GB" dirty="0" smtClean="0"/>
            </a:br>
            <a:endParaRPr lang="en-GB" dirty="0"/>
          </a:p>
        </p:txBody>
      </p:sp>
      <p:pic>
        <p:nvPicPr>
          <p:cNvPr id="3076" name="Picture 4"/>
          <p:cNvPicPr>
            <a:picLocks noChangeAspect="1" noChangeArrowheads="1"/>
          </p:cNvPicPr>
          <p:nvPr/>
        </p:nvPicPr>
        <p:blipFill>
          <a:blip r:embed="rId4" cstate="print"/>
          <a:srcRect l="1160" t="41053" b="24012"/>
          <a:stretch>
            <a:fillRect/>
          </a:stretch>
        </p:blipFill>
        <p:spPr bwMode="auto">
          <a:xfrm>
            <a:off x="5147576" y="4629758"/>
            <a:ext cx="3069146" cy="1623880"/>
          </a:xfrm>
          <a:prstGeom prst="rect">
            <a:avLst/>
          </a:prstGeom>
          <a:noFill/>
          <a:ln w="9525">
            <a:solidFill>
              <a:schemeClr val="tx1"/>
            </a:solidFill>
            <a:miter lim="800000"/>
            <a:headEnd/>
            <a:tailEnd/>
          </a:ln>
        </p:spPr>
      </p:pic>
      <p:pic>
        <p:nvPicPr>
          <p:cNvPr id="3077" name="Picture 5"/>
          <p:cNvPicPr>
            <a:picLocks noChangeAspect="1" noChangeArrowheads="1"/>
          </p:cNvPicPr>
          <p:nvPr/>
        </p:nvPicPr>
        <p:blipFill>
          <a:blip r:embed="rId5" cstate="print"/>
          <a:srcRect l="1160" t="41053" b="24012"/>
          <a:stretch>
            <a:fillRect/>
          </a:stretch>
        </p:blipFill>
        <p:spPr bwMode="auto">
          <a:xfrm>
            <a:off x="5176839" y="1623212"/>
            <a:ext cx="3069146" cy="1623872"/>
          </a:xfrm>
          <a:prstGeom prst="rect">
            <a:avLst/>
          </a:prstGeom>
          <a:noFill/>
          <a:ln w="9525">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sz="half" idx="1"/>
          </p:nvPr>
        </p:nvSpPr>
        <p:spPr>
          <a:xfrm>
            <a:off x="180908" y="1443782"/>
            <a:ext cx="6044338" cy="4573588"/>
          </a:xfrm>
        </p:spPr>
        <p:txBody>
          <a:bodyPr/>
          <a:lstStyle/>
          <a:p>
            <a:r>
              <a:rPr lang="en-GB" dirty="0" smtClean="0"/>
              <a:t>In </a:t>
            </a:r>
            <a:r>
              <a:rPr lang="en-GB" dirty="0" err="1" smtClean="0"/>
              <a:t>DesignModeler</a:t>
            </a:r>
            <a:r>
              <a:rPr lang="en-GB" dirty="0" smtClean="0"/>
              <a:t>, a body refers to a line, surface or solid</a:t>
            </a:r>
          </a:p>
          <a:p>
            <a:pPr lvl="1"/>
            <a:r>
              <a:rPr lang="en-GB" dirty="0" smtClean="0"/>
              <a:t>Line body</a:t>
            </a:r>
          </a:p>
          <a:p>
            <a:pPr lvl="2"/>
            <a:r>
              <a:rPr lang="en-GB" sz="1600" b="0" dirty="0" smtClean="0"/>
              <a:t>Has length and consists of point lower entities</a:t>
            </a:r>
          </a:p>
          <a:p>
            <a:pPr lvl="1"/>
            <a:r>
              <a:rPr lang="en-GB" dirty="0" smtClean="0"/>
              <a:t>Surface body</a:t>
            </a:r>
          </a:p>
          <a:p>
            <a:pPr lvl="2"/>
            <a:r>
              <a:rPr lang="en-GB" sz="1600" b="0" dirty="0" smtClean="0"/>
              <a:t>Has surface area and consists of point &amp; line lower entities</a:t>
            </a:r>
          </a:p>
          <a:p>
            <a:pPr lvl="1"/>
            <a:r>
              <a:rPr lang="en-GB" dirty="0" smtClean="0"/>
              <a:t>Solid body</a:t>
            </a:r>
          </a:p>
          <a:p>
            <a:pPr lvl="2"/>
            <a:r>
              <a:rPr lang="en-GB" sz="1600" b="0" dirty="0" smtClean="0"/>
              <a:t>Has volume and consists of point, line &amp; surface lower entities</a:t>
            </a:r>
          </a:p>
          <a:p>
            <a:pPr lvl="1"/>
            <a:r>
              <a:rPr lang="en-GB" dirty="0" smtClean="0"/>
              <a:t>Bodies are listed in the Tree Outline identified by default names and icons</a:t>
            </a:r>
          </a:p>
          <a:p>
            <a:endParaRPr lang="en-GB" dirty="0"/>
          </a:p>
        </p:txBody>
      </p:sp>
      <p:sp>
        <p:nvSpPr>
          <p:cNvPr id="15" name="Title 14"/>
          <p:cNvSpPr>
            <a:spLocks noGrp="1"/>
          </p:cNvSpPr>
          <p:nvPr>
            <p:ph type="title"/>
          </p:nvPr>
        </p:nvSpPr>
        <p:spPr/>
        <p:txBody>
          <a:bodyPr/>
          <a:lstStyle/>
          <a:p>
            <a:r>
              <a:rPr lang="en-US" dirty="0" smtClean="0"/>
              <a:t>Important DM Concepts: </a:t>
            </a:r>
            <a:r>
              <a:rPr lang="en-GB" dirty="0" smtClean="0"/>
              <a:t>Body Types</a:t>
            </a:r>
            <a:br>
              <a:rPr lang="en-GB" dirty="0" smtClean="0"/>
            </a:br>
            <a:endParaRPr lang="en-GB" dirty="0"/>
          </a:p>
        </p:txBody>
      </p:sp>
      <p:sp>
        <p:nvSpPr>
          <p:cNvPr id="4106" name="Text Box 6"/>
          <p:cNvSpPr txBox="1">
            <a:spLocks noChangeArrowheads="1"/>
          </p:cNvSpPr>
          <p:nvPr/>
        </p:nvSpPr>
        <p:spPr bwMode="auto">
          <a:xfrm>
            <a:off x="3813732" y="6120532"/>
            <a:ext cx="1352308" cy="307777"/>
          </a:xfrm>
          <a:prstGeom prst="rect">
            <a:avLst/>
          </a:prstGeom>
          <a:solidFill>
            <a:srgbClr val="FFC000">
              <a:alpha val="50196"/>
            </a:srgbClr>
          </a:solidFill>
          <a:ln w="3175" algn="ctr">
            <a:solidFill>
              <a:srgbClr val="FF0000"/>
            </a:solidFill>
            <a:miter lim="800000"/>
            <a:headEnd/>
            <a:tailEnd/>
          </a:ln>
        </p:spPr>
        <p:txBody>
          <a:bodyPr>
            <a:spAutoFit/>
          </a:bodyPr>
          <a:lstStyle/>
          <a:p>
            <a:pPr algn="ctr" eaLnBrk="0" hangingPunct="0">
              <a:spcBef>
                <a:spcPct val="50000"/>
              </a:spcBef>
              <a:defRPr/>
            </a:pPr>
            <a:r>
              <a:rPr lang="en-US" sz="1400" b="0" dirty="0"/>
              <a:t>Surface body</a:t>
            </a:r>
          </a:p>
        </p:txBody>
      </p:sp>
      <p:sp>
        <p:nvSpPr>
          <p:cNvPr id="4107" name="Text Box 6"/>
          <p:cNvSpPr txBox="1">
            <a:spLocks noChangeArrowheads="1"/>
          </p:cNvSpPr>
          <p:nvPr/>
        </p:nvSpPr>
        <p:spPr bwMode="auto">
          <a:xfrm>
            <a:off x="1190473" y="6129301"/>
            <a:ext cx="1352308" cy="307777"/>
          </a:xfrm>
          <a:prstGeom prst="rect">
            <a:avLst/>
          </a:prstGeom>
          <a:solidFill>
            <a:srgbClr val="FFC000">
              <a:alpha val="50196"/>
            </a:srgbClr>
          </a:solidFill>
          <a:ln w="3175" algn="ctr">
            <a:solidFill>
              <a:srgbClr val="FF0000"/>
            </a:solidFill>
            <a:miter lim="800000"/>
            <a:headEnd/>
            <a:tailEnd/>
          </a:ln>
        </p:spPr>
        <p:txBody>
          <a:bodyPr>
            <a:spAutoFit/>
          </a:bodyPr>
          <a:lstStyle/>
          <a:p>
            <a:pPr algn="ctr" eaLnBrk="0" hangingPunct="0">
              <a:spcBef>
                <a:spcPct val="50000"/>
              </a:spcBef>
              <a:defRPr/>
            </a:pPr>
            <a:r>
              <a:rPr lang="en-US" sz="1400" b="0" dirty="0"/>
              <a:t>Line body</a:t>
            </a:r>
          </a:p>
        </p:txBody>
      </p:sp>
      <p:sp>
        <p:nvSpPr>
          <p:cNvPr id="4108" name="Text Box 6"/>
          <p:cNvSpPr txBox="1">
            <a:spLocks noChangeArrowheads="1"/>
          </p:cNvSpPr>
          <p:nvPr/>
        </p:nvSpPr>
        <p:spPr bwMode="auto">
          <a:xfrm>
            <a:off x="6371151" y="6110938"/>
            <a:ext cx="1352308" cy="307777"/>
          </a:xfrm>
          <a:prstGeom prst="rect">
            <a:avLst/>
          </a:prstGeom>
          <a:solidFill>
            <a:srgbClr val="FFC000">
              <a:alpha val="50196"/>
            </a:srgbClr>
          </a:solidFill>
          <a:ln w="3175" algn="ctr">
            <a:solidFill>
              <a:srgbClr val="FF0000"/>
            </a:solidFill>
            <a:miter lim="800000"/>
            <a:headEnd/>
            <a:tailEnd/>
          </a:ln>
        </p:spPr>
        <p:txBody>
          <a:bodyPr>
            <a:spAutoFit/>
          </a:bodyPr>
          <a:lstStyle/>
          <a:p>
            <a:pPr algn="ctr" eaLnBrk="0" hangingPunct="0">
              <a:spcBef>
                <a:spcPct val="50000"/>
              </a:spcBef>
              <a:defRPr/>
            </a:pPr>
            <a:r>
              <a:rPr lang="en-US" sz="1400" b="0"/>
              <a:t>Solid body</a:t>
            </a:r>
          </a:p>
        </p:txBody>
      </p:sp>
      <p:sp>
        <p:nvSpPr>
          <p:cNvPr id="11270" name="Rectangle 2"/>
          <p:cNvSpPr txBox="1">
            <a:spLocks noChangeArrowheads="1"/>
          </p:cNvSpPr>
          <p:nvPr/>
        </p:nvSpPr>
        <p:spPr bwMode="auto">
          <a:xfrm>
            <a:off x="0" y="417513"/>
            <a:ext cx="6934200" cy="438150"/>
          </a:xfrm>
          <a:prstGeom prst="rect">
            <a:avLst/>
          </a:prstGeom>
          <a:noFill/>
          <a:ln w="9525">
            <a:noFill/>
            <a:miter lim="800000"/>
            <a:headEnd/>
            <a:tailEnd/>
          </a:ln>
        </p:spPr>
        <p:txBody>
          <a:bodyPr anchor="ctr"/>
          <a:lstStyle/>
          <a:p>
            <a:endParaRPr lang="en-US" sz="2400" dirty="0">
              <a:solidFill>
                <a:schemeClr val="bg1"/>
              </a:solidFill>
            </a:endParaRPr>
          </a:p>
        </p:txBody>
      </p:sp>
      <p:grpSp>
        <p:nvGrpSpPr>
          <p:cNvPr id="28" name="Group 27"/>
          <p:cNvGrpSpPr/>
          <p:nvPr/>
        </p:nvGrpSpPr>
        <p:grpSpPr>
          <a:xfrm>
            <a:off x="6155321" y="4311709"/>
            <a:ext cx="1845072" cy="1676003"/>
            <a:chOff x="6118746" y="4589679"/>
            <a:chExt cx="1845072" cy="1676003"/>
          </a:xfrm>
        </p:grpSpPr>
        <p:pic>
          <p:nvPicPr>
            <p:cNvPr id="1026" name="Picture 2"/>
            <p:cNvPicPr>
              <a:picLocks noChangeAspect="1" noChangeArrowheads="1"/>
            </p:cNvPicPr>
            <p:nvPr/>
          </p:nvPicPr>
          <p:blipFill>
            <a:blip r:embed="rId3" cstate="print"/>
            <a:srcRect/>
            <a:stretch>
              <a:fillRect/>
            </a:stretch>
          </p:blipFill>
          <p:spPr bwMode="auto">
            <a:xfrm>
              <a:off x="6118746" y="4589679"/>
              <a:ext cx="1845072" cy="1676003"/>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835998" y="4685519"/>
              <a:ext cx="119063" cy="61912"/>
            </a:xfrm>
            <a:prstGeom prst="rect">
              <a:avLst/>
            </a:prstGeom>
            <a:noFill/>
            <a:ln w="9525">
              <a:noFill/>
              <a:miter lim="800000"/>
              <a:headEnd/>
              <a:tailEnd/>
            </a:ln>
          </p:spPr>
        </p:pic>
      </p:grpSp>
      <p:grpSp>
        <p:nvGrpSpPr>
          <p:cNvPr id="29" name="Group 28"/>
          <p:cNvGrpSpPr/>
          <p:nvPr/>
        </p:nvGrpSpPr>
        <p:grpSpPr>
          <a:xfrm>
            <a:off x="3551109" y="4319022"/>
            <a:ext cx="1845072" cy="1676003"/>
            <a:chOff x="3477959" y="4589677"/>
            <a:chExt cx="1845072" cy="1676003"/>
          </a:xfrm>
        </p:grpSpPr>
        <p:pic>
          <p:nvPicPr>
            <p:cNvPr id="1028" name="Picture 4"/>
            <p:cNvPicPr>
              <a:picLocks noChangeAspect="1" noChangeArrowheads="1"/>
            </p:cNvPicPr>
            <p:nvPr/>
          </p:nvPicPr>
          <p:blipFill>
            <a:blip r:embed="rId5" cstate="print"/>
            <a:srcRect/>
            <a:stretch>
              <a:fillRect/>
            </a:stretch>
          </p:blipFill>
          <p:spPr bwMode="auto">
            <a:xfrm>
              <a:off x="3477959" y="4589677"/>
              <a:ext cx="1845072" cy="1676003"/>
            </a:xfrm>
            <a:prstGeom prst="rect">
              <a:avLst/>
            </a:prstGeom>
            <a:noFill/>
            <a:ln w="9525">
              <a:solidFill>
                <a:schemeClr val="accent1"/>
              </a:solid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189173" y="4680841"/>
              <a:ext cx="123825" cy="78581"/>
            </a:xfrm>
            <a:prstGeom prst="rect">
              <a:avLst/>
            </a:prstGeom>
            <a:noFill/>
            <a:ln w="9525">
              <a:noFill/>
              <a:miter lim="800000"/>
              <a:headEnd/>
              <a:tailEnd/>
            </a:ln>
          </p:spPr>
        </p:pic>
      </p:grpSp>
      <p:grpSp>
        <p:nvGrpSpPr>
          <p:cNvPr id="30" name="Group 29"/>
          <p:cNvGrpSpPr/>
          <p:nvPr/>
        </p:nvGrpSpPr>
        <p:grpSpPr>
          <a:xfrm>
            <a:off x="976161" y="4333654"/>
            <a:ext cx="1845072" cy="1676003"/>
            <a:chOff x="976161" y="4611624"/>
            <a:chExt cx="1845072" cy="1676003"/>
          </a:xfrm>
        </p:grpSpPr>
        <p:pic>
          <p:nvPicPr>
            <p:cNvPr id="1030" name="Picture 6"/>
            <p:cNvPicPr>
              <a:picLocks noChangeAspect="1" noChangeArrowheads="1"/>
            </p:cNvPicPr>
            <p:nvPr/>
          </p:nvPicPr>
          <p:blipFill>
            <a:blip r:embed="rId7" cstate="print"/>
            <a:srcRect/>
            <a:stretch>
              <a:fillRect/>
            </a:stretch>
          </p:blipFill>
          <p:spPr bwMode="auto">
            <a:xfrm>
              <a:off x="976161" y="4611624"/>
              <a:ext cx="1845072" cy="1676003"/>
            </a:xfrm>
            <a:prstGeom prst="rect">
              <a:avLst/>
            </a:prstGeom>
            <a:noFill/>
            <a:ln w="9525">
              <a:solidFill>
                <a:schemeClr val="accent1"/>
              </a:solid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2689118" y="4702702"/>
              <a:ext cx="116681" cy="71437"/>
            </a:xfrm>
            <a:prstGeom prst="rect">
              <a:avLst/>
            </a:prstGeom>
            <a:noFill/>
            <a:ln w="9525">
              <a:noFill/>
              <a:miter lim="800000"/>
              <a:headEnd/>
              <a:tailEnd/>
            </a:ln>
          </p:spPr>
        </p:pic>
      </p:grpSp>
      <p:pic>
        <p:nvPicPr>
          <p:cNvPr id="1032" name="Picture 8"/>
          <p:cNvPicPr>
            <a:picLocks noChangeAspect="1" noChangeArrowheads="1"/>
          </p:cNvPicPr>
          <p:nvPr/>
        </p:nvPicPr>
        <p:blipFill>
          <a:blip r:embed="rId9" cstate="print"/>
          <a:srcRect b="50348"/>
          <a:stretch>
            <a:fillRect/>
          </a:stretch>
        </p:blipFill>
        <p:spPr bwMode="auto">
          <a:xfrm>
            <a:off x="6332813" y="1499930"/>
            <a:ext cx="2667000" cy="2307899"/>
          </a:xfrm>
          <a:prstGeom prst="rect">
            <a:avLst/>
          </a:prstGeom>
          <a:noFill/>
          <a:ln w="9525">
            <a:solidFill>
              <a:schemeClr val="accent1"/>
            </a:solidFill>
            <a:miter lim="800000"/>
            <a:headEnd/>
            <a:tailEnd/>
          </a:ln>
        </p:spPr>
      </p:pic>
      <p:sp>
        <p:nvSpPr>
          <p:cNvPr id="31" name="Rectangle 7"/>
          <p:cNvSpPr>
            <a:spLocks noChangeArrowheads="1"/>
          </p:cNvSpPr>
          <p:nvPr/>
        </p:nvSpPr>
        <p:spPr bwMode="auto">
          <a:xfrm>
            <a:off x="7003026" y="3249690"/>
            <a:ext cx="1146107" cy="539593"/>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590550" y="1751012"/>
            <a:ext cx="4113124" cy="4573588"/>
          </a:xfrm>
        </p:spPr>
        <p:txBody>
          <a:bodyPr/>
          <a:lstStyle/>
          <a:p>
            <a:r>
              <a:rPr lang="en-GB" dirty="0" smtClean="0"/>
              <a:t>Hiding Geometry</a:t>
            </a:r>
            <a:endParaRPr lang="en-GB" dirty="0"/>
          </a:p>
          <a:p>
            <a:pPr lvl="1"/>
            <a:r>
              <a:rPr lang="en-GB" dirty="0"/>
              <a:t>Behaviour of Hidden Bodies </a:t>
            </a:r>
          </a:p>
          <a:p>
            <a:pPr lvl="2"/>
            <a:r>
              <a:rPr lang="en-GB" sz="1600" b="0" dirty="0"/>
              <a:t>In Tree Outline, Hidden body is identified by transparent “tick-mark” sign</a:t>
            </a:r>
          </a:p>
          <a:p>
            <a:pPr lvl="2"/>
            <a:r>
              <a:rPr lang="en-GB" sz="1600" b="0" dirty="0"/>
              <a:t>Hidden bodies are transferred to other Workbench modules and can also be exported</a:t>
            </a:r>
          </a:p>
          <a:p>
            <a:pPr lvl="1"/>
            <a:r>
              <a:rPr lang="en-GB" dirty="0" smtClean="0"/>
              <a:t>Useful when working with complex models</a:t>
            </a:r>
            <a:endParaRPr lang="en-GB" dirty="0"/>
          </a:p>
          <a:p>
            <a:pPr lvl="1"/>
            <a:r>
              <a:rPr lang="en-GB" dirty="0" smtClean="0"/>
              <a:t>How </a:t>
            </a:r>
            <a:r>
              <a:rPr lang="en-GB" dirty="0"/>
              <a:t>to Hide or </a:t>
            </a:r>
            <a:r>
              <a:rPr lang="en-GB" dirty="0" smtClean="0"/>
              <a:t>Unhide?</a:t>
            </a:r>
            <a:endParaRPr lang="en-GB" dirty="0"/>
          </a:p>
          <a:p>
            <a:pPr lvl="2"/>
            <a:r>
              <a:rPr lang="en-GB" sz="1600" b="0" dirty="0"/>
              <a:t>Select the </a:t>
            </a:r>
            <a:r>
              <a:rPr lang="en-GB" sz="1600" b="0" dirty="0" smtClean="0"/>
              <a:t>body or face </a:t>
            </a:r>
            <a:r>
              <a:rPr lang="en-GB" sz="1600" b="0" dirty="0"/>
              <a:t>to hide, </a:t>
            </a:r>
            <a:r>
              <a:rPr lang="en-GB" sz="1600" b="0" dirty="0" smtClean="0"/>
              <a:t>right click and </a:t>
            </a:r>
            <a:r>
              <a:rPr lang="en-GB" sz="1600" b="0" dirty="0"/>
              <a:t>select “Hide Body</a:t>
            </a:r>
            <a:r>
              <a:rPr lang="en-GB" sz="1600" b="0" dirty="0" smtClean="0"/>
              <a:t>”</a:t>
            </a:r>
            <a:endParaRPr lang="en-GB" sz="1600" b="0" dirty="0"/>
          </a:p>
          <a:p>
            <a:pPr lvl="2"/>
            <a:r>
              <a:rPr lang="en-GB" sz="1600" b="0" dirty="0" smtClean="0"/>
              <a:t>Right click “Show </a:t>
            </a:r>
            <a:r>
              <a:rPr lang="en-GB" sz="1600" b="0" dirty="0"/>
              <a:t>Body” </a:t>
            </a:r>
            <a:r>
              <a:rPr lang="en-GB" sz="1600" b="0" dirty="0" smtClean="0"/>
              <a:t>to restore view</a:t>
            </a:r>
            <a:endParaRPr lang="en-GB" sz="1600" b="0" dirty="0"/>
          </a:p>
          <a:p>
            <a:endParaRPr lang="en-GB" dirty="0"/>
          </a:p>
        </p:txBody>
      </p:sp>
      <p:sp>
        <p:nvSpPr>
          <p:cNvPr id="15" name="Rectangle 2"/>
          <p:cNvSpPr txBox="1">
            <a:spLocks noChangeArrowheads="1"/>
          </p:cNvSpPr>
          <p:nvPr/>
        </p:nvSpPr>
        <p:spPr bwMode="auto">
          <a:xfrm>
            <a:off x="212141" y="5033404"/>
            <a:ext cx="6934200" cy="438150"/>
          </a:xfrm>
          <a:prstGeom prst="rect">
            <a:avLst/>
          </a:prstGeom>
          <a:noFill/>
          <a:ln w="9525">
            <a:noFill/>
            <a:miter lim="800000"/>
            <a:headEnd/>
            <a:tailEnd/>
          </a:ln>
        </p:spPr>
        <p:txBody>
          <a:bodyPr anchor="ctr"/>
          <a:lstStyle/>
          <a:p>
            <a:pPr marL="114300" indent="-114300" eaLnBrk="0" hangingPunct="0">
              <a:lnSpc>
                <a:spcPct val="90000"/>
              </a:lnSpc>
              <a:spcBef>
                <a:spcPct val="20000"/>
              </a:spcBef>
              <a:buClr>
                <a:srgbClr val="16707C"/>
              </a:buClr>
              <a:defRPr/>
            </a:pPr>
            <a:endParaRPr lang="en-US" sz="2400" kern="0" dirty="0">
              <a:solidFill>
                <a:schemeClr val="bg1"/>
              </a:solidFill>
            </a:endParaRPr>
          </a:p>
        </p:txBody>
      </p:sp>
      <p:sp>
        <p:nvSpPr>
          <p:cNvPr id="14" name="Title 13"/>
          <p:cNvSpPr>
            <a:spLocks noGrp="1"/>
          </p:cNvSpPr>
          <p:nvPr>
            <p:ph type="title"/>
          </p:nvPr>
        </p:nvSpPr>
        <p:spPr/>
        <p:txBody>
          <a:bodyPr/>
          <a:lstStyle/>
          <a:p>
            <a:r>
              <a:rPr lang="en-US" dirty="0" smtClean="0"/>
              <a:t>Visibility </a:t>
            </a:r>
            <a:r>
              <a:rPr lang="en-GB" dirty="0" smtClean="0"/>
              <a:t/>
            </a:r>
            <a:br>
              <a:rPr lang="en-GB" dirty="0" smtClean="0"/>
            </a:br>
            <a:endParaRPr lang="en-GB" dirty="0"/>
          </a:p>
        </p:txBody>
      </p:sp>
      <p:pic>
        <p:nvPicPr>
          <p:cNvPr id="4098" name="Picture 2"/>
          <p:cNvPicPr>
            <a:picLocks noChangeAspect="1" noChangeArrowheads="1"/>
          </p:cNvPicPr>
          <p:nvPr/>
        </p:nvPicPr>
        <p:blipFill>
          <a:blip r:embed="rId3" cstate="print"/>
          <a:srcRect l="1160" t="41053" b="24012"/>
          <a:stretch>
            <a:fillRect/>
          </a:stretch>
        </p:blipFill>
        <p:spPr bwMode="auto">
          <a:xfrm>
            <a:off x="5176800" y="1623600"/>
            <a:ext cx="3069146" cy="1623869"/>
          </a:xfrm>
          <a:prstGeom prst="rect">
            <a:avLst/>
          </a:prstGeom>
          <a:noFill/>
          <a:ln w="9525">
            <a:solidFill>
              <a:schemeClr val="tx1"/>
            </a:solidFill>
            <a:miter lim="800000"/>
            <a:headEnd/>
            <a:tailEnd/>
          </a:ln>
        </p:spPr>
      </p:pic>
      <p:pic>
        <p:nvPicPr>
          <p:cNvPr id="4099" name="Picture 3"/>
          <p:cNvPicPr>
            <a:picLocks noChangeAspect="1" noChangeArrowheads="1"/>
          </p:cNvPicPr>
          <p:nvPr/>
        </p:nvPicPr>
        <p:blipFill>
          <a:blip r:embed="rId4" cstate="print"/>
          <a:srcRect l="-8217" t="40469" r="7043" b="45636"/>
          <a:stretch>
            <a:fillRect/>
          </a:stretch>
        </p:blipFill>
        <p:spPr bwMode="auto">
          <a:xfrm>
            <a:off x="5137194" y="3654000"/>
            <a:ext cx="3103127" cy="580963"/>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5" cstate="print"/>
          <a:srcRect l="1160" t="41053" b="19365"/>
          <a:stretch>
            <a:fillRect/>
          </a:stretch>
        </p:blipFill>
        <p:spPr bwMode="auto">
          <a:xfrm>
            <a:off x="5148000" y="4629600"/>
            <a:ext cx="3069146" cy="1839842"/>
          </a:xfrm>
          <a:prstGeom prst="rect">
            <a:avLst/>
          </a:prstGeom>
          <a:noFill/>
          <a:ln w="9525">
            <a:solidFill>
              <a:schemeClr val="tx1"/>
            </a:solidFill>
            <a:miter lim="800000"/>
            <a:headEnd/>
            <a:tailEnd/>
          </a:ln>
        </p:spPr>
      </p:pic>
      <p:sp>
        <p:nvSpPr>
          <p:cNvPr id="18" name="Text Box 6"/>
          <p:cNvSpPr txBox="1">
            <a:spLocks noChangeArrowheads="1"/>
          </p:cNvSpPr>
          <p:nvPr/>
        </p:nvSpPr>
        <p:spPr bwMode="auto">
          <a:xfrm>
            <a:off x="7036862" y="3939154"/>
            <a:ext cx="907452" cy="253916"/>
          </a:xfrm>
          <a:prstGeom prst="rect">
            <a:avLst/>
          </a:prstGeom>
          <a:solidFill>
            <a:srgbClr val="FFC000">
              <a:alpha val="50000"/>
            </a:srgbClr>
          </a:solidFill>
          <a:ln w="9525" algn="ctr">
            <a:solidFill>
              <a:srgbClr val="C00000"/>
            </a:solidFill>
            <a:miter lim="800000"/>
            <a:headEnd/>
            <a:tailEnd/>
          </a:ln>
        </p:spPr>
        <p:txBody>
          <a:bodyPr wrap="square">
            <a:spAutoFit/>
          </a:bodyPr>
          <a:lstStyle/>
          <a:p>
            <a:pPr algn="ctr" eaLnBrk="0" hangingPunct="0">
              <a:spcBef>
                <a:spcPct val="50000"/>
              </a:spcBef>
              <a:defRPr/>
            </a:pPr>
            <a:r>
              <a:rPr lang="en-US" sz="1050" b="0" dirty="0"/>
              <a:t>Suppressed</a:t>
            </a:r>
          </a:p>
        </p:txBody>
      </p:sp>
      <p:cxnSp>
        <p:nvCxnSpPr>
          <p:cNvPr id="19" name="Straight Arrow Connector 18"/>
          <p:cNvCxnSpPr/>
          <p:nvPr/>
        </p:nvCxnSpPr>
        <p:spPr>
          <a:xfrm rot="10800000" flipV="1">
            <a:off x="6719391" y="4067245"/>
            <a:ext cx="252000" cy="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sz="half" idx="1"/>
          </p:nvPr>
        </p:nvSpPr>
        <p:spPr/>
        <p:txBody>
          <a:bodyPr/>
          <a:lstStyle/>
          <a:p>
            <a:r>
              <a:rPr lang="en-US" dirty="0" smtClean="0"/>
              <a:t>What are Named Selections?</a:t>
            </a:r>
          </a:p>
          <a:p>
            <a:pPr lvl="1"/>
            <a:r>
              <a:rPr lang="en-US" dirty="0" smtClean="0"/>
              <a:t>Any number of entities of grouped under one name</a:t>
            </a:r>
          </a:p>
          <a:p>
            <a:pPr lvl="1"/>
            <a:r>
              <a:rPr lang="en-US" dirty="0"/>
              <a:t>C</a:t>
            </a:r>
            <a:r>
              <a:rPr lang="en-US" dirty="0" smtClean="0"/>
              <a:t>an be created using one of two ways</a:t>
            </a:r>
          </a:p>
          <a:p>
            <a:pPr lvl="2"/>
            <a:r>
              <a:rPr lang="en-US" sz="1600" b="0" dirty="0" smtClean="0"/>
              <a:t>Select an entity or a group of entities, click RMB, select ‘Named Selection’ from the context menu or…</a:t>
            </a:r>
          </a:p>
          <a:p>
            <a:pPr lvl="2"/>
            <a:r>
              <a:rPr lang="en-US" sz="1600" b="0" dirty="0" smtClean="0"/>
              <a:t>Select an entity or a group of entities, click on Tools menu and select ‘Named Selection’</a:t>
            </a:r>
          </a:p>
          <a:p>
            <a:pPr lvl="2"/>
            <a:r>
              <a:rPr lang="en-US" sz="1600" b="0" dirty="0" smtClean="0"/>
              <a:t>In the details view, enter a name for the ‘Named Selection’ or continue with the default name</a:t>
            </a:r>
          </a:p>
          <a:p>
            <a:pPr lvl="2"/>
            <a:r>
              <a:rPr lang="en-US" sz="1600" b="0" dirty="0" smtClean="0"/>
              <a:t>Click ‘Generate’</a:t>
            </a:r>
          </a:p>
          <a:p>
            <a:pPr lvl="1"/>
            <a:r>
              <a:rPr lang="en-US" dirty="0" smtClean="0"/>
              <a:t>Named selections can be assigned to points, lines, surfaces or solids</a:t>
            </a:r>
          </a:p>
          <a:p>
            <a:endParaRPr lang="en-US" dirty="0" smtClean="0"/>
          </a:p>
        </p:txBody>
      </p:sp>
      <p:sp>
        <p:nvSpPr>
          <p:cNvPr id="18436" name="Rectangle 2"/>
          <p:cNvSpPr>
            <a:spLocks noGrp="1" noChangeArrowheads="1"/>
          </p:cNvSpPr>
          <p:nvPr>
            <p:ph type="title"/>
          </p:nvPr>
        </p:nvSpPr>
        <p:spPr/>
        <p:txBody>
          <a:bodyPr/>
          <a:lstStyle/>
          <a:p>
            <a:r>
              <a:rPr lang="en-US" dirty="0" smtClean="0"/>
              <a:t>Named Selections</a:t>
            </a:r>
          </a:p>
        </p:txBody>
      </p:sp>
      <p:pic>
        <p:nvPicPr>
          <p:cNvPr id="3074" name="Picture 2"/>
          <p:cNvPicPr>
            <a:picLocks noChangeAspect="1" noChangeArrowheads="1"/>
          </p:cNvPicPr>
          <p:nvPr/>
        </p:nvPicPr>
        <p:blipFill>
          <a:blip r:embed="rId3" cstate="print"/>
          <a:srcRect l="5657" t="10921" r="5657" b="20629"/>
          <a:stretch>
            <a:fillRect/>
          </a:stretch>
        </p:blipFill>
        <p:spPr bwMode="auto">
          <a:xfrm>
            <a:off x="4840567" y="1806734"/>
            <a:ext cx="4067681" cy="2661604"/>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299654" y="2741538"/>
            <a:ext cx="1695382" cy="3659263"/>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b="56700"/>
          <a:stretch>
            <a:fillRect/>
          </a:stretch>
        </p:blipFill>
        <p:spPr bwMode="auto">
          <a:xfrm>
            <a:off x="4831034" y="4910484"/>
            <a:ext cx="2305050" cy="1072326"/>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5675" y="2438718"/>
            <a:ext cx="4267200" cy="214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84" name="Rectangle 3"/>
          <p:cNvSpPr>
            <a:spLocks noGrp="1" noChangeArrowheads="1"/>
          </p:cNvSpPr>
          <p:nvPr>
            <p:ph sz="half" idx="1"/>
          </p:nvPr>
        </p:nvSpPr>
        <p:spPr/>
        <p:txBody>
          <a:bodyPr/>
          <a:lstStyle/>
          <a:p>
            <a:r>
              <a:rPr lang="en-US" dirty="0" smtClean="0"/>
              <a:t>Uses</a:t>
            </a:r>
          </a:p>
          <a:p>
            <a:pPr lvl="1"/>
            <a:r>
              <a:rPr lang="en-US" dirty="0"/>
              <a:t>G</a:t>
            </a:r>
            <a:r>
              <a:rPr lang="en-US" dirty="0" smtClean="0"/>
              <a:t>roup entities for reference</a:t>
            </a:r>
          </a:p>
          <a:p>
            <a:pPr lvl="1"/>
            <a:r>
              <a:rPr lang="en-US" dirty="0" smtClean="0"/>
              <a:t>Use as geometry for feature creation</a:t>
            </a:r>
          </a:p>
          <a:p>
            <a:pPr lvl="2"/>
            <a:r>
              <a:rPr lang="en-US" sz="1600" b="0" dirty="0"/>
              <a:t>C</a:t>
            </a:r>
            <a:r>
              <a:rPr lang="en-US" sz="1600" b="0" dirty="0" smtClean="0"/>
              <a:t>annot be solids</a:t>
            </a:r>
          </a:p>
          <a:p>
            <a:pPr lvl="1"/>
            <a:r>
              <a:rPr lang="en-US" dirty="0" smtClean="0"/>
              <a:t>Define parameters for parametric study</a:t>
            </a:r>
          </a:p>
          <a:p>
            <a:pPr lvl="1"/>
            <a:r>
              <a:rPr lang="en-US" dirty="0" smtClean="0"/>
              <a:t>Assign names to boundaries for simulation</a:t>
            </a:r>
          </a:p>
          <a:p>
            <a:pPr lvl="2"/>
            <a:r>
              <a:rPr lang="en-US" sz="1600" b="0" dirty="0" smtClean="0"/>
              <a:t>When used as boundary names, user must enable the transfer of named selection from </a:t>
            </a:r>
            <a:r>
              <a:rPr lang="en-US" sz="1600" b="0" dirty="0" err="1" smtClean="0"/>
              <a:t>DesignModeler</a:t>
            </a:r>
            <a:r>
              <a:rPr lang="en-US" sz="1600" b="0" dirty="0" smtClean="0"/>
              <a:t> to other Workbench modules (like Meshing, Fluent Solver etc.)</a:t>
            </a:r>
          </a:p>
          <a:p>
            <a:pPr lvl="1"/>
            <a:r>
              <a:rPr lang="en-US" dirty="0" smtClean="0"/>
              <a:t>For more information on boundary naming please see Appendix</a:t>
            </a:r>
          </a:p>
        </p:txBody>
      </p:sp>
      <p:sp>
        <p:nvSpPr>
          <p:cNvPr id="20483" name="Rectangle 2"/>
          <p:cNvSpPr>
            <a:spLocks noGrp="1" noChangeArrowheads="1"/>
          </p:cNvSpPr>
          <p:nvPr>
            <p:ph type="title"/>
          </p:nvPr>
        </p:nvSpPr>
        <p:spPr/>
        <p:txBody>
          <a:bodyPr/>
          <a:lstStyle/>
          <a:p>
            <a:r>
              <a:rPr lang="en-US" dirty="0" smtClean="0"/>
              <a:t>Uses for Named Selections</a:t>
            </a:r>
          </a:p>
        </p:txBody>
      </p:sp>
      <p:sp>
        <p:nvSpPr>
          <p:cNvPr id="20485" name="Rectangle 10"/>
          <p:cNvSpPr>
            <a:spLocks noChangeArrowheads="1"/>
          </p:cNvSpPr>
          <p:nvPr/>
        </p:nvSpPr>
        <p:spPr bwMode="auto">
          <a:xfrm>
            <a:off x="5657850" y="4664075"/>
            <a:ext cx="3375025" cy="1938992"/>
          </a:xfrm>
          <a:prstGeom prst="rect">
            <a:avLst/>
          </a:prstGeom>
          <a:noFill/>
          <a:ln w="9525">
            <a:noFill/>
            <a:miter lim="800000"/>
            <a:headEnd/>
            <a:tailEnd/>
          </a:ln>
        </p:spPr>
        <p:txBody>
          <a:bodyPr>
            <a:spAutoFit/>
          </a:bodyPr>
          <a:lstStyle/>
          <a:p>
            <a:pPr marL="0" lvl="1"/>
            <a:r>
              <a:rPr lang="en-US" sz="1200" b="0" dirty="0"/>
              <a:t>To enable </a:t>
            </a:r>
            <a:r>
              <a:rPr lang="en-US" sz="1200" b="0" dirty="0" smtClean="0"/>
              <a:t>the transfer </a:t>
            </a:r>
            <a:r>
              <a:rPr lang="en-US" sz="1200" b="0" dirty="0"/>
              <a:t>of Named Selections, in the Workbench window, go to Tools </a:t>
            </a:r>
            <a:r>
              <a:rPr lang="en-US" sz="1200" b="0" dirty="0">
                <a:sym typeface="Wingdings" pitchFamily="2" charset="2"/>
              </a:rPr>
              <a:t></a:t>
            </a:r>
            <a:r>
              <a:rPr lang="en-US" sz="1200" b="0" dirty="0"/>
              <a:t> Options…</a:t>
            </a:r>
          </a:p>
          <a:p>
            <a:pPr marL="0" lvl="1"/>
            <a:r>
              <a:rPr lang="en-US" sz="1200" b="0" dirty="0"/>
              <a:t>Click on Geometry Import, enable the check box next to ‘Named Selections.</a:t>
            </a:r>
          </a:p>
          <a:p>
            <a:pPr marL="0" lvl="1"/>
            <a:endParaRPr lang="en-US" sz="1200" b="0" dirty="0"/>
          </a:p>
          <a:p>
            <a:pPr marL="0" lvl="1"/>
            <a:r>
              <a:rPr lang="en-US" sz="1200" b="0" dirty="0"/>
              <a:t>Empty the box under ‘Filtering Prefixes’ if all named selections are to be transferred, otherwise only the named selections with the prefix in the textbox will be transferred</a:t>
            </a:r>
          </a:p>
        </p:txBody>
      </p:sp>
      <p:sp>
        <p:nvSpPr>
          <p:cNvPr id="9" name="Rectangle 7"/>
          <p:cNvSpPr>
            <a:spLocks noChangeArrowheads="1"/>
          </p:cNvSpPr>
          <p:nvPr/>
        </p:nvSpPr>
        <p:spPr bwMode="auto">
          <a:xfrm>
            <a:off x="6178236" y="3134085"/>
            <a:ext cx="2561903" cy="63781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0" name="Rectangle 7"/>
          <p:cNvSpPr>
            <a:spLocks noChangeArrowheads="1"/>
          </p:cNvSpPr>
          <p:nvPr/>
        </p:nvSpPr>
        <p:spPr bwMode="auto">
          <a:xfrm>
            <a:off x="5019205" y="3271245"/>
            <a:ext cx="848196" cy="166507"/>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type="body" sz="quarter" idx="10"/>
          </p:nvPr>
        </p:nvSpPr>
        <p:spPr/>
        <p:txBody>
          <a:bodyPr/>
          <a:lstStyle/>
          <a:p>
            <a:endParaRPr lang="en-US" smtClean="0"/>
          </a:p>
          <a:p>
            <a:r>
              <a:rPr lang="en-US" smtClean="0"/>
              <a:t>Merge</a:t>
            </a:r>
          </a:p>
          <a:p>
            <a:endParaRPr lang="en-US" smtClean="0"/>
          </a:p>
          <a:p>
            <a:endParaRPr lang="en-US" smtClean="0"/>
          </a:p>
          <a:p>
            <a:endParaRPr lang="en-US" smtClean="0"/>
          </a:p>
          <a:p>
            <a:r>
              <a:rPr lang="en-US" smtClean="0"/>
              <a:t>Split</a:t>
            </a:r>
          </a:p>
          <a:p>
            <a:endParaRPr lang="en-US" smtClean="0"/>
          </a:p>
          <a:p>
            <a:endParaRPr lang="en-US" smtClean="0"/>
          </a:p>
          <a:p>
            <a:endParaRPr lang="en-US" smtClean="0"/>
          </a:p>
          <a:p>
            <a:r>
              <a:rPr lang="en-US" smtClean="0"/>
              <a:t>Copy</a:t>
            </a:r>
          </a:p>
        </p:txBody>
      </p:sp>
      <p:sp>
        <p:nvSpPr>
          <p:cNvPr id="19458" name="Title 1"/>
          <p:cNvSpPr>
            <a:spLocks noGrp="1"/>
          </p:cNvSpPr>
          <p:nvPr>
            <p:ph type="title"/>
          </p:nvPr>
        </p:nvSpPr>
        <p:spPr/>
        <p:txBody>
          <a:bodyPr/>
          <a:lstStyle/>
          <a:p>
            <a:r>
              <a:rPr lang="en-US" smtClean="0"/>
              <a:t>Named Selections : Propagation Property</a:t>
            </a:r>
          </a:p>
        </p:txBody>
      </p:sp>
      <p:pic>
        <p:nvPicPr>
          <p:cNvPr id="19460" name="Picture 9"/>
          <p:cNvPicPr>
            <a:picLocks noChangeAspect="1" noChangeArrowheads="1"/>
          </p:cNvPicPr>
          <p:nvPr/>
        </p:nvPicPr>
        <p:blipFill>
          <a:blip r:embed="rId2" cstate="print"/>
          <a:srcRect/>
          <a:stretch>
            <a:fillRect/>
          </a:stretch>
        </p:blipFill>
        <p:spPr bwMode="auto">
          <a:xfrm>
            <a:off x="4008438" y="1851025"/>
            <a:ext cx="1016000" cy="914400"/>
          </a:xfrm>
          <a:prstGeom prst="rect">
            <a:avLst/>
          </a:prstGeom>
          <a:noFill/>
          <a:ln w="9525">
            <a:solidFill>
              <a:schemeClr val="tx1"/>
            </a:solidFill>
            <a:miter lim="800000"/>
            <a:headEnd/>
            <a:tailEnd/>
          </a:ln>
        </p:spPr>
      </p:pic>
      <p:pic>
        <p:nvPicPr>
          <p:cNvPr id="19461" name="Picture 10"/>
          <p:cNvPicPr>
            <a:picLocks noChangeAspect="1" noChangeArrowheads="1"/>
          </p:cNvPicPr>
          <p:nvPr/>
        </p:nvPicPr>
        <p:blipFill>
          <a:blip r:embed="rId3" cstate="print"/>
          <a:srcRect/>
          <a:stretch>
            <a:fillRect/>
          </a:stretch>
        </p:blipFill>
        <p:spPr bwMode="auto">
          <a:xfrm>
            <a:off x="2192338" y="1851025"/>
            <a:ext cx="938212" cy="914400"/>
          </a:xfrm>
          <a:prstGeom prst="rect">
            <a:avLst/>
          </a:prstGeom>
          <a:noFill/>
          <a:ln w="9525">
            <a:solidFill>
              <a:schemeClr val="tx1"/>
            </a:solidFill>
            <a:miter lim="800000"/>
            <a:headEnd/>
            <a:tailEnd/>
          </a:ln>
        </p:spPr>
      </p:pic>
      <p:pic>
        <p:nvPicPr>
          <p:cNvPr id="19462" name="Picture 11"/>
          <p:cNvPicPr>
            <a:picLocks noChangeAspect="1" noChangeArrowheads="1"/>
          </p:cNvPicPr>
          <p:nvPr/>
        </p:nvPicPr>
        <p:blipFill>
          <a:blip r:embed="rId4" cstate="print"/>
          <a:srcRect/>
          <a:stretch>
            <a:fillRect/>
          </a:stretch>
        </p:blipFill>
        <p:spPr bwMode="auto">
          <a:xfrm>
            <a:off x="5921375" y="1851025"/>
            <a:ext cx="1052513" cy="914400"/>
          </a:xfrm>
          <a:prstGeom prst="rect">
            <a:avLst/>
          </a:prstGeom>
          <a:noFill/>
          <a:ln w="9525">
            <a:solidFill>
              <a:schemeClr val="tx1"/>
            </a:solidFill>
            <a:miter lim="800000"/>
            <a:headEnd/>
            <a:tailEnd/>
          </a:ln>
        </p:spPr>
      </p:pic>
      <p:sp>
        <p:nvSpPr>
          <p:cNvPr id="19463" name="TextBox 6"/>
          <p:cNvSpPr txBox="1">
            <a:spLocks noChangeArrowheads="1"/>
          </p:cNvSpPr>
          <p:nvPr/>
        </p:nvSpPr>
        <p:spPr bwMode="auto">
          <a:xfrm>
            <a:off x="3768725" y="1260475"/>
            <a:ext cx="1495425" cy="276225"/>
          </a:xfrm>
          <a:prstGeom prst="rect">
            <a:avLst/>
          </a:prstGeom>
          <a:noFill/>
          <a:ln w="9525">
            <a:noFill/>
            <a:miter lim="800000"/>
            <a:headEnd/>
            <a:tailEnd/>
          </a:ln>
        </p:spPr>
        <p:txBody>
          <a:bodyPr wrap="none">
            <a:spAutoFit/>
          </a:bodyPr>
          <a:lstStyle/>
          <a:p>
            <a:r>
              <a:rPr lang="en-US" sz="1200" dirty="0"/>
              <a:t>Original Selection</a:t>
            </a:r>
          </a:p>
        </p:txBody>
      </p:sp>
      <p:sp>
        <p:nvSpPr>
          <p:cNvPr id="19464" name="TextBox 7"/>
          <p:cNvSpPr txBox="1">
            <a:spLocks noChangeArrowheads="1"/>
          </p:cNvSpPr>
          <p:nvPr/>
        </p:nvSpPr>
        <p:spPr bwMode="auto">
          <a:xfrm>
            <a:off x="5264150" y="2360613"/>
            <a:ext cx="390525" cy="276225"/>
          </a:xfrm>
          <a:prstGeom prst="rect">
            <a:avLst/>
          </a:prstGeom>
          <a:noFill/>
          <a:ln w="9525">
            <a:noFill/>
            <a:miter lim="800000"/>
            <a:headEnd/>
            <a:tailEnd/>
          </a:ln>
        </p:spPr>
        <p:txBody>
          <a:bodyPr wrap="none">
            <a:spAutoFit/>
          </a:bodyPr>
          <a:lstStyle/>
          <a:p>
            <a:r>
              <a:rPr lang="en-US" sz="1200"/>
              <a:t>No</a:t>
            </a:r>
          </a:p>
        </p:txBody>
      </p:sp>
      <p:sp>
        <p:nvSpPr>
          <p:cNvPr id="19465" name="TextBox 8"/>
          <p:cNvSpPr txBox="1">
            <a:spLocks noChangeArrowheads="1"/>
          </p:cNvSpPr>
          <p:nvPr/>
        </p:nvSpPr>
        <p:spPr bwMode="auto">
          <a:xfrm>
            <a:off x="3327400" y="2351088"/>
            <a:ext cx="447675" cy="276225"/>
          </a:xfrm>
          <a:prstGeom prst="rect">
            <a:avLst/>
          </a:prstGeom>
          <a:noFill/>
          <a:ln w="9525">
            <a:noFill/>
            <a:miter lim="800000"/>
            <a:headEnd/>
            <a:tailEnd/>
          </a:ln>
        </p:spPr>
        <p:txBody>
          <a:bodyPr wrap="none">
            <a:spAutoFit/>
          </a:bodyPr>
          <a:lstStyle/>
          <a:p>
            <a:r>
              <a:rPr lang="en-US" sz="1200"/>
              <a:t>Yes</a:t>
            </a:r>
          </a:p>
        </p:txBody>
      </p:sp>
      <p:sp>
        <p:nvSpPr>
          <p:cNvPr id="19466" name="Left Arrow 9"/>
          <p:cNvSpPr>
            <a:spLocks noChangeArrowheads="1"/>
          </p:cNvSpPr>
          <p:nvPr/>
        </p:nvSpPr>
        <p:spPr bwMode="auto">
          <a:xfrm>
            <a:off x="3136900" y="2027238"/>
            <a:ext cx="871538" cy="323850"/>
          </a:xfrm>
          <a:prstGeom prst="leftArrow">
            <a:avLst>
              <a:gd name="adj1" fmla="val 50000"/>
              <a:gd name="adj2" fmla="val 50024"/>
            </a:avLst>
          </a:prstGeom>
          <a:noFill/>
          <a:ln w="9525" algn="ctr">
            <a:solidFill>
              <a:schemeClr val="tx1"/>
            </a:solidFill>
            <a:round/>
            <a:headEnd/>
            <a:tailEnd/>
          </a:ln>
        </p:spPr>
        <p:txBody>
          <a:bodyPr wrap="none" lIns="137160" tIns="155448" rIns="137160" bIns="155448" anchor="ctr"/>
          <a:lstStyle/>
          <a:p>
            <a:pPr eaLnBrk="0" hangingPunct="0"/>
            <a:endParaRPr lang="en-US" sz="1800" b="0"/>
          </a:p>
        </p:txBody>
      </p:sp>
      <p:sp>
        <p:nvSpPr>
          <p:cNvPr id="19467" name="Right Arrow 10"/>
          <p:cNvSpPr>
            <a:spLocks noChangeArrowheads="1"/>
          </p:cNvSpPr>
          <p:nvPr/>
        </p:nvSpPr>
        <p:spPr bwMode="auto">
          <a:xfrm>
            <a:off x="5024438" y="2027238"/>
            <a:ext cx="896937" cy="333375"/>
          </a:xfrm>
          <a:prstGeom prst="rightArrow">
            <a:avLst>
              <a:gd name="adj1" fmla="val 50000"/>
              <a:gd name="adj2" fmla="val 50010"/>
            </a:avLst>
          </a:prstGeom>
          <a:noFill/>
          <a:ln w="9525" algn="ctr">
            <a:solidFill>
              <a:schemeClr val="tx1"/>
            </a:solidFill>
            <a:round/>
            <a:headEnd/>
            <a:tailEnd/>
          </a:ln>
        </p:spPr>
        <p:txBody>
          <a:bodyPr wrap="none" lIns="137160" tIns="155448" rIns="137160" bIns="155448" anchor="ctr"/>
          <a:lstStyle/>
          <a:p>
            <a:pPr eaLnBrk="0" hangingPunct="0"/>
            <a:endParaRPr lang="en-US" sz="1800" b="0"/>
          </a:p>
        </p:txBody>
      </p:sp>
      <p:pic>
        <p:nvPicPr>
          <p:cNvPr id="19468" name="Picture 4"/>
          <p:cNvPicPr>
            <a:picLocks noChangeAspect="1" noChangeArrowheads="1"/>
          </p:cNvPicPr>
          <p:nvPr/>
        </p:nvPicPr>
        <p:blipFill>
          <a:blip r:embed="rId5" cstate="print"/>
          <a:srcRect l="12616" r="12979"/>
          <a:stretch>
            <a:fillRect/>
          </a:stretch>
        </p:blipFill>
        <p:spPr bwMode="auto">
          <a:xfrm>
            <a:off x="4067175" y="3209925"/>
            <a:ext cx="898525" cy="914400"/>
          </a:xfrm>
          <a:prstGeom prst="rect">
            <a:avLst/>
          </a:prstGeom>
          <a:noFill/>
          <a:ln w="9525">
            <a:solidFill>
              <a:schemeClr val="tx1"/>
            </a:solidFill>
            <a:miter lim="800000"/>
            <a:headEnd/>
            <a:tailEnd/>
          </a:ln>
        </p:spPr>
      </p:pic>
      <p:pic>
        <p:nvPicPr>
          <p:cNvPr id="19469" name="Picture 6"/>
          <p:cNvPicPr>
            <a:picLocks noChangeAspect="1" noChangeArrowheads="1"/>
          </p:cNvPicPr>
          <p:nvPr/>
        </p:nvPicPr>
        <p:blipFill>
          <a:blip r:embed="rId6" cstate="print"/>
          <a:srcRect l="13371" r="11673"/>
          <a:stretch>
            <a:fillRect/>
          </a:stretch>
        </p:blipFill>
        <p:spPr bwMode="auto">
          <a:xfrm>
            <a:off x="5975350" y="3209925"/>
            <a:ext cx="944563" cy="914400"/>
          </a:xfrm>
          <a:prstGeom prst="rect">
            <a:avLst/>
          </a:prstGeom>
          <a:noFill/>
          <a:ln w="9525">
            <a:solidFill>
              <a:schemeClr val="tx1"/>
            </a:solidFill>
            <a:miter lim="800000"/>
            <a:headEnd/>
            <a:tailEnd/>
          </a:ln>
        </p:spPr>
      </p:pic>
      <p:pic>
        <p:nvPicPr>
          <p:cNvPr id="19470" name="Picture 5"/>
          <p:cNvPicPr>
            <a:picLocks noChangeAspect="1" noChangeArrowheads="1"/>
          </p:cNvPicPr>
          <p:nvPr/>
        </p:nvPicPr>
        <p:blipFill>
          <a:blip r:embed="rId7" cstate="print"/>
          <a:srcRect l="13419" r="13600"/>
          <a:stretch>
            <a:fillRect/>
          </a:stretch>
        </p:blipFill>
        <p:spPr bwMode="auto">
          <a:xfrm>
            <a:off x="2184400" y="3209925"/>
            <a:ext cx="952500" cy="914400"/>
          </a:xfrm>
          <a:prstGeom prst="rect">
            <a:avLst/>
          </a:prstGeom>
          <a:noFill/>
          <a:ln w="9525">
            <a:solidFill>
              <a:schemeClr val="tx1"/>
            </a:solidFill>
            <a:miter lim="800000"/>
            <a:headEnd/>
            <a:tailEnd/>
          </a:ln>
        </p:spPr>
      </p:pic>
      <p:pic>
        <p:nvPicPr>
          <p:cNvPr id="19472" name="Picture 12"/>
          <p:cNvPicPr>
            <a:picLocks noChangeAspect="1" noChangeArrowheads="1"/>
          </p:cNvPicPr>
          <p:nvPr/>
        </p:nvPicPr>
        <p:blipFill>
          <a:blip r:embed="rId8" cstate="print"/>
          <a:srcRect/>
          <a:stretch>
            <a:fillRect/>
          </a:stretch>
        </p:blipFill>
        <p:spPr bwMode="auto">
          <a:xfrm>
            <a:off x="3775075" y="4649788"/>
            <a:ext cx="1482725" cy="914400"/>
          </a:xfrm>
          <a:prstGeom prst="rect">
            <a:avLst/>
          </a:prstGeom>
          <a:noFill/>
          <a:ln w="9525">
            <a:solidFill>
              <a:schemeClr val="tx1"/>
            </a:solidFill>
            <a:miter lim="800000"/>
            <a:headEnd/>
            <a:tailEnd/>
          </a:ln>
        </p:spPr>
      </p:pic>
      <p:pic>
        <p:nvPicPr>
          <p:cNvPr id="19473" name="Picture 9"/>
          <p:cNvPicPr>
            <a:picLocks noChangeAspect="1" noChangeArrowheads="1"/>
          </p:cNvPicPr>
          <p:nvPr/>
        </p:nvPicPr>
        <p:blipFill>
          <a:blip r:embed="rId9" cstate="print"/>
          <a:srcRect/>
          <a:stretch>
            <a:fillRect/>
          </a:stretch>
        </p:blipFill>
        <p:spPr bwMode="auto">
          <a:xfrm>
            <a:off x="5686425" y="4649788"/>
            <a:ext cx="1522413" cy="914400"/>
          </a:xfrm>
          <a:prstGeom prst="rect">
            <a:avLst/>
          </a:prstGeom>
          <a:noFill/>
          <a:ln w="9525">
            <a:solidFill>
              <a:schemeClr val="tx1"/>
            </a:solidFill>
            <a:miter lim="800000"/>
            <a:headEnd/>
            <a:tailEnd/>
          </a:ln>
        </p:spPr>
      </p:pic>
      <p:pic>
        <p:nvPicPr>
          <p:cNvPr id="19474" name="Picture 11"/>
          <p:cNvPicPr>
            <a:picLocks noChangeAspect="1" noChangeArrowheads="1"/>
          </p:cNvPicPr>
          <p:nvPr/>
        </p:nvPicPr>
        <p:blipFill>
          <a:blip r:embed="rId10" cstate="print"/>
          <a:srcRect/>
          <a:stretch>
            <a:fillRect/>
          </a:stretch>
        </p:blipFill>
        <p:spPr bwMode="auto">
          <a:xfrm>
            <a:off x="1914525" y="4649788"/>
            <a:ext cx="1493838" cy="914400"/>
          </a:xfrm>
          <a:prstGeom prst="rect">
            <a:avLst/>
          </a:prstGeom>
          <a:noFill/>
          <a:ln w="9525">
            <a:solidFill>
              <a:schemeClr val="tx1"/>
            </a:solidFill>
            <a:miter lim="800000"/>
            <a:headEnd/>
            <a:tailEnd/>
          </a:ln>
        </p:spPr>
      </p:pic>
      <p:pic>
        <p:nvPicPr>
          <p:cNvPr id="19475" name="Picture 4"/>
          <p:cNvPicPr>
            <a:picLocks noChangeAspect="1" noChangeArrowheads="1"/>
          </p:cNvPicPr>
          <p:nvPr/>
        </p:nvPicPr>
        <p:blipFill>
          <a:blip r:embed="rId11" cstate="print"/>
          <a:srcRect r="48256"/>
          <a:stretch>
            <a:fillRect/>
          </a:stretch>
        </p:blipFill>
        <p:spPr bwMode="auto">
          <a:xfrm>
            <a:off x="7104063" y="1219200"/>
            <a:ext cx="1828800" cy="1006475"/>
          </a:xfrm>
          <a:prstGeom prst="rect">
            <a:avLst/>
          </a:prstGeom>
          <a:noFill/>
          <a:ln w="9525">
            <a:noFill/>
            <a:miter lim="800000"/>
            <a:headEnd/>
            <a:tailEnd/>
          </a:ln>
        </p:spPr>
      </p:pic>
      <p:sp>
        <p:nvSpPr>
          <p:cNvPr id="19476" name="Left Arrow 29"/>
          <p:cNvSpPr>
            <a:spLocks noChangeArrowheads="1"/>
          </p:cNvSpPr>
          <p:nvPr/>
        </p:nvSpPr>
        <p:spPr bwMode="auto">
          <a:xfrm>
            <a:off x="3130550" y="3479800"/>
            <a:ext cx="936625" cy="323850"/>
          </a:xfrm>
          <a:prstGeom prst="leftArrow">
            <a:avLst>
              <a:gd name="adj1" fmla="val 50000"/>
              <a:gd name="adj2" fmla="val 50050"/>
            </a:avLst>
          </a:prstGeom>
          <a:noFill/>
          <a:ln w="9525" algn="ctr">
            <a:solidFill>
              <a:schemeClr val="tx1"/>
            </a:solidFill>
            <a:round/>
            <a:headEnd/>
            <a:tailEnd/>
          </a:ln>
        </p:spPr>
        <p:txBody>
          <a:bodyPr wrap="none" lIns="137160" tIns="155448" rIns="137160" bIns="155448" anchor="ctr"/>
          <a:lstStyle/>
          <a:p>
            <a:pPr eaLnBrk="0" hangingPunct="0"/>
            <a:endParaRPr lang="en-US" sz="1800" b="0"/>
          </a:p>
        </p:txBody>
      </p:sp>
      <p:sp>
        <p:nvSpPr>
          <p:cNvPr id="19477" name="Right Arrow 30"/>
          <p:cNvSpPr>
            <a:spLocks noChangeArrowheads="1"/>
          </p:cNvSpPr>
          <p:nvPr/>
        </p:nvSpPr>
        <p:spPr bwMode="auto">
          <a:xfrm>
            <a:off x="4965700" y="3479800"/>
            <a:ext cx="1009650" cy="333375"/>
          </a:xfrm>
          <a:prstGeom prst="rightArrow">
            <a:avLst>
              <a:gd name="adj1" fmla="val 50000"/>
              <a:gd name="adj2" fmla="val 50028"/>
            </a:avLst>
          </a:prstGeom>
          <a:noFill/>
          <a:ln w="9525" algn="ctr">
            <a:solidFill>
              <a:schemeClr val="tx1"/>
            </a:solidFill>
            <a:round/>
            <a:headEnd/>
            <a:tailEnd/>
          </a:ln>
        </p:spPr>
        <p:txBody>
          <a:bodyPr wrap="none" lIns="137160" tIns="155448" rIns="137160" bIns="155448" anchor="ctr"/>
          <a:lstStyle/>
          <a:p>
            <a:pPr eaLnBrk="0" hangingPunct="0"/>
            <a:endParaRPr lang="en-US" sz="1800" b="0"/>
          </a:p>
        </p:txBody>
      </p:sp>
      <p:sp>
        <p:nvSpPr>
          <p:cNvPr id="19478" name="Left Arrow 31"/>
          <p:cNvSpPr>
            <a:spLocks noChangeArrowheads="1"/>
          </p:cNvSpPr>
          <p:nvPr/>
        </p:nvSpPr>
        <p:spPr bwMode="auto">
          <a:xfrm>
            <a:off x="3408363" y="4953000"/>
            <a:ext cx="360362" cy="323850"/>
          </a:xfrm>
          <a:prstGeom prst="leftArrow">
            <a:avLst>
              <a:gd name="adj1" fmla="val 50000"/>
              <a:gd name="adj2" fmla="val 49940"/>
            </a:avLst>
          </a:prstGeom>
          <a:noFill/>
          <a:ln w="9525" algn="ctr">
            <a:solidFill>
              <a:schemeClr val="tx1"/>
            </a:solidFill>
            <a:round/>
            <a:headEnd/>
            <a:tailEnd/>
          </a:ln>
        </p:spPr>
        <p:txBody>
          <a:bodyPr wrap="none" lIns="137160" tIns="155448" rIns="137160" bIns="155448" anchor="ctr"/>
          <a:lstStyle/>
          <a:p>
            <a:pPr eaLnBrk="0" hangingPunct="0"/>
            <a:endParaRPr lang="en-US" sz="1800" b="0"/>
          </a:p>
        </p:txBody>
      </p:sp>
      <p:sp>
        <p:nvSpPr>
          <p:cNvPr id="19479" name="Right Arrow 32"/>
          <p:cNvSpPr>
            <a:spLocks noChangeArrowheads="1"/>
          </p:cNvSpPr>
          <p:nvPr/>
        </p:nvSpPr>
        <p:spPr bwMode="auto">
          <a:xfrm>
            <a:off x="5264150" y="4953000"/>
            <a:ext cx="422275" cy="333375"/>
          </a:xfrm>
          <a:prstGeom prst="rightArrow">
            <a:avLst>
              <a:gd name="adj1" fmla="val 50000"/>
              <a:gd name="adj2" fmla="val 50121"/>
            </a:avLst>
          </a:prstGeom>
          <a:noFill/>
          <a:ln w="9525" algn="ctr">
            <a:solidFill>
              <a:schemeClr val="tx1"/>
            </a:solidFill>
            <a:round/>
            <a:headEnd/>
            <a:tailEnd/>
          </a:ln>
        </p:spPr>
        <p:txBody>
          <a:bodyPr wrap="none" lIns="137160" tIns="155448" rIns="137160" bIns="155448" anchor="ctr"/>
          <a:lstStyle/>
          <a:p>
            <a:pPr eaLnBrk="0" hangingPunct="0"/>
            <a:endParaRPr lang="en-US" sz="1800" b="0"/>
          </a:p>
        </p:txBody>
      </p:sp>
      <p:sp>
        <p:nvSpPr>
          <p:cNvPr id="25" name="Rectangle 24"/>
          <p:cNvSpPr/>
          <p:nvPr/>
        </p:nvSpPr>
        <p:spPr>
          <a:xfrm>
            <a:off x="2583720" y="5622958"/>
            <a:ext cx="4572000" cy="830997"/>
          </a:xfrm>
          <a:prstGeom prst="rect">
            <a:avLst/>
          </a:prstGeom>
        </p:spPr>
        <p:txBody>
          <a:bodyPr>
            <a:spAutoFit/>
          </a:bodyPr>
          <a:lstStyle/>
          <a:p>
            <a:r>
              <a:rPr lang="en-GB" b="0" dirty="0" smtClean="0">
                <a:latin typeface="+mn-lt"/>
              </a:rPr>
              <a:t>Yes – Selection propagates to all resultant entities</a:t>
            </a:r>
          </a:p>
          <a:p>
            <a:r>
              <a:rPr lang="en-GB" b="0" dirty="0" smtClean="0">
                <a:latin typeface="+mn-lt"/>
              </a:rPr>
              <a:t>No – Selection propagates to just one of the resultant entities or destroyed</a:t>
            </a:r>
            <a:endParaRPr lang="en-GB" b="0" dirty="0">
              <a:latin typeface="+mn-lt"/>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p:txBody>
          <a:bodyPr/>
          <a:lstStyle/>
          <a:p>
            <a:r>
              <a:rPr lang="en-GB" dirty="0" smtClean="0"/>
              <a:t>Working with Parts</a:t>
            </a:r>
          </a:p>
          <a:p>
            <a:pPr lvl="1"/>
            <a:r>
              <a:rPr lang="en-GB" dirty="0" smtClean="0"/>
              <a:t>By </a:t>
            </a:r>
            <a:r>
              <a:rPr lang="en-GB" dirty="0"/>
              <a:t>default, DM places each body into one part by </a:t>
            </a:r>
            <a:r>
              <a:rPr lang="en-GB" dirty="0" smtClean="0"/>
              <a:t>itself</a:t>
            </a:r>
            <a:endParaRPr lang="en-GB" dirty="0"/>
          </a:p>
          <a:p>
            <a:pPr lvl="1"/>
            <a:r>
              <a:rPr lang="en-GB" dirty="0"/>
              <a:t>Single-body parts : Individual parts are meshed separately</a:t>
            </a:r>
          </a:p>
          <a:p>
            <a:pPr lvl="2"/>
            <a:r>
              <a:rPr lang="en-GB" sz="1600" b="0" dirty="0"/>
              <a:t>non-conformal mesh at interface</a:t>
            </a:r>
          </a:p>
          <a:p>
            <a:pPr lvl="1"/>
            <a:r>
              <a:rPr lang="en-GB" dirty="0"/>
              <a:t>Multi-body part : Two or more bodies in a single part </a:t>
            </a:r>
          </a:p>
          <a:p>
            <a:pPr lvl="2"/>
            <a:r>
              <a:rPr lang="en-GB" sz="1600" b="0" dirty="0"/>
              <a:t>Conformal mesh at interface</a:t>
            </a:r>
          </a:p>
          <a:p>
            <a:pPr lvl="1"/>
            <a:r>
              <a:rPr lang="en-GB" dirty="0"/>
              <a:t>Bodies can be grouped into a part in 2 ways :</a:t>
            </a:r>
          </a:p>
          <a:p>
            <a:pPr lvl="2"/>
            <a:r>
              <a:rPr lang="en-GB" sz="1600" b="0" dirty="0"/>
              <a:t>Select bodies. Click RMB and select Form New Part</a:t>
            </a:r>
          </a:p>
          <a:p>
            <a:pPr lvl="2"/>
            <a:r>
              <a:rPr lang="en-GB" sz="1600" b="0" dirty="0"/>
              <a:t>Select bodies. Go to Tools </a:t>
            </a:r>
            <a:r>
              <a:rPr lang="en-GB" sz="1600" b="0" dirty="0" smtClean="0">
                <a:sym typeface="Wingdings" pitchFamily="2" charset="2"/>
              </a:rPr>
              <a:t></a:t>
            </a:r>
            <a:r>
              <a:rPr lang="en-GB" sz="1600" b="0" dirty="0" smtClean="0"/>
              <a:t> </a:t>
            </a:r>
            <a:r>
              <a:rPr lang="en-GB" sz="1600" b="0" dirty="0"/>
              <a:t>Form New Part</a:t>
            </a:r>
          </a:p>
          <a:p>
            <a:endParaRPr lang="en-GB" dirty="0"/>
          </a:p>
        </p:txBody>
      </p:sp>
      <p:sp>
        <p:nvSpPr>
          <p:cNvPr id="10" name="Title 9"/>
          <p:cNvSpPr>
            <a:spLocks noGrp="1"/>
          </p:cNvSpPr>
          <p:nvPr>
            <p:ph type="title"/>
          </p:nvPr>
        </p:nvSpPr>
        <p:spPr/>
        <p:txBody>
          <a:bodyPr/>
          <a:lstStyle/>
          <a:p>
            <a:r>
              <a:rPr lang="en-GB" dirty="0" smtClean="0"/>
              <a:t>Single and Multi-Body Parts</a:t>
            </a:r>
            <a:br>
              <a:rPr lang="en-GB" dirty="0" smtClean="0"/>
            </a:br>
            <a:endParaRPr lang="en-GB" dirty="0"/>
          </a:p>
        </p:txBody>
      </p:sp>
      <p:pic>
        <p:nvPicPr>
          <p:cNvPr id="53251" name="Picture 2"/>
          <p:cNvPicPr>
            <a:picLocks noChangeAspect="1" noChangeArrowheads="1"/>
          </p:cNvPicPr>
          <p:nvPr/>
        </p:nvPicPr>
        <p:blipFill>
          <a:blip r:embed="rId3" cstate="print"/>
          <a:srcRect/>
          <a:stretch>
            <a:fillRect/>
          </a:stretch>
        </p:blipFill>
        <p:spPr bwMode="auto">
          <a:xfrm>
            <a:off x="4542218" y="4597201"/>
            <a:ext cx="2651760" cy="1943100"/>
          </a:xfrm>
          <a:prstGeom prst="rect">
            <a:avLst/>
          </a:prstGeom>
          <a:noFill/>
          <a:ln w="9525">
            <a:solidFill>
              <a:schemeClr val="tx1"/>
            </a:solidFill>
            <a:miter lim="800000"/>
            <a:headEnd/>
            <a:tailEnd/>
          </a:ln>
        </p:spPr>
      </p:pic>
      <p:pic>
        <p:nvPicPr>
          <p:cNvPr id="53252" name="Picture 3"/>
          <p:cNvPicPr>
            <a:picLocks noChangeAspect="1" noChangeArrowheads="1"/>
          </p:cNvPicPr>
          <p:nvPr/>
        </p:nvPicPr>
        <p:blipFill>
          <a:blip r:embed="rId4" cstate="print"/>
          <a:srcRect/>
          <a:stretch>
            <a:fillRect/>
          </a:stretch>
        </p:blipFill>
        <p:spPr bwMode="auto">
          <a:xfrm>
            <a:off x="7365335" y="4993742"/>
            <a:ext cx="1555905" cy="1150017"/>
          </a:xfrm>
          <a:prstGeom prst="rect">
            <a:avLst/>
          </a:prstGeom>
          <a:noFill/>
          <a:ln w="9525">
            <a:solidFill>
              <a:schemeClr val="tx1"/>
            </a:solidFill>
            <a:miter lim="800000"/>
            <a:headEnd/>
            <a:tailEnd/>
          </a:ln>
        </p:spPr>
      </p:pic>
      <p:sp>
        <p:nvSpPr>
          <p:cNvPr id="53253" name="Rectangle 2"/>
          <p:cNvSpPr txBox="1">
            <a:spLocks noChangeArrowheads="1"/>
          </p:cNvSpPr>
          <p:nvPr/>
        </p:nvSpPr>
        <p:spPr bwMode="auto">
          <a:xfrm>
            <a:off x="0" y="419100"/>
            <a:ext cx="6934200" cy="438150"/>
          </a:xfrm>
          <a:prstGeom prst="rect">
            <a:avLst/>
          </a:prstGeom>
          <a:noFill/>
          <a:ln w="9525">
            <a:noFill/>
            <a:miter lim="800000"/>
            <a:headEnd/>
            <a:tailEnd/>
          </a:ln>
        </p:spPr>
        <p:txBody>
          <a:bodyPr/>
          <a:lstStyle/>
          <a:p>
            <a:endParaRPr lang="en-US" sz="2400" dirty="0">
              <a:solidFill>
                <a:schemeClr val="bg1"/>
              </a:solidFill>
            </a:endParaRPr>
          </a:p>
        </p:txBody>
      </p:sp>
      <p:pic>
        <p:nvPicPr>
          <p:cNvPr id="53254" name="Picture 2" descr="D:\users\nmpatre\training_material\snaps\145.tif"/>
          <p:cNvPicPr>
            <a:picLocks noChangeAspect="1" noChangeArrowheads="1"/>
          </p:cNvPicPr>
          <p:nvPr/>
        </p:nvPicPr>
        <p:blipFill>
          <a:blip r:embed="rId5" cstate="print"/>
          <a:srcRect/>
          <a:stretch>
            <a:fillRect/>
          </a:stretch>
        </p:blipFill>
        <p:spPr bwMode="auto">
          <a:xfrm>
            <a:off x="5380148" y="1341911"/>
            <a:ext cx="2642413" cy="998245"/>
          </a:xfrm>
          <a:prstGeom prst="rect">
            <a:avLst/>
          </a:prstGeom>
          <a:noFill/>
          <a:ln w="9525">
            <a:solidFill>
              <a:schemeClr val="tx1"/>
            </a:solidFill>
            <a:miter lim="800000"/>
            <a:headEnd/>
            <a:tailEnd/>
          </a:ln>
        </p:spPr>
      </p:pic>
      <p:sp>
        <p:nvSpPr>
          <p:cNvPr id="53255" name="Text Box 6"/>
          <p:cNvSpPr txBox="1">
            <a:spLocks noChangeArrowheads="1"/>
          </p:cNvSpPr>
          <p:nvPr/>
        </p:nvSpPr>
        <p:spPr bwMode="auto">
          <a:xfrm>
            <a:off x="5725730" y="2401972"/>
            <a:ext cx="191611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Single-body Parts</a:t>
            </a:r>
          </a:p>
        </p:txBody>
      </p:sp>
      <p:pic>
        <p:nvPicPr>
          <p:cNvPr id="53256" name="Picture 3" descr="D:\users\nmpatre\training_material\snaps\146.tif"/>
          <p:cNvPicPr>
            <a:picLocks noChangeAspect="1" noChangeArrowheads="1"/>
          </p:cNvPicPr>
          <p:nvPr/>
        </p:nvPicPr>
        <p:blipFill>
          <a:blip r:embed="rId6" cstate="print"/>
          <a:srcRect/>
          <a:stretch>
            <a:fillRect/>
          </a:stretch>
        </p:blipFill>
        <p:spPr bwMode="auto">
          <a:xfrm>
            <a:off x="5427885" y="2801585"/>
            <a:ext cx="2594677" cy="1316995"/>
          </a:xfrm>
          <a:prstGeom prst="rect">
            <a:avLst/>
          </a:prstGeom>
          <a:noFill/>
          <a:ln w="9525">
            <a:solidFill>
              <a:schemeClr val="tx1"/>
            </a:solidFill>
            <a:miter lim="800000"/>
            <a:headEnd/>
            <a:tailEnd/>
          </a:ln>
        </p:spPr>
      </p:pic>
      <p:sp>
        <p:nvSpPr>
          <p:cNvPr id="53257" name="Text Box 6"/>
          <p:cNvSpPr txBox="1">
            <a:spLocks noChangeArrowheads="1"/>
          </p:cNvSpPr>
          <p:nvPr/>
        </p:nvSpPr>
        <p:spPr bwMode="auto">
          <a:xfrm>
            <a:off x="5647255" y="4168488"/>
            <a:ext cx="1917700"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Multi-body Parts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1"/>
          <p:cNvSpPr>
            <a:spLocks noGrp="1"/>
          </p:cNvSpPr>
          <p:nvPr>
            <p:ph type="title"/>
          </p:nvPr>
        </p:nvSpPr>
        <p:spPr/>
        <p:txBody>
          <a:bodyPr/>
          <a:lstStyle/>
          <a:p>
            <a:r>
              <a:rPr lang="en-US" smtClean="0"/>
              <a:t>Single and Multi-Body Parts</a:t>
            </a:r>
          </a:p>
        </p:txBody>
      </p:sp>
      <p:sp>
        <p:nvSpPr>
          <p:cNvPr id="8194" name="Rectangle 3"/>
          <p:cNvSpPr>
            <a:spLocks noGrp="1" noChangeArrowheads="1"/>
          </p:cNvSpPr>
          <p:nvPr>
            <p:ph idx="4294967295"/>
          </p:nvPr>
        </p:nvSpPr>
        <p:spPr>
          <a:xfrm>
            <a:off x="1981200" y="1752600"/>
            <a:ext cx="7162800" cy="3124200"/>
          </a:xfrm>
        </p:spPr>
        <p:txBody>
          <a:bodyPr/>
          <a:lstStyle/>
          <a:p>
            <a:r>
              <a:rPr lang="en-US" dirty="0" smtClean="0"/>
              <a:t>Case 1: In DM: 1 part,1 body consisting of 1 solid</a:t>
            </a:r>
          </a:p>
          <a:p>
            <a:r>
              <a:rPr lang="en-US" dirty="0" smtClean="0"/>
              <a:t>Result of transferring this geometry to Meshing </a:t>
            </a:r>
          </a:p>
          <a:p>
            <a:pPr lvl="2"/>
            <a:r>
              <a:rPr lang="en-US" sz="1600" b="0" dirty="0" smtClean="0"/>
              <a:t>contains: 1 solid ,1 body</a:t>
            </a:r>
          </a:p>
          <a:p>
            <a:pPr lvl="2"/>
            <a:r>
              <a:rPr lang="en-US" sz="1600" b="0" dirty="0" smtClean="0"/>
              <a:t>Entire solid meshed as one entity</a:t>
            </a:r>
          </a:p>
          <a:p>
            <a:pPr lvl="2"/>
            <a:r>
              <a:rPr lang="en-US" sz="1600" b="0" dirty="0" smtClean="0"/>
              <a:t>No internal faces</a:t>
            </a:r>
          </a:p>
          <a:p>
            <a:endParaRPr lang="en-US" dirty="0" smtClean="0"/>
          </a:p>
        </p:txBody>
      </p:sp>
      <p:pic>
        <p:nvPicPr>
          <p:cNvPr id="54276" name="Picture 7" descr="mbparts7"/>
          <p:cNvPicPr>
            <a:picLocks noChangeAspect="1" noChangeArrowheads="1"/>
          </p:cNvPicPr>
          <p:nvPr/>
        </p:nvPicPr>
        <p:blipFill>
          <a:blip r:embed="rId3" cstate="print"/>
          <a:srcRect/>
          <a:stretch>
            <a:fillRect/>
          </a:stretch>
        </p:blipFill>
        <p:spPr bwMode="auto">
          <a:xfrm>
            <a:off x="5553702" y="2655851"/>
            <a:ext cx="2317553" cy="811744"/>
          </a:xfrm>
          <a:prstGeom prst="rect">
            <a:avLst/>
          </a:prstGeom>
          <a:noFill/>
          <a:ln w="22225">
            <a:solidFill>
              <a:schemeClr val="tx1"/>
            </a:solidFill>
            <a:miter lim="800000"/>
            <a:headEnd/>
            <a:tailEnd/>
          </a:ln>
        </p:spPr>
      </p:pic>
      <p:pic>
        <p:nvPicPr>
          <p:cNvPr id="54277" name="Picture 4" descr="mbparts6"/>
          <p:cNvPicPr>
            <a:picLocks noChangeAspect="1" noChangeArrowheads="1"/>
          </p:cNvPicPr>
          <p:nvPr/>
        </p:nvPicPr>
        <p:blipFill>
          <a:blip r:embed="rId4" cstate="print"/>
          <a:srcRect/>
          <a:stretch>
            <a:fillRect/>
          </a:stretch>
        </p:blipFill>
        <p:spPr bwMode="auto">
          <a:xfrm>
            <a:off x="388938" y="4157663"/>
            <a:ext cx="2624137" cy="2149475"/>
          </a:xfrm>
          <a:prstGeom prst="rect">
            <a:avLst/>
          </a:prstGeom>
          <a:noFill/>
          <a:ln w="9525">
            <a:solidFill>
              <a:schemeClr val="tx1"/>
            </a:solidFill>
            <a:miter lim="800000"/>
            <a:headEnd/>
            <a:tailEnd/>
          </a:ln>
        </p:spPr>
      </p:pic>
      <p:pic>
        <p:nvPicPr>
          <p:cNvPr id="54278" name="Picture 10" descr="mbparts8"/>
          <p:cNvPicPr>
            <a:picLocks noChangeArrowheads="1"/>
          </p:cNvPicPr>
          <p:nvPr/>
        </p:nvPicPr>
        <p:blipFill>
          <a:blip r:embed="rId5" cstate="print"/>
          <a:srcRect/>
          <a:stretch>
            <a:fillRect/>
          </a:stretch>
        </p:blipFill>
        <p:spPr bwMode="auto">
          <a:xfrm>
            <a:off x="3292475" y="4157663"/>
            <a:ext cx="2611438" cy="2057400"/>
          </a:xfrm>
          <a:prstGeom prst="rect">
            <a:avLst/>
          </a:prstGeom>
          <a:noFill/>
          <a:ln w="9525">
            <a:solidFill>
              <a:schemeClr val="tx1"/>
            </a:solidFill>
            <a:miter lim="800000"/>
            <a:headEnd/>
            <a:tailEnd/>
          </a:ln>
        </p:spPr>
      </p:pic>
      <p:pic>
        <p:nvPicPr>
          <p:cNvPr id="54279" name="Picture 12" descr="mbparts8"/>
          <p:cNvPicPr>
            <a:picLocks noChangeAspect="1" noChangeArrowheads="1"/>
          </p:cNvPicPr>
          <p:nvPr/>
        </p:nvPicPr>
        <p:blipFill>
          <a:blip r:embed="rId6" cstate="print"/>
          <a:srcRect/>
          <a:stretch>
            <a:fillRect/>
          </a:stretch>
        </p:blipFill>
        <p:spPr bwMode="auto">
          <a:xfrm>
            <a:off x="6184900" y="4157663"/>
            <a:ext cx="2546350" cy="1470025"/>
          </a:xfrm>
          <a:prstGeom prst="rect">
            <a:avLst/>
          </a:prstGeom>
          <a:noFill/>
          <a:ln w="9525">
            <a:solidFill>
              <a:schemeClr val="tx1"/>
            </a:solidFill>
            <a:miter lim="800000"/>
            <a:headEnd/>
            <a:tailEnd/>
          </a:ln>
        </p:spPr>
      </p:pic>
      <p:sp>
        <p:nvSpPr>
          <p:cNvPr id="54280" name="Oval 14"/>
          <p:cNvSpPr>
            <a:spLocks noChangeArrowheads="1"/>
          </p:cNvSpPr>
          <p:nvPr/>
        </p:nvSpPr>
        <p:spPr bwMode="auto">
          <a:xfrm>
            <a:off x="4008438" y="4960938"/>
            <a:ext cx="617537" cy="474662"/>
          </a:xfrm>
          <a:prstGeom prst="ellipse">
            <a:avLst/>
          </a:prstGeom>
          <a:noFill/>
          <a:ln w="25400">
            <a:solidFill>
              <a:srgbClr val="FF0000"/>
            </a:solidFill>
            <a:round/>
            <a:headEnd type="none" w="sm" len="sm"/>
            <a:tailEnd type="none" w="sm" len="sm"/>
          </a:ln>
        </p:spPr>
        <p:txBody>
          <a:bodyPr anchor="ctr">
            <a:spAutoFit/>
          </a:bodyPr>
          <a:lstStyle/>
          <a:p>
            <a:pPr algn="ctr" eaLnBrk="0" hangingPunct="0"/>
            <a:endParaRPr lang="en-US"/>
          </a:p>
        </p:txBody>
      </p:sp>
      <p:sp>
        <p:nvSpPr>
          <p:cNvPr id="54281" name="Text Box 6"/>
          <p:cNvSpPr txBox="1">
            <a:spLocks noChangeArrowheads="1"/>
          </p:cNvSpPr>
          <p:nvPr/>
        </p:nvSpPr>
        <p:spPr bwMode="auto">
          <a:xfrm>
            <a:off x="388938" y="4157663"/>
            <a:ext cx="693737"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sp>
        <p:nvSpPr>
          <p:cNvPr id="54282" name="Text Box 6"/>
          <p:cNvSpPr txBox="1">
            <a:spLocks noChangeArrowheads="1"/>
          </p:cNvSpPr>
          <p:nvPr/>
        </p:nvSpPr>
        <p:spPr bwMode="auto">
          <a:xfrm>
            <a:off x="3292475" y="4157663"/>
            <a:ext cx="746125"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Mesh</a:t>
            </a:r>
          </a:p>
        </p:txBody>
      </p:sp>
      <p:sp>
        <p:nvSpPr>
          <p:cNvPr id="54283" name="Text Box 6"/>
          <p:cNvSpPr txBox="1">
            <a:spLocks noChangeArrowheads="1"/>
          </p:cNvSpPr>
          <p:nvPr/>
        </p:nvSpPr>
        <p:spPr bwMode="auto">
          <a:xfrm>
            <a:off x="7976730" y="2867172"/>
            <a:ext cx="6937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cxnSp>
        <p:nvCxnSpPr>
          <p:cNvPr id="19" name="Straight Arrow Connector 18"/>
          <p:cNvCxnSpPr>
            <a:stCxn id="54280" idx="6"/>
            <a:endCxn id="8198" idx="1"/>
          </p:cNvCxnSpPr>
          <p:nvPr/>
        </p:nvCxnSpPr>
        <p:spPr>
          <a:xfrm flipV="1">
            <a:off x="4625975" y="4892675"/>
            <a:ext cx="1558925"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447800" y="1752600"/>
            <a:ext cx="5601586" cy="3733800"/>
          </a:xfrm>
        </p:spPr>
        <p:txBody>
          <a:bodyPr/>
          <a:lstStyle/>
          <a:p>
            <a:pPr lvl="1"/>
            <a:r>
              <a:rPr lang="en-GB" dirty="0" smtClean="0"/>
              <a:t>Case 2: In DM: 3 parts, 3 bodies consisting of 3 solids</a:t>
            </a:r>
          </a:p>
          <a:p>
            <a:pPr lvl="2"/>
            <a:r>
              <a:rPr lang="en-GB" sz="1600" b="0" dirty="0" smtClean="0"/>
              <a:t>Result of transferring this geometry to Meshing </a:t>
            </a:r>
          </a:p>
          <a:p>
            <a:pPr lvl="2"/>
            <a:r>
              <a:rPr lang="en-GB" sz="1600" b="0" dirty="0" smtClean="0"/>
              <a:t>Contains : 3 solids, 3 bodies</a:t>
            </a:r>
          </a:p>
          <a:p>
            <a:pPr lvl="2"/>
            <a:r>
              <a:rPr lang="en-GB" sz="1600" b="0" dirty="0" smtClean="0"/>
              <a:t>Each solid is meshed independently</a:t>
            </a:r>
          </a:p>
          <a:p>
            <a:pPr lvl="2"/>
            <a:r>
              <a:rPr lang="en-GB" sz="1600" b="0" dirty="0" smtClean="0"/>
              <a:t>Nodes are not shared and do not line-up</a:t>
            </a:r>
          </a:p>
          <a:p>
            <a:pPr lvl="2"/>
            <a:r>
              <a:rPr lang="en-GB" sz="1600" b="0" dirty="0" smtClean="0"/>
              <a:t>No connection between the 3 mesh regions for fluid flow and/or heat transfer</a:t>
            </a:r>
          </a:p>
          <a:p>
            <a:pPr lvl="2"/>
            <a:r>
              <a:rPr lang="en-GB" sz="1600" b="0" dirty="0" smtClean="0"/>
              <a:t>Can connect using a Grid Interface in FLUENT/CFX</a:t>
            </a:r>
          </a:p>
          <a:p>
            <a:pPr lvl="1"/>
            <a:endParaRPr lang="en-GB" dirty="0"/>
          </a:p>
        </p:txBody>
      </p:sp>
      <p:sp>
        <p:nvSpPr>
          <p:cNvPr id="55298" name="Title 19"/>
          <p:cNvSpPr>
            <a:spLocks noGrp="1"/>
          </p:cNvSpPr>
          <p:nvPr>
            <p:ph type="title"/>
          </p:nvPr>
        </p:nvSpPr>
        <p:spPr/>
        <p:txBody>
          <a:bodyPr/>
          <a:lstStyle/>
          <a:p>
            <a:pPr eaLnBrk="1" hangingPunct="1"/>
            <a:r>
              <a:rPr lang="en-US" smtClean="0"/>
              <a:t>Single, Multi Solid Bodies</a:t>
            </a:r>
          </a:p>
        </p:txBody>
      </p:sp>
      <p:pic>
        <p:nvPicPr>
          <p:cNvPr id="55300" name="Picture 6" descr="mbparts2"/>
          <p:cNvPicPr>
            <a:picLocks noChangeAspect="1" noChangeArrowheads="1"/>
          </p:cNvPicPr>
          <p:nvPr/>
        </p:nvPicPr>
        <p:blipFill>
          <a:blip r:embed="rId3" cstate="print"/>
          <a:srcRect/>
          <a:stretch>
            <a:fillRect/>
          </a:stretch>
        </p:blipFill>
        <p:spPr bwMode="auto">
          <a:xfrm>
            <a:off x="6910531" y="958282"/>
            <a:ext cx="2023485" cy="1091276"/>
          </a:xfrm>
          <a:prstGeom prst="rect">
            <a:avLst/>
          </a:prstGeom>
          <a:noFill/>
          <a:ln w="22225">
            <a:solidFill>
              <a:schemeClr val="tx1"/>
            </a:solidFill>
            <a:miter lim="800000"/>
            <a:headEnd/>
            <a:tailEnd/>
          </a:ln>
        </p:spPr>
      </p:pic>
      <p:pic>
        <p:nvPicPr>
          <p:cNvPr id="55301" name="Picture 4" descr="mbparts1"/>
          <p:cNvPicPr>
            <a:picLocks noChangeAspect="1" noChangeArrowheads="1"/>
          </p:cNvPicPr>
          <p:nvPr/>
        </p:nvPicPr>
        <p:blipFill>
          <a:blip r:embed="rId4" cstate="print"/>
          <a:srcRect/>
          <a:stretch>
            <a:fillRect/>
          </a:stretch>
        </p:blipFill>
        <p:spPr bwMode="auto">
          <a:xfrm>
            <a:off x="376238" y="4171950"/>
            <a:ext cx="2614612" cy="2151063"/>
          </a:xfrm>
          <a:prstGeom prst="rect">
            <a:avLst/>
          </a:prstGeom>
          <a:noFill/>
          <a:ln w="9525">
            <a:solidFill>
              <a:schemeClr val="tx1"/>
            </a:solidFill>
            <a:miter lim="800000"/>
            <a:headEnd/>
            <a:tailEnd/>
          </a:ln>
        </p:spPr>
      </p:pic>
      <p:pic>
        <p:nvPicPr>
          <p:cNvPr id="55302" name="Picture 11" descr="mbparts13"/>
          <p:cNvPicPr>
            <a:picLocks noChangeAspect="1" noChangeArrowheads="1"/>
          </p:cNvPicPr>
          <p:nvPr/>
        </p:nvPicPr>
        <p:blipFill>
          <a:blip r:embed="rId5" cstate="print"/>
          <a:srcRect/>
          <a:stretch>
            <a:fillRect/>
          </a:stretch>
        </p:blipFill>
        <p:spPr bwMode="auto">
          <a:xfrm>
            <a:off x="3295650" y="4171950"/>
            <a:ext cx="2600325" cy="2052638"/>
          </a:xfrm>
          <a:prstGeom prst="rect">
            <a:avLst/>
          </a:prstGeom>
          <a:noFill/>
          <a:ln w="9525">
            <a:solidFill>
              <a:schemeClr val="tx1"/>
            </a:solidFill>
            <a:miter lim="800000"/>
            <a:headEnd/>
            <a:tailEnd/>
          </a:ln>
        </p:spPr>
      </p:pic>
      <p:pic>
        <p:nvPicPr>
          <p:cNvPr id="55303" name="Picture 12" descr="mbparts14"/>
          <p:cNvPicPr>
            <a:picLocks noChangeAspect="1" noChangeArrowheads="1"/>
          </p:cNvPicPr>
          <p:nvPr/>
        </p:nvPicPr>
        <p:blipFill>
          <a:blip r:embed="rId6" cstate="print"/>
          <a:srcRect/>
          <a:stretch>
            <a:fillRect/>
          </a:stretch>
        </p:blipFill>
        <p:spPr bwMode="auto">
          <a:xfrm>
            <a:off x="6200775" y="4171950"/>
            <a:ext cx="2627313" cy="1577975"/>
          </a:xfrm>
          <a:prstGeom prst="rect">
            <a:avLst/>
          </a:prstGeom>
          <a:noFill/>
          <a:ln w="9525">
            <a:solidFill>
              <a:schemeClr val="tx1"/>
            </a:solidFill>
            <a:miter lim="800000"/>
            <a:headEnd/>
            <a:tailEnd/>
          </a:ln>
        </p:spPr>
      </p:pic>
      <p:sp>
        <p:nvSpPr>
          <p:cNvPr id="55304" name="Oval 13"/>
          <p:cNvSpPr>
            <a:spLocks noChangeArrowheads="1"/>
          </p:cNvSpPr>
          <p:nvPr/>
        </p:nvSpPr>
        <p:spPr bwMode="auto">
          <a:xfrm>
            <a:off x="4122738" y="5048250"/>
            <a:ext cx="571500" cy="390525"/>
          </a:xfrm>
          <a:prstGeom prst="ellipse">
            <a:avLst/>
          </a:prstGeom>
          <a:noFill/>
          <a:ln w="25400">
            <a:solidFill>
              <a:srgbClr val="FF0000"/>
            </a:solidFill>
            <a:round/>
            <a:headEnd type="none" w="sm" len="sm"/>
            <a:tailEnd type="none" w="sm" len="sm"/>
          </a:ln>
        </p:spPr>
        <p:txBody>
          <a:bodyPr wrap="none" anchor="ctr">
            <a:spAutoFit/>
          </a:bodyPr>
          <a:lstStyle/>
          <a:p>
            <a:pPr algn="ctr" eaLnBrk="0" hangingPunct="0"/>
            <a:endParaRPr lang="en-US"/>
          </a:p>
        </p:txBody>
      </p:sp>
      <p:sp>
        <p:nvSpPr>
          <p:cNvPr id="55305" name="Text Box 6"/>
          <p:cNvSpPr txBox="1">
            <a:spLocks noChangeArrowheads="1"/>
          </p:cNvSpPr>
          <p:nvPr/>
        </p:nvSpPr>
        <p:spPr bwMode="auto">
          <a:xfrm>
            <a:off x="376238" y="4171950"/>
            <a:ext cx="693737"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sp>
        <p:nvSpPr>
          <p:cNvPr id="55306" name="Text Box 6"/>
          <p:cNvSpPr txBox="1">
            <a:spLocks noChangeArrowheads="1"/>
          </p:cNvSpPr>
          <p:nvPr/>
        </p:nvSpPr>
        <p:spPr bwMode="auto">
          <a:xfrm>
            <a:off x="3295650" y="4171950"/>
            <a:ext cx="746125"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Mesh</a:t>
            </a:r>
          </a:p>
        </p:txBody>
      </p:sp>
      <p:sp>
        <p:nvSpPr>
          <p:cNvPr id="55307" name="Text Box 6"/>
          <p:cNvSpPr txBox="1">
            <a:spLocks noChangeArrowheads="1"/>
          </p:cNvSpPr>
          <p:nvPr/>
        </p:nvSpPr>
        <p:spPr bwMode="auto">
          <a:xfrm>
            <a:off x="7641929" y="2251457"/>
            <a:ext cx="693738"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DM</a:t>
            </a:r>
          </a:p>
        </p:txBody>
      </p:sp>
      <p:cxnSp>
        <p:nvCxnSpPr>
          <p:cNvPr id="13" name="Straight Arrow Connector 12"/>
          <p:cNvCxnSpPr>
            <a:stCxn id="55304" idx="6"/>
            <a:endCxn id="7174" idx="1"/>
          </p:cNvCxnSpPr>
          <p:nvPr/>
        </p:nvCxnSpPr>
        <p:spPr>
          <a:xfrm flipV="1">
            <a:off x="4694238" y="4960938"/>
            <a:ext cx="1506537" cy="2825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P:\Mulibodypart\capture_11012011_174318.jpg"/>
          <p:cNvPicPr>
            <a:picLocks noChangeAspect="1" noChangeArrowheads="1"/>
          </p:cNvPicPr>
          <p:nvPr/>
        </p:nvPicPr>
        <p:blipFill>
          <a:blip r:embed="rId7" cstate="print"/>
          <a:srcRect l="6685" t="34143" r="5333" b="19724"/>
          <a:stretch>
            <a:fillRect/>
          </a:stretch>
        </p:blipFill>
        <p:spPr bwMode="auto">
          <a:xfrm>
            <a:off x="6733308" y="2719451"/>
            <a:ext cx="2353103" cy="972739"/>
          </a:xfrm>
          <a:prstGeom prst="rect">
            <a:avLst/>
          </a:prstGeom>
          <a:noFill/>
          <a:ln w="25400">
            <a:solidFill>
              <a:schemeClr val="tx1"/>
            </a:solidFill>
          </a:ln>
        </p:spPr>
      </p:pic>
      <p:sp>
        <p:nvSpPr>
          <p:cNvPr id="14" name="Text Box 6"/>
          <p:cNvSpPr txBox="1">
            <a:spLocks noChangeArrowheads="1"/>
          </p:cNvSpPr>
          <p:nvPr/>
        </p:nvSpPr>
        <p:spPr bwMode="auto">
          <a:xfrm>
            <a:off x="7661732" y="3839801"/>
            <a:ext cx="693738"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smtClean="0"/>
              <a:t>Mesh</a:t>
            </a:r>
            <a:endParaRPr lang="en-US" sz="1400" b="0"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1447800" y="1752600"/>
            <a:ext cx="5537791" cy="3733800"/>
          </a:xfrm>
        </p:spPr>
        <p:txBody>
          <a:bodyPr/>
          <a:lstStyle/>
          <a:p>
            <a:pPr lvl="1"/>
            <a:r>
              <a:rPr lang="en-GB" dirty="0" smtClean="0"/>
              <a:t>Case 3: In DM: 1 multi-body part, 3 bodies/solids</a:t>
            </a:r>
          </a:p>
          <a:p>
            <a:pPr lvl="1"/>
            <a:r>
              <a:rPr lang="en-GB" dirty="0" smtClean="0"/>
              <a:t>Result of transferring this geometry for Meshing </a:t>
            </a:r>
          </a:p>
          <a:p>
            <a:pPr lvl="2"/>
            <a:r>
              <a:rPr lang="en-GB" sz="1600" b="0" dirty="0" smtClean="0"/>
              <a:t>contains:1 multi-body part, 3 bodies/solids</a:t>
            </a:r>
          </a:p>
          <a:p>
            <a:pPr lvl="2"/>
            <a:r>
              <a:rPr lang="en-GB" sz="1600" b="0" dirty="0" smtClean="0"/>
              <a:t>Each solid meshed independently but node connectivity among solids is preserved</a:t>
            </a:r>
          </a:p>
          <a:p>
            <a:pPr lvl="2"/>
            <a:r>
              <a:rPr lang="en-GB" sz="1600" b="0" dirty="0" smtClean="0"/>
              <a:t>Contains internal face which can be used for Post Processing</a:t>
            </a:r>
          </a:p>
          <a:p>
            <a:endParaRPr lang="en-GB" dirty="0"/>
          </a:p>
        </p:txBody>
      </p:sp>
      <p:sp>
        <p:nvSpPr>
          <p:cNvPr id="56322" name="Title 16"/>
          <p:cNvSpPr>
            <a:spLocks noGrp="1"/>
          </p:cNvSpPr>
          <p:nvPr>
            <p:ph type="title"/>
          </p:nvPr>
        </p:nvSpPr>
        <p:spPr/>
        <p:txBody>
          <a:bodyPr/>
          <a:lstStyle/>
          <a:p>
            <a:pPr eaLnBrk="1" hangingPunct="1"/>
            <a:r>
              <a:rPr lang="en-US" smtClean="0"/>
              <a:t>Single, Multi Solid Bodies</a:t>
            </a:r>
          </a:p>
        </p:txBody>
      </p:sp>
      <p:pic>
        <p:nvPicPr>
          <p:cNvPr id="56324" name="Picture 10" descr="mbparts10"/>
          <p:cNvPicPr>
            <a:picLocks noChangeAspect="1" noChangeArrowheads="1"/>
          </p:cNvPicPr>
          <p:nvPr/>
        </p:nvPicPr>
        <p:blipFill>
          <a:blip r:embed="rId3" cstate="print"/>
          <a:srcRect/>
          <a:stretch>
            <a:fillRect/>
          </a:stretch>
        </p:blipFill>
        <p:spPr bwMode="auto">
          <a:xfrm>
            <a:off x="7030562" y="961901"/>
            <a:ext cx="1988026" cy="1230437"/>
          </a:xfrm>
          <a:prstGeom prst="rect">
            <a:avLst/>
          </a:prstGeom>
          <a:noFill/>
          <a:ln w="22225">
            <a:solidFill>
              <a:schemeClr val="tx1"/>
            </a:solidFill>
            <a:miter lim="800000"/>
            <a:headEnd/>
            <a:tailEnd/>
          </a:ln>
        </p:spPr>
      </p:pic>
      <p:pic>
        <p:nvPicPr>
          <p:cNvPr id="56325" name="Picture 4" descr="mbparts1"/>
          <p:cNvPicPr>
            <a:picLocks noChangeAspect="1" noChangeArrowheads="1"/>
          </p:cNvPicPr>
          <p:nvPr/>
        </p:nvPicPr>
        <p:blipFill>
          <a:blip r:embed="rId4" cstate="print"/>
          <a:srcRect/>
          <a:stretch>
            <a:fillRect/>
          </a:stretch>
        </p:blipFill>
        <p:spPr bwMode="auto">
          <a:xfrm>
            <a:off x="387350" y="4171950"/>
            <a:ext cx="2614613" cy="2151063"/>
          </a:xfrm>
          <a:prstGeom prst="rect">
            <a:avLst/>
          </a:prstGeom>
          <a:noFill/>
          <a:ln w="9525">
            <a:solidFill>
              <a:schemeClr val="tx1"/>
            </a:solidFill>
            <a:miter lim="800000"/>
            <a:headEnd/>
            <a:tailEnd/>
          </a:ln>
        </p:spPr>
      </p:pic>
      <p:pic>
        <p:nvPicPr>
          <p:cNvPr id="56326" name="Picture 6" descr="mbparts11"/>
          <p:cNvPicPr>
            <a:picLocks noChangeAspect="1" noChangeArrowheads="1"/>
          </p:cNvPicPr>
          <p:nvPr/>
        </p:nvPicPr>
        <p:blipFill>
          <a:blip r:embed="rId5" cstate="print"/>
          <a:srcRect/>
          <a:stretch>
            <a:fillRect/>
          </a:stretch>
        </p:blipFill>
        <p:spPr bwMode="auto">
          <a:xfrm>
            <a:off x="3317875" y="4171950"/>
            <a:ext cx="2636838" cy="2070100"/>
          </a:xfrm>
          <a:prstGeom prst="rect">
            <a:avLst/>
          </a:prstGeom>
          <a:noFill/>
          <a:ln w="9525">
            <a:solidFill>
              <a:schemeClr val="tx1"/>
            </a:solidFill>
            <a:miter lim="800000"/>
            <a:headEnd/>
            <a:tailEnd/>
          </a:ln>
        </p:spPr>
      </p:pic>
      <p:pic>
        <p:nvPicPr>
          <p:cNvPr id="56327" name="Picture 7" descr="mbparts12"/>
          <p:cNvPicPr>
            <a:picLocks noChangeAspect="1" noChangeArrowheads="1"/>
          </p:cNvPicPr>
          <p:nvPr/>
        </p:nvPicPr>
        <p:blipFill>
          <a:blip r:embed="rId6" cstate="print"/>
          <a:srcRect/>
          <a:stretch>
            <a:fillRect/>
          </a:stretch>
        </p:blipFill>
        <p:spPr bwMode="auto">
          <a:xfrm>
            <a:off x="6272213" y="4171950"/>
            <a:ext cx="2500312" cy="1825625"/>
          </a:xfrm>
          <a:prstGeom prst="rect">
            <a:avLst/>
          </a:prstGeom>
          <a:noFill/>
          <a:ln w="9525">
            <a:solidFill>
              <a:schemeClr val="tx1"/>
            </a:solidFill>
            <a:miter lim="800000"/>
            <a:headEnd/>
            <a:tailEnd/>
          </a:ln>
        </p:spPr>
      </p:pic>
      <p:sp>
        <p:nvSpPr>
          <p:cNvPr id="56328" name="Oval 8"/>
          <p:cNvSpPr>
            <a:spLocks noChangeArrowheads="1"/>
          </p:cNvSpPr>
          <p:nvPr/>
        </p:nvSpPr>
        <p:spPr bwMode="auto">
          <a:xfrm>
            <a:off x="4022725" y="5119688"/>
            <a:ext cx="609600" cy="457200"/>
          </a:xfrm>
          <a:prstGeom prst="ellipse">
            <a:avLst/>
          </a:prstGeom>
          <a:noFill/>
          <a:ln w="25400">
            <a:solidFill>
              <a:srgbClr val="FF0000"/>
            </a:solidFill>
            <a:round/>
            <a:headEnd type="none" w="sm" len="sm"/>
            <a:tailEnd type="none" w="sm" len="sm"/>
          </a:ln>
        </p:spPr>
        <p:txBody>
          <a:bodyPr wrap="none" anchor="ctr">
            <a:spAutoFit/>
          </a:bodyPr>
          <a:lstStyle/>
          <a:p>
            <a:pPr algn="ctr" eaLnBrk="0" hangingPunct="0"/>
            <a:endParaRPr lang="en-US"/>
          </a:p>
        </p:txBody>
      </p:sp>
      <p:sp>
        <p:nvSpPr>
          <p:cNvPr id="56329" name="Text Box 6"/>
          <p:cNvSpPr txBox="1">
            <a:spLocks noChangeArrowheads="1"/>
          </p:cNvSpPr>
          <p:nvPr/>
        </p:nvSpPr>
        <p:spPr bwMode="auto">
          <a:xfrm>
            <a:off x="387350" y="4171950"/>
            <a:ext cx="6937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sp>
        <p:nvSpPr>
          <p:cNvPr id="56330" name="Text Box 6"/>
          <p:cNvSpPr txBox="1">
            <a:spLocks noChangeArrowheads="1"/>
          </p:cNvSpPr>
          <p:nvPr/>
        </p:nvSpPr>
        <p:spPr bwMode="auto">
          <a:xfrm>
            <a:off x="3317875" y="4171950"/>
            <a:ext cx="747713"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Mesh</a:t>
            </a:r>
          </a:p>
        </p:txBody>
      </p:sp>
      <p:sp>
        <p:nvSpPr>
          <p:cNvPr id="56331" name="Text Box 6"/>
          <p:cNvSpPr txBox="1">
            <a:spLocks noChangeArrowheads="1"/>
          </p:cNvSpPr>
          <p:nvPr/>
        </p:nvSpPr>
        <p:spPr bwMode="auto">
          <a:xfrm>
            <a:off x="7767638" y="2311400"/>
            <a:ext cx="693737"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cxnSp>
        <p:nvCxnSpPr>
          <p:cNvPr id="14" name="Straight Arrow Connector 13"/>
          <p:cNvCxnSpPr>
            <a:stCxn id="56328" idx="6"/>
            <a:endCxn id="9227" idx="1"/>
          </p:cNvCxnSpPr>
          <p:nvPr/>
        </p:nvCxnSpPr>
        <p:spPr>
          <a:xfrm flipV="1">
            <a:off x="4632325" y="5084763"/>
            <a:ext cx="1639888" cy="263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P:\Mulibodypart\capture_11012011_174622.jpg"/>
          <p:cNvPicPr>
            <a:picLocks noChangeAspect="1" noChangeArrowheads="1"/>
          </p:cNvPicPr>
          <p:nvPr/>
        </p:nvPicPr>
        <p:blipFill>
          <a:blip r:embed="rId7" cstate="print"/>
          <a:srcRect l="5049" t="34545" r="5483" b="27345"/>
          <a:stretch>
            <a:fillRect/>
          </a:stretch>
        </p:blipFill>
        <p:spPr bwMode="auto">
          <a:xfrm>
            <a:off x="6943008" y="3010358"/>
            <a:ext cx="2065820" cy="734706"/>
          </a:xfrm>
          <a:prstGeom prst="rect">
            <a:avLst/>
          </a:prstGeom>
          <a:noFill/>
          <a:ln w="25400">
            <a:solidFill>
              <a:schemeClr val="tx1"/>
            </a:solidFill>
          </a:ln>
        </p:spPr>
      </p:pic>
      <p:sp>
        <p:nvSpPr>
          <p:cNvPr id="16" name="Text Box 6"/>
          <p:cNvSpPr txBox="1">
            <a:spLocks noChangeArrowheads="1"/>
          </p:cNvSpPr>
          <p:nvPr/>
        </p:nvSpPr>
        <p:spPr bwMode="auto">
          <a:xfrm>
            <a:off x="7746807" y="3850433"/>
            <a:ext cx="693738"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smtClean="0"/>
              <a:t>Mesh</a:t>
            </a:r>
            <a:endParaRPr lang="en-US" sz="1400" b="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sz="half" idx="1"/>
          </p:nvPr>
        </p:nvSpPr>
        <p:spPr>
          <a:xfrm>
            <a:off x="590549" y="1751012"/>
            <a:ext cx="3433131" cy="4573588"/>
          </a:xfrm>
        </p:spPr>
        <p:txBody>
          <a:bodyPr/>
          <a:lstStyle/>
          <a:p>
            <a:r>
              <a:rPr lang="en-US" sz="1800" dirty="0" smtClean="0"/>
              <a:t>Works on Multi-body parts only</a:t>
            </a:r>
          </a:p>
          <a:p>
            <a:pPr lvl="1"/>
            <a:r>
              <a:rPr lang="en-US" sz="1600" b="0" dirty="0" smtClean="0"/>
              <a:t>Common regions among Multi-body parts are not imprinted and connected until the geometry is transferred to a different application (Meshing, Mechanical etc. ).</a:t>
            </a:r>
          </a:p>
          <a:p>
            <a:pPr lvl="1"/>
            <a:r>
              <a:rPr lang="en-US" sz="1600" b="0" dirty="0" smtClean="0"/>
              <a:t>This process creates ‘Shared Topology’ resulting in changes to the geometry (example illustrated) and occurs automatically during the transfer.  </a:t>
            </a:r>
          </a:p>
          <a:p>
            <a:pPr lvl="1"/>
            <a:r>
              <a:rPr lang="en-GB" sz="1600" b="0" dirty="0" smtClean="0"/>
              <a:t>To ensure that Named Selections contain the desired geometry (for use as boundaries) the Share Topology feature can be used manually in </a:t>
            </a:r>
            <a:r>
              <a:rPr lang="en-GB" sz="1600" b="0" dirty="0" err="1" smtClean="0"/>
              <a:t>DesignModeler</a:t>
            </a:r>
            <a:r>
              <a:rPr lang="en-GB" sz="1600" b="0" dirty="0" smtClean="0"/>
              <a:t> when the geometry is complete.</a:t>
            </a:r>
          </a:p>
          <a:p>
            <a:pPr lvl="2"/>
            <a:r>
              <a:rPr lang="en-GB" sz="1600" b="0" dirty="0" smtClean="0"/>
              <a:t>Named Selections for boundaries should be created after this operation.  </a:t>
            </a:r>
            <a:endParaRPr lang="en-GB" sz="1600" b="0" dirty="0"/>
          </a:p>
          <a:p>
            <a:pPr lvl="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endParaRPr lang="en-US" sz="1600" b="0" dirty="0" smtClean="0"/>
          </a:p>
          <a:p>
            <a:pPr eaLnBrk="1" hangingPunct="1">
              <a:buFontTx/>
              <a:buNone/>
            </a:pPr>
            <a:endParaRPr lang="en-US" sz="1600" b="0" dirty="0" smtClean="0"/>
          </a:p>
        </p:txBody>
      </p:sp>
      <p:sp>
        <p:nvSpPr>
          <p:cNvPr id="57346" name="Title 11"/>
          <p:cNvSpPr>
            <a:spLocks noGrp="1"/>
          </p:cNvSpPr>
          <p:nvPr>
            <p:ph type="title"/>
          </p:nvPr>
        </p:nvSpPr>
        <p:spPr/>
        <p:txBody>
          <a:bodyPr/>
          <a:lstStyle/>
          <a:p>
            <a:r>
              <a:rPr lang="en-US" dirty="0" smtClean="0"/>
              <a:t>Share Topology</a:t>
            </a:r>
          </a:p>
        </p:txBody>
      </p:sp>
      <p:pic>
        <p:nvPicPr>
          <p:cNvPr id="17" name="Picture 7" descr="D:\users\nmpatre\training_material\snaps\148.tif"/>
          <p:cNvPicPr>
            <a:picLocks noChangeAspect="1" noChangeArrowheads="1"/>
          </p:cNvPicPr>
          <p:nvPr/>
        </p:nvPicPr>
        <p:blipFill>
          <a:blip r:embed="rId3" cstate="print"/>
          <a:stretch>
            <a:fillRect/>
          </a:stretch>
        </p:blipFill>
        <p:spPr bwMode="auto">
          <a:xfrm>
            <a:off x="4054161" y="4485920"/>
            <a:ext cx="2508313" cy="2049399"/>
          </a:xfrm>
          <a:prstGeom prst="rect">
            <a:avLst/>
          </a:prstGeom>
          <a:noFill/>
          <a:ln w="9525">
            <a:solidFill>
              <a:schemeClr val="tx1"/>
            </a:solidFill>
            <a:miter lim="800000"/>
            <a:headEnd/>
            <a:tailEnd/>
          </a:ln>
        </p:spPr>
      </p:pic>
      <p:pic>
        <p:nvPicPr>
          <p:cNvPr id="18" name="Picture 8" descr="D:\users\nmpatre\training_material\snaps\149.tif"/>
          <p:cNvPicPr>
            <a:picLocks noChangeAspect="1" noChangeArrowheads="1"/>
          </p:cNvPicPr>
          <p:nvPr/>
        </p:nvPicPr>
        <p:blipFill>
          <a:blip r:embed="rId4" cstate="print"/>
          <a:stretch>
            <a:fillRect/>
          </a:stretch>
        </p:blipFill>
        <p:spPr bwMode="auto">
          <a:xfrm>
            <a:off x="6619878" y="4485920"/>
            <a:ext cx="2508313" cy="2049399"/>
          </a:xfrm>
          <a:prstGeom prst="rect">
            <a:avLst/>
          </a:prstGeom>
          <a:noFill/>
          <a:ln w="9525">
            <a:solidFill>
              <a:schemeClr val="tx1"/>
            </a:solidFill>
            <a:miter lim="800000"/>
            <a:headEnd/>
            <a:tailEnd/>
          </a:ln>
        </p:spPr>
      </p:pic>
      <p:sp>
        <p:nvSpPr>
          <p:cNvPr id="19" name="Text Box 6"/>
          <p:cNvSpPr txBox="1">
            <a:spLocks noChangeArrowheads="1"/>
          </p:cNvSpPr>
          <p:nvPr/>
        </p:nvSpPr>
        <p:spPr bwMode="auto">
          <a:xfrm>
            <a:off x="4065270" y="4486275"/>
            <a:ext cx="6937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sp>
        <p:nvSpPr>
          <p:cNvPr id="20" name="Text Box 6"/>
          <p:cNvSpPr txBox="1">
            <a:spLocks noChangeArrowheads="1"/>
          </p:cNvSpPr>
          <p:nvPr/>
        </p:nvSpPr>
        <p:spPr bwMode="auto">
          <a:xfrm>
            <a:off x="6632575" y="4489450"/>
            <a:ext cx="6937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DM</a:t>
            </a:r>
          </a:p>
        </p:txBody>
      </p:sp>
      <p:sp>
        <p:nvSpPr>
          <p:cNvPr id="57348" name="Rectangle 2"/>
          <p:cNvSpPr txBox="1">
            <a:spLocks noChangeArrowheads="1"/>
          </p:cNvSpPr>
          <p:nvPr/>
        </p:nvSpPr>
        <p:spPr bwMode="auto">
          <a:xfrm>
            <a:off x="1624013" y="715963"/>
            <a:ext cx="6934200" cy="438150"/>
          </a:xfrm>
          <a:prstGeom prst="rect">
            <a:avLst/>
          </a:prstGeom>
          <a:noFill/>
          <a:ln w="9525">
            <a:noFill/>
            <a:miter lim="800000"/>
            <a:headEnd/>
            <a:tailEnd/>
          </a:ln>
        </p:spPr>
        <p:txBody>
          <a:bodyPr/>
          <a:lstStyle/>
          <a:p>
            <a:endParaRPr lang="en-US" sz="2400">
              <a:solidFill>
                <a:schemeClr val="bg1"/>
              </a:solidFill>
            </a:endParaRPr>
          </a:p>
        </p:txBody>
      </p:sp>
      <p:pic>
        <p:nvPicPr>
          <p:cNvPr id="57350" name="Picture 7" descr="D:\users\nmpatre\training_material\snaps\148.tif"/>
          <p:cNvPicPr>
            <a:picLocks noChangeAspect="1" noChangeArrowheads="1"/>
          </p:cNvPicPr>
          <p:nvPr/>
        </p:nvPicPr>
        <p:blipFill>
          <a:blip r:embed="rId5" cstate="print"/>
          <a:stretch>
            <a:fillRect/>
          </a:stretch>
        </p:blipFill>
        <p:spPr bwMode="auto">
          <a:xfrm>
            <a:off x="4054161" y="2057045"/>
            <a:ext cx="2508313" cy="2049399"/>
          </a:xfrm>
          <a:prstGeom prst="rect">
            <a:avLst/>
          </a:prstGeom>
          <a:noFill/>
          <a:ln w="9525">
            <a:solidFill>
              <a:schemeClr val="tx1"/>
            </a:solidFill>
            <a:miter lim="800000"/>
            <a:headEnd/>
            <a:tailEnd/>
          </a:ln>
        </p:spPr>
      </p:pic>
      <p:pic>
        <p:nvPicPr>
          <p:cNvPr id="57351" name="Picture 8" descr="D:\users\nmpatre\training_material\snaps\149.tif"/>
          <p:cNvPicPr>
            <a:picLocks noChangeAspect="1" noChangeArrowheads="1"/>
          </p:cNvPicPr>
          <p:nvPr/>
        </p:nvPicPr>
        <p:blipFill>
          <a:blip r:embed="rId6" cstate="print"/>
          <a:stretch>
            <a:fillRect/>
          </a:stretch>
        </p:blipFill>
        <p:spPr bwMode="auto">
          <a:xfrm>
            <a:off x="6619878" y="2057045"/>
            <a:ext cx="2508313" cy="2049399"/>
          </a:xfrm>
          <a:prstGeom prst="rect">
            <a:avLst/>
          </a:prstGeom>
          <a:noFill/>
          <a:ln w="9525">
            <a:solidFill>
              <a:schemeClr val="tx1"/>
            </a:solidFill>
            <a:miter lim="800000"/>
            <a:headEnd/>
            <a:tailEnd/>
          </a:ln>
        </p:spPr>
      </p:pic>
      <p:sp>
        <p:nvSpPr>
          <p:cNvPr id="57352" name="Text Box 6"/>
          <p:cNvSpPr txBox="1">
            <a:spLocks noChangeArrowheads="1"/>
          </p:cNvSpPr>
          <p:nvPr/>
        </p:nvSpPr>
        <p:spPr bwMode="auto">
          <a:xfrm>
            <a:off x="4309745" y="4162425"/>
            <a:ext cx="2060575" cy="23391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0" lvl="1" indent="-171450" algn="ctr">
              <a:buClr>
                <a:srgbClr val="16707C"/>
              </a:buClr>
            </a:pPr>
            <a:r>
              <a:rPr lang="en-US" sz="1400" b="0" dirty="0"/>
              <a:t>Before Share Topology</a:t>
            </a:r>
          </a:p>
        </p:txBody>
      </p:sp>
      <p:sp>
        <p:nvSpPr>
          <p:cNvPr id="57353" name="Text Box 6"/>
          <p:cNvSpPr txBox="1">
            <a:spLocks noChangeArrowheads="1"/>
          </p:cNvSpPr>
          <p:nvPr/>
        </p:nvSpPr>
        <p:spPr bwMode="auto">
          <a:xfrm>
            <a:off x="6907213" y="4161473"/>
            <a:ext cx="1836737" cy="233910"/>
          </a:xfrm>
          <a:prstGeom prst="rect">
            <a:avLst/>
          </a:prstGeom>
          <a:solidFill>
            <a:srgbClr val="FFC000">
              <a:alpha val="50195"/>
            </a:srgbClr>
          </a:solidFill>
          <a:ln w="3175">
            <a:solidFill>
              <a:srgbClr val="FF0000"/>
            </a:solidFill>
            <a:miter lim="800000"/>
            <a:headEnd/>
            <a:tailEnd/>
          </a:ln>
        </p:spPr>
        <p:txBody>
          <a:bodyPr wrap="square" tIns="9144" bIns="9144">
            <a:spAutoFit/>
          </a:bodyPr>
          <a:lstStyle/>
          <a:p>
            <a:pPr marL="0" lvl="1" indent="-171450" algn="ctr">
              <a:buClr>
                <a:srgbClr val="16707C"/>
              </a:buClr>
            </a:pPr>
            <a:r>
              <a:rPr lang="en-US" sz="1400" b="0" dirty="0"/>
              <a:t>After Share Topology</a:t>
            </a:r>
          </a:p>
        </p:txBody>
      </p:sp>
      <p:sp>
        <p:nvSpPr>
          <p:cNvPr id="57355" name="Text Box 6"/>
          <p:cNvSpPr txBox="1">
            <a:spLocks noChangeArrowheads="1"/>
          </p:cNvSpPr>
          <p:nvPr/>
        </p:nvSpPr>
        <p:spPr bwMode="auto">
          <a:xfrm>
            <a:off x="4065270" y="2057400"/>
            <a:ext cx="6937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DM</a:t>
            </a:r>
          </a:p>
        </p:txBody>
      </p:sp>
      <p:sp>
        <p:nvSpPr>
          <p:cNvPr id="57356" name="Text Box 6"/>
          <p:cNvSpPr txBox="1">
            <a:spLocks noChangeArrowheads="1"/>
          </p:cNvSpPr>
          <p:nvPr/>
        </p:nvSpPr>
        <p:spPr bwMode="auto">
          <a:xfrm>
            <a:off x="6632575" y="2060575"/>
            <a:ext cx="693738"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dirty="0"/>
              <a:t>DM</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23681" y="1544379"/>
            <a:ext cx="1485579" cy="2503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47318" y="2018944"/>
            <a:ext cx="4469815" cy="3794724"/>
          </a:xfrm>
          <a:prstGeom prst="rect">
            <a:avLst/>
          </a:prstGeom>
          <a:noFill/>
          <a:ln w="19050">
            <a:solidFill>
              <a:schemeClr val="accent1"/>
            </a:solidFill>
            <a:miter lim="800000"/>
            <a:headEnd/>
            <a:tailEnd/>
          </a:ln>
        </p:spPr>
      </p:pic>
      <p:sp>
        <p:nvSpPr>
          <p:cNvPr id="7" name="Title 6"/>
          <p:cNvSpPr>
            <a:spLocks noGrp="1"/>
          </p:cNvSpPr>
          <p:nvPr>
            <p:ph type="title"/>
          </p:nvPr>
        </p:nvSpPr>
        <p:spPr/>
        <p:txBody>
          <a:bodyPr/>
          <a:lstStyle/>
          <a:p>
            <a:r>
              <a:rPr lang="en-GB" dirty="0" smtClean="0"/>
              <a:t>Workshop 3 – </a:t>
            </a:r>
            <a:r>
              <a:rPr lang="en-GB" dirty="0" err="1" smtClean="0"/>
              <a:t>Modeling</a:t>
            </a:r>
            <a:endParaRPr lang="en-GB"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GB" dirty="0" smtClean="0"/>
              <a:t>Active &amp; Frozen</a:t>
            </a:r>
          </a:p>
          <a:p>
            <a:pPr lvl="1"/>
            <a:r>
              <a:rPr lang="en-GB" dirty="0" smtClean="0"/>
              <a:t>Bodies can exist in one of two states</a:t>
            </a:r>
          </a:p>
          <a:p>
            <a:pPr lvl="2"/>
            <a:r>
              <a:rPr lang="en-GB" sz="1600" b="0" dirty="0" smtClean="0"/>
              <a:t>Active</a:t>
            </a:r>
          </a:p>
          <a:p>
            <a:pPr lvl="2"/>
            <a:r>
              <a:rPr lang="en-GB" sz="1600" b="0" dirty="0" smtClean="0"/>
              <a:t>Frozen</a:t>
            </a:r>
          </a:p>
          <a:p>
            <a:pPr lvl="1"/>
            <a:r>
              <a:rPr lang="en-GB" dirty="0" smtClean="0"/>
              <a:t>Active bodies merge automatically with bodies in contact or overlapping</a:t>
            </a:r>
          </a:p>
          <a:p>
            <a:pPr lvl="1"/>
            <a:r>
              <a:rPr lang="en-GB" dirty="0" smtClean="0"/>
              <a:t>Frozen bodies remain independent</a:t>
            </a:r>
          </a:p>
          <a:p>
            <a:pPr lvl="1"/>
            <a:endParaRPr lang="en-GB" dirty="0" smtClean="0"/>
          </a:p>
          <a:p>
            <a:pPr lvl="1"/>
            <a:r>
              <a:rPr lang="en-GB" dirty="0" smtClean="0"/>
              <a:t>Why use frozen bodies?</a:t>
            </a:r>
          </a:p>
          <a:p>
            <a:pPr lvl="2"/>
            <a:r>
              <a:rPr lang="en-GB" sz="1600" b="0" dirty="0" smtClean="0"/>
              <a:t>Meshing; It is often more efficient to mesh a series of smaller topologically simpler bodies than one large complex shape</a:t>
            </a:r>
          </a:p>
          <a:p>
            <a:pPr lvl="2"/>
            <a:r>
              <a:rPr lang="en-GB" sz="1600" b="0" dirty="0" smtClean="0"/>
              <a:t>Solver; Different physical models and boundary conditions can be applied to different areas of the model if they are defined as separate bodies </a:t>
            </a:r>
          </a:p>
          <a:p>
            <a:pPr lvl="1">
              <a:buNone/>
            </a:pPr>
            <a:endParaRPr lang="en-GB" dirty="0" smtClean="0"/>
          </a:p>
          <a:p>
            <a:endParaRPr lang="en-GB" dirty="0"/>
          </a:p>
        </p:txBody>
      </p:sp>
      <p:sp>
        <p:nvSpPr>
          <p:cNvPr id="16" name="Title 15"/>
          <p:cNvSpPr>
            <a:spLocks noGrp="1"/>
          </p:cNvSpPr>
          <p:nvPr>
            <p:ph type="title"/>
          </p:nvPr>
        </p:nvSpPr>
        <p:spPr/>
        <p:txBody>
          <a:bodyPr/>
          <a:lstStyle/>
          <a:p>
            <a:r>
              <a:rPr lang="en-US" dirty="0" smtClean="0"/>
              <a:t>Important DM Concepts: Body States</a:t>
            </a:r>
            <a:endParaRPr lang="en-GB" dirty="0"/>
          </a:p>
        </p:txBody>
      </p:sp>
      <p:sp>
        <p:nvSpPr>
          <p:cNvPr id="13316" name="Rectangle 2"/>
          <p:cNvSpPr txBox="1">
            <a:spLocks noChangeArrowheads="1"/>
          </p:cNvSpPr>
          <p:nvPr/>
        </p:nvSpPr>
        <p:spPr bwMode="auto">
          <a:xfrm>
            <a:off x="0" y="417513"/>
            <a:ext cx="6934200" cy="438150"/>
          </a:xfrm>
          <a:prstGeom prst="rect">
            <a:avLst/>
          </a:prstGeom>
          <a:noFill/>
          <a:ln w="9525">
            <a:noFill/>
            <a:miter lim="800000"/>
            <a:headEnd/>
            <a:tailEnd/>
          </a:ln>
        </p:spPr>
        <p:txBody>
          <a:bodyPr anchor="ctr"/>
          <a:lstStyle/>
          <a:p>
            <a:pPr marL="114300" indent="-114300">
              <a:lnSpc>
                <a:spcPct val="90000"/>
              </a:lnSpc>
            </a:pPr>
            <a:endParaRPr lang="en-US" sz="20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Contents</a:t>
            </a:r>
          </a:p>
          <a:p>
            <a:pPr lvl="1"/>
            <a:r>
              <a:rPr lang="en-GB" dirty="0" smtClean="0"/>
              <a:t>Extrude Merge Topology Example</a:t>
            </a:r>
          </a:p>
          <a:p>
            <a:pPr lvl="1"/>
            <a:r>
              <a:rPr lang="en-GB" dirty="0" smtClean="0"/>
              <a:t>Variable Radius Blend</a:t>
            </a:r>
          </a:p>
          <a:p>
            <a:pPr lvl="1"/>
            <a:r>
              <a:rPr lang="en-GB" dirty="0" smtClean="0"/>
              <a:t>Vertex Blend</a:t>
            </a:r>
          </a:p>
          <a:p>
            <a:pPr lvl="1"/>
            <a:r>
              <a:rPr lang="en-GB" dirty="0" smtClean="0"/>
              <a:t>Chamfer</a:t>
            </a:r>
          </a:p>
          <a:p>
            <a:pPr lvl="1"/>
            <a:r>
              <a:rPr lang="en-GB" dirty="0" smtClean="0"/>
              <a:t>Create Point</a:t>
            </a:r>
          </a:p>
          <a:p>
            <a:pPr lvl="1"/>
            <a:r>
              <a:rPr lang="en-GB" dirty="0" smtClean="0"/>
              <a:t>Body Operation Cut Material</a:t>
            </a:r>
          </a:p>
          <a:p>
            <a:pPr lvl="1"/>
            <a:r>
              <a:rPr lang="en-GB" dirty="0" smtClean="0"/>
              <a:t>Body Operation Imprint</a:t>
            </a:r>
          </a:p>
          <a:p>
            <a:pPr lvl="1"/>
            <a:r>
              <a:rPr lang="en-GB" dirty="0" smtClean="0"/>
              <a:t>Body Operation Delete</a:t>
            </a:r>
          </a:p>
          <a:p>
            <a:pPr lvl="1"/>
            <a:r>
              <a:rPr lang="en-GB" dirty="0" smtClean="0"/>
              <a:t>Named Selections for Boundaries in FLUENT</a:t>
            </a:r>
          </a:p>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US" dirty="0" smtClean="0"/>
              <a:t>Appendix</a:t>
            </a:r>
            <a:br>
              <a:rPr lang="en-US" dirty="0" smtClean="0"/>
            </a:br>
            <a:endParaRPr lang="en-GB"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2034000" y="1486800"/>
            <a:ext cx="4176605" cy="3733800"/>
          </a:xfrm>
        </p:spPr>
        <p:txBody>
          <a:bodyPr/>
          <a:lstStyle/>
          <a:p>
            <a:pPr lvl="1"/>
            <a:r>
              <a:rPr lang="en-GB" dirty="0" smtClean="0"/>
              <a:t>Merge Topology : Example</a:t>
            </a:r>
          </a:p>
          <a:p>
            <a:pPr lvl="1"/>
            <a:r>
              <a:rPr lang="en-GB" dirty="0" smtClean="0"/>
              <a:t>Create a rectangular box by extruding one of side faces as shown in adjacent image</a:t>
            </a:r>
          </a:p>
          <a:p>
            <a:pPr lvl="2"/>
            <a:r>
              <a:rPr lang="en-GB" sz="1400" b="0" dirty="0" smtClean="0"/>
              <a:t>In previous Extrude operation, if Merge Topology option is “No”, the rectangular box will be successfully created using sweep operation</a:t>
            </a:r>
          </a:p>
          <a:p>
            <a:pPr lvl="2"/>
            <a:r>
              <a:rPr lang="en-GB" sz="1400" b="0" dirty="0" smtClean="0"/>
              <a:t>In previous Extrude operation, if Merge Topology option is “Yes”, the rectangular box cannot be created as there is no appropriate face for extrude</a:t>
            </a:r>
          </a:p>
          <a:p>
            <a:pPr lvl="1"/>
            <a:endParaRPr lang="en-GB" dirty="0"/>
          </a:p>
        </p:txBody>
      </p:sp>
      <p:sp>
        <p:nvSpPr>
          <p:cNvPr id="59395" name="Rectangle 2"/>
          <p:cNvSpPr>
            <a:spLocks noGrp="1" noChangeArrowheads="1"/>
          </p:cNvSpPr>
          <p:nvPr>
            <p:ph type="title"/>
          </p:nvPr>
        </p:nvSpPr>
        <p:spPr/>
        <p:txBody>
          <a:bodyPr/>
          <a:lstStyle/>
          <a:p>
            <a:r>
              <a:rPr lang="en-US" smtClean="0"/>
              <a:t>Extrude Feature: Example</a:t>
            </a:r>
          </a:p>
        </p:txBody>
      </p:sp>
      <p:grpSp>
        <p:nvGrpSpPr>
          <p:cNvPr id="2" name="Group 10"/>
          <p:cNvGrpSpPr>
            <a:grpSpLocks/>
          </p:cNvGrpSpPr>
          <p:nvPr/>
        </p:nvGrpSpPr>
        <p:grpSpPr bwMode="auto">
          <a:xfrm>
            <a:off x="46038" y="1671638"/>
            <a:ext cx="1676400" cy="4095750"/>
            <a:chOff x="-724" y="1670985"/>
            <a:chExt cx="1676400" cy="4095750"/>
          </a:xfrm>
        </p:grpSpPr>
        <p:pic>
          <p:nvPicPr>
            <p:cNvPr id="59404" name="Picture 11" descr="D:\users\nmpatre\training_material\snaps\97.tif"/>
            <p:cNvPicPr>
              <a:picLocks noChangeAspect="1" noChangeArrowheads="1"/>
            </p:cNvPicPr>
            <p:nvPr/>
          </p:nvPicPr>
          <p:blipFill>
            <a:blip r:embed="rId3" cstate="print"/>
            <a:srcRect/>
            <a:stretch>
              <a:fillRect/>
            </a:stretch>
          </p:blipFill>
          <p:spPr bwMode="auto">
            <a:xfrm>
              <a:off x="-724" y="1670985"/>
              <a:ext cx="1676400" cy="4095750"/>
            </a:xfrm>
            <a:prstGeom prst="rect">
              <a:avLst/>
            </a:prstGeom>
            <a:noFill/>
            <a:ln w="9525">
              <a:solidFill>
                <a:schemeClr val="tx1"/>
              </a:solidFill>
              <a:miter lim="800000"/>
              <a:headEnd/>
              <a:tailEnd/>
            </a:ln>
          </p:spPr>
        </p:pic>
        <p:grpSp>
          <p:nvGrpSpPr>
            <p:cNvPr id="3" name="Group 25"/>
            <p:cNvGrpSpPr>
              <a:grpSpLocks/>
            </p:cNvGrpSpPr>
            <p:nvPr/>
          </p:nvGrpSpPr>
          <p:grpSpPr bwMode="auto">
            <a:xfrm>
              <a:off x="0" y="1679575"/>
              <a:ext cx="1657350" cy="681071"/>
              <a:chOff x="0" y="1679575"/>
              <a:chExt cx="1657350" cy="681071"/>
            </a:xfrm>
          </p:grpSpPr>
          <p:sp>
            <p:nvSpPr>
              <p:cNvPr id="59406" name="Rectangle 7"/>
              <p:cNvSpPr>
                <a:spLocks noChangeArrowheads="1"/>
              </p:cNvSpPr>
              <p:nvPr/>
            </p:nvSpPr>
            <p:spPr bwMode="auto">
              <a:xfrm>
                <a:off x="0" y="2143126"/>
                <a:ext cx="1657350" cy="21752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59407"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pic>
        <p:nvPicPr>
          <p:cNvPr id="59397" name="Picture 2" descr="D:\users\nmpatre\training_material\snaps\280.tif"/>
          <p:cNvPicPr>
            <a:picLocks noChangeAspect="1" noChangeArrowheads="1"/>
          </p:cNvPicPr>
          <p:nvPr/>
        </p:nvPicPr>
        <p:blipFill>
          <a:blip r:embed="rId4" cstate="print"/>
          <a:srcRect/>
          <a:stretch>
            <a:fillRect/>
          </a:stretch>
        </p:blipFill>
        <p:spPr bwMode="auto">
          <a:xfrm>
            <a:off x="6243638" y="1058863"/>
            <a:ext cx="2676525" cy="1995487"/>
          </a:xfrm>
          <a:prstGeom prst="rect">
            <a:avLst/>
          </a:prstGeom>
          <a:noFill/>
          <a:ln w="9525">
            <a:noFill/>
            <a:miter lim="800000"/>
            <a:headEnd/>
            <a:tailEnd/>
          </a:ln>
        </p:spPr>
      </p:pic>
      <p:sp>
        <p:nvSpPr>
          <p:cNvPr id="59398" name="Rectangle 7"/>
          <p:cNvSpPr>
            <a:spLocks noChangeArrowheads="1"/>
          </p:cNvSpPr>
          <p:nvPr/>
        </p:nvSpPr>
        <p:spPr bwMode="auto">
          <a:xfrm>
            <a:off x="7934325" y="2044700"/>
            <a:ext cx="957263" cy="87630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nvGrpSpPr>
          <p:cNvPr id="4" name="Group 11"/>
          <p:cNvGrpSpPr>
            <a:grpSpLocks/>
          </p:cNvGrpSpPr>
          <p:nvPr/>
        </p:nvGrpSpPr>
        <p:grpSpPr bwMode="auto">
          <a:xfrm>
            <a:off x="5495925" y="4137025"/>
            <a:ext cx="2543175" cy="1993900"/>
            <a:chOff x="6650789" y="3169105"/>
            <a:chExt cx="2162432" cy="1600200"/>
          </a:xfrm>
        </p:grpSpPr>
        <p:pic>
          <p:nvPicPr>
            <p:cNvPr id="59402" name="Picture 2" descr="D:\users\nmpatre\training_material\snaps\279.tif"/>
            <p:cNvPicPr>
              <a:picLocks noChangeAspect="1" noChangeArrowheads="1"/>
            </p:cNvPicPr>
            <p:nvPr/>
          </p:nvPicPr>
          <p:blipFill>
            <a:blip r:embed="rId5" cstate="print"/>
            <a:srcRect/>
            <a:stretch>
              <a:fillRect/>
            </a:stretch>
          </p:blipFill>
          <p:spPr bwMode="auto">
            <a:xfrm>
              <a:off x="6650789" y="3169105"/>
              <a:ext cx="2162432" cy="1600200"/>
            </a:xfrm>
            <a:prstGeom prst="rect">
              <a:avLst/>
            </a:prstGeom>
            <a:noFill/>
            <a:ln w="9525">
              <a:noFill/>
              <a:miter lim="800000"/>
              <a:headEnd/>
              <a:tailEnd/>
            </a:ln>
          </p:spPr>
        </p:pic>
        <p:sp>
          <p:nvSpPr>
            <p:cNvPr id="59403" name="Text Box 6"/>
            <p:cNvSpPr txBox="1">
              <a:spLocks noChangeArrowheads="1"/>
            </p:cNvSpPr>
            <p:nvPr/>
          </p:nvSpPr>
          <p:spPr bwMode="auto">
            <a:xfrm>
              <a:off x="6656215" y="3328993"/>
              <a:ext cx="557259" cy="336597"/>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a:t>Yes</a:t>
              </a:r>
            </a:p>
          </p:txBody>
        </p:sp>
      </p:grpSp>
      <p:pic>
        <p:nvPicPr>
          <p:cNvPr id="59400" name="Picture 2" descr="D:\users\nmpatre\training_material\snaps\280.tif"/>
          <p:cNvPicPr>
            <a:picLocks noChangeAspect="1" noChangeArrowheads="1"/>
          </p:cNvPicPr>
          <p:nvPr/>
        </p:nvPicPr>
        <p:blipFill>
          <a:blip r:embed="rId4" cstate="print"/>
          <a:srcRect/>
          <a:stretch>
            <a:fillRect/>
          </a:stretch>
        </p:blipFill>
        <p:spPr bwMode="auto">
          <a:xfrm>
            <a:off x="2490788" y="4130675"/>
            <a:ext cx="2674937" cy="1993900"/>
          </a:xfrm>
          <a:prstGeom prst="rect">
            <a:avLst/>
          </a:prstGeom>
          <a:noFill/>
          <a:ln w="9525">
            <a:noFill/>
            <a:miter lim="800000"/>
            <a:headEnd/>
            <a:tailEnd/>
          </a:ln>
        </p:spPr>
      </p:pic>
      <p:sp>
        <p:nvSpPr>
          <p:cNvPr id="59401" name="Text Box 6"/>
          <p:cNvSpPr txBox="1">
            <a:spLocks noChangeArrowheads="1"/>
          </p:cNvSpPr>
          <p:nvPr/>
        </p:nvSpPr>
        <p:spPr bwMode="auto">
          <a:xfrm>
            <a:off x="2636838" y="4264025"/>
            <a:ext cx="557212" cy="336550"/>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a:t>No</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6" descr="blend7"/>
          <p:cNvPicPr>
            <a:picLocks noChangeAspect="1" noChangeArrowheads="1"/>
          </p:cNvPicPr>
          <p:nvPr/>
        </p:nvPicPr>
        <p:blipFill>
          <a:blip r:embed="rId3" cstate="print"/>
          <a:srcRect/>
          <a:stretch>
            <a:fillRect/>
          </a:stretch>
        </p:blipFill>
        <p:spPr bwMode="auto">
          <a:xfrm>
            <a:off x="2636838" y="3086100"/>
            <a:ext cx="2049462" cy="2579688"/>
          </a:xfrm>
          <a:prstGeom prst="rect">
            <a:avLst/>
          </a:prstGeom>
          <a:noFill/>
          <a:ln w="22225">
            <a:solidFill>
              <a:schemeClr val="tx1"/>
            </a:solidFill>
            <a:miter lim="800000"/>
            <a:headEnd/>
            <a:tailEnd/>
          </a:ln>
        </p:spPr>
      </p:pic>
      <p:pic>
        <p:nvPicPr>
          <p:cNvPr id="60420" name="Picture 5" descr="blend10"/>
          <p:cNvPicPr>
            <a:picLocks noChangeAspect="1" noChangeArrowheads="1"/>
          </p:cNvPicPr>
          <p:nvPr/>
        </p:nvPicPr>
        <p:blipFill>
          <a:blip r:embed="rId4" cstate="print"/>
          <a:srcRect/>
          <a:stretch>
            <a:fillRect/>
          </a:stretch>
        </p:blipFill>
        <p:spPr bwMode="auto">
          <a:xfrm>
            <a:off x="5287963" y="2595563"/>
            <a:ext cx="1827212" cy="1501775"/>
          </a:xfrm>
          <a:prstGeom prst="rect">
            <a:avLst/>
          </a:prstGeom>
          <a:noFill/>
          <a:ln w="9525">
            <a:solidFill>
              <a:schemeClr val="tx1"/>
            </a:solidFill>
            <a:miter lim="800000"/>
            <a:headEnd/>
            <a:tailEnd/>
          </a:ln>
        </p:spPr>
      </p:pic>
      <p:pic>
        <p:nvPicPr>
          <p:cNvPr id="60421" name="Picture 4" descr="blend9"/>
          <p:cNvPicPr>
            <a:picLocks noChangeAspect="1" noChangeArrowheads="1"/>
          </p:cNvPicPr>
          <p:nvPr/>
        </p:nvPicPr>
        <p:blipFill>
          <a:blip r:embed="rId5" cstate="print"/>
          <a:srcRect t="5695" r="3175"/>
          <a:stretch>
            <a:fillRect/>
          </a:stretch>
        </p:blipFill>
        <p:spPr bwMode="auto">
          <a:xfrm>
            <a:off x="5295900" y="4610100"/>
            <a:ext cx="1814513" cy="1595438"/>
          </a:xfrm>
          <a:prstGeom prst="rect">
            <a:avLst/>
          </a:prstGeom>
          <a:noFill/>
          <a:ln w="9525">
            <a:solidFill>
              <a:schemeClr val="tx1"/>
            </a:solidFill>
            <a:miter lim="800000"/>
            <a:headEnd/>
            <a:tailEnd/>
          </a:ln>
        </p:spPr>
      </p:pic>
      <p:sp>
        <p:nvSpPr>
          <p:cNvPr id="19"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grpSp>
        <p:nvGrpSpPr>
          <p:cNvPr id="2" name="Group 15"/>
          <p:cNvGrpSpPr>
            <a:grpSpLocks/>
          </p:cNvGrpSpPr>
          <p:nvPr/>
        </p:nvGrpSpPr>
        <p:grpSpPr bwMode="auto">
          <a:xfrm>
            <a:off x="46038" y="1671638"/>
            <a:ext cx="1676400" cy="4095750"/>
            <a:chOff x="-724" y="1670985"/>
            <a:chExt cx="1676400" cy="4095750"/>
          </a:xfrm>
        </p:grpSpPr>
        <p:pic>
          <p:nvPicPr>
            <p:cNvPr id="60426" name="Picture 16" descr="D:\users\nmpatre\training_material\snaps\97.tif"/>
            <p:cNvPicPr>
              <a:picLocks noChangeAspect="1" noChangeArrowheads="1"/>
            </p:cNvPicPr>
            <p:nvPr/>
          </p:nvPicPr>
          <p:blipFill>
            <a:blip r:embed="rId6" cstate="print"/>
            <a:srcRect/>
            <a:stretch>
              <a:fillRect/>
            </a:stretch>
          </p:blipFill>
          <p:spPr bwMode="auto">
            <a:xfrm>
              <a:off x="-724" y="1670985"/>
              <a:ext cx="1676400" cy="4095750"/>
            </a:xfrm>
            <a:prstGeom prst="rect">
              <a:avLst/>
            </a:prstGeom>
            <a:noFill/>
            <a:ln w="9525">
              <a:solidFill>
                <a:schemeClr val="tx1"/>
              </a:solidFill>
              <a:miter lim="800000"/>
              <a:headEnd/>
              <a:tailEnd/>
            </a:ln>
          </p:spPr>
        </p:pic>
        <p:grpSp>
          <p:nvGrpSpPr>
            <p:cNvPr id="3" name="Group 25"/>
            <p:cNvGrpSpPr>
              <a:grpSpLocks/>
            </p:cNvGrpSpPr>
            <p:nvPr/>
          </p:nvGrpSpPr>
          <p:grpSpPr bwMode="auto">
            <a:xfrm>
              <a:off x="0" y="1679575"/>
              <a:ext cx="1657350" cy="1903432"/>
              <a:chOff x="0" y="1679575"/>
              <a:chExt cx="1657350" cy="1903432"/>
            </a:xfrm>
          </p:grpSpPr>
          <p:sp>
            <p:nvSpPr>
              <p:cNvPr id="60428" name="Rectangle 7"/>
              <p:cNvSpPr>
                <a:spLocks noChangeArrowheads="1"/>
              </p:cNvSpPr>
              <p:nvPr/>
            </p:nvSpPr>
            <p:spPr bwMode="auto">
              <a:xfrm>
                <a:off x="0" y="3365487"/>
                <a:ext cx="1657350" cy="21752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60429"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sp>
        <p:nvSpPr>
          <p:cNvPr id="60424" name="Text Box 6"/>
          <p:cNvSpPr txBox="1">
            <a:spLocks noChangeArrowheads="1"/>
          </p:cNvSpPr>
          <p:nvPr/>
        </p:nvSpPr>
        <p:spPr bwMode="auto">
          <a:xfrm>
            <a:off x="7273925" y="3143250"/>
            <a:ext cx="1422400" cy="233363"/>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Linear Blend</a:t>
            </a:r>
          </a:p>
        </p:txBody>
      </p:sp>
      <p:sp>
        <p:nvSpPr>
          <p:cNvPr id="60425" name="Text Box 6"/>
          <p:cNvSpPr txBox="1">
            <a:spLocks noChangeArrowheads="1"/>
          </p:cNvSpPr>
          <p:nvPr/>
        </p:nvSpPr>
        <p:spPr bwMode="auto">
          <a:xfrm>
            <a:off x="7277100" y="5256213"/>
            <a:ext cx="1671638"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Smooth Blend</a:t>
            </a:r>
          </a:p>
        </p:txBody>
      </p:sp>
      <p:sp>
        <p:nvSpPr>
          <p:cNvPr id="16" name="Text Placeholder 15"/>
          <p:cNvSpPr>
            <a:spLocks noGrp="1"/>
          </p:cNvSpPr>
          <p:nvPr>
            <p:ph type="body" sz="quarter" idx="10"/>
          </p:nvPr>
        </p:nvSpPr>
        <p:spPr>
          <a:xfrm>
            <a:off x="2034000" y="1486800"/>
            <a:ext cx="6096000" cy="3733800"/>
          </a:xfrm>
        </p:spPr>
        <p:txBody>
          <a:bodyPr/>
          <a:lstStyle/>
          <a:p>
            <a:pPr lvl="1"/>
            <a:r>
              <a:rPr lang="en-GB" dirty="0" smtClean="0"/>
              <a:t>Creates a blend of variable radius on face/edges</a:t>
            </a:r>
          </a:p>
          <a:p>
            <a:pPr lvl="1"/>
            <a:r>
              <a:rPr lang="en-GB" dirty="0" smtClean="0"/>
              <a:t>The Details view is used to specify the start and end radius</a:t>
            </a:r>
          </a:p>
          <a:p>
            <a:pPr lvl="1"/>
            <a:r>
              <a:rPr lang="en-GB" dirty="0" smtClean="0"/>
              <a:t>Specify Linear or Smooth Transition for Blend</a:t>
            </a:r>
          </a:p>
          <a:p>
            <a:endParaRPr lang="en-GB" dirty="0"/>
          </a:p>
        </p:txBody>
      </p:sp>
      <p:sp>
        <p:nvSpPr>
          <p:cNvPr id="14" name="Title 13"/>
          <p:cNvSpPr>
            <a:spLocks noGrp="1"/>
          </p:cNvSpPr>
          <p:nvPr>
            <p:ph type="title"/>
          </p:nvPr>
        </p:nvSpPr>
        <p:spPr/>
        <p:txBody>
          <a:bodyPr/>
          <a:lstStyle/>
          <a:p>
            <a:r>
              <a:rPr lang="en-GB" smtClean="0"/>
              <a:t>Variable Radius Blend</a:t>
            </a:r>
            <a:br>
              <a:rPr lang="en-GB" smtClean="0"/>
            </a:br>
            <a:endParaRPr lang="en-GB"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grpSp>
        <p:nvGrpSpPr>
          <p:cNvPr id="2" name="Group 15"/>
          <p:cNvGrpSpPr>
            <a:grpSpLocks/>
          </p:cNvGrpSpPr>
          <p:nvPr/>
        </p:nvGrpSpPr>
        <p:grpSpPr bwMode="auto">
          <a:xfrm>
            <a:off x="46038" y="1671638"/>
            <a:ext cx="1676400" cy="4095750"/>
            <a:chOff x="-724" y="1670985"/>
            <a:chExt cx="1676400" cy="4095750"/>
          </a:xfrm>
        </p:grpSpPr>
        <p:pic>
          <p:nvPicPr>
            <p:cNvPr id="61448" name="Picture 16" descr="D:\users\nmpatre\training_material\snaps\97.tif"/>
            <p:cNvPicPr>
              <a:picLocks noChangeAspect="1" noChangeArrowheads="1"/>
            </p:cNvPicPr>
            <p:nvPr/>
          </p:nvPicPr>
          <p:blipFill>
            <a:blip r:embed="rId3" cstate="print"/>
            <a:srcRect/>
            <a:stretch>
              <a:fillRect/>
            </a:stretch>
          </p:blipFill>
          <p:spPr bwMode="auto">
            <a:xfrm>
              <a:off x="-724" y="1670985"/>
              <a:ext cx="1676400" cy="4095750"/>
            </a:xfrm>
            <a:prstGeom prst="rect">
              <a:avLst/>
            </a:prstGeom>
            <a:noFill/>
            <a:ln w="9525">
              <a:solidFill>
                <a:schemeClr val="tx1"/>
              </a:solidFill>
              <a:miter lim="800000"/>
              <a:headEnd/>
              <a:tailEnd/>
            </a:ln>
          </p:spPr>
        </p:pic>
        <p:grpSp>
          <p:nvGrpSpPr>
            <p:cNvPr id="3" name="Group 25"/>
            <p:cNvGrpSpPr>
              <a:grpSpLocks/>
            </p:cNvGrpSpPr>
            <p:nvPr/>
          </p:nvGrpSpPr>
          <p:grpSpPr bwMode="auto">
            <a:xfrm>
              <a:off x="0" y="1679575"/>
              <a:ext cx="1657350" cy="2108714"/>
              <a:chOff x="0" y="1679575"/>
              <a:chExt cx="1657350" cy="2108714"/>
            </a:xfrm>
          </p:grpSpPr>
          <p:sp>
            <p:nvSpPr>
              <p:cNvPr id="61450" name="Rectangle 7"/>
              <p:cNvSpPr>
                <a:spLocks noChangeArrowheads="1"/>
              </p:cNvSpPr>
              <p:nvPr/>
            </p:nvSpPr>
            <p:spPr bwMode="auto">
              <a:xfrm>
                <a:off x="0" y="3570769"/>
                <a:ext cx="1657350" cy="21752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61451"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pic>
        <p:nvPicPr>
          <p:cNvPr id="61445" name="Picture 2" descr="D:\users\nmpatre\training_material\snaps\138.tif"/>
          <p:cNvPicPr>
            <a:picLocks noChangeAspect="1" noChangeArrowheads="1"/>
          </p:cNvPicPr>
          <p:nvPr/>
        </p:nvPicPr>
        <p:blipFill>
          <a:blip r:embed="rId4" cstate="print"/>
          <a:srcRect/>
          <a:stretch>
            <a:fillRect/>
          </a:stretch>
        </p:blipFill>
        <p:spPr bwMode="auto">
          <a:xfrm>
            <a:off x="3875088" y="2532063"/>
            <a:ext cx="2400300" cy="695325"/>
          </a:xfrm>
          <a:prstGeom prst="rect">
            <a:avLst/>
          </a:prstGeom>
          <a:noFill/>
          <a:ln w="9525">
            <a:solidFill>
              <a:schemeClr val="tx1"/>
            </a:solidFill>
            <a:miter lim="800000"/>
            <a:headEnd/>
            <a:tailEnd/>
          </a:ln>
        </p:spPr>
      </p:pic>
      <p:pic>
        <p:nvPicPr>
          <p:cNvPr id="61446" name="Picture 3" descr="D:\users\nmpatre\training_material\snaps\137.tif"/>
          <p:cNvPicPr>
            <a:picLocks noChangeAspect="1" noChangeArrowheads="1"/>
          </p:cNvPicPr>
          <p:nvPr/>
        </p:nvPicPr>
        <p:blipFill>
          <a:blip r:embed="rId5" cstate="print"/>
          <a:srcRect/>
          <a:stretch>
            <a:fillRect/>
          </a:stretch>
        </p:blipFill>
        <p:spPr bwMode="auto">
          <a:xfrm>
            <a:off x="2200275" y="3427413"/>
            <a:ext cx="2743200" cy="2743200"/>
          </a:xfrm>
          <a:prstGeom prst="rect">
            <a:avLst/>
          </a:prstGeom>
          <a:noFill/>
          <a:ln w="9525">
            <a:solidFill>
              <a:schemeClr val="tx1"/>
            </a:solidFill>
            <a:miter lim="800000"/>
            <a:headEnd/>
            <a:tailEnd/>
          </a:ln>
        </p:spPr>
      </p:pic>
      <p:pic>
        <p:nvPicPr>
          <p:cNvPr id="61447" name="Picture 4" descr="D:\users\nmpatre\training_material\snaps\139.tif"/>
          <p:cNvPicPr>
            <a:picLocks noChangeAspect="1" noChangeArrowheads="1"/>
          </p:cNvPicPr>
          <p:nvPr/>
        </p:nvPicPr>
        <p:blipFill>
          <a:blip r:embed="rId6" cstate="print"/>
          <a:srcRect/>
          <a:stretch>
            <a:fillRect/>
          </a:stretch>
        </p:blipFill>
        <p:spPr bwMode="auto">
          <a:xfrm>
            <a:off x="5540375" y="3427413"/>
            <a:ext cx="2743200" cy="2743200"/>
          </a:xfrm>
          <a:prstGeom prst="rect">
            <a:avLst/>
          </a:prstGeom>
          <a:noFill/>
          <a:ln w="9525">
            <a:solidFill>
              <a:schemeClr val="tx1"/>
            </a:solidFill>
            <a:miter lim="800000"/>
            <a:headEnd/>
            <a:tailEnd/>
          </a:ln>
        </p:spPr>
      </p:pic>
      <p:sp>
        <p:nvSpPr>
          <p:cNvPr id="13" name="Text Placeholder 12"/>
          <p:cNvSpPr>
            <a:spLocks noGrp="1"/>
          </p:cNvSpPr>
          <p:nvPr>
            <p:ph type="body" sz="quarter" idx="10"/>
          </p:nvPr>
        </p:nvSpPr>
        <p:spPr>
          <a:xfrm>
            <a:off x="2034000" y="1486800"/>
            <a:ext cx="6096000" cy="3733800"/>
          </a:xfrm>
        </p:spPr>
        <p:txBody>
          <a:bodyPr/>
          <a:lstStyle/>
          <a:p>
            <a:pPr lvl="1"/>
            <a:r>
              <a:rPr lang="en-GB" dirty="0" smtClean="0"/>
              <a:t>Creates a blend on vertices</a:t>
            </a:r>
          </a:p>
          <a:p>
            <a:pPr lvl="1"/>
            <a:r>
              <a:rPr lang="en-GB" dirty="0" smtClean="0"/>
              <a:t>Used to blend corners of Surface bodies</a:t>
            </a:r>
          </a:p>
          <a:p>
            <a:pPr lvl="1"/>
            <a:r>
              <a:rPr lang="en-GB" dirty="0" smtClean="0"/>
              <a:t>The Details view is used to specify the Radius and Vertices</a:t>
            </a:r>
          </a:p>
          <a:p>
            <a:endParaRPr lang="en-GB" dirty="0"/>
          </a:p>
        </p:txBody>
      </p:sp>
      <p:sp>
        <p:nvSpPr>
          <p:cNvPr id="12" name="Title 11"/>
          <p:cNvSpPr>
            <a:spLocks noGrp="1"/>
          </p:cNvSpPr>
          <p:nvPr>
            <p:ph type="title"/>
          </p:nvPr>
        </p:nvSpPr>
        <p:spPr/>
        <p:txBody>
          <a:bodyPr/>
          <a:lstStyle/>
          <a:p>
            <a:r>
              <a:rPr lang="en-GB" dirty="0" smtClean="0"/>
              <a:t>Vertex Blend</a:t>
            </a:r>
            <a:br>
              <a:rPr lang="en-GB" dirty="0" smtClean="0"/>
            </a:br>
            <a:endParaRPr lang="en-GB"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4283075" y="2941638"/>
            <a:ext cx="2043113" cy="2760662"/>
            <a:chOff x="5991228" y="3078163"/>
            <a:chExt cx="2252661" cy="2903538"/>
          </a:xfrm>
        </p:grpSpPr>
        <p:grpSp>
          <p:nvGrpSpPr>
            <p:cNvPr id="3" name="Group 4"/>
            <p:cNvGrpSpPr>
              <a:grpSpLocks/>
            </p:cNvGrpSpPr>
            <p:nvPr/>
          </p:nvGrpSpPr>
          <p:grpSpPr bwMode="auto">
            <a:xfrm>
              <a:off x="5991228" y="3078163"/>
              <a:ext cx="2217738" cy="2903538"/>
              <a:chOff x="3840" y="2057"/>
              <a:chExt cx="1397" cy="1829"/>
            </a:xfrm>
          </p:grpSpPr>
          <p:pic>
            <p:nvPicPr>
              <p:cNvPr id="62489" name="Picture 5" descr="cham4"/>
              <p:cNvPicPr>
                <a:picLocks noChangeAspect="1" noChangeArrowheads="1"/>
              </p:cNvPicPr>
              <p:nvPr/>
            </p:nvPicPr>
            <p:blipFill>
              <a:blip r:embed="rId2" cstate="print"/>
              <a:srcRect/>
              <a:stretch>
                <a:fillRect/>
              </a:stretch>
            </p:blipFill>
            <p:spPr bwMode="auto">
              <a:xfrm>
                <a:off x="3840" y="2057"/>
                <a:ext cx="1397" cy="1021"/>
              </a:xfrm>
              <a:prstGeom prst="rect">
                <a:avLst/>
              </a:prstGeom>
              <a:noFill/>
              <a:ln w="9525">
                <a:solidFill>
                  <a:schemeClr val="tx1"/>
                </a:solidFill>
                <a:miter lim="800000"/>
                <a:headEnd/>
                <a:tailEnd/>
              </a:ln>
            </p:spPr>
          </p:pic>
          <p:pic>
            <p:nvPicPr>
              <p:cNvPr id="62490" name="Picture 6" descr="cham5"/>
              <p:cNvPicPr>
                <a:picLocks noChangeAspect="1" noChangeArrowheads="1"/>
              </p:cNvPicPr>
              <p:nvPr/>
            </p:nvPicPr>
            <p:blipFill>
              <a:blip r:embed="rId3" cstate="print"/>
              <a:srcRect t="2234" b="6519"/>
              <a:stretch>
                <a:fillRect/>
              </a:stretch>
            </p:blipFill>
            <p:spPr bwMode="auto">
              <a:xfrm>
                <a:off x="3850" y="3193"/>
                <a:ext cx="1387" cy="693"/>
              </a:xfrm>
              <a:prstGeom prst="rect">
                <a:avLst/>
              </a:prstGeom>
              <a:noFill/>
              <a:ln w="9525">
                <a:solidFill>
                  <a:schemeClr val="tx1"/>
                </a:solidFill>
                <a:miter lim="800000"/>
                <a:headEnd/>
                <a:tailEnd/>
              </a:ln>
            </p:spPr>
          </p:pic>
        </p:grpSp>
        <p:sp>
          <p:nvSpPr>
            <p:cNvPr id="62488" name="Rectangle 17"/>
            <p:cNvSpPr>
              <a:spLocks noChangeArrowheads="1"/>
            </p:cNvSpPr>
            <p:nvPr/>
          </p:nvSpPr>
          <p:spPr bwMode="auto">
            <a:xfrm>
              <a:off x="7369176" y="5429250"/>
              <a:ext cx="874713" cy="528638"/>
            </a:xfrm>
            <a:prstGeom prst="rect">
              <a:avLst/>
            </a:prstGeom>
            <a:noFill/>
            <a:ln w="25400">
              <a:solidFill>
                <a:srgbClr val="FF0000"/>
              </a:solidFill>
              <a:miter lim="800000"/>
              <a:headEnd type="none" w="sm" len="sm"/>
              <a:tailEnd type="none" w="sm" len="sm"/>
            </a:ln>
          </p:spPr>
          <p:txBody>
            <a:bodyPr anchor="ctr">
              <a:spAutoFit/>
            </a:bodyPr>
            <a:lstStyle/>
            <a:p>
              <a:pPr algn="ctr" eaLnBrk="0" hangingPunct="0"/>
              <a:endParaRPr lang="en-US" sz="1400"/>
            </a:p>
          </p:txBody>
        </p:sp>
      </p:grpSp>
      <p:grpSp>
        <p:nvGrpSpPr>
          <p:cNvPr id="4" name="Group 26"/>
          <p:cNvGrpSpPr>
            <a:grpSpLocks/>
          </p:cNvGrpSpPr>
          <p:nvPr/>
        </p:nvGrpSpPr>
        <p:grpSpPr bwMode="auto">
          <a:xfrm>
            <a:off x="1879600" y="2690813"/>
            <a:ext cx="2085975" cy="3067050"/>
            <a:chOff x="2784475" y="2870200"/>
            <a:chExt cx="2322513" cy="3222625"/>
          </a:xfrm>
        </p:grpSpPr>
        <p:grpSp>
          <p:nvGrpSpPr>
            <p:cNvPr id="5" name="Group 25"/>
            <p:cNvGrpSpPr>
              <a:grpSpLocks/>
            </p:cNvGrpSpPr>
            <p:nvPr/>
          </p:nvGrpSpPr>
          <p:grpSpPr bwMode="auto">
            <a:xfrm>
              <a:off x="2784475" y="2870200"/>
              <a:ext cx="2308225" cy="3211513"/>
              <a:chOff x="3213100" y="3051175"/>
              <a:chExt cx="2308225" cy="3211513"/>
            </a:xfrm>
          </p:grpSpPr>
          <p:grpSp>
            <p:nvGrpSpPr>
              <p:cNvPr id="6" name="Group 10"/>
              <p:cNvGrpSpPr>
                <a:grpSpLocks/>
              </p:cNvGrpSpPr>
              <p:nvPr/>
            </p:nvGrpSpPr>
            <p:grpSpPr bwMode="auto">
              <a:xfrm>
                <a:off x="3213100" y="3116263"/>
                <a:ext cx="2308225" cy="3146425"/>
                <a:chOff x="2204" y="1967"/>
                <a:chExt cx="1454" cy="1982"/>
              </a:xfrm>
            </p:grpSpPr>
            <p:pic>
              <p:nvPicPr>
                <p:cNvPr id="62485" name="Picture 11" descr="cham3"/>
                <p:cNvPicPr>
                  <a:picLocks noChangeAspect="1" noChangeArrowheads="1"/>
                </p:cNvPicPr>
                <p:nvPr/>
              </p:nvPicPr>
              <p:blipFill>
                <a:blip r:embed="rId4" cstate="print"/>
                <a:srcRect t="4414"/>
                <a:stretch>
                  <a:fillRect/>
                </a:stretch>
              </p:blipFill>
              <p:spPr bwMode="auto">
                <a:xfrm>
                  <a:off x="2244" y="1967"/>
                  <a:ext cx="1267" cy="1159"/>
                </a:xfrm>
                <a:prstGeom prst="rect">
                  <a:avLst/>
                </a:prstGeom>
                <a:noFill/>
                <a:ln w="9525">
                  <a:solidFill>
                    <a:schemeClr val="tx1"/>
                  </a:solidFill>
                  <a:miter lim="800000"/>
                  <a:headEnd/>
                  <a:tailEnd/>
                </a:ln>
              </p:spPr>
            </p:pic>
            <p:pic>
              <p:nvPicPr>
                <p:cNvPr id="62486" name="Picture 12" descr="cham7"/>
                <p:cNvPicPr>
                  <a:picLocks noChangeAspect="1" noChangeArrowheads="1"/>
                </p:cNvPicPr>
                <p:nvPr/>
              </p:nvPicPr>
              <p:blipFill>
                <a:blip r:embed="rId5" cstate="print"/>
                <a:srcRect b="5409"/>
                <a:stretch>
                  <a:fillRect/>
                </a:stretch>
              </p:blipFill>
              <p:spPr bwMode="auto">
                <a:xfrm>
                  <a:off x="2204" y="3193"/>
                  <a:ext cx="1454" cy="756"/>
                </a:xfrm>
                <a:prstGeom prst="rect">
                  <a:avLst/>
                </a:prstGeom>
                <a:noFill/>
                <a:ln w="9525">
                  <a:solidFill>
                    <a:schemeClr val="tx1"/>
                  </a:solidFill>
                  <a:miter lim="800000"/>
                  <a:headEnd/>
                  <a:tailEnd/>
                </a:ln>
              </p:spPr>
            </p:pic>
          </p:grpSp>
          <p:sp>
            <p:nvSpPr>
              <p:cNvPr id="62483" name="Text Box 18"/>
              <p:cNvSpPr txBox="1">
                <a:spLocks noChangeArrowheads="1"/>
              </p:cNvSpPr>
              <p:nvPr/>
            </p:nvSpPr>
            <p:spPr bwMode="auto">
              <a:xfrm>
                <a:off x="4240213" y="3051175"/>
                <a:ext cx="747712" cy="366713"/>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sz="1800"/>
                  <a:t>Left</a:t>
                </a:r>
              </a:p>
            </p:txBody>
          </p:sp>
          <p:sp>
            <p:nvSpPr>
              <p:cNvPr id="62484" name="Text Box 19"/>
              <p:cNvSpPr txBox="1">
                <a:spLocks noChangeArrowheads="1"/>
              </p:cNvSpPr>
              <p:nvPr/>
            </p:nvSpPr>
            <p:spPr bwMode="auto">
              <a:xfrm rot="5400000">
                <a:off x="4782929" y="3925094"/>
                <a:ext cx="825500" cy="366712"/>
              </a:xfrm>
              <a:prstGeom prst="rect">
                <a:avLst/>
              </a:prstGeom>
              <a:noFill/>
              <a:ln w="25400">
                <a:noFill/>
                <a:miter lim="800000"/>
                <a:headEnd type="none" w="sm" len="sm"/>
                <a:tailEnd type="none" w="sm" len="sm"/>
              </a:ln>
            </p:spPr>
            <p:txBody>
              <a:bodyPr>
                <a:spAutoFit/>
              </a:bodyPr>
              <a:lstStyle/>
              <a:p>
                <a:pPr eaLnBrk="0" hangingPunct="0">
                  <a:spcBef>
                    <a:spcPct val="50000"/>
                  </a:spcBef>
                </a:pPr>
                <a:r>
                  <a:rPr lang="en-US" sz="1800"/>
                  <a:t>Right</a:t>
                </a:r>
              </a:p>
            </p:txBody>
          </p:sp>
        </p:grpSp>
        <p:sp>
          <p:nvSpPr>
            <p:cNvPr id="62481" name="Rectangle 16"/>
            <p:cNvSpPr>
              <a:spLocks noChangeArrowheads="1"/>
            </p:cNvSpPr>
            <p:nvPr/>
          </p:nvSpPr>
          <p:spPr bwMode="auto">
            <a:xfrm>
              <a:off x="4291013" y="5472113"/>
              <a:ext cx="815975" cy="620712"/>
            </a:xfrm>
            <a:prstGeom prst="rect">
              <a:avLst/>
            </a:prstGeom>
            <a:noFill/>
            <a:ln w="25400">
              <a:solidFill>
                <a:srgbClr val="FF0000"/>
              </a:solidFill>
              <a:miter lim="800000"/>
              <a:headEnd type="none" w="sm" len="sm"/>
              <a:tailEnd type="none" w="sm" len="sm"/>
            </a:ln>
          </p:spPr>
          <p:txBody>
            <a:bodyPr anchor="ctr">
              <a:spAutoFit/>
            </a:bodyPr>
            <a:lstStyle/>
            <a:p>
              <a:pPr algn="ctr" eaLnBrk="0" hangingPunct="0"/>
              <a:endParaRPr lang="en-US" sz="1400"/>
            </a:p>
          </p:txBody>
        </p:sp>
      </p:grpSp>
      <p:sp>
        <p:nvSpPr>
          <p:cNvPr id="26"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grpSp>
        <p:nvGrpSpPr>
          <p:cNvPr id="7" name="Group 21"/>
          <p:cNvGrpSpPr>
            <a:grpSpLocks/>
          </p:cNvGrpSpPr>
          <p:nvPr/>
        </p:nvGrpSpPr>
        <p:grpSpPr bwMode="auto">
          <a:xfrm>
            <a:off x="46038" y="1679575"/>
            <a:ext cx="1676400" cy="4095750"/>
            <a:chOff x="0" y="1679575"/>
            <a:chExt cx="1676400" cy="4095880"/>
          </a:xfrm>
        </p:grpSpPr>
        <p:pic>
          <p:nvPicPr>
            <p:cNvPr id="62476" name="Picture 13" descr="D:\users\nmpatre\training_material\snaps\97.tif"/>
            <p:cNvPicPr>
              <a:picLocks noChangeAspect="1" noChangeArrowheads="1"/>
            </p:cNvPicPr>
            <p:nvPr/>
          </p:nvPicPr>
          <p:blipFill>
            <a:blip r:embed="rId6" cstate="print"/>
            <a:srcRect/>
            <a:stretch>
              <a:fillRect/>
            </a:stretch>
          </p:blipFill>
          <p:spPr bwMode="auto">
            <a:xfrm>
              <a:off x="0" y="1679705"/>
              <a:ext cx="1676400" cy="4095750"/>
            </a:xfrm>
            <a:prstGeom prst="rect">
              <a:avLst/>
            </a:prstGeom>
            <a:noFill/>
            <a:ln w="9525">
              <a:solidFill>
                <a:schemeClr val="tx1"/>
              </a:solidFill>
              <a:miter lim="800000"/>
              <a:headEnd/>
              <a:tailEnd/>
            </a:ln>
          </p:spPr>
        </p:pic>
        <p:grpSp>
          <p:nvGrpSpPr>
            <p:cNvPr id="8" name="Group 24"/>
            <p:cNvGrpSpPr>
              <a:grpSpLocks/>
            </p:cNvGrpSpPr>
            <p:nvPr/>
          </p:nvGrpSpPr>
          <p:grpSpPr bwMode="auto">
            <a:xfrm>
              <a:off x="0" y="1679575"/>
              <a:ext cx="1657350" cy="2307113"/>
              <a:chOff x="0" y="1679575"/>
              <a:chExt cx="1657350" cy="2307113"/>
            </a:xfrm>
          </p:grpSpPr>
          <p:sp>
            <p:nvSpPr>
              <p:cNvPr id="62478" name="Rectangle 7"/>
              <p:cNvSpPr>
                <a:spLocks noChangeArrowheads="1"/>
              </p:cNvSpPr>
              <p:nvPr/>
            </p:nvSpPr>
            <p:spPr bwMode="auto">
              <a:xfrm>
                <a:off x="0" y="3780313"/>
                <a:ext cx="1657350" cy="20637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62479"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grpSp>
        <p:nvGrpSpPr>
          <p:cNvPr id="9" name="Group 36"/>
          <p:cNvGrpSpPr>
            <a:grpSpLocks/>
          </p:cNvGrpSpPr>
          <p:nvPr/>
        </p:nvGrpSpPr>
        <p:grpSpPr bwMode="auto">
          <a:xfrm>
            <a:off x="6538913" y="2798763"/>
            <a:ext cx="2157412" cy="2962275"/>
            <a:chOff x="6539386" y="2640563"/>
            <a:chExt cx="2156745" cy="2962502"/>
          </a:xfrm>
        </p:grpSpPr>
        <p:pic>
          <p:nvPicPr>
            <p:cNvPr id="62472" name="Picture 22" descr="D:\users\nmpatre\training_material\snaps\114.tif"/>
            <p:cNvPicPr>
              <a:picLocks noChangeAspect="1" noChangeArrowheads="1"/>
            </p:cNvPicPr>
            <p:nvPr/>
          </p:nvPicPr>
          <p:blipFill>
            <a:blip r:embed="rId7" cstate="print"/>
            <a:srcRect r="3058"/>
            <a:stretch>
              <a:fillRect/>
            </a:stretch>
          </p:blipFill>
          <p:spPr bwMode="auto">
            <a:xfrm>
              <a:off x="6539386" y="4478693"/>
              <a:ext cx="2156745" cy="1102277"/>
            </a:xfrm>
            <a:prstGeom prst="rect">
              <a:avLst/>
            </a:prstGeom>
            <a:noFill/>
            <a:ln w="9525">
              <a:solidFill>
                <a:schemeClr val="tx1"/>
              </a:solidFill>
              <a:miter lim="800000"/>
              <a:headEnd/>
              <a:tailEnd/>
            </a:ln>
          </p:spPr>
        </p:pic>
        <p:grpSp>
          <p:nvGrpSpPr>
            <p:cNvPr id="10" name="Group 26"/>
            <p:cNvGrpSpPr>
              <a:grpSpLocks/>
            </p:cNvGrpSpPr>
            <p:nvPr/>
          </p:nvGrpSpPr>
          <p:grpSpPr bwMode="auto">
            <a:xfrm>
              <a:off x="6735457" y="2640563"/>
              <a:ext cx="1954444" cy="2962502"/>
              <a:chOff x="2931090" y="2950895"/>
              <a:chExt cx="2175897" cy="3112518"/>
            </a:xfrm>
          </p:grpSpPr>
          <p:pic>
            <p:nvPicPr>
              <p:cNvPr id="62474" name="Picture 11" descr="cham3"/>
              <p:cNvPicPr>
                <a:picLocks noChangeAspect="1" noChangeArrowheads="1"/>
              </p:cNvPicPr>
              <p:nvPr/>
            </p:nvPicPr>
            <p:blipFill>
              <a:blip r:embed="rId4" cstate="print"/>
              <a:srcRect t="5263"/>
              <a:stretch>
                <a:fillRect/>
              </a:stretch>
            </p:blipFill>
            <p:spPr bwMode="auto">
              <a:xfrm>
                <a:off x="2931090" y="2950895"/>
                <a:ext cx="2011366" cy="1824307"/>
              </a:xfrm>
              <a:prstGeom prst="rect">
                <a:avLst/>
              </a:prstGeom>
              <a:noFill/>
              <a:ln w="9525">
                <a:solidFill>
                  <a:schemeClr val="tx1"/>
                </a:solidFill>
                <a:miter lim="800000"/>
                <a:headEnd/>
                <a:tailEnd/>
              </a:ln>
            </p:spPr>
          </p:pic>
          <p:sp>
            <p:nvSpPr>
              <p:cNvPr id="62475" name="Rectangle 16"/>
              <p:cNvSpPr>
                <a:spLocks noChangeArrowheads="1"/>
              </p:cNvSpPr>
              <p:nvPr/>
            </p:nvSpPr>
            <p:spPr bwMode="auto">
              <a:xfrm>
                <a:off x="4291012" y="5442701"/>
                <a:ext cx="815975" cy="620712"/>
              </a:xfrm>
              <a:prstGeom prst="rect">
                <a:avLst/>
              </a:prstGeom>
              <a:noFill/>
              <a:ln w="25400">
                <a:solidFill>
                  <a:srgbClr val="FF0000"/>
                </a:solidFill>
                <a:miter lim="800000"/>
                <a:headEnd type="none" w="sm" len="sm"/>
                <a:tailEnd type="none" w="sm" len="sm"/>
              </a:ln>
            </p:spPr>
            <p:txBody>
              <a:bodyPr anchor="ctr">
                <a:spAutoFit/>
              </a:bodyPr>
              <a:lstStyle/>
              <a:p>
                <a:pPr algn="ctr" eaLnBrk="0" hangingPunct="0"/>
                <a:endParaRPr lang="en-US" sz="1400"/>
              </a:p>
            </p:txBody>
          </p:sp>
        </p:grpSp>
      </p:grpSp>
      <p:sp>
        <p:nvSpPr>
          <p:cNvPr id="28" name="Text Placeholder 27"/>
          <p:cNvSpPr>
            <a:spLocks noGrp="1"/>
          </p:cNvSpPr>
          <p:nvPr>
            <p:ph type="body" sz="quarter" idx="10"/>
          </p:nvPr>
        </p:nvSpPr>
        <p:spPr>
          <a:xfrm>
            <a:off x="2034000" y="1486800"/>
            <a:ext cx="6096000" cy="3733800"/>
          </a:xfrm>
        </p:spPr>
        <p:txBody>
          <a:bodyPr/>
          <a:lstStyle/>
          <a:p>
            <a:pPr lvl="1"/>
            <a:r>
              <a:rPr lang="en-GB" dirty="0" smtClean="0"/>
              <a:t>Creates a chamfer on edge/faces</a:t>
            </a:r>
          </a:p>
          <a:p>
            <a:pPr lvl="1"/>
            <a:r>
              <a:rPr lang="en-GB" dirty="0" smtClean="0"/>
              <a:t>The Details view is used to specify the left and right length or length and angle</a:t>
            </a:r>
          </a:p>
          <a:p>
            <a:endParaRPr lang="en-GB" dirty="0"/>
          </a:p>
        </p:txBody>
      </p:sp>
      <p:sp>
        <p:nvSpPr>
          <p:cNvPr id="27" name="Title 26"/>
          <p:cNvSpPr>
            <a:spLocks noGrp="1"/>
          </p:cNvSpPr>
          <p:nvPr>
            <p:ph type="title"/>
          </p:nvPr>
        </p:nvSpPr>
        <p:spPr/>
        <p:txBody>
          <a:bodyPr/>
          <a:lstStyle/>
          <a:p>
            <a:r>
              <a:rPr lang="en-GB" dirty="0" smtClean="0"/>
              <a:t>Chamfer</a:t>
            </a:r>
            <a:br>
              <a:rPr lang="en-GB" dirty="0" smtClean="0"/>
            </a:br>
            <a:endParaRPr lang="en-GB"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grpSp>
        <p:nvGrpSpPr>
          <p:cNvPr id="2" name="Group 16"/>
          <p:cNvGrpSpPr>
            <a:grpSpLocks/>
          </p:cNvGrpSpPr>
          <p:nvPr/>
        </p:nvGrpSpPr>
        <p:grpSpPr bwMode="auto">
          <a:xfrm>
            <a:off x="46038" y="1670050"/>
            <a:ext cx="1676400" cy="4095750"/>
            <a:chOff x="0" y="1670374"/>
            <a:chExt cx="1676400" cy="4095750"/>
          </a:xfrm>
        </p:grpSpPr>
        <p:pic>
          <p:nvPicPr>
            <p:cNvPr id="63495" name="Picture 59" descr="D:\users\nmpatre\training_material\snaps\97.tif"/>
            <p:cNvPicPr>
              <a:picLocks noChangeAspect="1" noChangeArrowheads="1"/>
            </p:cNvPicPr>
            <p:nvPr/>
          </p:nvPicPr>
          <p:blipFill>
            <a:blip r:embed="rId3" cstate="print"/>
            <a:srcRect/>
            <a:stretch>
              <a:fillRect/>
            </a:stretch>
          </p:blipFill>
          <p:spPr bwMode="auto">
            <a:xfrm>
              <a:off x="0" y="1670374"/>
              <a:ext cx="1676400" cy="4095750"/>
            </a:xfrm>
            <a:prstGeom prst="rect">
              <a:avLst/>
            </a:prstGeom>
            <a:noFill/>
            <a:ln w="9525">
              <a:solidFill>
                <a:schemeClr val="tx1"/>
              </a:solidFill>
              <a:miter lim="800000"/>
              <a:headEnd/>
              <a:tailEnd/>
            </a:ln>
          </p:spPr>
        </p:pic>
        <p:grpSp>
          <p:nvGrpSpPr>
            <p:cNvPr id="3" name="Group 9"/>
            <p:cNvGrpSpPr>
              <a:grpSpLocks/>
            </p:cNvGrpSpPr>
            <p:nvPr/>
          </p:nvGrpSpPr>
          <p:grpSpPr bwMode="auto">
            <a:xfrm>
              <a:off x="0" y="1679575"/>
              <a:ext cx="1657350" cy="3793013"/>
              <a:chOff x="0" y="1679575"/>
              <a:chExt cx="1657350" cy="3793013"/>
            </a:xfrm>
          </p:grpSpPr>
          <p:sp>
            <p:nvSpPr>
              <p:cNvPr id="63497" name="Rectangle 7"/>
              <p:cNvSpPr>
                <a:spLocks noChangeArrowheads="1"/>
              </p:cNvSpPr>
              <p:nvPr/>
            </p:nvSpPr>
            <p:spPr bwMode="auto">
              <a:xfrm>
                <a:off x="0" y="5266213"/>
                <a:ext cx="1657350" cy="20637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63498"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pic>
        <p:nvPicPr>
          <p:cNvPr id="63493" name="Picture 2" descr="D:\users\nmpatre\training_material\snaps\143.tif"/>
          <p:cNvPicPr>
            <a:picLocks noChangeAspect="1" noChangeArrowheads="1"/>
          </p:cNvPicPr>
          <p:nvPr/>
        </p:nvPicPr>
        <p:blipFill>
          <a:blip r:embed="rId4" cstate="print"/>
          <a:srcRect/>
          <a:stretch>
            <a:fillRect/>
          </a:stretch>
        </p:blipFill>
        <p:spPr bwMode="auto">
          <a:xfrm>
            <a:off x="3398838" y="3513138"/>
            <a:ext cx="3838575" cy="2276475"/>
          </a:xfrm>
          <a:prstGeom prst="rect">
            <a:avLst/>
          </a:prstGeom>
          <a:noFill/>
          <a:ln w="9525">
            <a:solidFill>
              <a:schemeClr val="tx1"/>
            </a:solidFill>
            <a:miter lim="800000"/>
            <a:headEnd/>
            <a:tailEnd/>
          </a:ln>
        </p:spPr>
      </p:pic>
      <p:sp>
        <p:nvSpPr>
          <p:cNvPr id="63494" name="Text Box 6"/>
          <p:cNvSpPr txBox="1">
            <a:spLocks noChangeArrowheads="1"/>
          </p:cNvSpPr>
          <p:nvPr/>
        </p:nvSpPr>
        <p:spPr bwMode="auto">
          <a:xfrm>
            <a:off x="3943350" y="6011863"/>
            <a:ext cx="2830513" cy="233362"/>
          </a:xfrm>
          <a:prstGeom prst="rect">
            <a:avLst/>
          </a:prstGeom>
          <a:solidFill>
            <a:srgbClr val="FFC000">
              <a:alpha val="50195"/>
            </a:srgbClr>
          </a:solidFill>
          <a:ln w="3175">
            <a:solidFill>
              <a:srgbClr val="FF0000"/>
            </a:solidFill>
            <a:miter lim="800000"/>
            <a:headEnd/>
            <a:tailEnd/>
          </a:ln>
        </p:spPr>
        <p:txBody>
          <a:bodyPr tIns="9144" bIns="9144">
            <a:spAutoFit/>
          </a:bodyPr>
          <a:lstStyle/>
          <a:p>
            <a:pPr marL="0" lvl="1" indent="-171450" algn="ctr">
              <a:buClr>
                <a:srgbClr val="16707C"/>
              </a:buClr>
            </a:pPr>
            <a:r>
              <a:rPr lang="en-US" sz="1400" b="0"/>
              <a:t>External Point Data Format</a:t>
            </a:r>
          </a:p>
        </p:txBody>
      </p:sp>
      <p:sp>
        <p:nvSpPr>
          <p:cNvPr id="12" name="Text Placeholder 11"/>
          <p:cNvSpPr>
            <a:spLocks noGrp="1"/>
          </p:cNvSpPr>
          <p:nvPr>
            <p:ph type="body" sz="quarter" idx="10"/>
          </p:nvPr>
        </p:nvSpPr>
        <p:spPr>
          <a:xfrm>
            <a:off x="2034000" y="1486800"/>
            <a:ext cx="6096000" cy="3733800"/>
          </a:xfrm>
        </p:spPr>
        <p:txBody>
          <a:bodyPr/>
          <a:lstStyle/>
          <a:p>
            <a:pPr lvl="1"/>
            <a:r>
              <a:rPr lang="en-GB" dirty="0" smtClean="0"/>
              <a:t>Used to create Construction Point, Point Load or Spot Weld</a:t>
            </a:r>
          </a:p>
          <a:p>
            <a:pPr lvl="1"/>
            <a:r>
              <a:rPr lang="en-GB" dirty="0" smtClean="0"/>
              <a:t>Can choose definition types for creating Construction point :</a:t>
            </a:r>
          </a:p>
          <a:p>
            <a:pPr lvl="1"/>
            <a:r>
              <a:rPr lang="en-GB" dirty="0" smtClean="0"/>
              <a:t>Single, Sequence by Delta, Sequence by N, From Coordinates File, Manual input</a:t>
            </a:r>
          </a:p>
          <a:p>
            <a:pPr lvl="1"/>
            <a:r>
              <a:rPr lang="en-GB" dirty="0" smtClean="0"/>
              <a:t>Text file containing external point data in specific format can be imported through From Coordinates File option</a:t>
            </a:r>
          </a:p>
          <a:p>
            <a:endParaRPr lang="en-GB" dirty="0"/>
          </a:p>
        </p:txBody>
      </p:sp>
      <p:sp>
        <p:nvSpPr>
          <p:cNvPr id="11" name="Title 10"/>
          <p:cNvSpPr>
            <a:spLocks noGrp="1"/>
          </p:cNvSpPr>
          <p:nvPr>
            <p:ph type="title"/>
          </p:nvPr>
        </p:nvSpPr>
        <p:spPr/>
        <p:txBody>
          <a:bodyPr/>
          <a:lstStyle/>
          <a:p>
            <a:r>
              <a:rPr lang="en-GB" dirty="0" smtClean="0"/>
              <a:t>Create: Point</a:t>
            </a:r>
            <a:br>
              <a:rPr lang="en-GB" dirty="0" smtClean="0"/>
            </a:br>
            <a:endParaRPr lang="en-GB"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8"/>
          <p:cNvPicPr>
            <a:picLocks noChangeAspect="1" noChangeArrowheads="1"/>
          </p:cNvPicPr>
          <p:nvPr/>
        </p:nvPicPr>
        <p:blipFill>
          <a:blip r:embed="rId3" cstate="print"/>
          <a:srcRect/>
          <a:stretch>
            <a:fillRect/>
          </a:stretch>
        </p:blipFill>
        <p:spPr bwMode="auto">
          <a:xfrm>
            <a:off x="2581275" y="3556000"/>
            <a:ext cx="3438525" cy="1390650"/>
          </a:xfrm>
          <a:prstGeom prst="rect">
            <a:avLst/>
          </a:prstGeom>
          <a:noFill/>
          <a:ln w="22225">
            <a:solidFill>
              <a:schemeClr val="tx1"/>
            </a:solidFill>
            <a:miter lim="800000"/>
            <a:headEnd/>
            <a:tailEnd/>
          </a:ln>
        </p:spPr>
      </p:pic>
      <p:pic>
        <p:nvPicPr>
          <p:cNvPr id="64515" name="Picture 10"/>
          <p:cNvPicPr>
            <a:picLocks noChangeAspect="1" noChangeArrowheads="1"/>
          </p:cNvPicPr>
          <p:nvPr/>
        </p:nvPicPr>
        <p:blipFill>
          <a:blip r:embed="rId4" cstate="print"/>
          <a:srcRect/>
          <a:stretch>
            <a:fillRect/>
          </a:stretch>
        </p:blipFill>
        <p:spPr bwMode="auto">
          <a:xfrm>
            <a:off x="6357938" y="2349500"/>
            <a:ext cx="2657475" cy="1838325"/>
          </a:xfrm>
          <a:prstGeom prst="rect">
            <a:avLst/>
          </a:prstGeom>
          <a:noFill/>
          <a:ln w="9525">
            <a:solidFill>
              <a:schemeClr val="tx1"/>
            </a:solidFill>
            <a:miter lim="800000"/>
            <a:headEnd/>
            <a:tailEnd/>
          </a:ln>
        </p:spPr>
      </p:pic>
      <p:pic>
        <p:nvPicPr>
          <p:cNvPr id="64516" name="Picture 12"/>
          <p:cNvPicPr>
            <a:picLocks noChangeAspect="1" noChangeArrowheads="1"/>
          </p:cNvPicPr>
          <p:nvPr/>
        </p:nvPicPr>
        <p:blipFill>
          <a:blip r:embed="rId5" cstate="print"/>
          <a:srcRect/>
          <a:stretch>
            <a:fillRect/>
          </a:stretch>
        </p:blipFill>
        <p:spPr bwMode="auto">
          <a:xfrm>
            <a:off x="6391275" y="4322763"/>
            <a:ext cx="2609850" cy="1800225"/>
          </a:xfrm>
          <a:prstGeom prst="rect">
            <a:avLst/>
          </a:prstGeom>
          <a:noFill/>
          <a:ln w="9525">
            <a:solidFill>
              <a:schemeClr val="tx1"/>
            </a:solidFill>
            <a:miter lim="800000"/>
            <a:headEnd/>
            <a:tailEnd/>
          </a:ln>
        </p:spPr>
      </p:pic>
      <p:sp>
        <p:nvSpPr>
          <p:cNvPr id="23"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grpSp>
        <p:nvGrpSpPr>
          <p:cNvPr id="2" name="Group 19"/>
          <p:cNvGrpSpPr>
            <a:grpSpLocks/>
          </p:cNvGrpSpPr>
          <p:nvPr/>
        </p:nvGrpSpPr>
        <p:grpSpPr bwMode="auto">
          <a:xfrm>
            <a:off x="46038" y="1679575"/>
            <a:ext cx="2438400" cy="4095750"/>
            <a:chOff x="46655" y="1679575"/>
            <a:chExt cx="2438400" cy="4095880"/>
          </a:xfrm>
        </p:grpSpPr>
        <p:grpSp>
          <p:nvGrpSpPr>
            <p:cNvPr id="3" name="Group 13"/>
            <p:cNvGrpSpPr>
              <a:grpSpLocks/>
            </p:cNvGrpSpPr>
            <p:nvPr/>
          </p:nvGrpSpPr>
          <p:grpSpPr bwMode="auto">
            <a:xfrm>
              <a:off x="46655" y="1679575"/>
              <a:ext cx="1676400" cy="4095880"/>
              <a:chOff x="0" y="1679575"/>
              <a:chExt cx="1676400" cy="4095880"/>
            </a:xfrm>
          </p:grpSpPr>
          <p:pic>
            <p:nvPicPr>
              <p:cNvPr id="64526" name="Picture 13" descr="D:\users\nmpatre\training_material\snaps\97.tif"/>
              <p:cNvPicPr>
                <a:picLocks noChangeAspect="1" noChangeArrowheads="1"/>
              </p:cNvPicPr>
              <p:nvPr/>
            </p:nvPicPr>
            <p:blipFill>
              <a:blip r:embed="rId6" cstate="print"/>
              <a:srcRect/>
              <a:stretch>
                <a:fillRect/>
              </a:stretch>
            </p:blipFill>
            <p:spPr bwMode="auto">
              <a:xfrm>
                <a:off x="0" y="1679705"/>
                <a:ext cx="1676400" cy="4095750"/>
              </a:xfrm>
              <a:prstGeom prst="rect">
                <a:avLst/>
              </a:prstGeom>
              <a:noFill/>
              <a:ln w="9525">
                <a:solidFill>
                  <a:schemeClr val="tx1"/>
                </a:solidFill>
                <a:miter lim="800000"/>
                <a:headEnd/>
                <a:tailEnd/>
              </a:ln>
            </p:spPr>
          </p:pic>
          <p:grpSp>
            <p:nvGrpSpPr>
              <p:cNvPr id="4" name="Group 24"/>
              <p:cNvGrpSpPr>
                <a:grpSpLocks/>
              </p:cNvGrpSpPr>
              <p:nvPr/>
            </p:nvGrpSpPr>
            <p:grpSpPr bwMode="auto">
              <a:xfrm>
                <a:off x="0" y="1679575"/>
                <a:ext cx="1657350" cy="2764332"/>
                <a:chOff x="0" y="1679575"/>
                <a:chExt cx="1657350" cy="2764332"/>
              </a:xfrm>
            </p:grpSpPr>
            <p:sp>
              <p:nvSpPr>
                <p:cNvPr id="64528" name="Rectangle 7"/>
                <p:cNvSpPr>
                  <a:spLocks noChangeArrowheads="1"/>
                </p:cNvSpPr>
                <p:nvPr/>
              </p:nvSpPr>
              <p:spPr bwMode="auto">
                <a:xfrm>
                  <a:off x="0" y="4237532"/>
                  <a:ext cx="1657350" cy="20637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64529"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grpSp>
          <p:nvGrpSpPr>
            <p:cNvPr id="5" name="Group 23"/>
            <p:cNvGrpSpPr>
              <a:grpSpLocks/>
            </p:cNvGrpSpPr>
            <p:nvPr/>
          </p:nvGrpSpPr>
          <p:grpSpPr bwMode="auto">
            <a:xfrm>
              <a:off x="1782145" y="4236099"/>
              <a:ext cx="702910" cy="1436914"/>
              <a:chOff x="1819469" y="4208106"/>
              <a:chExt cx="702910" cy="1436914"/>
            </a:xfrm>
          </p:grpSpPr>
          <p:pic>
            <p:nvPicPr>
              <p:cNvPr id="64523" name="Picture 4"/>
              <p:cNvPicPr>
                <a:picLocks noChangeAspect="1" noChangeArrowheads="1"/>
              </p:cNvPicPr>
              <p:nvPr/>
            </p:nvPicPr>
            <p:blipFill>
              <a:blip r:embed="rId7" cstate="print"/>
              <a:srcRect/>
              <a:stretch>
                <a:fillRect/>
              </a:stretch>
            </p:blipFill>
            <p:spPr bwMode="auto">
              <a:xfrm>
                <a:off x="1841342" y="4243000"/>
                <a:ext cx="657225" cy="1095375"/>
              </a:xfrm>
              <a:prstGeom prst="rect">
                <a:avLst/>
              </a:prstGeom>
              <a:noFill/>
              <a:ln w="9525">
                <a:noFill/>
                <a:miter lim="800000"/>
                <a:headEnd/>
                <a:tailEnd/>
              </a:ln>
            </p:spPr>
          </p:pic>
          <p:pic>
            <p:nvPicPr>
              <p:cNvPr id="64524" name="Picture 7"/>
              <p:cNvPicPr>
                <a:picLocks noChangeAspect="1" noChangeArrowheads="1"/>
              </p:cNvPicPr>
              <p:nvPr/>
            </p:nvPicPr>
            <p:blipFill>
              <a:blip r:embed="rId8" cstate="print"/>
              <a:srcRect/>
              <a:stretch>
                <a:fillRect/>
              </a:stretch>
            </p:blipFill>
            <p:spPr bwMode="auto">
              <a:xfrm>
                <a:off x="1836579" y="5352662"/>
                <a:ext cx="685800" cy="247650"/>
              </a:xfrm>
              <a:prstGeom prst="rect">
                <a:avLst/>
              </a:prstGeom>
              <a:noFill/>
              <a:ln w="9525">
                <a:noFill/>
                <a:miter lim="800000"/>
                <a:headEnd/>
                <a:tailEnd/>
              </a:ln>
            </p:spPr>
          </p:pic>
          <p:sp>
            <p:nvSpPr>
              <p:cNvPr id="26" name="Rectangle 25"/>
              <p:cNvSpPr/>
              <p:nvPr/>
            </p:nvSpPr>
            <p:spPr>
              <a:xfrm>
                <a:off x="1819116" y="4207538"/>
                <a:ext cx="681038" cy="14367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grpSp>
      </p:grpSp>
      <p:sp>
        <p:nvSpPr>
          <p:cNvPr id="64520" name="Rectangle 7"/>
          <p:cNvSpPr>
            <a:spLocks noChangeArrowheads="1"/>
          </p:cNvSpPr>
          <p:nvPr/>
        </p:nvSpPr>
        <p:spPr bwMode="auto">
          <a:xfrm>
            <a:off x="1785938" y="5376863"/>
            <a:ext cx="658812" cy="147637"/>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0" name="Text Placeholder 19"/>
          <p:cNvSpPr>
            <a:spLocks noGrp="1"/>
          </p:cNvSpPr>
          <p:nvPr>
            <p:ph type="body" sz="quarter" idx="10"/>
          </p:nvPr>
        </p:nvSpPr>
        <p:spPr>
          <a:xfrm>
            <a:off x="2034000" y="1486800"/>
            <a:ext cx="6096000" cy="3733800"/>
          </a:xfrm>
        </p:spPr>
        <p:txBody>
          <a:bodyPr/>
          <a:lstStyle/>
          <a:p>
            <a:pPr lvl="1"/>
            <a:r>
              <a:rPr lang="en-GB" dirty="0" smtClean="0"/>
              <a:t>This option is available when the model has any active bodies</a:t>
            </a:r>
          </a:p>
          <a:p>
            <a:pPr lvl="1"/>
            <a:r>
              <a:rPr lang="en-GB" dirty="0" smtClean="0"/>
              <a:t>Uses the selected bodies to cut from other active bodies</a:t>
            </a:r>
          </a:p>
          <a:p>
            <a:endParaRPr lang="en-GB" dirty="0"/>
          </a:p>
        </p:txBody>
      </p:sp>
      <p:sp>
        <p:nvSpPr>
          <p:cNvPr id="18" name="Title 17"/>
          <p:cNvSpPr>
            <a:spLocks noGrp="1"/>
          </p:cNvSpPr>
          <p:nvPr>
            <p:ph type="title"/>
          </p:nvPr>
        </p:nvSpPr>
        <p:spPr/>
        <p:txBody>
          <a:bodyPr/>
          <a:lstStyle/>
          <a:p>
            <a:r>
              <a:rPr lang="en-GB" dirty="0" smtClean="0"/>
              <a:t>Body Operation: Cut Material</a:t>
            </a:r>
            <a:br>
              <a:rPr lang="en-GB" dirty="0" smtClean="0"/>
            </a:br>
            <a:endParaRPr lang="en-GB"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8"/>
          <p:cNvPicPr>
            <a:picLocks noChangeAspect="1" noChangeArrowheads="1"/>
          </p:cNvPicPr>
          <p:nvPr/>
        </p:nvPicPr>
        <p:blipFill>
          <a:blip r:embed="rId3" cstate="print"/>
          <a:srcRect/>
          <a:stretch>
            <a:fillRect/>
          </a:stretch>
        </p:blipFill>
        <p:spPr bwMode="auto">
          <a:xfrm>
            <a:off x="2611438" y="3560763"/>
            <a:ext cx="3419475" cy="1343025"/>
          </a:xfrm>
          <a:prstGeom prst="rect">
            <a:avLst/>
          </a:prstGeom>
          <a:noFill/>
          <a:ln w="22225">
            <a:solidFill>
              <a:schemeClr val="tx1"/>
            </a:solidFill>
            <a:miter lim="800000"/>
            <a:headEnd/>
            <a:tailEnd/>
          </a:ln>
        </p:spPr>
      </p:pic>
      <p:pic>
        <p:nvPicPr>
          <p:cNvPr id="65539" name="Picture 10"/>
          <p:cNvPicPr>
            <a:picLocks noChangeAspect="1" noChangeArrowheads="1"/>
          </p:cNvPicPr>
          <p:nvPr/>
        </p:nvPicPr>
        <p:blipFill>
          <a:blip r:embed="rId4" cstate="print"/>
          <a:srcRect/>
          <a:stretch>
            <a:fillRect/>
          </a:stretch>
        </p:blipFill>
        <p:spPr bwMode="auto">
          <a:xfrm>
            <a:off x="6330950" y="2366963"/>
            <a:ext cx="2657475" cy="1838325"/>
          </a:xfrm>
          <a:prstGeom prst="rect">
            <a:avLst/>
          </a:prstGeom>
          <a:noFill/>
          <a:ln w="9525">
            <a:solidFill>
              <a:schemeClr val="tx1"/>
            </a:solidFill>
            <a:miter lim="800000"/>
            <a:headEnd/>
            <a:tailEnd/>
          </a:ln>
        </p:spPr>
      </p:pic>
      <p:pic>
        <p:nvPicPr>
          <p:cNvPr id="65540" name="Picture 11"/>
          <p:cNvPicPr>
            <a:picLocks noChangeAspect="1" noChangeArrowheads="1"/>
          </p:cNvPicPr>
          <p:nvPr/>
        </p:nvPicPr>
        <p:blipFill>
          <a:blip r:embed="rId5" cstate="print"/>
          <a:srcRect/>
          <a:stretch>
            <a:fillRect/>
          </a:stretch>
        </p:blipFill>
        <p:spPr bwMode="auto">
          <a:xfrm>
            <a:off x="6334125" y="4311650"/>
            <a:ext cx="2657475" cy="1790700"/>
          </a:xfrm>
          <a:prstGeom prst="rect">
            <a:avLst/>
          </a:prstGeom>
          <a:noFill/>
          <a:ln w="9525">
            <a:solidFill>
              <a:schemeClr val="tx1"/>
            </a:solidFill>
            <a:miter lim="800000"/>
            <a:headEnd/>
            <a:tailEnd/>
          </a:ln>
        </p:spPr>
      </p:pic>
      <p:sp>
        <p:nvSpPr>
          <p:cNvPr id="23"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b="0" kern="0" dirty="0">
              <a:solidFill>
                <a:srgbClr val="FFFFFF"/>
              </a:solidFill>
              <a:latin typeface="Arial Black" pitchFamily="34" charset="0"/>
              <a:ea typeface="+mj-ea"/>
              <a:cs typeface="+mj-cs"/>
            </a:endParaRPr>
          </a:p>
        </p:txBody>
      </p:sp>
      <p:grpSp>
        <p:nvGrpSpPr>
          <p:cNvPr id="2" name="Group 19"/>
          <p:cNvGrpSpPr>
            <a:grpSpLocks/>
          </p:cNvGrpSpPr>
          <p:nvPr/>
        </p:nvGrpSpPr>
        <p:grpSpPr bwMode="auto">
          <a:xfrm>
            <a:off x="46038" y="1679575"/>
            <a:ext cx="2438400" cy="4095750"/>
            <a:chOff x="46655" y="1679575"/>
            <a:chExt cx="2438400" cy="4095880"/>
          </a:xfrm>
        </p:grpSpPr>
        <p:grpSp>
          <p:nvGrpSpPr>
            <p:cNvPr id="3" name="Group 13"/>
            <p:cNvGrpSpPr>
              <a:grpSpLocks/>
            </p:cNvGrpSpPr>
            <p:nvPr/>
          </p:nvGrpSpPr>
          <p:grpSpPr bwMode="auto">
            <a:xfrm>
              <a:off x="46655" y="1679575"/>
              <a:ext cx="1676400" cy="4095880"/>
              <a:chOff x="0" y="1679575"/>
              <a:chExt cx="1676400" cy="4095880"/>
            </a:xfrm>
          </p:grpSpPr>
          <p:pic>
            <p:nvPicPr>
              <p:cNvPr id="65550" name="Picture 13" descr="D:\users\nmpatre\training_material\snaps\97.tif"/>
              <p:cNvPicPr>
                <a:picLocks noChangeAspect="1" noChangeArrowheads="1"/>
              </p:cNvPicPr>
              <p:nvPr/>
            </p:nvPicPr>
            <p:blipFill>
              <a:blip r:embed="rId6" cstate="print"/>
              <a:srcRect/>
              <a:stretch>
                <a:fillRect/>
              </a:stretch>
            </p:blipFill>
            <p:spPr bwMode="auto">
              <a:xfrm>
                <a:off x="0" y="1679705"/>
                <a:ext cx="1676400" cy="4095750"/>
              </a:xfrm>
              <a:prstGeom prst="rect">
                <a:avLst/>
              </a:prstGeom>
              <a:noFill/>
              <a:ln w="9525">
                <a:solidFill>
                  <a:schemeClr val="tx1"/>
                </a:solidFill>
                <a:miter lim="800000"/>
                <a:headEnd/>
                <a:tailEnd/>
              </a:ln>
            </p:spPr>
          </p:pic>
          <p:grpSp>
            <p:nvGrpSpPr>
              <p:cNvPr id="4" name="Group 24"/>
              <p:cNvGrpSpPr>
                <a:grpSpLocks/>
              </p:cNvGrpSpPr>
              <p:nvPr/>
            </p:nvGrpSpPr>
            <p:grpSpPr bwMode="auto">
              <a:xfrm>
                <a:off x="0" y="1679575"/>
                <a:ext cx="1657350" cy="2764332"/>
                <a:chOff x="0" y="1679575"/>
                <a:chExt cx="1657350" cy="2764332"/>
              </a:xfrm>
            </p:grpSpPr>
            <p:sp>
              <p:nvSpPr>
                <p:cNvPr id="65552" name="Rectangle 7"/>
                <p:cNvSpPr>
                  <a:spLocks noChangeArrowheads="1"/>
                </p:cNvSpPr>
                <p:nvPr/>
              </p:nvSpPr>
              <p:spPr bwMode="auto">
                <a:xfrm>
                  <a:off x="0" y="4237532"/>
                  <a:ext cx="1657350" cy="20637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65553"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grpSp>
        <p:grpSp>
          <p:nvGrpSpPr>
            <p:cNvPr id="5" name="Group 23"/>
            <p:cNvGrpSpPr>
              <a:grpSpLocks/>
            </p:cNvGrpSpPr>
            <p:nvPr/>
          </p:nvGrpSpPr>
          <p:grpSpPr bwMode="auto">
            <a:xfrm>
              <a:off x="1782145" y="4236099"/>
              <a:ext cx="702910" cy="1436914"/>
              <a:chOff x="1819469" y="4208106"/>
              <a:chExt cx="702910" cy="1436914"/>
            </a:xfrm>
          </p:grpSpPr>
          <p:pic>
            <p:nvPicPr>
              <p:cNvPr id="65547" name="Picture 4"/>
              <p:cNvPicPr>
                <a:picLocks noChangeAspect="1" noChangeArrowheads="1"/>
              </p:cNvPicPr>
              <p:nvPr/>
            </p:nvPicPr>
            <p:blipFill>
              <a:blip r:embed="rId7" cstate="print"/>
              <a:srcRect/>
              <a:stretch>
                <a:fillRect/>
              </a:stretch>
            </p:blipFill>
            <p:spPr bwMode="auto">
              <a:xfrm>
                <a:off x="1841342" y="4243000"/>
                <a:ext cx="657225" cy="1095375"/>
              </a:xfrm>
              <a:prstGeom prst="rect">
                <a:avLst/>
              </a:prstGeom>
              <a:noFill/>
              <a:ln w="9525">
                <a:noFill/>
                <a:miter lim="800000"/>
                <a:headEnd/>
                <a:tailEnd/>
              </a:ln>
            </p:spPr>
          </p:pic>
          <p:pic>
            <p:nvPicPr>
              <p:cNvPr id="65548" name="Picture 7"/>
              <p:cNvPicPr>
                <a:picLocks noChangeAspect="1" noChangeArrowheads="1"/>
              </p:cNvPicPr>
              <p:nvPr/>
            </p:nvPicPr>
            <p:blipFill>
              <a:blip r:embed="rId8" cstate="print"/>
              <a:srcRect/>
              <a:stretch>
                <a:fillRect/>
              </a:stretch>
            </p:blipFill>
            <p:spPr bwMode="auto">
              <a:xfrm>
                <a:off x="1836579" y="5352662"/>
                <a:ext cx="685800" cy="247650"/>
              </a:xfrm>
              <a:prstGeom prst="rect">
                <a:avLst/>
              </a:prstGeom>
              <a:noFill/>
              <a:ln w="9525">
                <a:noFill/>
                <a:miter lim="800000"/>
                <a:headEnd/>
                <a:tailEnd/>
              </a:ln>
            </p:spPr>
          </p:pic>
          <p:sp>
            <p:nvSpPr>
              <p:cNvPr id="26" name="Rectangle 25"/>
              <p:cNvSpPr/>
              <p:nvPr/>
            </p:nvSpPr>
            <p:spPr>
              <a:xfrm>
                <a:off x="1819116" y="4207538"/>
                <a:ext cx="681038" cy="14367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grpSp>
      </p:grpSp>
      <p:sp>
        <p:nvSpPr>
          <p:cNvPr id="65544" name="Rectangle 7"/>
          <p:cNvSpPr>
            <a:spLocks noChangeArrowheads="1"/>
          </p:cNvSpPr>
          <p:nvPr/>
        </p:nvSpPr>
        <p:spPr bwMode="auto">
          <a:xfrm>
            <a:off x="1785938" y="5499100"/>
            <a:ext cx="658812" cy="14605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20" name="Text Placeholder 19"/>
          <p:cNvSpPr>
            <a:spLocks noGrp="1"/>
          </p:cNvSpPr>
          <p:nvPr>
            <p:ph type="body" sz="quarter" idx="10"/>
          </p:nvPr>
        </p:nvSpPr>
        <p:spPr>
          <a:xfrm>
            <a:off x="2034000" y="1486800"/>
            <a:ext cx="6096000" cy="3733800"/>
          </a:xfrm>
        </p:spPr>
        <p:txBody>
          <a:bodyPr/>
          <a:lstStyle/>
          <a:p>
            <a:pPr lvl="1"/>
            <a:r>
              <a:rPr lang="en-GB" dirty="0" smtClean="0"/>
              <a:t>This option is available when the model has any active bodies</a:t>
            </a:r>
          </a:p>
          <a:p>
            <a:pPr lvl="1"/>
            <a:r>
              <a:rPr lang="en-GB" dirty="0" smtClean="0"/>
              <a:t>Uses the selected bodies to imprint on the active bodies</a:t>
            </a:r>
          </a:p>
          <a:p>
            <a:endParaRPr lang="en-GB" dirty="0"/>
          </a:p>
        </p:txBody>
      </p:sp>
      <p:sp>
        <p:nvSpPr>
          <p:cNvPr id="18" name="Title 17"/>
          <p:cNvSpPr>
            <a:spLocks noGrp="1"/>
          </p:cNvSpPr>
          <p:nvPr>
            <p:ph type="title"/>
          </p:nvPr>
        </p:nvSpPr>
        <p:spPr/>
        <p:txBody>
          <a:bodyPr/>
          <a:lstStyle/>
          <a:p>
            <a:r>
              <a:rPr lang="en-GB" dirty="0" smtClean="0"/>
              <a:t>Body Operation: Imprint</a:t>
            </a:r>
            <a:br>
              <a:rPr lang="en-GB" dirty="0" smtClean="0"/>
            </a:br>
            <a:endParaRPr lang="en-GB"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3"/>
          <p:cNvPicPr>
            <a:picLocks noChangeAspect="1" noChangeArrowheads="1"/>
          </p:cNvPicPr>
          <p:nvPr/>
        </p:nvPicPr>
        <p:blipFill>
          <a:blip r:embed="rId3" cstate="print"/>
          <a:srcRect/>
          <a:stretch>
            <a:fillRect/>
          </a:stretch>
        </p:blipFill>
        <p:spPr bwMode="auto">
          <a:xfrm>
            <a:off x="2795588" y="2951163"/>
            <a:ext cx="3419475" cy="885825"/>
          </a:xfrm>
          <a:prstGeom prst="rect">
            <a:avLst/>
          </a:prstGeom>
          <a:noFill/>
          <a:ln w="9525">
            <a:solidFill>
              <a:schemeClr val="tx1"/>
            </a:solidFill>
            <a:miter lim="800000"/>
            <a:headEnd/>
            <a:tailEnd/>
          </a:ln>
        </p:spPr>
      </p:pic>
      <p:sp>
        <p:nvSpPr>
          <p:cNvPr id="18" name="Rectangle 3"/>
          <p:cNvSpPr txBox="1">
            <a:spLocks noChangeArrowheads="1"/>
          </p:cNvSpPr>
          <p:nvPr/>
        </p:nvSpPr>
        <p:spPr bwMode="auto">
          <a:xfrm>
            <a:off x="1762125" y="1052513"/>
            <a:ext cx="6103938" cy="1597025"/>
          </a:xfrm>
          <a:prstGeom prst="rect">
            <a:avLst/>
          </a:prstGeom>
          <a:noFill/>
          <a:ln w="9525">
            <a:noFill/>
            <a:miter lim="800000"/>
            <a:headEnd/>
            <a:tailEnd/>
          </a:ln>
        </p:spPr>
        <p:txBody>
          <a:bodyPr/>
          <a:lstStyle/>
          <a:p>
            <a:pPr marL="182880" indent="-182880">
              <a:spcBef>
                <a:spcPct val="20000"/>
              </a:spcBef>
              <a:buClr>
                <a:srgbClr val="16707C"/>
              </a:buClr>
              <a:buFont typeface="Arial" pitchFamily="34" charset="0"/>
              <a:buChar char="•"/>
              <a:defRPr/>
            </a:pPr>
            <a:endParaRPr lang="en-US" b="0" kern="0" dirty="0">
              <a:solidFill>
                <a:schemeClr val="accent2"/>
              </a:solidFill>
              <a:latin typeface="+mn-lt"/>
            </a:endParaRPr>
          </a:p>
        </p:txBody>
      </p:sp>
      <p:sp>
        <p:nvSpPr>
          <p:cNvPr id="21" name="Rectangle 2"/>
          <p:cNvSpPr txBox="1">
            <a:spLocks noChangeArrowheads="1"/>
          </p:cNvSpPr>
          <p:nvPr/>
        </p:nvSpPr>
        <p:spPr>
          <a:xfrm>
            <a:off x="0" y="419100"/>
            <a:ext cx="6934200" cy="438150"/>
          </a:xfrm>
          <a:prstGeom prst="rect">
            <a:avLst/>
          </a:prstGeom>
        </p:spPr>
        <p:txBody>
          <a:bodyPr/>
          <a:lstStyle/>
          <a:p>
            <a:pPr>
              <a:tabLst>
                <a:tab pos="400050" algn="l"/>
              </a:tabLst>
              <a:defRPr/>
            </a:pPr>
            <a:endParaRPr lang="en-US" sz="2400" kern="0" dirty="0">
              <a:solidFill>
                <a:schemeClr val="bg1"/>
              </a:solidFill>
              <a:latin typeface="Arial Black" pitchFamily="34" charset="0"/>
              <a:ea typeface="+mj-ea"/>
              <a:cs typeface="+mj-cs"/>
            </a:endParaRPr>
          </a:p>
        </p:txBody>
      </p:sp>
      <p:sp>
        <p:nvSpPr>
          <p:cNvPr id="15" name="Text Placeholder 14"/>
          <p:cNvSpPr>
            <a:spLocks noGrp="1"/>
          </p:cNvSpPr>
          <p:nvPr>
            <p:ph type="body" sz="quarter" idx="10"/>
          </p:nvPr>
        </p:nvSpPr>
        <p:spPr>
          <a:xfrm>
            <a:off x="2034000" y="1486800"/>
            <a:ext cx="6096000" cy="3733800"/>
          </a:xfrm>
        </p:spPr>
        <p:txBody>
          <a:bodyPr/>
          <a:lstStyle/>
          <a:p>
            <a:pPr lvl="1"/>
            <a:r>
              <a:rPr lang="en-GB" dirty="0" smtClean="0"/>
              <a:t>Deletes the selected bodies</a:t>
            </a:r>
          </a:p>
          <a:p>
            <a:pPr lvl="1"/>
            <a:r>
              <a:rPr lang="en-GB" dirty="0" smtClean="0"/>
              <a:t>Deleted bodies can be recovered by deleting or suppressing this Body Operation</a:t>
            </a:r>
          </a:p>
          <a:p>
            <a:endParaRPr lang="en-GB" dirty="0"/>
          </a:p>
        </p:txBody>
      </p:sp>
      <p:sp>
        <p:nvSpPr>
          <p:cNvPr id="16" name="Title 15"/>
          <p:cNvSpPr>
            <a:spLocks noGrp="1"/>
          </p:cNvSpPr>
          <p:nvPr>
            <p:ph type="title"/>
          </p:nvPr>
        </p:nvSpPr>
        <p:spPr/>
        <p:txBody>
          <a:bodyPr/>
          <a:lstStyle/>
          <a:p>
            <a:r>
              <a:rPr lang="en-GB" dirty="0" smtClean="0"/>
              <a:t>Body Operation: Delete</a:t>
            </a:r>
            <a:br>
              <a:rPr lang="en-GB" dirty="0" smtClean="0"/>
            </a:br>
            <a:endParaRPr lang="en-GB" dirty="0"/>
          </a:p>
        </p:txBody>
      </p:sp>
      <p:pic>
        <p:nvPicPr>
          <p:cNvPr id="17" name="Picture 2"/>
          <p:cNvPicPr>
            <a:picLocks noChangeAspect="1" noChangeArrowheads="1"/>
          </p:cNvPicPr>
          <p:nvPr/>
        </p:nvPicPr>
        <p:blipFill>
          <a:blip r:embed="rId4" cstate="print"/>
          <a:srcRect/>
          <a:stretch>
            <a:fillRect/>
          </a:stretch>
        </p:blipFill>
        <p:spPr bwMode="auto">
          <a:xfrm>
            <a:off x="263344" y="2210103"/>
            <a:ext cx="1828800" cy="3886200"/>
          </a:xfrm>
          <a:prstGeom prst="rect">
            <a:avLst/>
          </a:prstGeom>
          <a:noFill/>
          <a:ln w="9525">
            <a:noFill/>
            <a:miter lim="800000"/>
            <a:headEnd/>
            <a:tailEnd/>
          </a:ln>
        </p:spPr>
      </p:pic>
      <p:pic>
        <p:nvPicPr>
          <p:cNvPr id="19" name="Picture 2"/>
          <p:cNvPicPr>
            <a:picLocks noChangeAspect="1" noChangeArrowheads="1"/>
          </p:cNvPicPr>
          <p:nvPr/>
        </p:nvPicPr>
        <p:blipFill>
          <a:blip r:embed="rId5" cstate="print"/>
          <a:srcRect/>
          <a:stretch>
            <a:fillRect/>
          </a:stretch>
        </p:blipFill>
        <p:spPr bwMode="auto">
          <a:xfrm>
            <a:off x="268488" y="1992857"/>
            <a:ext cx="428625" cy="209550"/>
          </a:xfrm>
          <a:prstGeom prst="rect">
            <a:avLst/>
          </a:prstGeom>
          <a:noFill/>
          <a:ln w="9525">
            <a:noFill/>
            <a:miter lim="800000"/>
            <a:headEnd/>
            <a:tailEnd/>
          </a:ln>
        </p:spPr>
      </p:pic>
      <p:sp>
        <p:nvSpPr>
          <p:cNvPr id="20" name="Rectangle 7"/>
          <p:cNvSpPr>
            <a:spLocks noChangeArrowheads="1"/>
          </p:cNvSpPr>
          <p:nvPr/>
        </p:nvSpPr>
        <p:spPr bwMode="auto">
          <a:xfrm>
            <a:off x="269875" y="4557314"/>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nvGrpSpPr>
          <p:cNvPr id="2" name="Group 21"/>
          <p:cNvGrpSpPr/>
          <p:nvPr/>
        </p:nvGrpSpPr>
        <p:grpSpPr>
          <a:xfrm>
            <a:off x="2111350" y="4606633"/>
            <a:ext cx="763524" cy="1472297"/>
            <a:chOff x="2111350" y="4584688"/>
            <a:chExt cx="763524" cy="1472297"/>
          </a:xfrm>
        </p:grpSpPr>
        <p:sp>
          <p:nvSpPr>
            <p:cNvPr id="23" name="Rectangle 22"/>
            <p:cNvSpPr/>
            <p:nvPr/>
          </p:nvSpPr>
          <p:spPr bwMode="auto">
            <a:xfrm>
              <a:off x="2111350" y="4584688"/>
              <a:ext cx="763524" cy="147229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pic>
          <p:nvPicPr>
            <p:cNvPr id="25" name="Picture 4"/>
            <p:cNvPicPr>
              <a:picLocks noChangeAspect="1" noChangeArrowheads="1"/>
            </p:cNvPicPr>
            <p:nvPr/>
          </p:nvPicPr>
          <p:blipFill>
            <a:blip r:embed="rId6" cstate="print"/>
            <a:srcRect/>
            <a:stretch>
              <a:fillRect/>
            </a:stretch>
          </p:blipFill>
          <p:spPr bwMode="auto">
            <a:xfrm>
              <a:off x="2148205" y="4612300"/>
              <a:ext cx="696658" cy="1161098"/>
            </a:xfrm>
            <a:prstGeom prst="rect">
              <a:avLst/>
            </a:prstGeom>
            <a:noFill/>
            <a:ln w="9525">
              <a:noFill/>
              <a:miter lim="800000"/>
              <a:headEnd/>
              <a:tailEnd/>
            </a:ln>
          </p:spPr>
        </p:pic>
        <p:pic>
          <p:nvPicPr>
            <p:cNvPr id="26" name="Picture 7"/>
            <p:cNvPicPr>
              <a:picLocks noChangeAspect="1" noChangeArrowheads="1"/>
            </p:cNvPicPr>
            <p:nvPr/>
          </p:nvPicPr>
          <p:blipFill>
            <a:blip r:embed="rId7" cstate="print"/>
            <a:srcRect r="5249"/>
            <a:stretch>
              <a:fillRect/>
            </a:stretch>
          </p:blipFill>
          <p:spPr bwMode="auto">
            <a:xfrm>
              <a:off x="2150910" y="5764840"/>
              <a:ext cx="688788" cy="262509"/>
            </a:xfrm>
            <a:prstGeom prst="rect">
              <a:avLst/>
            </a:prstGeom>
            <a:noFill/>
            <a:ln w="9525">
              <a:noFill/>
              <a:miter lim="800000"/>
              <a:headEnd/>
              <a:tailEnd/>
            </a:ln>
          </p:spPr>
        </p:pic>
      </p:grpSp>
      <p:sp>
        <p:nvSpPr>
          <p:cNvPr id="27" name="Rectangle 7"/>
          <p:cNvSpPr>
            <a:spLocks noChangeArrowheads="1"/>
          </p:cNvSpPr>
          <p:nvPr/>
        </p:nvSpPr>
        <p:spPr bwMode="auto">
          <a:xfrm>
            <a:off x="2134032" y="4877957"/>
            <a:ext cx="733526" cy="14757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Named Selections for Boundaries in Fluent</a:t>
            </a:r>
          </a:p>
        </p:txBody>
      </p:sp>
      <p:sp>
        <p:nvSpPr>
          <p:cNvPr id="14339" name="Rectangle 3"/>
          <p:cNvSpPr>
            <a:spLocks noGrp="1" noChangeArrowheads="1"/>
          </p:cNvSpPr>
          <p:nvPr>
            <p:ph idx="4294967295"/>
          </p:nvPr>
        </p:nvSpPr>
        <p:spPr>
          <a:xfrm>
            <a:off x="552893" y="1752600"/>
            <a:ext cx="8591107" cy="3124200"/>
          </a:xfrm>
        </p:spPr>
        <p:txBody>
          <a:bodyPr/>
          <a:lstStyle/>
          <a:p>
            <a:r>
              <a:rPr lang="en-US" dirty="0" smtClean="0"/>
              <a:t>Named selections can be assigned a name that corresponds to the desired boundary type</a:t>
            </a:r>
          </a:p>
          <a:p>
            <a:pPr lvl="1"/>
            <a:endParaRPr lang="en-US" dirty="0" smtClean="0"/>
          </a:p>
          <a:p>
            <a:endParaRPr lang="en-US" dirty="0" smtClean="0"/>
          </a:p>
          <a:p>
            <a:endParaRPr lang="en-US" dirty="0" smtClean="0"/>
          </a:p>
          <a:p>
            <a:endParaRPr lang="en-US" dirty="0" smtClean="0"/>
          </a:p>
          <a:p>
            <a:endParaRPr lang="en-US" dirty="0" smtClean="0"/>
          </a:p>
          <a:p>
            <a:endParaRPr lang="en-US" dirty="0" smtClean="0"/>
          </a:p>
          <a:p>
            <a:pPr lvl="2"/>
            <a:r>
              <a:rPr lang="en-US" sz="1600" b="0" dirty="0" smtClean="0"/>
              <a:t>“xx” in the names stand for any suffix</a:t>
            </a:r>
          </a:p>
          <a:p>
            <a:pPr lvl="2"/>
            <a:r>
              <a:rPr lang="en-US" sz="1600" b="0" dirty="0" smtClean="0"/>
              <a:t>Example: one can name a face to be assigned as boundary type of ‘Velocity Inlet’ as ‘inlet1’</a:t>
            </a:r>
          </a:p>
          <a:p>
            <a:pPr lvl="2"/>
            <a:r>
              <a:rPr lang="en-US" sz="1600" b="0" dirty="0" smtClean="0"/>
              <a:t>First letter of the names can be capital letters or small letters</a:t>
            </a:r>
          </a:p>
          <a:p>
            <a:pPr lvl="2"/>
            <a:r>
              <a:rPr lang="en-US" sz="1600" b="0" dirty="0" smtClean="0"/>
              <a:t>When such a model is transferred to Fluent, the Fluent solver will automatically recognize the boundary types from the names and assign the boundary type to these boundaries based on their assigned names, saving time for setup.</a:t>
            </a:r>
          </a:p>
          <a:p>
            <a:pPr lvl="1"/>
            <a:endParaRPr lang="en-US" dirty="0" smtClean="0"/>
          </a:p>
          <a:p>
            <a:pPr lvl="2"/>
            <a:endParaRPr lang="en-US" dirty="0" smtClean="0"/>
          </a:p>
        </p:txBody>
      </p:sp>
      <p:graphicFrame>
        <p:nvGraphicFramePr>
          <p:cNvPr id="7" name="Table 6"/>
          <p:cNvGraphicFramePr>
            <a:graphicFrameLocks noGrp="1"/>
          </p:cNvGraphicFramePr>
          <p:nvPr/>
        </p:nvGraphicFramePr>
        <p:xfrm>
          <a:off x="2307265" y="2412778"/>
          <a:ext cx="5417436" cy="2286000"/>
        </p:xfrm>
        <a:graphic>
          <a:graphicData uri="http://schemas.openxmlformats.org/drawingml/2006/table">
            <a:tbl>
              <a:tblPr firstRow="1" bandRow="1">
                <a:tableStyleId>{073A0DAA-6AF3-43AB-8588-CEC1D06C72B9}</a:tableStyleId>
              </a:tblPr>
              <a:tblGrid>
                <a:gridCol w="2708718"/>
                <a:gridCol w="2708718"/>
              </a:tblGrid>
              <a:tr h="304646">
                <a:tc>
                  <a:txBody>
                    <a:bodyPr/>
                    <a:lstStyle/>
                    <a:p>
                      <a:pPr algn="ctr"/>
                      <a:r>
                        <a:rPr lang="en-US" dirty="0" smtClean="0"/>
                        <a:t>Named selection</a:t>
                      </a:r>
                      <a:endParaRPr lang="en-US" dirty="0">
                        <a:solidFill>
                          <a:schemeClr val="tx1"/>
                        </a:solidFill>
                      </a:endParaRPr>
                    </a:p>
                  </a:txBody>
                  <a:tcPr/>
                </a:tc>
                <a:tc>
                  <a:txBody>
                    <a:bodyPr/>
                    <a:lstStyle/>
                    <a:p>
                      <a:pPr algn="ctr"/>
                      <a:r>
                        <a:rPr lang="en-US" dirty="0" smtClean="0"/>
                        <a:t>Boundary Type</a:t>
                      </a:r>
                      <a:endParaRPr lang="en-US" dirty="0">
                        <a:solidFill>
                          <a:schemeClr val="tx1"/>
                        </a:solidFill>
                      </a:endParaRPr>
                    </a:p>
                  </a:txBody>
                  <a:tcPr/>
                </a:tc>
              </a:tr>
              <a:tr h="279259">
                <a:tc>
                  <a:txBody>
                    <a:bodyPr/>
                    <a:lstStyle/>
                    <a:p>
                      <a:pPr algn="ctr"/>
                      <a:r>
                        <a:rPr lang="en-US" sz="1600" dirty="0" err="1" smtClean="0"/>
                        <a:t>Inletxx</a:t>
                      </a:r>
                      <a:endParaRPr lang="en-US" sz="1600" dirty="0">
                        <a:solidFill>
                          <a:schemeClr val="tx1"/>
                        </a:solidFill>
                      </a:endParaRPr>
                    </a:p>
                  </a:txBody>
                  <a:tcPr/>
                </a:tc>
                <a:tc>
                  <a:txBody>
                    <a:bodyPr/>
                    <a:lstStyle/>
                    <a:p>
                      <a:pPr algn="ctr"/>
                      <a:r>
                        <a:rPr lang="en-US" sz="1600" dirty="0" smtClean="0"/>
                        <a:t>Velocity Inlet</a:t>
                      </a:r>
                      <a:endParaRPr lang="en-US" sz="1600" dirty="0">
                        <a:solidFill>
                          <a:schemeClr val="tx1"/>
                        </a:solidFill>
                      </a:endParaRPr>
                    </a:p>
                  </a:txBody>
                  <a:tcPr/>
                </a:tc>
              </a:tr>
              <a:tr h="279259">
                <a:tc>
                  <a:txBody>
                    <a:bodyPr/>
                    <a:lstStyle/>
                    <a:p>
                      <a:pPr algn="ctr"/>
                      <a:r>
                        <a:rPr lang="en-US" sz="1600" dirty="0" err="1" smtClean="0"/>
                        <a:t>Outletxx</a:t>
                      </a:r>
                      <a:endParaRPr lang="en-US" sz="1600" dirty="0">
                        <a:solidFill>
                          <a:schemeClr val="tx1"/>
                        </a:solidFill>
                      </a:endParaRPr>
                    </a:p>
                  </a:txBody>
                  <a:tcPr/>
                </a:tc>
                <a:tc>
                  <a:txBody>
                    <a:bodyPr/>
                    <a:lstStyle/>
                    <a:p>
                      <a:pPr algn="ctr"/>
                      <a:r>
                        <a:rPr lang="en-US" sz="1600" dirty="0" smtClean="0"/>
                        <a:t>Pressure Outlet</a:t>
                      </a:r>
                      <a:endParaRPr lang="en-US" sz="1600" dirty="0">
                        <a:solidFill>
                          <a:schemeClr val="tx1"/>
                        </a:solidFill>
                      </a:endParaRPr>
                    </a:p>
                  </a:txBody>
                  <a:tcPr/>
                </a:tc>
              </a:tr>
              <a:tr h="279259">
                <a:tc>
                  <a:txBody>
                    <a:bodyPr/>
                    <a:lstStyle/>
                    <a:p>
                      <a:pPr algn="ctr"/>
                      <a:r>
                        <a:rPr lang="en-US" sz="1600" dirty="0" err="1" smtClean="0"/>
                        <a:t>Wallxx</a:t>
                      </a:r>
                      <a:endParaRPr lang="en-US" sz="1600" dirty="0">
                        <a:solidFill>
                          <a:schemeClr val="tx1"/>
                        </a:solidFill>
                      </a:endParaRPr>
                    </a:p>
                  </a:txBody>
                  <a:tcPr/>
                </a:tc>
                <a:tc>
                  <a:txBody>
                    <a:bodyPr/>
                    <a:lstStyle/>
                    <a:p>
                      <a:pPr algn="ctr"/>
                      <a:r>
                        <a:rPr lang="en-US" sz="1600" dirty="0" smtClean="0"/>
                        <a:t>Walls</a:t>
                      </a:r>
                      <a:endParaRPr lang="en-US" sz="1600" dirty="0">
                        <a:solidFill>
                          <a:schemeClr val="tx1"/>
                        </a:solidFill>
                      </a:endParaRPr>
                    </a:p>
                  </a:txBody>
                  <a:tcPr/>
                </a:tc>
              </a:tr>
              <a:tr h="279259">
                <a:tc>
                  <a:txBody>
                    <a:bodyPr/>
                    <a:lstStyle/>
                    <a:p>
                      <a:pPr algn="ctr"/>
                      <a:r>
                        <a:rPr lang="en-US" sz="1600" dirty="0" err="1" smtClean="0"/>
                        <a:t>Pressure_inletxx</a:t>
                      </a:r>
                      <a:endParaRPr lang="en-US" sz="1600" dirty="0">
                        <a:solidFill>
                          <a:schemeClr val="tx1"/>
                        </a:solidFill>
                      </a:endParaRPr>
                    </a:p>
                  </a:txBody>
                  <a:tcPr/>
                </a:tc>
                <a:tc>
                  <a:txBody>
                    <a:bodyPr/>
                    <a:lstStyle/>
                    <a:p>
                      <a:pPr algn="ctr"/>
                      <a:r>
                        <a:rPr lang="en-US" sz="1600" dirty="0" smtClean="0"/>
                        <a:t>Pressure Inlet</a:t>
                      </a:r>
                      <a:endParaRPr lang="en-US" sz="1600" dirty="0">
                        <a:solidFill>
                          <a:schemeClr val="tx1"/>
                        </a:solidFill>
                      </a:endParaRPr>
                    </a:p>
                  </a:txBody>
                  <a:tcPr/>
                </a:tc>
              </a:tr>
              <a:tr h="482357">
                <a:tc>
                  <a:txBody>
                    <a:bodyPr/>
                    <a:lstStyle/>
                    <a:p>
                      <a:pPr algn="ctr"/>
                      <a:r>
                        <a:rPr lang="en-US" sz="1600" dirty="0" smtClean="0"/>
                        <a:t>(Other names</a:t>
                      </a:r>
                      <a:r>
                        <a:rPr lang="en-US" sz="1600" baseline="0" dirty="0" smtClean="0"/>
                        <a:t> not recognized as boundary type)</a:t>
                      </a:r>
                      <a:endParaRPr lang="en-US" sz="1600" dirty="0">
                        <a:solidFill>
                          <a:schemeClr val="tx1"/>
                        </a:solidFill>
                      </a:endParaRPr>
                    </a:p>
                  </a:txBody>
                  <a:tcPr/>
                </a:tc>
                <a:tc>
                  <a:txBody>
                    <a:bodyPr/>
                    <a:lstStyle/>
                    <a:p>
                      <a:pPr algn="ctr"/>
                      <a:r>
                        <a:rPr lang="en-US" sz="1600" dirty="0" smtClean="0"/>
                        <a:t>Walls</a:t>
                      </a:r>
                      <a:endParaRPr lang="en-US" sz="1600" dirty="0">
                        <a:solidFill>
                          <a:schemeClr val="tx1"/>
                        </a:solidFill>
                      </a:endParaRP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sz="half" idx="1"/>
          </p:nvPr>
        </p:nvSpPr>
        <p:spPr>
          <a:xfrm>
            <a:off x="590549" y="1751012"/>
            <a:ext cx="5378653" cy="4573588"/>
          </a:xfrm>
        </p:spPr>
        <p:txBody>
          <a:bodyPr/>
          <a:lstStyle/>
          <a:p>
            <a:r>
              <a:rPr lang="en-GB" dirty="0" smtClean="0"/>
              <a:t>Working with Active Bodies</a:t>
            </a:r>
          </a:p>
          <a:p>
            <a:pPr lvl="1"/>
            <a:r>
              <a:rPr lang="en-GB" dirty="0" smtClean="0"/>
              <a:t>Example; Two </a:t>
            </a:r>
            <a:r>
              <a:rPr lang="en-GB" dirty="0"/>
              <a:t>separate extrusions each creating an active body results in one </a:t>
            </a:r>
            <a:r>
              <a:rPr lang="en-GB" dirty="0" smtClean="0"/>
              <a:t>body</a:t>
            </a:r>
          </a:p>
          <a:p>
            <a:pPr lvl="1"/>
            <a:r>
              <a:rPr lang="en-GB" dirty="0"/>
              <a:t>How to </a:t>
            </a:r>
            <a:r>
              <a:rPr lang="en-GB" dirty="0" smtClean="0"/>
              <a:t>define a body as active?</a:t>
            </a:r>
            <a:endParaRPr lang="en-GB" dirty="0"/>
          </a:p>
          <a:p>
            <a:pPr lvl="2"/>
            <a:r>
              <a:rPr lang="en-GB" sz="1600" b="0" dirty="0"/>
              <a:t>Before a body is created - choose ‘Add Material’</a:t>
            </a:r>
          </a:p>
          <a:p>
            <a:pPr lvl="1"/>
            <a:endParaRPr lang="en-GB" sz="1600" b="0" dirty="0" smtClean="0"/>
          </a:p>
          <a:p>
            <a:pPr lvl="1"/>
            <a:endParaRPr lang="en-GB" sz="1600" b="0" dirty="0" smtClean="0"/>
          </a:p>
          <a:p>
            <a:pPr lvl="1"/>
            <a:endParaRPr lang="en-GB" sz="1600" b="0" dirty="0"/>
          </a:p>
          <a:p>
            <a:pPr lvl="2"/>
            <a:endParaRPr lang="en-GB" sz="1600" b="0" dirty="0" smtClean="0"/>
          </a:p>
          <a:p>
            <a:pPr lvl="2"/>
            <a:endParaRPr lang="en-GB" sz="1600" b="0" dirty="0" smtClean="0"/>
          </a:p>
          <a:p>
            <a:pPr lvl="2"/>
            <a:endParaRPr lang="en-GB" sz="1600" b="0" dirty="0" smtClean="0"/>
          </a:p>
          <a:p>
            <a:pPr lvl="2"/>
            <a:r>
              <a:rPr lang="en-GB" sz="1600" b="0" dirty="0" smtClean="0"/>
              <a:t>After </a:t>
            </a:r>
            <a:r>
              <a:rPr lang="en-GB" sz="1600" b="0" dirty="0"/>
              <a:t>a body has been created </a:t>
            </a:r>
            <a:r>
              <a:rPr lang="en-GB" sz="1600" b="0" dirty="0" smtClean="0"/>
              <a:t>as frozen - </a:t>
            </a:r>
            <a:r>
              <a:rPr lang="en-GB" sz="1600" b="0" dirty="0"/>
              <a:t>Use ‘Unfreeze’ operation (available under Tools Menu)</a:t>
            </a:r>
          </a:p>
          <a:p>
            <a:pPr lvl="1"/>
            <a:r>
              <a:rPr lang="en-GB" dirty="0" smtClean="0"/>
              <a:t>Displayed </a:t>
            </a:r>
            <a:r>
              <a:rPr lang="en-GB" dirty="0"/>
              <a:t>as </a:t>
            </a:r>
            <a:r>
              <a:rPr lang="en-GB" dirty="0" smtClean="0"/>
              <a:t>Opaque</a:t>
            </a:r>
          </a:p>
          <a:p>
            <a:pPr lvl="1"/>
            <a:r>
              <a:rPr lang="en-GB" dirty="0" smtClean="0"/>
              <a:t>Blue icon under Tree Outline</a:t>
            </a:r>
          </a:p>
          <a:p>
            <a:pPr lvl="1"/>
            <a:endParaRPr lang="en-GB" dirty="0"/>
          </a:p>
          <a:p>
            <a:pPr lvl="1"/>
            <a:endParaRPr lang="en-GB" dirty="0" smtClean="0"/>
          </a:p>
          <a:p>
            <a:endParaRPr lang="en-GB" dirty="0"/>
          </a:p>
        </p:txBody>
      </p:sp>
      <p:sp>
        <p:nvSpPr>
          <p:cNvPr id="10" name="Title 9"/>
          <p:cNvSpPr>
            <a:spLocks noGrp="1"/>
          </p:cNvSpPr>
          <p:nvPr>
            <p:ph type="title"/>
          </p:nvPr>
        </p:nvSpPr>
        <p:spPr>
          <a:xfrm>
            <a:off x="1447800" y="457201"/>
            <a:ext cx="7601102" cy="609600"/>
          </a:xfrm>
        </p:spPr>
        <p:txBody>
          <a:bodyPr/>
          <a:lstStyle/>
          <a:p>
            <a:r>
              <a:rPr lang="en-US" dirty="0" smtClean="0"/>
              <a:t>Important DM Concepts: Active Body State</a:t>
            </a:r>
            <a:r>
              <a:rPr lang="en-GB" dirty="0" smtClean="0"/>
              <a:t/>
            </a:r>
            <a:br>
              <a:rPr lang="en-GB" dirty="0" smtClean="0"/>
            </a:br>
            <a:endParaRPr lang="en-GB" dirty="0"/>
          </a:p>
        </p:txBody>
      </p:sp>
      <p:sp>
        <p:nvSpPr>
          <p:cNvPr id="12292" name="Rectangle 2"/>
          <p:cNvSpPr txBox="1">
            <a:spLocks noChangeArrowheads="1"/>
          </p:cNvSpPr>
          <p:nvPr/>
        </p:nvSpPr>
        <p:spPr bwMode="auto">
          <a:xfrm>
            <a:off x="0" y="417513"/>
            <a:ext cx="6934200" cy="438150"/>
          </a:xfrm>
          <a:prstGeom prst="rect">
            <a:avLst/>
          </a:prstGeom>
          <a:noFill/>
          <a:ln w="9525">
            <a:noFill/>
            <a:miter lim="800000"/>
            <a:headEnd/>
            <a:tailEnd/>
          </a:ln>
        </p:spPr>
        <p:txBody>
          <a:bodyPr anchor="ctr"/>
          <a:lstStyle/>
          <a:p>
            <a:pPr marL="114300" indent="-114300">
              <a:lnSpc>
                <a:spcPct val="90000"/>
              </a:lnSpc>
            </a:pPr>
            <a:endParaRPr lang="en-US" sz="2000" dirty="0">
              <a:solidFill>
                <a:schemeClr val="bg1"/>
              </a:solidFill>
            </a:endParaRPr>
          </a:p>
        </p:txBody>
      </p:sp>
      <p:pic>
        <p:nvPicPr>
          <p:cNvPr id="2054" name="Picture 6"/>
          <p:cNvPicPr>
            <a:picLocks noChangeAspect="1" noChangeArrowheads="1"/>
          </p:cNvPicPr>
          <p:nvPr/>
        </p:nvPicPr>
        <p:blipFill>
          <a:blip r:embed="rId3" cstate="print"/>
          <a:srcRect b="50348"/>
          <a:stretch>
            <a:fillRect/>
          </a:stretch>
        </p:blipFill>
        <p:spPr bwMode="auto">
          <a:xfrm>
            <a:off x="6120000" y="4082186"/>
            <a:ext cx="2667000" cy="2307906"/>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4" cstate="print"/>
          <a:srcRect l="7804" t="12886" r="15608" b="18256"/>
          <a:stretch>
            <a:fillRect/>
          </a:stretch>
        </p:blipFill>
        <p:spPr bwMode="auto">
          <a:xfrm>
            <a:off x="6120092" y="1613077"/>
            <a:ext cx="2664545" cy="2176197"/>
          </a:xfrm>
          <a:prstGeom prst="rect">
            <a:avLst/>
          </a:prstGeom>
          <a:noFill/>
          <a:ln w="9525">
            <a:solidFill>
              <a:schemeClr val="accent1"/>
            </a:solidFill>
            <a:miter lim="800000"/>
            <a:headEnd/>
            <a:tailEnd/>
          </a:ln>
        </p:spPr>
      </p:pic>
      <p:pic>
        <p:nvPicPr>
          <p:cNvPr id="1030" name="Picture 6"/>
          <p:cNvPicPr>
            <a:picLocks noChangeAspect="1" noChangeArrowheads="1"/>
          </p:cNvPicPr>
          <p:nvPr/>
        </p:nvPicPr>
        <p:blipFill>
          <a:blip r:embed="rId5" cstate="print"/>
          <a:srcRect b="50690"/>
          <a:stretch>
            <a:fillRect/>
          </a:stretch>
        </p:blipFill>
        <p:spPr bwMode="auto">
          <a:xfrm>
            <a:off x="1075632" y="3356658"/>
            <a:ext cx="3333334" cy="1532133"/>
          </a:xfrm>
          <a:prstGeom prst="rect">
            <a:avLst/>
          </a:prstGeom>
          <a:noFill/>
          <a:ln w="9525">
            <a:solidFill>
              <a:schemeClr val="accent1"/>
            </a:solidFill>
            <a:miter lim="800000"/>
            <a:headEnd/>
            <a:tailEnd/>
          </a:ln>
        </p:spPr>
      </p:pic>
      <p:sp>
        <p:nvSpPr>
          <p:cNvPr id="15" name="Rectangle 7"/>
          <p:cNvSpPr>
            <a:spLocks noChangeArrowheads="1"/>
          </p:cNvSpPr>
          <p:nvPr/>
        </p:nvSpPr>
        <p:spPr bwMode="auto">
          <a:xfrm>
            <a:off x="1274840" y="4249750"/>
            <a:ext cx="1274531" cy="201013"/>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7" name="Rectangle 7"/>
          <p:cNvSpPr>
            <a:spLocks noChangeArrowheads="1"/>
          </p:cNvSpPr>
          <p:nvPr/>
        </p:nvSpPr>
        <p:spPr bwMode="auto">
          <a:xfrm>
            <a:off x="2549372" y="4249750"/>
            <a:ext cx="1859594" cy="37559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18" name="Rectangle 7"/>
          <p:cNvSpPr>
            <a:spLocks noChangeArrowheads="1"/>
          </p:cNvSpPr>
          <p:nvPr/>
        </p:nvSpPr>
        <p:spPr bwMode="auto">
          <a:xfrm>
            <a:off x="6881165" y="6180651"/>
            <a:ext cx="675437" cy="220150"/>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sz="half" idx="1"/>
          </p:nvPr>
        </p:nvSpPr>
        <p:spPr>
          <a:xfrm>
            <a:off x="590549" y="1751012"/>
            <a:ext cx="5466437" cy="4573588"/>
          </a:xfrm>
        </p:spPr>
        <p:txBody>
          <a:bodyPr/>
          <a:lstStyle/>
          <a:p>
            <a:r>
              <a:rPr lang="en-GB" dirty="0" smtClean="0"/>
              <a:t>Working with Frozen Bodies</a:t>
            </a:r>
          </a:p>
          <a:p>
            <a:pPr lvl="1"/>
            <a:r>
              <a:rPr lang="en-GB" dirty="0"/>
              <a:t>Example; Two separate extrusions </a:t>
            </a:r>
            <a:r>
              <a:rPr lang="en-GB" dirty="0" smtClean="0"/>
              <a:t>one of which is frozen results in two separate bodies</a:t>
            </a:r>
          </a:p>
          <a:p>
            <a:pPr lvl="1"/>
            <a:r>
              <a:rPr lang="en-GB" dirty="0"/>
              <a:t>How to define a body as </a:t>
            </a:r>
            <a:r>
              <a:rPr lang="en-GB" dirty="0" smtClean="0"/>
              <a:t>frozen?</a:t>
            </a:r>
            <a:endParaRPr lang="en-GB" dirty="0"/>
          </a:p>
          <a:p>
            <a:pPr lvl="2"/>
            <a:r>
              <a:rPr lang="en-GB" sz="1600" b="0" dirty="0"/>
              <a:t>Before a body is created - choose ‘Add Frozen’</a:t>
            </a:r>
          </a:p>
          <a:p>
            <a:pPr lvl="2"/>
            <a:endParaRPr lang="en-GB" sz="1600" b="0" dirty="0"/>
          </a:p>
          <a:p>
            <a:pPr lvl="2"/>
            <a:endParaRPr lang="en-GB" sz="1600" b="0" dirty="0"/>
          </a:p>
          <a:p>
            <a:pPr lvl="2"/>
            <a:endParaRPr lang="en-GB" sz="1600" b="0" dirty="0" smtClean="0"/>
          </a:p>
          <a:p>
            <a:pPr lvl="2"/>
            <a:endParaRPr lang="en-GB" sz="1600" b="0" dirty="0"/>
          </a:p>
          <a:p>
            <a:pPr lvl="2"/>
            <a:endParaRPr lang="en-GB" sz="1600" b="0" dirty="0" smtClean="0"/>
          </a:p>
          <a:p>
            <a:pPr lvl="2"/>
            <a:endParaRPr lang="en-GB" sz="1600" b="0" dirty="0"/>
          </a:p>
          <a:p>
            <a:pPr lvl="2"/>
            <a:r>
              <a:rPr lang="en-GB" sz="1600" b="0" dirty="0" smtClean="0"/>
              <a:t>Slicing an active body will convert it to frozen</a:t>
            </a:r>
            <a:endParaRPr lang="en-GB" sz="1600" b="0" dirty="0"/>
          </a:p>
          <a:p>
            <a:pPr lvl="2"/>
            <a:r>
              <a:rPr lang="en-GB" sz="1600" b="0" dirty="0" smtClean="0"/>
              <a:t>Can </a:t>
            </a:r>
            <a:r>
              <a:rPr lang="en-GB" sz="1600" b="0" dirty="0"/>
              <a:t>be merged manually using Boolean operations </a:t>
            </a:r>
            <a:r>
              <a:rPr lang="en-GB" sz="1600" b="0" dirty="0" smtClean="0"/>
              <a:t>or </a:t>
            </a:r>
            <a:r>
              <a:rPr lang="en-GB" sz="1600" b="0" dirty="0"/>
              <a:t>by converting to </a:t>
            </a:r>
            <a:r>
              <a:rPr lang="en-GB" sz="1600" b="0" dirty="0" smtClean="0"/>
              <a:t>‘Active</a:t>
            </a:r>
            <a:r>
              <a:rPr lang="en-GB" sz="1600" b="0" dirty="0"/>
              <a:t>’ state using ‘Unfreeze</a:t>
            </a:r>
            <a:r>
              <a:rPr lang="en-GB" sz="1600" b="0" dirty="0" smtClean="0"/>
              <a:t>’</a:t>
            </a:r>
          </a:p>
          <a:p>
            <a:pPr lvl="1"/>
            <a:r>
              <a:rPr lang="en-GB" dirty="0"/>
              <a:t>Displayed as </a:t>
            </a:r>
            <a:r>
              <a:rPr lang="en-GB" dirty="0" smtClean="0"/>
              <a:t>Transparent</a:t>
            </a:r>
          </a:p>
          <a:p>
            <a:pPr lvl="1"/>
            <a:r>
              <a:rPr lang="en-GB" dirty="0" smtClean="0"/>
              <a:t>Cyan icon under </a:t>
            </a:r>
            <a:r>
              <a:rPr lang="en-GB" dirty="0"/>
              <a:t>Tree </a:t>
            </a:r>
            <a:r>
              <a:rPr lang="en-GB" dirty="0" smtClean="0"/>
              <a:t>Outline</a:t>
            </a:r>
            <a:endParaRPr lang="en-GB" dirty="0"/>
          </a:p>
          <a:p>
            <a:pPr lvl="1">
              <a:buNone/>
            </a:pPr>
            <a:endParaRPr lang="en-GB" dirty="0" smtClean="0"/>
          </a:p>
          <a:p>
            <a:endParaRPr lang="en-GB" dirty="0"/>
          </a:p>
        </p:txBody>
      </p:sp>
      <p:sp>
        <p:nvSpPr>
          <p:cNvPr id="16" name="Title 15"/>
          <p:cNvSpPr>
            <a:spLocks noGrp="1"/>
          </p:cNvSpPr>
          <p:nvPr>
            <p:ph type="title"/>
          </p:nvPr>
        </p:nvSpPr>
        <p:spPr>
          <a:xfrm>
            <a:off x="1447800" y="457201"/>
            <a:ext cx="7601102" cy="609600"/>
          </a:xfrm>
        </p:spPr>
        <p:txBody>
          <a:bodyPr/>
          <a:lstStyle/>
          <a:p>
            <a:r>
              <a:rPr lang="en-US" dirty="0" smtClean="0"/>
              <a:t>Important DM Concepts: Frozen Body State</a:t>
            </a:r>
            <a:endParaRPr lang="en-GB" dirty="0"/>
          </a:p>
        </p:txBody>
      </p:sp>
      <p:sp>
        <p:nvSpPr>
          <p:cNvPr id="13316" name="Rectangle 2"/>
          <p:cNvSpPr txBox="1">
            <a:spLocks noChangeArrowheads="1"/>
          </p:cNvSpPr>
          <p:nvPr/>
        </p:nvSpPr>
        <p:spPr bwMode="auto">
          <a:xfrm>
            <a:off x="0" y="417513"/>
            <a:ext cx="6934200" cy="438150"/>
          </a:xfrm>
          <a:prstGeom prst="rect">
            <a:avLst/>
          </a:prstGeom>
          <a:noFill/>
          <a:ln w="9525">
            <a:noFill/>
            <a:miter lim="800000"/>
            <a:headEnd/>
            <a:tailEnd/>
          </a:ln>
        </p:spPr>
        <p:txBody>
          <a:bodyPr anchor="ctr"/>
          <a:lstStyle/>
          <a:p>
            <a:pPr marL="114300" indent="-114300">
              <a:lnSpc>
                <a:spcPct val="90000"/>
              </a:lnSpc>
            </a:pPr>
            <a:endParaRPr lang="en-US" sz="2000" dirty="0">
              <a:solidFill>
                <a:schemeClr val="bg1"/>
              </a:solidFill>
            </a:endParaRPr>
          </a:p>
        </p:txBody>
      </p:sp>
      <p:pic>
        <p:nvPicPr>
          <p:cNvPr id="7" name="Picture 5"/>
          <p:cNvPicPr>
            <a:picLocks noChangeAspect="1" noChangeArrowheads="1"/>
          </p:cNvPicPr>
          <p:nvPr/>
        </p:nvPicPr>
        <p:blipFill>
          <a:blip r:embed="rId3" cstate="print"/>
          <a:srcRect l="7804" t="12886" r="15608" b="18256"/>
          <a:stretch>
            <a:fillRect/>
          </a:stretch>
        </p:blipFill>
        <p:spPr bwMode="auto">
          <a:xfrm>
            <a:off x="6120000" y="1612800"/>
            <a:ext cx="2656874" cy="2169880"/>
          </a:xfrm>
          <a:prstGeom prst="rect">
            <a:avLst/>
          </a:prstGeom>
          <a:noFill/>
          <a:ln w="9525">
            <a:solidFill>
              <a:schemeClr val="accent1"/>
            </a:solidFill>
            <a:miter lim="800000"/>
            <a:headEnd/>
            <a:tailEnd/>
          </a:ln>
        </p:spPr>
      </p:pic>
      <p:pic>
        <p:nvPicPr>
          <p:cNvPr id="2050" name="Picture 2"/>
          <p:cNvPicPr>
            <a:picLocks noChangeAspect="1" noChangeArrowheads="1"/>
          </p:cNvPicPr>
          <p:nvPr/>
        </p:nvPicPr>
        <p:blipFill>
          <a:blip r:embed="rId4" cstate="print"/>
          <a:srcRect b="47250"/>
          <a:stretch>
            <a:fillRect/>
          </a:stretch>
        </p:blipFill>
        <p:spPr bwMode="auto">
          <a:xfrm>
            <a:off x="6120000" y="4082400"/>
            <a:ext cx="2667000" cy="2451900"/>
          </a:xfrm>
          <a:prstGeom prst="rect">
            <a:avLst/>
          </a:prstGeom>
          <a:noFill/>
          <a:ln w="9525">
            <a:solidFill>
              <a:schemeClr val="accent1"/>
            </a:solidFill>
            <a:miter lim="800000"/>
            <a:headEnd/>
            <a:tailEnd/>
          </a:ln>
        </p:spPr>
      </p:pic>
      <p:pic>
        <p:nvPicPr>
          <p:cNvPr id="2051" name="Picture 3"/>
          <p:cNvPicPr>
            <a:picLocks noChangeAspect="1" noChangeArrowheads="1"/>
          </p:cNvPicPr>
          <p:nvPr/>
        </p:nvPicPr>
        <p:blipFill>
          <a:blip r:embed="rId5" cstate="print"/>
          <a:srcRect b="50690"/>
          <a:stretch>
            <a:fillRect/>
          </a:stretch>
        </p:blipFill>
        <p:spPr bwMode="auto">
          <a:xfrm>
            <a:off x="1087507" y="3316333"/>
            <a:ext cx="3333334" cy="1532133"/>
          </a:xfrm>
          <a:prstGeom prst="rect">
            <a:avLst/>
          </a:prstGeom>
          <a:noFill/>
          <a:ln w="9525">
            <a:solidFill>
              <a:schemeClr val="accent1"/>
            </a:solidFill>
            <a:miter lim="800000"/>
            <a:headEnd/>
            <a:tailEnd/>
          </a:ln>
        </p:spPr>
      </p:pic>
      <p:sp>
        <p:nvSpPr>
          <p:cNvPr id="12" name="Rectangle 7"/>
          <p:cNvSpPr>
            <a:spLocks noChangeArrowheads="1"/>
          </p:cNvSpPr>
          <p:nvPr/>
        </p:nvSpPr>
        <p:spPr bwMode="auto">
          <a:xfrm>
            <a:off x="6881165" y="6180651"/>
            <a:ext cx="675437" cy="37376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56954" y="4213041"/>
            <a:ext cx="3163887" cy="407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p:cNvSpPr>
            <a:spLocks noGrp="1"/>
          </p:cNvSpPr>
          <p:nvPr>
            <p:ph idx="1"/>
          </p:nvPr>
        </p:nvSpPr>
        <p:spPr/>
        <p:txBody>
          <a:bodyPr/>
          <a:lstStyle/>
          <a:p>
            <a:r>
              <a:rPr lang="en-GB" dirty="0" smtClean="0"/>
              <a:t>Tools for creating new bodies or modifying existing bodies</a:t>
            </a:r>
          </a:p>
          <a:p>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263344" y="2210103"/>
            <a:ext cx="1828800" cy="388620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268488" y="1992857"/>
            <a:ext cx="428625" cy="209550"/>
          </a:xfrm>
          <a:prstGeom prst="rect">
            <a:avLst/>
          </a:prstGeom>
          <a:noFill/>
          <a:ln w="9525">
            <a:noFill/>
            <a:miter lim="800000"/>
            <a:headEnd/>
            <a:tailEnd/>
          </a:ln>
        </p:spPr>
      </p:pic>
      <p:grpSp>
        <p:nvGrpSpPr>
          <p:cNvPr id="4" name="Group 37"/>
          <p:cNvGrpSpPr>
            <a:grpSpLocks/>
          </p:cNvGrpSpPr>
          <p:nvPr/>
        </p:nvGrpSpPr>
        <p:grpSpPr bwMode="auto">
          <a:xfrm>
            <a:off x="269875" y="2002572"/>
            <a:ext cx="2571750" cy="4129413"/>
            <a:chOff x="0" y="1679575"/>
            <a:chExt cx="2571750" cy="4130349"/>
          </a:xfrm>
        </p:grpSpPr>
        <p:grpSp>
          <p:nvGrpSpPr>
            <p:cNvPr id="5" name="Group 35"/>
            <p:cNvGrpSpPr>
              <a:grpSpLocks/>
            </p:cNvGrpSpPr>
            <p:nvPr/>
          </p:nvGrpSpPr>
          <p:grpSpPr bwMode="auto">
            <a:xfrm>
              <a:off x="1680225" y="2141538"/>
              <a:ext cx="891525" cy="3668386"/>
              <a:chOff x="2299350" y="2312988"/>
              <a:chExt cx="891525" cy="3668386"/>
            </a:xfrm>
          </p:grpSpPr>
          <p:grpSp>
            <p:nvGrpSpPr>
              <p:cNvPr id="6" name="Group 19"/>
              <p:cNvGrpSpPr>
                <a:grpSpLocks/>
              </p:cNvGrpSpPr>
              <p:nvPr/>
            </p:nvGrpSpPr>
            <p:grpSpPr bwMode="auto">
              <a:xfrm>
                <a:off x="2330449" y="2312988"/>
                <a:ext cx="860426" cy="963612"/>
                <a:chOff x="2349499" y="2312988"/>
                <a:chExt cx="860426" cy="963612"/>
              </a:xfrm>
            </p:grpSpPr>
            <p:sp>
              <p:nvSpPr>
                <p:cNvPr id="16407" name="AutoShape 7"/>
                <p:cNvSpPr>
                  <a:spLocks/>
                </p:cNvSpPr>
                <p:nvPr/>
              </p:nvSpPr>
              <p:spPr bwMode="auto">
                <a:xfrm rot="10800000">
                  <a:off x="2349499" y="2312988"/>
                  <a:ext cx="260350" cy="963612"/>
                </a:xfrm>
                <a:prstGeom prst="leftBrace">
                  <a:avLst>
                    <a:gd name="adj1" fmla="val 23544"/>
                    <a:gd name="adj2" fmla="val 50000"/>
                  </a:avLst>
                </a:prstGeom>
                <a:noFill/>
                <a:ln w="28575">
                  <a:solidFill>
                    <a:srgbClr val="FF0000"/>
                  </a:solidFill>
                  <a:round/>
                  <a:headEnd type="none" w="sm" len="sm"/>
                  <a:tailEnd type="none" w="sm" len="sm"/>
                </a:ln>
              </p:spPr>
              <p:txBody>
                <a:bodyPr wrap="none" anchor="ctr"/>
                <a:lstStyle/>
                <a:p>
                  <a:pPr algn="ctr" eaLnBrk="0" hangingPunct="0"/>
                  <a:endParaRPr lang="en-US"/>
                </a:p>
              </p:txBody>
            </p:sp>
            <p:cxnSp>
              <p:nvCxnSpPr>
                <p:cNvPr id="15" name="Straight Arrow Connector 14"/>
                <p:cNvCxnSpPr/>
                <p:nvPr/>
              </p:nvCxnSpPr>
              <p:spPr>
                <a:xfrm flipV="1">
                  <a:off x="2609850" y="2799646"/>
                  <a:ext cx="60007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30"/>
              <p:cNvGrpSpPr>
                <a:grpSpLocks/>
              </p:cNvGrpSpPr>
              <p:nvPr/>
            </p:nvGrpSpPr>
            <p:grpSpPr bwMode="auto">
              <a:xfrm>
                <a:off x="2330448" y="3341687"/>
                <a:ext cx="860427" cy="2639687"/>
                <a:chOff x="2330448" y="3341687"/>
                <a:chExt cx="860427" cy="2639687"/>
              </a:xfrm>
            </p:grpSpPr>
            <p:sp>
              <p:nvSpPr>
                <p:cNvPr id="16403" name="AutoShape 7"/>
                <p:cNvSpPr>
                  <a:spLocks/>
                </p:cNvSpPr>
                <p:nvPr/>
              </p:nvSpPr>
              <p:spPr bwMode="auto">
                <a:xfrm rot="10800000">
                  <a:off x="2330448" y="3341687"/>
                  <a:ext cx="276809" cy="801687"/>
                </a:xfrm>
                <a:prstGeom prst="leftBrace">
                  <a:avLst>
                    <a:gd name="adj1" fmla="val 23545"/>
                    <a:gd name="adj2" fmla="val 50000"/>
                  </a:avLst>
                </a:prstGeom>
                <a:noFill/>
                <a:ln w="28575">
                  <a:solidFill>
                    <a:srgbClr val="FF0000"/>
                  </a:solidFill>
                  <a:round/>
                  <a:headEnd type="none" w="sm" len="sm"/>
                  <a:tailEnd type="none" w="sm" len="sm"/>
                </a:ln>
              </p:spPr>
              <p:txBody>
                <a:bodyPr wrap="none" anchor="ctr"/>
                <a:lstStyle/>
                <a:p>
                  <a:pPr algn="ctr" eaLnBrk="0" hangingPunct="0"/>
                  <a:endParaRPr lang="en-US"/>
                </a:p>
              </p:txBody>
            </p:sp>
            <p:cxnSp>
              <p:nvCxnSpPr>
                <p:cNvPr id="23" name="Straight Arrow Connector 22"/>
                <p:cNvCxnSpPr/>
                <p:nvPr/>
              </p:nvCxnSpPr>
              <p:spPr>
                <a:xfrm flipV="1">
                  <a:off x="2505075" y="3748843"/>
                  <a:ext cx="685800" cy="3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405" name="AutoShape 7"/>
                <p:cNvSpPr>
                  <a:spLocks/>
                </p:cNvSpPr>
                <p:nvPr/>
              </p:nvSpPr>
              <p:spPr bwMode="auto">
                <a:xfrm rot="10800000">
                  <a:off x="2330448" y="5599436"/>
                  <a:ext cx="276808" cy="381938"/>
                </a:xfrm>
                <a:prstGeom prst="leftBrace">
                  <a:avLst>
                    <a:gd name="adj1" fmla="val 23546"/>
                    <a:gd name="adj2" fmla="val 50000"/>
                  </a:avLst>
                </a:prstGeom>
                <a:noFill/>
                <a:ln w="28575">
                  <a:solidFill>
                    <a:srgbClr val="FF0000"/>
                  </a:solidFill>
                  <a:round/>
                  <a:headEnd type="none" w="sm" len="sm"/>
                  <a:tailEnd type="none" w="sm" len="sm"/>
                </a:ln>
              </p:spPr>
              <p:txBody>
                <a:bodyPr wrap="none" anchor="ctr"/>
                <a:lstStyle/>
                <a:p>
                  <a:pPr algn="ctr" eaLnBrk="0" hangingPunct="0"/>
                  <a:endParaRPr lang="en-US"/>
                </a:p>
              </p:txBody>
            </p:sp>
            <p:cxnSp>
              <p:nvCxnSpPr>
                <p:cNvPr id="24" name="Straight Arrow Connector 23"/>
                <p:cNvCxnSpPr/>
                <p:nvPr/>
              </p:nvCxnSpPr>
              <p:spPr>
                <a:xfrm flipV="1">
                  <a:off x="2505075" y="5786068"/>
                  <a:ext cx="685800" cy="3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31"/>
              <p:cNvGrpSpPr>
                <a:grpSpLocks/>
              </p:cNvGrpSpPr>
              <p:nvPr/>
            </p:nvGrpSpPr>
            <p:grpSpPr bwMode="auto">
              <a:xfrm>
                <a:off x="2299350" y="4190998"/>
                <a:ext cx="891525" cy="1190625"/>
                <a:chOff x="2299350" y="4190998"/>
                <a:chExt cx="891525" cy="1190625"/>
              </a:xfrm>
            </p:grpSpPr>
            <p:sp>
              <p:nvSpPr>
                <p:cNvPr id="16401" name="AutoShape 7"/>
                <p:cNvSpPr>
                  <a:spLocks/>
                </p:cNvSpPr>
                <p:nvPr/>
              </p:nvSpPr>
              <p:spPr bwMode="auto">
                <a:xfrm rot="10800000">
                  <a:off x="2299350" y="4190998"/>
                  <a:ext cx="328386" cy="1190625"/>
                </a:xfrm>
                <a:prstGeom prst="leftBrace">
                  <a:avLst>
                    <a:gd name="adj1" fmla="val 23550"/>
                    <a:gd name="adj2" fmla="val 50000"/>
                  </a:avLst>
                </a:prstGeom>
                <a:noFill/>
                <a:ln w="28575">
                  <a:solidFill>
                    <a:srgbClr val="FF0000"/>
                  </a:solidFill>
                  <a:round/>
                  <a:headEnd type="none" w="sm" len="sm"/>
                  <a:tailEnd type="none" w="sm" len="sm"/>
                </a:ln>
              </p:spPr>
              <p:txBody>
                <a:bodyPr wrap="none" anchor="ctr"/>
                <a:lstStyle/>
                <a:p>
                  <a:pPr algn="ctr" eaLnBrk="0" hangingPunct="0"/>
                  <a:endParaRPr lang="en-US"/>
                </a:p>
              </p:txBody>
            </p:sp>
            <p:cxnSp>
              <p:nvCxnSpPr>
                <p:cNvPr id="26" name="Straight Arrow Connector 25"/>
                <p:cNvCxnSpPr>
                  <a:stCxn id="16401" idx="1"/>
                  <a:endCxn id="43" idx="1"/>
                </p:cNvCxnSpPr>
                <p:nvPr/>
              </p:nvCxnSpPr>
              <p:spPr>
                <a:xfrm flipV="1">
                  <a:off x="2627736" y="4785778"/>
                  <a:ext cx="563139" cy="5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6397" name="Rectangle 7"/>
            <p:cNvSpPr>
              <a:spLocks noChangeArrowheads="1"/>
            </p:cNvSpPr>
            <p:nvPr/>
          </p:nvSpPr>
          <p:spPr bwMode="auto">
            <a:xfrm>
              <a:off x="0" y="1679575"/>
              <a:ext cx="428625" cy="187325"/>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grpSp>
      <p:sp>
        <p:nvSpPr>
          <p:cNvPr id="41" name="Text Box 6"/>
          <p:cNvSpPr txBox="1">
            <a:spLocks noChangeArrowheads="1"/>
          </p:cNvSpPr>
          <p:nvPr/>
        </p:nvSpPr>
        <p:spPr bwMode="auto">
          <a:xfrm>
            <a:off x="2841625" y="2492190"/>
            <a:ext cx="5991225" cy="823913"/>
          </a:xfrm>
          <a:prstGeom prst="rect">
            <a:avLst/>
          </a:prstGeom>
          <a:solidFill>
            <a:srgbClr val="FFC000">
              <a:alpha val="50196"/>
            </a:srgbClr>
          </a:solidFill>
          <a:ln w="3175" algn="ctr">
            <a:solidFill>
              <a:srgbClr val="FF0000"/>
            </a:solidFill>
            <a:miter lim="800000"/>
            <a:headEnd/>
            <a:tailEnd/>
          </a:ln>
        </p:spPr>
        <p:txBody>
          <a:bodyPr>
            <a:spAutoFit/>
          </a:bodyPr>
          <a:lstStyle/>
          <a:p>
            <a:pPr marL="514350" lvl="1" indent="-171450">
              <a:spcBef>
                <a:spcPct val="20000"/>
              </a:spcBef>
              <a:buClr>
                <a:srgbClr val="16707C"/>
              </a:buClr>
              <a:buFont typeface="Times New Roman" pitchFamily="18" charset="0"/>
              <a:buChar char="–"/>
              <a:defRPr/>
            </a:pPr>
            <a:r>
              <a:rPr lang="en-US" sz="1400" b="0" kern="0" dirty="0"/>
              <a:t>Used to create </a:t>
            </a:r>
            <a:r>
              <a:rPr lang="en-US" sz="1400" b="0" kern="0" dirty="0" smtClean="0"/>
              <a:t>bodies</a:t>
            </a:r>
            <a:endParaRPr lang="en-US" sz="1400" b="0" kern="0" dirty="0"/>
          </a:p>
          <a:p>
            <a:pPr marL="514350" lvl="1" indent="-171450">
              <a:spcBef>
                <a:spcPct val="20000"/>
              </a:spcBef>
              <a:buClr>
                <a:srgbClr val="16707C"/>
              </a:buClr>
              <a:buFont typeface="Times New Roman" pitchFamily="18" charset="0"/>
              <a:buChar char="–"/>
              <a:defRPr/>
            </a:pPr>
            <a:r>
              <a:rPr lang="en-US" sz="1400" b="0" kern="0" dirty="0"/>
              <a:t>Requires lower dimensioned geometry as base objects</a:t>
            </a:r>
          </a:p>
          <a:p>
            <a:pPr marL="514350" lvl="1" indent="-171450">
              <a:spcBef>
                <a:spcPct val="20000"/>
              </a:spcBef>
              <a:buClr>
                <a:srgbClr val="16707C"/>
              </a:buClr>
              <a:buFont typeface="Times New Roman" pitchFamily="18" charset="0"/>
              <a:buChar char="–"/>
              <a:defRPr/>
            </a:pPr>
            <a:r>
              <a:rPr lang="en-US" sz="1400" b="0" kern="0" dirty="0"/>
              <a:t>Results is a line/surface/solid body</a:t>
            </a:r>
          </a:p>
        </p:txBody>
      </p:sp>
      <p:sp>
        <p:nvSpPr>
          <p:cNvPr id="42" name="Text Box 6"/>
          <p:cNvSpPr txBox="1">
            <a:spLocks noChangeArrowheads="1"/>
          </p:cNvSpPr>
          <p:nvPr/>
        </p:nvSpPr>
        <p:spPr bwMode="auto">
          <a:xfrm>
            <a:off x="2851150" y="3703111"/>
            <a:ext cx="5972175" cy="307975"/>
          </a:xfrm>
          <a:prstGeom prst="rect">
            <a:avLst/>
          </a:prstGeom>
          <a:solidFill>
            <a:srgbClr val="FFC000">
              <a:alpha val="50196"/>
            </a:srgbClr>
          </a:solidFill>
          <a:ln w="3175" algn="ctr">
            <a:solidFill>
              <a:srgbClr val="FF0000"/>
            </a:solidFill>
            <a:miter lim="800000"/>
            <a:headEnd/>
            <a:tailEnd/>
          </a:ln>
        </p:spPr>
        <p:txBody>
          <a:bodyPr>
            <a:spAutoFit/>
          </a:bodyPr>
          <a:lstStyle/>
          <a:p>
            <a:pPr marL="514350" lvl="1" indent="-171450">
              <a:spcBef>
                <a:spcPct val="20000"/>
              </a:spcBef>
              <a:buClr>
                <a:srgbClr val="16707C"/>
              </a:buClr>
              <a:buFont typeface="Times New Roman" pitchFamily="18" charset="0"/>
              <a:buChar char="–"/>
              <a:defRPr/>
            </a:pPr>
            <a:r>
              <a:rPr lang="en-US" sz="1400" b="0" kern="0" dirty="0"/>
              <a:t>Applies blend/chamfer on edges/faces of existing bodies</a:t>
            </a:r>
          </a:p>
        </p:txBody>
      </p:sp>
      <p:sp>
        <p:nvSpPr>
          <p:cNvPr id="43" name="Text Box 6"/>
          <p:cNvSpPr txBox="1">
            <a:spLocks noChangeArrowheads="1"/>
          </p:cNvSpPr>
          <p:nvPr/>
        </p:nvSpPr>
        <p:spPr bwMode="auto">
          <a:xfrm>
            <a:off x="2841625" y="4654085"/>
            <a:ext cx="5953125" cy="565150"/>
          </a:xfrm>
          <a:prstGeom prst="rect">
            <a:avLst/>
          </a:prstGeom>
          <a:solidFill>
            <a:srgbClr val="FFC000">
              <a:alpha val="50196"/>
            </a:srgbClr>
          </a:solidFill>
          <a:ln w="3175" algn="ctr">
            <a:solidFill>
              <a:srgbClr val="FF0000"/>
            </a:solidFill>
            <a:miter lim="800000"/>
            <a:headEnd/>
            <a:tailEnd/>
          </a:ln>
        </p:spPr>
        <p:txBody>
          <a:bodyPr>
            <a:spAutoFit/>
          </a:bodyPr>
          <a:lstStyle/>
          <a:p>
            <a:pPr marL="514350" lvl="1" indent="-171450">
              <a:spcBef>
                <a:spcPct val="20000"/>
              </a:spcBef>
              <a:buClr>
                <a:srgbClr val="16707C"/>
              </a:buClr>
              <a:buFont typeface="Times New Roman" pitchFamily="18" charset="0"/>
              <a:buChar char="–"/>
              <a:defRPr/>
            </a:pPr>
            <a:r>
              <a:rPr lang="en-US" sz="1400" b="0" kern="0" dirty="0"/>
              <a:t>Used to modify existing bodies</a:t>
            </a:r>
          </a:p>
          <a:p>
            <a:pPr marL="514350" lvl="1" indent="-171450">
              <a:spcBef>
                <a:spcPct val="20000"/>
              </a:spcBef>
              <a:buClr>
                <a:srgbClr val="16707C"/>
              </a:buClr>
              <a:buFont typeface="Times New Roman" pitchFamily="18" charset="0"/>
              <a:buChar char="–"/>
              <a:defRPr/>
            </a:pPr>
            <a:r>
              <a:rPr lang="en-US" sz="1400" b="0" kern="0" dirty="0"/>
              <a:t>Results in modified or new bodies</a:t>
            </a:r>
          </a:p>
        </p:txBody>
      </p:sp>
      <p:sp>
        <p:nvSpPr>
          <p:cNvPr id="25" name="Text Box 6"/>
          <p:cNvSpPr txBox="1">
            <a:spLocks noChangeArrowheads="1"/>
          </p:cNvSpPr>
          <p:nvPr/>
        </p:nvSpPr>
        <p:spPr bwMode="auto">
          <a:xfrm>
            <a:off x="2851150" y="5749398"/>
            <a:ext cx="5972175" cy="307975"/>
          </a:xfrm>
          <a:prstGeom prst="rect">
            <a:avLst/>
          </a:prstGeom>
          <a:solidFill>
            <a:srgbClr val="FFC000">
              <a:alpha val="50196"/>
            </a:srgbClr>
          </a:solidFill>
          <a:ln w="3175" algn="ctr">
            <a:solidFill>
              <a:srgbClr val="FF0000"/>
            </a:solidFill>
            <a:miter lim="800000"/>
            <a:headEnd/>
            <a:tailEnd/>
          </a:ln>
        </p:spPr>
        <p:txBody>
          <a:bodyPr>
            <a:spAutoFit/>
          </a:bodyPr>
          <a:lstStyle/>
          <a:p>
            <a:pPr marL="514350" lvl="1" indent="-171450">
              <a:spcBef>
                <a:spcPct val="20000"/>
              </a:spcBef>
              <a:buClr>
                <a:srgbClr val="16707C"/>
              </a:buClr>
              <a:buFont typeface="Times New Roman" pitchFamily="18" charset="0"/>
              <a:buChar char="–"/>
              <a:defRPr/>
            </a:pPr>
            <a:r>
              <a:rPr lang="en-US" sz="1400" b="0" kern="0" dirty="0" smtClean="0"/>
              <a:t>Quick creation of primitive shapes (without sketch)</a:t>
            </a:r>
            <a:endParaRPr lang="en-US" sz="1400" b="0" kern="0" dirty="0"/>
          </a:p>
        </p:txBody>
      </p:sp>
      <p:sp>
        <p:nvSpPr>
          <p:cNvPr id="16386" name="Rectangle 2"/>
          <p:cNvSpPr>
            <a:spLocks noGrp="1" noChangeArrowheads="1"/>
          </p:cNvSpPr>
          <p:nvPr>
            <p:ph type="title"/>
          </p:nvPr>
        </p:nvSpPr>
        <p:spPr/>
        <p:txBody>
          <a:bodyPr/>
          <a:lstStyle/>
          <a:p>
            <a:r>
              <a:rPr lang="en-US" smtClean="0"/>
              <a:t>3D Feature Creation</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quarter" idx="10"/>
          </p:nvPr>
        </p:nvSpPr>
        <p:spPr>
          <a:xfrm>
            <a:off x="2032403" y="1486775"/>
            <a:ext cx="4570415" cy="3733800"/>
          </a:xfrm>
        </p:spPr>
        <p:txBody>
          <a:bodyPr/>
          <a:lstStyle/>
          <a:p>
            <a:r>
              <a:rPr lang="en-US" dirty="0" smtClean="0"/>
              <a:t>Extrude Details </a:t>
            </a:r>
          </a:p>
          <a:p>
            <a:pPr lvl="1"/>
            <a:r>
              <a:rPr lang="en-US" dirty="0" smtClean="0"/>
              <a:t>Geometry</a:t>
            </a:r>
          </a:p>
          <a:p>
            <a:pPr lvl="2"/>
            <a:r>
              <a:rPr lang="en-US" sz="1600" b="0" dirty="0" smtClean="0"/>
              <a:t>Can be a valid Sketch, selected face or Named Selection</a:t>
            </a:r>
          </a:p>
          <a:p>
            <a:pPr lvl="1"/>
            <a:r>
              <a:rPr lang="en-US" dirty="0" smtClean="0"/>
              <a:t>Operation</a:t>
            </a:r>
          </a:p>
          <a:p>
            <a:pPr lvl="2"/>
            <a:r>
              <a:rPr lang="en-US" sz="1600" b="0" dirty="0" smtClean="0"/>
              <a:t>Allows Add Material, Cut Material, Imprint Faces, Slice Material, Add frozen</a:t>
            </a:r>
          </a:p>
          <a:p>
            <a:pPr lvl="2"/>
            <a:r>
              <a:rPr lang="en-US" sz="1600" b="0" dirty="0" smtClean="0"/>
              <a:t>Discussed in detail in Next 3 Slides</a:t>
            </a:r>
          </a:p>
          <a:p>
            <a:pPr lvl="1"/>
            <a:r>
              <a:rPr lang="en-US" dirty="0" smtClean="0"/>
              <a:t>Direction Vector</a:t>
            </a:r>
          </a:p>
          <a:p>
            <a:pPr lvl="2"/>
            <a:r>
              <a:rPr lang="en-US" sz="1600" b="0" dirty="0" smtClean="0"/>
              <a:t>Automatically sets direction as normal when base object is set to sketch otherwise needs to be specified</a:t>
            </a:r>
          </a:p>
          <a:p>
            <a:pPr lvl="2"/>
            <a:r>
              <a:rPr lang="en-US" sz="1600" b="0" dirty="0" smtClean="0"/>
              <a:t>Plane axes, geometric edges and faces can be used to specify direction</a:t>
            </a:r>
          </a:p>
        </p:txBody>
      </p:sp>
      <p:sp>
        <p:nvSpPr>
          <p:cNvPr id="22530" name="Rectangle 2"/>
          <p:cNvSpPr>
            <a:spLocks noGrp="1" noChangeArrowheads="1"/>
          </p:cNvSpPr>
          <p:nvPr>
            <p:ph type="title"/>
          </p:nvPr>
        </p:nvSpPr>
        <p:spPr/>
        <p:txBody>
          <a:bodyPr/>
          <a:lstStyle/>
          <a:p>
            <a:r>
              <a:rPr lang="en-US" dirty="0" smtClean="0"/>
              <a:t>Extrude Feature</a:t>
            </a:r>
          </a:p>
        </p:txBody>
      </p:sp>
      <p:pic>
        <p:nvPicPr>
          <p:cNvPr id="22534" name="Picture 2" descr="D:\users\nmpatre\training_material\snaps\262.tif"/>
          <p:cNvPicPr>
            <a:picLocks noChangeAspect="1" noChangeArrowheads="1"/>
          </p:cNvPicPr>
          <p:nvPr/>
        </p:nvPicPr>
        <p:blipFill>
          <a:blip r:embed="rId3" cstate="print"/>
          <a:srcRect t="7559" b="11879"/>
          <a:stretch>
            <a:fillRect/>
          </a:stretch>
        </p:blipFill>
        <p:spPr bwMode="auto">
          <a:xfrm>
            <a:off x="6659342" y="3471591"/>
            <a:ext cx="2351087" cy="1472648"/>
          </a:xfrm>
          <a:prstGeom prst="rect">
            <a:avLst/>
          </a:prstGeom>
          <a:noFill/>
          <a:ln w="9525">
            <a:solidFill>
              <a:schemeClr val="tx1"/>
            </a:solidFill>
            <a:miter lim="800000"/>
            <a:headEnd/>
            <a:tailEnd/>
          </a:ln>
        </p:spPr>
      </p:pic>
      <p:sp>
        <p:nvSpPr>
          <p:cNvPr id="22539" name="TextBox 17"/>
          <p:cNvSpPr txBox="1">
            <a:spLocks noChangeArrowheads="1"/>
          </p:cNvSpPr>
          <p:nvPr/>
        </p:nvSpPr>
        <p:spPr bwMode="auto">
          <a:xfrm>
            <a:off x="8293658" y="4692230"/>
            <a:ext cx="717550" cy="260350"/>
          </a:xfrm>
          <a:prstGeom prst="rect">
            <a:avLst/>
          </a:prstGeom>
          <a:solidFill>
            <a:srgbClr val="FFC000">
              <a:alpha val="50195"/>
            </a:srgbClr>
          </a:solidFill>
          <a:ln w="3175">
            <a:solidFill>
              <a:srgbClr val="FF0000"/>
            </a:solidFill>
            <a:miter lim="800000"/>
            <a:headEnd/>
            <a:tailEnd/>
          </a:ln>
        </p:spPr>
        <p:txBody>
          <a:bodyPr>
            <a:spAutoFit/>
          </a:bodyPr>
          <a:lstStyle/>
          <a:p>
            <a:pPr algn="ctr"/>
            <a:r>
              <a:rPr lang="en-US" sz="1100" b="0" dirty="0"/>
              <a:t>Sketch</a:t>
            </a:r>
          </a:p>
        </p:txBody>
      </p:sp>
      <p:cxnSp>
        <p:nvCxnSpPr>
          <p:cNvPr id="19" name="Straight Arrow Connector 18"/>
          <p:cNvCxnSpPr>
            <a:stCxn id="22539" idx="0"/>
          </p:cNvCxnSpPr>
          <p:nvPr/>
        </p:nvCxnSpPr>
        <p:spPr>
          <a:xfrm rot="16200000" flipV="1">
            <a:off x="8421452" y="4461248"/>
            <a:ext cx="363538" cy="984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41" name="TextBox 21"/>
          <p:cNvSpPr txBox="1">
            <a:spLocks noChangeArrowheads="1"/>
          </p:cNvSpPr>
          <p:nvPr/>
        </p:nvSpPr>
        <p:spPr bwMode="auto">
          <a:xfrm>
            <a:off x="6651405" y="3466498"/>
            <a:ext cx="1150938" cy="430213"/>
          </a:xfrm>
          <a:prstGeom prst="rect">
            <a:avLst/>
          </a:prstGeom>
          <a:solidFill>
            <a:srgbClr val="FFC000">
              <a:alpha val="50195"/>
            </a:srgbClr>
          </a:solidFill>
          <a:ln w="3175">
            <a:solidFill>
              <a:srgbClr val="FF0000"/>
            </a:solidFill>
            <a:miter lim="800000"/>
            <a:headEnd/>
            <a:tailEnd/>
          </a:ln>
        </p:spPr>
        <p:txBody>
          <a:bodyPr>
            <a:spAutoFit/>
          </a:bodyPr>
          <a:lstStyle/>
          <a:p>
            <a:pPr algn="ctr"/>
            <a:r>
              <a:rPr lang="en-US" sz="1100" b="0" dirty="0"/>
              <a:t>Preview of the </a:t>
            </a:r>
          </a:p>
          <a:p>
            <a:pPr algn="ctr"/>
            <a:r>
              <a:rPr lang="en-US" sz="1100" b="0" dirty="0"/>
              <a:t>operation</a:t>
            </a:r>
          </a:p>
        </p:txBody>
      </p:sp>
      <p:cxnSp>
        <p:nvCxnSpPr>
          <p:cNvPr id="23" name="Straight Arrow Connector 22"/>
          <p:cNvCxnSpPr/>
          <p:nvPr/>
        </p:nvCxnSpPr>
        <p:spPr>
          <a:xfrm rot="16200000" flipH="1">
            <a:off x="7042410" y="4043869"/>
            <a:ext cx="274637"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5" name="Picture 3" descr="D:\users\nmpatre\training_material\snaps\263.tif"/>
          <p:cNvPicPr>
            <a:picLocks noChangeAspect="1" noChangeArrowheads="1"/>
          </p:cNvPicPr>
          <p:nvPr/>
        </p:nvPicPr>
        <p:blipFill>
          <a:blip r:embed="rId4" cstate="print"/>
          <a:srcRect t="10799" b="8639"/>
          <a:stretch>
            <a:fillRect/>
          </a:stretch>
        </p:blipFill>
        <p:spPr bwMode="auto">
          <a:xfrm>
            <a:off x="6648713" y="5015048"/>
            <a:ext cx="2351087" cy="1472291"/>
          </a:xfrm>
          <a:prstGeom prst="rect">
            <a:avLst/>
          </a:prstGeom>
          <a:noFill/>
          <a:ln w="9525">
            <a:solidFill>
              <a:schemeClr val="tx1"/>
            </a:solidFill>
            <a:miter lim="800000"/>
            <a:headEnd/>
            <a:tailEnd/>
          </a:ln>
        </p:spPr>
      </p:pic>
      <p:sp>
        <p:nvSpPr>
          <p:cNvPr id="22543" name="TextBox 33"/>
          <p:cNvSpPr txBox="1">
            <a:spLocks noChangeArrowheads="1"/>
          </p:cNvSpPr>
          <p:nvPr/>
        </p:nvSpPr>
        <p:spPr bwMode="auto">
          <a:xfrm>
            <a:off x="6642361" y="5018971"/>
            <a:ext cx="1004887" cy="430212"/>
          </a:xfrm>
          <a:prstGeom prst="rect">
            <a:avLst/>
          </a:prstGeom>
          <a:solidFill>
            <a:srgbClr val="FFC000">
              <a:alpha val="50195"/>
            </a:srgbClr>
          </a:solidFill>
          <a:ln w="3175">
            <a:solidFill>
              <a:srgbClr val="FF0000"/>
            </a:solidFill>
            <a:miter lim="800000"/>
            <a:headEnd/>
            <a:tailEnd/>
          </a:ln>
        </p:spPr>
        <p:txBody>
          <a:bodyPr>
            <a:spAutoFit/>
          </a:bodyPr>
          <a:lstStyle/>
          <a:p>
            <a:pPr algn="ctr"/>
            <a:r>
              <a:rPr lang="en-US" sz="1100" b="0" dirty="0"/>
              <a:t>Resultant body</a:t>
            </a:r>
          </a:p>
        </p:txBody>
      </p:sp>
      <p:cxnSp>
        <p:nvCxnSpPr>
          <p:cNvPr id="35" name="Straight Arrow Connector 34"/>
          <p:cNvCxnSpPr>
            <a:stCxn id="22543" idx="2"/>
          </p:cNvCxnSpPr>
          <p:nvPr/>
        </p:nvCxnSpPr>
        <p:spPr>
          <a:xfrm rot="5400000">
            <a:off x="7006692" y="5586502"/>
            <a:ext cx="2762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cstate="print"/>
          <a:srcRect b="18439"/>
          <a:stretch>
            <a:fillRect/>
          </a:stretch>
        </p:blipFill>
        <p:spPr bwMode="auto">
          <a:xfrm>
            <a:off x="6650124" y="1487051"/>
            <a:ext cx="2371429" cy="1910849"/>
          </a:xfrm>
          <a:prstGeom prst="rect">
            <a:avLst/>
          </a:prstGeom>
          <a:noFill/>
          <a:ln w="9525">
            <a:solidFill>
              <a:schemeClr val="accent1"/>
            </a:solidFill>
            <a:miter lim="800000"/>
            <a:headEnd/>
            <a:tailEnd/>
          </a:ln>
        </p:spPr>
      </p:pic>
      <p:pic>
        <p:nvPicPr>
          <p:cNvPr id="26" name="Picture 2"/>
          <p:cNvPicPr>
            <a:picLocks noChangeAspect="1" noChangeArrowheads="1"/>
          </p:cNvPicPr>
          <p:nvPr/>
        </p:nvPicPr>
        <p:blipFill>
          <a:blip r:embed="rId6" cstate="print"/>
          <a:srcRect/>
          <a:stretch>
            <a:fillRect/>
          </a:stretch>
        </p:blipFill>
        <p:spPr bwMode="auto">
          <a:xfrm>
            <a:off x="114482" y="1742251"/>
            <a:ext cx="1828800" cy="3886200"/>
          </a:xfrm>
          <a:prstGeom prst="rect">
            <a:avLst/>
          </a:prstGeom>
          <a:noFill/>
          <a:ln w="9525">
            <a:noFill/>
            <a:miter lim="800000"/>
            <a:headEnd/>
            <a:tailEnd/>
          </a:ln>
        </p:spPr>
      </p:pic>
      <p:pic>
        <p:nvPicPr>
          <p:cNvPr id="27" name="Picture 2"/>
          <p:cNvPicPr>
            <a:picLocks noChangeAspect="1" noChangeArrowheads="1"/>
          </p:cNvPicPr>
          <p:nvPr/>
        </p:nvPicPr>
        <p:blipFill>
          <a:blip r:embed="rId7" cstate="print"/>
          <a:srcRect/>
          <a:stretch>
            <a:fillRect/>
          </a:stretch>
        </p:blipFill>
        <p:spPr bwMode="auto">
          <a:xfrm>
            <a:off x="119626" y="1525005"/>
            <a:ext cx="428625" cy="209550"/>
          </a:xfrm>
          <a:prstGeom prst="rect">
            <a:avLst/>
          </a:prstGeom>
          <a:noFill/>
          <a:ln w="9525">
            <a:noFill/>
            <a:miter lim="800000"/>
            <a:headEnd/>
            <a:tailEnd/>
          </a:ln>
        </p:spPr>
      </p:pic>
      <p:sp>
        <p:nvSpPr>
          <p:cNvPr id="28" name="Rectangle 7"/>
          <p:cNvSpPr>
            <a:spLocks noChangeArrowheads="1"/>
          </p:cNvSpPr>
          <p:nvPr/>
        </p:nvSpPr>
        <p:spPr bwMode="auto">
          <a:xfrm>
            <a:off x="121013" y="2012002"/>
            <a:ext cx="1807642" cy="192792"/>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
        <p:nvSpPr>
          <p:cNvPr id="36" name="Rectangle 7"/>
          <p:cNvSpPr>
            <a:spLocks noChangeArrowheads="1"/>
          </p:cNvSpPr>
          <p:nvPr/>
        </p:nvSpPr>
        <p:spPr bwMode="auto">
          <a:xfrm>
            <a:off x="6801803" y="2058076"/>
            <a:ext cx="2203973" cy="493738"/>
          </a:xfrm>
          <a:prstGeom prst="rect">
            <a:avLst/>
          </a:prstGeom>
          <a:noFill/>
          <a:ln w="31750">
            <a:solidFill>
              <a:srgbClr val="FF0000"/>
            </a:solidFill>
            <a:miter lim="800000"/>
            <a:headEnd type="none" w="sm" len="sm"/>
            <a:tailEnd type="none" w="sm" len="sm"/>
          </a:ln>
        </p:spPr>
        <p:txBody>
          <a:bodyPr wrap="none" anchor="ctr"/>
          <a:lstStyle/>
          <a:p>
            <a:pPr algn="ctr" eaLnBrk="0" hangingPunct="0"/>
            <a:endParaRPr lang="en-US"/>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sTuCpfmCeUpxNH2fDjhQQQ"/>
</p:tagLst>
</file>

<file path=ppt/tags/tag2.xml><?xml version="1.0" encoding="utf-8"?>
<p:tagLst xmlns:a="http://schemas.openxmlformats.org/drawingml/2006/main" xmlns:r="http://schemas.openxmlformats.org/officeDocument/2006/relationships" xmlns:p="http://schemas.openxmlformats.org/presentationml/2006/main">
  <p:tag name="DVSHAPEID" val="9wxdydqLG325yHGwFpwGzL"/>
</p:tagLst>
</file>

<file path=ppt/tags/tag3.xml><?xml version="1.0" encoding="utf-8"?>
<p:tagLst xmlns:a="http://schemas.openxmlformats.org/drawingml/2006/main" xmlns:r="http://schemas.openxmlformats.org/officeDocument/2006/relationships" xmlns:p="http://schemas.openxmlformats.org/presentationml/2006/main">
  <p:tag name="DVSECTIONID" val="CP7qcjR8o0nieN3mxFhIzU"/>
</p:tagLst>
</file>

<file path=ppt/tags/tag4.xml><?xml version="1.0" encoding="utf-8"?>
<p:tagLst xmlns:a="http://schemas.openxmlformats.org/drawingml/2006/main" xmlns:r="http://schemas.openxmlformats.org/officeDocument/2006/relationships" xmlns:p="http://schemas.openxmlformats.org/presentationml/2006/main">
  <p:tag name="DVSHAPEID" val="zib4EoIxqsCSheiMyxzm53"/>
</p:tagLst>
</file>

<file path=ppt/tags/tag5.xml><?xml version="1.0" encoding="utf-8"?>
<p:tagLst xmlns:a="http://schemas.openxmlformats.org/drawingml/2006/main" xmlns:r="http://schemas.openxmlformats.org/officeDocument/2006/relationships" xmlns:p="http://schemas.openxmlformats.org/presentationml/2006/main">
  <p:tag name="DVSHAPEID" val="0LeDtf1ecoifjh8RZkzCF8"/>
</p:tagLst>
</file>

<file path=ppt/tags/tag6.xml><?xml version="1.0" encoding="utf-8"?>
<p:tagLst xmlns:a="http://schemas.openxmlformats.org/drawingml/2006/main" xmlns:r="http://schemas.openxmlformats.org/officeDocument/2006/relationships" xmlns:p="http://schemas.openxmlformats.org/presentationml/2006/main">
  <p:tag name="DVSHAPEID" val="SEmCDayNq5dvipQ0Vsvbfe"/>
</p:tagLst>
</file>

<file path=ppt/tags/tag7.xml><?xml version="1.0" encoding="utf-8"?>
<p:tagLst xmlns:a="http://schemas.openxmlformats.org/drawingml/2006/main" xmlns:r="http://schemas.openxmlformats.org/officeDocument/2006/relationships" xmlns:p="http://schemas.openxmlformats.org/presentationml/2006/main">
  <p:tag name="DVSHAPEID" val="A2V1EGxeNsoRTzgQCQGpYc"/>
</p:tagLst>
</file>

<file path=ppt/tags/tag8.xml><?xml version="1.0" encoding="utf-8"?>
<p:tagLst xmlns:a="http://schemas.openxmlformats.org/drawingml/2006/main" xmlns:r="http://schemas.openxmlformats.org/officeDocument/2006/relationships" xmlns:p="http://schemas.openxmlformats.org/presentationml/2006/main">
  <p:tag name="DVSHAPEID" val="1NYI1Yp66tTD4kGCwRfbiK"/>
</p:tagLst>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23871</TotalTime>
  <Words>3096</Words>
  <Application>Microsoft Office PowerPoint</Application>
  <PresentationFormat>On-screen Show (4:3)</PresentationFormat>
  <Paragraphs>603</Paragraphs>
  <Slides>59</Slides>
  <Notes>54</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1_ANSYS-2011-powerpoint-template</vt:lpstr>
      <vt:lpstr>Lecture 5  Modeling  </vt:lpstr>
      <vt:lpstr>Modeling</vt:lpstr>
      <vt:lpstr>Preprocessing Workflow</vt:lpstr>
      <vt:lpstr>Important DM Concepts: Body Types </vt:lpstr>
      <vt:lpstr>Important DM Concepts: Body States</vt:lpstr>
      <vt:lpstr>Important DM Concepts: Active Body State </vt:lpstr>
      <vt:lpstr>Important DM Concepts: Frozen Body State</vt:lpstr>
      <vt:lpstr>3D Feature Creation</vt:lpstr>
      <vt:lpstr>Extrude Feature</vt:lpstr>
      <vt:lpstr>Extrude Feature (cont …)</vt:lpstr>
      <vt:lpstr>Extrude Feature (cont …)</vt:lpstr>
      <vt:lpstr>Extrude Feature (cont …)</vt:lpstr>
      <vt:lpstr>Extrude Feature (cont …)</vt:lpstr>
      <vt:lpstr>Extrude Feature (cont …)</vt:lpstr>
      <vt:lpstr>Extrude Feature (cont …)</vt:lpstr>
      <vt:lpstr>Revolve Feature</vt:lpstr>
      <vt:lpstr>Sweep Feature</vt:lpstr>
      <vt:lpstr>Sweep Feature (cont…)</vt:lpstr>
      <vt:lpstr>Sweep Feature (cont…)</vt:lpstr>
      <vt:lpstr>Skin/Loft Feature</vt:lpstr>
      <vt:lpstr>Thin/Surface </vt:lpstr>
      <vt:lpstr>Fixed Radius Blend </vt:lpstr>
      <vt:lpstr>Pattern </vt:lpstr>
      <vt:lpstr>Body Operation </vt:lpstr>
      <vt:lpstr>Body Operation: Mirror </vt:lpstr>
      <vt:lpstr>Body Operation: Move  </vt:lpstr>
      <vt:lpstr>Body Operation: Move, Align and Orient</vt:lpstr>
      <vt:lpstr>Body Operation: Scale </vt:lpstr>
      <vt:lpstr>Body Operation: Translate, Rotate </vt:lpstr>
      <vt:lpstr>Body Operation: Slice Material </vt:lpstr>
      <vt:lpstr>Boolean </vt:lpstr>
      <vt:lpstr>‘Slice’ Operation under ‘Create’ </vt:lpstr>
      <vt:lpstr>Slice Operation Post Share Topology</vt:lpstr>
      <vt:lpstr>Primitive Geometries</vt:lpstr>
      <vt:lpstr>2D Feature Creation</vt:lpstr>
      <vt:lpstr>Surfaces From Sketches</vt:lpstr>
      <vt:lpstr>Surfaces From Faces</vt:lpstr>
      <vt:lpstr>Surfaces From Edges</vt:lpstr>
      <vt:lpstr>Suppression </vt:lpstr>
      <vt:lpstr>Visibility  </vt:lpstr>
      <vt:lpstr>Named Selections</vt:lpstr>
      <vt:lpstr>Uses for Named Selections</vt:lpstr>
      <vt:lpstr>Named Selections : Propagation Property</vt:lpstr>
      <vt:lpstr>Single and Multi-Body Parts </vt:lpstr>
      <vt:lpstr>Single and Multi-Body Parts</vt:lpstr>
      <vt:lpstr>Single, Multi Solid Bodies</vt:lpstr>
      <vt:lpstr>Single, Multi Solid Bodies</vt:lpstr>
      <vt:lpstr>Share Topology</vt:lpstr>
      <vt:lpstr>Workshop 3 – Modeling</vt:lpstr>
      <vt:lpstr>Appendix </vt:lpstr>
      <vt:lpstr>Extrude Feature: Example</vt:lpstr>
      <vt:lpstr>Variable Radius Blend </vt:lpstr>
      <vt:lpstr>Vertex Blend </vt:lpstr>
      <vt:lpstr>Chamfer </vt:lpstr>
      <vt:lpstr>Create: Point </vt:lpstr>
      <vt:lpstr>Body Operation: Cut Material </vt:lpstr>
      <vt:lpstr>Body Operation: Imprint </vt:lpstr>
      <vt:lpstr>Body Operation: Delete </vt:lpstr>
      <vt:lpstr>Named Selections for Boundaries in Fluent</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815</cp:revision>
  <dcterms:created xsi:type="dcterms:W3CDTF">2003-01-22T19:16:29Z</dcterms:created>
  <dcterms:modified xsi:type="dcterms:W3CDTF">2012-11-07T06:19:15Z</dcterms:modified>
</cp:coreProperties>
</file>