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57" r:id="rId7"/>
    <p:sldId id="258" r:id="rId8"/>
    <p:sldId id="259" r:id="rId9"/>
    <p:sldId id="260" r:id="rId10"/>
    <p:sldId id="261" r:id="rId11"/>
    <p:sldId id="263" r:id="rId12"/>
    <p:sldId id="262"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18366F0-242A-4866-AFA4-D4A2968C8507}"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3331680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8366F0-242A-4866-AFA4-D4A2968C8507}"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207960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8366F0-242A-4866-AFA4-D4A2968C8507}"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3979712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8366F0-242A-4866-AFA4-D4A2968C8507}"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1046789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18366F0-242A-4866-AFA4-D4A2968C8507}"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47084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18366F0-242A-4866-AFA4-D4A2968C8507}"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310184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18366F0-242A-4866-AFA4-D4A2968C8507}" type="datetimeFigureOut">
              <a:rPr lang="tr-TR" smtClean="0"/>
              <a:t>25.1.2020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3795839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18366F0-242A-4866-AFA4-D4A2968C8507}" type="datetimeFigureOut">
              <a:rPr lang="tr-TR" smtClean="0"/>
              <a:t>25.1.2020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3982141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18366F0-242A-4866-AFA4-D4A2968C8507}" type="datetimeFigureOut">
              <a:rPr lang="tr-TR" smtClean="0"/>
              <a:t>25.1.2020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325429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18366F0-242A-4866-AFA4-D4A2968C8507}"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374456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18366F0-242A-4866-AFA4-D4A2968C8507}"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78DB50-CF74-4AA8-BB34-CC875E5EB3CB}" type="slidenum">
              <a:rPr lang="tr-TR" smtClean="0"/>
              <a:t>‹#›</a:t>
            </a:fld>
            <a:endParaRPr lang="tr-TR"/>
          </a:p>
        </p:txBody>
      </p:sp>
    </p:spTree>
    <p:extLst>
      <p:ext uri="{BB962C8B-B14F-4D97-AF65-F5344CB8AC3E}">
        <p14:creationId xmlns:p14="http://schemas.microsoft.com/office/powerpoint/2010/main" val="390326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8366F0-242A-4866-AFA4-D4A2968C8507}" type="datetimeFigureOut">
              <a:rPr lang="tr-TR" smtClean="0"/>
              <a:t>25.1.2020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8DB50-CF74-4AA8-BB34-CC875E5EB3CB}" type="slidenum">
              <a:rPr lang="tr-TR" smtClean="0"/>
              <a:t>‹#›</a:t>
            </a:fld>
            <a:endParaRPr lang="tr-TR"/>
          </a:p>
        </p:txBody>
      </p:sp>
    </p:spTree>
    <p:extLst>
      <p:ext uri="{BB962C8B-B14F-4D97-AF65-F5344CB8AC3E}">
        <p14:creationId xmlns:p14="http://schemas.microsoft.com/office/powerpoint/2010/main" val="3966584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Balıklarda Stres Fizyolojisi</a:t>
            </a:r>
            <a:endParaRPr lang="tr-TR" dirty="0"/>
          </a:p>
        </p:txBody>
      </p:sp>
      <p:sp>
        <p:nvSpPr>
          <p:cNvPr id="3" name="Alt Başlık 2"/>
          <p:cNvSpPr>
            <a:spLocks noGrp="1"/>
          </p:cNvSpPr>
          <p:nvPr>
            <p:ph type="subTitle" idx="1"/>
          </p:nvPr>
        </p:nvSpPr>
        <p:spPr/>
        <p:txBody>
          <a:bodyPr/>
          <a:lstStyle/>
          <a:p>
            <a:r>
              <a:rPr lang="tr-TR" dirty="0" smtClean="0"/>
              <a:t>AQUATİK TOKSİKOLOJİ</a:t>
            </a:r>
            <a:endParaRPr lang="tr-TR" dirty="0"/>
          </a:p>
        </p:txBody>
      </p:sp>
    </p:spTree>
    <p:extLst>
      <p:ext uri="{BB962C8B-B14F-4D97-AF65-F5344CB8AC3E}">
        <p14:creationId xmlns:p14="http://schemas.microsoft.com/office/powerpoint/2010/main" val="2752975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Üçüncül tepkiler; büyüme, refah durumu, hastalığa karşı direnç, aktivite için </a:t>
            </a:r>
            <a:r>
              <a:rPr lang="tr-TR" dirty="0" err="1" smtClean="0"/>
              <a:t>metabolik</a:t>
            </a:r>
            <a:r>
              <a:rPr lang="tr-TR" dirty="0" smtClean="0"/>
              <a:t> kapsam, davranış ve sonuçta hayatta kalma gibi canlının tüm hayati fonksiyonlarında ortaya çıkmaktadır (</a:t>
            </a:r>
            <a:r>
              <a:rPr lang="tr-TR" dirty="0" err="1" smtClean="0"/>
              <a:t>Wedemeyer</a:t>
            </a:r>
            <a:r>
              <a:rPr lang="tr-TR" dirty="0" smtClean="0"/>
              <a:t> et al 1990). </a:t>
            </a:r>
          </a:p>
          <a:p>
            <a:endParaRPr lang="tr-TR" dirty="0"/>
          </a:p>
        </p:txBody>
      </p:sp>
    </p:spTree>
    <p:extLst>
      <p:ext uri="{BB962C8B-B14F-4D97-AF65-F5344CB8AC3E}">
        <p14:creationId xmlns:p14="http://schemas.microsoft.com/office/powerpoint/2010/main" val="313932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237785" y="379141"/>
            <a:ext cx="9924586" cy="5386039"/>
          </a:xfrm>
          <a:prstGeom prst="rect">
            <a:avLst/>
          </a:prstGeom>
        </p:spPr>
      </p:pic>
      <p:sp>
        <p:nvSpPr>
          <p:cNvPr id="5" name="Metin kutusu 4"/>
          <p:cNvSpPr txBox="1"/>
          <p:nvPr/>
        </p:nvSpPr>
        <p:spPr>
          <a:xfrm>
            <a:off x="880946" y="6122020"/>
            <a:ext cx="10181064" cy="646331"/>
          </a:xfrm>
          <a:prstGeom prst="rect">
            <a:avLst/>
          </a:prstGeom>
          <a:noFill/>
        </p:spPr>
        <p:txBody>
          <a:bodyPr wrap="square" rtlCol="0">
            <a:spAutoFit/>
          </a:bodyPr>
          <a:lstStyle/>
          <a:p>
            <a:r>
              <a:rPr lang="en-US" dirty="0"/>
              <a:t>Physical, chemical and other perceived stressors can affect fish and cause primary, secondary, and/or whole-body responses. Adapted with permission from Barton, 2002.</a:t>
            </a:r>
            <a:endParaRPr lang="tr-TR" dirty="0"/>
          </a:p>
        </p:txBody>
      </p:sp>
    </p:spTree>
    <p:extLst>
      <p:ext uri="{BB962C8B-B14F-4D97-AF65-F5344CB8AC3E}">
        <p14:creationId xmlns:p14="http://schemas.microsoft.com/office/powerpoint/2010/main" val="3539516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stresöre maruz kalan </a:t>
            </a:r>
            <a:r>
              <a:rPr lang="tr-TR" dirty="0" err="1"/>
              <a:t>akuatik</a:t>
            </a:r>
            <a:r>
              <a:rPr lang="tr-TR" dirty="0"/>
              <a:t> canlılarda </a:t>
            </a:r>
          </a:p>
        </p:txBody>
      </p:sp>
      <p:sp>
        <p:nvSpPr>
          <p:cNvPr id="3" name="İçerik Yer Tutucusu 2"/>
          <p:cNvSpPr>
            <a:spLocks noGrp="1"/>
          </p:cNvSpPr>
          <p:nvPr>
            <p:ph idx="1"/>
          </p:nvPr>
        </p:nvSpPr>
        <p:spPr/>
        <p:txBody>
          <a:bodyPr>
            <a:normAutofit fontScale="92500" lnSpcReduction="10000"/>
          </a:bodyPr>
          <a:lstStyle/>
          <a:p>
            <a:r>
              <a:rPr lang="tr-TR" dirty="0" smtClean="0"/>
              <a:t>fizyolojik </a:t>
            </a:r>
            <a:r>
              <a:rPr lang="tr-TR" dirty="0"/>
              <a:t>bozulma, </a:t>
            </a:r>
            <a:endParaRPr lang="tr-TR" dirty="0" smtClean="0"/>
          </a:p>
          <a:p>
            <a:r>
              <a:rPr lang="tr-TR" dirty="0" smtClean="0"/>
              <a:t>davranış </a:t>
            </a:r>
            <a:r>
              <a:rPr lang="tr-TR" dirty="0"/>
              <a:t>değişimleri, </a:t>
            </a:r>
            <a:endParaRPr lang="tr-TR" dirty="0" smtClean="0"/>
          </a:p>
          <a:p>
            <a:r>
              <a:rPr lang="tr-TR" dirty="0" err="1" smtClean="0"/>
              <a:t>histopatolojik</a:t>
            </a:r>
            <a:r>
              <a:rPr lang="tr-TR" dirty="0" smtClean="0"/>
              <a:t> </a:t>
            </a:r>
            <a:r>
              <a:rPr lang="tr-TR" dirty="0"/>
              <a:t>zararlar, </a:t>
            </a:r>
            <a:endParaRPr lang="tr-TR" dirty="0" smtClean="0"/>
          </a:p>
          <a:p>
            <a:r>
              <a:rPr lang="tr-TR" dirty="0" smtClean="0"/>
              <a:t>hematolojik </a:t>
            </a:r>
            <a:r>
              <a:rPr lang="tr-TR" dirty="0"/>
              <a:t>ve </a:t>
            </a:r>
            <a:endParaRPr lang="tr-TR" dirty="0" smtClean="0"/>
          </a:p>
          <a:p>
            <a:r>
              <a:rPr lang="tr-TR" dirty="0" smtClean="0"/>
              <a:t>biyokimyasal </a:t>
            </a:r>
            <a:r>
              <a:rPr lang="tr-TR" dirty="0"/>
              <a:t>değişimler, </a:t>
            </a:r>
            <a:endParaRPr lang="tr-TR" dirty="0" smtClean="0"/>
          </a:p>
          <a:p>
            <a:r>
              <a:rPr lang="tr-TR" dirty="0" smtClean="0"/>
              <a:t>bağışıklık </a:t>
            </a:r>
            <a:r>
              <a:rPr lang="tr-TR" dirty="0"/>
              <a:t>sisteminin baskılanması,  </a:t>
            </a:r>
            <a:endParaRPr lang="tr-TR" dirty="0" smtClean="0"/>
          </a:p>
          <a:p>
            <a:r>
              <a:rPr lang="tr-TR" dirty="0" smtClean="0"/>
              <a:t>hormon </a:t>
            </a:r>
            <a:r>
              <a:rPr lang="tr-TR" dirty="0"/>
              <a:t>bozuklukları gibi balık sağlığını ve refahını etkileyen düzensizlikler ortaya çıktığı rapor edilmiştir </a:t>
            </a:r>
            <a:endParaRPr lang="tr-TR" dirty="0" smtClean="0"/>
          </a:p>
          <a:p>
            <a:r>
              <a:rPr lang="tr-TR" dirty="0" smtClean="0"/>
              <a:t>(</a:t>
            </a:r>
            <a:r>
              <a:rPr lang="tr-TR" dirty="0"/>
              <a:t>Pandey et al, 1995, 2014; </a:t>
            </a:r>
            <a:r>
              <a:rPr lang="tr-TR" dirty="0" err="1"/>
              <a:t>Crisp</a:t>
            </a:r>
            <a:r>
              <a:rPr lang="tr-TR" dirty="0"/>
              <a:t> et al, 1998; </a:t>
            </a:r>
            <a:r>
              <a:rPr lang="tr-TR" dirty="0" err="1"/>
              <a:t>Brouwer</a:t>
            </a:r>
            <a:r>
              <a:rPr lang="tr-TR" dirty="0"/>
              <a:t> et al, 1999; </a:t>
            </a:r>
            <a:r>
              <a:rPr lang="tr-TR" dirty="0" err="1"/>
              <a:t>Mishra</a:t>
            </a:r>
            <a:r>
              <a:rPr lang="tr-TR" dirty="0"/>
              <a:t> et al, 2006, 2008; </a:t>
            </a:r>
            <a:r>
              <a:rPr lang="tr-TR" dirty="0" err="1"/>
              <a:t>Ullah</a:t>
            </a:r>
            <a:r>
              <a:rPr lang="tr-TR" dirty="0"/>
              <a:t> et al, 2014; </a:t>
            </a:r>
            <a:r>
              <a:rPr lang="tr-TR" dirty="0" err="1"/>
              <a:t>Ullah</a:t>
            </a:r>
            <a:r>
              <a:rPr lang="tr-TR" dirty="0"/>
              <a:t> </a:t>
            </a:r>
            <a:r>
              <a:rPr lang="tr-TR" dirty="0" err="1"/>
              <a:t>and</a:t>
            </a:r>
            <a:r>
              <a:rPr lang="tr-TR" dirty="0"/>
              <a:t> </a:t>
            </a:r>
            <a:r>
              <a:rPr lang="tr-TR" dirty="0" err="1"/>
              <a:t>Zorriehzahra</a:t>
            </a:r>
            <a:r>
              <a:rPr lang="tr-TR" dirty="0"/>
              <a:t>, 2015).</a:t>
            </a:r>
          </a:p>
          <a:p>
            <a:endParaRPr lang="tr-TR" dirty="0"/>
          </a:p>
        </p:txBody>
      </p:sp>
    </p:spTree>
    <p:extLst>
      <p:ext uri="{BB962C8B-B14F-4D97-AF65-F5344CB8AC3E}">
        <p14:creationId xmlns:p14="http://schemas.microsoft.com/office/powerpoint/2010/main" val="3087719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References</a:t>
            </a:r>
            <a:endParaRPr lang="tr-TR" dirty="0"/>
          </a:p>
        </p:txBody>
      </p:sp>
      <p:sp>
        <p:nvSpPr>
          <p:cNvPr id="3" name="İçerik Yer Tutucusu 2"/>
          <p:cNvSpPr>
            <a:spLocks noGrp="1"/>
          </p:cNvSpPr>
          <p:nvPr>
            <p:ph idx="1"/>
          </p:nvPr>
        </p:nvSpPr>
        <p:spPr/>
        <p:txBody>
          <a:bodyPr>
            <a:normAutofit fontScale="55000" lnSpcReduction="20000"/>
          </a:bodyPr>
          <a:lstStyle/>
          <a:p>
            <a:pPr algn="just"/>
            <a:r>
              <a:rPr lang="tr-TR" dirty="0" err="1"/>
              <a:t>Yancheva</a:t>
            </a:r>
            <a:r>
              <a:rPr lang="tr-TR" dirty="0"/>
              <a:t> V, </a:t>
            </a:r>
            <a:r>
              <a:rPr lang="tr-TR" dirty="0" err="1"/>
              <a:t>Velcheva</a:t>
            </a:r>
            <a:r>
              <a:rPr lang="tr-TR" dirty="0"/>
              <a:t> I, </a:t>
            </a:r>
            <a:r>
              <a:rPr lang="tr-TR" dirty="0" err="1"/>
              <a:t>Stoyanova</a:t>
            </a:r>
            <a:r>
              <a:rPr lang="tr-TR" dirty="0"/>
              <a:t> S, </a:t>
            </a:r>
            <a:r>
              <a:rPr lang="tr-TR" dirty="0" err="1"/>
              <a:t>Georgieva</a:t>
            </a:r>
            <a:r>
              <a:rPr lang="tr-TR" dirty="0"/>
              <a:t> E. 2015. </a:t>
            </a:r>
            <a:r>
              <a:rPr lang="tr-TR" dirty="0" err="1"/>
              <a:t>Fish</a:t>
            </a:r>
            <a:r>
              <a:rPr lang="tr-TR" dirty="0"/>
              <a:t> in </a:t>
            </a:r>
            <a:r>
              <a:rPr lang="tr-TR" dirty="0" err="1"/>
              <a:t>ecotoxicological</a:t>
            </a:r>
            <a:r>
              <a:rPr lang="tr-TR" dirty="0"/>
              <a:t> </a:t>
            </a:r>
            <a:r>
              <a:rPr lang="tr-TR" dirty="0" err="1"/>
              <a:t>studies</a:t>
            </a:r>
            <a:r>
              <a:rPr lang="tr-TR" dirty="0"/>
              <a:t>. </a:t>
            </a:r>
            <a:r>
              <a:rPr lang="tr-TR" dirty="0" err="1"/>
              <a:t>Ecologica</a:t>
            </a:r>
            <a:r>
              <a:rPr lang="tr-TR" dirty="0"/>
              <a:t> </a:t>
            </a:r>
            <a:r>
              <a:rPr lang="tr-TR" dirty="0" err="1"/>
              <a:t>Balkanica</a:t>
            </a:r>
            <a:r>
              <a:rPr lang="tr-TR" dirty="0"/>
              <a:t>. 7(1):149–169</a:t>
            </a:r>
            <a:r>
              <a:rPr lang="tr-TR" dirty="0" smtClean="0"/>
              <a:t>.</a:t>
            </a:r>
          </a:p>
          <a:p>
            <a:pPr algn="just"/>
            <a:r>
              <a:rPr lang="tr-TR" dirty="0" err="1"/>
              <a:t>McEwen</a:t>
            </a:r>
            <a:r>
              <a:rPr lang="tr-TR" dirty="0"/>
              <a:t>, B. S., &amp; </a:t>
            </a:r>
            <a:r>
              <a:rPr lang="tr-TR" dirty="0" err="1"/>
              <a:t>Stellar</a:t>
            </a:r>
            <a:r>
              <a:rPr lang="tr-TR" dirty="0"/>
              <a:t>, E. 1993. </a:t>
            </a:r>
            <a:r>
              <a:rPr lang="tr-TR" dirty="0" err="1"/>
              <a:t>Stress</a:t>
            </a:r>
            <a:r>
              <a:rPr lang="tr-TR" dirty="0"/>
              <a:t> </a:t>
            </a:r>
            <a:r>
              <a:rPr lang="tr-TR" dirty="0" err="1"/>
              <a:t>and</a:t>
            </a:r>
            <a:r>
              <a:rPr lang="tr-TR" dirty="0"/>
              <a:t> </a:t>
            </a:r>
            <a:r>
              <a:rPr lang="tr-TR" dirty="0" err="1"/>
              <a:t>the</a:t>
            </a:r>
            <a:r>
              <a:rPr lang="tr-TR" dirty="0"/>
              <a:t> </a:t>
            </a:r>
            <a:r>
              <a:rPr lang="tr-TR" dirty="0" err="1"/>
              <a:t>individual</a:t>
            </a:r>
            <a:r>
              <a:rPr lang="tr-TR" dirty="0"/>
              <a:t>: </a:t>
            </a:r>
            <a:r>
              <a:rPr lang="tr-TR" dirty="0" err="1"/>
              <a:t>mechanisms</a:t>
            </a:r>
            <a:r>
              <a:rPr lang="tr-TR" dirty="0"/>
              <a:t> </a:t>
            </a:r>
            <a:r>
              <a:rPr lang="tr-TR" dirty="0" err="1"/>
              <a:t>leading</a:t>
            </a:r>
            <a:r>
              <a:rPr lang="tr-TR" dirty="0"/>
              <a:t> </a:t>
            </a:r>
            <a:r>
              <a:rPr lang="tr-TR" dirty="0" err="1"/>
              <a:t>to</a:t>
            </a:r>
            <a:r>
              <a:rPr lang="tr-TR" dirty="0"/>
              <a:t> </a:t>
            </a:r>
            <a:r>
              <a:rPr lang="tr-TR" dirty="0" err="1"/>
              <a:t>disease</a:t>
            </a:r>
            <a:r>
              <a:rPr lang="tr-TR" dirty="0"/>
              <a:t>. </a:t>
            </a:r>
            <a:r>
              <a:rPr lang="tr-TR" dirty="0" err="1"/>
              <a:t>Archives</a:t>
            </a:r>
            <a:r>
              <a:rPr lang="tr-TR" dirty="0"/>
              <a:t> of </a:t>
            </a:r>
            <a:r>
              <a:rPr lang="tr-TR" dirty="0" err="1"/>
              <a:t>internal</a:t>
            </a:r>
            <a:r>
              <a:rPr lang="tr-TR" dirty="0"/>
              <a:t> </a:t>
            </a:r>
            <a:r>
              <a:rPr lang="tr-TR" dirty="0" err="1"/>
              <a:t>medicine</a:t>
            </a:r>
            <a:r>
              <a:rPr lang="tr-TR" dirty="0"/>
              <a:t>, 153(18), 2093-2101.</a:t>
            </a:r>
          </a:p>
          <a:p>
            <a:pPr algn="just"/>
            <a:r>
              <a:rPr lang="tr-TR" dirty="0" smtClean="0"/>
              <a:t>Çam A., Öztürk T., 2015. Balıklarda stres mekanizması ve stresin balıklar üzerindeki etkisi. 58-60.</a:t>
            </a:r>
          </a:p>
          <a:p>
            <a:pPr algn="just"/>
            <a:r>
              <a:rPr lang="en-US" dirty="0" err="1"/>
              <a:t>Wedemeyer</a:t>
            </a:r>
            <a:r>
              <a:rPr lang="en-US" dirty="0"/>
              <a:t>, G. A., B. A. Barton, and D. J. McLeay. 1990. Stress and acclimation. In C. B</a:t>
            </a:r>
            <a:r>
              <a:rPr lang="en-US" dirty="0" smtClean="0"/>
              <a:t>.</a:t>
            </a:r>
            <a:endParaRPr lang="tr-TR" dirty="0" smtClean="0"/>
          </a:p>
          <a:p>
            <a:pPr algn="just"/>
            <a:r>
              <a:rPr lang="en-US" dirty="0"/>
              <a:t>Barton, 2002</a:t>
            </a:r>
            <a:r>
              <a:rPr lang="en-US" dirty="0" smtClean="0"/>
              <a:t>Physical</a:t>
            </a:r>
            <a:r>
              <a:rPr lang="en-US" dirty="0"/>
              <a:t>, chemical and other perceived stressors can affect fish and cause primary, secondary, and/or whole-body responses. Adapted with permission </a:t>
            </a:r>
            <a:r>
              <a:rPr lang="en-US" dirty="0" smtClean="0"/>
              <a:t>from.</a:t>
            </a:r>
            <a:endParaRPr lang="tr-TR" dirty="0" smtClean="0"/>
          </a:p>
          <a:p>
            <a:pPr algn="just"/>
            <a:r>
              <a:rPr lang="tr-TR" dirty="0"/>
              <a:t>Pandey A K, George K C </a:t>
            </a:r>
            <a:r>
              <a:rPr lang="tr-TR" dirty="0" err="1"/>
              <a:t>and</a:t>
            </a:r>
            <a:r>
              <a:rPr lang="tr-TR" dirty="0"/>
              <a:t> </a:t>
            </a:r>
            <a:r>
              <a:rPr lang="tr-TR" dirty="0" err="1"/>
              <a:t>Mohamed</a:t>
            </a:r>
            <a:r>
              <a:rPr lang="tr-TR" dirty="0"/>
              <a:t> M P (1995) </a:t>
            </a:r>
            <a:r>
              <a:rPr lang="tr-TR" dirty="0" err="1"/>
              <a:t>Effect</a:t>
            </a:r>
            <a:r>
              <a:rPr lang="tr-TR" dirty="0"/>
              <a:t> of </a:t>
            </a:r>
            <a:r>
              <a:rPr lang="tr-TR" dirty="0" smtClean="0"/>
              <a:t>DDT on </a:t>
            </a:r>
            <a:r>
              <a:rPr lang="tr-TR" dirty="0" err="1"/>
              <a:t>thyroid</a:t>
            </a:r>
            <a:r>
              <a:rPr lang="tr-TR" dirty="0"/>
              <a:t> </a:t>
            </a:r>
            <a:r>
              <a:rPr lang="tr-TR" dirty="0" err="1"/>
              <a:t>gland</a:t>
            </a:r>
            <a:r>
              <a:rPr lang="tr-TR" dirty="0"/>
              <a:t> of </a:t>
            </a:r>
            <a:r>
              <a:rPr lang="tr-TR" dirty="0" err="1"/>
              <a:t>the</a:t>
            </a:r>
            <a:r>
              <a:rPr lang="tr-TR" dirty="0"/>
              <a:t> </a:t>
            </a:r>
            <a:r>
              <a:rPr lang="tr-TR" dirty="0" err="1"/>
              <a:t>mullet</a:t>
            </a:r>
            <a:r>
              <a:rPr lang="tr-TR" dirty="0"/>
              <a:t>, </a:t>
            </a:r>
            <a:r>
              <a:rPr lang="tr-TR" dirty="0" err="1"/>
              <a:t>Liza</a:t>
            </a:r>
            <a:r>
              <a:rPr lang="tr-TR" dirty="0"/>
              <a:t> </a:t>
            </a:r>
            <a:r>
              <a:rPr lang="tr-TR" dirty="0" err="1"/>
              <a:t>parsia</a:t>
            </a:r>
            <a:r>
              <a:rPr lang="tr-TR" dirty="0"/>
              <a:t> (Hamilton-Buchanan</a:t>
            </a:r>
            <a:r>
              <a:rPr lang="tr-TR" dirty="0" smtClean="0"/>
              <a:t>). J</a:t>
            </a:r>
            <a:r>
              <a:rPr lang="tr-TR" dirty="0"/>
              <a:t>. Mar. </a:t>
            </a:r>
            <a:r>
              <a:rPr lang="tr-TR" dirty="0" err="1"/>
              <a:t>Biol</a:t>
            </a:r>
            <a:r>
              <a:rPr lang="tr-TR" dirty="0"/>
              <a:t>. </a:t>
            </a:r>
            <a:r>
              <a:rPr lang="tr-TR" dirty="0" err="1"/>
              <a:t>Assoc</a:t>
            </a:r>
            <a:r>
              <a:rPr lang="tr-TR" dirty="0"/>
              <a:t>. </a:t>
            </a:r>
            <a:r>
              <a:rPr lang="tr-TR" dirty="0" err="1"/>
              <a:t>India</a:t>
            </a:r>
            <a:r>
              <a:rPr lang="tr-TR" dirty="0"/>
              <a:t> 37, </a:t>
            </a:r>
            <a:r>
              <a:rPr lang="tr-TR" dirty="0" smtClean="0"/>
              <a:t>287-290</a:t>
            </a:r>
          </a:p>
          <a:p>
            <a:pPr algn="just"/>
            <a:r>
              <a:rPr lang="tr-TR" dirty="0" err="1"/>
              <a:t>Crisp</a:t>
            </a:r>
            <a:r>
              <a:rPr lang="tr-TR" dirty="0"/>
              <a:t> T M, </a:t>
            </a:r>
            <a:r>
              <a:rPr lang="tr-TR" dirty="0" err="1"/>
              <a:t>Clegg</a:t>
            </a:r>
            <a:r>
              <a:rPr lang="tr-TR" dirty="0"/>
              <a:t> E D, Cooper R L </a:t>
            </a:r>
            <a:r>
              <a:rPr lang="tr-TR" dirty="0" err="1"/>
              <a:t>and</a:t>
            </a:r>
            <a:r>
              <a:rPr lang="tr-TR" dirty="0"/>
              <a:t> </a:t>
            </a:r>
            <a:r>
              <a:rPr lang="tr-TR" dirty="0" err="1"/>
              <a:t>Wood</a:t>
            </a:r>
            <a:r>
              <a:rPr lang="tr-TR" dirty="0"/>
              <a:t> W P (</a:t>
            </a:r>
            <a:r>
              <a:rPr lang="tr-TR" dirty="0" smtClean="0"/>
              <a:t>1998)</a:t>
            </a:r>
            <a:r>
              <a:rPr lang="tr-TR" dirty="0" err="1" smtClean="0"/>
              <a:t>Environmental</a:t>
            </a:r>
            <a:r>
              <a:rPr lang="tr-TR" dirty="0" smtClean="0"/>
              <a:t> </a:t>
            </a:r>
            <a:r>
              <a:rPr lang="tr-TR" dirty="0" err="1" smtClean="0"/>
              <a:t>endocrine</a:t>
            </a:r>
            <a:r>
              <a:rPr lang="tr-TR" dirty="0"/>
              <a:t> </a:t>
            </a:r>
            <a:r>
              <a:rPr lang="tr-TR" dirty="0" err="1" smtClean="0"/>
              <a:t>disruption</a:t>
            </a:r>
            <a:r>
              <a:rPr lang="tr-TR" dirty="0"/>
              <a:t>: an </a:t>
            </a:r>
            <a:r>
              <a:rPr lang="tr-TR" dirty="0" err="1"/>
              <a:t>effects</a:t>
            </a:r>
            <a:r>
              <a:rPr lang="tr-TR" dirty="0"/>
              <a:t> </a:t>
            </a:r>
            <a:r>
              <a:rPr lang="tr-TR" dirty="0" err="1"/>
              <a:t>assessment</a:t>
            </a:r>
            <a:r>
              <a:rPr lang="tr-TR" dirty="0"/>
              <a:t> </a:t>
            </a:r>
            <a:r>
              <a:rPr lang="tr-TR" dirty="0" err="1" smtClean="0"/>
              <a:t>and</a:t>
            </a:r>
            <a:r>
              <a:rPr lang="tr-TR" dirty="0" smtClean="0"/>
              <a:t> </a:t>
            </a:r>
            <a:r>
              <a:rPr lang="tr-TR" dirty="0" err="1" smtClean="0"/>
              <a:t>analysis</a:t>
            </a:r>
            <a:r>
              <a:rPr lang="tr-TR" dirty="0"/>
              <a:t>. </a:t>
            </a:r>
            <a:r>
              <a:rPr lang="tr-TR" dirty="0" err="1"/>
              <a:t>Environ</a:t>
            </a:r>
            <a:r>
              <a:rPr lang="tr-TR" dirty="0"/>
              <a:t>. </a:t>
            </a:r>
            <a:r>
              <a:rPr lang="tr-TR" dirty="0" err="1"/>
              <a:t>Hlth</a:t>
            </a:r>
            <a:r>
              <a:rPr lang="tr-TR" dirty="0"/>
              <a:t>. </a:t>
            </a:r>
            <a:r>
              <a:rPr lang="tr-TR" dirty="0" err="1"/>
              <a:t>Perspect</a:t>
            </a:r>
            <a:r>
              <a:rPr lang="tr-TR" dirty="0"/>
              <a:t>. 106 (</a:t>
            </a:r>
            <a:r>
              <a:rPr lang="tr-TR" dirty="0" err="1"/>
              <a:t>Suppl</a:t>
            </a:r>
            <a:r>
              <a:rPr lang="tr-TR" dirty="0"/>
              <a:t>. 1), 11-56</a:t>
            </a:r>
            <a:r>
              <a:rPr lang="tr-TR" dirty="0" smtClean="0"/>
              <a:t>.</a:t>
            </a:r>
          </a:p>
          <a:p>
            <a:pPr algn="just"/>
            <a:r>
              <a:rPr lang="en-US" dirty="0" err="1"/>
              <a:t>Brouwer</a:t>
            </a:r>
            <a:r>
              <a:rPr lang="en-US" dirty="0"/>
              <a:t> A, </a:t>
            </a:r>
            <a:r>
              <a:rPr lang="en-US" dirty="0" err="1"/>
              <a:t>Longnecker</a:t>
            </a:r>
            <a:r>
              <a:rPr lang="en-US" dirty="0"/>
              <a:t> M P, Birnbaum L S and Moore J (1999</a:t>
            </a:r>
            <a:r>
              <a:rPr lang="en-US" dirty="0" smtClean="0"/>
              <a:t>)</a:t>
            </a:r>
            <a:r>
              <a:rPr lang="tr-TR" dirty="0" smtClean="0"/>
              <a:t> </a:t>
            </a:r>
            <a:r>
              <a:rPr lang="en-US" dirty="0" smtClean="0"/>
              <a:t>Characterization </a:t>
            </a:r>
            <a:r>
              <a:rPr lang="en-US" dirty="0"/>
              <a:t>of potential endocrine </a:t>
            </a:r>
            <a:r>
              <a:rPr lang="tr-TR" dirty="0" smtClean="0"/>
              <a:t> </a:t>
            </a:r>
            <a:r>
              <a:rPr lang="en-US" dirty="0" smtClean="0"/>
              <a:t>related </a:t>
            </a:r>
            <a:r>
              <a:rPr lang="en-US" dirty="0"/>
              <a:t>health effects </a:t>
            </a:r>
            <a:r>
              <a:rPr lang="en-US" dirty="0" smtClean="0"/>
              <a:t>at</a:t>
            </a:r>
            <a:r>
              <a:rPr lang="tr-TR" dirty="0" smtClean="0"/>
              <a:t> </a:t>
            </a:r>
            <a:r>
              <a:rPr lang="en-US" dirty="0" smtClean="0"/>
              <a:t>low-dose </a:t>
            </a:r>
            <a:r>
              <a:rPr lang="en-US" dirty="0"/>
              <a:t>levels of exposure to PBCs. Environ. Heath. </a:t>
            </a:r>
            <a:r>
              <a:rPr lang="en-US" dirty="0" err="1" smtClean="0"/>
              <a:t>Perspect</a:t>
            </a:r>
            <a:r>
              <a:rPr lang="en-US" dirty="0" smtClean="0"/>
              <a:t>.</a:t>
            </a:r>
            <a:r>
              <a:rPr lang="tr-TR" dirty="0" smtClean="0"/>
              <a:t> </a:t>
            </a:r>
            <a:r>
              <a:rPr lang="en-US" dirty="0" smtClean="0"/>
              <a:t>107</a:t>
            </a:r>
            <a:r>
              <a:rPr lang="en-US" dirty="0"/>
              <a:t>, </a:t>
            </a:r>
            <a:r>
              <a:rPr lang="en-US" dirty="0" smtClean="0"/>
              <a:t>639-649</a:t>
            </a:r>
            <a:endParaRPr lang="tr-TR" dirty="0" smtClean="0"/>
          </a:p>
          <a:p>
            <a:pPr algn="just"/>
            <a:r>
              <a:rPr lang="tr-TR" dirty="0" err="1"/>
              <a:t>Mishra</a:t>
            </a:r>
            <a:r>
              <a:rPr lang="tr-TR" dirty="0"/>
              <a:t> D K, </a:t>
            </a:r>
            <a:r>
              <a:rPr lang="tr-TR" dirty="0" err="1"/>
              <a:t>Bohidar</a:t>
            </a:r>
            <a:r>
              <a:rPr lang="tr-TR" dirty="0"/>
              <a:t> K </a:t>
            </a:r>
            <a:r>
              <a:rPr lang="tr-TR" dirty="0" err="1"/>
              <a:t>and</a:t>
            </a:r>
            <a:r>
              <a:rPr lang="tr-TR" dirty="0"/>
              <a:t> Pandey A K (2006) </a:t>
            </a:r>
            <a:r>
              <a:rPr lang="tr-TR" dirty="0" err="1"/>
              <a:t>Responses</a:t>
            </a:r>
            <a:r>
              <a:rPr lang="tr-TR" dirty="0"/>
              <a:t> of </a:t>
            </a:r>
            <a:r>
              <a:rPr lang="tr-TR" dirty="0" err="1" smtClean="0"/>
              <a:t>interrenal</a:t>
            </a:r>
            <a:r>
              <a:rPr lang="tr-TR" dirty="0" smtClean="0"/>
              <a:t> </a:t>
            </a:r>
            <a:r>
              <a:rPr lang="tr-TR" dirty="0" err="1" smtClean="0"/>
              <a:t>cells</a:t>
            </a:r>
            <a:r>
              <a:rPr lang="tr-TR" dirty="0" smtClean="0"/>
              <a:t> </a:t>
            </a:r>
            <a:r>
              <a:rPr lang="tr-TR" dirty="0"/>
              <a:t>of </a:t>
            </a:r>
            <a:r>
              <a:rPr lang="tr-TR" dirty="0" err="1"/>
              <a:t>freshwater</a:t>
            </a:r>
            <a:r>
              <a:rPr lang="tr-TR" dirty="0"/>
              <a:t> </a:t>
            </a:r>
            <a:r>
              <a:rPr lang="tr-TR" dirty="0" err="1"/>
              <a:t>teleost</a:t>
            </a:r>
            <a:r>
              <a:rPr lang="tr-TR" dirty="0"/>
              <a:t>, </a:t>
            </a:r>
            <a:r>
              <a:rPr lang="tr-TR" dirty="0" err="1"/>
              <a:t>Channa</a:t>
            </a:r>
            <a:r>
              <a:rPr lang="tr-TR" dirty="0"/>
              <a:t> </a:t>
            </a:r>
            <a:r>
              <a:rPr lang="tr-TR" dirty="0" err="1"/>
              <a:t>punctatus</a:t>
            </a:r>
            <a:r>
              <a:rPr lang="tr-TR" dirty="0"/>
              <a:t> (</a:t>
            </a:r>
            <a:r>
              <a:rPr lang="tr-TR" dirty="0" err="1"/>
              <a:t>Bloch</a:t>
            </a:r>
            <a:r>
              <a:rPr lang="tr-TR" dirty="0" smtClean="0"/>
              <a:t>), </a:t>
            </a:r>
            <a:r>
              <a:rPr lang="tr-TR" dirty="0" err="1" smtClean="0"/>
              <a:t>exposed</a:t>
            </a:r>
            <a:r>
              <a:rPr lang="tr-TR" dirty="0" smtClean="0"/>
              <a:t> </a:t>
            </a:r>
            <a:r>
              <a:rPr lang="tr-TR" dirty="0" err="1" smtClean="0"/>
              <a:t>to</a:t>
            </a:r>
            <a:r>
              <a:rPr lang="tr-TR" dirty="0" smtClean="0"/>
              <a:t> </a:t>
            </a:r>
            <a:r>
              <a:rPr lang="tr-TR" dirty="0" err="1"/>
              <a:t>sublethal</a:t>
            </a:r>
            <a:r>
              <a:rPr lang="tr-TR" dirty="0"/>
              <a:t> </a:t>
            </a:r>
            <a:r>
              <a:rPr lang="tr-TR" dirty="0" err="1"/>
              <a:t>concentrations</a:t>
            </a:r>
            <a:r>
              <a:rPr lang="tr-TR" dirty="0"/>
              <a:t> of </a:t>
            </a:r>
            <a:r>
              <a:rPr lang="tr-TR" dirty="0" err="1"/>
              <a:t>carbaryl</a:t>
            </a:r>
            <a:r>
              <a:rPr lang="tr-TR" dirty="0"/>
              <a:t> </a:t>
            </a:r>
            <a:r>
              <a:rPr lang="tr-TR" dirty="0" err="1"/>
              <a:t>and</a:t>
            </a:r>
            <a:r>
              <a:rPr lang="tr-TR" dirty="0"/>
              <a:t> </a:t>
            </a:r>
            <a:r>
              <a:rPr lang="tr-TR" dirty="0" err="1"/>
              <a:t>cartap</a:t>
            </a:r>
            <a:r>
              <a:rPr lang="tr-TR" dirty="0"/>
              <a:t>. J. </a:t>
            </a:r>
            <a:r>
              <a:rPr lang="tr-TR" dirty="0" err="1"/>
              <a:t>Ecophysiol</a:t>
            </a:r>
            <a:r>
              <a:rPr lang="tr-TR" dirty="0" smtClean="0"/>
              <a:t>. </a:t>
            </a:r>
            <a:r>
              <a:rPr lang="tr-TR" dirty="0" err="1" smtClean="0"/>
              <a:t>Occup</a:t>
            </a:r>
            <a:r>
              <a:rPr lang="tr-TR" dirty="0"/>
              <a:t>. </a:t>
            </a:r>
            <a:r>
              <a:rPr lang="tr-TR" dirty="0" err="1"/>
              <a:t>Hlth</a:t>
            </a:r>
            <a:r>
              <a:rPr lang="tr-TR" dirty="0"/>
              <a:t>. 6, </a:t>
            </a:r>
            <a:r>
              <a:rPr lang="tr-TR" dirty="0" smtClean="0"/>
              <a:t>137-141</a:t>
            </a:r>
          </a:p>
          <a:p>
            <a:r>
              <a:rPr lang="tr-TR" dirty="0" err="1"/>
              <a:t>Ullah</a:t>
            </a:r>
            <a:r>
              <a:rPr lang="tr-TR" dirty="0"/>
              <a:t> R, </a:t>
            </a:r>
            <a:r>
              <a:rPr lang="tr-TR" dirty="0" err="1"/>
              <a:t>Zuberi</a:t>
            </a:r>
            <a:r>
              <a:rPr lang="tr-TR" dirty="0"/>
              <a:t> A, </a:t>
            </a:r>
            <a:r>
              <a:rPr lang="tr-TR" dirty="0" err="1"/>
              <a:t>Ullah</a:t>
            </a:r>
            <a:r>
              <a:rPr lang="tr-TR" dirty="0"/>
              <a:t> S, </a:t>
            </a:r>
            <a:r>
              <a:rPr lang="tr-TR" dirty="0" err="1"/>
              <a:t>Ullah</a:t>
            </a:r>
            <a:r>
              <a:rPr lang="tr-TR" dirty="0"/>
              <a:t> I </a:t>
            </a:r>
            <a:r>
              <a:rPr lang="tr-TR" dirty="0" err="1"/>
              <a:t>and</a:t>
            </a:r>
            <a:r>
              <a:rPr lang="tr-TR" dirty="0"/>
              <a:t> </a:t>
            </a:r>
            <a:r>
              <a:rPr lang="tr-TR" dirty="0" err="1"/>
              <a:t>Dawar</a:t>
            </a:r>
            <a:r>
              <a:rPr lang="tr-TR" dirty="0"/>
              <a:t> F U (2014</a:t>
            </a:r>
            <a:r>
              <a:rPr lang="tr-TR" dirty="0" smtClean="0"/>
              <a:t>) </a:t>
            </a:r>
            <a:r>
              <a:rPr lang="tr-TR" dirty="0" err="1" smtClean="0"/>
              <a:t>Cypermethrin</a:t>
            </a:r>
            <a:r>
              <a:rPr lang="tr-TR" dirty="0" smtClean="0"/>
              <a:t> </a:t>
            </a:r>
            <a:r>
              <a:rPr lang="tr-TR" dirty="0" err="1"/>
              <a:t>induced</a:t>
            </a:r>
            <a:r>
              <a:rPr lang="tr-TR" dirty="0"/>
              <a:t> </a:t>
            </a:r>
            <a:r>
              <a:rPr lang="tr-TR" dirty="0" err="1"/>
              <a:t>behavioural</a:t>
            </a:r>
            <a:r>
              <a:rPr lang="tr-TR" dirty="0"/>
              <a:t> </a:t>
            </a:r>
            <a:r>
              <a:rPr lang="tr-TR" dirty="0" err="1"/>
              <a:t>and</a:t>
            </a:r>
            <a:r>
              <a:rPr lang="tr-TR" dirty="0"/>
              <a:t> </a:t>
            </a:r>
            <a:r>
              <a:rPr lang="tr-TR" dirty="0" err="1"/>
              <a:t>biochemical</a:t>
            </a:r>
            <a:r>
              <a:rPr lang="tr-TR" dirty="0"/>
              <a:t> </a:t>
            </a:r>
            <a:r>
              <a:rPr lang="tr-TR" dirty="0" err="1"/>
              <a:t>changes</a:t>
            </a:r>
            <a:r>
              <a:rPr lang="tr-TR" dirty="0"/>
              <a:t> </a:t>
            </a:r>
            <a:r>
              <a:rPr lang="tr-TR" dirty="0" smtClean="0"/>
              <a:t>in </a:t>
            </a:r>
            <a:r>
              <a:rPr lang="tr-TR" dirty="0" err="1" smtClean="0"/>
              <a:t>mahseer</a:t>
            </a:r>
            <a:r>
              <a:rPr lang="tr-TR" dirty="0"/>
              <a:t>, Tor </a:t>
            </a:r>
            <a:r>
              <a:rPr lang="tr-TR" dirty="0" err="1"/>
              <a:t>putitora</a:t>
            </a:r>
            <a:r>
              <a:rPr lang="tr-TR" dirty="0"/>
              <a:t>. J. </a:t>
            </a:r>
            <a:r>
              <a:rPr lang="tr-TR" dirty="0" err="1"/>
              <a:t>Toxicol</a:t>
            </a:r>
            <a:r>
              <a:rPr lang="tr-TR" dirty="0"/>
              <a:t>. </a:t>
            </a:r>
            <a:r>
              <a:rPr lang="tr-TR" dirty="0" err="1"/>
              <a:t>Sci</a:t>
            </a:r>
            <a:r>
              <a:rPr lang="tr-TR" dirty="0"/>
              <a:t>. 39, </a:t>
            </a:r>
            <a:r>
              <a:rPr lang="tr-TR" dirty="0" smtClean="0"/>
              <a:t>829-836</a:t>
            </a:r>
          </a:p>
          <a:p>
            <a:r>
              <a:rPr lang="en-US" dirty="0" err="1"/>
              <a:t>Ullah</a:t>
            </a:r>
            <a:r>
              <a:rPr lang="en-US" dirty="0"/>
              <a:t> S and </a:t>
            </a:r>
            <a:r>
              <a:rPr lang="en-US" dirty="0" err="1"/>
              <a:t>Zorriehzahra</a:t>
            </a:r>
            <a:r>
              <a:rPr lang="en-US" dirty="0"/>
              <a:t> M J (2015) Ecotoxicology: a review </a:t>
            </a:r>
            <a:r>
              <a:rPr lang="en-US" dirty="0" smtClean="0"/>
              <a:t>of</a:t>
            </a:r>
            <a:r>
              <a:rPr lang="tr-TR" smtClean="0"/>
              <a:t> </a:t>
            </a:r>
            <a:r>
              <a:rPr lang="en-US" smtClean="0"/>
              <a:t>pesticides </a:t>
            </a:r>
            <a:r>
              <a:rPr lang="en-US" dirty="0"/>
              <a:t>induced toxicity in fish. Adv. Anim. Vet. Sci. 3, 40-57.</a:t>
            </a:r>
          </a:p>
          <a:p>
            <a:endParaRPr lang="tr-TR" dirty="0"/>
          </a:p>
          <a:p>
            <a:pPr algn="just"/>
            <a:endParaRPr lang="tr-TR" dirty="0" smtClean="0"/>
          </a:p>
          <a:p>
            <a:pPr algn="just"/>
            <a:endParaRPr lang="tr-TR" dirty="0"/>
          </a:p>
          <a:p>
            <a:pPr algn="just"/>
            <a:endParaRPr lang="tr-TR" dirty="0" smtClean="0"/>
          </a:p>
          <a:p>
            <a:pPr algn="just"/>
            <a:endParaRPr lang="en-US" dirty="0"/>
          </a:p>
          <a:p>
            <a:pPr algn="just"/>
            <a:endParaRPr lang="tr-TR" dirty="0" smtClean="0"/>
          </a:p>
          <a:p>
            <a:pPr algn="just"/>
            <a:endParaRPr lang="tr-TR" dirty="0"/>
          </a:p>
          <a:p>
            <a:endParaRPr lang="tr-TR" dirty="0" smtClean="0"/>
          </a:p>
          <a:p>
            <a:endParaRPr lang="tr-TR" dirty="0"/>
          </a:p>
          <a:p>
            <a:endParaRPr lang="tr-TR" dirty="0"/>
          </a:p>
          <a:p>
            <a:endParaRPr lang="tr-TR" dirty="0" smtClean="0"/>
          </a:p>
          <a:p>
            <a:endParaRPr lang="tr-TR" dirty="0" smtClean="0"/>
          </a:p>
          <a:p>
            <a:endParaRPr lang="tr-TR" dirty="0"/>
          </a:p>
        </p:txBody>
      </p:sp>
    </p:spTree>
    <p:extLst>
      <p:ext uri="{BB962C8B-B14F-4D97-AF65-F5344CB8AC3E}">
        <p14:creationId xmlns:p14="http://schemas.microsoft.com/office/powerpoint/2010/main" val="3169080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Balıklar…</a:t>
            </a:r>
            <a:endParaRPr lang="tr-TR" dirty="0"/>
          </a:p>
        </p:txBody>
      </p:sp>
      <p:sp>
        <p:nvSpPr>
          <p:cNvPr id="3" name="İçerik Yer Tutucusu 2"/>
          <p:cNvSpPr>
            <a:spLocks noGrp="1"/>
          </p:cNvSpPr>
          <p:nvPr>
            <p:ph idx="1"/>
          </p:nvPr>
        </p:nvSpPr>
        <p:spPr/>
        <p:txBody>
          <a:bodyPr/>
          <a:lstStyle/>
          <a:p>
            <a:r>
              <a:rPr lang="tr-TR" dirty="0"/>
              <a:t>En büyük ve en çeşitli omurgalı grubunu temsil eden balıklar; </a:t>
            </a:r>
            <a:r>
              <a:rPr lang="tr-TR" dirty="0" err="1"/>
              <a:t>toksikolojik</a:t>
            </a:r>
            <a:r>
              <a:rPr lang="tr-TR" dirty="0"/>
              <a:t> araştırmalar için, özellikle de sucul sistemler üzerinde kirleticilerin etkilerini gösterebilecek mükemmel deneysel modeller olarak kullanılmaktadır (</a:t>
            </a:r>
            <a:r>
              <a:rPr lang="tr-TR" dirty="0" err="1"/>
              <a:t>Yancheva</a:t>
            </a:r>
            <a:r>
              <a:rPr lang="tr-TR" dirty="0"/>
              <a:t> et al 2015). </a:t>
            </a:r>
          </a:p>
          <a:p>
            <a:r>
              <a:rPr lang="tr-TR" dirty="0"/>
              <a:t>Son zamanlarda, kirleticilerin balıklardaki zarar mekanizmalarını belirlemek için,  ekosistem üzerindeki etkilerini izlemek, kontrol etmek ve muhtemelen müdahale etmek amacıyla birçok çalışma yapılmıştır. </a:t>
            </a:r>
          </a:p>
          <a:p>
            <a:endParaRPr lang="tr-TR" dirty="0"/>
          </a:p>
          <a:p>
            <a:endParaRPr lang="tr-TR" dirty="0"/>
          </a:p>
        </p:txBody>
      </p:sp>
    </p:spTree>
    <p:extLst>
      <p:ext uri="{BB962C8B-B14F-4D97-AF65-F5344CB8AC3E}">
        <p14:creationId xmlns:p14="http://schemas.microsoft.com/office/powerpoint/2010/main" val="52912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Bir canlının refahının potansiyel göstergesi stresin varlığı veya yokluğudur. </a:t>
            </a:r>
            <a:r>
              <a:rPr lang="tr-TR" dirty="0" err="1"/>
              <a:t>Moberg</a:t>
            </a:r>
            <a:r>
              <a:rPr lang="tr-TR" dirty="0"/>
              <a:t> 1985’te stres tepkisini üç genel aşamaya ayırdı: Stresörün tanınması, stresöre karşı biyolojik savunma ve stres tepkisinin sonuçları. Stres yanıtı, merkezi sinir sisteminin </a:t>
            </a:r>
            <a:r>
              <a:rPr lang="tr-TR" dirty="0" err="1"/>
              <a:t>homeostaz</a:t>
            </a:r>
            <a:r>
              <a:rPr lang="tr-TR" dirty="0"/>
              <a:t> için potansiyel bir tehdit algılaması ile başlar (</a:t>
            </a:r>
            <a:r>
              <a:rPr lang="tr-TR" dirty="0" err="1"/>
              <a:t>McEwen</a:t>
            </a:r>
            <a:r>
              <a:rPr lang="tr-TR" dirty="0"/>
              <a:t> </a:t>
            </a:r>
            <a:r>
              <a:rPr lang="tr-TR" dirty="0" err="1"/>
              <a:t>and</a:t>
            </a:r>
            <a:r>
              <a:rPr lang="tr-TR" dirty="0"/>
              <a:t> </a:t>
            </a:r>
            <a:r>
              <a:rPr lang="tr-TR" dirty="0" err="1"/>
              <a:t>Stellar</a:t>
            </a:r>
            <a:r>
              <a:rPr lang="tr-TR" dirty="0"/>
              <a:t>, 1993). </a:t>
            </a:r>
          </a:p>
        </p:txBody>
      </p:sp>
    </p:spTree>
    <p:extLst>
      <p:ext uri="{BB962C8B-B14F-4D97-AF65-F5344CB8AC3E}">
        <p14:creationId xmlns:p14="http://schemas.microsoft.com/office/powerpoint/2010/main" val="1095279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Homoestasi</a:t>
            </a:r>
            <a:r>
              <a:rPr lang="tr-TR" dirty="0" smtClean="0"/>
              <a:t>…</a:t>
            </a:r>
            <a:endParaRPr lang="tr-TR" dirty="0"/>
          </a:p>
        </p:txBody>
      </p:sp>
      <p:sp>
        <p:nvSpPr>
          <p:cNvPr id="3" name="İçerik Yer Tutucusu 2"/>
          <p:cNvSpPr>
            <a:spLocks noGrp="1"/>
          </p:cNvSpPr>
          <p:nvPr>
            <p:ph idx="1"/>
          </p:nvPr>
        </p:nvSpPr>
        <p:spPr/>
        <p:txBody>
          <a:bodyPr/>
          <a:lstStyle/>
          <a:p>
            <a:r>
              <a:rPr lang="tr-TR" dirty="0"/>
              <a:t>Balıkların yaşamını sürdürebilmesi için öncelikle metabolizmanın dengede olması (</a:t>
            </a:r>
            <a:r>
              <a:rPr lang="tr-TR" dirty="0" err="1"/>
              <a:t>homeostazis</a:t>
            </a:r>
            <a:r>
              <a:rPr lang="tr-TR" dirty="0"/>
              <a:t>) ve çevresi ile uyum sağlaması gerekmektedir. Balıklar içinde bulundukları ve yaşadıkları dinamik çevreden kaynaklanan uyarıcılarla sürekli olarak uyarılırlar ancak bu uyarıcıların şiddet ve süresi balıkta oluşabilecek değişikliklerin belirlenmesinde önemli rol oynar  (Çam ve Öztürk 2015). </a:t>
            </a:r>
          </a:p>
          <a:p>
            <a:endParaRPr lang="tr-TR" dirty="0"/>
          </a:p>
        </p:txBody>
      </p:sp>
    </p:spTree>
    <p:extLst>
      <p:ext uri="{BB962C8B-B14F-4D97-AF65-F5344CB8AC3E}">
        <p14:creationId xmlns:p14="http://schemas.microsoft.com/office/powerpoint/2010/main" val="3396270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STRES</a:t>
            </a:r>
            <a:endParaRPr lang="tr-TR" dirty="0"/>
          </a:p>
        </p:txBody>
      </p:sp>
      <p:sp>
        <p:nvSpPr>
          <p:cNvPr id="3" name="İçerik Yer Tutucusu 2"/>
          <p:cNvSpPr>
            <a:spLocks noGrp="1"/>
          </p:cNvSpPr>
          <p:nvPr>
            <p:ph idx="1"/>
          </p:nvPr>
        </p:nvSpPr>
        <p:spPr/>
        <p:txBody>
          <a:bodyPr>
            <a:normAutofit fontScale="92500" lnSpcReduction="10000"/>
          </a:bodyPr>
          <a:lstStyle/>
          <a:p>
            <a:r>
              <a:rPr lang="tr-TR" dirty="0"/>
              <a:t>Stres kelimesi literatürlerde farklı şekillerde tanımlanmıştır:</a:t>
            </a:r>
          </a:p>
          <a:p>
            <a:pPr lvl="0"/>
            <a:r>
              <a:rPr lang="tr-TR" dirty="0" smtClean="0"/>
              <a:t>Çevresel </a:t>
            </a:r>
            <a:r>
              <a:rPr lang="tr-TR" dirty="0"/>
              <a:t>veya başka bir faktör tarafından üretilen ve uyarlanabilir yanıtları normal aralığın ötesine taşıyan bir durum (</a:t>
            </a:r>
            <a:r>
              <a:rPr lang="tr-TR" dirty="0" err="1"/>
              <a:t>Brett</a:t>
            </a:r>
            <a:r>
              <a:rPr lang="tr-TR" dirty="0"/>
              <a:t> 1958)</a:t>
            </a:r>
          </a:p>
          <a:p>
            <a:pPr lvl="0"/>
            <a:r>
              <a:rPr lang="tr-TR" dirty="0"/>
              <a:t>Canlıların </a:t>
            </a:r>
            <a:r>
              <a:rPr lang="tr-TR" dirty="0" err="1"/>
              <a:t>homeostazı</a:t>
            </a:r>
            <a:r>
              <a:rPr lang="tr-TR" dirty="0"/>
              <a:t> kurmaya veya sürdürmeye çalıştıklarında ortaya çıkan tüm fizyolojik yanıtların toplamı (</a:t>
            </a:r>
            <a:r>
              <a:rPr lang="tr-TR" dirty="0" err="1"/>
              <a:t>Wedemeyer</a:t>
            </a:r>
            <a:r>
              <a:rPr lang="tr-TR" dirty="0"/>
              <a:t> </a:t>
            </a:r>
            <a:r>
              <a:rPr lang="tr-TR" dirty="0" err="1"/>
              <a:t>and</a:t>
            </a:r>
            <a:r>
              <a:rPr lang="tr-TR" dirty="0"/>
              <a:t> </a:t>
            </a:r>
            <a:r>
              <a:rPr lang="tr-TR" dirty="0" err="1"/>
              <a:t>Mcclay</a:t>
            </a:r>
            <a:r>
              <a:rPr lang="tr-TR" dirty="0"/>
              <a:t> 1981)</a:t>
            </a:r>
          </a:p>
          <a:p>
            <a:pPr lvl="0"/>
            <a:r>
              <a:rPr lang="tr-TR" dirty="0"/>
              <a:t>Stres, organizmanın </a:t>
            </a:r>
            <a:r>
              <a:rPr lang="tr-TR" dirty="0" err="1"/>
              <a:t>homeostatik</a:t>
            </a:r>
            <a:r>
              <a:rPr lang="tr-TR" dirty="0"/>
              <a:t> durumunu değiştiren bir stres faktörü veya stresörün neden olduğu bir durumdur (</a:t>
            </a:r>
            <a:r>
              <a:rPr lang="tr-TR" dirty="0" err="1"/>
              <a:t>Barton</a:t>
            </a:r>
            <a:r>
              <a:rPr lang="tr-TR" dirty="0"/>
              <a:t> </a:t>
            </a:r>
            <a:r>
              <a:rPr lang="tr-TR" dirty="0" err="1"/>
              <a:t>and</a:t>
            </a:r>
            <a:r>
              <a:rPr lang="tr-TR" dirty="0"/>
              <a:t> </a:t>
            </a:r>
            <a:r>
              <a:rPr lang="tr-TR" dirty="0" err="1"/>
              <a:t>Iwama</a:t>
            </a:r>
            <a:r>
              <a:rPr lang="tr-TR" dirty="0"/>
              <a:t> 1991)</a:t>
            </a:r>
          </a:p>
          <a:p>
            <a:pPr lvl="0"/>
            <a:r>
              <a:rPr lang="tr-TR" dirty="0"/>
              <a:t>Organizmalar optimum koşullar dışında bir durumla karşılaştığında ortaya çıkan biyolojik olayların art arda sıralanması ve </a:t>
            </a:r>
            <a:r>
              <a:rPr lang="tr-TR" dirty="0" err="1"/>
              <a:t>homeostatik</a:t>
            </a:r>
            <a:r>
              <a:rPr lang="tr-TR" dirty="0"/>
              <a:t> değerleri değişmesi durumu (</a:t>
            </a:r>
            <a:r>
              <a:rPr lang="tr-TR" dirty="0" err="1"/>
              <a:t>Barton</a:t>
            </a:r>
            <a:r>
              <a:rPr lang="tr-TR" dirty="0"/>
              <a:t> 1997)</a:t>
            </a:r>
          </a:p>
          <a:p>
            <a:pPr lvl="0"/>
            <a:r>
              <a:rPr lang="tr-TR" dirty="0" err="1"/>
              <a:t>Homeostazı</a:t>
            </a:r>
            <a:r>
              <a:rPr lang="tr-TR" dirty="0"/>
              <a:t> geri kazanmaya yönelik organizmanın tepkisi (</a:t>
            </a:r>
            <a:r>
              <a:rPr lang="tr-TR" dirty="0" err="1"/>
              <a:t>Chrousos</a:t>
            </a:r>
            <a:r>
              <a:rPr lang="tr-TR" dirty="0"/>
              <a:t> 2009)</a:t>
            </a:r>
          </a:p>
          <a:p>
            <a:endParaRPr lang="tr-TR" dirty="0"/>
          </a:p>
        </p:txBody>
      </p:sp>
    </p:spTree>
    <p:extLst>
      <p:ext uri="{BB962C8B-B14F-4D97-AF65-F5344CB8AC3E}">
        <p14:creationId xmlns:p14="http://schemas.microsoft.com/office/powerpoint/2010/main" val="1593580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STRES..</a:t>
            </a:r>
            <a:endParaRPr lang="tr-TR" dirty="0"/>
          </a:p>
        </p:txBody>
      </p:sp>
      <p:sp>
        <p:nvSpPr>
          <p:cNvPr id="3" name="İçerik Yer Tutucusu 2"/>
          <p:cNvSpPr>
            <a:spLocks noGrp="1"/>
          </p:cNvSpPr>
          <p:nvPr>
            <p:ph idx="1"/>
          </p:nvPr>
        </p:nvSpPr>
        <p:spPr/>
        <p:txBody>
          <a:bodyPr/>
          <a:lstStyle/>
          <a:p>
            <a:r>
              <a:rPr lang="tr-TR" dirty="0"/>
              <a:t>Stres cevabı, balığın normal veya </a:t>
            </a:r>
            <a:r>
              <a:rPr lang="tr-TR" dirty="0" err="1"/>
              <a:t>homeostatik</a:t>
            </a:r>
            <a:r>
              <a:rPr lang="tr-TR" dirty="0"/>
              <a:t> durumunu korumak için gerçek veya algılanan stres etkeni ile başa çıkmasını sağlayan </a:t>
            </a:r>
            <a:r>
              <a:rPr lang="tr-TR" dirty="0" err="1"/>
              <a:t>adaptif</a:t>
            </a:r>
            <a:r>
              <a:rPr lang="tr-TR" dirty="0"/>
              <a:t> bir mekanizma olarak kabul edilir. Stres, tehdit altında olan kompleks bir </a:t>
            </a:r>
            <a:r>
              <a:rPr lang="tr-TR" dirty="0" err="1"/>
              <a:t>adaptif</a:t>
            </a:r>
            <a:r>
              <a:rPr lang="tr-TR" dirty="0"/>
              <a:t> yanıt olarak değerlendirilen </a:t>
            </a:r>
            <a:r>
              <a:rPr lang="tr-TR" dirty="0" err="1"/>
              <a:t>homeoastesinin</a:t>
            </a:r>
            <a:r>
              <a:rPr lang="tr-TR" dirty="0"/>
              <a:t> bir ifadesi olarak düşünülmektedir. </a:t>
            </a:r>
          </a:p>
        </p:txBody>
      </p:sp>
    </p:spTree>
    <p:extLst>
      <p:ext uri="{BB962C8B-B14F-4D97-AF65-F5344CB8AC3E}">
        <p14:creationId xmlns:p14="http://schemas.microsoft.com/office/powerpoint/2010/main" val="705815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Stres yanıtı, gen ve protein değişiklikleri, metabolizma, enerji, bağışıklık, endokrin, </a:t>
            </a:r>
            <a:r>
              <a:rPr lang="tr-TR" dirty="0" err="1" smtClean="0"/>
              <a:t>nöral</a:t>
            </a:r>
            <a:r>
              <a:rPr lang="tr-TR" dirty="0" smtClean="0"/>
              <a:t> ve hatta bu durumun üstesinden gelmeye çalışacak davranış değişiklikleri ve daha sonra stres etkeni tarafından üretilen dengesizlikleri telafi edecek çok çeşitli fizyolojik mekanizmalar için geçerlidir (Sula </a:t>
            </a:r>
            <a:r>
              <a:rPr lang="tr-TR" dirty="0" err="1" smtClean="0"/>
              <a:t>and</a:t>
            </a:r>
            <a:r>
              <a:rPr lang="tr-TR" dirty="0" smtClean="0"/>
              <a:t> </a:t>
            </a:r>
            <a:r>
              <a:rPr lang="tr-TR" dirty="0" err="1" smtClean="0"/>
              <a:t>Aliko</a:t>
            </a:r>
            <a:r>
              <a:rPr lang="tr-TR" dirty="0" smtClean="0"/>
              <a:t> 2017).</a:t>
            </a:r>
          </a:p>
          <a:p>
            <a:endParaRPr lang="tr-TR" dirty="0"/>
          </a:p>
        </p:txBody>
      </p:sp>
    </p:spTree>
    <p:extLst>
      <p:ext uri="{BB962C8B-B14F-4D97-AF65-F5344CB8AC3E}">
        <p14:creationId xmlns:p14="http://schemas.microsoft.com/office/powerpoint/2010/main" val="3743483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Balığın çevresel strese karşı verdiği fizyolojik tepkiler geniş ölçüde birincil, ikincil ve üçüncül olarak gruplandırılmıştır. </a:t>
            </a:r>
            <a:endParaRPr lang="tr-TR" dirty="0" smtClean="0"/>
          </a:p>
          <a:p>
            <a:r>
              <a:rPr lang="tr-TR" dirty="0" smtClean="0"/>
              <a:t>İlk </a:t>
            </a:r>
            <a:r>
              <a:rPr lang="tr-TR" dirty="0" err="1"/>
              <a:t>nöroendokrin</a:t>
            </a:r>
            <a:r>
              <a:rPr lang="tr-TR" dirty="0"/>
              <a:t> tepkileri içeren birincil tepkiler, </a:t>
            </a:r>
            <a:r>
              <a:rPr lang="tr-TR" dirty="0" err="1"/>
              <a:t>kromaffin</a:t>
            </a:r>
            <a:r>
              <a:rPr lang="tr-TR" dirty="0"/>
              <a:t> dokusundan </a:t>
            </a:r>
            <a:r>
              <a:rPr lang="tr-TR" dirty="0" err="1"/>
              <a:t>katekolaminlerin</a:t>
            </a:r>
            <a:r>
              <a:rPr lang="tr-TR" dirty="0"/>
              <a:t> salınımını ve </a:t>
            </a:r>
            <a:r>
              <a:rPr lang="tr-TR" dirty="0" err="1"/>
              <a:t>kortikosteroid</a:t>
            </a:r>
            <a:r>
              <a:rPr lang="tr-TR" dirty="0"/>
              <a:t> hormonlarının dolaşım içine salınmasıyla sonuçlanan </a:t>
            </a:r>
            <a:r>
              <a:rPr lang="tr-TR" dirty="0" err="1"/>
              <a:t>hipotalamik-pitüiter</a:t>
            </a:r>
            <a:r>
              <a:rPr lang="tr-TR" dirty="0"/>
              <a:t> içsel (HPI) eksenin uyarılmasını içerir. </a:t>
            </a:r>
          </a:p>
        </p:txBody>
      </p:sp>
    </p:spTree>
    <p:extLst>
      <p:ext uri="{BB962C8B-B14F-4D97-AF65-F5344CB8AC3E}">
        <p14:creationId xmlns:p14="http://schemas.microsoft.com/office/powerpoint/2010/main" val="415898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İkincil cevaplar; metabolizma, solunum, asit-baz durumu, </a:t>
            </a:r>
            <a:r>
              <a:rPr lang="tr-TR" dirty="0" err="1" smtClean="0"/>
              <a:t>hidromineral</a:t>
            </a:r>
            <a:r>
              <a:rPr lang="tr-TR" dirty="0" smtClean="0"/>
              <a:t> dengesi, bağışıklık fonksiyonu ve hücresel cevaplar gibi fizyolojik denge ile ilgili olan plazma ve doku iyonu ve </a:t>
            </a:r>
            <a:r>
              <a:rPr lang="tr-TR" dirty="0" err="1" smtClean="0"/>
              <a:t>metabolit</a:t>
            </a:r>
            <a:r>
              <a:rPr lang="tr-TR" dirty="0" smtClean="0"/>
              <a:t> seviyelerindeki değişiklikleri, hematolojik özellikleri ve ısı şoku veya stres proteinlerini (</a:t>
            </a:r>
            <a:r>
              <a:rPr lang="tr-TR" dirty="0" err="1" smtClean="0"/>
              <a:t>HSP'ler</a:t>
            </a:r>
            <a:r>
              <a:rPr lang="tr-TR" dirty="0" smtClean="0"/>
              <a:t>) içerir. Stres hormonları kan kimyası ve hematolojide değişikliklere yol açan birçok </a:t>
            </a:r>
            <a:r>
              <a:rPr lang="tr-TR" dirty="0" err="1" smtClean="0"/>
              <a:t>metabolik</a:t>
            </a:r>
            <a:r>
              <a:rPr lang="tr-TR" dirty="0" smtClean="0"/>
              <a:t> maddeyi aktive eder.</a:t>
            </a:r>
            <a:endParaRPr lang="tr-TR" dirty="0"/>
          </a:p>
        </p:txBody>
      </p:sp>
    </p:spTree>
    <p:extLst>
      <p:ext uri="{BB962C8B-B14F-4D97-AF65-F5344CB8AC3E}">
        <p14:creationId xmlns:p14="http://schemas.microsoft.com/office/powerpoint/2010/main" val="16131905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981</Words>
  <Application>Microsoft Office PowerPoint</Application>
  <PresentationFormat>Geniş ekran</PresentationFormat>
  <Paragraphs>55</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Balıklarda Stres Fizyolojisi</vt:lpstr>
      <vt:lpstr>Balıklar…</vt:lpstr>
      <vt:lpstr>PowerPoint Sunusu</vt:lpstr>
      <vt:lpstr>Homoestasi…</vt:lpstr>
      <vt:lpstr>STRES</vt:lpstr>
      <vt:lpstr>STRES..</vt:lpstr>
      <vt:lpstr>PowerPoint Sunusu</vt:lpstr>
      <vt:lpstr>PowerPoint Sunusu</vt:lpstr>
      <vt:lpstr>PowerPoint Sunusu</vt:lpstr>
      <vt:lpstr>PowerPoint Sunusu</vt:lpstr>
      <vt:lpstr>PowerPoint Sunusu</vt:lpstr>
      <vt:lpstr>stresöre maruz kalan akuatik canlılarda </vt:lpstr>
      <vt:lpstr>References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Balıklarda Stres Fizyolojisi</dc:title>
  <dc:creator>ArzuUÇAR</dc:creator>
  <cp:lastModifiedBy>ArzuUÇAR</cp:lastModifiedBy>
  <cp:revision>9</cp:revision>
  <dcterms:created xsi:type="dcterms:W3CDTF">2020-01-07T07:46:40Z</dcterms:created>
  <dcterms:modified xsi:type="dcterms:W3CDTF">2020-01-25T11:43:44Z</dcterms:modified>
</cp:coreProperties>
</file>