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7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88DE1E3-3F6F-4809-A8BC-16F4E3FE610D}"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D418C78-ED63-44D5-9196-6764BF26886E}" type="slidenum">
              <a:rPr lang="tr-TR" smtClean="0"/>
              <a:t>‹#›</a:t>
            </a:fld>
            <a:endParaRPr lang="tr-TR"/>
          </a:p>
        </p:txBody>
      </p:sp>
    </p:spTree>
    <p:extLst>
      <p:ext uri="{BB962C8B-B14F-4D97-AF65-F5344CB8AC3E}">
        <p14:creationId xmlns:p14="http://schemas.microsoft.com/office/powerpoint/2010/main" val="2064985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88DE1E3-3F6F-4809-A8BC-16F4E3FE610D}"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D418C78-ED63-44D5-9196-6764BF26886E}" type="slidenum">
              <a:rPr lang="tr-TR" smtClean="0"/>
              <a:t>‹#›</a:t>
            </a:fld>
            <a:endParaRPr lang="tr-TR"/>
          </a:p>
        </p:txBody>
      </p:sp>
    </p:spTree>
    <p:extLst>
      <p:ext uri="{BB962C8B-B14F-4D97-AF65-F5344CB8AC3E}">
        <p14:creationId xmlns:p14="http://schemas.microsoft.com/office/powerpoint/2010/main" val="511767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88DE1E3-3F6F-4809-A8BC-16F4E3FE610D}"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D418C78-ED63-44D5-9196-6764BF26886E}" type="slidenum">
              <a:rPr lang="tr-TR" smtClean="0"/>
              <a:t>‹#›</a:t>
            </a:fld>
            <a:endParaRPr lang="tr-TR"/>
          </a:p>
        </p:txBody>
      </p:sp>
    </p:spTree>
    <p:extLst>
      <p:ext uri="{BB962C8B-B14F-4D97-AF65-F5344CB8AC3E}">
        <p14:creationId xmlns:p14="http://schemas.microsoft.com/office/powerpoint/2010/main" val="2861167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88DE1E3-3F6F-4809-A8BC-16F4E3FE610D}"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D418C78-ED63-44D5-9196-6764BF26886E}" type="slidenum">
              <a:rPr lang="tr-TR" smtClean="0"/>
              <a:t>‹#›</a:t>
            </a:fld>
            <a:endParaRPr lang="tr-TR"/>
          </a:p>
        </p:txBody>
      </p:sp>
    </p:spTree>
    <p:extLst>
      <p:ext uri="{BB962C8B-B14F-4D97-AF65-F5344CB8AC3E}">
        <p14:creationId xmlns:p14="http://schemas.microsoft.com/office/powerpoint/2010/main" val="1887760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88DE1E3-3F6F-4809-A8BC-16F4E3FE610D}"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D418C78-ED63-44D5-9196-6764BF26886E}" type="slidenum">
              <a:rPr lang="tr-TR" smtClean="0"/>
              <a:t>‹#›</a:t>
            </a:fld>
            <a:endParaRPr lang="tr-TR"/>
          </a:p>
        </p:txBody>
      </p:sp>
    </p:spTree>
    <p:extLst>
      <p:ext uri="{BB962C8B-B14F-4D97-AF65-F5344CB8AC3E}">
        <p14:creationId xmlns:p14="http://schemas.microsoft.com/office/powerpoint/2010/main" val="1902180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88DE1E3-3F6F-4809-A8BC-16F4E3FE610D}" type="datetimeFigureOut">
              <a:rPr lang="tr-TR" smtClean="0"/>
              <a:t>26.03.2024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D418C78-ED63-44D5-9196-6764BF26886E}" type="slidenum">
              <a:rPr lang="tr-TR" smtClean="0"/>
              <a:t>‹#›</a:t>
            </a:fld>
            <a:endParaRPr lang="tr-TR"/>
          </a:p>
        </p:txBody>
      </p:sp>
    </p:spTree>
    <p:extLst>
      <p:ext uri="{BB962C8B-B14F-4D97-AF65-F5344CB8AC3E}">
        <p14:creationId xmlns:p14="http://schemas.microsoft.com/office/powerpoint/2010/main" val="3694595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88DE1E3-3F6F-4809-A8BC-16F4E3FE610D}" type="datetimeFigureOut">
              <a:rPr lang="tr-TR" smtClean="0"/>
              <a:t>26.03.2024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D418C78-ED63-44D5-9196-6764BF26886E}" type="slidenum">
              <a:rPr lang="tr-TR" smtClean="0"/>
              <a:t>‹#›</a:t>
            </a:fld>
            <a:endParaRPr lang="tr-TR"/>
          </a:p>
        </p:txBody>
      </p:sp>
    </p:spTree>
    <p:extLst>
      <p:ext uri="{BB962C8B-B14F-4D97-AF65-F5344CB8AC3E}">
        <p14:creationId xmlns:p14="http://schemas.microsoft.com/office/powerpoint/2010/main" val="105915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88DE1E3-3F6F-4809-A8BC-16F4E3FE610D}" type="datetimeFigureOut">
              <a:rPr lang="tr-TR" smtClean="0"/>
              <a:t>26.03.2024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D418C78-ED63-44D5-9196-6764BF26886E}" type="slidenum">
              <a:rPr lang="tr-TR" smtClean="0"/>
              <a:t>‹#›</a:t>
            </a:fld>
            <a:endParaRPr lang="tr-TR"/>
          </a:p>
        </p:txBody>
      </p:sp>
    </p:spTree>
    <p:extLst>
      <p:ext uri="{BB962C8B-B14F-4D97-AF65-F5344CB8AC3E}">
        <p14:creationId xmlns:p14="http://schemas.microsoft.com/office/powerpoint/2010/main" val="3167800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88DE1E3-3F6F-4809-A8BC-16F4E3FE610D}" type="datetimeFigureOut">
              <a:rPr lang="tr-TR" smtClean="0"/>
              <a:t>26.03.2024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D418C78-ED63-44D5-9196-6764BF26886E}" type="slidenum">
              <a:rPr lang="tr-TR" smtClean="0"/>
              <a:t>‹#›</a:t>
            </a:fld>
            <a:endParaRPr lang="tr-TR"/>
          </a:p>
        </p:txBody>
      </p:sp>
    </p:spTree>
    <p:extLst>
      <p:ext uri="{BB962C8B-B14F-4D97-AF65-F5344CB8AC3E}">
        <p14:creationId xmlns:p14="http://schemas.microsoft.com/office/powerpoint/2010/main" val="3592651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88DE1E3-3F6F-4809-A8BC-16F4E3FE610D}" type="datetimeFigureOut">
              <a:rPr lang="tr-TR" smtClean="0"/>
              <a:t>26.03.2024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D418C78-ED63-44D5-9196-6764BF26886E}" type="slidenum">
              <a:rPr lang="tr-TR" smtClean="0"/>
              <a:t>‹#›</a:t>
            </a:fld>
            <a:endParaRPr lang="tr-TR"/>
          </a:p>
        </p:txBody>
      </p:sp>
    </p:spTree>
    <p:extLst>
      <p:ext uri="{BB962C8B-B14F-4D97-AF65-F5344CB8AC3E}">
        <p14:creationId xmlns:p14="http://schemas.microsoft.com/office/powerpoint/2010/main" val="653092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88DE1E3-3F6F-4809-A8BC-16F4E3FE610D}" type="datetimeFigureOut">
              <a:rPr lang="tr-TR" smtClean="0"/>
              <a:t>26.03.2024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D418C78-ED63-44D5-9196-6764BF26886E}" type="slidenum">
              <a:rPr lang="tr-TR" smtClean="0"/>
              <a:t>‹#›</a:t>
            </a:fld>
            <a:endParaRPr lang="tr-TR"/>
          </a:p>
        </p:txBody>
      </p:sp>
    </p:spTree>
    <p:extLst>
      <p:ext uri="{BB962C8B-B14F-4D97-AF65-F5344CB8AC3E}">
        <p14:creationId xmlns:p14="http://schemas.microsoft.com/office/powerpoint/2010/main" val="2026012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8DE1E3-3F6F-4809-A8BC-16F4E3FE610D}" type="datetimeFigureOut">
              <a:rPr lang="tr-TR" smtClean="0"/>
              <a:t>26.03.2024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418C78-ED63-44D5-9196-6764BF26886E}" type="slidenum">
              <a:rPr lang="tr-TR" smtClean="0"/>
              <a:t>‹#›</a:t>
            </a:fld>
            <a:endParaRPr lang="tr-TR"/>
          </a:p>
        </p:txBody>
      </p:sp>
    </p:spTree>
    <p:extLst>
      <p:ext uri="{BB962C8B-B14F-4D97-AF65-F5344CB8AC3E}">
        <p14:creationId xmlns:p14="http://schemas.microsoft.com/office/powerpoint/2010/main" val="5173833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123642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SECTION 9 BIOTECHNOLOGICAL ADVANCES ON ENTOMOPHAGY </a:t>
            </a:r>
            <a:endParaRPr lang="tr-TR" dirty="0"/>
          </a:p>
        </p:txBody>
      </p:sp>
      <p:sp>
        <p:nvSpPr>
          <p:cNvPr id="3" name="İçerik Yer Tutucusu 2"/>
          <p:cNvSpPr>
            <a:spLocks noGrp="1"/>
          </p:cNvSpPr>
          <p:nvPr>
            <p:ph idx="1"/>
          </p:nvPr>
        </p:nvSpPr>
        <p:spPr/>
        <p:txBody>
          <a:bodyPr>
            <a:normAutofit fontScale="40000" lnSpcReduction="20000"/>
          </a:bodyPr>
          <a:lstStyle/>
          <a:p>
            <a:r>
              <a:rPr lang="en-US" dirty="0" smtClean="0"/>
              <a:t>Carmine: red dye comes from half-winged insects (Order: </a:t>
            </a:r>
            <a:r>
              <a:rPr lang="en-US" dirty="0" err="1" smtClean="0"/>
              <a:t>Hemiptera</a:t>
            </a:r>
            <a:r>
              <a:rPr lang="en-US" dirty="0" smtClean="0"/>
              <a:t>). They grow on pear cacti and are edible in some countries. People use carmine to color textiles and products like honey and silk. Shellac: it is a resinous material. Many other products use it in their production, including paint and varnish. The Indian lac insect secretes Shellac to produce it. </a:t>
            </a:r>
            <a:r>
              <a:rPr lang="en-US" dirty="0" err="1" smtClean="0"/>
              <a:t>Cochnil</a:t>
            </a:r>
            <a:r>
              <a:rPr lang="en-US" dirty="0" smtClean="0"/>
              <a:t>: it is a red dye used to color food, medicine, and cosmetics. The Mexican cactus scale obtains it from the female. The scale's scientific name is </a:t>
            </a:r>
            <a:r>
              <a:rPr lang="en-US" dirty="0" err="1" smtClean="0"/>
              <a:t>Dactylopius</a:t>
            </a:r>
            <a:r>
              <a:rPr lang="en-US" dirty="0" smtClean="0"/>
              <a:t> coccus or Coccus cacti. Kermes (also known as Granum </a:t>
            </a:r>
            <a:r>
              <a:rPr lang="en-US" dirty="0" err="1" smtClean="0"/>
              <a:t>tinctum</a:t>
            </a:r>
            <a:r>
              <a:rPr lang="en-US" dirty="0" smtClean="0"/>
              <a:t>): It is a red dye like </a:t>
            </a:r>
            <a:r>
              <a:rPr lang="en-US" dirty="0" err="1" smtClean="0"/>
              <a:t>cochnile</a:t>
            </a:r>
            <a:r>
              <a:rPr lang="en-US" dirty="0" smtClean="0"/>
              <a:t>. The females of Kermes </a:t>
            </a:r>
            <a:r>
              <a:rPr lang="en-US" dirty="0" err="1" smtClean="0"/>
              <a:t>ilicis</a:t>
            </a:r>
            <a:r>
              <a:rPr lang="en-US" dirty="0" smtClean="0"/>
              <a:t> (Coccus </a:t>
            </a:r>
            <a:r>
              <a:rPr lang="en-US" dirty="0" err="1" smtClean="0"/>
              <a:t>ilicis</a:t>
            </a:r>
            <a:r>
              <a:rPr lang="en-US" dirty="0" smtClean="0"/>
              <a:t>) produce it. People use beeswax in China and India. People make candles and medicinal preparations from it. Many Far Eastern species produce beeswax. Examples include </a:t>
            </a:r>
            <a:r>
              <a:rPr lang="en-US" dirty="0" err="1" smtClean="0"/>
              <a:t>Ericerus</a:t>
            </a:r>
            <a:r>
              <a:rPr lang="en-US" dirty="0" smtClean="0"/>
              <a:t> pela and </a:t>
            </a:r>
            <a:r>
              <a:rPr lang="en-US" dirty="0" err="1" smtClean="0"/>
              <a:t>Ceroplastes</a:t>
            </a:r>
            <a:r>
              <a:rPr lang="en-US" dirty="0" smtClean="0"/>
              <a:t> </a:t>
            </a:r>
            <a:r>
              <a:rPr lang="en-US" dirty="0" err="1" smtClean="0"/>
              <a:t>ceriferus</a:t>
            </a:r>
            <a:r>
              <a:rPr lang="en-US" dirty="0" smtClean="0"/>
              <a:t> (Kaya, 1983; Zhang et al., 2008; Devi et al., 2022). 9.1. Market Developments on Entomophagy In Asian and African countries, half the food people eat comes from insects. In Europe and America, this rate is very low. It's prohibited in most places and not considered appropriate by experts. The Swiss Ministry of Health was the first in Europe to break this ban. They gave official approval to the market for mealworms, crickets and grasshoppers. This year, Coop in Switzerland has sold "</a:t>
            </a:r>
            <a:r>
              <a:rPr lang="en-US" dirty="0" err="1" smtClean="0"/>
              <a:t>Inseken</a:t>
            </a:r>
            <a:r>
              <a:rPr lang="en-US" dirty="0" smtClean="0"/>
              <a:t> Burgers" for 8 euros (Figure 35). They've been on the shelves since May. The country's second-largest supermarket chain sells them (</a:t>
            </a:r>
            <a:r>
              <a:rPr lang="en-US" dirty="0" err="1" smtClean="0"/>
              <a:t>Setz</a:t>
            </a:r>
            <a:r>
              <a:rPr lang="en-US" dirty="0" smtClean="0"/>
              <a:t>, 1991; </a:t>
            </a:r>
            <a:r>
              <a:rPr lang="en-US" dirty="0" err="1" smtClean="0"/>
              <a:t>Chakravorty</a:t>
            </a:r>
            <a:r>
              <a:rPr lang="en-US" dirty="0" smtClean="0"/>
              <a:t> et al., 2011; </a:t>
            </a:r>
            <a:r>
              <a:rPr lang="en-US" dirty="0" err="1" smtClean="0"/>
              <a:t>Rumpold</a:t>
            </a:r>
            <a:r>
              <a:rPr lang="en-US" dirty="0" smtClean="0"/>
              <a:t> and </a:t>
            </a:r>
            <a:r>
              <a:rPr lang="en-US" dirty="0" err="1" smtClean="0"/>
              <a:t>Schlüter</a:t>
            </a:r>
            <a:r>
              <a:rPr lang="en-US" dirty="0" smtClean="0"/>
              <a:t>, 2013; </a:t>
            </a:r>
            <a:r>
              <a:rPr lang="en-US" dirty="0" err="1" smtClean="0"/>
              <a:t>Doğan</a:t>
            </a:r>
            <a:r>
              <a:rPr lang="en-US" dirty="0" smtClean="0"/>
              <a:t> and </a:t>
            </a:r>
            <a:r>
              <a:rPr lang="en-US" dirty="0" err="1" smtClean="0"/>
              <a:t>Çekal</a:t>
            </a:r>
            <a:r>
              <a:rPr lang="en-US" dirty="0" smtClean="0"/>
              <a:t>, 2022; </a:t>
            </a:r>
            <a:r>
              <a:rPr lang="en-US" dirty="0" err="1" smtClean="0"/>
              <a:t>Openfoodfact</a:t>
            </a:r>
            <a:r>
              <a:rPr lang="en-US" dirty="0" smtClean="0"/>
              <a:t>, 2023; Skinner, 2024). 55 | EDIBLE INSECTS Figure 35. ‘’</a:t>
            </a:r>
            <a:r>
              <a:rPr lang="en-US" dirty="0" err="1" smtClean="0"/>
              <a:t>Inseken</a:t>
            </a:r>
            <a:r>
              <a:rPr lang="en-US" dirty="0" smtClean="0"/>
              <a:t> Burger ads’’ ( by </a:t>
            </a:r>
            <a:r>
              <a:rPr lang="en-US" dirty="0" err="1" smtClean="0"/>
              <a:t>Openfoodfact</a:t>
            </a:r>
            <a:r>
              <a:rPr lang="en-US" dirty="0" smtClean="0"/>
              <a:t>, 2023). Sugar-coated grasshoppers, known as </a:t>
            </a:r>
            <a:r>
              <a:rPr lang="en-US" dirty="0" err="1" smtClean="0"/>
              <a:t>inago</a:t>
            </a:r>
            <a:r>
              <a:rPr lang="en-US" dirty="0" smtClean="0"/>
              <a:t>, are a popular cocktail snack in Japan (Figure 36) (Amazon, 2024). Figure 36. </a:t>
            </a:r>
            <a:r>
              <a:rPr lang="en-US" dirty="0" err="1" smtClean="0"/>
              <a:t>Inago</a:t>
            </a:r>
            <a:r>
              <a:rPr lang="en-US" dirty="0" smtClean="0"/>
              <a:t> ads (by Amazon, 2024). FAO (Food and Agriculture Organization of the United Nations) foresees that insect production can solve world hunger. They say it can be like ordinary meat production. This approach is compatible with ecological balance. "Insects to Feed the World" conference took place in 2014. At the event, FAO called on the private sector to "help" fight world hunger. It also demanded that governments remove legal obstacles to producing insects as food. It also demanded that governments remove legal obstacles to consuming insects as food. (</a:t>
            </a:r>
            <a:r>
              <a:rPr lang="en-US" dirty="0" err="1" smtClean="0"/>
              <a:t>Setz</a:t>
            </a:r>
            <a:r>
              <a:rPr lang="en-US" dirty="0" smtClean="0"/>
              <a:t>, 1991; </a:t>
            </a:r>
            <a:r>
              <a:rPr lang="en-US" dirty="0" err="1" smtClean="0"/>
              <a:t>Chakravorty</a:t>
            </a:r>
            <a:r>
              <a:rPr lang="en-US" dirty="0" smtClean="0"/>
              <a:t> et al., 2011; </a:t>
            </a:r>
            <a:r>
              <a:rPr lang="en-US" dirty="0" err="1" smtClean="0"/>
              <a:t>Rumpold</a:t>
            </a:r>
            <a:r>
              <a:rPr lang="en-US" dirty="0" smtClean="0"/>
              <a:t> and </a:t>
            </a:r>
            <a:r>
              <a:rPr lang="en-US" dirty="0" err="1" smtClean="0"/>
              <a:t>Schlüter</a:t>
            </a:r>
            <a:r>
              <a:rPr lang="en-US" dirty="0" smtClean="0"/>
              <a:t>, 2013; FAO, 2018; </a:t>
            </a:r>
            <a:r>
              <a:rPr lang="en-US" dirty="0" err="1" smtClean="0"/>
              <a:t>Doğan</a:t>
            </a:r>
            <a:r>
              <a:rPr lang="en-US" dirty="0" smtClean="0"/>
              <a:t> and </a:t>
            </a:r>
            <a:r>
              <a:rPr lang="en-US" dirty="0" err="1" smtClean="0"/>
              <a:t>Çekal</a:t>
            </a:r>
            <a:r>
              <a:rPr lang="en-US" dirty="0" smtClean="0"/>
              <a:t>, 2022; </a:t>
            </a:r>
            <a:r>
              <a:rPr lang="en-US" dirty="0" err="1" smtClean="0"/>
              <a:t>Openfoodfact</a:t>
            </a:r>
            <a:r>
              <a:rPr lang="en-US" dirty="0" smtClean="0"/>
              <a:t>, 2023; Skinner, 2024; FAO, 2024). Assist. Prof. Dr. Mehmet BEKTAŞ (Ph. D) | 56 Figure 37. </a:t>
            </a:r>
            <a:r>
              <a:rPr lang="en-US" dirty="0" err="1" smtClean="0"/>
              <a:t>Ÿnsect</a:t>
            </a:r>
            <a:r>
              <a:rPr lang="en-US" dirty="0" smtClean="0"/>
              <a:t>, the world's largest insect farm is in France (by Anonymous z). More than 100 biotech companies in 28 countries work with edible insects. Australia (9), Austria (2), Belgium (6), Canada (11), Colombia (2), China (1), Czech Republic (1), Denmark (3), Finland (1), France (9), Germany (11), Italy (3), Indonesia (1), Israel (1), Japan (1), Mexico (3), Netherlands (1), New Zealand (2), Norway (3), Spain (1), South Africa (1), South Korea (1), Sweden (2), Switzerland (2), Thailand (1), United Kingdom (7) and USA (23) have located these companies. Several companies take part in the edible insects market. They are </a:t>
            </a:r>
            <a:r>
              <a:rPr lang="en-US" dirty="0" err="1" smtClean="0"/>
              <a:t>Kreca</a:t>
            </a:r>
            <a:r>
              <a:rPr lang="en-US" dirty="0" smtClean="0"/>
              <a:t> </a:t>
            </a:r>
            <a:r>
              <a:rPr lang="en-US" dirty="0" err="1" smtClean="0"/>
              <a:t>Ento</a:t>
            </a:r>
            <a:r>
              <a:rPr lang="en-US" dirty="0" smtClean="0"/>
              <a:t>-Food BV, Nordic Insect Economy Ltd., </a:t>
            </a:r>
            <a:r>
              <a:rPr lang="en-US" dirty="0" err="1" smtClean="0"/>
              <a:t>Tayland</a:t>
            </a:r>
            <a:r>
              <a:rPr lang="en-US" dirty="0" smtClean="0"/>
              <a:t> Unique, </a:t>
            </a:r>
            <a:r>
              <a:rPr lang="en-US" dirty="0" err="1" smtClean="0"/>
              <a:t>Entomo</a:t>
            </a:r>
            <a:r>
              <a:rPr lang="en-US" dirty="0" smtClean="0"/>
              <a:t> Farms Ltd., Enviro Flight, LLC, </a:t>
            </a:r>
            <a:r>
              <a:rPr lang="en-US" dirty="0" err="1" smtClean="0"/>
              <a:t>Proti</a:t>
            </a:r>
            <a:r>
              <a:rPr lang="en-US" dirty="0" smtClean="0"/>
              <a:t>-Farm, </a:t>
            </a:r>
            <a:r>
              <a:rPr lang="en-US" dirty="0" err="1" smtClean="0"/>
              <a:t>Exo</a:t>
            </a:r>
            <a:r>
              <a:rPr lang="en-US" dirty="0" smtClean="0"/>
              <a:t> Inc., ENTOTECH, Deli Bugs Ltd., Eat Grub Ltd., </a:t>
            </a:r>
            <a:r>
              <a:rPr lang="en-US" dirty="0" err="1" smtClean="0"/>
              <a:t>HaoCheng</a:t>
            </a:r>
            <a:r>
              <a:rPr lang="en-US" dirty="0" smtClean="0"/>
              <a:t> Mealworm Inc., Reese Finer Foods Inc., Protein Technologies, </a:t>
            </a:r>
            <a:r>
              <a:rPr lang="en-US" dirty="0" err="1" smtClean="0"/>
              <a:t>Kreca</a:t>
            </a:r>
            <a:r>
              <a:rPr lang="en-US" dirty="0" smtClean="0"/>
              <a:t> V.O.F., </a:t>
            </a:r>
            <a:r>
              <a:rPr lang="en-US" dirty="0" err="1" smtClean="0"/>
              <a:t>Bugsolutely</a:t>
            </a:r>
            <a:r>
              <a:rPr lang="en-US" dirty="0" smtClean="0"/>
              <a:t> China, </a:t>
            </a:r>
            <a:r>
              <a:rPr lang="en-US" dirty="0" err="1" smtClean="0"/>
              <a:t>CrikNutrition</a:t>
            </a:r>
            <a:r>
              <a:rPr lang="en-US" dirty="0" smtClean="0"/>
              <a:t> and </a:t>
            </a:r>
            <a:r>
              <a:rPr lang="en-US" dirty="0" err="1" smtClean="0"/>
              <a:t>Ÿnsect</a:t>
            </a:r>
            <a:r>
              <a:rPr lang="en-US" dirty="0" smtClean="0"/>
              <a:t> (Figure 37). Currently, in populous countries like Nigeria, entomophagy is part of the daily diet. Drying consumes these insects. They do not lose high-quality proteins and nutrients, such as minerals and vitamins (by Anonymous, z; Bourne, 1953; </a:t>
            </a:r>
            <a:r>
              <a:rPr lang="en-US" dirty="0" err="1" smtClean="0"/>
              <a:t>Setz</a:t>
            </a:r>
            <a:r>
              <a:rPr lang="en-US" dirty="0" smtClean="0"/>
              <a:t>, 1991; </a:t>
            </a:r>
            <a:r>
              <a:rPr lang="en-US" dirty="0" err="1" smtClean="0"/>
              <a:t>Chakravorty</a:t>
            </a:r>
            <a:r>
              <a:rPr lang="en-US" dirty="0" smtClean="0"/>
              <a:t> et al., 2011; </a:t>
            </a:r>
            <a:r>
              <a:rPr lang="en-US" dirty="0" err="1" smtClean="0"/>
              <a:t>Rumpold</a:t>
            </a:r>
            <a:r>
              <a:rPr lang="en-US" dirty="0" smtClean="0"/>
              <a:t> and </a:t>
            </a:r>
            <a:r>
              <a:rPr lang="en-US" dirty="0" err="1" smtClean="0"/>
              <a:t>Schlüter</a:t>
            </a:r>
            <a:r>
              <a:rPr lang="en-US" dirty="0" smtClean="0"/>
              <a:t>, 2013; FAO, 2018; </a:t>
            </a:r>
            <a:r>
              <a:rPr lang="en-US" dirty="0" err="1" smtClean="0"/>
              <a:t>Żuk-Gołaszewska</a:t>
            </a:r>
            <a:r>
              <a:rPr lang="en-US" dirty="0" smtClean="0"/>
              <a:t> et al., 2022; </a:t>
            </a:r>
            <a:r>
              <a:rPr lang="en-US" dirty="0" err="1" smtClean="0"/>
              <a:t>Doğan</a:t>
            </a:r>
            <a:r>
              <a:rPr lang="en-US" dirty="0" smtClean="0"/>
              <a:t> and </a:t>
            </a:r>
            <a:r>
              <a:rPr lang="en-US" dirty="0" err="1" smtClean="0"/>
              <a:t>Çekal</a:t>
            </a:r>
            <a:r>
              <a:rPr lang="en-US" dirty="0" smtClean="0"/>
              <a:t>, 2022; </a:t>
            </a:r>
            <a:r>
              <a:rPr lang="en-US" dirty="0" err="1" smtClean="0"/>
              <a:t>Openfoodfact</a:t>
            </a:r>
            <a:r>
              <a:rPr lang="en-US" dirty="0" smtClean="0"/>
              <a:t>, 2023; </a:t>
            </a:r>
            <a:r>
              <a:rPr lang="en-US" dirty="0" err="1" smtClean="0"/>
              <a:t>Krongdang</a:t>
            </a:r>
            <a:r>
              <a:rPr lang="en-US" dirty="0" smtClean="0"/>
              <a:t> et al., 2023; Skinner, 2024; FAO, 2024). 9.2. Enzymatic Studies on Entomophagy Researchers have investigated the protein techno-functionality of proteolytic enzymes in protein-rich edible insects. They have determined the biotechnical functional properties. These include antioxidant, antihypertensive, 57 | EDIBLE INSECTS solubility, emulsifying, foaming and thermal stability properties (Table 2) (Song et al., 2020; Aguilar-</a:t>
            </a:r>
            <a:r>
              <a:rPr lang="en-US" dirty="0" err="1" smtClean="0"/>
              <a:t>Toalá</a:t>
            </a:r>
            <a:r>
              <a:rPr lang="en-US" dirty="0" smtClean="0"/>
              <a:t> et al., 2022). 9.3. Production of Bioactive Peptides From Edible Insects Bioactive peptides (BP) have a specific protein fragment that has a biological function and has a positive effect on human health. BP plays an important role in the human digestive, endocrine, cardiovascular, health, immune and nervous systems. Some forms of edible insects are produced by the enzymatic hydrolysis of insect proteins as well as naturally occurring peptides. BPs with antihypertensive, antimicrobial potential and antioxidant properties that reduce health risks and strengthen the immune system have been obtained from edible insects (Devi et al., 2022; Aguilar-</a:t>
            </a:r>
            <a:r>
              <a:rPr lang="en-US" dirty="0" err="1" smtClean="0"/>
              <a:t>Toalá</a:t>
            </a:r>
            <a:r>
              <a:rPr lang="en-US" dirty="0" smtClean="0"/>
              <a:t> et al., 2022). Table 2. Health benefits of different edible insect (by Aguilar-</a:t>
            </a:r>
            <a:r>
              <a:rPr lang="en-US" dirty="0" err="1" smtClean="0"/>
              <a:t>Toalá</a:t>
            </a:r>
            <a:r>
              <a:rPr lang="en-US" dirty="0" smtClean="0"/>
              <a:t> et al., 2022</a:t>
            </a:r>
            <a:r>
              <a:rPr lang="en-US" smtClean="0"/>
              <a:t>) </a:t>
            </a:r>
            <a:endParaRPr lang="tr-TR" dirty="0" smtClean="0"/>
          </a:p>
        </p:txBody>
      </p:sp>
    </p:spTree>
    <p:extLst>
      <p:ext uri="{BB962C8B-B14F-4D97-AF65-F5344CB8AC3E}">
        <p14:creationId xmlns:p14="http://schemas.microsoft.com/office/powerpoint/2010/main" val="9969650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1042</Words>
  <Application>Microsoft Office PowerPoint</Application>
  <PresentationFormat>Geniş ekran</PresentationFormat>
  <Paragraphs>2</Paragraphs>
  <Slides>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vt:i4>
      </vt:variant>
    </vt:vector>
  </HeadingPairs>
  <TitlesOfParts>
    <vt:vector size="6" baseType="lpstr">
      <vt:lpstr>Arial</vt:lpstr>
      <vt:lpstr>Calibri</vt:lpstr>
      <vt:lpstr>Calibri Light</vt:lpstr>
      <vt:lpstr>Office Teması</vt:lpstr>
      <vt:lpstr>PowerPoint Sunusu</vt:lpstr>
      <vt:lpstr>SECTION 9 BIOTECHNOLOGICAL ADVANCES ON ENTOMOPHAGY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hp</cp:lastModifiedBy>
  <cp:revision>1</cp:revision>
  <dcterms:created xsi:type="dcterms:W3CDTF">2024-03-25T22:35:26Z</dcterms:created>
  <dcterms:modified xsi:type="dcterms:W3CDTF">2024-03-25T22:36:30Z</dcterms:modified>
</cp:coreProperties>
</file>