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30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04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53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25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31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51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79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47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70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05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8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99311-14F7-413E-BA23-3CA140468242}" type="datetimeFigureOut">
              <a:rPr lang="tr-TR" smtClean="0"/>
              <a:t>27.1.2020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F9491-3411-448D-8279-02EEF726D0C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Oksidatif</a:t>
            </a:r>
            <a:r>
              <a:rPr lang="tr-TR" sz="4000" dirty="0" smtClean="0"/>
              <a:t> Stres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8220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Malecka</a:t>
            </a:r>
            <a:r>
              <a:rPr lang="tr-TR" dirty="0"/>
              <a:t> A, </a:t>
            </a:r>
            <a:r>
              <a:rPr lang="tr-TR" dirty="0" err="1"/>
              <a:t>Jarmuszkiewicz</a:t>
            </a:r>
            <a:r>
              <a:rPr lang="tr-TR" dirty="0"/>
              <a:t> </a:t>
            </a:r>
            <a:r>
              <a:rPr lang="tr-TR" dirty="0" err="1"/>
              <a:t>W,Tomaszewska</a:t>
            </a:r>
            <a:r>
              <a:rPr lang="tr-TR" dirty="0"/>
              <a:t> B( 2001) </a:t>
            </a:r>
            <a:r>
              <a:rPr lang="tr-TR" dirty="0" err="1"/>
              <a:t>Antioxidant</a:t>
            </a:r>
            <a:r>
              <a:rPr lang="tr-TR" dirty="0"/>
              <a:t> </a:t>
            </a:r>
            <a:r>
              <a:rPr lang="tr-TR" dirty="0" err="1"/>
              <a:t>defense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lead</a:t>
            </a:r>
            <a:r>
              <a:rPr lang="tr-TR" dirty="0"/>
              <a:t> </a:t>
            </a:r>
            <a:r>
              <a:rPr lang="tr-TR" dirty="0" err="1"/>
              <a:t>stress</a:t>
            </a:r>
            <a:r>
              <a:rPr lang="tr-TR" dirty="0"/>
              <a:t> in </a:t>
            </a:r>
            <a:r>
              <a:rPr lang="tr-TR" dirty="0" err="1"/>
              <a:t>sub</a:t>
            </a:r>
            <a:r>
              <a:rPr lang="tr-TR" dirty="0"/>
              <a:t> </a:t>
            </a:r>
            <a:r>
              <a:rPr lang="tr-TR" dirty="0" err="1"/>
              <a:t>cellular</a:t>
            </a:r>
            <a:r>
              <a:rPr lang="tr-TR" dirty="0"/>
              <a:t> </a:t>
            </a:r>
            <a:r>
              <a:rPr lang="tr-TR" dirty="0" err="1"/>
              <a:t>compartments</a:t>
            </a:r>
            <a:r>
              <a:rPr lang="tr-TR" dirty="0"/>
              <a:t> of </a:t>
            </a:r>
            <a:r>
              <a:rPr lang="tr-TR" dirty="0" err="1"/>
              <a:t>pea</a:t>
            </a:r>
            <a:r>
              <a:rPr lang="tr-TR" dirty="0"/>
              <a:t> </a:t>
            </a:r>
            <a:r>
              <a:rPr lang="tr-TR" dirty="0" err="1"/>
              <a:t>root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. ActaBiochimicaPolinica48: 687-698</a:t>
            </a:r>
            <a:r>
              <a:rPr lang="tr-TR" dirty="0" smtClean="0"/>
              <a:t>.</a:t>
            </a:r>
          </a:p>
          <a:p>
            <a:r>
              <a:rPr lang="tr-TR" dirty="0" err="1"/>
              <a:t>Kaur</a:t>
            </a:r>
            <a:r>
              <a:rPr lang="tr-TR" dirty="0"/>
              <a:t>, C.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Kapoor</a:t>
            </a:r>
            <a:r>
              <a:rPr lang="tr-TR" dirty="0"/>
              <a:t>, H.C. 2001. </a:t>
            </a:r>
            <a:r>
              <a:rPr lang="tr-TR" dirty="0" err="1"/>
              <a:t>Antioxidants</a:t>
            </a:r>
            <a:r>
              <a:rPr lang="tr-TR" dirty="0"/>
              <a:t> in </a:t>
            </a:r>
            <a:r>
              <a:rPr lang="tr-TR" dirty="0" err="1"/>
              <a:t>fruits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vegetables-the</a:t>
            </a:r>
            <a:r>
              <a:rPr lang="tr-TR" dirty="0"/>
              <a:t> </a:t>
            </a:r>
            <a:r>
              <a:rPr lang="tr-TR" dirty="0" err="1"/>
              <a:t>millennium’s</a:t>
            </a:r>
            <a:r>
              <a:rPr lang="tr-TR" dirty="0"/>
              <a:t> </a:t>
            </a:r>
            <a:r>
              <a:rPr lang="tr-TR" dirty="0" err="1"/>
              <a:t>health</a:t>
            </a:r>
            <a:r>
              <a:rPr lang="tr-TR" dirty="0"/>
              <a:t>. </a:t>
            </a:r>
            <a:r>
              <a:rPr lang="tr-TR" dirty="0" err="1"/>
              <a:t>Int</a:t>
            </a:r>
            <a:r>
              <a:rPr lang="tr-TR" dirty="0"/>
              <a:t>. J. </a:t>
            </a:r>
            <a:r>
              <a:rPr lang="tr-TR" dirty="0" err="1"/>
              <a:t>Food</a:t>
            </a:r>
            <a:r>
              <a:rPr lang="tr-TR" dirty="0"/>
              <a:t> </a:t>
            </a:r>
            <a:r>
              <a:rPr lang="tr-TR" dirty="0" err="1"/>
              <a:t>Sci</a:t>
            </a:r>
            <a:r>
              <a:rPr lang="tr-TR" dirty="0"/>
              <a:t>. </a:t>
            </a:r>
            <a:r>
              <a:rPr lang="tr-TR" dirty="0" err="1"/>
              <a:t>Tech</a:t>
            </a:r>
            <a:r>
              <a:rPr lang="tr-TR" dirty="0"/>
              <a:t>. 36; 703-725</a:t>
            </a:r>
            <a:r>
              <a:rPr lang="tr-TR" dirty="0" smtClean="0"/>
              <a:t>.</a:t>
            </a:r>
          </a:p>
          <a:p>
            <a:r>
              <a:rPr lang="tr-TR" dirty="0" err="1"/>
              <a:t>Diplock</a:t>
            </a:r>
            <a:r>
              <a:rPr lang="tr-TR" dirty="0"/>
              <a:t>, A. 1998. </a:t>
            </a:r>
            <a:r>
              <a:rPr lang="tr-TR" dirty="0" err="1"/>
              <a:t>Healty</a:t>
            </a:r>
            <a:r>
              <a:rPr lang="tr-TR" dirty="0"/>
              <a:t> </a:t>
            </a:r>
            <a:r>
              <a:rPr lang="tr-TR" dirty="0" err="1"/>
              <a:t>lifestyles</a:t>
            </a:r>
            <a:r>
              <a:rPr lang="tr-TR" dirty="0"/>
              <a:t> </a:t>
            </a:r>
            <a:r>
              <a:rPr lang="tr-TR" dirty="0" err="1"/>
              <a:t>nutrition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activity</a:t>
            </a:r>
            <a:r>
              <a:rPr lang="tr-TR" dirty="0"/>
              <a:t>: </a:t>
            </a:r>
            <a:r>
              <a:rPr lang="tr-TR" dirty="0" err="1"/>
              <a:t>Antioxidant</a:t>
            </a:r>
            <a:r>
              <a:rPr lang="tr-TR" dirty="0"/>
              <a:t> </a:t>
            </a:r>
            <a:r>
              <a:rPr lang="tr-TR" dirty="0" err="1"/>
              <a:t>nutrients</a:t>
            </a:r>
            <a:r>
              <a:rPr lang="tr-TR" dirty="0"/>
              <a:t>. ILSI Europe </a:t>
            </a:r>
            <a:r>
              <a:rPr lang="tr-TR" dirty="0" err="1"/>
              <a:t>concise</a:t>
            </a:r>
            <a:r>
              <a:rPr lang="tr-TR" dirty="0"/>
              <a:t> </a:t>
            </a:r>
            <a:r>
              <a:rPr lang="tr-TR" dirty="0" err="1"/>
              <a:t>monograph</a:t>
            </a:r>
            <a:r>
              <a:rPr lang="tr-TR" dirty="0"/>
              <a:t> </a:t>
            </a:r>
            <a:r>
              <a:rPr lang="tr-TR" dirty="0" err="1"/>
              <a:t>series</a:t>
            </a:r>
            <a:r>
              <a:rPr lang="tr-TR" dirty="0"/>
              <a:t>, 59 p., </a:t>
            </a:r>
            <a:r>
              <a:rPr lang="tr-TR" dirty="0" err="1"/>
              <a:t>Belgium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Gümüştaş, K., </a:t>
            </a:r>
            <a:r>
              <a:rPr lang="tr-TR" dirty="0" err="1"/>
              <a:t>Atukeren</a:t>
            </a:r>
            <a:r>
              <a:rPr lang="tr-TR" dirty="0"/>
              <a:t>, P.,2008. </a:t>
            </a:r>
            <a:r>
              <a:rPr lang="tr-TR" dirty="0" err="1"/>
              <a:t>Oksidatif</a:t>
            </a:r>
            <a:r>
              <a:rPr lang="tr-TR" dirty="0"/>
              <a:t> ve </a:t>
            </a:r>
            <a:r>
              <a:rPr lang="tr-TR" dirty="0" err="1"/>
              <a:t>nitrozatif</a:t>
            </a:r>
            <a:r>
              <a:rPr lang="tr-TR" dirty="0"/>
              <a:t> stresin psikiyatrik bozukluklarla ilişkisi. </a:t>
            </a:r>
            <a:r>
              <a:rPr lang="tr-TR" dirty="0" err="1"/>
              <a:t>İ.ü</a:t>
            </a:r>
            <a:r>
              <a:rPr lang="tr-TR" dirty="0"/>
              <a:t>. Cerrahpaşa Tıp Fakültesi Sürekli Tıp Eğitimi Etkinlikler. Sempozyum Dizisi No:62   •S:329-340</a:t>
            </a:r>
            <a:r>
              <a:rPr lang="tr-TR" dirty="0" smtClean="0"/>
              <a:t>.</a:t>
            </a:r>
          </a:p>
          <a:p>
            <a:r>
              <a:rPr lang="tr-TR" dirty="0" err="1"/>
              <a:t>Rao</a:t>
            </a:r>
            <a:r>
              <a:rPr lang="tr-TR" dirty="0"/>
              <a:t>, RS., </a:t>
            </a:r>
            <a:r>
              <a:rPr lang="tr-TR" dirty="0" err="1"/>
              <a:t>Moller</a:t>
            </a:r>
            <a:r>
              <a:rPr lang="tr-TR" dirty="0"/>
              <a:t>, IM. 2011. </a:t>
            </a:r>
            <a:r>
              <a:rPr lang="tr-TR" dirty="0" err="1"/>
              <a:t>Pattern</a:t>
            </a:r>
            <a:r>
              <a:rPr lang="tr-TR" dirty="0"/>
              <a:t> of </a:t>
            </a:r>
            <a:r>
              <a:rPr lang="tr-TR" dirty="0" err="1"/>
              <a:t>occurrence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occu­pancy</a:t>
            </a:r>
            <a:r>
              <a:rPr lang="tr-TR" dirty="0"/>
              <a:t> of </a:t>
            </a:r>
            <a:r>
              <a:rPr lang="tr-TR" dirty="0" err="1"/>
              <a:t>carbonylation</a:t>
            </a:r>
            <a:r>
              <a:rPr lang="tr-TR" dirty="0"/>
              <a:t> </a:t>
            </a:r>
            <a:r>
              <a:rPr lang="tr-TR" dirty="0" err="1"/>
              <a:t>sites</a:t>
            </a:r>
            <a:r>
              <a:rPr lang="tr-TR" dirty="0"/>
              <a:t> in </a:t>
            </a:r>
            <a:r>
              <a:rPr lang="tr-TR" dirty="0" err="1"/>
              <a:t>proteins</a:t>
            </a:r>
            <a:r>
              <a:rPr lang="tr-TR" dirty="0"/>
              <a:t>. </a:t>
            </a:r>
            <a:r>
              <a:rPr lang="tr-TR" dirty="0" err="1"/>
              <a:t>Proteomics</a:t>
            </a:r>
            <a:r>
              <a:rPr lang="tr-TR" dirty="0"/>
              <a:t>. 11: 4166-4173</a:t>
            </a:r>
            <a:r>
              <a:rPr lang="tr-TR" dirty="0" smtClean="0"/>
              <a:t>.</a:t>
            </a:r>
          </a:p>
          <a:p>
            <a:r>
              <a:rPr lang="tr-TR" dirty="0"/>
              <a:t>Sepici-Dinçel, A.,  Benli, A., Selvi, M., Sarıkaya, R., Şahin, D., Özkul, A., </a:t>
            </a:r>
            <a:r>
              <a:rPr lang="tr-TR" dirty="0" err="1"/>
              <a:t>Erkoc</a:t>
            </a:r>
            <a:r>
              <a:rPr lang="tr-TR" dirty="0"/>
              <a:t>, F., 2008. </a:t>
            </a:r>
            <a:r>
              <a:rPr lang="tr-TR" dirty="0" err="1"/>
              <a:t>Sublethal</a:t>
            </a:r>
            <a:r>
              <a:rPr lang="tr-TR" dirty="0"/>
              <a:t> </a:t>
            </a:r>
            <a:r>
              <a:rPr lang="tr-TR" dirty="0" err="1"/>
              <a:t>cyﬂuthrin</a:t>
            </a:r>
            <a:r>
              <a:rPr lang="tr-TR" dirty="0"/>
              <a:t> </a:t>
            </a:r>
            <a:r>
              <a:rPr lang="tr-TR" dirty="0" err="1"/>
              <a:t>toxicity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carp</a:t>
            </a:r>
            <a:r>
              <a:rPr lang="tr-TR" dirty="0"/>
              <a:t> (</a:t>
            </a:r>
            <a:r>
              <a:rPr lang="tr-TR" dirty="0" err="1"/>
              <a:t>Cyprinus</a:t>
            </a:r>
            <a:r>
              <a:rPr lang="tr-TR" dirty="0"/>
              <a:t> </a:t>
            </a:r>
            <a:r>
              <a:rPr lang="tr-TR" dirty="0" err="1"/>
              <a:t>carpio</a:t>
            </a:r>
            <a:r>
              <a:rPr lang="tr-TR" dirty="0"/>
              <a:t> L.) </a:t>
            </a:r>
            <a:r>
              <a:rPr lang="tr-TR" dirty="0" err="1"/>
              <a:t>ﬁngerlings</a:t>
            </a:r>
            <a:r>
              <a:rPr lang="tr-TR" dirty="0"/>
              <a:t>: </a:t>
            </a:r>
            <a:r>
              <a:rPr lang="tr-TR" dirty="0" err="1"/>
              <a:t>Biochemical</a:t>
            </a:r>
            <a:r>
              <a:rPr lang="tr-TR" dirty="0"/>
              <a:t>, </a:t>
            </a:r>
            <a:r>
              <a:rPr lang="tr-TR" dirty="0" err="1"/>
              <a:t>hematological</a:t>
            </a:r>
            <a:r>
              <a:rPr lang="tr-TR" dirty="0"/>
              <a:t>, </a:t>
            </a:r>
            <a:r>
              <a:rPr lang="tr-TR" dirty="0" err="1"/>
              <a:t>histopathological</a:t>
            </a:r>
            <a:r>
              <a:rPr lang="tr-TR" dirty="0"/>
              <a:t> </a:t>
            </a:r>
            <a:r>
              <a:rPr lang="tr-TR" dirty="0" err="1"/>
              <a:t>alterations</a:t>
            </a:r>
            <a:r>
              <a:rPr lang="tr-TR" dirty="0"/>
              <a:t>. </a:t>
            </a:r>
            <a:r>
              <a:rPr lang="tr-TR" dirty="0" err="1"/>
              <a:t>Ecotoxicology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Safety</a:t>
            </a:r>
            <a:r>
              <a:rPr lang="tr-TR" dirty="0"/>
              <a:t> 72 (2009) 1433–1439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998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Oksidatif</a:t>
            </a:r>
            <a:r>
              <a:rPr lang="tr-TR" dirty="0" smtClean="0"/>
              <a:t> stres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Oksidatif</a:t>
            </a:r>
            <a:r>
              <a:rPr lang="tr-TR" dirty="0"/>
              <a:t> stres, hücresel metabolizma sırasında oluşan hidroksil radikali, </a:t>
            </a:r>
            <a:r>
              <a:rPr lang="tr-TR" dirty="0" err="1"/>
              <a:t>süperoksit</a:t>
            </a:r>
            <a:r>
              <a:rPr lang="tr-TR" dirty="0"/>
              <a:t> radikali ve hidrojen peroksit gibi reaktif oksijen türlerinin artışı (ROS) ile onları </a:t>
            </a:r>
            <a:r>
              <a:rPr lang="tr-TR" dirty="0" err="1"/>
              <a:t>detoksifiye</a:t>
            </a:r>
            <a:r>
              <a:rPr lang="tr-TR" dirty="0"/>
              <a:t> eden, antioksidanların yetersizliği sonucu </a:t>
            </a:r>
            <a:r>
              <a:rPr lang="tr-TR" dirty="0" err="1"/>
              <a:t>oksidatif</a:t>
            </a:r>
            <a:r>
              <a:rPr lang="tr-TR" dirty="0"/>
              <a:t> dengenin bozulması olarak tanımlanır (Özcan et al., 2015). </a:t>
            </a:r>
          </a:p>
        </p:txBody>
      </p:sp>
    </p:spTree>
    <p:extLst>
      <p:ext uri="{BB962C8B-B14F-4D97-AF65-F5344CB8AC3E}">
        <p14:creationId xmlns:p14="http://schemas.microsoft.com/office/powerpoint/2010/main" val="122633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1783" y="803564"/>
            <a:ext cx="6726128" cy="537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5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Oksidatif</a:t>
            </a:r>
            <a:r>
              <a:rPr lang="tr-TR" dirty="0" smtClean="0"/>
              <a:t> stres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Oksidatif</a:t>
            </a:r>
            <a:r>
              <a:rPr lang="tr-TR" dirty="0"/>
              <a:t> stres sonucunda oluşan başta hidroksil radikali olmak üzere reaktif oksijen türleri hücre içi proteinler üzerinde geri-dönüşümlü veya geri-dönüşümsüz </a:t>
            </a:r>
            <a:r>
              <a:rPr lang="tr-TR" dirty="0" err="1"/>
              <a:t>oksidatif</a:t>
            </a:r>
            <a:r>
              <a:rPr lang="tr-TR" dirty="0"/>
              <a:t> modifikasyona ve sonuçta </a:t>
            </a:r>
            <a:r>
              <a:rPr lang="tr-TR" dirty="0" err="1"/>
              <a:t>oksidatif</a:t>
            </a:r>
            <a:r>
              <a:rPr lang="tr-TR" dirty="0"/>
              <a:t> hasara yol açar (</a:t>
            </a:r>
            <a:r>
              <a:rPr lang="tr-TR" dirty="0" err="1"/>
              <a:t>Rao</a:t>
            </a:r>
            <a:r>
              <a:rPr lang="tr-TR" dirty="0"/>
              <a:t> et al., 2011). Bu olumsuz etkilerin ölçümünde farklı </a:t>
            </a:r>
            <a:r>
              <a:rPr lang="tr-TR" dirty="0" err="1"/>
              <a:t>biomarkerler</a:t>
            </a:r>
            <a:r>
              <a:rPr lang="tr-TR" dirty="0"/>
              <a:t> kullanılarak hasarın seviyesi tespit edilmektedir. </a:t>
            </a:r>
            <a:r>
              <a:rPr lang="tr-TR" dirty="0" err="1" smtClean="0"/>
              <a:t>Apoptozis</a:t>
            </a:r>
            <a:r>
              <a:rPr lang="tr-TR" dirty="0" smtClean="0"/>
              <a:t> </a:t>
            </a:r>
            <a:r>
              <a:rPr lang="tr-TR" dirty="0"/>
              <a:t>enzimlerinden olan Caspase-3 </a:t>
            </a:r>
            <a:r>
              <a:rPr lang="tr-TR" dirty="0" err="1"/>
              <a:t>activity</a:t>
            </a:r>
            <a:r>
              <a:rPr lang="tr-TR" dirty="0"/>
              <a:t> doku ve organlarda meydana gelen hücresel hasarın; 8-OHdG ise DNA hasarının ölçümü için güncel ve güvenilir indeks olarak kullanılmaktadır (Sepici-Dincel et al., 2011).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980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5415" y="554182"/>
            <a:ext cx="8787161" cy="6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74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Oksijen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Canlı vücuduna alınan oksijenin büyük çoğunluğu </a:t>
            </a:r>
            <a:r>
              <a:rPr lang="tr-TR" dirty="0" err="1"/>
              <a:t>mitokondrial</a:t>
            </a:r>
            <a:r>
              <a:rPr lang="tr-TR" dirty="0"/>
              <a:t> elektron taşıma zinciri (ETZ)’</a:t>
            </a:r>
            <a:r>
              <a:rPr lang="tr-TR" dirty="0" err="1"/>
              <a:t>nde</a:t>
            </a:r>
            <a:r>
              <a:rPr lang="tr-TR" dirty="0"/>
              <a:t> kullanılmaktadır.  Oksijenin  %1-3’lük bir miktarı suya dönüşmez bunun sonucu olarak </a:t>
            </a:r>
            <a:r>
              <a:rPr lang="tr-TR" dirty="0" err="1"/>
              <a:t>süperoksit</a:t>
            </a:r>
            <a:r>
              <a:rPr lang="tr-TR" dirty="0"/>
              <a:t> radikali ile hidroksil </a:t>
            </a:r>
            <a:r>
              <a:rPr lang="tr-TR" dirty="0" err="1"/>
              <a:t>radikalı</a:t>
            </a:r>
            <a:r>
              <a:rPr lang="tr-TR" dirty="0"/>
              <a:t> açığa çıkmaktadır. Meydana gelen bu serbest radikaller protein, karbonhidrat ve </a:t>
            </a:r>
            <a:r>
              <a:rPr lang="tr-TR" dirty="0" err="1"/>
              <a:t>lipidler</a:t>
            </a:r>
            <a:r>
              <a:rPr lang="tr-TR" dirty="0"/>
              <a:t> üzerinde yapısal bozukluklara neden olup, doku hasarı gibi birçok olumsuz etkiye sebep olmaktadır (Gümüştaş ve </a:t>
            </a:r>
            <a:r>
              <a:rPr lang="tr-TR" dirty="0" err="1"/>
              <a:t>Atukeren</a:t>
            </a:r>
            <a:r>
              <a:rPr lang="tr-TR" dirty="0"/>
              <a:t> 2008).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352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 (</a:t>
            </a:r>
            <a:r>
              <a:rPr lang="tr-TR" dirty="0"/>
              <a:t>Serbest oksijen </a:t>
            </a:r>
            <a:r>
              <a:rPr lang="tr-TR" dirty="0" smtClean="0"/>
              <a:t>radikalleri)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5950527" cy="435133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(</a:t>
            </a:r>
            <a:r>
              <a:rPr lang="tr-TR" dirty="0"/>
              <a:t>SOR) canlı hücrelerinde, sisteme yarar ve zarar anlamında ikili role sahiptirler. </a:t>
            </a:r>
            <a:endParaRPr lang="tr-TR" dirty="0" smtClean="0"/>
          </a:p>
          <a:p>
            <a:r>
              <a:rPr lang="tr-TR" dirty="0" smtClean="0"/>
              <a:t>Düşük </a:t>
            </a:r>
            <a:r>
              <a:rPr lang="tr-TR" dirty="0"/>
              <a:t>serbest radikal oluşumu bazı durumlarda (örneğin bakterilerin </a:t>
            </a:r>
            <a:r>
              <a:rPr lang="tr-TR" dirty="0" err="1"/>
              <a:t>nötrofiller</a:t>
            </a:r>
            <a:r>
              <a:rPr lang="tr-TR" dirty="0"/>
              <a:t> tarafından oksijen radikalleri ile öldürülmesi gibi) organizmaya yararlı olabildiği gibi </a:t>
            </a:r>
            <a:endParaRPr lang="tr-TR" dirty="0" smtClean="0"/>
          </a:p>
          <a:p>
            <a:r>
              <a:rPr lang="tr-TR" dirty="0" smtClean="0"/>
              <a:t>yüksek </a:t>
            </a:r>
            <a:r>
              <a:rPr lang="tr-TR" dirty="0"/>
              <a:t>konsantrasyon halinde ise protein, lipit ve DNA’yı içeren hücresel yapıların </a:t>
            </a:r>
            <a:r>
              <a:rPr lang="tr-TR" dirty="0" err="1"/>
              <a:t>oksidasyonunun</a:t>
            </a:r>
            <a:r>
              <a:rPr lang="tr-TR" dirty="0"/>
              <a:t> (kısacası </a:t>
            </a:r>
            <a:r>
              <a:rPr lang="tr-TR" dirty="0" err="1"/>
              <a:t>oksidatif</a:t>
            </a:r>
            <a:r>
              <a:rPr lang="tr-TR" dirty="0"/>
              <a:t> stresin) tetikleyicisidir.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146" y="2272145"/>
            <a:ext cx="5033481" cy="354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5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Oksijen canlı yaşamı için çok önemli olmasına rağmen, normal metabolizma sırasında üretilen bazı reaktif oksijen türlerinin vücuda zarar verme potansiyeli bulunmaktadır (</a:t>
            </a:r>
            <a:r>
              <a:rPr lang="tr-TR" dirty="0" err="1"/>
              <a:t>Diplock</a:t>
            </a:r>
            <a:r>
              <a:rPr lang="tr-TR" dirty="0"/>
              <a:t> 1998). Bu reaktif ürünler oksijenin </a:t>
            </a:r>
            <a:r>
              <a:rPr lang="tr-TR" dirty="0" err="1"/>
              <a:t>toksik</a:t>
            </a:r>
            <a:r>
              <a:rPr lang="tr-TR" dirty="0"/>
              <a:t> etkilerinden sorumlu olup, kanser dâhil birçok hastalığın sebebini oluşturmaktadır. Biyolojik sistemlerde serbest radikallerin oluşumunda, çevresel kirleticiler, radyasyon, pestisitler ve fabrika atıkları ile kirlenmiş sular gibi birçok etken önemli rol oynamaktadır (</a:t>
            </a:r>
            <a:r>
              <a:rPr lang="tr-TR" dirty="0" err="1"/>
              <a:t>Kaur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Kapoor</a:t>
            </a:r>
            <a:r>
              <a:rPr lang="tr-TR" dirty="0"/>
              <a:t> 2001).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7731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199" y="6012873"/>
            <a:ext cx="10515600" cy="67930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(</a:t>
            </a:r>
            <a:r>
              <a:rPr lang="tr-TR" sz="2400" dirty="0" err="1" smtClean="0"/>
              <a:t>Malecka</a:t>
            </a:r>
            <a:r>
              <a:rPr lang="tr-TR" sz="2400" dirty="0" smtClean="0"/>
              <a:t> et al 2001)</a:t>
            </a:r>
            <a:endParaRPr lang="tr-TR" sz="24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287769"/>
            <a:ext cx="11007435" cy="5605957"/>
          </a:xfrm>
        </p:spPr>
      </p:pic>
    </p:spTree>
    <p:extLst>
      <p:ext uri="{BB962C8B-B14F-4D97-AF65-F5344CB8AC3E}">
        <p14:creationId xmlns:p14="http://schemas.microsoft.com/office/powerpoint/2010/main" val="255253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542</Words>
  <Application>Microsoft Office PowerPoint</Application>
  <PresentationFormat>Geniş ekran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Balıklarda Stres Fizyolojisi</vt:lpstr>
      <vt:lpstr>Oksidatif stres</vt:lpstr>
      <vt:lpstr>PowerPoint Sunusu</vt:lpstr>
      <vt:lpstr>Oksidatif stres</vt:lpstr>
      <vt:lpstr>PowerPoint Sunusu</vt:lpstr>
      <vt:lpstr>Oksijen</vt:lpstr>
      <vt:lpstr>SOR (Serbest oksijen radikalleri)</vt:lpstr>
      <vt:lpstr>SOR</vt:lpstr>
      <vt:lpstr>(Malecka et al 2001)</vt:lpstr>
      <vt:lpstr>References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ArzuUÇAR</dc:creator>
  <cp:lastModifiedBy>ArzuUÇAR</cp:lastModifiedBy>
  <cp:revision>11</cp:revision>
  <dcterms:created xsi:type="dcterms:W3CDTF">2020-01-10T11:55:57Z</dcterms:created>
  <dcterms:modified xsi:type="dcterms:W3CDTF">2020-01-27T11:45:19Z</dcterms:modified>
</cp:coreProperties>
</file>