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23"/>
  </p:notesMasterIdLst>
  <p:handoutMasterIdLst>
    <p:handoutMasterId r:id="rId24"/>
  </p:handoutMasterIdLst>
  <p:sldIdLst>
    <p:sldId id="524" r:id="rId2"/>
    <p:sldId id="504" r:id="rId3"/>
    <p:sldId id="505" r:id="rId4"/>
    <p:sldId id="522" r:id="rId5"/>
    <p:sldId id="523" r:id="rId6"/>
    <p:sldId id="506" r:id="rId7"/>
    <p:sldId id="507" r:id="rId8"/>
    <p:sldId id="508" r:id="rId9"/>
    <p:sldId id="509" r:id="rId10"/>
    <p:sldId id="510" r:id="rId11"/>
    <p:sldId id="511" r:id="rId12"/>
    <p:sldId id="512" r:id="rId13"/>
    <p:sldId id="513" r:id="rId14"/>
    <p:sldId id="516" r:id="rId15"/>
    <p:sldId id="517" r:id="rId16"/>
    <p:sldId id="518" r:id="rId17"/>
    <p:sldId id="519" r:id="rId18"/>
    <p:sldId id="520" r:id="rId19"/>
    <p:sldId id="514" r:id="rId20"/>
    <p:sldId id="515" r:id="rId21"/>
    <p:sldId id="521" r:id="rId22"/>
  </p:sldIdLst>
  <p:sldSz cx="9144000" cy="6858000" type="screen4x3"/>
  <p:notesSz cx="6797675" cy="9926638"/>
  <p:defaultTextStyle>
    <a:defPPr>
      <a:defRPr lang="tr-TR"/>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0066FF"/>
    <a:srgbClr val="FFCCCC"/>
    <a:srgbClr val="FF3300"/>
    <a:srgbClr val="FF6600"/>
    <a:srgbClr val="008000"/>
    <a:srgbClr val="FFFF66"/>
    <a:srgbClr val="FFFF00"/>
    <a:srgbClr val="A50021"/>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2" autoAdjust="0"/>
    <p:restoredTop sz="94692" autoAdjust="0"/>
  </p:normalViewPr>
  <p:slideViewPr>
    <p:cSldViewPr>
      <p:cViewPr varScale="1">
        <p:scale>
          <a:sx n="107" d="100"/>
          <a:sy n="107" d="100"/>
        </p:scale>
        <p:origin x="184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64" d="100"/>
          <a:sy n="64" d="100"/>
        </p:scale>
        <p:origin x="-2964" y="-114"/>
      </p:cViewPr>
      <p:guideLst>
        <p:guide orient="horz" pos="3126"/>
        <p:guide pos="214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tr-TR"/>
          </a:p>
        </p:txBody>
      </p:sp>
      <p:sp>
        <p:nvSpPr>
          <p:cNvPr id="229379" name="Rectangle 3"/>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tr-TR"/>
          </a:p>
        </p:txBody>
      </p:sp>
      <p:sp>
        <p:nvSpPr>
          <p:cNvPr id="229380" name="Rectangle 4"/>
          <p:cNvSpPr>
            <a:spLocks noGrp="1" noChangeArrowheads="1"/>
          </p:cNvSpPr>
          <p:nvPr>
            <p:ph type="ftr" sz="quarter" idx="2"/>
          </p:nvPr>
        </p:nvSpPr>
        <p:spPr bwMode="auto">
          <a:xfrm>
            <a:off x="0" y="942816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tr-TR"/>
          </a:p>
        </p:txBody>
      </p:sp>
      <p:sp>
        <p:nvSpPr>
          <p:cNvPr id="229381" name="Rectangle 5"/>
          <p:cNvSpPr>
            <a:spLocks noGrp="1" noChangeArrowheads="1"/>
          </p:cNvSpPr>
          <p:nvPr>
            <p:ph type="sldNum" sz="quarter" idx="3"/>
          </p:nvPr>
        </p:nvSpPr>
        <p:spPr bwMode="auto">
          <a:xfrm>
            <a:off x="3851275" y="942816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9D3B191C-F995-43F1-B3C0-FB382A17A58A}" type="slidenum">
              <a:rPr lang="tr-TR"/>
              <a:pPr>
                <a:defRPr/>
              </a:pPr>
              <a:t>‹#›</a:t>
            </a:fld>
            <a:endParaRPr lang="tr-TR"/>
          </a:p>
        </p:txBody>
      </p:sp>
    </p:spTree>
    <p:extLst>
      <p:ext uri="{BB962C8B-B14F-4D97-AF65-F5344CB8AC3E}">
        <p14:creationId xmlns:p14="http://schemas.microsoft.com/office/powerpoint/2010/main" val="25346498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tr-TR"/>
          </a:p>
        </p:txBody>
      </p:sp>
      <p:sp>
        <p:nvSpPr>
          <p:cNvPr id="6147" name="Rectangle 3"/>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tr-TR"/>
          </a:p>
        </p:txBody>
      </p:sp>
      <p:sp>
        <p:nvSpPr>
          <p:cNvPr id="72708" name="Rectangle 4"/>
          <p:cNvSpPr>
            <a:spLocks noGrp="1" noRot="1" noChangeAspect="1" noChangeArrowheads="1" noTextEdit="1"/>
          </p:cNvSpPr>
          <p:nvPr>
            <p:ph type="sldImg" idx="2"/>
          </p:nvPr>
        </p:nvSpPr>
        <p:spPr bwMode="auto">
          <a:xfrm>
            <a:off x="919163" y="746125"/>
            <a:ext cx="4960937"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1038" y="4714875"/>
            <a:ext cx="5435600" cy="44656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a:t>Click to edit Master text styles</a:t>
            </a:r>
          </a:p>
          <a:p>
            <a:pPr lvl="1"/>
            <a:r>
              <a:rPr lang="tr-TR" noProof="0"/>
              <a:t>Second level</a:t>
            </a:r>
          </a:p>
          <a:p>
            <a:pPr lvl="2"/>
            <a:r>
              <a:rPr lang="tr-TR" noProof="0"/>
              <a:t>Third level</a:t>
            </a:r>
          </a:p>
          <a:p>
            <a:pPr lvl="3"/>
            <a:r>
              <a:rPr lang="tr-TR" noProof="0"/>
              <a:t>Fourth level</a:t>
            </a:r>
          </a:p>
          <a:p>
            <a:pPr lvl="4"/>
            <a:r>
              <a:rPr lang="tr-TR" noProof="0"/>
              <a:t>Fifth level</a:t>
            </a:r>
          </a:p>
        </p:txBody>
      </p:sp>
      <p:sp>
        <p:nvSpPr>
          <p:cNvPr id="6150" name="Rectangle 6"/>
          <p:cNvSpPr>
            <a:spLocks noGrp="1" noChangeArrowheads="1"/>
          </p:cNvSpPr>
          <p:nvPr>
            <p:ph type="ftr" sz="quarter" idx="4"/>
          </p:nvPr>
        </p:nvSpPr>
        <p:spPr bwMode="auto">
          <a:xfrm>
            <a:off x="0" y="942816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tr-TR"/>
          </a:p>
        </p:txBody>
      </p:sp>
      <p:sp>
        <p:nvSpPr>
          <p:cNvPr id="6151" name="Rectangle 7"/>
          <p:cNvSpPr>
            <a:spLocks noGrp="1" noChangeArrowheads="1"/>
          </p:cNvSpPr>
          <p:nvPr>
            <p:ph type="sldNum" sz="quarter" idx="5"/>
          </p:nvPr>
        </p:nvSpPr>
        <p:spPr bwMode="auto">
          <a:xfrm>
            <a:off x="3851275" y="942816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6FD2639E-920E-4569-AD41-D4A08503595D}" type="slidenum">
              <a:rPr lang="tr-TR"/>
              <a:pPr>
                <a:defRPr/>
              </a:pPr>
              <a:t>‹#›</a:t>
            </a:fld>
            <a:endParaRPr lang="tr-TR"/>
          </a:p>
        </p:txBody>
      </p:sp>
    </p:spTree>
    <p:extLst>
      <p:ext uri="{BB962C8B-B14F-4D97-AF65-F5344CB8AC3E}">
        <p14:creationId xmlns:p14="http://schemas.microsoft.com/office/powerpoint/2010/main" val="25070185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2" name="5 Dikdörtgen"/>
          <p:cNvSpPr/>
          <p:nvPr userDrawn="1"/>
        </p:nvSpPr>
        <p:spPr bwMode="auto">
          <a:xfrm>
            <a:off x="0" y="6543675"/>
            <a:ext cx="9144000" cy="32543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noProof="0">
              <a:latin typeface="Arial" charset="0"/>
            </a:endParaRPr>
          </a:p>
        </p:txBody>
      </p:sp>
    </p:spTree>
    <p:extLst>
      <p:ext uri="{BB962C8B-B14F-4D97-AF65-F5344CB8AC3E}">
        <p14:creationId xmlns:p14="http://schemas.microsoft.com/office/powerpoint/2010/main" val="256227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dirty="0"/>
              <a:t>Asıl alt başlık stilini düzenlemek için tıklatın</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7EE66526-B0B2-4D9C-8224-4916AC2C9C34}" type="slidenum">
              <a:rPr lang="tr-TR"/>
              <a:pPr>
                <a:defRPr/>
              </a:pPr>
              <a:t>‹#›</a:t>
            </a:fld>
            <a:endParaRPr lang="tr-TR"/>
          </a:p>
        </p:txBody>
      </p:sp>
    </p:spTree>
    <p:extLst>
      <p:ext uri="{BB962C8B-B14F-4D97-AF65-F5344CB8AC3E}">
        <p14:creationId xmlns:p14="http://schemas.microsoft.com/office/powerpoint/2010/main" val="351199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11" name="9 Dikdörtgen"/>
          <p:cNvSpPr/>
          <p:nvPr userDrawn="1"/>
        </p:nvSpPr>
        <p:spPr bwMode="auto">
          <a:xfrm>
            <a:off x="1" y="0"/>
            <a:ext cx="3887924" cy="76358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2" name="1 Başlık"/>
          <p:cNvSpPr>
            <a:spLocks noGrp="1"/>
          </p:cNvSpPr>
          <p:nvPr>
            <p:ph type="title"/>
          </p:nvPr>
        </p:nvSpPr>
        <p:spPr>
          <a:xfrm>
            <a:off x="-226875" y="1933240"/>
            <a:ext cx="8229600" cy="1143000"/>
          </a:xfrm>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
        <p:nvSpPr>
          <p:cNvPr id="5" name="Rectangle 6"/>
          <p:cNvSpPr>
            <a:spLocks noGrp="1" noChangeArrowheads="1"/>
          </p:cNvSpPr>
          <p:nvPr>
            <p:ph type="sldNum" sz="quarter" idx="11"/>
          </p:nvPr>
        </p:nvSpPr>
        <p:spPr>
          <a:ln/>
        </p:spPr>
        <p:txBody>
          <a:bodyPr/>
          <a:lstStyle>
            <a:lvl1pPr>
              <a:defRPr/>
            </a:lvl1pPr>
          </a:lstStyle>
          <a:p>
            <a:pPr>
              <a:defRPr/>
            </a:pPr>
            <a:fld id="{2BE0276B-7B43-4B73-92C0-F8837C432A07}" type="slidenum">
              <a:rPr lang="tr-TR"/>
              <a:pPr>
                <a:defRPr/>
              </a:pPr>
              <a:t>‹#›</a:t>
            </a:fld>
            <a:endParaRPr lang="tr-TR"/>
          </a:p>
        </p:txBody>
      </p:sp>
      <p:sp>
        <p:nvSpPr>
          <p:cNvPr id="6" name="5 Dikdörtgen"/>
          <p:cNvSpPr/>
          <p:nvPr userDrawn="1"/>
        </p:nvSpPr>
        <p:spPr bwMode="auto">
          <a:xfrm>
            <a:off x="0" y="6543675"/>
            <a:ext cx="9144000" cy="32543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8" name="7 Metin kutusu">
            <a:extLst>
              <a:ext uri="{FF2B5EF4-FFF2-40B4-BE49-F238E27FC236}">
                <a16:creationId xmlns:a16="http://schemas.microsoft.com/office/drawing/2014/main" id="{212A917D-C682-4C94-930B-8ED481E86421}"/>
              </a:ext>
            </a:extLst>
          </p:cNvPr>
          <p:cNvSpPr txBox="1">
            <a:spLocks noChangeArrowheads="1"/>
          </p:cNvSpPr>
          <p:nvPr userDrawn="1"/>
        </p:nvSpPr>
        <p:spPr bwMode="auto">
          <a:xfrm>
            <a:off x="6019800" y="6521450"/>
            <a:ext cx="3360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tr-TR" b="1" i="1" dirty="0">
                <a:solidFill>
                  <a:srgbClr val="BFBFBF"/>
                </a:solidFill>
                <a:latin typeface="Calibri" pitchFamily="34" charset="0"/>
              </a:rPr>
              <a:t>Erzurum Teknik Üniversitesi</a:t>
            </a:r>
            <a:endParaRPr lang="en-US" b="1" i="1" dirty="0">
              <a:solidFill>
                <a:srgbClr val="BFBFBF"/>
              </a:solidFill>
              <a:latin typeface="Calibri" pitchFamily="34" charset="0"/>
            </a:endParaRPr>
          </a:p>
        </p:txBody>
      </p:sp>
    </p:spTree>
    <p:extLst>
      <p:ext uri="{BB962C8B-B14F-4D97-AF65-F5344CB8AC3E}">
        <p14:creationId xmlns:p14="http://schemas.microsoft.com/office/powerpoint/2010/main" val="52587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
        <p:nvSpPr>
          <p:cNvPr id="5" name="Rectangle 6"/>
          <p:cNvSpPr>
            <a:spLocks noGrp="1" noChangeArrowheads="1"/>
          </p:cNvSpPr>
          <p:nvPr>
            <p:ph type="sldNum" sz="quarter" idx="11"/>
          </p:nvPr>
        </p:nvSpPr>
        <p:spPr>
          <a:ln/>
        </p:spPr>
        <p:txBody>
          <a:bodyPr/>
          <a:lstStyle>
            <a:lvl1pPr>
              <a:defRPr/>
            </a:lvl1pPr>
          </a:lstStyle>
          <a:p>
            <a:pPr>
              <a:defRPr/>
            </a:pPr>
            <a:fld id="{B93BC0F5-0ACC-48CD-A389-E1C8C09C715C}" type="slidenum">
              <a:rPr lang="tr-TR"/>
              <a:pPr>
                <a:defRPr/>
              </a:pPr>
              <a:t>‹#›</a:t>
            </a:fld>
            <a:endParaRPr lang="tr-TR"/>
          </a:p>
        </p:txBody>
      </p:sp>
      <p:sp>
        <p:nvSpPr>
          <p:cNvPr id="6" name="5 Dikdörtgen"/>
          <p:cNvSpPr/>
          <p:nvPr userDrawn="1"/>
        </p:nvSpPr>
        <p:spPr bwMode="auto">
          <a:xfrm>
            <a:off x="0" y="6543675"/>
            <a:ext cx="9144000" cy="32543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11" name="9 Dikdörtgen"/>
          <p:cNvSpPr/>
          <p:nvPr userDrawn="1"/>
        </p:nvSpPr>
        <p:spPr bwMode="auto">
          <a:xfrm>
            <a:off x="0" y="0"/>
            <a:ext cx="4645025" cy="76358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grpSp>
        <p:nvGrpSpPr>
          <p:cNvPr id="12" name="8 Grup"/>
          <p:cNvGrpSpPr>
            <a:grpSpLocks/>
          </p:cNvGrpSpPr>
          <p:nvPr userDrawn="1"/>
        </p:nvGrpSpPr>
        <p:grpSpPr bwMode="auto">
          <a:xfrm>
            <a:off x="3419871" y="0"/>
            <a:ext cx="5760641" cy="763588"/>
            <a:chOff x="-539184" y="1"/>
            <a:chExt cx="5074674" cy="763550"/>
          </a:xfrm>
        </p:grpSpPr>
        <p:sp>
          <p:nvSpPr>
            <p:cNvPr id="13" name="9 Dikdörtgen"/>
            <p:cNvSpPr/>
            <p:nvPr userDrawn="1"/>
          </p:nvSpPr>
          <p:spPr bwMode="auto">
            <a:xfrm>
              <a:off x="0" y="1"/>
              <a:ext cx="4535490" cy="763550"/>
            </a:xfrm>
            <a:prstGeom prst="rect">
              <a:avLst/>
            </a:prstGeom>
            <a:solidFill>
              <a:schemeClr val="accent6">
                <a:lumMod val="60000"/>
                <a:lumOff val="40000"/>
              </a:schemeClr>
            </a:solidFill>
            <a:ln w="9525" cap="flat" cmpd="sng" algn="ctr">
              <a:noFill/>
              <a:prstDash val="solid"/>
              <a:round/>
              <a:headEnd type="none" w="med" len="med"/>
              <a:tailEnd type="none" w="med" len="med"/>
            </a:ln>
            <a:effectLst/>
          </p:spPr>
          <p:txBody>
            <a:bodyPr/>
            <a:lstStyle/>
            <a:p>
              <a:pPr>
                <a:defRPr/>
              </a:pPr>
              <a:endParaRPr lang="en-US" noProof="0" dirty="0">
                <a:latin typeface="Arial" charset="0"/>
              </a:endParaRPr>
            </a:p>
          </p:txBody>
        </p:sp>
        <p:sp>
          <p:nvSpPr>
            <p:cNvPr id="14" name="10 Metin kutusu"/>
            <p:cNvSpPr txBox="1">
              <a:spLocks noChangeArrowheads="1"/>
            </p:cNvSpPr>
            <p:nvPr userDrawn="1"/>
          </p:nvSpPr>
          <p:spPr bwMode="auto">
            <a:xfrm>
              <a:off x="-539184" y="119851"/>
              <a:ext cx="5037892" cy="523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tr-TR" sz="2800" b="1" i="1" noProof="0" dirty="0">
                  <a:solidFill>
                    <a:schemeClr val="bg1"/>
                  </a:solidFill>
                  <a:latin typeface="Calibri" pitchFamily="34" charset="0"/>
                </a:rPr>
                <a:t>M-Dosyaları,</a:t>
              </a:r>
              <a:r>
                <a:rPr lang="tr-TR" sz="2800" b="1" i="1" baseline="0" noProof="0" dirty="0">
                  <a:solidFill>
                    <a:schemeClr val="bg1"/>
                  </a:solidFill>
                  <a:latin typeface="Calibri" pitchFamily="34" charset="0"/>
                </a:rPr>
                <a:t> Şart İfadeleri</a:t>
              </a:r>
              <a:endParaRPr lang="en-US" sz="2800" b="1" i="1" noProof="0" dirty="0">
                <a:solidFill>
                  <a:schemeClr val="bg1"/>
                </a:solidFill>
                <a:latin typeface="Calibri" pitchFamily="34" charset="0"/>
              </a:endParaRPr>
            </a:p>
          </p:txBody>
        </p:sp>
      </p:grpSp>
      <p:sp>
        <p:nvSpPr>
          <p:cNvPr id="15" name="7 Metin kutusu">
            <a:extLst>
              <a:ext uri="{FF2B5EF4-FFF2-40B4-BE49-F238E27FC236}">
                <a16:creationId xmlns:a16="http://schemas.microsoft.com/office/drawing/2014/main" id="{1C04C239-EA1E-492E-AFF5-19FA76692AFD}"/>
              </a:ext>
            </a:extLst>
          </p:cNvPr>
          <p:cNvSpPr txBox="1">
            <a:spLocks noChangeArrowheads="1"/>
          </p:cNvSpPr>
          <p:nvPr userDrawn="1"/>
        </p:nvSpPr>
        <p:spPr bwMode="auto">
          <a:xfrm>
            <a:off x="6019800" y="6521450"/>
            <a:ext cx="3360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tr-TR" b="1" i="1" dirty="0">
                <a:solidFill>
                  <a:srgbClr val="BFBFBF"/>
                </a:solidFill>
                <a:latin typeface="Calibri" pitchFamily="34" charset="0"/>
              </a:rPr>
              <a:t>Erzurum Teknik Üniversitesi</a:t>
            </a:r>
            <a:endParaRPr lang="en-US" b="1" i="1" dirty="0">
              <a:solidFill>
                <a:srgbClr val="BFBFBF"/>
              </a:solidFill>
              <a:latin typeface="Calibri" pitchFamily="34" charset="0"/>
            </a:endParaRPr>
          </a:p>
        </p:txBody>
      </p:sp>
    </p:spTree>
    <p:extLst>
      <p:ext uri="{BB962C8B-B14F-4D97-AF65-F5344CB8AC3E}">
        <p14:creationId xmlns:p14="http://schemas.microsoft.com/office/powerpoint/2010/main" val="297247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5"/>
          <p:cNvSpPr>
            <a:spLocks noGrp="1" noChangeArrowheads="1"/>
          </p:cNvSpPr>
          <p:nvPr>
            <p:ph type="ftr" sz="quarter" idx="10"/>
          </p:nvPr>
        </p:nvSpPr>
        <p:spPr>
          <a:ln/>
        </p:spPr>
        <p:txBody>
          <a:bodyPr/>
          <a:lstStyle>
            <a:lvl1pPr>
              <a:defRPr/>
            </a:lvl1pPr>
          </a:lstStyle>
          <a:p>
            <a:pPr>
              <a:defRPr/>
            </a:pPr>
            <a:endParaRPr lang="tr-TR"/>
          </a:p>
        </p:txBody>
      </p:sp>
      <p:sp>
        <p:nvSpPr>
          <p:cNvPr id="4" name="Rectangle 6"/>
          <p:cNvSpPr>
            <a:spLocks noGrp="1" noChangeArrowheads="1"/>
          </p:cNvSpPr>
          <p:nvPr>
            <p:ph type="sldNum" sz="quarter" idx="11"/>
          </p:nvPr>
        </p:nvSpPr>
        <p:spPr>
          <a:ln/>
        </p:spPr>
        <p:txBody>
          <a:bodyPr/>
          <a:lstStyle>
            <a:lvl1pPr>
              <a:defRPr/>
            </a:lvl1pPr>
          </a:lstStyle>
          <a:p>
            <a:pPr>
              <a:defRPr/>
            </a:pPr>
            <a:fld id="{66B6E037-C8A3-475E-A25D-6E3B3DCFA2B2}" type="slidenum">
              <a:rPr lang="tr-TR"/>
              <a:pPr>
                <a:defRPr/>
              </a:pPr>
              <a:t>‹#›</a:t>
            </a:fld>
            <a:endParaRPr lang="tr-TR"/>
          </a:p>
        </p:txBody>
      </p:sp>
      <p:sp>
        <p:nvSpPr>
          <p:cNvPr id="5" name="5 Dikdörtgen"/>
          <p:cNvSpPr/>
          <p:nvPr userDrawn="1"/>
        </p:nvSpPr>
        <p:spPr bwMode="auto">
          <a:xfrm>
            <a:off x="0" y="6543675"/>
            <a:ext cx="9144000" cy="32543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9" name="10 Metin kutusu"/>
          <p:cNvSpPr txBox="1">
            <a:spLocks noChangeArrowheads="1"/>
          </p:cNvSpPr>
          <p:nvPr userDrawn="1"/>
        </p:nvSpPr>
        <p:spPr bwMode="auto">
          <a:xfrm>
            <a:off x="5939376" y="119856"/>
            <a:ext cx="3204356"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tr-TR" sz="2800" b="1" i="1" dirty="0">
                <a:solidFill>
                  <a:schemeClr val="bg1"/>
                </a:solidFill>
                <a:latin typeface="Calibri" pitchFamily="34" charset="0"/>
              </a:rPr>
              <a:t>Course </a:t>
            </a:r>
            <a:r>
              <a:rPr lang="tr-TR" sz="2800" b="1" i="1" dirty="0" err="1">
                <a:solidFill>
                  <a:schemeClr val="bg1"/>
                </a:solidFill>
                <a:latin typeface="Calibri" pitchFamily="34" charset="0"/>
              </a:rPr>
              <a:t>Outline</a:t>
            </a:r>
            <a:endParaRPr lang="en-US" sz="2800" b="1" i="1" dirty="0">
              <a:solidFill>
                <a:schemeClr val="bg1"/>
              </a:solidFill>
              <a:latin typeface="Calibri" pitchFamily="34" charset="0"/>
            </a:endParaRPr>
          </a:p>
        </p:txBody>
      </p:sp>
      <p:sp>
        <p:nvSpPr>
          <p:cNvPr id="10" name="9 Dikdörtgen"/>
          <p:cNvSpPr/>
          <p:nvPr userDrawn="1"/>
        </p:nvSpPr>
        <p:spPr bwMode="auto">
          <a:xfrm>
            <a:off x="0" y="0"/>
            <a:ext cx="4645025" cy="76358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grpSp>
        <p:nvGrpSpPr>
          <p:cNvPr id="11" name="8 Grup"/>
          <p:cNvGrpSpPr>
            <a:grpSpLocks/>
          </p:cNvGrpSpPr>
          <p:nvPr userDrawn="1"/>
        </p:nvGrpSpPr>
        <p:grpSpPr bwMode="auto">
          <a:xfrm>
            <a:off x="3419871" y="0"/>
            <a:ext cx="5760641" cy="763588"/>
            <a:chOff x="-539184" y="1"/>
            <a:chExt cx="5074674" cy="763550"/>
          </a:xfrm>
        </p:grpSpPr>
        <p:sp>
          <p:nvSpPr>
            <p:cNvPr id="12" name="9 Dikdörtgen"/>
            <p:cNvSpPr/>
            <p:nvPr userDrawn="1"/>
          </p:nvSpPr>
          <p:spPr bwMode="auto">
            <a:xfrm>
              <a:off x="0" y="1"/>
              <a:ext cx="4535490" cy="763550"/>
            </a:xfrm>
            <a:prstGeom prst="rect">
              <a:avLst/>
            </a:prstGeom>
            <a:solidFill>
              <a:schemeClr val="accent6">
                <a:lumMod val="60000"/>
                <a:lumOff val="40000"/>
              </a:schemeClr>
            </a:solidFill>
            <a:ln w="9525" cap="flat" cmpd="sng" algn="ctr">
              <a:noFill/>
              <a:prstDash val="solid"/>
              <a:round/>
              <a:headEnd type="none" w="med" len="med"/>
              <a:tailEnd type="none" w="med" len="med"/>
            </a:ln>
            <a:effectLst/>
          </p:spPr>
          <p:txBody>
            <a:bodyPr/>
            <a:lstStyle/>
            <a:p>
              <a:pPr>
                <a:defRPr/>
              </a:pPr>
              <a:endParaRPr lang="en-US" noProof="0" dirty="0">
                <a:latin typeface="Arial" charset="0"/>
              </a:endParaRPr>
            </a:p>
          </p:txBody>
        </p:sp>
        <p:sp>
          <p:nvSpPr>
            <p:cNvPr id="13" name="10 Metin kutusu"/>
            <p:cNvSpPr txBox="1">
              <a:spLocks noChangeArrowheads="1"/>
            </p:cNvSpPr>
            <p:nvPr userDrawn="1"/>
          </p:nvSpPr>
          <p:spPr bwMode="auto">
            <a:xfrm>
              <a:off x="-539184" y="119851"/>
              <a:ext cx="5037892" cy="523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tr-TR" sz="2800" b="1" i="1" noProof="0" dirty="0">
                  <a:solidFill>
                    <a:schemeClr val="bg1"/>
                  </a:solidFill>
                  <a:latin typeface="Calibri" pitchFamily="34" charset="0"/>
                </a:rPr>
                <a:t>M- Dosyaları,</a:t>
              </a:r>
              <a:r>
                <a:rPr lang="tr-TR" sz="2800" b="1" i="1" baseline="0" noProof="0" dirty="0">
                  <a:solidFill>
                    <a:schemeClr val="bg1"/>
                  </a:solidFill>
                  <a:latin typeface="Calibri" pitchFamily="34" charset="0"/>
                </a:rPr>
                <a:t> Şart İfadeleri</a:t>
              </a:r>
              <a:endParaRPr lang="en-US" sz="2800" b="1" i="1" noProof="0" dirty="0">
                <a:solidFill>
                  <a:schemeClr val="bg1"/>
                </a:solidFill>
                <a:latin typeface="Calibri" pitchFamily="34" charset="0"/>
              </a:endParaRPr>
            </a:p>
          </p:txBody>
        </p:sp>
      </p:grpSp>
      <p:sp>
        <p:nvSpPr>
          <p:cNvPr id="15" name="7 Metin kutusu">
            <a:extLst>
              <a:ext uri="{FF2B5EF4-FFF2-40B4-BE49-F238E27FC236}">
                <a16:creationId xmlns:a16="http://schemas.microsoft.com/office/drawing/2014/main" id="{4BF4F2A5-F871-41BF-8A1A-8A4550B475B5}"/>
              </a:ext>
            </a:extLst>
          </p:cNvPr>
          <p:cNvSpPr txBox="1">
            <a:spLocks noChangeArrowheads="1"/>
          </p:cNvSpPr>
          <p:nvPr userDrawn="1"/>
        </p:nvSpPr>
        <p:spPr bwMode="auto">
          <a:xfrm>
            <a:off x="6019800" y="6521450"/>
            <a:ext cx="3360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tr-TR" b="1" i="1" dirty="0">
                <a:solidFill>
                  <a:srgbClr val="BFBFBF"/>
                </a:solidFill>
                <a:latin typeface="Calibri" pitchFamily="34" charset="0"/>
              </a:rPr>
              <a:t>Erzurum Teknik Üniversitesi</a:t>
            </a:r>
            <a:endParaRPr lang="en-US" b="1" i="1" dirty="0">
              <a:solidFill>
                <a:srgbClr val="BFBFBF"/>
              </a:solidFill>
              <a:latin typeface="Calibri" pitchFamily="34" charset="0"/>
            </a:endParaRPr>
          </a:p>
        </p:txBody>
      </p:sp>
    </p:spTree>
    <p:extLst>
      <p:ext uri="{BB962C8B-B14F-4D97-AF65-F5344CB8AC3E}">
        <p14:creationId xmlns:p14="http://schemas.microsoft.com/office/powerpoint/2010/main" val="3962846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tr-TR"/>
          </a:p>
        </p:txBody>
      </p:sp>
      <p:sp>
        <p:nvSpPr>
          <p:cNvPr id="3" name="Rectangle 6"/>
          <p:cNvSpPr>
            <a:spLocks noGrp="1" noChangeArrowheads="1"/>
          </p:cNvSpPr>
          <p:nvPr>
            <p:ph type="sldNum" sz="quarter" idx="11"/>
          </p:nvPr>
        </p:nvSpPr>
        <p:spPr>
          <a:ln/>
        </p:spPr>
        <p:txBody>
          <a:bodyPr/>
          <a:lstStyle>
            <a:lvl1pPr>
              <a:defRPr/>
            </a:lvl1pPr>
          </a:lstStyle>
          <a:p>
            <a:pPr>
              <a:defRPr/>
            </a:pPr>
            <a:fld id="{60473AC7-D8E8-4389-B973-6B8C4258534D}" type="slidenum">
              <a:rPr lang="tr-TR"/>
              <a:pPr>
                <a:defRPr/>
              </a:pPr>
              <a:t>‹#›</a:t>
            </a:fld>
            <a:endParaRPr lang="tr-TR"/>
          </a:p>
        </p:txBody>
      </p:sp>
      <p:sp>
        <p:nvSpPr>
          <p:cNvPr id="4" name="5 Dikdörtgen"/>
          <p:cNvSpPr/>
          <p:nvPr userDrawn="1"/>
        </p:nvSpPr>
        <p:spPr bwMode="auto">
          <a:xfrm>
            <a:off x="0" y="6543675"/>
            <a:ext cx="9144000" cy="32543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grpSp>
        <p:nvGrpSpPr>
          <p:cNvPr id="6" name="8 Grup"/>
          <p:cNvGrpSpPr>
            <a:grpSpLocks/>
          </p:cNvGrpSpPr>
          <p:nvPr userDrawn="1"/>
        </p:nvGrpSpPr>
        <p:grpSpPr bwMode="auto">
          <a:xfrm>
            <a:off x="4645025" y="0"/>
            <a:ext cx="4535488" cy="763588"/>
            <a:chOff x="0" y="1"/>
            <a:chExt cx="4535490" cy="763550"/>
          </a:xfrm>
        </p:grpSpPr>
        <p:sp>
          <p:nvSpPr>
            <p:cNvPr id="7" name="9 Dikdörtgen"/>
            <p:cNvSpPr/>
            <p:nvPr userDrawn="1"/>
          </p:nvSpPr>
          <p:spPr bwMode="auto">
            <a:xfrm>
              <a:off x="0" y="1"/>
              <a:ext cx="4535490" cy="763550"/>
            </a:xfrm>
            <a:prstGeom prst="rect">
              <a:avLst/>
            </a:prstGeom>
            <a:solidFill>
              <a:schemeClr val="accent6">
                <a:lumMod val="60000"/>
                <a:lumOff val="40000"/>
              </a:schemeClr>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8" name="10 Metin kutusu"/>
            <p:cNvSpPr txBox="1">
              <a:spLocks noChangeArrowheads="1"/>
            </p:cNvSpPr>
            <p:nvPr userDrawn="1"/>
          </p:nvSpPr>
          <p:spPr bwMode="auto">
            <a:xfrm>
              <a:off x="1294351" y="119851"/>
              <a:ext cx="3204357" cy="523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tr-TR" sz="2800" b="1" i="1" dirty="0">
                  <a:solidFill>
                    <a:schemeClr val="bg1"/>
                  </a:solidFill>
                  <a:latin typeface="Calibri" pitchFamily="34" charset="0"/>
                </a:rPr>
                <a:t>Course </a:t>
              </a:r>
              <a:r>
                <a:rPr lang="tr-TR" sz="2800" b="1" i="1" dirty="0" err="1">
                  <a:solidFill>
                    <a:schemeClr val="bg1"/>
                  </a:solidFill>
                  <a:latin typeface="Calibri" pitchFamily="34" charset="0"/>
                </a:rPr>
                <a:t>Outline</a:t>
              </a:r>
              <a:endParaRPr lang="en-US" sz="2800" b="1" i="1" dirty="0">
                <a:solidFill>
                  <a:schemeClr val="bg1"/>
                </a:solidFill>
                <a:latin typeface="Calibri" pitchFamily="34" charset="0"/>
              </a:endParaRPr>
            </a:p>
          </p:txBody>
        </p:sp>
      </p:grpSp>
      <p:sp>
        <p:nvSpPr>
          <p:cNvPr id="9" name="9 Dikdörtgen"/>
          <p:cNvSpPr/>
          <p:nvPr userDrawn="1"/>
        </p:nvSpPr>
        <p:spPr bwMode="auto">
          <a:xfrm>
            <a:off x="0" y="0"/>
            <a:ext cx="4645025" cy="76358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Tree>
    <p:extLst>
      <p:ext uri="{BB962C8B-B14F-4D97-AF65-F5344CB8AC3E}">
        <p14:creationId xmlns:p14="http://schemas.microsoft.com/office/powerpoint/2010/main" val="3726472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p>
        </p:txBody>
      </p:sp>
      <p:sp>
        <p:nvSpPr>
          <p:cNvPr id="6" name="Rectangle 6"/>
          <p:cNvSpPr>
            <a:spLocks noGrp="1" noChangeArrowheads="1"/>
          </p:cNvSpPr>
          <p:nvPr>
            <p:ph type="sldNum" sz="quarter" idx="11"/>
          </p:nvPr>
        </p:nvSpPr>
        <p:spPr>
          <a:ln/>
        </p:spPr>
        <p:txBody>
          <a:bodyPr/>
          <a:lstStyle>
            <a:lvl1pPr>
              <a:defRPr/>
            </a:lvl1pPr>
          </a:lstStyle>
          <a:p>
            <a:pPr>
              <a:defRPr/>
            </a:pPr>
            <a:fld id="{06E562F6-AF95-484A-AB74-A268C4A23659}" type="slidenum">
              <a:rPr lang="tr-TR"/>
              <a:pPr>
                <a:defRPr/>
              </a:pPr>
              <a:t>‹#›</a:t>
            </a:fld>
            <a:endParaRPr lang="tr-TR"/>
          </a:p>
        </p:txBody>
      </p:sp>
      <p:sp>
        <p:nvSpPr>
          <p:cNvPr id="7" name="5 Dikdörtgen"/>
          <p:cNvSpPr/>
          <p:nvPr userDrawn="1"/>
        </p:nvSpPr>
        <p:spPr bwMode="auto">
          <a:xfrm>
            <a:off x="0" y="6543675"/>
            <a:ext cx="9144000" cy="32543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8" name="7 Metin kutusu"/>
          <p:cNvSpPr txBox="1">
            <a:spLocks noChangeArrowheads="1"/>
          </p:cNvSpPr>
          <p:nvPr userDrawn="1"/>
        </p:nvSpPr>
        <p:spPr bwMode="auto">
          <a:xfrm>
            <a:off x="7075488" y="6521450"/>
            <a:ext cx="230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tr-TR" b="1" i="1" dirty="0">
                <a:solidFill>
                  <a:srgbClr val="BFBFBF"/>
                </a:solidFill>
                <a:latin typeface="Calibri" pitchFamily="34" charset="0"/>
              </a:rPr>
              <a:t>Atatürk </a:t>
            </a:r>
            <a:r>
              <a:rPr lang="tr-TR" b="1" i="1" dirty="0" err="1">
                <a:solidFill>
                  <a:srgbClr val="BFBFBF"/>
                </a:solidFill>
                <a:latin typeface="Calibri" pitchFamily="34" charset="0"/>
              </a:rPr>
              <a:t>University</a:t>
            </a:r>
            <a:endParaRPr lang="en-US" b="1" i="1" dirty="0">
              <a:solidFill>
                <a:srgbClr val="BFBFBF"/>
              </a:solidFill>
              <a:latin typeface="Calibri" pitchFamily="34" charset="0"/>
            </a:endParaRPr>
          </a:p>
        </p:txBody>
      </p:sp>
      <p:sp>
        <p:nvSpPr>
          <p:cNvPr id="12" name="9 Dikdörtgen"/>
          <p:cNvSpPr/>
          <p:nvPr userDrawn="1"/>
        </p:nvSpPr>
        <p:spPr bwMode="auto">
          <a:xfrm>
            <a:off x="0" y="0"/>
            <a:ext cx="4645025" cy="76358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grpSp>
        <p:nvGrpSpPr>
          <p:cNvPr id="13" name="8 Grup"/>
          <p:cNvGrpSpPr>
            <a:grpSpLocks/>
          </p:cNvGrpSpPr>
          <p:nvPr userDrawn="1"/>
        </p:nvGrpSpPr>
        <p:grpSpPr bwMode="auto">
          <a:xfrm>
            <a:off x="3419871" y="0"/>
            <a:ext cx="5760641" cy="763588"/>
            <a:chOff x="-539184" y="1"/>
            <a:chExt cx="5074674" cy="763550"/>
          </a:xfrm>
        </p:grpSpPr>
        <p:sp>
          <p:nvSpPr>
            <p:cNvPr id="14" name="9 Dikdörtgen"/>
            <p:cNvSpPr/>
            <p:nvPr userDrawn="1"/>
          </p:nvSpPr>
          <p:spPr bwMode="auto">
            <a:xfrm>
              <a:off x="0" y="1"/>
              <a:ext cx="4535490" cy="763550"/>
            </a:xfrm>
            <a:prstGeom prst="rect">
              <a:avLst/>
            </a:prstGeom>
            <a:solidFill>
              <a:schemeClr val="accent6">
                <a:lumMod val="60000"/>
                <a:lumOff val="40000"/>
              </a:schemeClr>
            </a:solidFill>
            <a:ln w="9525" cap="flat" cmpd="sng" algn="ctr">
              <a:noFill/>
              <a:prstDash val="solid"/>
              <a:round/>
              <a:headEnd type="none" w="med" len="med"/>
              <a:tailEnd type="none" w="med" len="med"/>
            </a:ln>
            <a:effectLst/>
          </p:spPr>
          <p:txBody>
            <a:bodyPr/>
            <a:lstStyle/>
            <a:p>
              <a:pPr>
                <a:defRPr/>
              </a:pPr>
              <a:endParaRPr lang="en-US" noProof="0" dirty="0">
                <a:latin typeface="Arial" charset="0"/>
              </a:endParaRPr>
            </a:p>
          </p:txBody>
        </p:sp>
        <p:sp>
          <p:nvSpPr>
            <p:cNvPr id="15" name="10 Metin kutusu"/>
            <p:cNvSpPr txBox="1">
              <a:spLocks noChangeArrowheads="1"/>
            </p:cNvSpPr>
            <p:nvPr userDrawn="1"/>
          </p:nvSpPr>
          <p:spPr bwMode="auto">
            <a:xfrm>
              <a:off x="-539184" y="119851"/>
              <a:ext cx="5037892" cy="523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sz="2800" b="1" i="1" noProof="0" dirty="0">
                  <a:solidFill>
                    <a:schemeClr val="bg1"/>
                  </a:solidFill>
                  <a:latin typeface="Calibri" pitchFamily="34" charset="0"/>
                </a:rPr>
                <a:t>M-Files and Control Statements</a:t>
              </a:r>
            </a:p>
          </p:txBody>
        </p:sp>
      </p:grpSp>
    </p:spTree>
    <p:extLst>
      <p:ext uri="{BB962C8B-B14F-4D97-AF65-F5344CB8AC3E}">
        <p14:creationId xmlns:p14="http://schemas.microsoft.com/office/powerpoint/2010/main" val="2162232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p>
        </p:txBody>
      </p:sp>
      <p:sp>
        <p:nvSpPr>
          <p:cNvPr id="6" name="Rectangle 6"/>
          <p:cNvSpPr>
            <a:spLocks noGrp="1" noChangeArrowheads="1"/>
          </p:cNvSpPr>
          <p:nvPr>
            <p:ph type="sldNum" sz="quarter" idx="11"/>
          </p:nvPr>
        </p:nvSpPr>
        <p:spPr>
          <a:ln/>
        </p:spPr>
        <p:txBody>
          <a:bodyPr/>
          <a:lstStyle>
            <a:lvl1pPr>
              <a:defRPr/>
            </a:lvl1pPr>
          </a:lstStyle>
          <a:p>
            <a:pPr>
              <a:defRPr/>
            </a:pPr>
            <a:fld id="{7EF366F4-E831-4964-A544-04130D01D3A4}" type="slidenum">
              <a:rPr lang="tr-TR"/>
              <a:pPr>
                <a:defRPr/>
              </a:pPr>
              <a:t>‹#›</a:t>
            </a:fld>
            <a:endParaRPr lang="tr-TR"/>
          </a:p>
        </p:txBody>
      </p:sp>
      <p:sp>
        <p:nvSpPr>
          <p:cNvPr id="7" name="5 Dikdörtgen"/>
          <p:cNvSpPr/>
          <p:nvPr userDrawn="1"/>
        </p:nvSpPr>
        <p:spPr bwMode="auto">
          <a:xfrm>
            <a:off x="0" y="6543675"/>
            <a:ext cx="9144000" cy="32543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8" name="7 Metin kutusu"/>
          <p:cNvSpPr txBox="1">
            <a:spLocks noChangeArrowheads="1"/>
          </p:cNvSpPr>
          <p:nvPr userDrawn="1"/>
        </p:nvSpPr>
        <p:spPr bwMode="auto">
          <a:xfrm>
            <a:off x="7075488" y="6521450"/>
            <a:ext cx="230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tr-TR" b="1" i="1" dirty="0">
                <a:solidFill>
                  <a:srgbClr val="BFBFBF"/>
                </a:solidFill>
                <a:latin typeface="Calibri" pitchFamily="34" charset="0"/>
              </a:rPr>
              <a:t>Atatürk </a:t>
            </a:r>
            <a:r>
              <a:rPr lang="tr-TR" b="1" i="1" dirty="0" err="1">
                <a:solidFill>
                  <a:srgbClr val="BFBFBF"/>
                </a:solidFill>
                <a:latin typeface="Calibri" pitchFamily="34" charset="0"/>
              </a:rPr>
              <a:t>University</a:t>
            </a:r>
            <a:endParaRPr lang="en-US" b="1" i="1" dirty="0">
              <a:solidFill>
                <a:srgbClr val="BFBFBF"/>
              </a:solidFill>
              <a:latin typeface="Calibri" pitchFamily="34" charset="0"/>
            </a:endParaRPr>
          </a:p>
        </p:txBody>
      </p:sp>
      <p:sp>
        <p:nvSpPr>
          <p:cNvPr id="12" name="9 Dikdörtgen"/>
          <p:cNvSpPr/>
          <p:nvPr userDrawn="1"/>
        </p:nvSpPr>
        <p:spPr bwMode="auto">
          <a:xfrm>
            <a:off x="0" y="0"/>
            <a:ext cx="4645025" cy="76358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Tree>
    <p:extLst>
      <p:ext uri="{BB962C8B-B14F-4D97-AF65-F5344CB8AC3E}">
        <p14:creationId xmlns:p14="http://schemas.microsoft.com/office/powerpoint/2010/main" val="157120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
        <p:nvSpPr>
          <p:cNvPr id="5" name="Rectangle 6"/>
          <p:cNvSpPr>
            <a:spLocks noGrp="1" noChangeArrowheads="1"/>
          </p:cNvSpPr>
          <p:nvPr>
            <p:ph type="sldNum" sz="quarter" idx="11"/>
          </p:nvPr>
        </p:nvSpPr>
        <p:spPr>
          <a:ln/>
        </p:spPr>
        <p:txBody>
          <a:bodyPr/>
          <a:lstStyle>
            <a:lvl1pPr>
              <a:defRPr/>
            </a:lvl1pPr>
          </a:lstStyle>
          <a:p>
            <a:pPr>
              <a:defRPr/>
            </a:pPr>
            <a:fld id="{F5BA5993-D7D8-4A8A-9486-45161E8EF2BE}" type="slidenum">
              <a:rPr lang="tr-TR"/>
              <a:pPr>
                <a:defRPr/>
              </a:pPr>
              <a:t>‹#›</a:t>
            </a:fld>
            <a:endParaRPr lang="tr-TR"/>
          </a:p>
        </p:txBody>
      </p:sp>
      <p:sp>
        <p:nvSpPr>
          <p:cNvPr id="6" name="5 Dikdörtgen"/>
          <p:cNvSpPr/>
          <p:nvPr userDrawn="1"/>
        </p:nvSpPr>
        <p:spPr bwMode="auto">
          <a:xfrm>
            <a:off x="0" y="6543675"/>
            <a:ext cx="9144000" cy="32543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7" name="7 Metin kutusu"/>
          <p:cNvSpPr txBox="1">
            <a:spLocks noChangeArrowheads="1"/>
          </p:cNvSpPr>
          <p:nvPr userDrawn="1"/>
        </p:nvSpPr>
        <p:spPr bwMode="auto">
          <a:xfrm>
            <a:off x="7075488" y="6521450"/>
            <a:ext cx="230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tr-TR" b="1" i="1" dirty="0">
                <a:solidFill>
                  <a:srgbClr val="BFBFBF"/>
                </a:solidFill>
                <a:latin typeface="Calibri" pitchFamily="34" charset="0"/>
              </a:rPr>
              <a:t>Atatürk </a:t>
            </a:r>
            <a:r>
              <a:rPr lang="tr-TR" b="1" i="1" dirty="0" err="1">
                <a:solidFill>
                  <a:srgbClr val="BFBFBF"/>
                </a:solidFill>
                <a:latin typeface="Calibri" pitchFamily="34" charset="0"/>
              </a:rPr>
              <a:t>University</a:t>
            </a:r>
            <a:endParaRPr lang="en-US" b="1" i="1" dirty="0">
              <a:solidFill>
                <a:srgbClr val="BFBFBF"/>
              </a:solidFill>
              <a:latin typeface="Calibri" pitchFamily="34" charset="0"/>
            </a:endParaRPr>
          </a:p>
        </p:txBody>
      </p:sp>
      <p:sp>
        <p:nvSpPr>
          <p:cNvPr id="11" name="9 Dikdörtgen"/>
          <p:cNvSpPr/>
          <p:nvPr userDrawn="1"/>
        </p:nvSpPr>
        <p:spPr bwMode="auto">
          <a:xfrm>
            <a:off x="0" y="0"/>
            <a:ext cx="4645025" cy="76358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grpSp>
        <p:nvGrpSpPr>
          <p:cNvPr id="12" name="8 Grup"/>
          <p:cNvGrpSpPr>
            <a:grpSpLocks/>
          </p:cNvGrpSpPr>
          <p:nvPr userDrawn="1"/>
        </p:nvGrpSpPr>
        <p:grpSpPr bwMode="auto">
          <a:xfrm>
            <a:off x="3419871" y="0"/>
            <a:ext cx="5760641" cy="763588"/>
            <a:chOff x="-539184" y="1"/>
            <a:chExt cx="5074674" cy="763550"/>
          </a:xfrm>
        </p:grpSpPr>
        <p:sp>
          <p:nvSpPr>
            <p:cNvPr id="13" name="9 Dikdörtgen"/>
            <p:cNvSpPr/>
            <p:nvPr userDrawn="1"/>
          </p:nvSpPr>
          <p:spPr bwMode="auto">
            <a:xfrm>
              <a:off x="0" y="1"/>
              <a:ext cx="4535490" cy="763550"/>
            </a:xfrm>
            <a:prstGeom prst="rect">
              <a:avLst/>
            </a:prstGeom>
            <a:solidFill>
              <a:schemeClr val="accent6">
                <a:lumMod val="60000"/>
                <a:lumOff val="40000"/>
              </a:schemeClr>
            </a:solidFill>
            <a:ln w="9525" cap="flat" cmpd="sng" algn="ctr">
              <a:noFill/>
              <a:prstDash val="solid"/>
              <a:round/>
              <a:headEnd type="none" w="med" len="med"/>
              <a:tailEnd type="none" w="med" len="med"/>
            </a:ln>
            <a:effectLst/>
          </p:spPr>
          <p:txBody>
            <a:bodyPr/>
            <a:lstStyle/>
            <a:p>
              <a:pPr>
                <a:defRPr/>
              </a:pPr>
              <a:endParaRPr lang="en-US" noProof="0" dirty="0">
                <a:latin typeface="Arial" charset="0"/>
              </a:endParaRPr>
            </a:p>
          </p:txBody>
        </p:sp>
        <p:sp>
          <p:nvSpPr>
            <p:cNvPr id="14" name="10 Metin kutusu"/>
            <p:cNvSpPr txBox="1">
              <a:spLocks noChangeArrowheads="1"/>
            </p:cNvSpPr>
            <p:nvPr userDrawn="1"/>
          </p:nvSpPr>
          <p:spPr bwMode="auto">
            <a:xfrm>
              <a:off x="-539184" y="119851"/>
              <a:ext cx="5037892" cy="523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sz="2800" b="1" i="1" noProof="0" dirty="0">
                  <a:solidFill>
                    <a:schemeClr val="bg1"/>
                  </a:solidFill>
                  <a:latin typeface="Calibri" pitchFamily="34" charset="0"/>
                </a:rPr>
                <a:t>M-Files and Control Statements</a:t>
              </a:r>
            </a:p>
          </p:txBody>
        </p:sp>
      </p:grpSp>
    </p:spTree>
    <p:extLst>
      <p:ext uri="{BB962C8B-B14F-4D97-AF65-F5344CB8AC3E}">
        <p14:creationId xmlns:p14="http://schemas.microsoft.com/office/powerpoint/2010/main" val="3088726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p>
        </p:txBody>
      </p:sp>
      <p:sp>
        <p:nvSpPr>
          <p:cNvPr id="5" name="Rectangle 6"/>
          <p:cNvSpPr>
            <a:spLocks noGrp="1" noChangeArrowheads="1"/>
          </p:cNvSpPr>
          <p:nvPr>
            <p:ph type="sldNum" sz="quarter" idx="11"/>
          </p:nvPr>
        </p:nvSpPr>
        <p:spPr>
          <a:ln/>
        </p:spPr>
        <p:txBody>
          <a:bodyPr/>
          <a:lstStyle>
            <a:lvl1pPr>
              <a:defRPr/>
            </a:lvl1pPr>
          </a:lstStyle>
          <a:p>
            <a:pPr>
              <a:defRPr/>
            </a:pPr>
            <a:fld id="{EF8C401C-05A4-4B81-A40E-8FD2EE12579F}" type="slidenum">
              <a:rPr lang="tr-TR"/>
              <a:pPr>
                <a:defRPr/>
              </a:pPr>
              <a:t>‹#›</a:t>
            </a:fld>
            <a:endParaRPr lang="tr-TR"/>
          </a:p>
        </p:txBody>
      </p:sp>
      <p:sp>
        <p:nvSpPr>
          <p:cNvPr id="6" name="5 Dikdörtgen"/>
          <p:cNvSpPr/>
          <p:nvPr userDrawn="1"/>
        </p:nvSpPr>
        <p:spPr bwMode="auto">
          <a:xfrm>
            <a:off x="0" y="6543675"/>
            <a:ext cx="9144000" cy="32543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7" name="7 Metin kutusu"/>
          <p:cNvSpPr txBox="1">
            <a:spLocks noChangeArrowheads="1"/>
          </p:cNvSpPr>
          <p:nvPr userDrawn="1"/>
        </p:nvSpPr>
        <p:spPr bwMode="auto">
          <a:xfrm>
            <a:off x="7075488" y="6521450"/>
            <a:ext cx="230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tr-TR" b="1" i="1" dirty="0">
                <a:solidFill>
                  <a:srgbClr val="BFBFBF"/>
                </a:solidFill>
                <a:latin typeface="Calibri" pitchFamily="34" charset="0"/>
              </a:rPr>
              <a:t>Atatürk </a:t>
            </a:r>
            <a:r>
              <a:rPr lang="tr-TR" b="1" i="1" dirty="0" err="1">
                <a:solidFill>
                  <a:srgbClr val="BFBFBF"/>
                </a:solidFill>
                <a:latin typeface="Calibri" pitchFamily="34" charset="0"/>
              </a:rPr>
              <a:t>University</a:t>
            </a:r>
            <a:endParaRPr lang="en-US" b="1" i="1" dirty="0">
              <a:solidFill>
                <a:srgbClr val="BFBFBF"/>
              </a:solidFill>
              <a:latin typeface="Calibri" pitchFamily="34" charset="0"/>
            </a:endParaRPr>
          </a:p>
        </p:txBody>
      </p:sp>
      <p:grpSp>
        <p:nvGrpSpPr>
          <p:cNvPr id="8" name="8 Grup"/>
          <p:cNvGrpSpPr>
            <a:grpSpLocks/>
          </p:cNvGrpSpPr>
          <p:nvPr userDrawn="1"/>
        </p:nvGrpSpPr>
        <p:grpSpPr bwMode="auto">
          <a:xfrm>
            <a:off x="4645025" y="0"/>
            <a:ext cx="4535488" cy="763588"/>
            <a:chOff x="0" y="1"/>
            <a:chExt cx="4535490" cy="763550"/>
          </a:xfrm>
        </p:grpSpPr>
        <p:sp>
          <p:nvSpPr>
            <p:cNvPr id="9" name="9 Dikdörtgen"/>
            <p:cNvSpPr/>
            <p:nvPr userDrawn="1"/>
          </p:nvSpPr>
          <p:spPr bwMode="auto">
            <a:xfrm>
              <a:off x="0" y="1"/>
              <a:ext cx="4535490" cy="763550"/>
            </a:xfrm>
            <a:prstGeom prst="rect">
              <a:avLst/>
            </a:prstGeom>
            <a:solidFill>
              <a:schemeClr val="accent6">
                <a:lumMod val="60000"/>
                <a:lumOff val="40000"/>
              </a:schemeClr>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
          <p:nvSpPr>
            <p:cNvPr id="10" name="10 Metin kutusu"/>
            <p:cNvSpPr txBox="1">
              <a:spLocks noChangeArrowheads="1"/>
            </p:cNvSpPr>
            <p:nvPr userDrawn="1"/>
          </p:nvSpPr>
          <p:spPr bwMode="auto">
            <a:xfrm>
              <a:off x="1294351" y="119851"/>
              <a:ext cx="3204357" cy="523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tr-TR" sz="2800" b="1" i="1" dirty="0">
                  <a:solidFill>
                    <a:schemeClr val="bg1"/>
                  </a:solidFill>
                  <a:latin typeface="Calibri" pitchFamily="34" charset="0"/>
                </a:rPr>
                <a:t>Course </a:t>
              </a:r>
              <a:r>
                <a:rPr lang="tr-TR" sz="2800" b="1" i="1" dirty="0" err="1">
                  <a:solidFill>
                    <a:schemeClr val="bg1"/>
                  </a:solidFill>
                  <a:latin typeface="Calibri" pitchFamily="34" charset="0"/>
                </a:rPr>
                <a:t>Outline</a:t>
              </a:r>
              <a:endParaRPr lang="en-US" sz="2800" b="1" i="1" dirty="0">
                <a:solidFill>
                  <a:schemeClr val="bg1"/>
                </a:solidFill>
                <a:latin typeface="Calibri" pitchFamily="34" charset="0"/>
              </a:endParaRPr>
            </a:p>
          </p:txBody>
        </p:sp>
      </p:grpSp>
      <p:sp>
        <p:nvSpPr>
          <p:cNvPr id="11" name="9 Dikdörtgen"/>
          <p:cNvSpPr/>
          <p:nvPr userDrawn="1"/>
        </p:nvSpPr>
        <p:spPr bwMode="auto">
          <a:xfrm>
            <a:off x="0" y="0"/>
            <a:ext cx="4645025" cy="76358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a:latin typeface="Arial" charset="0"/>
            </a:endParaRPr>
          </a:p>
        </p:txBody>
      </p:sp>
    </p:spTree>
    <p:extLst>
      <p:ext uri="{BB962C8B-B14F-4D97-AF65-F5344CB8AC3E}">
        <p14:creationId xmlns:p14="http://schemas.microsoft.com/office/powerpoint/2010/main" val="3833868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noProof="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noProof="0"/>
              <a:t>Asıl metin stillerini düzenlemek için tıklatın</a:t>
            </a:r>
          </a:p>
          <a:p>
            <a:pPr lvl="1"/>
            <a:r>
              <a:rPr lang="en-US" noProof="0"/>
              <a:t>İkinci düzey</a:t>
            </a:r>
          </a:p>
          <a:p>
            <a:pPr lvl="2"/>
            <a:r>
              <a:rPr lang="en-US" noProof="0"/>
              <a:t>Üçüncü düzey</a:t>
            </a:r>
          </a:p>
          <a:p>
            <a:pPr lvl="3"/>
            <a:r>
              <a:rPr lang="en-US" noProof="0"/>
              <a:t>Dördüncü düzey</a:t>
            </a:r>
          </a:p>
          <a:p>
            <a:pPr lvl="4"/>
            <a:r>
              <a:rPr lang="en-US" noProof="0"/>
              <a:t>Beşinci düzey</a:t>
            </a:r>
          </a:p>
        </p:txBody>
      </p:sp>
      <p:sp>
        <p:nvSpPr>
          <p:cNvPr id="1771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noProof="0"/>
          </a:p>
        </p:txBody>
      </p:sp>
      <p:sp>
        <p:nvSpPr>
          <p:cNvPr id="1771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57CBE46D-BB34-4CFF-9DD6-751E4C9DF3A9}" type="slidenum">
              <a:rPr lang="en-US" noProof="0" smtClean="0"/>
              <a:pPr>
                <a:defRPr/>
              </a:pPr>
              <a:t>‹#›</a:t>
            </a:fld>
            <a:endParaRPr lang="en-US" noProof="0"/>
          </a:p>
        </p:txBody>
      </p:sp>
      <p:sp>
        <p:nvSpPr>
          <p:cNvPr id="6" name="5 Dikdörtgen"/>
          <p:cNvSpPr/>
          <p:nvPr userDrawn="1"/>
        </p:nvSpPr>
        <p:spPr bwMode="auto">
          <a:xfrm>
            <a:off x="0" y="6543675"/>
            <a:ext cx="9144000" cy="32543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noProof="0">
              <a:latin typeface="Arial" charset="0"/>
            </a:endParaRPr>
          </a:p>
        </p:txBody>
      </p:sp>
      <p:sp>
        <p:nvSpPr>
          <p:cNvPr id="9" name="9 Dikdörtgen"/>
          <p:cNvSpPr/>
          <p:nvPr userDrawn="1"/>
        </p:nvSpPr>
        <p:spPr bwMode="auto">
          <a:xfrm>
            <a:off x="4645025" y="0"/>
            <a:ext cx="4535488" cy="763588"/>
          </a:xfrm>
          <a:prstGeom prst="rect">
            <a:avLst/>
          </a:prstGeom>
          <a:solidFill>
            <a:schemeClr val="accent6">
              <a:lumMod val="60000"/>
              <a:lumOff val="40000"/>
            </a:schemeClr>
          </a:solidFill>
          <a:ln w="9525" cap="flat" cmpd="sng" algn="ctr">
            <a:noFill/>
            <a:prstDash val="solid"/>
            <a:round/>
            <a:headEnd type="none" w="med" len="med"/>
            <a:tailEnd type="none" w="med" len="med"/>
          </a:ln>
          <a:effectLst/>
        </p:spPr>
        <p:txBody>
          <a:bodyPr/>
          <a:lstStyle/>
          <a:p>
            <a:pPr>
              <a:defRPr/>
            </a:pPr>
            <a:endParaRPr lang="en-US" noProof="0">
              <a:latin typeface="Arial" charset="0"/>
            </a:endParaRPr>
          </a:p>
        </p:txBody>
      </p:sp>
      <p:sp>
        <p:nvSpPr>
          <p:cNvPr id="11" name="9 Dikdörtgen"/>
          <p:cNvSpPr/>
          <p:nvPr userDrawn="1"/>
        </p:nvSpPr>
        <p:spPr bwMode="auto">
          <a:xfrm>
            <a:off x="0" y="0"/>
            <a:ext cx="4645025" cy="763588"/>
          </a:xfrm>
          <a:prstGeom prst="rect">
            <a:avLst/>
          </a:prstGeom>
          <a:solidFill>
            <a:schemeClr val="accent6"/>
          </a:solidFill>
          <a:ln w="9525" cap="flat" cmpd="sng" algn="ctr">
            <a:noFill/>
            <a:prstDash val="solid"/>
            <a:round/>
            <a:headEnd type="none" w="med" len="med"/>
            <a:tailEnd type="none" w="med" len="med"/>
          </a:ln>
          <a:effectLst/>
        </p:spPr>
        <p:txBody>
          <a:bodyPr/>
          <a:lstStyle/>
          <a:p>
            <a:pPr>
              <a:defRPr/>
            </a:pPr>
            <a:endParaRPr lang="en-US" noProof="0">
              <a:latin typeface="Arial" charset="0"/>
            </a:endParaRPr>
          </a:p>
        </p:txBody>
      </p:sp>
      <p:grpSp>
        <p:nvGrpSpPr>
          <p:cNvPr id="12" name="8 Grup"/>
          <p:cNvGrpSpPr>
            <a:grpSpLocks/>
          </p:cNvGrpSpPr>
          <p:nvPr userDrawn="1"/>
        </p:nvGrpSpPr>
        <p:grpSpPr bwMode="auto">
          <a:xfrm>
            <a:off x="3419871" y="0"/>
            <a:ext cx="5760641" cy="763588"/>
            <a:chOff x="-539184" y="1"/>
            <a:chExt cx="5074674" cy="763550"/>
          </a:xfrm>
        </p:grpSpPr>
        <p:sp>
          <p:nvSpPr>
            <p:cNvPr id="13" name="9 Dikdörtgen"/>
            <p:cNvSpPr/>
            <p:nvPr userDrawn="1"/>
          </p:nvSpPr>
          <p:spPr bwMode="auto">
            <a:xfrm>
              <a:off x="0" y="1"/>
              <a:ext cx="4535490" cy="763550"/>
            </a:xfrm>
            <a:prstGeom prst="rect">
              <a:avLst/>
            </a:prstGeom>
            <a:solidFill>
              <a:schemeClr val="accent6">
                <a:lumMod val="60000"/>
                <a:lumOff val="40000"/>
              </a:schemeClr>
            </a:solidFill>
            <a:ln w="9525" cap="flat" cmpd="sng" algn="ctr">
              <a:noFill/>
              <a:prstDash val="solid"/>
              <a:round/>
              <a:headEnd type="none" w="med" len="med"/>
              <a:tailEnd type="none" w="med" len="med"/>
            </a:ln>
            <a:effectLst/>
          </p:spPr>
          <p:txBody>
            <a:bodyPr/>
            <a:lstStyle/>
            <a:p>
              <a:pPr>
                <a:defRPr/>
              </a:pPr>
              <a:endParaRPr lang="en-US" noProof="0" dirty="0">
                <a:latin typeface="Arial" charset="0"/>
              </a:endParaRPr>
            </a:p>
          </p:txBody>
        </p:sp>
        <p:sp>
          <p:nvSpPr>
            <p:cNvPr id="14" name="10 Metin kutusu"/>
            <p:cNvSpPr txBox="1">
              <a:spLocks noChangeArrowheads="1"/>
            </p:cNvSpPr>
            <p:nvPr userDrawn="1"/>
          </p:nvSpPr>
          <p:spPr bwMode="auto">
            <a:xfrm>
              <a:off x="-539184" y="119851"/>
              <a:ext cx="5037892" cy="461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tr-TR" sz="2400" b="1" i="1" noProof="0" dirty="0">
                  <a:solidFill>
                    <a:schemeClr val="bg1"/>
                  </a:solidFill>
                  <a:latin typeface="Calibri" pitchFamily="34" charset="0"/>
                </a:rPr>
                <a:t>M-Dosyaları</a:t>
              </a:r>
              <a:r>
                <a:rPr lang="tr-TR" sz="2400" b="1" i="1" baseline="0" noProof="0" dirty="0">
                  <a:solidFill>
                    <a:schemeClr val="bg1"/>
                  </a:solidFill>
                  <a:latin typeface="Calibri" pitchFamily="34" charset="0"/>
                </a:rPr>
                <a:t>, Şart İfadeleri</a:t>
              </a:r>
              <a:endParaRPr lang="en-US" sz="2400" b="1" i="1" noProof="0" dirty="0">
                <a:solidFill>
                  <a:schemeClr val="bg1"/>
                </a:solidFill>
                <a:latin typeface="Calibri" pitchFamily="34" charset="0"/>
              </a:endParaRPr>
            </a:p>
          </p:txBody>
        </p:sp>
      </p:grpSp>
      <p:sp>
        <p:nvSpPr>
          <p:cNvPr id="15" name="7 Metin kutusu">
            <a:extLst>
              <a:ext uri="{FF2B5EF4-FFF2-40B4-BE49-F238E27FC236}">
                <a16:creationId xmlns:a16="http://schemas.microsoft.com/office/drawing/2014/main" id="{1830EE82-AA8D-4A48-9CE5-EC958818616F}"/>
              </a:ext>
            </a:extLst>
          </p:cNvPr>
          <p:cNvSpPr txBox="1">
            <a:spLocks noChangeArrowheads="1"/>
          </p:cNvSpPr>
          <p:nvPr userDrawn="1"/>
        </p:nvSpPr>
        <p:spPr bwMode="auto">
          <a:xfrm>
            <a:off x="6019800" y="6521450"/>
            <a:ext cx="3360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tr-TR" b="1" i="1" dirty="0">
                <a:solidFill>
                  <a:srgbClr val="BFBFBF"/>
                </a:solidFill>
                <a:latin typeface="Calibri" pitchFamily="34" charset="0"/>
              </a:rPr>
              <a:t>Erzurum Teknik Üniversitesi</a:t>
            </a:r>
            <a:endParaRPr lang="en-US" b="1" i="1" dirty="0">
              <a:solidFill>
                <a:srgbClr val="BFBFBF"/>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4059" r:id="rId1"/>
    <p:sldLayoutId id="2147484049" r:id="rId2"/>
    <p:sldLayoutId id="2147484050" r:id="rId3"/>
    <p:sldLayoutId id="2147484053" r:id="rId4"/>
    <p:sldLayoutId id="2147484054" r:id="rId5"/>
    <p:sldLayoutId id="2147484055" r:id="rId6"/>
    <p:sldLayoutId id="2147484056" r:id="rId7"/>
    <p:sldLayoutId id="2147484057" r:id="rId8"/>
    <p:sldLayoutId id="2147484058" r:id="rId9"/>
    <p:sldLayoutId id="2147484060" r:id="rId10"/>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0.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0.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4.bin"/><Relationship Id="rId4" Type="http://schemas.openxmlformats.org/officeDocument/2006/relationships/image" Target="../media/image8.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0.xml"/><Relationship Id="rId1" Type="http://schemas.openxmlformats.org/officeDocument/2006/relationships/vmlDrawing" Target="../drawings/vmlDrawing1.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7 Grup"/>
          <p:cNvGrpSpPr>
            <a:grpSpLocks/>
          </p:cNvGrpSpPr>
          <p:nvPr/>
        </p:nvGrpSpPr>
        <p:grpSpPr bwMode="auto">
          <a:xfrm>
            <a:off x="1309331" y="2129163"/>
            <a:ext cx="4699962" cy="2063588"/>
            <a:chOff x="2636811" y="4418859"/>
            <a:chExt cx="4702582" cy="2064479"/>
          </a:xfrm>
        </p:grpSpPr>
        <p:sp>
          <p:nvSpPr>
            <p:cNvPr id="9" name="Text Box 27"/>
            <p:cNvSpPr txBox="1">
              <a:spLocks noChangeArrowheads="1"/>
            </p:cNvSpPr>
            <p:nvPr/>
          </p:nvSpPr>
          <p:spPr bwMode="auto">
            <a:xfrm>
              <a:off x="2636811" y="4418859"/>
              <a:ext cx="839799" cy="646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buSzPct val="150000"/>
                <a:buFont typeface="Wingdings" pitchFamily="2" charset="2"/>
                <a:buChar char="ü"/>
              </a:pPr>
              <a:endParaRPr lang="en-US" b="1">
                <a:solidFill>
                  <a:srgbClr val="008000"/>
                </a:solidFill>
                <a:latin typeface="Calibri" pitchFamily="34" charset="0"/>
              </a:endParaRPr>
            </a:p>
            <a:p>
              <a:pPr eaLnBrk="1" hangingPunct="1">
                <a:buClr>
                  <a:srgbClr val="0000FF"/>
                </a:buClr>
                <a:buSzPct val="150000"/>
                <a:buFont typeface="Wingdings" pitchFamily="2" charset="2"/>
                <a:buChar char="Ø"/>
              </a:pPr>
              <a:r>
                <a:rPr lang="en-US" b="1">
                  <a:solidFill>
                    <a:srgbClr val="008000"/>
                  </a:solidFill>
                  <a:latin typeface="Bodoni MT Black"/>
                </a:rPr>
                <a:t>   </a:t>
              </a:r>
              <a:endParaRPr lang="en-US">
                <a:solidFill>
                  <a:srgbClr val="008000"/>
                </a:solidFill>
                <a:latin typeface="Calibri" pitchFamily="34" charset="0"/>
              </a:endParaRPr>
            </a:p>
          </p:txBody>
        </p:sp>
        <p:sp>
          <p:nvSpPr>
            <p:cNvPr id="10" name="6 Dikdörtgen"/>
            <p:cNvSpPr>
              <a:spLocks noChangeArrowheads="1"/>
            </p:cNvSpPr>
            <p:nvPr/>
          </p:nvSpPr>
          <p:spPr bwMode="auto">
            <a:xfrm>
              <a:off x="3294045" y="4605090"/>
              <a:ext cx="4045348" cy="1878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lvl="0" eaLnBrk="1" hangingPunct="1"/>
              <a:r>
                <a:rPr lang="en-US" sz="2000" b="1" dirty="0">
                  <a:latin typeface="Arial" charset="0"/>
                  <a:cs typeface="Times New Roman" pitchFamily="18" charset="0"/>
                </a:rPr>
                <a:t>M-</a:t>
              </a:r>
              <a:r>
                <a:rPr lang="tr-TR" sz="2000" b="1" dirty="0">
                  <a:latin typeface="Arial" charset="0"/>
                  <a:cs typeface="Times New Roman" pitchFamily="18" charset="0"/>
                </a:rPr>
                <a:t>Dosyaları</a:t>
              </a:r>
              <a:endParaRPr lang="en-US" sz="2000" b="1" dirty="0">
                <a:latin typeface="Arial" charset="0"/>
                <a:cs typeface="Times New Roman" pitchFamily="18" charset="0"/>
              </a:endParaRPr>
            </a:p>
            <a:p>
              <a:pPr lvl="0" eaLnBrk="1" hangingPunct="1"/>
              <a:r>
                <a:rPr lang="tr-TR" sz="2000" b="1" dirty="0">
                  <a:latin typeface="Arial" charset="0"/>
                  <a:cs typeface="Times New Roman" pitchFamily="18" charset="0"/>
                </a:rPr>
                <a:t>Kontrol İfadeleri</a:t>
              </a:r>
              <a:endParaRPr lang="en-US" sz="2000" b="1" dirty="0">
                <a:latin typeface="Arial" charset="0"/>
                <a:cs typeface="Times New Roman" pitchFamily="18" charset="0"/>
              </a:endParaRPr>
            </a:p>
            <a:p>
              <a:pPr lvl="0" eaLnBrk="1" hangingPunct="1">
                <a:defRPr/>
              </a:pPr>
              <a:r>
                <a:rPr lang="en-US" sz="2000" dirty="0">
                  <a:cs typeface="Times New Roman" pitchFamily="18" charset="0"/>
                </a:rPr>
                <a:t>- </a:t>
              </a:r>
              <a:r>
                <a:rPr lang="tr-TR" sz="2000" dirty="0">
                  <a:cs typeface="Times New Roman" pitchFamily="18" charset="0"/>
                </a:rPr>
                <a:t>İlişkisel ve Mantıksal Operatörler</a:t>
              </a:r>
              <a:endParaRPr lang="en-US" sz="2000" dirty="0">
                <a:cs typeface="Times New Roman" pitchFamily="18" charset="0"/>
              </a:endParaRPr>
            </a:p>
            <a:p>
              <a:pPr lvl="0" eaLnBrk="1" hangingPunct="1"/>
              <a:r>
                <a:rPr lang="en-US" sz="2000" dirty="0">
                  <a:latin typeface="Arial" charset="0"/>
                  <a:cs typeface="Times New Roman" pitchFamily="18" charset="0"/>
                </a:rPr>
                <a:t>- </a:t>
              </a:r>
              <a:r>
                <a:rPr lang="tr-TR" sz="2000" dirty="0">
                  <a:latin typeface="Arial" charset="0"/>
                  <a:cs typeface="Times New Roman" pitchFamily="18" charset="0"/>
                </a:rPr>
                <a:t>Şart ifadeleri</a:t>
              </a:r>
              <a:r>
                <a:rPr lang="en-US" sz="2000" dirty="0">
                  <a:latin typeface="Arial" charset="0"/>
                  <a:cs typeface="Times New Roman" pitchFamily="18" charset="0"/>
                </a:rPr>
                <a:t>: if-end, switch-end</a:t>
              </a:r>
              <a:endParaRPr lang="en-US" sz="2000" dirty="0">
                <a:latin typeface="Calibri" pitchFamily="34" charset="0"/>
                <a:cs typeface="Calibri" pitchFamily="34" charset="0"/>
              </a:endParaRPr>
            </a:p>
            <a:p>
              <a:endParaRPr lang="en-US" dirty="0">
                <a:cs typeface="Times New Roman" pitchFamily="18" charset="0"/>
              </a:endParaRPr>
            </a:p>
            <a:p>
              <a:endParaRPr lang="en-US" dirty="0">
                <a:cs typeface="Times New Roman" pitchFamily="18" charset="0"/>
              </a:endParaRPr>
            </a:p>
          </p:txBody>
        </p:sp>
      </p:grpSp>
      <p:sp>
        <p:nvSpPr>
          <p:cNvPr id="5" name="Text Box 27"/>
          <p:cNvSpPr txBox="1">
            <a:spLocks noChangeArrowheads="1"/>
          </p:cNvSpPr>
          <p:nvPr/>
        </p:nvSpPr>
        <p:spPr bwMode="auto">
          <a:xfrm>
            <a:off x="1295636" y="2422522"/>
            <a:ext cx="839331" cy="64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buSzPct val="150000"/>
              <a:buFont typeface="Wingdings" pitchFamily="2" charset="2"/>
              <a:buChar char="ü"/>
            </a:pPr>
            <a:endParaRPr lang="en-US" b="1">
              <a:solidFill>
                <a:srgbClr val="008000"/>
              </a:solidFill>
              <a:latin typeface="Calibri" pitchFamily="34" charset="0"/>
            </a:endParaRPr>
          </a:p>
          <a:p>
            <a:pPr eaLnBrk="1" hangingPunct="1">
              <a:buClr>
                <a:srgbClr val="0000FF"/>
              </a:buClr>
              <a:buSzPct val="150000"/>
              <a:buFont typeface="Wingdings" pitchFamily="2" charset="2"/>
              <a:buChar char="Ø"/>
            </a:pPr>
            <a:r>
              <a:rPr lang="en-US" b="1">
                <a:solidFill>
                  <a:srgbClr val="008000"/>
                </a:solidFill>
                <a:latin typeface="Bodoni MT Black"/>
              </a:rPr>
              <a:t>   </a:t>
            </a:r>
            <a:endParaRPr lang="en-US">
              <a:solidFill>
                <a:srgbClr val="008000"/>
              </a:solidFill>
              <a:latin typeface="Calibri" pitchFamily="34" charset="0"/>
            </a:endParaRPr>
          </a:p>
        </p:txBody>
      </p:sp>
    </p:spTree>
    <p:extLst>
      <p:ext uri="{BB962C8B-B14F-4D97-AF65-F5344CB8AC3E}">
        <p14:creationId xmlns:p14="http://schemas.microsoft.com/office/powerpoint/2010/main" val="2632631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en-US" sz="2800" b="1" dirty="0" err="1">
                <a:solidFill>
                  <a:schemeClr val="bg1"/>
                </a:solidFill>
                <a:latin typeface="Calibri" pitchFamily="34" charset="0"/>
              </a:rPr>
              <a:t>Matlab</a:t>
            </a:r>
            <a:r>
              <a:rPr lang="en-US" sz="2800" b="1" dirty="0">
                <a:solidFill>
                  <a:schemeClr val="bg1"/>
                </a:solidFill>
                <a:latin typeface="Calibri" pitchFamily="34" charset="0"/>
              </a:rPr>
              <a:t> </a:t>
            </a:r>
            <a:r>
              <a:rPr lang="en-US" sz="2800" b="1" dirty="0" err="1">
                <a:solidFill>
                  <a:schemeClr val="bg1"/>
                </a:solidFill>
                <a:latin typeface="Calibri" pitchFamily="34" charset="0"/>
              </a:rPr>
              <a:t>Operat</a:t>
            </a:r>
            <a:r>
              <a:rPr lang="tr-TR" sz="2800" b="1" dirty="0" err="1">
                <a:solidFill>
                  <a:schemeClr val="bg1"/>
                </a:solidFill>
                <a:latin typeface="Calibri" pitchFamily="34" charset="0"/>
              </a:rPr>
              <a:t>örleri</a:t>
            </a:r>
            <a:endParaRPr lang="en-US" sz="2800" b="1" dirty="0">
              <a:solidFill>
                <a:schemeClr val="bg1"/>
              </a:solidFill>
              <a:latin typeface="Calibri" pitchFamily="34" charset="0"/>
            </a:endParaRPr>
          </a:p>
        </p:txBody>
      </p:sp>
      <p:sp>
        <p:nvSpPr>
          <p:cNvPr id="4" name="Rectangle 11"/>
          <p:cNvSpPr>
            <a:spLocks noChangeArrowheads="1"/>
          </p:cNvSpPr>
          <p:nvPr/>
        </p:nvSpPr>
        <p:spPr bwMode="auto">
          <a:xfrm>
            <a:off x="133416" y="1057672"/>
            <a:ext cx="8808356" cy="553998"/>
          </a:xfrm>
          <a:prstGeom prst="rect">
            <a:avLst/>
          </a:prstGeom>
          <a:solidFill>
            <a:srgbClr val="FFCCCC"/>
          </a:solidFill>
          <a:ln>
            <a:noFill/>
          </a:ln>
          <a:effectLst/>
        </p:spPr>
        <p:txBody>
          <a:bodyPr wrap="square" anchor="ctr">
            <a:spAutoFit/>
          </a:bodyPr>
          <a:lstStyle/>
          <a:p>
            <a:pPr algn="just" eaLnBrk="1" hangingPunct="1">
              <a:lnSpc>
                <a:spcPct val="150000"/>
              </a:lnSpc>
              <a:defRPr/>
            </a:pPr>
            <a:r>
              <a:rPr lang="tr-TR" altLang="zh-CN" sz="2000" dirty="0" err="1">
                <a:solidFill>
                  <a:schemeClr val="dk1"/>
                </a:solidFill>
                <a:latin typeface="+mn-lt"/>
                <a:cs typeface="Arial" charset="0"/>
              </a:rPr>
              <a:t>Matlab’da</a:t>
            </a:r>
            <a:r>
              <a:rPr lang="tr-TR" altLang="zh-CN" sz="2000" dirty="0">
                <a:solidFill>
                  <a:schemeClr val="dk1"/>
                </a:solidFill>
                <a:latin typeface="+mn-lt"/>
                <a:cs typeface="Arial" charset="0"/>
              </a:rPr>
              <a:t> iki ana operatör vardır:</a:t>
            </a:r>
            <a:r>
              <a:rPr lang="en-US" altLang="zh-CN" sz="2000" dirty="0">
                <a:solidFill>
                  <a:schemeClr val="dk1"/>
                </a:solidFill>
                <a:latin typeface="+mn-lt"/>
                <a:cs typeface="Arial" charset="0"/>
              </a:rPr>
              <a:t> </a:t>
            </a:r>
            <a:r>
              <a:rPr lang="tr-TR" altLang="zh-CN" sz="2000" dirty="0">
                <a:solidFill>
                  <a:schemeClr val="dk1"/>
                </a:solidFill>
                <a:latin typeface="+mn-lt"/>
                <a:cs typeface="Arial" charset="0"/>
              </a:rPr>
              <a:t>İlişkisel</a:t>
            </a:r>
            <a:r>
              <a:rPr lang="en-US" altLang="zh-CN" sz="2000" dirty="0">
                <a:solidFill>
                  <a:schemeClr val="dk1"/>
                </a:solidFill>
                <a:latin typeface="+mn-lt"/>
                <a:cs typeface="Arial" charset="0"/>
              </a:rPr>
              <a:t> </a:t>
            </a:r>
            <a:r>
              <a:rPr lang="tr-TR" altLang="zh-CN" sz="2000" dirty="0">
                <a:solidFill>
                  <a:schemeClr val="dk1"/>
                </a:solidFill>
                <a:latin typeface="+mn-lt"/>
                <a:cs typeface="Arial" charset="0"/>
              </a:rPr>
              <a:t>ve</a:t>
            </a:r>
            <a:r>
              <a:rPr lang="en-US" altLang="zh-CN" sz="2000" dirty="0">
                <a:solidFill>
                  <a:schemeClr val="dk1"/>
                </a:solidFill>
                <a:latin typeface="+mn-lt"/>
                <a:cs typeface="Arial" charset="0"/>
              </a:rPr>
              <a:t> </a:t>
            </a:r>
            <a:r>
              <a:rPr lang="tr-TR" altLang="zh-CN" sz="2000" dirty="0">
                <a:solidFill>
                  <a:schemeClr val="dk1"/>
                </a:solidFill>
                <a:latin typeface="+mn-lt"/>
                <a:cs typeface="Arial" charset="0"/>
              </a:rPr>
              <a:t>Mantıksal</a:t>
            </a:r>
            <a:r>
              <a:rPr lang="en-US" altLang="zh-CN" sz="2000" dirty="0">
                <a:solidFill>
                  <a:schemeClr val="dk1"/>
                </a:solidFill>
                <a:latin typeface="+mn-lt"/>
                <a:cs typeface="Arial" charset="0"/>
              </a:rPr>
              <a:t> </a:t>
            </a:r>
            <a:r>
              <a:rPr lang="en-US" altLang="zh-CN" sz="2000" dirty="0" err="1">
                <a:solidFill>
                  <a:schemeClr val="dk1"/>
                </a:solidFill>
                <a:latin typeface="+mn-lt"/>
                <a:cs typeface="Arial" charset="0"/>
              </a:rPr>
              <a:t>operat</a:t>
            </a:r>
            <a:r>
              <a:rPr lang="tr-TR" altLang="zh-CN" sz="2000" dirty="0" err="1">
                <a:solidFill>
                  <a:schemeClr val="dk1"/>
                </a:solidFill>
                <a:latin typeface="+mn-lt"/>
                <a:cs typeface="Arial" charset="0"/>
              </a:rPr>
              <a:t>örler</a:t>
            </a:r>
            <a:endParaRPr lang="en-US" sz="2000" dirty="0">
              <a:solidFill>
                <a:schemeClr val="dk1"/>
              </a:solidFill>
              <a:latin typeface="+mn-lt"/>
              <a:cs typeface="Arial" charset="0"/>
            </a:endParaRPr>
          </a:p>
        </p:txBody>
      </p:sp>
      <p:sp>
        <p:nvSpPr>
          <p:cNvPr id="5" name="Rectangle 11"/>
          <p:cNvSpPr>
            <a:spLocks noChangeArrowheads="1"/>
          </p:cNvSpPr>
          <p:nvPr/>
        </p:nvSpPr>
        <p:spPr bwMode="auto">
          <a:xfrm>
            <a:off x="121651" y="2744924"/>
            <a:ext cx="8798726" cy="2862322"/>
          </a:xfrm>
          <a:prstGeom prst="rect">
            <a:avLst/>
          </a:prstGeom>
          <a:ln/>
        </p:spPr>
        <p:style>
          <a:lnRef idx="1">
            <a:schemeClr val="accent1"/>
          </a:lnRef>
          <a:fillRef idx="2">
            <a:schemeClr val="accent1"/>
          </a:fillRef>
          <a:effectRef idx="1">
            <a:schemeClr val="accent1"/>
          </a:effectRef>
          <a:fontRef idx="minor">
            <a:schemeClr val="dk1"/>
          </a:fontRef>
        </p:style>
        <p:txBody>
          <a:bodyPr wrap="square" anchor="ctr">
            <a:spAutoFit/>
          </a:bodyPr>
          <a:lstStyle/>
          <a:p>
            <a:pPr marL="342900" indent="-342900" algn="just" eaLnBrk="1" hangingPunct="1">
              <a:buFont typeface="Wingdings" pitchFamily="2" charset="2"/>
              <a:buChar char="§"/>
              <a:defRPr/>
            </a:pPr>
            <a:r>
              <a:rPr lang="tr-TR" sz="2000" dirty="0">
                <a:cs typeface="Arial" charset="0"/>
              </a:rPr>
              <a:t>İlişkisel operatörler değişkenleri karşılaştırmak için kullanılır.</a:t>
            </a:r>
            <a:endParaRPr lang="en-US" sz="2000" dirty="0">
              <a:cs typeface="Arial" charset="0"/>
            </a:endParaRPr>
          </a:p>
          <a:p>
            <a:pPr marL="342900" indent="-342900" algn="just" eaLnBrk="1" hangingPunct="1">
              <a:buFont typeface="Wingdings" pitchFamily="2" charset="2"/>
              <a:buChar char="§"/>
              <a:defRPr/>
            </a:pPr>
            <a:endParaRPr lang="en-US" sz="2000" dirty="0"/>
          </a:p>
          <a:p>
            <a:pPr marL="342900" indent="-342900" algn="just" eaLnBrk="1" hangingPunct="1">
              <a:buFont typeface="Wingdings" pitchFamily="2" charset="2"/>
              <a:buChar char="§"/>
              <a:defRPr/>
            </a:pPr>
            <a:r>
              <a:rPr lang="tr-TR" sz="2000" dirty="0">
                <a:cs typeface="Arial" charset="0"/>
              </a:rPr>
              <a:t>İlişkisel operatörler iki eleman veya bir dizinin elamanlarını ayrı ayrı karşılaştırabilir. </a:t>
            </a:r>
            <a:endParaRPr lang="en-US" sz="2000" dirty="0"/>
          </a:p>
          <a:p>
            <a:pPr marL="342900" indent="-342900" algn="just" eaLnBrk="1" hangingPunct="1">
              <a:buFont typeface="Wingdings" pitchFamily="2" charset="2"/>
              <a:buChar char="§"/>
              <a:defRPr/>
            </a:pPr>
            <a:endParaRPr lang="en-US" sz="2000" dirty="0">
              <a:cs typeface="Arial" charset="0"/>
            </a:endParaRPr>
          </a:p>
          <a:p>
            <a:pPr marL="342900" indent="-342900" algn="just" eaLnBrk="1" hangingPunct="1">
              <a:buFont typeface="Wingdings" pitchFamily="2" charset="2"/>
              <a:buChar char="§"/>
              <a:defRPr/>
            </a:pPr>
            <a:r>
              <a:rPr lang="tr-TR" sz="2000" dirty="0">
                <a:cs typeface="Arial" charset="0"/>
              </a:rPr>
              <a:t>Karşılaştırmanın sonucu ya </a:t>
            </a:r>
            <a:r>
              <a:rPr lang="en-US" sz="2000" dirty="0">
                <a:cs typeface="Arial" charset="0"/>
              </a:rPr>
              <a:t>TRUE (1)</a:t>
            </a:r>
            <a:r>
              <a:rPr lang="tr-TR" sz="2000" dirty="0">
                <a:cs typeface="Arial" charset="0"/>
              </a:rPr>
              <a:t> ya da</a:t>
            </a:r>
            <a:r>
              <a:rPr lang="en-US" sz="2000" dirty="0">
                <a:cs typeface="Arial" charset="0"/>
              </a:rPr>
              <a:t> FALSE (0)</a:t>
            </a:r>
            <a:r>
              <a:rPr lang="tr-TR" sz="2000" dirty="0">
                <a:cs typeface="Arial" charset="0"/>
              </a:rPr>
              <a:t> olur.</a:t>
            </a:r>
            <a:endParaRPr lang="en-US" sz="2000" dirty="0">
              <a:cs typeface="Arial" charset="0"/>
            </a:endParaRPr>
          </a:p>
          <a:p>
            <a:pPr marL="342900" indent="-342900" algn="just" eaLnBrk="1" hangingPunct="1">
              <a:buFont typeface="Wingdings" pitchFamily="2" charset="2"/>
              <a:buChar char="§"/>
              <a:defRPr/>
            </a:pPr>
            <a:endParaRPr lang="en-US" sz="2000" dirty="0"/>
          </a:p>
          <a:p>
            <a:pPr marL="342900" indent="-342900" algn="just" eaLnBrk="1" hangingPunct="1">
              <a:buFont typeface="Wingdings" pitchFamily="2" charset="2"/>
              <a:buChar char="§"/>
              <a:defRPr/>
            </a:pPr>
            <a:r>
              <a:rPr lang="tr-TR" sz="2000" dirty="0"/>
              <a:t>Şayet ilişki doğru ise, mantıksal 1</a:t>
            </a:r>
            <a:r>
              <a:rPr lang="en-US" sz="2000" dirty="0"/>
              <a:t> (true)</a:t>
            </a:r>
            <a:r>
              <a:rPr lang="tr-TR" sz="2000" dirty="0"/>
              <a:t> değeri üretilir</a:t>
            </a:r>
            <a:r>
              <a:rPr lang="en-US" sz="2000" dirty="0"/>
              <a:t>, </a:t>
            </a:r>
            <a:r>
              <a:rPr lang="tr-TR" sz="2000" dirty="0"/>
              <a:t>şayet ilişi yanlış ise mantıksal</a:t>
            </a:r>
            <a:r>
              <a:rPr lang="en-US" sz="2000" dirty="0"/>
              <a:t> 0 (false)</a:t>
            </a:r>
            <a:r>
              <a:rPr lang="tr-TR" sz="2000" dirty="0"/>
              <a:t> değeri üretilir. </a:t>
            </a:r>
            <a:endParaRPr lang="en-US" sz="2000" dirty="0"/>
          </a:p>
        </p:txBody>
      </p:sp>
      <p:sp>
        <p:nvSpPr>
          <p:cNvPr id="6" name="Rectangle 11"/>
          <p:cNvSpPr>
            <a:spLocks noChangeArrowheads="1"/>
          </p:cNvSpPr>
          <p:nvPr/>
        </p:nvSpPr>
        <p:spPr bwMode="auto">
          <a:xfrm>
            <a:off x="2123728" y="1809308"/>
            <a:ext cx="5218375" cy="502958"/>
          </a:xfrm>
          <a:prstGeom prst="rect">
            <a:avLst/>
          </a:prstGeom>
          <a:solidFill>
            <a:srgbClr val="FFC000"/>
          </a:solidFill>
          <a:ln>
            <a:noFill/>
          </a:ln>
          <a:effectLst/>
        </p:spPr>
        <p:txBody>
          <a:bodyPr wrap="square" anchor="ctr">
            <a:spAutoFit/>
          </a:bodyPr>
          <a:lstStyle/>
          <a:p>
            <a:pPr algn="ctr" eaLnBrk="1" hangingPunct="1">
              <a:lnSpc>
                <a:spcPct val="150000"/>
              </a:lnSpc>
              <a:defRPr/>
            </a:pPr>
            <a:r>
              <a:rPr lang="en-US" altLang="zh-CN" sz="2000" b="1" dirty="0">
                <a:solidFill>
                  <a:schemeClr val="dk1"/>
                </a:solidFill>
                <a:latin typeface="+mn-lt"/>
                <a:cs typeface="Arial" charset="0"/>
              </a:rPr>
              <a:t>1- </a:t>
            </a:r>
            <a:r>
              <a:rPr lang="tr-TR" altLang="zh-CN" sz="2000" b="1" dirty="0">
                <a:solidFill>
                  <a:schemeClr val="dk1"/>
                </a:solidFill>
                <a:latin typeface="+mn-lt"/>
                <a:cs typeface="Arial" charset="0"/>
              </a:rPr>
              <a:t>İlişkisel </a:t>
            </a:r>
            <a:r>
              <a:rPr lang="en-US" altLang="zh-CN" sz="2000" b="1" dirty="0" err="1">
                <a:solidFill>
                  <a:schemeClr val="dk1"/>
                </a:solidFill>
                <a:latin typeface="+mn-lt"/>
                <a:cs typeface="Arial" charset="0"/>
              </a:rPr>
              <a:t>Operat</a:t>
            </a:r>
            <a:r>
              <a:rPr lang="tr-TR" altLang="zh-CN" sz="2000" b="1">
                <a:solidFill>
                  <a:schemeClr val="dk1"/>
                </a:solidFill>
                <a:latin typeface="+mn-lt"/>
                <a:cs typeface="Arial" charset="0"/>
              </a:rPr>
              <a:t>örler</a:t>
            </a:r>
            <a:endParaRPr lang="en-US" sz="2000" b="1" dirty="0">
              <a:solidFill>
                <a:schemeClr val="dk1"/>
              </a:solidFill>
              <a:latin typeface="+mn-lt"/>
              <a:cs typeface="Arial" charset="0"/>
            </a:endParaRPr>
          </a:p>
        </p:txBody>
      </p:sp>
    </p:spTree>
    <p:extLst>
      <p:ext uri="{BB962C8B-B14F-4D97-AF65-F5344CB8AC3E}">
        <p14:creationId xmlns:p14="http://schemas.microsoft.com/office/powerpoint/2010/main" val="104735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İlişkisel </a:t>
            </a:r>
            <a:r>
              <a:rPr lang="en-US" sz="2800" b="1" dirty="0" err="1">
                <a:solidFill>
                  <a:schemeClr val="bg1"/>
                </a:solidFill>
                <a:latin typeface="Calibri" pitchFamily="34" charset="0"/>
              </a:rPr>
              <a:t>Operat</a:t>
            </a:r>
            <a:r>
              <a:rPr lang="tr-TR" sz="2800" b="1" dirty="0" err="1">
                <a:solidFill>
                  <a:schemeClr val="bg1"/>
                </a:solidFill>
                <a:latin typeface="Calibri" pitchFamily="34" charset="0"/>
              </a:rPr>
              <a:t>örler</a:t>
            </a:r>
            <a:endParaRPr lang="en-US" sz="2800" b="1" dirty="0">
              <a:solidFill>
                <a:schemeClr val="bg1"/>
              </a:solidFill>
              <a:latin typeface="Calibri" pitchFamily="34" charset="0"/>
            </a:endParaRPr>
          </a:p>
        </p:txBody>
      </p:sp>
      <p:graphicFrame>
        <p:nvGraphicFramePr>
          <p:cNvPr id="7" name="Group 378"/>
          <p:cNvGraphicFramePr>
            <a:graphicFrameLocks noGrp="1"/>
          </p:cNvGraphicFramePr>
          <p:nvPr>
            <p:extLst>
              <p:ext uri="{D42A27DB-BD31-4B8C-83A1-F6EECF244321}">
                <p14:modId xmlns:p14="http://schemas.microsoft.com/office/powerpoint/2010/main" val="3035860035"/>
              </p:ext>
            </p:extLst>
          </p:nvPr>
        </p:nvGraphicFramePr>
        <p:xfrm>
          <a:off x="1755613" y="943919"/>
          <a:ext cx="3262463" cy="5257838"/>
        </p:xfrm>
        <a:graphic>
          <a:graphicData uri="http://schemas.openxmlformats.org/drawingml/2006/table">
            <a:tbl>
              <a:tblPr/>
              <a:tblGrid>
                <a:gridCol w="944876">
                  <a:extLst>
                    <a:ext uri="{9D8B030D-6E8A-4147-A177-3AD203B41FA5}">
                      <a16:colId xmlns:a16="http://schemas.microsoft.com/office/drawing/2014/main" val="20000"/>
                    </a:ext>
                  </a:extLst>
                </a:gridCol>
                <a:gridCol w="2317587">
                  <a:extLst>
                    <a:ext uri="{9D8B030D-6E8A-4147-A177-3AD203B41FA5}">
                      <a16:colId xmlns:a16="http://schemas.microsoft.com/office/drawing/2014/main" val="20001"/>
                    </a:ext>
                  </a:extLst>
                </a:gridCol>
              </a:tblGrid>
              <a:tr h="3961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800" b="1" i="0" u="none" strike="noStrike" cap="none" normalizeH="0" baseline="0" dirty="0">
                          <a:ln>
                            <a:noFill/>
                          </a:ln>
                          <a:solidFill>
                            <a:srgbClr val="008000"/>
                          </a:solidFill>
                          <a:effectLst/>
                          <a:latin typeface="Arial" pitchFamily="34" charset="0"/>
                          <a:cs typeface="Times New Roman" pitchFamily="18" charset="0"/>
                        </a:rPr>
                        <a:t>==</a:t>
                      </a:r>
                      <a:endParaRPr kumimoji="0" lang="tr-TR" altLang="zh-CN" sz="1800" b="1" i="0" u="none" strike="noStrike" cap="none" normalizeH="0" baseline="0" dirty="0">
                        <a:ln>
                          <a:noFill/>
                        </a:ln>
                        <a:solidFill>
                          <a:srgbClr val="008000"/>
                        </a:solidFill>
                        <a:effectLst/>
                        <a:latin typeface="Arial" pitchFamily="34" charset="0"/>
                      </a:endParaRPr>
                    </a:p>
                  </a:txBody>
                  <a:tcP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800" b="0" i="0" u="none" strike="noStrike" cap="none" normalizeH="0" baseline="0" dirty="0">
                          <a:ln>
                            <a:noFill/>
                          </a:ln>
                          <a:solidFill>
                            <a:schemeClr val="tx1"/>
                          </a:solidFill>
                          <a:effectLst/>
                          <a:latin typeface="+mn-lt"/>
                        </a:rPr>
                        <a:t>Eşit</a:t>
                      </a: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9723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altLang="zh-CN" sz="1600" b="1" i="0" u="none" strike="noStrike" cap="none" normalizeH="0" baseline="0" dirty="0">
                        <a:ln>
                          <a:noFill/>
                        </a:ln>
                        <a:solidFill>
                          <a:srgbClr val="008000"/>
                        </a:solidFill>
                        <a:effectLst/>
                        <a:latin typeface="Arial" pitchFamily="34" charset="0"/>
                        <a:ea typeface="SimSun" charset="-122"/>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altLang="zh-CN" sz="1600" b="1" i="0" u="none" strike="noStrike" cap="none" normalizeH="0" baseline="0" dirty="0">
                        <a:ln>
                          <a:noFill/>
                        </a:ln>
                        <a:solidFill>
                          <a:srgbClr val="008000"/>
                        </a:solidFill>
                        <a:effectLst/>
                        <a:latin typeface="Arial" pitchFamily="34" charset="0"/>
                        <a:ea typeface="SimSun" charset="-122"/>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800" b="1" i="0" u="none" strike="noStrike" cap="none" normalizeH="0" baseline="0" dirty="0">
                          <a:ln>
                            <a:noFill/>
                          </a:ln>
                          <a:solidFill>
                            <a:srgbClr val="008000"/>
                          </a:solidFill>
                          <a:effectLst/>
                          <a:latin typeface="Arial" pitchFamily="34" charset="0"/>
                          <a:ea typeface="SimSun" charset="-122"/>
                          <a:cs typeface="Times New Roman" pitchFamily="18" charset="0"/>
                        </a:rPr>
                        <a:t>~=</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altLang="zh-CN" sz="1800" b="0" i="0" u="none" strike="noStrike" cap="none" normalizeH="0" baseline="0" dirty="0">
                        <a:ln>
                          <a:noFill/>
                        </a:ln>
                        <a:solidFill>
                          <a:srgbClr val="000000"/>
                        </a:solidFill>
                        <a:effectLst/>
                        <a:latin typeface="+mn-lt"/>
                        <a:ea typeface="SimSun" charset="-122"/>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altLang="zh-CN" sz="1800" b="0" i="0" u="none" strike="noStrike" cap="none" normalizeH="0" baseline="0" dirty="0">
                        <a:ln>
                          <a:noFill/>
                        </a:ln>
                        <a:solidFill>
                          <a:srgbClr val="000000"/>
                        </a:solidFill>
                        <a:effectLst/>
                        <a:latin typeface="+mn-lt"/>
                        <a:ea typeface="SimSun" charset="-122"/>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800" b="0" i="0" u="none" strike="noStrike" cap="none" normalizeH="0" baseline="0" dirty="0">
                          <a:ln>
                            <a:noFill/>
                          </a:ln>
                          <a:solidFill>
                            <a:srgbClr val="000000"/>
                          </a:solidFill>
                          <a:effectLst/>
                          <a:latin typeface="+mn-lt"/>
                          <a:ea typeface="SimSun" charset="-122"/>
                          <a:cs typeface="Times New Roman" pitchFamily="18" charset="0"/>
                        </a:rPr>
                        <a:t>Eşit değil</a:t>
                      </a:r>
                      <a:endParaRPr kumimoji="0" lang="tr-TR" altLang="zh-CN" sz="1800" b="0" i="0" u="none" strike="noStrike" cap="none" normalizeH="0" baseline="0" dirty="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9723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altLang="zh-CN" sz="1600" b="1" i="0" u="none" strike="noStrike" cap="none" normalizeH="0" baseline="0" dirty="0">
                        <a:ln>
                          <a:noFill/>
                        </a:ln>
                        <a:solidFill>
                          <a:srgbClr val="008000"/>
                        </a:solidFill>
                        <a:effectLst/>
                        <a:latin typeface="Arial" pitchFamily="34" charset="0"/>
                        <a:ea typeface="SimSun" charset="-122"/>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altLang="zh-CN" sz="1600" b="1" i="0" u="none" strike="noStrike" cap="none" normalizeH="0" baseline="0" dirty="0">
                        <a:ln>
                          <a:noFill/>
                        </a:ln>
                        <a:solidFill>
                          <a:srgbClr val="008000"/>
                        </a:solidFill>
                        <a:effectLst/>
                        <a:latin typeface="Arial" pitchFamily="34" charset="0"/>
                        <a:ea typeface="SimSun" charset="-122"/>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800" b="1" i="0" u="none" strike="noStrike" cap="none" normalizeH="0" baseline="0" dirty="0">
                          <a:ln>
                            <a:noFill/>
                          </a:ln>
                          <a:solidFill>
                            <a:srgbClr val="008000"/>
                          </a:solidFill>
                          <a:effectLst/>
                          <a:latin typeface="Arial" pitchFamily="34" charset="0"/>
                          <a:ea typeface="SimSun" charset="-122"/>
                          <a:cs typeface="Times New Roman" pitchFamily="18" charset="0"/>
                        </a:rPr>
                        <a:t>&gt;</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altLang="zh-CN" sz="1800" b="0" i="0" u="none" strike="noStrike" cap="none" normalizeH="0" baseline="0" dirty="0">
                        <a:ln>
                          <a:noFill/>
                        </a:ln>
                        <a:solidFill>
                          <a:srgbClr val="000000"/>
                        </a:solidFill>
                        <a:effectLst/>
                        <a:latin typeface="+mn-lt"/>
                        <a:ea typeface="SimSun" charset="-122"/>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altLang="zh-CN" sz="1800" b="0" i="0" u="none" strike="noStrike" cap="none" normalizeH="0" baseline="0" dirty="0">
                        <a:ln>
                          <a:noFill/>
                        </a:ln>
                        <a:solidFill>
                          <a:srgbClr val="000000"/>
                        </a:solidFill>
                        <a:effectLst/>
                        <a:latin typeface="+mn-lt"/>
                        <a:ea typeface="SimSun" charset="-122"/>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800" b="0" i="0" u="none" strike="noStrike" cap="none" normalizeH="0" baseline="0" dirty="0">
                          <a:ln>
                            <a:noFill/>
                          </a:ln>
                          <a:solidFill>
                            <a:srgbClr val="000000"/>
                          </a:solidFill>
                          <a:effectLst/>
                          <a:latin typeface="+mn-lt"/>
                          <a:ea typeface="SimSun" charset="-122"/>
                          <a:cs typeface="Times New Roman" pitchFamily="18" charset="0"/>
                        </a:rPr>
                        <a:t>Büyük</a:t>
                      </a:r>
                      <a:endParaRPr kumimoji="0" lang="tr-TR" altLang="zh-CN" sz="1800" b="0" i="0" u="none" strike="noStrike" cap="none" normalizeH="0" baseline="0" dirty="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9723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altLang="zh-CN" sz="1600" b="1" i="0" u="none" strike="noStrike" cap="none" normalizeH="0" baseline="0" dirty="0">
                        <a:ln>
                          <a:noFill/>
                        </a:ln>
                        <a:solidFill>
                          <a:srgbClr val="008000"/>
                        </a:solidFill>
                        <a:effectLst/>
                        <a:latin typeface="Arial" pitchFamily="34" charset="0"/>
                        <a:ea typeface="SimSun" charset="-122"/>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altLang="zh-CN" sz="1600" b="1" i="0" u="none" strike="noStrike" cap="none" normalizeH="0" baseline="0" dirty="0">
                        <a:ln>
                          <a:noFill/>
                        </a:ln>
                        <a:solidFill>
                          <a:srgbClr val="008000"/>
                        </a:solidFill>
                        <a:effectLst/>
                        <a:latin typeface="Arial" pitchFamily="34" charset="0"/>
                        <a:ea typeface="SimSun" charset="-122"/>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800" b="1" i="0" u="none" strike="noStrike" cap="none" normalizeH="0" baseline="0" dirty="0">
                          <a:ln>
                            <a:noFill/>
                          </a:ln>
                          <a:solidFill>
                            <a:srgbClr val="008000"/>
                          </a:solidFill>
                          <a:effectLst/>
                          <a:latin typeface="Arial" pitchFamily="34" charset="0"/>
                          <a:ea typeface="SimSun" charset="-122"/>
                          <a:cs typeface="Times New Roman" pitchFamily="18" charset="0"/>
                        </a:rPr>
                        <a:t>&gt;=</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altLang="zh-CN" sz="1800" b="0" i="0" u="none" strike="noStrike" cap="none" normalizeH="0" baseline="0" dirty="0">
                        <a:ln>
                          <a:noFill/>
                        </a:ln>
                        <a:solidFill>
                          <a:srgbClr val="000000"/>
                        </a:solidFill>
                        <a:effectLst/>
                        <a:latin typeface="+mn-lt"/>
                        <a:ea typeface="SimSun" charset="-122"/>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altLang="zh-CN" sz="1800" b="0" i="0" u="none" strike="noStrike" cap="none" normalizeH="0" baseline="0" dirty="0">
                        <a:ln>
                          <a:noFill/>
                        </a:ln>
                        <a:solidFill>
                          <a:srgbClr val="000000"/>
                        </a:solidFill>
                        <a:effectLst/>
                        <a:latin typeface="+mn-lt"/>
                        <a:ea typeface="SimSun" charset="-122"/>
                        <a:cs typeface="Times New Roman" pitchFamily="18" charset="0"/>
                      </a:endParaRPr>
                    </a:p>
                    <a:p>
                      <a:r>
                        <a:rPr lang="tr-TR" sz="1800" dirty="0">
                          <a:effectLst/>
                          <a:latin typeface="+mn-lt"/>
                        </a:rPr>
                        <a:t>Büyük veya eşit</a:t>
                      </a:r>
                      <a:endParaRPr lang="en-US" sz="1800" dirty="0">
                        <a:effectLst/>
                        <a:latin typeface="+mn-lt"/>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9723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altLang="zh-CN" sz="1600" b="1" i="0" u="none" strike="noStrike" cap="none" normalizeH="0" baseline="0" dirty="0">
                        <a:ln>
                          <a:noFill/>
                        </a:ln>
                        <a:solidFill>
                          <a:srgbClr val="008000"/>
                        </a:solidFill>
                        <a:effectLst/>
                        <a:latin typeface="Arial" pitchFamily="34" charset="0"/>
                        <a:ea typeface="SimSun" charset="-122"/>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altLang="zh-CN" sz="1600" b="1" i="0" u="none" strike="noStrike" cap="none" normalizeH="0" baseline="0" dirty="0">
                        <a:ln>
                          <a:noFill/>
                        </a:ln>
                        <a:solidFill>
                          <a:srgbClr val="008000"/>
                        </a:solidFill>
                        <a:effectLst/>
                        <a:latin typeface="Arial" pitchFamily="34" charset="0"/>
                        <a:ea typeface="SimSun" charset="-122"/>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800" b="1" i="0" u="none" strike="noStrike" cap="none" normalizeH="0" baseline="0" dirty="0">
                          <a:ln>
                            <a:noFill/>
                          </a:ln>
                          <a:solidFill>
                            <a:srgbClr val="008000"/>
                          </a:solidFill>
                          <a:effectLst/>
                          <a:latin typeface="Arial" pitchFamily="34" charset="0"/>
                          <a:ea typeface="SimSun" charset="-122"/>
                          <a:cs typeface="Times New Roman" pitchFamily="18" charset="0"/>
                        </a:rPr>
                        <a:t>&lt;</a:t>
                      </a:r>
                    </a:p>
                  </a:txBody>
                  <a:tcP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altLang="zh-CN" sz="1800" b="0" i="0" u="none" strike="noStrike" cap="none" normalizeH="0" baseline="0" dirty="0">
                        <a:ln>
                          <a:noFill/>
                        </a:ln>
                        <a:solidFill>
                          <a:srgbClr val="000000"/>
                        </a:solidFill>
                        <a:effectLst/>
                        <a:latin typeface="+mn-lt"/>
                        <a:ea typeface="SimSun" charset="-122"/>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altLang="zh-CN" sz="1800" b="0" i="0" u="none" strike="noStrike" cap="none" normalizeH="0" baseline="0" dirty="0">
                        <a:ln>
                          <a:noFill/>
                        </a:ln>
                        <a:solidFill>
                          <a:srgbClr val="000000"/>
                        </a:solidFill>
                        <a:effectLst/>
                        <a:latin typeface="+mn-lt"/>
                        <a:ea typeface="SimSun" charset="-122"/>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lang="tr-TR" sz="1800" dirty="0">
                          <a:effectLst/>
                          <a:latin typeface="+mn-lt"/>
                        </a:rPr>
                        <a:t>Küçük</a:t>
                      </a:r>
                      <a:endParaRPr kumimoji="0" lang="tr-TR" altLang="zh-CN" sz="1800" b="0" i="0" u="none" strike="noStrike" cap="none" normalizeH="0" baseline="0" dirty="0">
                        <a:ln>
                          <a:noFill/>
                        </a:ln>
                        <a:solidFill>
                          <a:schemeClr val="tx1"/>
                        </a:solidFill>
                        <a:effectLst/>
                        <a:latin typeface="+mn-lt"/>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97234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altLang="zh-CN" sz="1600" b="1" i="0" u="none" strike="noStrike" cap="none" normalizeH="0" baseline="0" dirty="0">
                        <a:ln>
                          <a:noFill/>
                        </a:ln>
                        <a:solidFill>
                          <a:srgbClr val="008000"/>
                        </a:solidFill>
                        <a:effectLst/>
                        <a:latin typeface="Arial" pitchFamily="34" charset="0"/>
                        <a:ea typeface="SimSun" charset="-122"/>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altLang="zh-CN" sz="1600" b="1" i="0" u="none" strike="noStrike" cap="none" normalizeH="0" baseline="0" dirty="0">
                        <a:ln>
                          <a:noFill/>
                        </a:ln>
                        <a:solidFill>
                          <a:srgbClr val="008000"/>
                        </a:solidFill>
                        <a:effectLst/>
                        <a:latin typeface="Arial" pitchFamily="34" charset="0"/>
                        <a:ea typeface="SimSun" charset="-122"/>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800" b="1" i="0" u="none" strike="noStrike" cap="none" normalizeH="0" baseline="0" dirty="0">
                          <a:ln>
                            <a:noFill/>
                          </a:ln>
                          <a:solidFill>
                            <a:srgbClr val="008000"/>
                          </a:solidFill>
                          <a:effectLst/>
                          <a:latin typeface="Arial" pitchFamily="34" charset="0"/>
                          <a:ea typeface="SimSun" charset="-122"/>
                          <a:cs typeface="Times New Roman" pitchFamily="18" charset="0"/>
                        </a:rPr>
                        <a:t>&lt;=</a:t>
                      </a:r>
                    </a:p>
                  </a:txBody>
                  <a:tcP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altLang="zh-CN" sz="1800" b="0" i="0" u="none" strike="noStrike" cap="none" normalizeH="0" baseline="0" dirty="0">
                        <a:ln>
                          <a:noFill/>
                        </a:ln>
                        <a:solidFill>
                          <a:srgbClr val="000000"/>
                        </a:solidFill>
                        <a:effectLst/>
                        <a:latin typeface="+mn-lt"/>
                        <a:ea typeface="SimSun" charset="-122"/>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altLang="zh-CN" sz="1800" b="0" i="0" u="none" strike="noStrike" cap="none" normalizeH="0" baseline="0" dirty="0">
                        <a:ln>
                          <a:noFill/>
                        </a:ln>
                        <a:solidFill>
                          <a:srgbClr val="000000"/>
                        </a:solidFill>
                        <a:effectLst/>
                        <a:latin typeface="+mn-lt"/>
                        <a:ea typeface="SimSun" charset="-122"/>
                        <a:cs typeface="Times New Roman" pitchFamily="18" charset="0"/>
                      </a:endParaRPr>
                    </a:p>
                    <a:p>
                      <a:r>
                        <a:rPr lang="tr-TR" sz="1800" dirty="0">
                          <a:effectLst/>
                          <a:latin typeface="+mn-lt"/>
                        </a:rPr>
                        <a:t>Küçük</a:t>
                      </a:r>
                      <a:r>
                        <a:rPr lang="tr-TR" sz="1800" baseline="0" dirty="0">
                          <a:effectLst/>
                          <a:latin typeface="+mn-lt"/>
                        </a:rPr>
                        <a:t> veya eşit</a:t>
                      </a:r>
                      <a:endParaRPr lang="en-US" sz="1800" dirty="0">
                        <a:effectLst/>
                        <a:latin typeface="+mn-lt"/>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9" name="4 Tablo"/>
          <p:cNvGraphicFramePr>
            <a:graphicFrameLocks noGrp="1"/>
          </p:cNvGraphicFramePr>
          <p:nvPr>
            <p:extLst>
              <p:ext uri="{D42A27DB-BD31-4B8C-83A1-F6EECF244321}">
                <p14:modId xmlns:p14="http://schemas.microsoft.com/office/powerpoint/2010/main" val="3000342728"/>
              </p:ext>
            </p:extLst>
          </p:nvPr>
        </p:nvGraphicFramePr>
        <p:xfrm>
          <a:off x="6011514" y="867704"/>
          <a:ext cx="1763712" cy="670560"/>
        </p:xfrm>
        <a:graphic>
          <a:graphicData uri="http://schemas.openxmlformats.org/drawingml/2006/table">
            <a:tbl>
              <a:tblPr/>
              <a:tblGrid>
                <a:gridCol w="828675">
                  <a:extLst>
                    <a:ext uri="{9D8B030D-6E8A-4147-A177-3AD203B41FA5}">
                      <a16:colId xmlns:a16="http://schemas.microsoft.com/office/drawing/2014/main" val="20000"/>
                    </a:ext>
                  </a:extLst>
                </a:gridCol>
                <a:gridCol w="935037">
                  <a:extLst>
                    <a:ext uri="{9D8B030D-6E8A-4147-A177-3AD203B41FA5}">
                      <a16:colId xmlns:a16="http://schemas.microsoft.com/office/drawing/2014/main" val="20001"/>
                    </a:ext>
                  </a:extLst>
                </a:gridCol>
              </a:tblGrid>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a</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b</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0</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a</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c</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1</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cxnSp>
        <p:nvCxnSpPr>
          <p:cNvPr id="10" name="6 Düz Ok Bağlayıcısı"/>
          <p:cNvCxnSpPr>
            <a:cxnSpLocks noChangeShapeType="1"/>
          </p:cNvCxnSpPr>
          <p:nvPr/>
        </p:nvCxnSpPr>
        <p:spPr bwMode="auto">
          <a:xfrm>
            <a:off x="3638201" y="1269341"/>
            <a:ext cx="2336800" cy="1588"/>
          </a:xfrm>
          <a:prstGeom prst="straightConnector1">
            <a:avLst/>
          </a:prstGeom>
          <a:noFill/>
          <a:ln w="9525" algn="ctr">
            <a:solidFill>
              <a:srgbClr val="FF0000"/>
            </a:solidFill>
            <a:round/>
            <a:headEnd/>
            <a:tailEnd type="arrow" w="med" len="med"/>
          </a:ln>
        </p:spPr>
      </p:cxnSp>
      <p:graphicFrame>
        <p:nvGraphicFramePr>
          <p:cNvPr id="11" name="9 Tablo"/>
          <p:cNvGraphicFramePr>
            <a:graphicFrameLocks noGrp="1"/>
          </p:cNvGraphicFramePr>
          <p:nvPr>
            <p:extLst>
              <p:ext uri="{D42A27DB-BD31-4B8C-83A1-F6EECF244321}">
                <p14:modId xmlns:p14="http://schemas.microsoft.com/office/powerpoint/2010/main" val="4023725219"/>
              </p:ext>
            </p:extLst>
          </p:nvPr>
        </p:nvGraphicFramePr>
        <p:xfrm>
          <a:off x="6840189" y="1743979"/>
          <a:ext cx="1763712" cy="670560"/>
        </p:xfrm>
        <a:graphic>
          <a:graphicData uri="http://schemas.openxmlformats.org/drawingml/2006/table">
            <a:tbl>
              <a:tblPr/>
              <a:tblGrid>
                <a:gridCol w="828675">
                  <a:extLst>
                    <a:ext uri="{9D8B030D-6E8A-4147-A177-3AD203B41FA5}">
                      <a16:colId xmlns:a16="http://schemas.microsoft.com/office/drawing/2014/main" val="20000"/>
                    </a:ext>
                  </a:extLst>
                </a:gridCol>
                <a:gridCol w="935037">
                  <a:extLst>
                    <a:ext uri="{9D8B030D-6E8A-4147-A177-3AD203B41FA5}">
                      <a16:colId xmlns:a16="http://schemas.microsoft.com/office/drawing/2014/main" val="20001"/>
                    </a:ext>
                  </a:extLst>
                </a:gridCol>
              </a:tblGrid>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a</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b</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1</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a</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c</a:t>
                      </a:r>
                      <a:endParaRPr kumimoji="0" lang="tr-TR" altLang="zh-CN" sz="1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0</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cxnSp>
        <p:nvCxnSpPr>
          <p:cNvPr id="12" name="10 Düz Ok Bağlayıcısı"/>
          <p:cNvCxnSpPr>
            <a:cxnSpLocks noChangeShapeType="1"/>
          </p:cNvCxnSpPr>
          <p:nvPr/>
        </p:nvCxnSpPr>
        <p:spPr bwMode="auto">
          <a:xfrm>
            <a:off x="4003326" y="2145597"/>
            <a:ext cx="2800350" cy="1587"/>
          </a:xfrm>
          <a:prstGeom prst="straightConnector1">
            <a:avLst/>
          </a:prstGeom>
          <a:noFill/>
          <a:ln w="9525" algn="ctr">
            <a:solidFill>
              <a:srgbClr val="FF0000"/>
            </a:solidFill>
            <a:round/>
            <a:headEnd/>
            <a:tailEnd type="arrow" w="med" len="med"/>
          </a:ln>
        </p:spPr>
      </p:cxnSp>
      <p:graphicFrame>
        <p:nvGraphicFramePr>
          <p:cNvPr id="13" name="11 Tablo"/>
          <p:cNvGraphicFramePr>
            <a:graphicFrameLocks noGrp="1"/>
          </p:cNvGraphicFramePr>
          <p:nvPr>
            <p:extLst>
              <p:ext uri="{D42A27DB-BD31-4B8C-83A1-F6EECF244321}">
                <p14:modId xmlns:p14="http://schemas.microsoft.com/office/powerpoint/2010/main" val="2748877509"/>
              </p:ext>
            </p:extLst>
          </p:nvPr>
        </p:nvGraphicFramePr>
        <p:xfrm>
          <a:off x="6121051" y="2753017"/>
          <a:ext cx="1763712" cy="670560"/>
        </p:xfrm>
        <a:graphic>
          <a:graphicData uri="http://schemas.openxmlformats.org/drawingml/2006/table">
            <a:tbl>
              <a:tblPr/>
              <a:tblGrid>
                <a:gridCol w="828675">
                  <a:extLst>
                    <a:ext uri="{9D8B030D-6E8A-4147-A177-3AD203B41FA5}">
                      <a16:colId xmlns:a16="http://schemas.microsoft.com/office/drawing/2014/main" val="20000"/>
                    </a:ext>
                  </a:extLst>
                </a:gridCol>
                <a:gridCol w="935037">
                  <a:extLst>
                    <a:ext uri="{9D8B030D-6E8A-4147-A177-3AD203B41FA5}">
                      <a16:colId xmlns:a16="http://schemas.microsoft.com/office/drawing/2014/main" val="20001"/>
                    </a:ext>
                  </a:extLst>
                </a:gridCol>
              </a:tblGrid>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b</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&gt;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a</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1</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a</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&gt;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c</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0</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cxnSp>
        <p:nvCxnSpPr>
          <p:cNvPr id="14" name="12 Düz Ok Bağlayıcısı"/>
          <p:cNvCxnSpPr>
            <a:cxnSpLocks noChangeShapeType="1"/>
          </p:cNvCxnSpPr>
          <p:nvPr/>
        </p:nvCxnSpPr>
        <p:spPr bwMode="auto">
          <a:xfrm>
            <a:off x="4003326" y="3156242"/>
            <a:ext cx="2081213" cy="0"/>
          </a:xfrm>
          <a:prstGeom prst="straightConnector1">
            <a:avLst/>
          </a:prstGeom>
          <a:noFill/>
          <a:ln w="9525" algn="ctr">
            <a:solidFill>
              <a:srgbClr val="FF0000"/>
            </a:solidFill>
            <a:round/>
            <a:headEnd/>
            <a:tailEnd type="arrow" w="med" len="med"/>
          </a:ln>
        </p:spPr>
      </p:cxnSp>
      <p:graphicFrame>
        <p:nvGraphicFramePr>
          <p:cNvPr id="15" name="13 Tablo"/>
          <p:cNvGraphicFramePr>
            <a:graphicFrameLocks noGrp="1"/>
          </p:cNvGraphicFramePr>
          <p:nvPr>
            <p:extLst>
              <p:ext uri="{D42A27DB-BD31-4B8C-83A1-F6EECF244321}">
                <p14:modId xmlns:p14="http://schemas.microsoft.com/office/powerpoint/2010/main" val="3739974913"/>
              </p:ext>
            </p:extLst>
          </p:nvPr>
        </p:nvGraphicFramePr>
        <p:xfrm>
          <a:off x="6851301" y="3702355"/>
          <a:ext cx="1763712" cy="670560"/>
        </p:xfrm>
        <a:graphic>
          <a:graphicData uri="http://schemas.openxmlformats.org/drawingml/2006/table">
            <a:tbl>
              <a:tblPr/>
              <a:tblGrid>
                <a:gridCol w="828675">
                  <a:extLst>
                    <a:ext uri="{9D8B030D-6E8A-4147-A177-3AD203B41FA5}">
                      <a16:colId xmlns:a16="http://schemas.microsoft.com/office/drawing/2014/main" val="20000"/>
                    </a:ext>
                  </a:extLst>
                </a:gridCol>
                <a:gridCol w="935037">
                  <a:extLst>
                    <a:ext uri="{9D8B030D-6E8A-4147-A177-3AD203B41FA5}">
                      <a16:colId xmlns:a16="http://schemas.microsoft.com/office/drawing/2014/main" val="20001"/>
                    </a:ext>
                  </a:extLst>
                </a:gridCol>
              </a:tblGrid>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b</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&gt;=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a</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1</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c</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&gt;=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b</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0</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cxnSp>
        <p:nvCxnSpPr>
          <p:cNvPr id="16" name="14 Düz Ok Bağlayıcısı"/>
          <p:cNvCxnSpPr>
            <a:cxnSpLocks noChangeShapeType="1"/>
          </p:cNvCxnSpPr>
          <p:nvPr/>
        </p:nvCxnSpPr>
        <p:spPr bwMode="auto">
          <a:xfrm>
            <a:off x="4611464" y="4103992"/>
            <a:ext cx="2048768" cy="1588"/>
          </a:xfrm>
          <a:prstGeom prst="straightConnector1">
            <a:avLst/>
          </a:prstGeom>
          <a:noFill/>
          <a:ln w="9525" algn="ctr">
            <a:solidFill>
              <a:srgbClr val="FF0000"/>
            </a:solidFill>
            <a:round/>
            <a:headEnd/>
            <a:tailEnd type="arrow" w="med" len="med"/>
          </a:ln>
        </p:spPr>
      </p:cxnSp>
      <p:graphicFrame>
        <p:nvGraphicFramePr>
          <p:cNvPr id="17" name="15 Tablo"/>
          <p:cNvGraphicFramePr>
            <a:graphicFrameLocks noGrp="1"/>
          </p:cNvGraphicFramePr>
          <p:nvPr>
            <p:extLst>
              <p:ext uri="{D42A27DB-BD31-4B8C-83A1-F6EECF244321}">
                <p14:modId xmlns:p14="http://schemas.microsoft.com/office/powerpoint/2010/main" val="546692329"/>
              </p:ext>
            </p:extLst>
          </p:nvPr>
        </p:nvGraphicFramePr>
        <p:xfrm>
          <a:off x="6230589" y="4665019"/>
          <a:ext cx="1763712" cy="670560"/>
        </p:xfrm>
        <a:graphic>
          <a:graphicData uri="http://schemas.openxmlformats.org/drawingml/2006/table">
            <a:tbl>
              <a:tblPr/>
              <a:tblGrid>
                <a:gridCol w="828675">
                  <a:extLst>
                    <a:ext uri="{9D8B030D-6E8A-4147-A177-3AD203B41FA5}">
                      <a16:colId xmlns:a16="http://schemas.microsoft.com/office/drawing/2014/main" val="20000"/>
                    </a:ext>
                  </a:extLst>
                </a:gridCol>
                <a:gridCol w="935037">
                  <a:extLst>
                    <a:ext uri="{9D8B030D-6E8A-4147-A177-3AD203B41FA5}">
                      <a16:colId xmlns:a16="http://schemas.microsoft.com/office/drawing/2014/main" val="20001"/>
                    </a:ext>
                  </a:extLst>
                </a:gridCol>
              </a:tblGrid>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a</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&lt;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b</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1</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a</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&lt;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c</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0</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cxnSp>
        <p:nvCxnSpPr>
          <p:cNvPr id="18" name="16 Düz Ok Bağlayıcısı"/>
          <p:cNvCxnSpPr>
            <a:cxnSpLocks noChangeShapeType="1"/>
          </p:cNvCxnSpPr>
          <p:nvPr/>
        </p:nvCxnSpPr>
        <p:spPr bwMode="auto">
          <a:xfrm>
            <a:off x="3857276" y="5066656"/>
            <a:ext cx="2336800" cy="1588"/>
          </a:xfrm>
          <a:prstGeom prst="straightConnector1">
            <a:avLst/>
          </a:prstGeom>
          <a:noFill/>
          <a:ln w="9525" algn="ctr">
            <a:solidFill>
              <a:srgbClr val="FF0000"/>
            </a:solidFill>
            <a:round/>
            <a:headEnd/>
            <a:tailEnd type="arrow" w="med" len="med"/>
          </a:ln>
        </p:spPr>
      </p:cxnSp>
      <p:graphicFrame>
        <p:nvGraphicFramePr>
          <p:cNvPr id="19" name="17 Tablo"/>
          <p:cNvGraphicFramePr>
            <a:graphicFrameLocks noGrp="1"/>
          </p:cNvGraphicFramePr>
          <p:nvPr>
            <p:extLst>
              <p:ext uri="{D42A27DB-BD31-4B8C-83A1-F6EECF244321}">
                <p14:modId xmlns:p14="http://schemas.microsoft.com/office/powerpoint/2010/main" val="1953671540"/>
              </p:ext>
            </p:extLst>
          </p:nvPr>
        </p:nvGraphicFramePr>
        <p:xfrm>
          <a:off x="6876740" y="5637544"/>
          <a:ext cx="1763712" cy="670560"/>
        </p:xfrm>
        <a:graphic>
          <a:graphicData uri="http://schemas.openxmlformats.org/drawingml/2006/table">
            <a:tbl>
              <a:tblPr/>
              <a:tblGrid>
                <a:gridCol w="828675">
                  <a:extLst>
                    <a:ext uri="{9D8B030D-6E8A-4147-A177-3AD203B41FA5}">
                      <a16:colId xmlns:a16="http://schemas.microsoft.com/office/drawing/2014/main" val="20000"/>
                    </a:ext>
                  </a:extLst>
                </a:gridCol>
                <a:gridCol w="935037">
                  <a:extLst>
                    <a:ext uri="{9D8B030D-6E8A-4147-A177-3AD203B41FA5}">
                      <a16:colId xmlns:a16="http://schemas.microsoft.com/office/drawing/2014/main" val="20001"/>
                    </a:ext>
                  </a:extLst>
                </a:gridCol>
              </a:tblGrid>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a</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&lt;=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b</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1</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27385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b</a:t>
                      </a:r>
                      <a:r>
                        <a:rPr kumimoji="0" lang="tr-TR" altLang="zh-CN" sz="1600" b="1" i="0" u="none" strike="noStrike" cap="none" normalizeH="0" baseline="0" dirty="0">
                          <a:ln>
                            <a:noFill/>
                          </a:ln>
                          <a:solidFill>
                            <a:srgbClr val="008000"/>
                          </a:solidFill>
                          <a:effectLst/>
                          <a:latin typeface="Arial" pitchFamily="34" charset="0"/>
                          <a:ea typeface="Times New Roman" pitchFamily="18" charset="0"/>
                          <a:cs typeface="Arial" pitchFamily="34" charset="0"/>
                        </a:rPr>
                        <a:t>&lt;=</a:t>
                      </a:r>
                      <a:r>
                        <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rPr>
                        <a:t>c</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altLang="zh-CN" sz="1600" b="0" i="0" u="none" strike="noStrike" cap="none" normalizeH="0" baseline="0" dirty="0">
                          <a:ln>
                            <a:noFill/>
                          </a:ln>
                          <a:solidFill>
                            <a:srgbClr val="000000"/>
                          </a:solidFill>
                          <a:effectLst/>
                          <a:latin typeface="Arial" pitchFamily="34" charset="0"/>
                          <a:ea typeface="Times New Roman" pitchFamily="18" charset="0"/>
                          <a:cs typeface="Arial" pitchFamily="34" charset="0"/>
                        </a:rPr>
                        <a:t>→       0</a:t>
                      </a:r>
                      <a:endParaRPr kumimoji="0" lang="tr-TR" altLang="zh-CN" sz="16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cxnSp>
        <p:nvCxnSpPr>
          <p:cNvPr id="21" name="18 Düz Ok Bağlayıcısı"/>
          <p:cNvCxnSpPr>
            <a:cxnSpLocks noChangeShapeType="1"/>
          </p:cNvCxnSpPr>
          <p:nvPr/>
        </p:nvCxnSpPr>
        <p:spPr bwMode="auto">
          <a:xfrm>
            <a:off x="4503427" y="6039182"/>
            <a:ext cx="2336800" cy="1587"/>
          </a:xfrm>
          <a:prstGeom prst="straightConnector1">
            <a:avLst/>
          </a:prstGeom>
          <a:noFill/>
          <a:ln w="9525" algn="ctr">
            <a:solidFill>
              <a:srgbClr val="FF0000"/>
            </a:solidFill>
            <a:round/>
            <a:headEnd/>
            <a:tailEnd type="arrow" w="med" len="med"/>
          </a:ln>
        </p:spPr>
      </p:cxnSp>
      <p:sp>
        <p:nvSpPr>
          <p:cNvPr id="22" name="Rectangle 10"/>
          <p:cNvSpPr>
            <a:spLocks noChangeArrowheads="1"/>
          </p:cNvSpPr>
          <p:nvPr/>
        </p:nvSpPr>
        <p:spPr bwMode="auto">
          <a:xfrm>
            <a:off x="144292" y="3280918"/>
            <a:ext cx="1915909" cy="400110"/>
          </a:xfrm>
          <a:prstGeom prst="rect">
            <a:avLst/>
          </a:prstGeom>
          <a:noFill/>
          <a:ln w="9525">
            <a:noFill/>
            <a:miter lim="800000"/>
            <a:headEnd/>
            <a:tailEnd/>
          </a:ln>
        </p:spPr>
        <p:txBody>
          <a:bodyPr wrap="none" anchor="ctr">
            <a:spAutoFit/>
          </a:bodyPr>
          <a:lstStyle/>
          <a:p>
            <a:pPr eaLnBrk="1" hangingPunct="1"/>
            <a:r>
              <a:rPr lang="en-US" altLang="zh-CN" sz="2000">
                <a:latin typeface="Calibri" pitchFamily="34" charset="0"/>
              </a:rPr>
              <a:t>a=5,    b=6,    c=5</a:t>
            </a:r>
          </a:p>
        </p:txBody>
      </p:sp>
    </p:spTree>
    <p:extLst>
      <p:ext uri="{BB962C8B-B14F-4D97-AF65-F5344CB8AC3E}">
        <p14:creationId xmlns:p14="http://schemas.microsoft.com/office/powerpoint/2010/main" val="3440278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İlişkisel </a:t>
            </a:r>
            <a:r>
              <a:rPr lang="en-US" sz="2800" b="1" dirty="0" err="1">
                <a:solidFill>
                  <a:schemeClr val="bg1"/>
                </a:solidFill>
                <a:latin typeface="Calibri" pitchFamily="34" charset="0"/>
              </a:rPr>
              <a:t>Operat</a:t>
            </a:r>
            <a:r>
              <a:rPr lang="tr-TR" sz="2800" b="1" dirty="0" err="1">
                <a:solidFill>
                  <a:schemeClr val="bg1"/>
                </a:solidFill>
                <a:latin typeface="Calibri" pitchFamily="34" charset="0"/>
              </a:rPr>
              <a:t>örler</a:t>
            </a:r>
            <a:endParaRPr lang="en-US" sz="2800" b="1" dirty="0">
              <a:solidFill>
                <a:schemeClr val="bg1"/>
              </a:solidFill>
              <a:latin typeface="Calibri" pitchFamily="34" charset="0"/>
            </a:endParaRPr>
          </a:p>
        </p:txBody>
      </p:sp>
      <p:sp>
        <p:nvSpPr>
          <p:cNvPr id="10" name="Rectangle 11"/>
          <p:cNvSpPr>
            <a:spLocks noChangeArrowheads="1"/>
          </p:cNvSpPr>
          <p:nvPr/>
        </p:nvSpPr>
        <p:spPr bwMode="auto">
          <a:xfrm>
            <a:off x="153927" y="980728"/>
            <a:ext cx="8798726" cy="3016210"/>
          </a:xfrm>
          <a:prstGeom prst="rect">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p:spPr>
        <p:style>
          <a:lnRef idx="1">
            <a:schemeClr val="accent1"/>
          </a:lnRef>
          <a:fillRef idx="2">
            <a:schemeClr val="accent1"/>
          </a:fillRef>
          <a:effectRef idx="1">
            <a:schemeClr val="accent1"/>
          </a:effectRef>
          <a:fontRef idx="minor">
            <a:schemeClr val="dk1"/>
          </a:fontRef>
        </p:style>
        <p:txBody>
          <a:bodyPr wrap="square" anchor="ctr">
            <a:spAutoFit/>
          </a:bodyPr>
          <a:lstStyle/>
          <a:p>
            <a:pPr marL="342900" indent="-342900" algn="just" eaLnBrk="1" hangingPunct="1">
              <a:lnSpc>
                <a:spcPct val="150000"/>
              </a:lnSpc>
              <a:buSzPct val="150000"/>
              <a:buFont typeface="Wingdings" pitchFamily="2" charset="2"/>
              <a:buChar char="§"/>
              <a:defRPr/>
            </a:pPr>
            <a:r>
              <a:rPr lang="tr-TR" altLang="zh-CN" sz="2000" dirty="0">
                <a:cs typeface="Arial" charset="0"/>
              </a:rPr>
              <a:t>Eşitliği kontrol etmek istediğimizde iki adet == eşittir simgesi kullanırız.</a:t>
            </a:r>
            <a:endParaRPr lang="en-US" sz="2000" dirty="0">
              <a:cs typeface="Arial" charset="0"/>
            </a:endParaRPr>
          </a:p>
          <a:p>
            <a:pPr marL="342900" indent="-342900" algn="just" eaLnBrk="1" hangingPunct="1">
              <a:lnSpc>
                <a:spcPct val="150000"/>
              </a:lnSpc>
              <a:buSzPct val="150000"/>
              <a:buFont typeface="Wingdings" pitchFamily="2" charset="2"/>
              <a:buChar char="§"/>
              <a:defRPr/>
            </a:pPr>
            <a:r>
              <a:rPr lang="tr-TR" altLang="zh-CN" sz="2000" dirty="0">
                <a:cs typeface="Arial" charset="0"/>
              </a:rPr>
              <a:t>Herhangi bir değişkene değer atadığımızda ise bir adet = eşittir simgesi kullanırız. </a:t>
            </a:r>
            <a:endParaRPr lang="en-US" altLang="zh-CN" sz="2000" dirty="0">
              <a:cs typeface="Arial" charset="0"/>
            </a:endParaRPr>
          </a:p>
          <a:p>
            <a:pPr algn="just" eaLnBrk="1" hangingPunct="1">
              <a:lnSpc>
                <a:spcPct val="150000"/>
              </a:lnSpc>
              <a:buClr>
                <a:srgbClr val="00CC00"/>
              </a:buClr>
              <a:buSzPct val="150000"/>
              <a:buFont typeface="Wingdings" pitchFamily="2" charset="2"/>
              <a:buChar char="Ø"/>
              <a:defRPr/>
            </a:pPr>
            <a:endParaRPr lang="en-US" altLang="zh-CN" sz="2000" dirty="0">
              <a:cs typeface="Arial" charset="0"/>
            </a:endParaRPr>
          </a:p>
          <a:p>
            <a:pPr algn="just" eaLnBrk="1" hangingPunct="1">
              <a:defRPr/>
            </a:pPr>
            <a:r>
              <a:rPr lang="tr-TR" altLang="zh-CN" sz="2000" dirty="0">
                <a:cs typeface="Arial" charset="0"/>
              </a:rPr>
              <a:t>Örneğin şayet</a:t>
            </a:r>
            <a:r>
              <a:rPr lang="en-US" altLang="zh-CN" sz="2000" dirty="0">
                <a:cs typeface="Arial" charset="0"/>
              </a:rPr>
              <a:t> </a:t>
            </a:r>
            <a:r>
              <a:rPr lang="tr-TR" altLang="zh-CN" sz="2000" dirty="0">
                <a:cs typeface="Arial" charset="0"/>
              </a:rPr>
              <a:t>komut satırına </a:t>
            </a:r>
            <a:r>
              <a:rPr lang="en-US" altLang="zh-CN" sz="2000" dirty="0">
                <a:cs typeface="Arial" charset="0"/>
              </a:rPr>
              <a:t>3=5 </a:t>
            </a:r>
            <a:r>
              <a:rPr lang="tr-TR" altLang="zh-CN" sz="2000" dirty="0">
                <a:cs typeface="Arial" charset="0"/>
              </a:rPr>
              <a:t>yazılırsa</a:t>
            </a:r>
            <a:r>
              <a:rPr lang="en-US" altLang="zh-CN" sz="2000" dirty="0">
                <a:cs typeface="Arial" charset="0"/>
              </a:rPr>
              <a:t>, M</a:t>
            </a:r>
            <a:r>
              <a:rPr lang="tr-TR" altLang="zh-CN" sz="2000" dirty="0" err="1">
                <a:cs typeface="Arial" charset="0"/>
              </a:rPr>
              <a:t>atlab</a:t>
            </a:r>
            <a:r>
              <a:rPr lang="tr-TR" altLang="zh-CN" sz="2000" dirty="0">
                <a:cs typeface="Arial" charset="0"/>
              </a:rPr>
              <a:t> hata üretecektir.</a:t>
            </a:r>
            <a:endParaRPr lang="en-US" altLang="zh-CN" sz="2000" dirty="0">
              <a:cs typeface="Arial" charset="0"/>
            </a:endParaRPr>
          </a:p>
          <a:p>
            <a:pPr algn="just" eaLnBrk="1" hangingPunct="1">
              <a:defRPr/>
            </a:pPr>
            <a:endParaRPr lang="en-US" altLang="zh-CN" sz="2000" dirty="0">
              <a:cs typeface="Arial" charset="0"/>
            </a:endParaRPr>
          </a:p>
          <a:p>
            <a:pPr algn="just" eaLnBrk="1" hangingPunct="1">
              <a:defRPr/>
            </a:pPr>
            <a:r>
              <a:rPr lang="tr-TR" altLang="zh-CN" sz="2000" dirty="0">
                <a:cs typeface="Arial" charset="0"/>
              </a:rPr>
              <a:t>Ancak </a:t>
            </a:r>
            <a:r>
              <a:rPr lang="en-US" altLang="zh-CN" sz="2000" dirty="0">
                <a:cs typeface="Arial" charset="0"/>
              </a:rPr>
              <a:t>3==5 </a:t>
            </a:r>
            <a:r>
              <a:rPr lang="tr-TR" altLang="zh-CN" sz="2000" dirty="0">
                <a:cs typeface="Arial" charset="0"/>
              </a:rPr>
              <a:t>yazılırsa</a:t>
            </a:r>
            <a:r>
              <a:rPr lang="en-US" altLang="zh-CN" sz="2000" dirty="0">
                <a:cs typeface="Arial" charset="0"/>
              </a:rPr>
              <a:t>, </a:t>
            </a:r>
            <a:r>
              <a:rPr lang="tr-TR" altLang="zh-CN" sz="2000" dirty="0">
                <a:cs typeface="Arial" charset="0"/>
              </a:rPr>
              <a:t>3’ün 5’e eşit olup olmadığını sormuş oluruz.</a:t>
            </a:r>
            <a:r>
              <a:rPr lang="en-US" altLang="zh-CN" sz="2000" dirty="0">
                <a:cs typeface="Arial" charset="0"/>
              </a:rPr>
              <a:t> </a:t>
            </a:r>
          </a:p>
          <a:p>
            <a:pPr algn="just" eaLnBrk="1" hangingPunct="1">
              <a:defRPr/>
            </a:pPr>
            <a:endParaRPr lang="en-US" altLang="zh-CN" sz="2000" dirty="0">
              <a:cs typeface="Arial" charset="0"/>
            </a:endParaRPr>
          </a:p>
          <a:p>
            <a:pPr algn="just" eaLnBrk="1" hangingPunct="1">
              <a:defRPr/>
            </a:pPr>
            <a:r>
              <a:rPr lang="tr-TR" altLang="zh-CN" sz="2000" dirty="0">
                <a:cs typeface="Arial" charset="0"/>
              </a:rPr>
              <a:t>Sonuç yanlıştır (</a:t>
            </a:r>
            <a:r>
              <a:rPr lang="tr-TR" altLang="zh-CN" sz="2000" dirty="0" err="1">
                <a:cs typeface="Arial" charset="0"/>
              </a:rPr>
              <a:t>false</a:t>
            </a:r>
            <a:r>
              <a:rPr lang="tr-TR" altLang="zh-CN" sz="2000" dirty="0">
                <a:cs typeface="Arial" charset="0"/>
              </a:rPr>
              <a:t>)</a:t>
            </a:r>
            <a:r>
              <a:rPr lang="en-US" altLang="zh-CN" sz="2000" dirty="0">
                <a:cs typeface="Arial" charset="0"/>
              </a:rPr>
              <a:t>, </a:t>
            </a:r>
            <a:r>
              <a:rPr lang="tr-TR" altLang="zh-CN" sz="2000" dirty="0">
                <a:cs typeface="Arial" charset="0"/>
              </a:rPr>
              <a:t>dolayısıyla cevap olarak </a:t>
            </a:r>
            <a:r>
              <a:rPr lang="en-US" altLang="zh-CN" sz="2000" dirty="0">
                <a:cs typeface="Arial" charset="0"/>
              </a:rPr>
              <a:t>“0” </a:t>
            </a:r>
            <a:r>
              <a:rPr lang="tr-TR" altLang="zh-CN" sz="2000" dirty="0">
                <a:cs typeface="Arial" charset="0"/>
              </a:rPr>
              <a:t>üretilir. </a:t>
            </a:r>
            <a:endParaRPr lang="en-US" sz="2000" dirty="0">
              <a:cs typeface="Arial" charset="0"/>
            </a:endParaRPr>
          </a:p>
        </p:txBody>
      </p:sp>
      <p:sp>
        <p:nvSpPr>
          <p:cNvPr id="11" name="Rectangle 10"/>
          <p:cNvSpPr>
            <a:spLocks noChangeArrowheads="1"/>
          </p:cNvSpPr>
          <p:nvPr/>
        </p:nvSpPr>
        <p:spPr bwMode="auto">
          <a:xfrm>
            <a:off x="575556" y="4437112"/>
            <a:ext cx="1787525" cy="825500"/>
          </a:xfrm>
          <a:prstGeom prst="rect">
            <a:avLst/>
          </a:prstGeom>
          <a:noFill/>
          <a:ln w="9525">
            <a:noFill/>
            <a:miter lim="800000"/>
            <a:headEnd/>
            <a:tailEnd/>
          </a:ln>
        </p:spPr>
        <p:txBody>
          <a:bodyPr wrap="none" anchor="ctr">
            <a:spAutoFit/>
          </a:bodyPr>
          <a:lstStyle/>
          <a:p>
            <a:pPr indent="347663" eaLnBrk="1" hangingPunct="1"/>
            <a:r>
              <a:rPr lang="en-US" altLang="zh-CN" sz="1600"/>
              <a:t>&gt;&gt; 3==5 </a:t>
            </a:r>
          </a:p>
          <a:p>
            <a:pPr indent="347663" eaLnBrk="1" hangingPunct="1"/>
            <a:r>
              <a:rPr lang="en-US" altLang="zh-CN" sz="1600"/>
              <a:t>           ans =</a:t>
            </a:r>
          </a:p>
          <a:p>
            <a:pPr indent="347663" eaLnBrk="1" hangingPunct="1"/>
            <a:r>
              <a:rPr lang="en-US" altLang="zh-CN" sz="1600"/>
              <a:t>                   0 </a:t>
            </a:r>
          </a:p>
        </p:txBody>
      </p:sp>
      <p:sp>
        <p:nvSpPr>
          <p:cNvPr id="12" name="Rectangle 11"/>
          <p:cNvSpPr>
            <a:spLocks noChangeArrowheads="1"/>
          </p:cNvSpPr>
          <p:nvPr/>
        </p:nvSpPr>
        <p:spPr bwMode="auto">
          <a:xfrm>
            <a:off x="2912356" y="4365104"/>
            <a:ext cx="5837932" cy="1569660"/>
          </a:xfrm>
          <a:prstGeom prst="rect">
            <a:avLst/>
          </a:prstGeom>
          <a:noFill/>
          <a:ln w="9525">
            <a:noFill/>
            <a:miter lim="800000"/>
            <a:headEnd/>
            <a:tailEnd/>
          </a:ln>
        </p:spPr>
        <p:txBody>
          <a:bodyPr wrap="square" anchor="ctr">
            <a:spAutoFit/>
          </a:bodyPr>
          <a:lstStyle/>
          <a:p>
            <a:pPr indent="368300" eaLnBrk="1" hangingPunct="1"/>
            <a:r>
              <a:rPr lang="en-US" altLang="zh-CN" sz="1600"/>
              <a:t>&gt;&gt; &gt;&gt; 3=5</a:t>
            </a:r>
          </a:p>
          <a:p>
            <a:pPr indent="368300" eaLnBrk="1" hangingPunct="1"/>
            <a:r>
              <a:rPr lang="en-US" altLang="zh-CN" sz="1600"/>
              <a:t>??? 3=5</a:t>
            </a:r>
          </a:p>
          <a:p>
            <a:pPr indent="368300" eaLnBrk="1" hangingPunct="1"/>
            <a:r>
              <a:rPr lang="en-US" altLang="zh-CN" sz="1600"/>
              <a:t>     |</a:t>
            </a:r>
          </a:p>
          <a:p>
            <a:pPr indent="368300" eaLnBrk="1" hangingPunct="1"/>
            <a:r>
              <a:rPr lang="en-US" altLang="zh-CN" sz="1600"/>
              <a:t>Error: The expression to the left of the</a:t>
            </a:r>
          </a:p>
          <a:p>
            <a:pPr indent="368300" eaLnBrk="1" hangingPunct="1"/>
            <a:r>
              <a:rPr lang="en-US" altLang="zh-CN" sz="1600"/>
              <a:t>equals sign is not a valid target for an</a:t>
            </a:r>
          </a:p>
          <a:p>
            <a:pPr indent="368300" eaLnBrk="1" hangingPunct="1"/>
            <a:r>
              <a:rPr lang="en-US" altLang="zh-CN" sz="1600"/>
              <a:t>assignment.</a:t>
            </a:r>
          </a:p>
        </p:txBody>
      </p:sp>
    </p:spTree>
    <p:extLst>
      <p:ext uri="{BB962C8B-B14F-4D97-AF65-F5344CB8AC3E}">
        <p14:creationId xmlns:p14="http://schemas.microsoft.com/office/powerpoint/2010/main" val="668970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Mantıksal </a:t>
            </a:r>
            <a:r>
              <a:rPr lang="en-US" sz="2800" b="1" dirty="0" err="1">
                <a:solidFill>
                  <a:schemeClr val="bg1"/>
                </a:solidFill>
                <a:latin typeface="Calibri" pitchFamily="34" charset="0"/>
              </a:rPr>
              <a:t>Operat</a:t>
            </a:r>
            <a:r>
              <a:rPr lang="tr-TR" sz="2800" b="1" dirty="0" err="1">
                <a:solidFill>
                  <a:schemeClr val="bg1"/>
                </a:solidFill>
                <a:latin typeface="Calibri" pitchFamily="34" charset="0"/>
              </a:rPr>
              <a:t>örler</a:t>
            </a:r>
            <a:endParaRPr lang="en-US" sz="2800" b="1" dirty="0">
              <a:solidFill>
                <a:schemeClr val="bg1"/>
              </a:solidFill>
              <a:latin typeface="Calibri" pitchFamily="34" charset="0"/>
            </a:endParaRPr>
          </a:p>
        </p:txBody>
      </p:sp>
      <p:sp>
        <p:nvSpPr>
          <p:cNvPr id="11" name="Text Box 53"/>
          <p:cNvSpPr txBox="1">
            <a:spLocks noChangeArrowheads="1"/>
          </p:cNvSpPr>
          <p:nvPr/>
        </p:nvSpPr>
        <p:spPr bwMode="auto">
          <a:xfrm>
            <a:off x="212201" y="1615606"/>
            <a:ext cx="8635211" cy="1015663"/>
          </a:xfrm>
          <a:prstGeom prst="rect">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a:noFill/>
            <a:miter lim="800000"/>
            <a:headEnd/>
            <a:tailEnd/>
          </a:ln>
        </p:spPr>
        <p:txBody>
          <a:bodyPr wrap="square">
            <a:spAutoFit/>
          </a:bodyPr>
          <a:lstStyle/>
          <a:p>
            <a:pPr algn="just" eaLnBrk="1" hangingPunct="1">
              <a:lnSpc>
                <a:spcPct val="150000"/>
              </a:lnSpc>
              <a:defRPr/>
            </a:pPr>
            <a:r>
              <a:rPr lang="tr-TR" sz="2000" dirty="0">
                <a:solidFill>
                  <a:schemeClr val="dk1"/>
                </a:solidFill>
                <a:latin typeface="+mn-lt"/>
                <a:cs typeface="Arial" charset="0"/>
              </a:rPr>
              <a:t>Mantıksal operatörler değişkenleri birleştirmek için kullanılır</a:t>
            </a:r>
            <a:r>
              <a:rPr lang="en-US" sz="2000" dirty="0">
                <a:solidFill>
                  <a:schemeClr val="dk1"/>
                </a:solidFill>
                <a:latin typeface="+mn-lt"/>
                <a:cs typeface="Arial" charset="0"/>
              </a:rPr>
              <a:t>.</a:t>
            </a:r>
          </a:p>
          <a:p>
            <a:pPr algn="ctr" eaLnBrk="1" hangingPunct="1">
              <a:lnSpc>
                <a:spcPct val="150000"/>
              </a:lnSpc>
              <a:defRPr/>
            </a:pPr>
            <a:r>
              <a:rPr lang="tr-TR" altLang="zh-CN" sz="2000" dirty="0">
                <a:solidFill>
                  <a:srgbClr val="C00000"/>
                </a:solidFill>
                <a:latin typeface="+mn-lt"/>
                <a:cs typeface="Arial" charset="0"/>
              </a:rPr>
              <a:t>Dört adet mantıksal operatör vardır;</a:t>
            </a:r>
            <a:endParaRPr lang="en-US" altLang="zh-CN" sz="1600" dirty="0"/>
          </a:p>
        </p:txBody>
      </p:sp>
      <p:sp>
        <p:nvSpPr>
          <p:cNvPr id="13" name="Rectangle 55"/>
          <p:cNvSpPr>
            <a:spLocks noChangeArrowheads="1"/>
          </p:cNvSpPr>
          <p:nvPr/>
        </p:nvSpPr>
        <p:spPr bwMode="auto">
          <a:xfrm>
            <a:off x="161215" y="2577010"/>
            <a:ext cx="1754006" cy="1400896"/>
          </a:xfrm>
          <a:prstGeom prst="rect">
            <a:avLst/>
          </a:prstGeom>
          <a:noFill/>
          <a:ln w="9525">
            <a:noFill/>
            <a:miter lim="800000"/>
            <a:headEnd/>
            <a:tailEnd/>
          </a:ln>
        </p:spPr>
        <p:txBody>
          <a:bodyPr wrap="none">
            <a:spAutoFit/>
          </a:bodyPr>
          <a:lstStyle/>
          <a:p>
            <a:endParaRPr lang="en-US" altLang="zh-CN" sz="1600">
              <a:cs typeface="Arial" charset="0"/>
            </a:endParaRPr>
          </a:p>
          <a:p>
            <a:pPr>
              <a:lnSpc>
                <a:spcPct val="150000"/>
              </a:lnSpc>
            </a:pPr>
            <a:r>
              <a:rPr lang="en-US" altLang="zh-CN" sz="1600">
                <a:cs typeface="Arial" charset="0"/>
              </a:rPr>
              <a:t>►</a:t>
            </a:r>
            <a:r>
              <a:rPr lang="en-US" altLang="zh-CN" sz="1600"/>
              <a:t>	"</a:t>
            </a:r>
            <a:r>
              <a:rPr lang="en-US" altLang="zh-CN" sz="1600" b="1">
                <a:solidFill>
                  <a:srgbClr val="0000FF"/>
                </a:solidFill>
              </a:rPr>
              <a:t>AND</a:t>
            </a:r>
            <a:r>
              <a:rPr lang="en-US" altLang="zh-CN" sz="1600"/>
              <a:t>" </a:t>
            </a:r>
          </a:p>
          <a:p>
            <a:pPr>
              <a:lnSpc>
                <a:spcPct val="150000"/>
              </a:lnSpc>
            </a:pPr>
            <a:r>
              <a:rPr lang="en-US" altLang="zh-CN" sz="1600">
                <a:cs typeface="Arial" charset="0"/>
              </a:rPr>
              <a:t>►</a:t>
            </a:r>
            <a:r>
              <a:rPr lang="en-US" altLang="zh-CN" sz="1600"/>
              <a:t>	"</a:t>
            </a:r>
            <a:r>
              <a:rPr lang="en-US" altLang="zh-CN" sz="1600" b="1">
                <a:solidFill>
                  <a:srgbClr val="0000FF"/>
                </a:solidFill>
              </a:rPr>
              <a:t>OR</a:t>
            </a:r>
            <a:r>
              <a:rPr lang="en-US" altLang="zh-CN" sz="1600"/>
              <a:t>" </a:t>
            </a:r>
          </a:p>
          <a:p>
            <a:pPr>
              <a:lnSpc>
                <a:spcPct val="150000"/>
              </a:lnSpc>
            </a:pPr>
            <a:r>
              <a:rPr lang="en-US" altLang="zh-CN" sz="1600">
                <a:cs typeface="Arial" charset="0"/>
              </a:rPr>
              <a:t>►</a:t>
            </a:r>
            <a:r>
              <a:rPr lang="en-US" altLang="zh-CN" sz="1600"/>
              <a:t>	"</a:t>
            </a:r>
            <a:r>
              <a:rPr lang="en-US" altLang="zh-CN" sz="1600" b="1">
                <a:solidFill>
                  <a:srgbClr val="0000FF"/>
                </a:solidFill>
              </a:rPr>
              <a:t>XOR</a:t>
            </a:r>
            <a:r>
              <a:rPr lang="en-US" altLang="zh-CN" sz="1600"/>
              <a:t>" </a:t>
            </a:r>
            <a:endParaRPr lang="en-US" sz="1600"/>
          </a:p>
        </p:txBody>
      </p:sp>
      <p:sp>
        <p:nvSpPr>
          <p:cNvPr id="14" name="Rectangle 56"/>
          <p:cNvSpPr>
            <a:spLocks noChangeArrowheads="1"/>
          </p:cNvSpPr>
          <p:nvPr/>
        </p:nvSpPr>
        <p:spPr bwMode="auto">
          <a:xfrm>
            <a:off x="2434399" y="2962856"/>
            <a:ext cx="6409565" cy="101566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eaLnBrk="1" hangingPunct="1">
              <a:lnSpc>
                <a:spcPct val="150000"/>
              </a:lnSpc>
              <a:spcBef>
                <a:spcPct val="50000"/>
              </a:spcBef>
            </a:pPr>
            <a:r>
              <a:rPr lang="tr-TR" altLang="zh-CN" sz="2000" dirty="0">
                <a:latin typeface="+mn-lt"/>
              </a:rPr>
              <a:t>Bu operatörler iki adet ilişkisel operatör üzerinde işlem yapar.</a:t>
            </a:r>
            <a:endParaRPr lang="en-US" altLang="zh-CN" sz="2000" dirty="0">
              <a:latin typeface="+mn-lt"/>
            </a:endParaRPr>
          </a:p>
        </p:txBody>
      </p:sp>
      <p:sp>
        <p:nvSpPr>
          <p:cNvPr id="15" name="Rectangle 57"/>
          <p:cNvSpPr>
            <a:spLocks noChangeArrowheads="1"/>
          </p:cNvSpPr>
          <p:nvPr/>
        </p:nvSpPr>
        <p:spPr bwMode="auto">
          <a:xfrm>
            <a:off x="208752" y="4580597"/>
            <a:ext cx="8635211" cy="58907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eaLnBrk="1" hangingPunct="1">
              <a:lnSpc>
                <a:spcPct val="150000"/>
              </a:lnSpc>
              <a:spcBef>
                <a:spcPct val="50000"/>
              </a:spcBef>
            </a:pPr>
            <a:r>
              <a:rPr lang="en-US" altLang="zh-CN" sz="2000" dirty="0">
                <a:cs typeface="Arial" charset="0"/>
              </a:rPr>
              <a:t>►	</a:t>
            </a:r>
            <a:r>
              <a:rPr lang="en-US" altLang="zh-CN" sz="2400" dirty="0"/>
              <a:t>"</a:t>
            </a:r>
            <a:r>
              <a:rPr lang="en-US" altLang="zh-CN" sz="2000" b="1" dirty="0">
                <a:solidFill>
                  <a:srgbClr val="0000FF"/>
                </a:solidFill>
              </a:rPr>
              <a:t>NOT</a:t>
            </a:r>
            <a:r>
              <a:rPr lang="en-US" altLang="zh-CN" sz="2400" dirty="0"/>
              <a:t>" 	      </a:t>
            </a:r>
            <a:r>
              <a:rPr lang="tr-TR" altLang="zh-CN" sz="2000" dirty="0"/>
              <a:t>Bu operatör ise tek ilişkisel operatör üzerinde işlem yapar.</a:t>
            </a:r>
            <a:r>
              <a:rPr lang="en-US" altLang="zh-CN" sz="2000" dirty="0"/>
              <a:t> </a:t>
            </a:r>
            <a:endParaRPr lang="en-US" altLang="zh-CN" sz="2400" dirty="0"/>
          </a:p>
        </p:txBody>
      </p:sp>
      <p:sp>
        <p:nvSpPr>
          <p:cNvPr id="16" name="AutoShape 58"/>
          <p:cNvSpPr>
            <a:spLocks/>
          </p:cNvSpPr>
          <p:nvPr/>
        </p:nvSpPr>
        <p:spPr bwMode="auto">
          <a:xfrm>
            <a:off x="2181986" y="2941184"/>
            <a:ext cx="252413" cy="971550"/>
          </a:xfrm>
          <a:prstGeom prst="rightBrace">
            <a:avLst>
              <a:gd name="adj1" fmla="val 32075"/>
              <a:gd name="adj2" fmla="val 50000"/>
            </a:avLst>
          </a:prstGeom>
          <a:noFill/>
          <a:ln w="28575">
            <a:solidFill>
              <a:srgbClr val="009900"/>
            </a:solidFill>
            <a:round/>
            <a:headEnd/>
            <a:tailEnd/>
          </a:ln>
        </p:spPr>
        <p:txBody>
          <a:bodyPr wrap="none" anchor="ctr"/>
          <a:lstStyle/>
          <a:p>
            <a:pPr algn="ctr"/>
            <a:endParaRPr lang="en-US">
              <a:solidFill>
                <a:srgbClr val="008000"/>
              </a:solidFill>
            </a:endParaRPr>
          </a:p>
        </p:txBody>
      </p:sp>
      <p:sp>
        <p:nvSpPr>
          <p:cNvPr id="8" name="Rectangle 11"/>
          <p:cNvSpPr>
            <a:spLocks noChangeArrowheads="1"/>
          </p:cNvSpPr>
          <p:nvPr/>
        </p:nvSpPr>
        <p:spPr bwMode="auto">
          <a:xfrm>
            <a:off x="2105777" y="943057"/>
            <a:ext cx="5218375" cy="506292"/>
          </a:xfrm>
          <a:prstGeom prst="rect">
            <a:avLst/>
          </a:prstGeom>
          <a:solidFill>
            <a:srgbClr val="FFC000"/>
          </a:solidFill>
          <a:ln>
            <a:noFill/>
          </a:ln>
          <a:effectLst/>
        </p:spPr>
        <p:txBody>
          <a:bodyPr wrap="square" anchor="ctr">
            <a:spAutoFit/>
          </a:bodyPr>
          <a:lstStyle/>
          <a:p>
            <a:pPr algn="ctr" eaLnBrk="1" hangingPunct="1">
              <a:lnSpc>
                <a:spcPct val="150000"/>
              </a:lnSpc>
              <a:defRPr/>
            </a:pPr>
            <a:r>
              <a:rPr lang="en-US" altLang="zh-CN" sz="2000" b="1" dirty="0">
                <a:solidFill>
                  <a:schemeClr val="dk1"/>
                </a:solidFill>
                <a:latin typeface="+mn-lt"/>
                <a:cs typeface="Arial" charset="0"/>
              </a:rPr>
              <a:t>2- </a:t>
            </a:r>
            <a:r>
              <a:rPr lang="tr-TR" sz="2000" b="1" dirty="0">
                <a:solidFill>
                  <a:schemeClr val="dk1"/>
                </a:solidFill>
                <a:latin typeface="+mn-lt"/>
                <a:cs typeface="Arial" charset="0"/>
              </a:rPr>
              <a:t>Mantıksal </a:t>
            </a:r>
            <a:r>
              <a:rPr lang="en-US" sz="2000" b="1" dirty="0" err="1">
                <a:solidFill>
                  <a:schemeClr val="dk1"/>
                </a:solidFill>
                <a:latin typeface="+mn-lt"/>
                <a:cs typeface="Arial" charset="0"/>
              </a:rPr>
              <a:t>operat</a:t>
            </a:r>
            <a:r>
              <a:rPr lang="tr-TR" sz="2000" b="1" dirty="0" err="1">
                <a:solidFill>
                  <a:schemeClr val="dk1"/>
                </a:solidFill>
                <a:latin typeface="+mn-lt"/>
                <a:cs typeface="Arial" charset="0"/>
              </a:rPr>
              <a:t>örler</a:t>
            </a:r>
            <a:endParaRPr lang="en-US" sz="2000" b="1" dirty="0">
              <a:solidFill>
                <a:schemeClr val="dk1"/>
              </a:solidFill>
              <a:latin typeface="+mn-lt"/>
              <a:cs typeface="Arial" charset="0"/>
            </a:endParaRPr>
          </a:p>
        </p:txBody>
      </p:sp>
    </p:spTree>
    <p:extLst>
      <p:ext uri="{BB962C8B-B14F-4D97-AF65-F5344CB8AC3E}">
        <p14:creationId xmlns:p14="http://schemas.microsoft.com/office/powerpoint/2010/main" val="4022993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Mantıksal </a:t>
            </a:r>
            <a:r>
              <a:rPr lang="en-US" sz="2800" b="1" dirty="0" err="1">
                <a:solidFill>
                  <a:schemeClr val="bg1"/>
                </a:solidFill>
                <a:latin typeface="Calibri" pitchFamily="34" charset="0"/>
              </a:rPr>
              <a:t>Operat</a:t>
            </a:r>
            <a:r>
              <a:rPr lang="tr-TR" sz="2800" b="1" dirty="0" err="1">
                <a:solidFill>
                  <a:schemeClr val="bg1"/>
                </a:solidFill>
                <a:latin typeface="Calibri" pitchFamily="34" charset="0"/>
              </a:rPr>
              <a:t>örler</a:t>
            </a:r>
            <a:endParaRPr lang="en-US" sz="2800" b="1" dirty="0">
              <a:solidFill>
                <a:schemeClr val="bg1"/>
              </a:solidFill>
              <a:latin typeface="Calibri"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2280680029"/>
              </p:ext>
            </p:extLst>
          </p:nvPr>
        </p:nvGraphicFramePr>
        <p:xfrm>
          <a:off x="287524" y="1124745"/>
          <a:ext cx="8496944" cy="2420366"/>
        </p:xfrm>
        <a:graphic>
          <a:graphicData uri="http://schemas.openxmlformats.org/drawingml/2006/table">
            <a:tbl>
              <a:tblPr firstRow="1" firstCol="1" bandRow="1">
                <a:tableStyleId>{5C22544A-7EE6-4342-B048-85BDC9FD1C3A}</a:tableStyleId>
              </a:tblPr>
              <a:tblGrid>
                <a:gridCol w="1287416">
                  <a:extLst>
                    <a:ext uri="{9D8B030D-6E8A-4147-A177-3AD203B41FA5}">
                      <a16:colId xmlns:a16="http://schemas.microsoft.com/office/drawing/2014/main" val="20000"/>
                    </a:ext>
                  </a:extLst>
                </a:gridCol>
                <a:gridCol w="1324199">
                  <a:extLst>
                    <a:ext uri="{9D8B030D-6E8A-4147-A177-3AD203B41FA5}">
                      <a16:colId xmlns:a16="http://schemas.microsoft.com/office/drawing/2014/main" val="20001"/>
                    </a:ext>
                  </a:extLst>
                </a:gridCol>
                <a:gridCol w="2023082">
                  <a:extLst>
                    <a:ext uri="{9D8B030D-6E8A-4147-A177-3AD203B41FA5}">
                      <a16:colId xmlns:a16="http://schemas.microsoft.com/office/drawing/2014/main" val="20002"/>
                    </a:ext>
                  </a:extLst>
                </a:gridCol>
                <a:gridCol w="3862247">
                  <a:extLst>
                    <a:ext uri="{9D8B030D-6E8A-4147-A177-3AD203B41FA5}">
                      <a16:colId xmlns:a16="http://schemas.microsoft.com/office/drawing/2014/main" val="20003"/>
                    </a:ext>
                  </a:extLst>
                </a:gridCol>
              </a:tblGrid>
              <a:tr h="316835">
                <a:tc>
                  <a:txBody>
                    <a:bodyPr/>
                    <a:lstStyle/>
                    <a:p>
                      <a:pPr algn="ctr">
                        <a:lnSpc>
                          <a:spcPct val="115000"/>
                        </a:lnSpc>
                        <a:spcBef>
                          <a:spcPts val="1200"/>
                        </a:spcBef>
                        <a:spcAft>
                          <a:spcPts val="1200"/>
                        </a:spcAft>
                      </a:pPr>
                      <a:r>
                        <a:rPr lang="en-US" sz="1800" noProof="0" dirty="0">
                          <a:solidFill>
                            <a:schemeClr val="tx1"/>
                          </a:solidFill>
                          <a:effectLst/>
                        </a:rPr>
                        <a:t>Name </a:t>
                      </a:r>
                      <a:endParaRPr lang="en-US" sz="1600" noProof="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dirty="0">
                          <a:solidFill>
                            <a:schemeClr val="tx1"/>
                          </a:solidFill>
                          <a:effectLst/>
                        </a:rPr>
                        <a:t>Symbol </a:t>
                      </a:r>
                      <a:endParaRPr lang="en-US" sz="1600" noProof="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dirty="0">
                          <a:solidFill>
                            <a:schemeClr val="tx1"/>
                          </a:solidFill>
                          <a:effectLst/>
                        </a:rPr>
                        <a:t>Example with symbol </a:t>
                      </a:r>
                      <a:endParaRPr lang="en-US" sz="1600" noProof="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dirty="0">
                          <a:solidFill>
                            <a:schemeClr val="tx1"/>
                          </a:solidFill>
                          <a:effectLst/>
                        </a:rPr>
                        <a:t>Text description</a:t>
                      </a:r>
                      <a:endParaRPr lang="en-US" sz="1600" noProof="0" dirty="0">
                        <a:solidFill>
                          <a:schemeClr val="tx1"/>
                        </a:solidFill>
                        <a:effectLst/>
                        <a:latin typeface="Calibri"/>
                        <a:ea typeface="Calibri"/>
                        <a:cs typeface="Times New Roman"/>
                      </a:endParaRPr>
                    </a:p>
                  </a:txBody>
                  <a:tcPr marL="30480" marR="30480" marT="30480" marB="30480" anchor="ctr"/>
                </a:tc>
                <a:extLst>
                  <a:ext uri="{0D108BD9-81ED-4DB2-BD59-A6C34878D82A}">
                    <a16:rowId xmlns:a16="http://schemas.microsoft.com/office/drawing/2014/main" val="10000"/>
                  </a:ext>
                </a:extLst>
              </a:tr>
              <a:tr h="316835">
                <a:tc>
                  <a:txBody>
                    <a:bodyPr/>
                    <a:lstStyle/>
                    <a:p>
                      <a:pPr algn="ctr">
                        <a:lnSpc>
                          <a:spcPct val="115000"/>
                        </a:lnSpc>
                        <a:spcBef>
                          <a:spcPts val="1200"/>
                        </a:spcBef>
                        <a:spcAft>
                          <a:spcPts val="1200"/>
                        </a:spcAft>
                      </a:pPr>
                      <a:r>
                        <a:rPr lang="en-US" sz="1800" noProof="0" dirty="0">
                          <a:solidFill>
                            <a:schemeClr val="tx1"/>
                          </a:solidFill>
                          <a:effectLst/>
                        </a:rPr>
                        <a:t>NOT </a:t>
                      </a:r>
                      <a:endParaRPr lang="en-US" sz="1600" noProof="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dirty="0">
                          <a:effectLst/>
                        </a:rPr>
                        <a:t>~ </a:t>
                      </a:r>
                      <a:endParaRPr lang="en-US" sz="1600" noProof="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dirty="0">
                          <a:effectLst/>
                        </a:rPr>
                        <a:t>~A </a:t>
                      </a:r>
                      <a:endParaRPr lang="en-US" sz="1600" noProof="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a:effectLst/>
                        </a:rPr>
                        <a:t>True if A is false</a:t>
                      </a:r>
                      <a:endParaRPr lang="en-US" sz="1600" noProof="0">
                        <a:effectLst/>
                        <a:latin typeface="Calibri"/>
                        <a:ea typeface="Calibri"/>
                        <a:cs typeface="Times New Roman"/>
                      </a:endParaRPr>
                    </a:p>
                  </a:txBody>
                  <a:tcPr marL="30480" marR="30480" marT="30480" marB="30480" anchor="ctr"/>
                </a:tc>
                <a:extLst>
                  <a:ext uri="{0D108BD9-81ED-4DB2-BD59-A6C34878D82A}">
                    <a16:rowId xmlns:a16="http://schemas.microsoft.com/office/drawing/2014/main" val="10001"/>
                  </a:ext>
                </a:extLst>
              </a:tr>
              <a:tr h="316835">
                <a:tc>
                  <a:txBody>
                    <a:bodyPr/>
                    <a:lstStyle/>
                    <a:p>
                      <a:pPr algn="ctr">
                        <a:lnSpc>
                          <a:spcPct val="115000"/>
                        </a:lnSpc>
                        <a:spcBef>
                          <a:spcPts val="1200"/>
                        </a:spcBef>
                        <a:spcAft>
                          <a:spcPts val="1200"/>
                        </a:spcAft>
                      </a:pPr>
                      <a:r>
                        <a:rPr lang="en-US" sz="1800" noProof="0" dirty="0">
                          <a:solidFill>
                            <a:schemeClr val="tx1"/>
                          </a:solidFill>
                          <a:effectLst/>
                        </a:rPr>
                        <a:t>AND </a:t>
                      </a:r>
                      <a:endParaRPr lang="en-US" sz="1600" noProof="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dirty="0">
                          <a:effectLst/>
                        </a:rPr>
                        <a:t>&amp; </a:t>
                      </a:r>
                      <a:endParaRPr lang="en-US" sz="1600" noProof="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dirty="0">
                          <a:effectLst/>
                        </a:rPr>
                        <a:t>A &amp; B </a:t>
                      </a:r>
                      <a:endParaRPr lang="en-US" sz="1600" noProof="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dirty="0">
                          <a:effectLst/>
                        </a:rPr>
                        <a:t>True if both A and B are true</a:t>
                      </a:r>
                      <a:endParaRPr lang="en-US" sz="1600" noProof="0" dirty="0">
                        <a:effectLst/>
                        <a:latin typeface="Calibri"/>
                        <a:ea typeface="Calibri"/>
                        <a:cs typeface="Times New Roman"/>
                      </a:endParaRPr>
                    </a:p>
                  </a:txBody>
                  <a:tcPr marL="30480" marR="30480" marT="30480" marB="30480" anchor="ctr"/>
                </a:tc>
                <a:extLst>
                  <a:ext uri="{0D108BD9-81ED-4DB2-BD59-A6C34878D82A}">
                    <a16:rowId xmlns:a16="http://schemas.microsoft.com/office/drawing/2014/main" val="10002"/>
                  </a:ext>
                </a:extLst>
              </a:tr>
              <a:tr h="316835">
                <a:tc>
                  <a:txBody>
                    <a:bodyPr/>
                    <a:lstStyle/>
                    <a:p>
                      <a:pPr algn="ctr">
                        <a:lnSpc>
                          <a:spcPct val="115000"/>
                        </a:lnSpc>
                        <a:spcBef>
                          <a:spcPts val="1200"/>
                        </a:spcBef>
                        <a:spcAft>
                          <a:spcPts val="1200"/>
                        </a:spcAft>
                      </a:pPr>
                      <a:r>
                        <a:rPr lang="en-US" sz="1800" noProof="0" dirty="0">
                          <a:solidFill>
                            <a:schemeClr val="tx1"/>
                          </a:solidFill>
                          <a:effectLst/>
                        </a:rPr>
                        <a:t>OR </a:t>
                      </a:r>
                      <a:endParaRPr lang="en-US" sz="1600" noProof="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a:effectLst/>
                        </a:rPr>
                        <a:t>| </a:t>
                      </a:r>
                      <a:endParaRPr lang="en-US" sz="1600" noProof="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dirty="0">
                          <a:effectLst/>
                        </a:rPr>
                        <a:t>A | B </a:t>
                      </a:r>
                      <a:endParaRPr lang="en-US" sz="1600" noProof="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dirty="0">
                          <a:effectLst/>
                        </a:rPr>
                        <a:t>True if either A or B (or both!) are true</a:t>
                      </a:r>
                      <a:endParaRPr lang="en-US" sz="1600" noProof="0" dirty="0">
                        <a:effectLst/>
                        <a:latin typeface="Calibri"/>
                        <a:ea typeface="Calibri"/>
                        <a:cs typeface="Times New Roman"/>
                      </a:endParaRPr>
                    </a:p>
                  </a:txBody>
                  <a:tcPr marL="30480" marR="30480" marT="30480" marB="30480" anchor="ctr"/>
                </a:tc>
                <a:extLst>
                  <a:ext uri="{0D108BD9-81ED-4DB2-BD59-A6C34878D82A}">
                    <a16:rowId xmlns:a16="http://schemas.microsoft.com/office/drawing/2014/main" val="10003"/>
                  </a:ext>
                </a:extLst>
              </a:tr>
              <a:tr h="316835">
                <a:tc>
                  <a:txBody>
                    <a:bodyPr/>
                    <a:lstStyle/>
                    <a:p>
                      <a:pPr algn="ctr">
                        <a:lnSpc>
                          <a:spcPct val="115000"/>
                        </a:lnSpc>
                        <a:spcBef>
                          <a:spcPts val="1200"/>
                        </a:spcBef>
                        <a:spcAft>
                          <a:spcPts val="1200"/>
                        </a:spcAft>
                      </a:pPr>
                      <a:r>
                        <a:rPr lang="en-US" sz="1800" noProof="0" dirty="0">
                          <a:solidFill>
                            <a:schemeClr val="tx1"/>
                          </a:solidFill>
                          <a:effectLst/>
                        </a:rPr>
                        <a:t>XOR </a:t>
                      </a:r>
                      <a:endParaRPr lang="en-US" sz="1600" noProof="0" dirty="0">
                        <a:solidFill>
                          <a:schemeClr val="tx1"/>
                        </a:solidFill>
                        <a:effectLst/>
                        <a:latin typeface="Calibri"/>
                        <a:ea typeface="Calibri"/>
                        <a:cs typeface="Times New Roman"/>
                      </a:endParaRPr>
                    </a:p>
                  </a:txBody>
                  <a:tcPr marL="30480" marR="30480" marT="30480" marB="30480" anchor="ctr"/>
                </a:tc>
                <a:tc>
                  <a:txBody>
                    <a:bodyPr/>
                    <a:lstStyle/>
                    <a:p>
                      <a:pPr>
                        <a:lnSpc>
                          <a:spcPct val="115000"/>
                        </a:lnSpc>
                      </a:pPr>
                      <a:endParaRPr lang="en-US" sz="1600" noProof="0">
                        <a:effectLst/>
                        <a:latin typeface="Calibri"/>
                        <a:cs typeface="Times New Roman"/>
                      </a:endParaRPr>
                    </a:p>
                  </a:txBody>
                  <a:tcPr marL="30480" marR="30480" marT="30480" marB="30480" anchor="ctr"/>
                </a:tc>
                <a:tc>
                  <a:txBody>
                    <a:bodyPr/>
                    <a:lstStyle/>
                    <a:p>
                      <a:pPr>
                        <a:lnSpc>
                          <a:spcPct val="115000"/>
                        </a:lnSpc>
                      </a:pPr>
                      <a:endParaRPr lang="en-US" sz="1600" noProof="0">
                        <a:effectLst/>
                        <a:latin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en-US" sz="1800" noProof="0" dirty="0">
                          <a:effectLst/>
                        </a:rPr>
                        <a:t>True if either A or B (but NOT both!) are true</a:t>
                      </a:r>
                      <a:endParaRPr lang="en-US" sz="1600" noProof="0" dirty="0">
                        <a:effectLst/>
                        <a:latin typeface="Calibri"/>
                        <a:ea typeface="Calibri"/>
                        <a:cs typeface="Times New Roman"/>
                      </a:endParaRPr>
                    </a:p>
                  </a:txBody>
                  <a:tcPr marL="30480" marR="30480" marT="30480" marB="30480" anchor="ctr"/>
                </a:tc>
                <a:extLst>
                  <a:ext uri="{0D108BD9-81ED-4DB2-BD59-A6C34878D82A}">
                    <a16:rowId xmlns:a16="http://schemas.microsoft.com/office/drawing/2014/main" val="10004"/>
                  </a:ext>
                </a:extLst>
              </a:tr>
            </a:tbl>
          </a:graphicData>
        </a:graphic>
      </p:graphicFrame>
      <p:sp>
        <p:nvSpPr>
          <p:cNvPr id="4" name="Dikdörtgen 3"/>
          <p:cNvSpPr/>
          <p:nvPr/>
        </p:nvSpPr>
        <p:spPr>
          <a:xfrm>
            <a:off x="410620" y="3847869"/>
            <a:ext cx="8460940" cy="369332"/>
          </a:xfrm>
          <a:prstGeom prst="rect">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p:spPr>
        <p:txBody>
          <a:bodyPr wrap="square">
            <a:spAutoFit/>
          </a:bodyPr>
          <a:lstStyle/>
          <a:p>
            <a:r>
              <a:rPr lang="tr-TR" dirty="0">
                <a:latin typeface="+mn-lt"/>
              </a:rPr>
              <a:t>Aşağıdaki tablo farklı girdilere göre dört farklı durumun sonuçlarını göstermektedir</a:t>
            </a:r>
            <a:endParaRPr lang="en-US" dirty="0">
              <a:latin typeface="+mn-lt"/>
            </a:endParaRPr>
          </a:p>
        </p:txBody>
      </p:sp>
      <p:graphicFrame>
        <p:nvGraphicFramePr>
          <p:cNvPr id="6" name="Tablo 5"/>
          <p:cNvGraphicFramePr>
            <a:graphicFrameLocks noGrp="1"/>
          </p:cNvGraphicFramePr>
          <p:nvPr>
            <p:extLst>
              <p:ext uri="{D42A27DB-BD31-4B8C-83A1-F6EECF244321}">
                <p14:modId xmlns:p14="http://schemas.microsoft.com/office/powerpoint/2010/main" val="3768013782"/>
              </p:ext>
            </p:extLst>
          </p:nvPr>
        </p:nvGraphicFramePr>
        <p:xfrm>
          <a:off x="1940790" y="4653136"/>
          <a:ext cx="5400599" cy="1789430"/>
        </p:xfrm>
        <a:graphic>
          <a:graphicData uri="http://schemas.openxmlformats.org/drawingml/2006/table">
            <a:tbl>
              <a:tblPr firstRow="1" firstCol="1" bandRow="1">
                <a:tableStyleId>{5C22544A-7EE6-4342-B048-85BDC9FD1C3A}</a:tableStyleId>
              </a:tblPr>
              <a:tblGrid>
                <a:gridCol w="696951">
                  <a:extLst>
                    <a:ext uri="{9D8B030D-6E8A-4147-A177-3AD203B41FA5}">
                      <a16:colId xmlns:a16="http://schemas.microsoft.com/office/drawing/2014/main" val="20000"/>
                    </a:ext>
                  </a:extLst>
                </a:gridCol>
                <a:gridCol w="696951">
                  <a:extLst>
                    <a:ext uri="{9D8B030D-6E8A-4147-A177-3AD203B41FA5}">
                      <a16:colId xmlns:a16="http://schemas.microsoft.com/office/drawing/2014/main" val="20001"/>
                    </a:ext>
                  </a:extLst>
                </a:gridCol>
                <a:gridCol w="696951">
                  <a:extLst>
                    <a:ext uri="{9D8B030D-6E8A-4147-A177-3AD203B41FA5}">
                      <a16:colId xmlns:a16="http://schemas.microsoft.com/office/drawing/2014/main" val="20002"/>
                    </a:ext>
                  </a:extLst>
                </a:gridCol>
                <a:gridCol w="696951">
                  <a:extLst>
                    <a:ext uri="{9D8B030D-6E8A-4147-A177-3AD203B41FA5}">
                      <a16:colId xmlns:a16="http://schemas.microsoft.com/office/drawing/2014/main" val="20003"/>
                    </a:ext>
                  </a:extLst>
                </a:gridCol>
                <a:gridCol w="696951">
                  <a:extLst>
                    <a:ext uri="{9D8B030D-6E8A-4147-A177-3AD203B41FA5}">
                      <a16:colId xmlns:a16="http://schemas.microsoft.com/office/drawing/2014/main" val="20004"/>
                    </a:ext>
                  </a:extLst>
                </a:gridCol>
                <a:gridCol w="696951">
                  <a:extLst>
                    <a:ext uri="{9D8B030D-6E8A-4147-A177-3AD203B41FA5}">
                      <a16:colId xmlns:a16="http://schemas.microsoft.com/office/drawing/2014/main" val="20005"/>
                    </a:ext>
                  </a:extLst>
                </a:gridCol>
                <a:gridCol w="1218893">
                  <a:extLst>
                    <a:ext uri="{9D8B030D-6E8A-4147-A177-3AD203B41FA5}">
                      <a16:colId xmlns:a16="http://schemas.microsoft.com/office/drawing/2014/main" val="20006"/>
                    </a:ext>
                  </a:extLst>
                </a:gridCol>
              </a:tblGrid>
              <a:tr h="0">
                <a:tc>
                  <a:txBody>
                    <a:bodyPr/>
                    <a:lstStyle/>
                    <a:p>
                      <a:pPr algn="ctr">
                        <a:lnSpc>
                          <a:spcPct val="115000"/>
                        </a:lnSpc>
                        <a:spcBef>
                          <a:spcPts val="1200"/>
                        </a:spcBef>
                        <a:spcAft>
                          <a:spcPts val="1200"/>
                        </a:spcAft>
                      </a:pPr>
                      <a:r>
                        <a:rPr lang="tr-TR" sz="1800" dirty="0">
                          <a:solidFill>
                            <a:schemeClr val="tx1"/>
                          </a:solidFill>
                          <a:effectLst/>
                        </a:rPr>
                        <a:t>A</a:t>
                      </a:r>
                      <a:endParaRPr lang="tr-TR" sz="160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solidFill>
                            <a:schemeClr val="tx1"/>
                          </a:solidFill>
                          <a:effectLst/>
                        </a:rPr>
                        <a:t>B</a:t>
                      </a:r>
                      <a:endParaRPr lang="tr-TR" sz="160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solidFill>
                            <a:schemeClr val="tx1"/>
                          </a:solidFill>
                          <a:effectLst/>
                        </a:rPr>
                        <a:t>~A</a:t>
                      </a:r>
                      <a:endParaRPr lang="tr-TR" sz="160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solidFill>
                            <a:schemeClr val="tx1"/>
                          </a:solidFill>
                          <a:effectLst/>
                        </a:rPr>
                        <a:t>~B</a:t>
                      </a:r>
                      <a:endParaRPr lang="tr-TR" sz="160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solidFill>
                            <a:schemeClr val="tx1"/>
                          </a:solidFill>
                          <a:effectLst/>
                        </a:rPr>
                        <a:t>A &amp; B</a:t>
                      </a:r>
                      <a:endParaRPr lang="tr-TR" sz="160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solidFill>
                            <a:schemeClr val="tx1"/>
                          </a:solidFill>
                          <a:effectLst/>
                        </a:rPr>
                        <a:t>A | B</a:t>
                      </a:r>
                      <a:endParaRPr lang="tr-TR" sz="160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err="1">
                          <a:solidFill>
                            <a:schemeClr val="tx1"/>
                          </a:solidFill>
                          <a:effectLst/>
                        </a:rPr>
                        <a:t>xor</a:t>
                      </a:r>
                      <a:r>
                        <a:rPr lang="tr-TR" sz="1800" dirty="0">
                          <a:solidFill>
                            <a:schemeClr val="tx1"/>
                          </a:solidFill>
                          <a:effectLst/>
                        </a:rPr>
                        <a:t>(A, B)</a:t>
                      </a:r>
                      <a:endParaRPr lang="tr-TR" sz="1600" dirty="0">
                        <a:solidFill>
                          <a:schemeClr val="tx1"/>
                        </a:solidFill>
                        <a:effectLst/>
                        <a:latin typeface="Calibri"/>
                        <a:ea typeface="Calibri"/>
                        <a:cs typeface="Times New Roman"/>
                      </a:endParaRPr>
                    </a:p>
                  </a:txBody>
                  <a:tcPr marL="30480" marR="30480" marT="30480" marB="30480" anchor="ctr"/>
                </a:tc>
                <a:extLst>
                  <a:ext uri="{0D108BD9-81ED-4DB2-BD59-A6C34878D82A}">
                    <a16:rowId xmlns:a16="http://schemas.microsoft.com/office/drawing/2014/main" val="10000"/>
                  </a:ext>
                </a:extLst>
              </a:tr>
              <a:tr h="0">
                <a:tc>
                  <a:txBody>
                    <a:bodyPr/>
                    <a:lstStyle/>
                    <a:p>
                      <a:pPr algn="ctr">
                        <a:lnSpc>
                          <a:spcPct val="115000"/>
                        </a:lnSpc>
                        <a:spcBef>
                          <a:spcPts val="1200"/>
                        </a:spcBef>
                        <a:spcAft>
                          <a:spcPts val="1200"/>
                        </a:spcAft>
                      </a:pPr>
                      <a:r>
                        <a:rPr lang="tr-TR" sz="1800" dirty="0">
                          <a:solidFill>
                            <a:schemeClr val="tx1"/>
                          </a:solidFill>
                          <a:effectLst/>
                        </a:rPr>
                        <a:t>0 </a:t>
                      </a:r>
                      <a:endParaRPr lang="tr-TR" sz="160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0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effectLst/>
                        </a:rPr>
                        <a:t>1 </a:t>
                      </a:r>
                      <a:endParaRPr lang="tr-TR" sz="160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1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effectLst/>
                        </a:rPr>
                        <a:t>0 </a:t>
                      </a:r>
                      <a:endParaRPr lang="tr-TR" sz="160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0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effectLst/>
                        </a:rPr>
                        <a:t>0</a:t>
                      </a:r>
                      <a:endParaRPr lang="tr-TR" sz="1600" dirty="0">
                        <a:effectLst/>
                        <a:latin typeface="Calibri"/>
                        <a:ea typeface="Calibri"/>
                        <a:cs typeface="Times New Roman"/>
                      </a:endParaRPr>
                    </a:p>
                  </a:txBody>
                  <a:tcPr marL="30480" marR="30480" marT="30480" marB="30480" anchor="ctr"/>
                </a:tc>
                <a:extLst>
                  <a:ext uri="{0D108BD9-81ED-4DB2-BD59-A6C34878D82A}">
                    <a16:rowId xmlns:a16="http://schemas.microsoft.com/office/drawing/2014/main" val="10001"/>
                  </a:ext>
                </a:extLst>
              </a:tr>
              <a:tr h="0">
                <a:tc>
                  <a:txBody>
                    <a:bodyPr/>
                    <a:lstStyle/>
                    <a:p>
                      <a:pPr algn="ctr">
                        <a:lnSpc>
                          <a:spcPct val="115000"/>
                        </a:lnSpc>
                        <a:spcBef>
                          <a:spcPts val="1200"/>
                        </a:spcBef>
                        <a:spcAft>
                          <a:spcPts val="1200"/>
                        </a:spcAft>
                      </a:pPr>
                      <a:r>
                        <a:rPr lang="tr-TR" sz="1800" dirty="0">
                          <a:solidFill>
                            <a:schemeClr val="tx1"/>
                          </a:solidFill>
                          <a:effectLst/>
                        </a:rPr>
                        <a:t>0 </a:t>
                      </a:r>
                      <a:endParaRPr lang="tr-TR" sz="160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1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effectLst/>
                        </a:rPr>
                        <a:t>1 </a:t>
                      </a:r>
                      <a:endParaRPr lang="tr-TR" sz="160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effectLst/>
                        </a:rPr>
                        <a:t>0 </a:t>
                      </a:r>
                      <a:endParaRPr lang="tr-TR" sz="160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0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1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1</a:t>
                      </a:r>
                      <a:endParaRPr lang="tr-TR" sz="1600">
                        <a:effectLst/>
                        <a:latin typeface="Calibri"/>
                        <a:ea typeface="Calibri"/>
                        <a:cs typeface="Times New Roman"/>
                      </a:endParaRPr>
                    </a:p>
                  </a:txBody>
                  <a:tcPr marL="30480" marR="30480" marT="30480" marB="30480" anchor="ctr"/>
                </a:tc>
                <a:extLst>
                  <a:ext uri="{0D108BD9-81ED-4DB2-BD59-A6C34878D82A}">
                    <a16:rowId xmlns:a16="http://schemas.microsoft.com/office/drawing/2014/main" val="10002"/>
                  </a:ext>
                </a:extLst>
              </a:tr>
              <a:tr h="0">
                <a:tc>
                  <a:txBody>
                    <a:bodyPr/>
                    <a:lstStyle/>
                    <a:p>
                      <a:pPr algn="ctr">
                        <a:lnSpc>
                          <a:spcPct val="115000"/>
                        </a:lnSpc>
                        <a:spcBef>
                          <a:spcPts val="1200"/>
                        </a:spcBef>
                        <a:spcAft>
                          <a:spcPts val="1200"/>
                        </a:spcAft>
                      </a:pPr>
                      <a:r>
                        <a:rPr lang="tr-TR" sz="1800" dirty="0">
                          <a:solidFill>
                            <a:schemeClr val="tx1"/>
                          </a:solidFill>
                          <a:effectLst/>
                        </a:rPr>
                        <a:t>1 </a:t>
                      </a:r>
                      <a:endParaRPr lang="tr-TR" sz="160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0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0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effectLst/>
                        </a:rPr>
                        <a:t>1 </a:t>
                      </a:r>
                      <a:endParaRPr lang="tr-TR" sz="160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0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1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1</a:t>
                      </a:r>
                      <a:endParaRPr lang="tr-TR" sz="1600">
                        <a:effectLst/>
                        <a:latin typeface="Calibri"/>
                        <a:ea typeface="Calibri"/>
                        <a:cs typeface="Times New Roman"/>
                      </a:endParaRPr>
                    </a:p>
                  </a:txBody>
                  <a:tcPr marL="30480" marR="30480" marT="30480" marB="30480" anchor="ctr"/>
                </a:tc>
                <a:extLst>
                  <a:ext uri="{0D108BD9-81ED-4DB2-BD59-A6C34878D82A}">
                    <a16:rowId xmlns:a16="http://schemas.microsoft.com/office/drawing/2014/main" val="10003"/>
                  </a:ext>
                </a:extLst>
              </a:tr>
              <a:tr h="0">
                <a:tc>
                  <a:txBody>
                    <a:bodyPr/>
                    <a:lstStyle/>
                    <a:p>
                      <a:pPr algn="ctr">
                        <a:lnSpc>
                          <a:spcPct val="115000"/>
                        </a:lnSpc>
                        <a:spcBef>
                          <a:spcPts val="1200"/>
                        </a:spcBef>
                        <a:spcAft>
                          <a:spcPts val="1200"/>
                        </a:spcAft>
                      </a:pPr>
                      <a:r>
                        <a:rPr lang="tr-TR" sz="1800" dirty="0">
                          <a:solidFill>
                            <a:schemeClr val="tx1"/>
                          </a:solidFill>
                          <a:effectLst/>
                        </a:rPr>
                        <a:t>1 </a:t>
                      </a:r>
                      <a:endParaRPr lang="tr-TR" sz="1600" dirty="0">
                        <a:solidFill>
                          <a:schemeClr val="tx1"/>
                        </a:solidFill>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1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0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effectLst/>
                        </a:rPr>
                        <a:t>0 </a:t>
                      </a:r>
                      <a:endParaRPr lang="tr-TR" sz="160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a:effectLst/>
                        </a:rPr>
                        <a:t>1 </a:t>
                      </a:r>
                      <a:endParaRPr lang="tr-TR" sz="160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effectLst/>
                        </a:rPr>
                        <a:t>1 </a:t>
                      </a:r>
                      <a:endParaRPr lang="tr-TR" sz="1600" dirty="0">
                        <a:effectLst/>
                        <a:latin typeface="Calibri"/>
                        <a:ea typeface="Calibri"/>
                        <a:cs typeface="Times New Roman"/>
                      </a:endParaRPr>
                    </a:p>
                  </a:txBody>
                  <a:tcPr marL="30480" marR="30480" marT="30480" marB="30480" anchor="ctr"/>
                </a:tc>
                <a:tc>
                  <a:txBody>
                    <a:bodyPr/>
                    <a:lstStyle/>
                    <a:p>
                      <a:pPr algn="ctr">
                        <a:lnSpc>
                          <a:spcPct val="115000"/>
                        </a:lnSpc>
                        <a:spcBef>
                          <a:spcPts val="1200"/>
                        </a:spcBef>
                        <a:spcAft>
                          <a:spcPts val="1200"/>
                        </a:spcAft>
                      </a:pPr>
                      <a:r>
                        <a:rPr lang="tr-TR" sz="1800" dirty="0">
                          <a:effectLst/>
                        </a:rPr>
                        <a:t>0</a:t>
                      </a:r>
                      <a:endParaRPr lang="tr-TR" sz="1600" dirty="0">
                        <a:effectLst/>
                        <a:latin typeface="Calibri"/>
                        <a:ea typeface="Calibri"/>
                        <a:cs typeface="Times New Roman"/>
                      </a:endParaRPr>
                    </a:p>
                  </a:txBody>
                  <a:tcPr marL="30480" marR="30480" marT="30480" marB="3048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62592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Mantıksal </a:t>
            </a:r>
            <a:r>
              <a:rPr lang="en-US" sz="2800" b="1" dirty="0" err="1">
                <a:solidFill>
                  <a:schemeClr val="bg1"/>
                </a:solidFill>
                <a:latin typeface="Calibri" pitchFamily="34" charset="0"/>
              </a:rPr>
              <a:t>Operat</a:t>
            </a:r>
            <a:r>
              <a:rPr lang="tr-TR" sz="2800" b="1" dirty="0" err="1">
                <a:solidFill>
                  <a:schemeClr val="bg1"/>
                </a:solidFill>
                <a:latin typeface="Calibri" pitchFamily="34" charset="0"/>
              </a:rPr>
              <a:t>örler</a:t>
            </a:r>
            <a:endParaRPr lang="en-US" sz="2800" b="1" dirty="0">
              <a:solidFill>
                <a:schemeClr val="bg1"/>
              </a:solidFill>
              <a:latin typeface="Calibri" pitchFamily="34" charset="0"/>
            </a:endParaRPr>
          </a:p>
        </p:txBody>
      </p:sp>
      <p:sp>
        <p:nvSpPr>
          <p:cNvPr id="4" name="Text Box 49"/>
          <p:cNvSpPr txBox="1">
            <a:spLocks noChangeArrowheads="1"/>
          </p:cNvSpPr>
          <p:nvPr/>
        </p:nvSpPr>
        <p:spPr bwMode="auto">
          <a:xfrm>
            <a:off x="517389" y="3903663"/>
            <a:ext cx="8101012" cy="2524125"/>
          </a:xfrm>
          <a:prstGeom prst="rect">
            <a:avLst/>
          </a:prstGeom>
          <a:noFill/>
          <a:ln w="9525">
            <a:noFill/>
            <a:miter lim="800000"/>
            <a:headEnd/>
            <a:tailEnd/>
          </a:ln>
        </p:spPr>
        <p:txBody>
          <a:bodyPr>
            <a:spAutoFit/>
          </a:bodyPr>
          <a:lstStyle/>
          <a:p>
            <a:pPr algn="just" eaLnBrk="1" hangingPunct="1">
              <a:spcBef>
                <a:spcPct val="50000"/>
              </a:spcBef>
            </a:pPr>
            <a:r>
              <a:rPr lang="tr-TR" altLang="zh-CN" b="1" dirty="0">
                <a:solidFill>
                  <a:srgbClr val="FF3300"/>
                </a:solidFill>
                <a:ea typeface="SimSun" pitchFamily="2" charset="-122"/>
              </a:rPr>
              <a:t>Örnek</a:t>
            </a:r>
            <a:r>
              <a:rPr lang="en-US" altLang="zh-CN" b="1" dirty="0">
                <a:solidFill>
                  <a:srgbClr val="FF3300"/>
                </a:solidFill>
                <a:ea typeface="SimSun" pitchFamily="2" charset="-122"/>
              </a:rPr>
              <a:t>:</a:t>
            </a:r>
            <a:r>
              <a:rPr lang="en-US" altLang="zh-CN" sz="1600" dirty="0">
                <a:ea typeface="SimSun" pitchFamily="2" charset="-122"/>
              </a:rPr>
              <a:t> </a:t>
            </a:r>
          </a:p>
          <a:p>
            <a:r>
              <a:rPr lang="en-US" altLang="zh-CN" dirty="0">
                <a:ea typeface="SimSun" pitchFamily="2" charset="-122"/>
              </a:rPr>
              <a:t>&gt;&gt; k=4; m=5;</a:t>
            </a:r>
          </a:p>
          <a:p>
            <a:r>
              <a:rPr lang="en-US" altLang="zh-CN" dirty="0">
                <a:ea typeface="SimSun" pitchFamily="2" charset="-122"/>
              </a:rPr>
              <a:t>&gt;&gt; (k&gt;6) &amp; (m&lt;8)</a:t>
            </a:r>
          </a:p>
          <a:p>
            <a:r>
              <a:rPr lang="en-US" altLang="zh-CN" dirty="0" err="1">
                <a:ea typeface="SimSun" pitchFamily="2" charset="-122"/>
              </a:rPr>
              <a:t>ans</a:t>
            </a:r>
            <a:r>
              <a:rPr lang="en-US" altLang="zh-CN" dirty="0">
                <a:ea typeface="SimSun" pitchFamily="2" charset="-122"/>
              </a:rPr>
              <a:t> = 0</a:t>
            </a:r>
          </a:p>
          <a:p>
            <a:endParaRPr lang="en-US" altLang="zh-CN" b="1" dirty="0">
              <a:solidFill>
                <a:srgbClr val="008000"/>
              </a:solidFill>
              <a:ea typeface="SimSun" pitchFamily="2" charset="-122"/>
            </a:endParaRPr>
          </a:p>
          <a:p>
            <a:endParaRPr lang="en-US" altLang="zh-CN" b="1" dirty="0">
              <a:solidFill>
                <a:srgbClr val="008000"/>
              </a:solidFill>
              <a:ea typeface="SimSun" pitchFamily="2" charset="-122"/>
            </a:endParaRPr>
          </a:p>
          <a:p>
            <a:r>
              <a:rPr lang="en-US" altLang="zh-CN" dirty="0">
                <a:ea typeface="SimSun" pitchFamily="2" charset="-122"/>
              </a:rPr>
              <a:t>&gt;&gt; (k&gt;6) </a:t>
            </a:r>
            <a:r>
              <a:rPr lang="en-US" altLang="zh-CN" dirty="0">
                <a:solidFill>
                  <a:srgbClr val="FF0000"/>
                </a:solidFill>
                <a:ea typeface="SimSun" pitchFamily="2" charset="-122"/>
              </a:rPr>
              <a:t>and</a:t>
            </a:r>
            <a:r>
              <a:rPr lang="en-US" altLang="zh-CN" dirty="0">
                <a:ea typeface="SimSun" pitchFamily="2" charset="-122"/>
              </a:rPr>
              <a:t> (m&lt;8)                    </a:t>
            </a:r>
            <a:endParaRPr lang="en-US" altLang="zh-CN" sz="1400" b="1" dirty="0">
              <a:solidFill>
                <a:srgbClr val="A50021"/>
              </a:solidFill>
              <a:ea typeface="SimSun" pitchFamily="2" charset="-122"/>
            </a:endParaRPr>
          </a:p>
          <a:p>
            <a:r>
              <a:rPr lang="en-US" altLang="zh-CN" sz="1600" dirty="0">
                <a:ea typeface="SimSun" pitchFamily="2" charset="-122"/>
              </a:rPr>
              <a:t>                  |</a:t>
            </a:r>
          </a:p>
          <a:p>
            <a:r>
              <a:rPr lang="en-US" altLang="zh-CN" sz="1600" dirty="0">
                <a:ea typeface="SimSun" pitchFamily="2" charset="-122"/>
              </a:rPr>
              <a:t>Error: Unexpected MATLAB expression.</a:t>
            </a:r>
            <a:endParaRPr lang="en-US" sz="1600" dirty="0"/>
          </a:p>
        </p:txBody>
      </p:sp>
      <p:sp>
        <p:nvSpPr>
          <p:cNvPr id="6" name="Rectangle 53"/>
          <p:cNvSpPr>
            <a:spLocks noChangeArrowheads="1"/>
          </p:cNvSpPr>
          <p:nvPr/>
        </p:nvSpPr>
        <p:spPr bwMode="auto">
          <a:xfrm>
            <a:off x="6215063" y="3443639"/>
            <a:ext cx="2435225" cy="3539430"/>
          </a:xfrm>
          <a:prstGeom prst="rect">
            <a:avLst/>
          </a:prstGeom>
          <a:noFill/>
          <a:ln w="9525">
            <a:noFill/>
            <a:miter lim="800000"/>
            <a:headEnd/>
            <a:tailEnd/>
          </a:ln>
        </p:spPr>
        <p:txBody>
          <a:bodyPr anchor="ctr">
            <a:spAutoFit/>
          </a:bodyPr>
          <a:lstStyle/>
          <a:p>
            <a:pPr eaLnBrk="1" hangingPunct="1"/>
            <a:r>
              <a:rPr lang="tr-TR" altLang="zh-CN" sz="1600" b="1" dirty="0">
                <a:ea typeface="SimSun" pitchFamily="2" charset="-122"/>
              </a:rPr>
              <a:t>Şayet </a:t>
            </a:r>
            <a:r>
              <a:rPr lang="en-US" altLang="zh-CN" sz="1600" b="1" dirty="0">
                <a:ea typeface="SimSun" pitchFamily="2" charset="-122"/>
              </a:rPr>
              <a:t>0&lt;=x&lt;9 </a:t>
            </a:r>
            <a:r>
              <a:rPr lang="tr-TR" altLang="zh-CN" sz="1600" b="1" dirty="0">
                <a:ea typeface="SimSun" pitchFamily="2" charset="-122"/>
              </a:rPr>
              <a:t>ifadesini </a:t>
            </a:r>
            <a:r>
              <a:rPr lang="en-US" altLang="zh-CN" sz="1600" b="1" dirty="0" err="1">
                <a:ea typeface="SimSun" pitchFamily="2" charset="-122"/>
              </a:rPr>
              <a:t>Matlab</a:t>
            </a:r>
            <a:r>
              <a:rPr lang="tr-TR" altLang="zh-CN" sz="1600" b="1" dirty="0">
                <a:ea typeface="SimSun" pitchFamily="2" charset="-122"/>
              </a:rPr>
              <a:t>’da yazmak istiyorsanız</a:t>
            </a:r>
            <a:endParaRPr lang="en-US" altLang="zh-CN" sz="1600" b="1" dirty="0">
              <a:ea typeface="SimSun" pitchFamily="2" charset="-122"/>
            </a:endParaRPr>
          </a:p>
          <a:p>
            <a:pPr eaLnBrk="1" hangingPunct="1"/>
            <a:endParaRPr lang="en-US" altLang="zh-CN" sz="1600" b="1" dirty="0">
              <a:ea typeface="SimSun" pitchFamily="2" charset="-122"/>
            </a:endParaRPr>
          </a:p>
          <a:p>
            <a:pPr eaLnBrk="1" hangingPunct="1"/>
            <a:r>
              <a:rPr lang="en-US" altLang="zh-CN" sz="1600" b="1" dirty="0">
                <a:ea typeface="SimSun" pitchFamily="2" charset="-122"/>
              </a:rPr>
              <a:t>(0&lt;=x) &amp; (x&lt;9)</a:t>
            </a:r>
          </a:p>
          <a:p>
            <a:pPr eaLnBrk="1" hangingPunct="1"/>
            <a:r>
              <a:rPr lang="tr-TR" altLang="zh-CN" sz="1600" b="1" dirty="0">
                <a:ea typeface="SimSun" pitchFamily="2" charset="-122"/>
              </a:rPr>
              <a:t>veya</a:t>
            </a:r>
            <a:endParaRPr lang="en-US" altLang="zh-CN" sz="1600" b="1" dirty="0">
              <a:ea typeface="SimSun" pitchFamily="2" charset="-122"/>
            </a:endParaRPr>
          </a:p>
          <a:p>
            <a:pPr eaLnBrk="1" hangingPunct="1"/>
            <a:r>
              <a:rPr lang="en-US" sz="1600" b="1" dirty="0">
                <a:ea typeface="SimSun" pitchFamily="2" charset="-122"/>
              </a:rPr>
              <a:t>x&gt;=0 &amp; x&lt;9</a:t>
            </a:r>
          </a:p>
          <a:p>
            <a:pPr eaLnBrk="1" hangingPunct="1"/>
            <a:r>
              <a:rPr lang="tr-TR" sz="1600" b="1" dirty="0">
                <a:ea typeface="SimSun" pitchFamily="2" charset="-122"/>
              </a:rPr>
              <a:t>yazmalısınız. </a:t>
            </a:r>
          </a:p>
          <a:p>
            <a:pPr eaLnBrk="1" hangingPunct="1"/>
            <a:endParaRPr lang="tr-TR" sz="1600" b="1" dirty="0">
              <a:ea typeface="SimSun" pitchFamily="2" charset="-122"/>
            </a:endParaRPr>
          </a:p>
          <a:p>
            <a:pPr eaLnBrk="1" hangingPunct="1"/>
            <a:r>
              <a:rPr lang="tr-TR" sz="1600" b="1" dirty="0">
                <a:ea typeface="SimSun" pitchFamily="2" charset="-122"/>
              </a:rPr>
              <a:t>Aşağıdaki gibi yazamazsınız,</a:t>
            </a:r>
          </a:p>
          <a:p>
            <a:pPr eaLnBrk="1" hangingPunct="1"/>
            <a:r>
              <a:rPr lang="en-US" sz="1600" b="1" dirty="0">
                <a:ea typeface="SimSun" pitchFamily="2" charset="-122"/>
              </a:rPr>
              <a:t>x=&gt;0 &amp; x&lt;9</a:t>
            </a:r>
          </a:p>
          <a:p>
            <a:pPr eaLnBrk="1" hangingPunct="1"/>
            <a:endParaRPr lang="en-US" altLang="zh-CN" sz="1600" b="1" dirty="0">
              <a:ea typeface="SimSun" pitchFamily="2" charset="-122"/>
            </a:endParaRPr>
          </a:p>
          <a:p>
            <a:pPr eaLnBrk="1" hangingPunct="1"/>
            <a:endParaRPr lang="en-US" altLang="zh-CN" sz="1600" b="1" dirty="0"/>
          </a:p>
        </p:txBody>
      </p:sp>
      <p:sp>
        <p:nvSpPr>
          <p:cNvPr id="7" name="Line 54"/>
          <p:cNvSpPr>
            <a:spLocks noChangeShapeType="1"/>
          </p:cNvSpPr>
          <p:nvPr/>
        </p:nvSpPr>
        <p:spPr bwMode="auto">
          <a:xfrm>
            <a:off x="5630863" y="4451350"/>
            <a:ext cx="0" cy="1752600"/>
          </a:xfrm>
          <a:prstGeom prst="line">
            <a:avLst/>
          </a:prstGeom>
          <a:noFill/>
          <a:ln w="9525">
            <a:solidFill>
              <a:schemeClr val="tx1"/>
            </a:solidFill>
            <a:round/>
            <a:headEnd/>
            <a:tailEnd/>
          </a:ln>
        </p:spPr>
        <p:txBody>
          <a:bodyPr/>
          <a:lstStyle/>
          <a:p>
            <a:endParaRPr lang="en-US"/>
          </a:p>
        </p:txBody>
      </p:sp>
      <p:graphicFrame>
        <p:nvGraphicFramePr>
          <p:cNvPr id="8" name="Group 9"/>
          <p:cNvGraphicFramePr>
            <a:graphicFrameLocks noGrp="1"/>
          </p:cNvGraphicFramePr>
          <p:nvPr>
            <p:extLst>
              <p:ext uri="{D42A27DB-BD31-4B8C-83A1-F6EECF244321}">
                <p14:modId xmlns:p14="http://schemas.microsoft.com/office/powerpoint/2010/main" val="35941388"/>
              </p:ext>
            </p:extLst>
          </p:nvPr>
        </p:nvGraphicFramePr>
        <p:xfrm>
          <a:off x="1583668" y="1024786"/>
          <a:ext cx="3060700" cy="1920240"/>
        </p:xfrm>
        <a:graphic>
          <a:graphicData uri="http://schemas.openxmlformats.org/drawingml/2006/table">
            <a:tbl>
              <a:tblPr/>
              <a:tblGrid>
                <a:gridCol w="1376363">
                  <a:extLst>
                    <a:ext uri="{9D8B030D-6E8A-4147-A177-3AD203B41FA5}">
                      <a16:colId xmlns:a16="http://schemas.microsoft.com/office/drawing/2014/main" val="20000"/>
                    </a:ext>
                  </a:extLst>
                </a:gridCol>
                <a:gridCol w="1684337">
                  <a:extLst>
                    <a:ext uri="{9D8B030D-6E8A-4147-A177-3AD203B41FA5}">
                      <a16:colId xmlns:a16="http://schemas.microsoft.com/office/drawing/2014/main" val="20001"/>
                    </a:ext>
                  </a:extLst>
                </a:gridCol>
              </a:tblGrid>
              <a:tr h="2286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zh-CN" sz="1600" b="1" i="0" u="none" strike="noStrike" cap="none" normalizeH="0" baseline="0" dirty="0" err="1">
                          <a:ln>
                            <a:noFill/>
                          </a:ln>
                          <a:solidFill>
                            <a:srgbClr val="FFFFFF"/>
                          </a:solidFill>
                          <a:effectLst/>
                          <a:latin typeface="Comic Sans MS" pitchFamily="66" charset="0"/>
                          <a:ea typeface="SimSun" pitchFamily="2" charset="-122"/>
                          <a:cs typeface="Arial" pitchFamily="34" charset="0"/>
                        </a:rPr>
                        <a:t>Operator</a:t>
                      </a:r>
                      <a:endParaRPr kumimoji="0" lang="tr-TR" altLang="zh-CN" sz="1600" b="1" i="0" u="none" strike="noStrike" cap="none" normalizeH="0" baseline="0" dirty="0">
                        <a:ln>
                          <a:noFill/>
                        </a:ln>
                        <a:solidFill>
                          <a:srgbClr val="FFFFFF"/>
                        </a:solidFill>
                        <a:effectLst/>
                        <a:latin typeface="Comic Sans MS" pitchFamily="66" charset="0"/>
                        <a:ea typeface="SimSun" pitchFamily="2" charset="-122"/>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zh-CN" sz="1600" b="1" i="0" u="none" strike="noStrike" cap="none" normalizeH="0" baseline="0" dirty="0">
                          <a:ln>
                            <a:noFill/>
                          </a:ln>
                          <a:solidFill>
                            <a:srgbClr val="FFFFFF"/>
                          </a:solidFill>
                          <a:effectLst/>
                          <a:latin typeface="Comic Sans MS" pitchFamily="66" charset="0"/>
                          <a:ea typeface="SimSun" pitchFamily="2" charset="-122"/>
                          <a:cs typeface="Arial" pitchFamily="34" charset="0"/>
                        </a:rPr>
                        <a:t>Name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99FF"/>
                    </a:solidFill>
                  </a:tcPr>
                </a:tc>
                <a:extLst>
                  <a:ext uri="{0D108BD9-81ED-4DB2-BD59-A6C34878D82A}">
                    <a16:rowId xmlns:a16="http://schemas.microsoft.com/office/drawing/2014/main" val="10000"/>
                  </a:ext>
                </a:extLst>
              </a:tr>
              <a:tr h="22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dirty="0">
                          <a:ln>
                            <a:noFill/>
                          </a:ln>
                          <a:solidFill>
                            <a:srgbClr val="009900"/>
                          </a:solidFill>
                          <a:effectLst/>
                          <a:latin typeface="Verdana" pitchFamily="34" charset="0"/>
                          <a:ea typeface="SimSun" pitchFamily="2" charset="-122"/>
                          <a:cs typeface="Arial" pitchFamily="34" charset="0"/>
                        </a:rPr>
                        <a:t>&amp;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zh-CN" sz="1600" b="1" i="0" u="none" strike="noStrike" cap="none" normalizeH="0" baseline="0" dirty="0">
                          <a:ln>
                            <a:noFill/>
                          </a:ln>
                          <a:solidFill>
                            <a:srgbClr val="FF3300"/>
                          </a:solidFill>
                          <a:effectLst/>
                          <a:latin typeface="Verdana" pitchFamily="34" charset="0"/>
                          <a:ea typeface="SimSun" pitchFamily="2" charset="-122"/>
                          <a:cs typeface="Arial" pitchFamily="34" charset="0"/>
                        </a:rPr>
                        <a:t>AND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5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dirty="0">
                          <a:ln>
                            <a:noFill/>
                          </a:ln>
                          <a:solidFill>
                            <a:srgbClr val="009900"/>
                          </a:solidFill>
                          <a:effectLst/>
                          <a:latin typeface="Verdana" pitchFamily="34" charset="0"/>
                          <a:ea typeface="SimSun" pitchFamily="2" charset="-122"/>
                          <a:cs typeface="Arial"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zh-CN" sz="1600" b="1" i="0" u="none" strike="noStrike" cap="none" normalizeH="0" baseline="0" dirty="0">
                          <a:ln>
                            <a:noFill/>
                          </a:ln>
                          <a:solidFill>
                            <a:srgbClr val="FF3300"/>
                          </a:solidFill>
                          <a:effectLst/>
                          <a:latin typeface="Verdana" pitchFamily="34" charset="0"/>
                          <a:ea typeface="SimSun" pitchFamily="2" charset="-122"/>
                          <a:cs typeface="Arial" pitchFamily="34" charset="0"/>
                        </a:rPr>
                        <a:t>OR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dirty="0" err="1">
                          <a:ln>
                            <a:noFill/>
                          </a:ln>
                          <a:solidFill>
                            <a:srgbClr val="009900"/>
                          </a:solidFill>
                          <a:effectLst/>
                          <a:latin typeface="Verdana" pitchFamily="34" charset="0"/>
                          <a:ea typeface="SimSun" pitchFamily="2" charset="-122"/>
                          <a:cs typeface="Arial" pitchFamily="34" charset="0"/>
                        </a:rPr>
                        <a:t>xor</a:t>
                      </a:r>
                      <a:endParaRPr kumimoji="0" lang="tr-TR" altLang="zh-CN" sz="2000" b="1" i="0" u="none" strike="noStrike" cap="none" normalizeH="0" baseline="0" dirty="0">
                        <a:ln>
                          <a:noFill/>
                        </a:ln>
                        <a:solidFill>
                          <a:srgbClr val="009900"/>
                        </a:solidFill>
                        <a:effectLst/>
                        <a:latin typeface="Verdana" pitchFamily="34" charset="0"/>
                        <a:ea typeface="SimSun" pitchFamily="2" charset="-122"/>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zh-CN" sz="1600" b="1" i="0" u="none" strike="noStrike" cap="none" normalizeH="0" baseline="0" dirty="0">
                          <a:ln>
                            <a:noFill/>
                          </a:ln>
                          <a:solidFill>
                            <a:srgbClr val="FF3300"/>
                          </a:solidFill>
                          <a:effectLst/>
                          <a:latin typeface="Verdana" pitchFamily="34" charset="0"/>
                          <a:ea typeface="SimSun" pitchFamily="2" charset="-122"/>
                          <a:cs typeface="Arial" pitchFamily="34" charset="0"/>
                        </a:rPr>
                        <a:t>XOR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dirty="0">
                          <a:ln>
                            <a:noFill/>
                          </a:ln>
                          <a:solidFill>
                            <a:srgbClr val="009900"/>
                          </a:solidFill>
                          <a:effectLst/>
                          <a:latin typeface="Verdana" pitchFamily="34" charset="0"/>
                          <a:ea typeface="SimSun" pitchFamily="2" charset="-122"/>
                          <a:cs typeface="Arial" pitchFamily="34"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zh-CN" sz="1600" b="1" i="0" u="none" strike="noStrike" cap="none" normalizeH="0" baseline="0" dirty="0">
                          <a:ln>
                            <a:noFill/>
                          </a:ln>
                          <a:solidFill>
                            <a:srgbClr val="FF3300"/>
                          </a:solidFill>
                          <a:effectLst/>
                          <a:latin typeface="Verdana" pitchFamily="34" charset="0"/>
                          <a:ea typeface="SimSun" pitchFamily="2" charset="-122"/>
                          <a:cs typeface="Arial" pitchFamily="34" charset="0"/>
                        </a:rPr>
                        <a:t>NOT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9" name="8 Dikdörtgen"/>
          <p:cNvSpPr/>
          <p:nvPr/>
        </p:nvSpPr>
        <p:spPr>
          <a:xfrm>
            <a:off x="2711450" y="3251882"/>
            <a:ext cx="3395709" cy="1077218"/>
          </a:xfrm>
          <a:prstGeom prst="rect">
            <a:avLst/>
          </a:prstGeom>
        </p:spPr>
        <p:txBody>
          <a:bodyPr wrap="square">
            <a:spAutoFit/>
          </a:bodyPr>
          <a:lstStyle/>
          <a:p>
            <a:r>
              <a:rPr lang="en-US" sz="1600"/>
              <a:t>A = [0 0 pi eps] and B = [0 -2.4 0 1], </a:t>
            </a:r>
          </a:p>
          <a:p>
            <a:r>
              <a:rPr lang="en-US" sz="1600"/>
              <a:t>C = xor(A,B)</a:t>
            </a:r>
          </a:p>
          <a:p>
            <a:r>
              <a:rPr lang="en-US" sz="1600"/>
              <a:t>C =</a:t>
            </a:r>
          </a:p>
          <a:p>
            <a:r>
              <a:rPr lang="en-US" sz="1600"/>
              <a:t>   0   1   1   0</a:t>
            </a:r>
          </a:p>
        </p:txBody>
      </p:sp>
      <p:pic>
        <p:nvPicPr>
          <p:cNvPr id="10" name="Picture 1"/>
          <p:cNvPicPr>
            <a:picLocks noChangeAspect="1" noChangeArrowheads="1"/>
          </p:cNvPicPr>
          <p:nvPr/>
        </p:nvPicPr>
        <p:blipFill>
          <a:blip r:embed="rId2" cstate="print"/>
          <a:srcRect/>
          <a:stretch>
            <a:fillRect/>
          </a:stretch>
        </p:blipFill>
        <p:spPr bwMode="auto">
          <a:xfrm>
            <a:off x="4993619" y="844765"/>
            <a:ext cx="2411890" cy="2260199"/>
          </a:xfrm>
          <a:prstGeom prst="rect">
            <a:avLst/>
          </a:prstGeom>
          <a:noFill/>
          <a:ln w="9525">
            <a:noFill/>
            <a:miter lim="800000"/>
            <a:headEnd/>
            <a:tailEnd/>
          </a:ln>
        </p:spPr>
      </p:pic>
    </p:spTree>
    <p:extLst>
      <p:ext uri="{BB962C8B-B14F-4D97-AF65-F5344CB8AC3E}">
        <p14:creationId xmlns:p14="http://schemas.microsoft.com/office/powerpoint/2010/main" val="2662592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11"/>
          <p:cNvSpPr>
            <a:spLocks noChangeArrowheads="1"/>
          </p:cNvSpPr>
          <p:nvPr/>
        </p:nvSpPr>
        <p:spPr bwMode="auto">
          <a:xfrm>
            <a:off x="153927" y="1746684"/>
            <a:ext cx="8798726" cy="1015663"/>
          </a:xfrm>
          <a:prstGeom prst="rect">
            <a:avLst/>
          </a:prstGeom>
          <a:ln/>
        </p:spPr>
        <p:style>
          <a:lnRef idx="1">
            <a:schemeClr val="accent1"/>
          </a:lnRef>
          <a:fillRef idx="2">
            <a:schemeClr val="accent1"/>
          </a:fillRef>
          <a:effectRef idx="1">
            <a:schemeClr val="accent1"/>
          </a:effectRef>
          <a:fontRef idx="minor">
            <a:schemeClr val="dk1"/>
          </a:fontRef>
        </p:style>
        <p:txBody>
          <a:bodyPr wrap="square" anchor="ctr">
            <a:spAutoFit/>
          </a:bodyPr>
          <a:lstStyle/>
          <a:p>
            <a:pPr marL="342900" indent="-342900" algn="just" eaLnBrk="1" hangingPunct="1">
              <a:buFont typeface="Wingdings" pitchFamily="2" charset="2"/>
              <a:buChar char="§"/>
            </a:pPr>
            <a:r>
              <a:rPr lang="en-US" sz="2000" dirty="0">
                <a:solidFill>
                  <a:srgbClr val="FF0000"/>
                </a:solidFill>
                <a:cs typeface="Arial" charset="0"/>
              </a:rPr>
              <a:t>if </a:t>
            </a:r>
            <a:r>
              <a:rPr lang="tr-TR" sz="2000" dirty="0">
                <a:solidFill>
                  <a:srgbClr val="FF0000"/>
                </a:solidFill>
                <a:cs typeface="Arial" charset="0"/>
              </a:rPr>
              <a:t>şart ifadesi, </a:t>
            </a:r>
            <a:r>
              <a:rPr lang="en-US" sz="2000" dirty="0">
                <a:cs typeface="Arial" charset="0"/>
              </a:rPr>
              <a:t>c</a:t>
            </a:r>
            <a:r>
              <a:rPr lang="tr-TR" sz="2000" dirty="0">
                <a:cs typeface="Arial" charset="0"/>
              </a:rPr>
              <a:t>programınızın şartlı bir durumda çalışması için kullanılabilir. </a:t>
            </a:r>
            <a:endParaRPr lang="en-US" sz="2000" dirty="0">
              <a:cs typeface="Arial" charset="0"/>
            </a:endParaRPr>
          </a:p>
          <a:p>
            <a:pPr marL="342900" indent="-342900" algn="just" eaLnBrk="1" hangingPunct="1">
              <a:buFont typeface="Wingdings" pitchFamily="2" charset="2"/>
              <a:buChar char="§"/>
            </a:pPr>
            <a:r>
              <a:rPr lang="tr-TR" sz="2000" dirty="0">
                <a:cs typeface="Arial" charset="0"/>
              </a:rPr>
              <a:t>Karşılaştırmanın sonucuna bağlı olarak programda belirtilen işlemler gerçekleştirilir. </a:t>
            </a:r>
            <a:endParaRPr lang="en-US" sz="2000" dirty="0">
              <a:cs typeface="Arial" charset="0"/>
            </a:endParaRPr>
          </a:p>
        </p:txBody>
      </p:sp>
      <p:sp>
        <p:nvSpPr>
          <p:cNvPr id="5"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Kontrol ifadeleri</a:t>
            </a:r>
            <a:endParaRPr lang="en-US" sz="2800" b="1" dirty="0">
              <a:solidFill>
                <a:schemeClr val="bg1"/>
              </a:solidFill>
              <a:latin typeface="Calibri" pitchFamily="34" charset="0"/>
            </a:endParaRPr>
          </a:p>
        </p:txBody>
      </p:sp>
      <p:sp>
        <p:nvSpPr>
          <p:cNvPr id="3" name="Rectangle 11"/>
          <p:cNvSpPr>
            <a:spLocks noChangeArrowheads="1"/>
          </p:cNvSpPr>
          <p:nvPr/>
        </p:nvSpPr>
        <p:spPr bwMode="auto">
          <a:xfrm>
            <a:off x="169444" y="804526"/>
            <a:ext cx="8808356" cy="506292"/>
          </a:xfrm>
          <a:prstGeom prst="rect">
            <a:avLst/>
          </a:prstGeom>
          <a:solidFill>
            <a:srgbClr val="FFCCCC"/>
          </a:solidFill>
          <a:ln>
            <a:noFill/>
          </a:ln>
          <a:effectLst/>
        </p:spPr>
        <p:txBody>
          <a:bodyPr wrap="square" anchor="ctr">
            <a:spAutoFit/>
          </a:bodyPr>
          <a:lstStyle/>
          <a:p>
            <a:pPr algn="just" eaLnBrk="1" hangingPunct="1">
              <a:lnSpc>
                <a:spcPct val="150000"/>
              </a:lnSpc>
              <a:defRPr/>
            </a:pPr>
            <a:r>
              <a:rPr lang="tr-TR" sz="2000" dirty="0">
                <a:solidFill>
                  <a:schemeClr val="dk1"/>
                </a:solidFill>
                <a:latin typeface="+mn-lt"/>
                <a:cs typeface="Arial" charset="0"/>
              </a:rPr>
              <a:t>Şart ifadeleri</a:t>
            </a:r>
            <a:r>
              <a:rPr lang="en-US" sz="2000" dirty="0">
                <a:solidFill>
                  <a:schemeClr val="dk1"/>
                </a:solidFill>
                <a:latin typeface="+mn-lt"/>
                <a:cs typeface="Arial" charset="0"/>
              </a:rPr>
              <a:t>: if-end, switch-end</a:t>
            </a:r>
          </a:p>
        </p:txBody>
      </p:sp>
      <p:sp>
        <p:nvSpPr>
          <p:cNvPr id="19" name="Rectangle 10"/>
          <p:cNvSpPr>
            <a:spLocks noChangeArrowheads="1"/>
          </p:cNvSpPr>
          <p:nvPr/>
        </p:nvSpPr>
        <p:spPr bwMode="auto">
          <a:xfrm>
            <a:off x="1151620" y="2708920"/>
            <a:ext cx="6495057" cy="863600"/>
          </a:xfrm>
          <a:prstGeom prst="rect">
            <a:avLst/>
          </a:prstGeom>
          <a:noFill/>
          <a:ln w="9525">
            <a:noFill/>
            <a:miter lim="800000"/>
            <a:headEnd/>
            <a:tailEnd/>
          </a:ln>
          <a:effectLst/>
        </p:spPr>
        <p:txBody>
          <a:bodyPr lIns="92075" tIns="46037" rIns="92075" bIns="46037" anchor="ctr"/>
          <a:lstStyle/>
          <a:p>
            <a:pPr eaLnBrk="1" hangingPunct="1">
              <a:defRPr/>
            </a:pPr>
            <a:endParaRPr lang="en-US" sz="2000">
              <a:solidFill>
                <a:schemeClr val="dk1"/>
              </a:solidFill>
              <a:latin typeface="+mn-lt"/>
              <a:cs typeface="Arial" charset="0"/>
            </a:endParaRPr>
          </a:p>
        </p:txBody>
      </p:sp>
      <p:sp>
        <p:nvSpPr>
          <p:cNvPr id="20" name="Rectangle 11"/>
          <p:cNvSpPr>
            <a:spLocks noChangeArrowheads="1"/>
          </p:cNvSpPr>
          <p:nvPr/>
        </p:nvSpPr>
        <p:spPr bwMode="auto">
          <a:xfrm>
            <a:off x="411746" y="3982549"/>
            <a:ext cx="2811462" cy="2376487"/>
          </a:xfrm>
          <a:prstGeom prst="rect">
            <a:avLst/>
          </a:prstGeom>
          <a:noFill/>
          <a:ln w="9525">
            <a:noFill/>
            <a:miter lim="800000"/>
            <a:headEnd/>
            <a:tailEnd/>
          </a:ln>
        </p:spPr>
        <p:txBody>
          <a:bodyPr lIns="92075" tIns="46037" rIns="92075" bIns="46037"/>
          <a:lstStyle/>
          <a:p>
            <a:pPr marL="342900" indent="-342900" eaLnBrk="1" hangingPunct="1"/>
            <a:r>
              <a:rPr lang="en-US" sz="2400" b="1" dirty="0">
                <a:solidFill>
                  <a:srgbClr val="FF3300"/>
                </a:solidFill>
                <a:latin typeface="Comic Sans MS" pitchFamily="66" charset="0"/>
              </a:rPr>
              <a:t>if  expression</a:t>
            </a:r>
          </a:p>
          <a:p>
            <a:pPr marL="342900" indent="-342900" eaLnBrk="1" hangingPunct="1"/>
            <a:r>
              <a:rPr lang="en-US" sz="2400" b="1" dirty="0">
                <a:solidFill>
                  <a:srgbClr val="FF3300"/>
                </a:solidFill>
                <a:latin typeface="Comic Sans MS" pitchFamily="66" charset="0"/>
              </a:rPr>
              <a:t>   </a:t>
            </a:r>
            <a:r>
              <a:rPr lang="en-US" sz="2400" dirty="0">
                <a:latin typeface="Comic Sans MS" pitchFamily="66" charset="0"/>
              </a:rPr>
              <a:t>1. statement;</a:t>
            </a:r>
          </a:p>
          <a:p>
            <a:pPr marL="342900" indent="-342900" eaLnBrk="1" hangingPunct="1"/>
            <a:r>
              <a:rPr lang="en-US" sz="2400" dirty="0">
                <a:latin typeface="Comic Sans MS" pitchFamily="66" charset="0"/>
              </a:rPr>
              <a:t>	2. statement;</a:t>
            </a:r>
          </a:p>
          <a:p>
            <a:pPr marL="342900" indent="-342900" eaLnBrk="1" hangingPunct="1"/>
            <a:r>
              <a:rPr lang="en-US" sz="2400" b="1" dirty="0">
                <a:solidFill>
                  <a:srgbClr val="FF3300"/>
                </a:solidFill>
                <a:latin typeface="Comic Sans MS" pitchFamily="66" charset="0"/>
              </a:rPr>
              <a:t>end</a:t>
            </a:r>
          </a:p>
          <a:p>
            <a:pPr marL="342900" indent="-342900" eaLnBrk="1" hangingPunct="1"/>
            <a:endParaRPr lang="en-US" sz="2400" b="1" dirty="0">
              <a:solidFill>
                <a:srgbClr val="FF3300"/>
              </a:solidFill>
              <a:latin typeface="Comic Sans MS" pitchFamily="66" charset="0"/>
            </a:endParaRPr>
          </a:p>
        </p:txBody>
      </p:sp>
      <p:grpSp>
        <p:nvGrpSpPr>
          <p:cNvPr id="22" name="16 Grup"/>
          <p:cNvGrpSpPr>
            <a:grpSpLocks/>
          </p:cNvGrpSpPr>
          <p:nvPr/>
        </p:nvGrpSpPr>
        <p:grpSpPr bwMode="auto">
          <a:xfrm>
            <a:off x="10108" y="3975231"/>
            <a:ext cx="401638" cy="461962"/>
            <a:chOff x="446031" y="3027357"/>
            <a:chExt cx="401643" cy="461665"/>
          </a:xfrm>
        </p:grpSpPr>
        <p:sp>
          <p:nvSpPr>
            <p:cNvPr id="23" name="14 Metin kutusu"/>
            <p:cNvSpPr txBox="1">
              <a:spLocks noChangeArrowheads="1"/>
            </p:cNvSpPr>
            <p:nvPr/>
          </p:nvSpPr>
          <p:spPr bwMode="auto">
            <a:xfrm>
              <a:off x="446031" y="3027357"/>
              <a:ext cx="401643" cy="461665"/>
            </a:xfrm>
            <a:prstGeom prst="rect">
              <a:avLst/>
            </a:prstGeom>
            <a:noFill/>
            <a:ln w="9525">
              <a:noFill/>
              <a:miter lim="800000"/>
              <a:headEnd/>
              <a:tailEnd/>
            </a:ln>
          </p:spPr>
          <p:txBody>
            <a:bodyPr>
              <a:spAutoFit/>
            </a:bodyPr>
            <a:lstStyle/>
            <a:p>
              <a:r>
                <a:rPr lang="en-US" sz="2400" b="1">
                  <a:latin typeface="Lucida Console" pitchFamily="49" charset="0"/>
                </a:rPr>
                <a:t>1</a:t>
              </a:r>
            </a:p>
          </p:txBody>
        </p:sp>
        <p:sp>
          <p:nvSpPr>
            <p:cNvPr id="24" name="15 Oval"/>
            <p:cNvSpPr>
              <a:spLocks noChangeArrowheads="1"/>
            </p:cNvSpPr>
            <p:nvPr/>
          </p:nvSpPr>
          <p:spPr bwMode="auto">
            <a:xfrm>
              <a:off x="446031" y="3063870"/>
              <a:ext cx="401643" cy="401643"/>
            </a:xfrm>
            <a:prstGeom prst="ellipse">
              <a:avLst/>
            </a:prstGeom>
            <a:solidFill>
              <a:srgbClr val="FF3300">
                <a:alpha val="43137"/>
              </a:srgbClr>
            </a:solidFill>
            <a:ln w="9525" algn="ctr">
              <a:solidFill>
                <a:schemeClr val="tx1"/>
              </a:solidFill>
              <a:round/>
              <a:headEnd/>
              <a:tailEnd/>
            </a:ln>
          </p:spPr>
          <p:txBody>
            <a:bodyPr/>
            <a:lstStyle/>
            <a:p>
              <a:endParaRPr lang="en-US"/>
            </a:p>
          </p:txBody>
        </p:sp>
      </p:grpSp>
      <p:grpSp>
        <p:nvGrpSpPr>
          <p:cNvPr id="25" name="23 Grup"/>
          <p:cNvGrpSpPr>
            <a:grpSpLocks/>
          </p:cNvGrpSpPr>
          <p:nvPr/>
        </p:nvGrpSpPr>
        <p:grpSpPr bwMode="auto">
          <a:xfrm>
            <a:off x="2866615" y="3975231"/>
            <a:ext cx="401637" cy="461963"/>
            <a:chOff x="2965428" y="2589201"/>
            <a:chExt cx="401643" cy="461665"/>
          </a:xfrm>
        </p:grpSpPr>
        <p:sp>
          <p:nvSpPr>
            <p:cNvPr id="26" name="18 Metin kutusu"/>
            <p:cNvSpPr txBox="1">
              <a:spLocks noChangeArrowheads="1"/>
            </p:cNvSpPr>
            <p:nvPr/>
          </p:nvSpPr>
          <p:spPr bwMode="auto">
            <a:xfrm>
              <a:off x="2965428" y="2589201"/>
              <a:ext cx="401643" cy="461665"/>
            </a:xfrm>
            <a:prstGeom prst="rect">
              <a:avLst/>
            </a:prstGeom>
            <a:noFill/>
            <a:ln w="9525">
              <a:noFill/>
              <a:miter lim="800000"/>
              <a:headEnd/>
              <a:tailEnd/>
            </a:ln>
          </p:spPr>
          <p:txBody>
            <a:bodyPr>
              <a:spAutoFit/>
            </a:bodyPr>
            <a:lstStyle/>
            <a:p>
              <a:r>
                <a:rPr lang="en-US" sz="2400" b="1">
                  <a:latin typeface="Lucida Console" pitchFamily="49" charset="0"/>
                </a:rPr>
                <a:t>2</a:t>
              </a:r>
            </a:p>
          </p:txBody>
        </p:sp>
        <p:sp>
          <p:nvSpPr>
            <p:cNvPr id="27" name="19 Oval"/>
            <p:cNvSpPr>
              <a:spLocks noChangeArrowheads="1"/>
            </p:cNvSpPr>
            <p:nvPr/>
          </p:nvSpPr>
          <p:spPr bwMode="auto">
            <a:xfrm>
              <a:off x="2965428" y="2625714"/>
              <a:ext cx="401643" cy="401643"/>
            </a:xfrm>
            <a:prstGeom prst="ellipse">
              <a:avLst/>
            </a:prstGeom>
            <a:solidFill>
              <a:srgbClr val="FF3300">
                <a:alpha val="43137"/>
              </a:srgbClr>
            </a:solidFill>
            <a:ln w="9525" algn="ctr">
              <a:solidFill>
                <a:schemeClr val="tx1"/>
              </a:solidFill>
              <a:round/>
              <a:headEnd/>
              <a:tailEnd/>
            </a:ln>
          </p:spPr>
          <p:txBody>
            <a:bodyPr/>
            <a:lstStyle/>
            <a:p>
              <a:endParaRPr lang="en-US"/>
            </a:p>
          </p:txBody>
        </p:sp>
      </p:grpSp>
      <p:grpSp>
        <p:nvGrpSpPr>
          <p:cNvPr id="28" name="24 Grup"/>
          <p:cNvGrpSpPr>
            <a:grpSpLocks/>
          </p:cNvGrpSpPr>
          <p:nvPr/>
        </p:nvGrpSpPr>
        <p:grpSpPr bwMode="auto">
          <a:xfrm>
            <a:off x="5718762" y="3981321"/>
            <a:ext cx="401638" cy="461962"/>
            <a:chOff x="6178572" y="2698740"/>
            <a:chExt cx="401643" cy="461665"/>
          </a:xfrm>
        </p:grpSpPr>
        <p:sp>
          <p:nvSpPr>
            <p:cNvPr id="29" name="21 Metin kutusu"/>
            <p:cNvSpPr txBox="1">
              <a:spLocks noChangeArrowheads="1"/>
            </p:cNvSpPr>
            <p:nvPr/>
          </p:nvSpPr>
          <p:spPr bwMode="auto">
            <a:xfrm>
              <a:off x="6178572" y="2698740"/>
              <a:ext cx="401643" cy="461665"/>
            </a:xfrm>
            <a:prstGeom prst="rect">
              <a:avLst/>
            </a:prstGeom>
            <a:noFill/>
            <a:ln w="9525">
              <a:noFill/>
              <a:miter lim="800000"/>
              <a:headEnd/>
              <a:tailEnd/>
            </a:ln>
          </p:spPr>
          <p:txBody>
            <a:bodyPr>
              <a:spAutoFit/>
            </a:bodyPr>
            <a:lstStyle/>
            <a:p>
              <a:r>
                <a:rPr lang="en-US" sz="2400" b="1">
                  <a:latin typeface="Lucida Console" pitchFamily="49" charset="0"/>
                </a:rPr>
                <a:t>3</a:t>
              </a:r>
            </a:p>
          </p:txBody>
        </p:sp>
        <p:sp>
          <p:nvSpPr>
            <p:cNvPr id="30" name="22 Oval"/>
            <p:cNvSpPr>
              <a:spLocks noChangeArrowheads="1"/>
            </p:cNvSpPr>
            <p:nvPr/>
          </p:nvSpPr>
          <p:spPr bwMode="auto">
            <a:xfrm>
              <a:off x="6178572" y="2735253"/>
              <a:ext cx="401643" cy="401643"/>
            </a:xfrm>
            <a:prstGeom prst="ellipse">
              <a:avLst/>
            </a:prstGeom>
            <a:solidFill>
              <a:srgbClr val="FF3300">
                <a:alpha val="43137"/>
              </a:srgbClr>
            </a:solidFill>
            <a:ln w="9525" algn="ctr">
              <a:solidFill>
                <a:schemeClr val="tx1"/>
              </a:solidFill>
              <a:round/>
              <a:headEnd/>
              <a:tailEnd/>
            </a:ln>
          </p:spPr>
          <p:txBody>
            <a:bodyPr/>
            <a:lstStyle/>
            <a:p>
              <a:endParaRPr lang="en-US"/>
            </a:p>
          </p:txBody>
        </p:sp>
      </p:grpSp>
      <p:sp>
        <p:nvSpPr>
          <p:cNvPr id="31" name="Rectangle 14"/>
          <p:cNvSpPr>
            <a:spLocks noChangeArrowheads="1"/>
          </p:cNvSpPr>
          <p:nvPr/>
        </p:nvSpPr>
        <p:spPr bwMode="auto">
          <a:xfrm>
            <a:off x="3258491" y="3975231"/>
            <a:ext cx="2835276" cy="1938992"/>
          </a:xfrm>
          <a:prstGeom prst="rect">
            <a:avLst/>
          </a:prstGeom>
          <a:noFill/>
          <a:ln w="9525">
            <a:noFill/>
            <a:miter lim="800000"/>
            <a:headEnd/>
            <a:tailEnd/>
          </a:ln>
        </p:spPr>
        <p:txBody>
          <a:bodyPr wrap="square">
            <a:spAutoFit/>
          </a:bodyPr>
          <a:lstStyle/>
          <a:p>
            <a:pPr eaLnBrk="1" hangingPunct="1"/>
            <a:r>
              <a:rPr lang="en-US" sz="2400" b="1">
                <a:solidFill>
                  <a:srgbClr val="0066FF"/>
                </a:solidFill>
                <a:latin typeface="Comic Sans MS" pitchFamily="66" charset="0"/>
              </a:rPr>
              <a:t>if expression</a:t>
            </a:r>
          </a:p>
          <a:p>
            <a:pPr eaLnBrk="1" hangingPunct="1"/>
            <a:r>
              <a:rPr lang="en-US" sz="2400" b="1">
                <a:solidFill>
                  <a:srgbClr val="0066FF"/>
                </a:solidFill>
                <a:latin typeface="Comic Sans MS" pitchFamily="66" charset="0"/>
              </a:rPr>
              <a:t>   </a:t>
            </a:r>
            <a:r>
              <a:rPr lang="en-US" sz="2400">
                <a:latin typeface="Comic Sans MS" pitchFamily="66" charset="0"/>
              </a:rPr>
              <a:t>1. statement;</a:t>
            </a:r>
          </a:p>
          <a:p>
            <a:pPr eaLnBrk="1" hangingPunct="1"/>
            <a:r>
              <a:rPr lang="en-US" sz="2400" b="1">
                <a:solidFill>
                  <a:srgbClr val="0066FF"/>
                </a:solidFill>
                <a:latin typeface="Comic Sans MS" pitchFamily="66" charset="0"/>
              </a:rPr>
              <a:t>else</a:t>
            </a:r>
          </a:p>
          <a:p>
            <a:pPr eaLnBrk="1" hangingPunct="1"/>
            <a:r>
              <a:rPr lang="en-US" sz="2400" b="1">
                <a:solidFill>
                  <a:srgbClr val="0066FF"/>
                </a:solidFill>
                <a:latin typeface="Comic Sans MS" pitchFamily="66" charset="0"/>
              </a:rPr>
              <a:t>    </a:t>
            </a:r>
            <a:r>
              <a:rPr lang="en-US" sz="2400">
                <a:latin typeface="Comic Sans MS" pitchFamily="66" charset="0"/>
              </a:rPr>
              <a:t>2. statement;</a:t>
            </a:r>
          </a:p>
          <a:p>
            <a:pPr eaLnBrk="1" hangingPunct="1"/>
            <a:r>
              <a:rPr lang="en-US" sz="2400" b="1">
                <a:solidFill>
                  <a:srgbClr val="0066FF"/>
                </a:solidFill>
                <a:latin typeface="Comic Sans MS" pitchFamily="66" charset="0"/>
              </a:rPr>
              <a:t>end</a:t>
            </a:r>
          </a:p>
        </p:txBody>
      </p:sp>
      <p:sp>
        <p:nvSpPr>
          <p:cNvPr id="32" name="Rectangle 15"/>
          <p:cNvSpPr>
            <a:spLocks noChangeArrowheads="1"/>
          </p:cNvSpPr>
          <p:nvPr/>
        </p:nvSpPr>
        <p:spPr bwMode="auto">
          <a:xfrm>
            <a:off x="6231285" y="3952579"/>
            <a:ext cx="3102855" cy="2677656"/>
          </a:xfrm>
          <a:prstGeom prst="rect">
            <a:avLst/>
          </a:prstGeom>
          <a:noFill/>
          <a:ln w="9525">
            <a:noFill/>
            <a:miter lim="800000"/>
            <a:headEnd/>
            <a:tailEnd/>
          </a:ln>
        </p:spPr>
        <p:txBody>
          <a:bodyPr wrap="square">
            <a:spAutoFit/>
          </a:bodyPr>
          <a:lstStyle/>
          <a:p>
            <a:r>
              <a:rPr lang="en-US" sz="2400" b="1">
                <a:solidFill>
                  <a:srgbClr val="A50021"/>
                </a:solidFill>
                <a:latin typeface="Comic Sans MS" pitchFamily="66" charset="0"/>
              </a:rPr>
              <a:t>if expression</a:t>
            </a:r>
          </a:p>
          <a:p>
            <a:r>
              <a:rPr lang="en-US" sz="2400">
                <a:latin typeface="Comic Sans MS" pitchFamily="66" charset="0"/>
              </a:rPr>
              <a:t>     1. statement; </a:t>
            </a:r>
          </a:p>
          <a:p>
            <a:r>
              <a:rPr lang="en-US" sz="2400" b="1">
                <a:solidFill>
                  <a:srgbClr val="A50021"/>
                </a:solidFill>
                <a:latin typeface="Comic Sans MS" pitchFamily="66" charset="0"/>
              </a:rPr>
              <a:t>elseif expression</a:t>
            </a:r>
          </a:p>
          <a:p>
            <a:r>
              <a:rPr lang="en-US" sz="2400">
                <a:latin typeface="Comic Sans MS" pitchFamily="66" charset="0"/>
              </a:rPr>
              <a:t>     2. statement; </a:t>
            </a:r>
            <a:endParaRPr lang="en-US" sz="2400">
              <a:solidFill>
                <a:srgbClr val="A50021"/>
              </a:solidFill>
              <a:latin typeface="Comic Sans MS" pitchFamily="66" charset="0"/>
            </a:endParaRPr>
          </a:p>
          <a:p>
            <a:r>
              <a:rPr lang="en-US" sz="2400" b="1">
                <a:solidFill>
                  <a:srgbClr val="A50021"/>
                </a:solidFill>
                <a:latin typeface="Comic Sans MS" pitchFamily="66" charset="0"/>
              </a:rPr>
              <a:t>else </a:t>
            </a:r>
          </a:p>
          <a:p>
            <a:r>
              <a:rPr lang="en-US" sz="2400">
                <a:latin typeface="Comic Sans MS" pitchFamily="66" charset="0"/>
              </a:rPr>
              <a:t>     3. statement; </a:t>
            </a:r>
            <a:endParaRPr lang="en-US" sz="2400">
              <a:solidFill>
                <a:srgbClr val="A50021"/>
              </a:solidFill>
              <a:latin typeface="Comic Sans MS" pitchFamily="66" charset="0"/>
            </a:endParaRPr>
          </a:p>
          <a:p>
            <a:r>
              <a:rPr lang="en-US" sz="2400" b="1">
                <a:solidFill>
                  <a:srgbClr val="A50021"/>
                </a:solidFill>
                <a:latin typeface="Comic Sans MS" pitchFamily="66" charset="0"/>
              </a:rPr>
              <a:t>end</a:t>
            </a:r>
          </a:p>
        </p:txBody>
      </p:sp>
      <p:sp>
        <p:nvSpPr>
          <p:cNvPr id="2" name="Metin kutusu 1"/>
          <p:cNvSpPr txBox="1"/>
          <p:nvPr/>
        </p:nvSpPr>
        <p:spPr>
          <a:xfrm>
            <a:off x="2651647" y="3394211"/>
            <a:ext cx="3843949" cy="40011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tr-TR" sz="2000" b="1" dirty="0">
                <a:solidFill>
                  <a:schemeClr val="tx1"/>
                </a:solidFill>
                <a:cs typeface="Arial" charset="0"/>
              </a:rPr>
              <a:t>Üç farklı kullanım:</a:t>
            </a:r>
            <a:endParaRPr lang="en-US" sz="2000" b="1"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662592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Örnek </a:t>
            </a:r>
            <a:r>
              <a:rPr lang="en-US" sz="2800" b="1" dirty="0">
                <a:solidFill>
                  <a:schemeClr val="bg1"/>
                </a:solidFill>
                <a:latin typeface="Calibri" pitchFamily="34" charset="0"/>
              </a:rPr>
              <a:t>3</a:t>
            </a:r>
          </a:p>
        </p:txBody>
      </p:sp>
      <p:sp>
        <p:nvSpPr>
          <p:cNvPr id="18" name="Rectangle 11"/>
          <p:cNvSpPr>
            <a:spLocks noChangeArrowheads="1"/>
          </p:cNvSpPr>
          <p:nvPr/>
        </p:nvSpPr>
        <p:spPr bwMode="auto">
          <a:xfrm>
            <a:off x="133416" y="853014"/>
            <a:ext cx="8808356" cy="1015663"/>
          </a:xfrm>
          <a:prstGeom prst="rect">
            <a:avLst/>
          </a:prstGeom>
          <a:solidFill>
            <a:srgbClr val="FFCCCC"/>
          </a:solidFill>
          <a:ln>
            <a:noFill/>
          </a:ln>
          <a:effectLst/>
        </p:spPr>
        <p:txBody>
          <a:bodyPr wrap="square" anchor="ctr">
            <a:spAutoFit/>
          </a:bodyPr>
          <a:lstStyle/>
          <a:p>
            <a:pPr algn="just" eaLnBrk="1" hangingPunct="1">
              <a:lnSpc>
                <a:spcPct val="150000"/>
              </a:lnSpc>
            </a:pPr>
            <a:r>
              <a:rPr lang="tr-TR" altLang="zh-CN" sz="2000" dirty="0">
                <a:latin typeface="+mn-lt"/>
                <a:cs typeface="Arial" charset="0"/>
              </a:rPr>
              <a:t>Kullanıcıdan x ve y değişkelerine değer isteyen ve ardından aşağıdaki şartlara göre denklemleri çözen bir </a:t>
            </a:r>
            <a:r>
              <a:rPr lang="tr-TR" altLang="zh-CN" sz="2000" dirty="0" err="1">
                <a:latin typeface="+mn-lt"/>
                <a:cs typeface="Arial" charset="0"/>
              </a:rPr>
              <a:t>Matlab</a:t>
            </a:r>
            <a:r>
              <a:rPr lang="tr-TR" altLang="zh-CN" sz="2000" dirty="0">
                <a:latin typeface="+mn-lt"/>
                <a:cs typeface="Arial" charset="0"/>
              </a:rPr>
              <a:t> programı yazınız.</a:t>
            </a:r>
            <a:endParaRPr lang="en-US" sz="2000" dirty="0">
              <a:latin typeface="+mn-lt"/>
              <a:cs typeface="Arial" charset="0"/>
            </a:endParaRPr>
          </a:p>
        </p:txBody>
      </p:sp>
      <p:graphicFrame>
        <p:nvGraphicFramePr>
          <p:cNvPr id="2" name="Nesne 1"/>
          <p:cNvGraphicFramePr>
            <a:graphicFrameLocks noChangeAspect="1"/>
          </p:cNvGraphicFramePr>
          <p:nvPr>
            <p:extLst>
              <p:ext uri="{D42A27DB-BD31-4B8C-83A1-F6EECF244321}">
                <p14:modId xmlns:p14="http://schemas.microsoft.com/office/powerpoint/2010/main" val="2145904932"/>
              </p:ext>
            </p:extLst>
          </p:nvPr>
        </p:nvGraphicFramePr>
        <p:xfrm>
          <a:off x="2232025" y="2714625"/>
          <a:ext cx="3857625" cy="1928813"/>
        </p:xfrm>
        <a:graphic>
          <a:graphicData uri="http://schemas.openxmlformats.org/presentationml/2006/ole">
            <mc:AlternateContent xmlns:mc="http://schemas.openxmlformats.org/markup-compatibility/2006">
              <mc:Choice xmlns:v="urn:schemas-microsoft-com:vml" Requires="v">
                <p:oleObj spid="_x0000_s6196" name="Denklem" r:id="rId3" imgW="2133360" imgH="1066680" progId="Equation.3">
                  <p:embed/>
                </p:oleObj>
              </mc:Choice>
              <mc:Fallback>
                <p:oleObj name="Denklem" r:id="rId3" imgW="2133360" imgH="1066680" progId="Equation.3">
                  <p:embed/>
                  <p:pic>
                    <p:nvPicPr>
                      <p:cNvPr id="0" name="Object 15"/>
                      <p:cNvPicPr>
                        <a:picLocks noChangeAspect="1" noChangeArrowheads="1"/>
                      </p:cNvPicPr>
                      <p:nvPr/>
                    </p:nvPicPr>
                    <p:blipFill>
                      <a:blip r:embed="rId4"/>
                      <a:srcRect/>
                      <a:stretch>
                        <a:fillRect/>
                      </a:stretch>
                    </p:blipFill>
                    <p:spPr bwMode="auto">
                      <a:xfrm>
                        <a:off x="2232025" y="2714625"/>
                        <a:ext cx="3857625"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62592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Örnek </a:t>
            </a:r>
            <a:r>
              <a:rPr lang="en-US" sz="2800" b="1" dirty="0">
                <a:solidFill>
                  <a:schemeClr val="bg1"/>
                </a:solidFill>
                <a:latin typeface="Calibri" pitchFamily="34" charset="0"/>
              </a:rPr>
              <a:t>4</a:t>
            </a:r>
          </a:p>
        </p:txBody>
      </p:sp>
      <p:sp>
        <p:nvSpPr>
          <p:cNvPr id="3" name="Rectangle 11"/>
          <p:cNvSpPr>
            <a:spLocks noChangeArrowheads="1"/>
          </p:cNvSpPr>
          <p:nvPr/>
        </p:nvSpPr>
        <p:spPr bwMode="auto">
          <a:xfrm>
            <a:off x="153927" y="1028883"/>
            <a:ext cx="8808356" cy="1015663"/>
          </a:xfrm>
          <a:prstGeom prst="rect">
            <a:avLst/>
          </a:prstGeom>
          <a:solidFill>
            <a:srgbClr val="FFCCCC"/>
          </a:solidFill>
          <a:ln>
            <a:noFill/>
          </a:ln>
          <a:effectLst/>
        </p:spPr>
        <p:txBody>
          <a:bodyPr wrap="square" anchor="ctr">
            <a:spAutoFit/>
          </a:bodyPr>
          <a:lstStyle/>
          <a:p>
            <a:pPr algn="just" eaLnBrk="1" hangingPunct="1">
              <a:lnSpc>
                <a:spcPct val="150000"/>
              </a:lnSpc>
            </a:pPr>
            <a:r>
              <a:rPr lang="tr-TR" altLang="zh-CN" sz="2000" dirty="0">
                <a:latin typeface="+mn-lt"/>
                <a:cs typeface="Arial" charset="0"/>
              </a:rPr>
              <a:t>Kullanıcıdan x değerine değer girmesini bekleyen ve aşağıdaki şartlara göre denklemleri çözen bir </a:t>
            </a:r>
            <a:r>
              <a:rPr lang="tr-TR" altLang="zh-CN" sz="2000" dirty="0" err="1">
                <a:latin typeface="+mn-lt"/>
                <a:cs typeface="Arial" charset="0"/>
              </a:rPr>
              <a:t>Matlab</a:t>
            </a:r>
            <a:r>
              <a:rPr lang="tr-TR" altLang="zh-CN" sz="2000" dirty="0">
                <a:latin typeface="+mn-lt"/>
                <a:cs typeface="Arial" charset="0"/>
              </a:rPr>
              <a:t> programı yazınız.</a:t>
            </a:r>
            <a:endParaRPr lang="en-US" sz="2000" dirty="0">
              <a:latin typeface="+mn-lt"/>
              <a:cs typeface="Arial" charset="0"/>
            </a:endParaRPr>
          </a:p>
        </p:txBody>
      </p:sp>
      <p:graphicFrame>
        <p:nvGraphicFramePr>
          <p:cNvPr id="4" name="Object 12"/>
          <p:cNvGraphicFramePr>
            <a:graphicFrameLocks noChangeAspect="1"/>
          </p:cNvGraphicFramePr>
          <p:nvPr>
            <p:extLst>
              <p:ext uri="{D42A27DB-BD31-4B8C-83A1-F6EECF244321}">
                <p14:modId xmlns:p14="http://schemas.microsoft.com/office/powerpoint/2010/main" val="1467256920"/>
              </p:ext>
            </p:extLst>
          </p:nvPr>
        </p:nvGraphicFramePr>
        <p:xfrm>
          <a:off x="1797012" y="5327426"/>
          <a:ext cx="1246188" cy="477838"/>
        </p:xfrm>
        <a:graphic>
          <a:graphicData uri="http://schemas.openxmlformats.org/presentationml/2006/ole">
            <mc:AlternateContent xmlns:mc="http://schemas.openxmlformats.org/markup-compatibility/2006">
              <mc:Choice xmlns:v="urn:schemas-microsoft-com:vml" Requires="v">
                <p:oleObj spid="_x0000_s7268" name="Denklem" r:id="rId3" imgW="596880" imgH="228600" progId="Equation.3">
                  <p:embed/>
                </p:oleObj>
              </mc:Choice>
              <mc:Fallback>
                <p:oleObj name="Denklem" r:id="rId3" imgW="5968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7012" y="5327426"/>
                        <a:ext cx="1246188"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13"/>
          <p:cNvGraphicFramePr>
            <a:graphicFrameLocks noChangeAspect="1"/>
          </p:cNvGraphicFramePr>
          <p:nvPr>
            <p:extLst>
              <p:ext uri="{D42A27DB-BD31-4B8C-83A1-F6EECF244321}">
                <p14:modId xmlns:p14="http://schemas.microsoft.com/office/powerpoint/2010/main" val="730586376"/>
              </p:ext>
            </p:extLst>
          </p:nvPr>
        </p:nvGraphicFramePr>
        <p:xfrm>
          <a:off x="1770063" y="3719278"/>
          <a:ext cx="1317625" cy="482600"/>
        </p:xfrm>
        <a:graphic>
          <a:graphicData uri="http://schemas.openxmlformats.org/presentationml/2006/ole">
            <mc:AlternateContent xmlns:mc="http://schemas.openxmlformats.org/markup-compatibility/2006">
              <mc:Choice xmlns:v="urn:schemas-microsoft-com:vml" Requires="v">
                <p:oleObj spid="_x0000_s7269" name="Denklem" r:id="rId5" imgW="660240" imgH="241200" progId="Equation.3">
                  <p:embed/>
                </p:oleObj>
              </mc:Choice>
              <mc:Fallback>
                <p:oleObj name="Denklem" r:id="rId5" imgW="66024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70063" y="3719278"/>
                        <a:ext cx="1317625"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 Box 14"/>
          <p:cNvSpPr txBox="1">
            <a:spLocks noChangeArrowheads="1"/>
          </p:cNvSpPr>
          <p:nvPr/>
        </p:nvSpPr>
        <p:spPr bwMode="auto">
          <a:xfrm>
            <a:off x="2663825" y="3192228"/>
            <a:ext cx="2266950" cy="396875"/>
          </a:xfrm>
          <a:prstGeom prst="rect">
            <a:avLst/>
          </a:prstGeom>
          <a:noFill/>
          <a:ln w="9525">
            <a:noFill/>
            <a:miter lim="800000"/>
            <a:headEnd/>
            <a:tailEnd/>
          </a:ln>
        </p:spPr>
        <p:txBody>
          <a:bodyPr>
            <a:spAutoFit/>
          </a:bodyPr>
          <a:lstStyle/>
          <a:p>
            <a:pPr>
              <a:spcBef>
                <a:spcPct val="50000"/>
              </a:spcBef>
            </a:pPr>
            <a:r>
              <a:rPr lang="en-US" sz="2000" b="1">
                <a:solidFill>
                  <a:srgbClr val="FF3300"/>
                </a:solidFill>
              </a:rPr>
              <a:t>1 &lt; = </a:t>
            </a:r>
            <a:r>
              <a:rPr lang="en-US" sz="2000" b="1">
                <a:solidFill>
                  <a:srgbClr val="0066FF"/>
                </a:solidFill>
              </a:rPr>
              <a:t>x</a:t>
            </a:r>
            <a:r>
              <a:rPr lang="en-US" sz="2000" b="1">
                <a:solidFill>
                  <a:srgbClr val="008000"/>
                </a:solidFill>
              </a:rPr>
              <a:t> </a:t>
            </a:r>
            <a:r>
              <a:rPr lang="en-US" sz="2000" b="1">
                <a:solidFill>
                  <a:srgbClr val="FF3300"/>
                </a:solidFill>
              </a:rPr>
              <a:t>&lt; 10</a:t>
            </a:r>
          </a:p>
        </p:txBody>
      </p:sp>
      <p:sp>
        <p:nvSpPr>
          <p:cNvPr id="8" name="Text Box 15"/>
          <p:cNvSpPr txBox="1">
            <a:spLocks noChangeArrowheads="1"/>
          </p:cNvSpPr>
          <p:nvPr/>
        </p:nvSpPr>
        <p:spPr bwMode="auto">
          <a:xfrm>
            <a:off x="2663825" y="4560653"/>
            <a:ext cx="2266950" cy="396875"/>
          </a:xfrm>
          <a:prstGeom prst="rect">
            <a:avLst/>
          </a:prstGeom>
          <a:noFill/>
          <a:ln w="9525">
            <a:noFill/>
            <a:miter lim="800000"/>
            <a:headEnd/>
            <a:tailEnd/>
          </a:ln>
        </p:spPr>
        <p:txBody>
          <a:bodyPr>
            <a:spAutoFit/>
          </a:bodyPr>
          <a:lstStyle/>
          <a:p>
            <a:pPr>
              <a:spcBef>
                <a:spcPct val="50000"/>
              </a:spcBef>
            </a:pPr>
            <a:r>
              <a:rPr lang="en-US" sz="2000" b="1">
                <a:solidFill>
                  <a:srgbClr val="0066FF"/>
                </a:solidFill>
              </a:rPr>
              <a:t>x </a:t>
            </a:r>
            <a:r>
              <a:rPr lang="en-US" sz="2000" b="1">
                <a:solidFill>
                  <a:srgbClr val="FF3300"/>
                </a:solidFill>
              </a:rPr>
              <a:t>&gt; =10</a:t>
            </a:r>
            <a:endParaRPr lang="en-US" sz="2000" b="1">
              <a:solidFill>
                <a:srgbClr val="0066FF"/>
              </a:solidFill>
            </a:endParaRPr>
          </a:p>
        </p:txBody>
      </p:sp>
    </p:spTree>
    <p:extLst>
      <p:ext uri="{BB962C8B-B14F-4D97-AF65-F5344CB8AC3E}">
        <p14:creationId xmlns:p14="http://schemas.microsoft.com/office/powerpoint/2010/main" val="2662592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Line 8"/>
          <p:cNvSpPr>
            <a:spLocks noChangeShapeType="1"/>
          </p:cNvSpPr>
          <p:nvPr/>
        </p:nvSpPr>
        <p:spPr bwMode="auto">
          <a:xfrm>
            <a:off x="1020763" y="6507163"/>
            <a:ext cx="72961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Örnek </a:t>
            </a:r>
            <a:r>
              <a:rPr lang="en-US" sz="2800" b="1" dirty="0">
                <a:solidFill>
                  <a:schemeClr val="bg1"/>
                </a:solidFill>
                <a:latin typeface="Calibri" pitchFamily="34" charset="0"/>
              </a:rPr>
              <a:t>5</a:t>
            </a:r>
          </a:p>
        </p:txBody>
      </p:sp>
      <p:sp>
        <p:nvSpPr>
          <p:cNvPr id="6" name="16 Dikdörtgen"/>
          <p:cNvSpPr>
            <a:spLocks noChangeArrowheads="1"/>
          </p:cNvSpPr>
          <p:nvPr/>
        </p:nvSpPr>
        <p:spPr bwMode="auto">
          <a:xfrm>
            <a:off x="681744" y="3972582"/>
            <a:ext cx="3833812" cy="1926681"/>
          </a:xfrm>
          <a:prstGeom prst="rect">
            <a:avLst/>
          </a:prstGeom>
          <a:noFill/>
          <a:ln w="9525">
            <a:noFill/>
            <a:miter lim="800000"/>
            <a:headEnd/>
            <a:tailEnd/>
          </a:ln>
        </p:spPr>
        <p:txBody>
          <a:bodyPr>
            <a:spAutoFit/>
          </a:bodyPr>
          <a:lstStyle/>
          <a:p>
            <a:pPr>
              <a:spcBef>
                <a:spcPct val="24000"/>
              </a:spcBef>
            </a:pPr>
            <a:r>
              <a:rPr lang="en-US" sz="2000">
                <a:latin typeface="Comic Sans MS" pitchFamily="66" charset="0"/>
              </a:rPr>
              <a:t> x</a:t>
            </a:r>
            <a:r>
              <a:rPr lang="en-US" sz="2000">
                <a:solidFill>
                  <a:srgbClr val="FF0000"/>
                </a:solidFill>
                <a:latin typeface="Comic Sans MS" pitchFamily="66" charset="0"/>
              </a:rPr>
              <a:t>&gt;</a:t>
            </a:r>
            <a:r>
              <a:rPr lang="en-US" sz="2000">
                <a:latin typeface="Comic Sans MS" pitchFamily="66" charset="0"/>
              </a:rPr>
              <a:t>y, A1=      (x-y)</a:t>
            </a:r>
          </a:p>
          <a:p>
            <a:pPr>
              <a:spcBef>
                <a:spcPct val="24000"/>
              </a:spcBef>
            </a:pPr>
            <a:r>
              <a:rPr lang="en-US" sz="2000">
                <a:latin typeface="Comic Sans MS" pitchFamily="66" charset="0"/>
              </a:rPr>
              <a:t>  </a:t>
            </a:r>
          </a:p>
          <a:p>
            <a:pPr>
              <a:spcBef>
                <a:spcPct val="24000"/>
              </a:spcBef>
            </a:pPr>
            <a:r>
              <a:rPr lang="en-US" sz="2000">
                <a:latin typeface="Comic Sans MS" pitchFamily="66" charset="0"/>
              </a:rPr>
              <a:t> x</a:t>
            </a:r>
            <a:r>
              <a:rPr lang="en-US" sz="2000">
                <a:solidFill>
                  <a:srgbClr val="FF0000"/>
                </a:solidFill>
                <a:latin typeface="Comic Sans MS" pitchFamily="66" charset="0"/>
              </a:rPr>
              <a:t>=</a:t>
            </a:r>
            <a:r>
              <a:rPr lang="en-US" sz="2000">
                <a:latin typeface="Comic Sans MS" pitchFamily="66" charset="0"/>
              </a:rPr>
              <a:t>y, A2=     (x+y)</a:t>
            </a:r>
            <a:r>
              <a:rPr lang="en-US" sz="2000" b="1" baseline="30000">
                <a:latin typeface="Comic Sans MS" pitchFamily="66" charset="0"/>
              </a:rPr>
              <a:t>7</a:t>
            </a:r>
          </a:p>
          <a:p>
            <a:pPr>
              <a:spcBef>
                <a:spcPct val="24000"/>
              </a:spcBef>
            </a:pPr>
            <a:r>
              <a:rPr lang="en-US" sz="2000">
                <a:latin typeface="Comic Sans MS" pitchFamily="66" charset="0"/>
              </a:rPr>
              <a:t>  </a:t>
            </a:r>
          </a:p>
          <a:p>
            <a:pPr>
              <a:spcBef>
                <a:spcPct val="24000"/>
              </a:spcBef>
            </a:pPr>
            <a:r>
              <a:rPr lang="en-US" sz="2000">
                <a:latin typeface="Comic Sans MS" pitchFamily="66" charset="0"/>
              </a:rPr>
              <a:t> else, A3=     x+y</a:t>
            </a:r>
          </a:p>
        </p:txBody>
      </p:sp>
      <p:sp>
        <p:nvSpPr>
          <p:cNvPr id="7" name="Rectangle 9"/>
          <p:cNvSpPr>
            <a:spLocks noChangeArrowheads="1"/>
          </p:cNvSpPr>
          <p:nvPr/>
        </p:nvSpPr>
        <p:spPr bwMode="auto">
          <a:xfrm>
            <a:off x="318343" y="1232756"/>
            <a:ext cx="3797300" cy="1891927"/>
          </a:xfrm>
          <a:prstGeom prst="rect">
            <a:avLst/>
          </a:prstGeom>
          <a:solidFill>
            <a:srgbClr val="FFCCCC"/>
          </a:solidFill>
          <a:ln w="9525">
            <a:noFill/>
            <a:miter lim="800000"/>
            <a:headEnd/>
            <a:tailEnd/>
          </a:ln>
        </p:spPr>
        <p:txBody>
          <a:bodyPr lIns="92075" tIns="46037" rIns="92075" bIns="46037">
            <a:spAutoFit/>
          </a:bodyPr>
          <a:lstStyle/>
          <a:p>
            <a:pPr algn="just" eaLnBrk="1" hangingPunct="1">
              <a:lnSpc>
                <a:spcPct val="150000"/>
              </a:lnSpc>
            </a:pPr>
            <a:r>
              <a:rPr lang="tr-TR" altLang="zh-CN" sz="2000" dirty="0">
                <a:latin typeface="+mn-lt"/>
                <a:cs typeface="Arial" charset="0"/>
              </a:rPr>
              <a:t>Kullanıcıdan x ve y değişkelerine değer isteyen ve ardından aşağıdaki şartlara göre denklemleri çözen bir </a:t>
            </a:r>
            <a:r>
              <a:rPr lang="tr-TR" altLang="zh-CN" sz="2000" dirty="0" err="1">
                <a:latin typeface="+mn-lt"/>
                <a:cs typeface="Arial" charset="0"/>
              </a:rPr>
              <a:t>Matlab</a:t>
            </a:r>
            <a:r>
              <a:rPr lang="tr-TR" altLang="zh-CN" sz="2000" dirty="0">
                <a:latin typeface="+mn-lt"/>
                <a:cs typeface="Arial" charset="0"/>
              </a:rPr>
              <a:t> programı yazınız.</a:t>
            </a:r>
            <a:endParaRPr lang="en-US" sz="2000" dirty="0">
              <a:latin typeface="+mn-lt"/>
              <a:cs typeface="Arial" charset="0"/>
            </a:endParaRPr>
          </a:p>
        </p:txBody>
      </p:sp>
      <p:sp>
        <p:nvSpPr>
          <p:cNvPr id="8" name="Text Box 10"/>
          <p:cNvSpPr txBox="1">
            <a:spLocks noChangeArrowheads="1"/>
          </p:cNvSpPr>
          <p:nvPr/>
        </p:nvSpPr>
        <p:spPr bwMode="auto">
          <a:xfrm>
            <a:off x="5501394" y="1708807"/>
            <a:ext cx="3067050" cy="4247317"/>
          </a:xfrm>
          <a:prstGeom prst="rect">
            <a:avLst/>
          </a:prstGeom>
          <a:noFill/>
          <a:ln w="9525">
            <a:noFill/>
            <a:miter lim="800000"/>
            <a:headEnd/>
            <a:tailEnd/>
          </a:ln>
        </p:spPr>
        <p:txBody>
          <a:bodyPr>
            <a:spAutoFit/>
          </a:bodyPr>
          <a:lstStyle/>
          <a:p>
            <a:pPr>
              <a:lnSpc>
                <a:spcPct val="125000"/>
              </a:lnSpc>
            </a:pPr>
            <a:r>
              <a:rPr lang="en-US" sz="2400"/>
              <a:t>x=input(</a:t>
            </a:r>
            <a:r>
              <a:rPr lang="en-US"/>
              <a:t>'</a:t>
            </a:r>
            <a:r>
              <a:rPr lang="en-US" sz="2400"/>
              <a:t>x value=</a:t>
            </a:r>
            <a:r>
              <a:rPr lang="en-US"/>
              <a:t>')</a:t>
            </a:r>
            <a:r>
              <a:rPr lang="en-US" sz="2400"/>
              <a:t>;</a:t>
            </a:r>
          </a:p>
          <a:p>
            <a:pPr>
              <a:lnSpc>
                <a:spcPct val="125000"/>
              </a:lnSpc>
            </a:pPr>
            <a:r>
              <a:rPr lang="en-US" sz="2400"/>
              <a:t>y=input(</a:t>
            </a:r>
            <a:r>
              <a:rPr lang="en-US"/>
              <a:t>'</a:t>
            </a:r>
            <a:r>
              <a:rPr lang="en-US" sz="2400"/>
              <a:t>y value=</a:t>
            </a:r>
            <a:r>
              <a:rPr lang="en-US"/>
              <a:t>'</a:t>
            </a:r>
            <a:r>
              <a:rPr lang="en-US" sz="2400"/>
              <a:t>);</a:t>
            </a:r>
          </a:p>
          <a:p>
            <a:pPr>
              <a:lnSpc>
                <a:spcPct val="125000"/>
              </a:lnSpc>
            </a:pPr>
            <a:r>
              <a:rPr lang="en-US" sz="2400">
                <a:solidFill>
                  <a:srgbClr val="FF3300"/>
                </a:solidFill>
              </a:rPr>
              <a:t>if</a:t>
            </a:r>
            <a:r>
              <a:rPr lang="en-US" sz="2400"/>
              <a:t> x&gt;y  </a:t>
            </a:r>
          </a:p>
          <a:p>
            <a:pPr>
              <a:lnSpc>
                <a:spcPct val="125000"/>
              </a:lnSpc>
            </a:pPr>
            <a:r>
              <a:rPr lang="en-US" sz="2400" b="1"/>
              <a:t>     A1=sqrt(x-y)</a:t>
            </a:r>
          </a:p>
          <a:p>
            <a:pPr>
              <a:lnSpc>
                <a:spcPct val="125000"/>
              </a:lnSpc>
            </a:pPr>
            <a:r>
              <a:rPr lang="en-US" sz="2400">
                <a:solidFill>
                  <a:srgbClr val="FF0000"/>
                </a:solidFill>
              </a:rPr>
              <a:t>elseif</a:t>
            </a:r>
            <a:r>
              <a:rPr lang="en-US" sz="2400"/>
              <a:t> x==y  </a:t>
            </a:r>
          </a:p>
          <a:p>
            <a:pPr>
              <a:lnSpc>
                <a:spcPct val="125000"/>
              </a:lnSpc>
            </a:pPr>
            <a:r>
              <a:rPr lang="en-US" sz="2400" b="1"/>
              <a:t>     A2=(x+y)^7</a:t>
            </a:r>
          </a:p>
          <a:p>
            <a:pPr>
              <a:lnSpc>
                <a:spcPct val="125000"/>
              </a:lnSpc>
            </a:pPr>
            <a:r>
              <a:rPr lang="en-US" sz="2400">
                <a:solidFill>
                  <a:srgbClr val="FF0000"/>
                </a:solidFill>
              </a:rPr>
              <a:t>else</a:t>
            </a:r>
            <a:r>
              <a:rPr lang="en-US" sz="2400"/>
              <a:t>  </a:t>
            </a:r>
          </a:p>
          <a:p>
            <a:pPr>
              <a:lnSpc>
                <a:spcPct val="125000"/>
              </a:lnSpc>
            </a:pPr>
            <a:r>
              <a:rPr lang="en-US" sz="2400"/>
              <a:t>     </a:t>
            </a:r>
            <a:r>
              <a:rPr lang="en-US" sz="2400" b="1"/>
              <a:t>A3=x+y</a:t>
            </a:r>
          </a:p>
          <a:p>
            <a:pPr>
              <a:lnSpc>
                <a:spcPct val="125000"/>
              </a:lnSpc>
            </a:pPr>
            <a:r>
              <a:rPr lang="en-US" sz="2400">
                <a:solidFill>
                  <a:srgbClr val="FF3300"/>
                </a:solidFill>
              </a:rPr>
              <a:t>end</a:t>
            </a:r>
            <a:endParaRPr lang="en-US"/>
          </a:p>
        </p:txBody>
      </p:sp>
      <p:grpSp>
        <p:nvGrpSpPr>
          <p:cNvPr id="9" name="14 Grup"/>
          <p:cNvGrpSpPr>
            <a:grpSpLocks/>
          </p:cNvGrpSpPr>
          <p:nvPr/>
        </p:nvGrpSpPr>
        <p:grpSpPr bwMode="auto">
          <a:xfrm>
            <a:off x="1965374" y="4010620"/>
            <a:ext cx="971550" cy="252413"/>
            <a:chOff x="3384550" y="1484313"/>
            <a:chExt cx="971550" cy="252412"/>
          </a:xfrm>
        </p:grpSpPr>
        <p:sp>
          <p:nvSpPr>
            <p:cNvPr id="10" name="Line 11"/>
            <p:cNvSpPr>
              <a:spLocks noChangeShapeType="1"/>
            </p:cNvSpPr>
            <p:nvPr/>
          </p:nvSpPr>
          <p:spPr bwMode="auto">
            <a:xfrm>
              <a:off x="3384550" y="1520825"/>
              <a:ext cx="179388" cy="215900"/>
            </a:xfrm>
            <a:prstGeom prst="line">
              <a:avLst/>
            </a:prstGeom>
            <a:noFill/>
            <a:ln w="22225">
              <a:solidFill>
                <a:schemeClr val="tx1"/>
              </a:solidFill>
              <a:round/>
              <a:headEnd/>
              <a:tailEnd/>
            </a:ln>
          </p:spPr>
          <p:txBody>
            <a:bodyPr/>
            <a:lstStyle/>
            <a:p>
              <a:endParaRPr lang="en-US"/>
            </a:p>
          </p:txBody>
        </p:sp>
        <p:sp>
          <p:nvSpPr>
            <p:cNvPr id="11" name="Line 12"/>
            <p:cNvSpPr>
              <a:spLocks noChangeShapeType="1"/>
            </p:cNvSpPr>
            <p:nvPr/>
          </p:nvSpPr>
          <p:spPr bwMode="auto">
            <a:xfrm flipV="1">
              <a:off x="3563938" y="1484313"/>
              <a:ext cx="144462" cy="252412"/>
            </a:xfrm>
            <a:prstGeom prst="line">
              <a:avLst/>
            </a:prstGeom>
            <a:noFill/>
            <a:ln w="22225">
              <a:solidFill>
                <a:schemeClr val="tx1"/>
              </a:solidFill>
              <a:round/>
              <a:headEnd/>
              <a:tailEnd/>
            </a:ln>
          </p:spPr>
          <p:txBody>
            <a:bodyPr/>
            <a:lstStyle/>
            <a:p>
              <a:endParaRPr lang="en-US"/>
            </a:p>
          </p:txBody>
        </p:sp>
        <p:sp>
          <p:nvSpPr>
            <p:cNvPr id="12" name="Line 13"/>
            <p:cNvSpPr>
              <a:spLocks noChangeShapeType="1"/>
            </p:cNvSpPr>
            <p:nvPr/>
          </p:nvSpPr>
          <p:spPr bwMode="auto">
            <a:xfrm>
              <a:off x="3708400" y="1484313"/>
              <a:ext cx="647700" cy="0"/>
            </a:xfrm>
            <a:prstGeom prst="line">
              <a:avLst/>
            </a:prstGeom>
            <a:noFill/>
            <a:ln w="22225">
              <a:solidFill>
                <a:schemeClr val="tx1"/>
              </a:solidFill>
              <a:round/>
              <a:headEnd/>
              <a:tailEnd/>
            </a:ln>
          </p:spPr>
          <p:txBody>
            <a:bodyPr/>
            <a:lstStyle/>
            <a:p>
              <a:endParaRPr lang="en-US"/>
            </a:p>
          </p:txBody>
        </p:sp>
      </p:grpSp>
      <p:cxnSp>
        <p:nvCxnSpPr>
          <p:cNvPr id="13" name="18 Düz Bağlayıcı"/>
          <p:cNvCxnSpPr>
            <a:cxnSpLocks noChangeShapeType="1"/>
          </p:cNvCxnSpPr>
          <p:nvPr/>
        </p:nvCxnSpPr>
        <p:spPr bwMode="auto">
          <a:xfrm rot="5400000">
            <a:off x="2270831" y="3917020"/>
            <a:ext cx="4710113" cy="1587"/>
          </a:xfrm>
          <a:prstGeom prst="line">
            <a:avLst/>
          </a:prstGeom>
          <a:noFill/>
          <a:ln w="9525" algn="ctr">
            <a:solidFill>
              <a:schemeClr val="tx1"/>
            </a:solidFill>
            <a:round/>
            <a:headEnd/>
            <a:tailEnd/>
          </a:ln>
        </p:spPr>
      </p:cxnSp>
    </p:spTree>
    <p:extLst>
      <p:ext uri="{BB962C8B-B14F-4D97-AF65-F5344CB8AC3E}">
        <p14:creationId xmlns:p14="http://schemas.microsoft.com/office/powerpoint/2010/main" val="1486814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heckerboard(across)">
                                      <p:cBhvr>
                                        <p:cTn id="10" dur="500"/>
                                        <p:tgtEl>
                                          <p:spTgt spid="6"/>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heckerboard(across)">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checkerboard(across)">
                                      <p:cBhvr>
                                        <p:cTn id="18" dur="500"/>
                                        <p:tgtEl>
                                          <p:spTgt spid="13"/>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checkerboard(across)">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
          <p:cNvSpPr txBox="1">
            <a:spLocks noChangeArrowheads="1"/>
          </p:cNvSpPr>
          <p:nvPr/>
        </p:nvSpPr>
        <p:spPr bwMode="auto">
          <a:xfrm>
            <a:off x="141980" y="908720"/>
            <a:ext cx="8822508" cy="2831544"/>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342900" indent="-342900" eaLnBrk="1" hangingPunct="1">
              <a:buFont typeface="Wingdings" pitchFamily="2" charset="2"/>
              <a:buChar char="§"/>
            </a:pPr>
            <a:r>
              <a:rPr lang="tr-TR" altLang="zh-CN" sz="2000" dirty="0">
                <a:solidFill>
                  <a:srgbClr val="FF0000"/>
                </a:solidFill>
                <a:latin typeface="Calibri" pitchFamily="34" charset="0"/>
                <a:ea typeface="SimSun" pitchFamily="2" charset="-122"/>
                <a:cs typeface="Calibri" pitchFamily="34" charset="0"/>
              </a:rPr>
              <a:t>M-Dosyası (</a:t>
            </a:r>
            <a:r>
              <a:rPr lang="tr-TR" altLang="zh-CN" sz="2000" dirty="0" err="1">
                <a:solidFill>
                  <a:srgbClr val="FF0000"/>
                </a:solidFill>
                <a:latin typeface="Calibri" pitchFamily="34" charset="0"/>
                <a:ea typeface="SimSun" pitchFamily="2" charset="-122"/>
                <a:cs typeface="Calibri" pitchFamily="34" charset="0"/>
              </a:rPr>
              <a:t>script</a:t>
            </a:r>
            <a:r>
              <a:rPr lang="tr-TR" altLang="zh-CN" sz="2000" dirty="0">
                <a:solidFill>
                  <a:srgbClr val="FF0000"/>
                </a:solidFill>
                <a:latin typeface="Calibri" pitchFamily="34" charset="0"/>
                <a:ea typeface="SimSun" pitchFamily="2" charset="-122"/>
                <a:cs typeface="Calibri" pitchFamily="34" charset="0"/>
              </a:rPr>
              <a:t> file, senaryo dosyası)</a:t>
            </a:r>
            <a:r>
              <a:rPr lang="tr-TR" altLang="zh-CN" sz="2000" dirty="0">
                <a:latin typeface="Calibri" pitchFamily="34" charset="0"/>
                <a:cs typeface="Calibri" pitchFamily="34" charset="0"/>
              </a:rPr>
              <a:t>, </a:t>
            </a:r>
            <a:r>
              <a:rPr lang="tr-TR" altLang="zh-CN" sz="2000" dirty="0" err="1">
                <a:latin typeface="Calibri" pitchFamily="34" charset="0"/>
                <a:cs typeface="Calibri" pitchFamily="34" charset="0"/>
              </a:rPr>
              <a:t>Matlab</a:t>
            </a:r>
            <a:r>
              <a:rPr lang="tr-TR" altLang="zh-CN" sz="2000" dirty="0">
                <a:latin typeface="Calibri" pitchFamily="34" charset="0"/>
                <a:cs typeface="Calibri" pitchFamily="34" charset="0"/>
              </a:rPr>
              <a:t> komutlarının satırlar şeklinde alt alta yazıldığı (veya aynı satırda virgül veya noktalı virgülle ayrıldığı) yazı dosyalarıdır.</a:t>
            </a:r>
            <a:endParaRPr lang="en-US" sz="2000" dirty="0">
              <a:latin typeface="Calibri" pitchFamily="34" charset="0"/>
              <a:cs typeface="Calibri" pitchFamily="34" charset="0"/>
            </a:endParaRPr>
          </a:p>
          <a:p>
            <a:pPr marL="342900" indent="-342900" algn="just" eaLnBrk="1" hangingPunct="1">
              <a:lnSpc>
                <a:spcPct val="130000"/>
              </a:lnSpc>
              <a:spcBef>
                <a:spcPct val="50000"/>
              </a:spcBef>
              <a:buFont typeface="Wingdings" pitchFamily="2" charset="2"/>
              <a:buChar char="§"/>
              <a:defRPr/>
            </a:pPr>
            <a:r>
              <a:rPr lang="tr-TR" sz="2000" dirty="0" err="1">
                <a:latin typeface="Calibri" pitchFamily="34" charset="0"/>
                <a:cs typeface="Calibri" pitchFamily="34" charset="0"/>
              </a:rPr>
              <a:t>Matlab’in</a:t>
            </a:r>
            <a:r>
              <a:rPr lang="tr-TR" sz="2000" dirty="0">
                <a:latin typeface="Calibri" pitchFamily="34" charset="0"/>
                <a:cs typeface="Calibri" pitchFamily="34" charset="0"/>
              </a:rPr>
              <a:t> m-dosyasını tanıyabilmesi için .m uzantısı ile ve </a:t>
            </a:r>
            <a:r>
              <a:rPr lang="tr-TR" sz="2000" dirty="0" err="1">
                <a:latin typeface="Calibri" pitchFamily="34" charset="0"/>
                <a:cs typeface="Calibri" pitchFamily="34" charset="0"/>
              </a:rPr>
              <a:t>Matlab’in</a:t>
            </a:r>
            <a:r>
              <a:rPr lang="tr-TR" sz="2000" dirty="0">
                <a:latin typeface="Calibri" pitchFamily="34" charset="0"/>
                <a:cs typeface="Calibri" pitchFamily="34" charset="0"/>
              </a:rPr>
              <a:t> çalışma klasörünün içine kaydedilmesi gerekir. </a:t>
            </a:r>
            <a:endParaRPr lang="en-US" sz="2000" dirty="0">
              <a:latin typeface="Calibri" pitchFamily="34" charset="0"/>
              <a:cs typeface="Calibri" pitchFamily="34" charset="0"/>
            </a:endParaRPr>
          </a:p>
          <a:p>
            <a:pPr marL="342900" indent="-342900" algn="just" eaLnBrk="1" hangingPunct="1">
              <a:lnSpc>
                <a:spcPct val="130000"/>
              </a:lnSpc>
              <a:spcBef>
                <a:spcPct val="50000"/>
              </a:spcBef>
              <a:buFont typeface="Wingdings" pitchFamily="2" charset="2"/>
              <a:buChar char="§"/>
              <a:defRPr/>
            </a:pPr>
            <a:r>
              <a:rPr lang="tr-TR" sz="2000" dirty="0">
                <a:latin typeface="Calibri" pitchFamily="34" charset="0"/>
                <a:cs typeface="Calibri" pitchFamily="34" charset="0"/>
              </a:rPr>
              <a:t>Bundan sonra tüm örneklerimiz için bir m-dosyası oluşturacağız. </a:t>
            </a:r>
            <a:endParaRPr lang="en-US" sz="2000" dirty="0">
              <a:latin typeface="Calibri" pitchFamily="34" charset="0"/>
              <a:cs typeface="Calibri" pitchFamily="34" charset="0"/>
            </a:endParaRPr>
          </a:p>
          <a:p>
            <a:pPr eaLnBrk="1" hangingPunct="1"/>
            <a:endParaRPr lang="en-US" altLang="zh-CN" sz="2000" dirty="0">
              <a:latin typeface="Calibri" pitchFamily="34" charset="0"/>
              <a:cs typeface="Calibri" pitchFamily="34" charset="0"/>
            </a:endParaRPr>
          </a:p>
        </p:txBody>
      </p:sp>
      <p:sp>
        <p:nvSpPr>
          <p:cNvPr id="9" name="Rectangle 10"/>
          <p:cNvSpPr>
            <a:spLocks noChangeArrowheads="1"/>
          </p:cNvSpPr>
          <p:nvPr/>
        </p:nvSpPr>
        <p:spPr bwMode="auto">
          <a:xfrm>
            <a:off x="1531454" y="4565739"/>
            <a:ext cx="2815001" cy="400110"/>
          </a:xfrm>
          <a:prstGeom prst="rect">
            <a:avLst/>
          </a:prstGeom>
          <a:noFill/>
          <a:ln w="9525">
            <a:noFill/>
            <a:miter lim="800000"/>
            <a:headEnd/>
            <a:tailEnd/>
          </a:ln>
          <a:effectLst/>
        </p:spPr>
        <p:txBody>
          <a:bodyPr wrap="none" anchor="ctr">
            <a:spAutoFit/>
          </a:bodyPr>
          <a:lstStyle/>
          <a:p>
            <a:pPr eaLnBrk="1" hangingPunct="1">
              <a:defRPr/>
            </a:pPr>
            <a:r>
              <a:rPr lang="tr-TR" altLang="zh-CN" sz="2000" dirty="0">
                <a:solidFill>
                  <a:srgbClr val="FF0000"/>
                </a:solidFill>
                <a:latin typeface="Calibri" pitchFamily="34" charset="0"/>
                <a:ea typeface="SimSun" pitchFamily="2" charset="-122"/>
                <a:cs typeface="Calibri" pitchFamily="34" charset="0"/>
              </a:rPr>
              <a:t>M-dosyası açma için New</a:t>
            </a:r>
            <a:endParaRPr lang="en-US" altLang="zh-CN" sz="2000" dirty="0">
              <a:solidFill>
                <a:srgbClr val="FF0000"/>
              </a:solidFill>
              <a:latin typeface="Calibri" pitchFamily="34" charset="0"/>
              <a:ea typeface="SimSun" pitchFamily="2" charset="-122"/>
              <a:cs typeface="Calibri" pitchFamily="34" charset="0"/>
            </a:endParaRPr>
          </a:p>
        </p:txBody>
      </p:sp>
      <p:cxnSp>
        <p:nvCxnSpPr>
          <p:cNvPr id="10" name="Düz Ok Bağlayıcısı 9"/>
          <p:cNvCxnSpPr>
            <a:stCxn id="9" idx="3"/>
          </p:cNvCxnSpPr>
          <p:nvPr/>
        </p:nvCxnSpPr>
        <p:spPr bwMode="auto">
          <a:xfrm flipV="1">
            <a:off x="4346455" y="3753036"/>
            <a:ext cx="1109678" cy="101275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1" name="Dikdörtgen 10"/>
          <p:cNvSpPr/>
          <p:nvPr/>
        </p:nvSpPr>
        <p:spPr>
          <a:xfrm>
            <a:off x="207335" y="152636"/>
            <a:ext cx="2443939" cy="523220"/>
          </a:xfrm>
          <a:prstGeom prst="rect">
            <a:avLst/>
          </a:prstGeom>
        </p:spPr>
        <p:txBody>
          <a:bodyPr wrap="none">
            <a:spAutoFit/>
          </a:bodyPr>
          <a:lstStyle/>
          <a:p>
            <a:pPr indent="449263"/>
            <a:r>
              <a:rPr lang="en-US" sz="2800" b="1" dirty="0">
                <a:solidFill>
                  <a:schemeClr val="bg1"/>
                </a:solidFill>
                <a:latin typeface="Calibri" pitchFamily="34" charset="0"/>
                <a:ea typeface="Times New Roman" pitchFamily="18" charset="0"/>
                <a:cs typeface="Calibri" pitchFamily="34" charset="0"/>
              </a:rPr>
              <a:t>M-</a:t>
            </a:r>
            <a:r>
              <a:rPr lang="tr-TR" sz="2800" b="1" dirty="0">
                <a:solidFill>
                  <a:schemeClr val="bg1"/>
                </a:solidFill>
                <a:latin typeface="Calibri" pitchFamily="34" charset="0"/>
                <a:ea typeface="Times New Roman" pitchFamily="18" charset="0"/>
                <a:cs typeface="Calibri" pitchFamily="34" charset="0"/>
              </a:rPr>
              <a:t>Dosyaları</a:t>
            </a:r>
            <a:endParaRPr lang="en-US" sz="2800" b="1" dirty="0">
              <a:solidFill>
                <a:schemeClr val="bg1"/>
              </a:solidFill>
              <a:latin typeface="Calibri" pitchFamily="34" charset="0"/>
              <a:ea typeface="Times New Roman" pitchFamily="18" charset="0"/>
              <a:cs typeface="Calibri" pitchFamily="34" charset="0"/>
            </a:endParaRPr>
          </a:p>
        </p:txBody>
      </p:sp>
      <p:pic>
        <p:nvPicPr>
          <p:cNvPr id="2" name="Resim 1"/>
          <p:cNvPicPr>
            <a:picLocks noChangeAspect="1"/>
          </p:cNvPicPr>
          <p:nvPr/>
        </p:nvPicPr>
        <p:blipFill rotWithShape="1">
          <a:blip r:embed="rId2"/>
          <a:srcRect t="2000" b="5990"/>
          <a:stretch/>
        </p:blipFill>
        <p:spPr>
          <a:xfrm>
            <a:off x="5508104" y="3573016"/>
            <a:ext cx="3200000" cy="1656184"/>
          </a:xfrm>
          <a:prstGeom prst="rect">
            <a:avLst/>
          </a:prstGeom>
        </p:spPr>
      </p:pic>
      <p:sp>
        <p:nvSpPr>
          <p:cNvPr id="12" name="Rectangle 10"/>
          <p:cNvSpPr>
            <a:spLocks noChangeArrowheads="1"/>
          </p:cNvSpPr>
          <p:nvPr/>
        </p:nvSpPr>
        <p:spPr bwMode="auto">
          <a:xfrm>
            <a:off x="1243773" y="5211265"/>
            <a:ext cx="2815001" cy="707886"/>
          </a:xfrm>
          <a:prstGeom prst="rect">
            <a:avLst/>
          </a:prstGeom>
          <a:noFill/>
          <a:ln w="9525">
            <a:noFill/>
            <a:miter lim="800000"/>
            <a:headEnd/>
            <a:tailEnd/>
          </a:ln>
          <a:effectLst/>
        </p:spPr>
        <p:txBody>
          <a:bodyPr wrap="square" anchor="ctr">
            <a:spAutoFit/>
          </a:bodyPr>
          <a:lstStyle/>
          <a:p>
            <a:pPr eaLnBrk="1" hangingPunct="1">
              <a:defRPr/>
            </a:pPr>
            <a:r>
              <a:rPr lang="tr-TR" altLang="zh-CN" sz="2000" dirty="0">
                <a:solidFill>
                  <a:srgbClr val="FF0000"/>
                </a:solidFill>
                <a:latin typeface="Calibri" pitchFamily="34" charset="0"/>
                <a:ea typeface="SimSun" pitchFamily="2" charset="-122"/>
                <a:cs typeface="Calibri" pitchFamily="34" charset="0"/>
              </a:rPr>
              <a:t>Açılan editör penceresine m-dosyası yazılacak</a:t>
            </a:r>
            <a:endParaRPr lang="en-US" altLang="zh-CN" sz="2000" dirty="0">
              <a:solidFill>
                <a:srgbClr val="FF0000"/>
              </a:solidFill>
              <a:latin typeface="Calibri" pitchFamily="34" charset="0"/>
              <a:ea typeface="SimSun" pitchFamily="2" charset="-122"/>
              <a:cs typeface="Calibri" pitchFamily="34" charset="0"/>
            </a:endParaRPr>
          </a:p>
        </p:txBody>
      </p:sp>
      <p:cxnSp>
        <p:nvCxnSpPr>
          <p:cNvPr id="13" name="Düz Ok Bağlayıcısı 12"/>
          <p:cNvCxnSpPr>
            <a:stCxn id="12" idx="3"/>
          </p:cNvCxnSpPr>
          <p:nvPr/>
        </p:nvCxnSpPr>
        <p:spPr bwMode="auto">
          <a:xfrm flipV="1">
            <a:off x="4058774" y="4077072"/>
            <a:ext cx="2313426" cy="1488136"/>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5652103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8"/>
          <p:cNvSpPr>
            <a:spLocks noChangeShapeType="1"/>
          </p:cNvSpPr>
          <p:nvPr/>
        </p:nvSpPr>
        <p:spPr bwMode="auto">
          <a:xfrm>
            <a:off x="1020763" y="6507163"/>
            <a:ext cx="72961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Uygulama</a:t>
            </a:r>
            <a:r>
              <a:rPr lang="en-US" sz="2800" b="1" dirty="0">
                <a:solidFill>
                  <a:schemeClr val="bg1"/>
                </a:solidFill>
                <a:latin typeface="Calibri" pitchFamily="34" charset="0"/>
              </a:rPr>
              <a:t> 1</a:t>
            </a:r>
          </a:p>
        </p:txBody>
      </p:sp>
      <p:sp>
        <p:nvSpPr>
          <p:cNvPr id="7" name="İçerik Yer Tutucusu 2"/>
          <p:cNvSpPr txBox="1">
            <a:spLocks/>
          </p:cNvSpPr>
          <p:nvPr/>
        </p:nvSpPr>
        <p:spPr bwMode="auto">
          <a:xfrm>
            <a:off x="179512" y="872716"/>
            <a:ext cx="8712968" cy="2736304"/>
          </a:xfrm>
          <a:prstGeom prst="rect">
            <a:avLst/>
          </a:prstGeom>
          <a:solidFill>
            <a:srgbClr val="FFCCCC"/>
          </a:solidFill>
          <a:ln>
            <a:noFill/>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algn="just"/>
            <a:r>
              <a:rPr lang="tr-TR" sz="2000" dirty="0"/>
              <a:t>Bir kargo şirketinde, ücretlendirme paket ağırlığına göre yapılmaktadır. Taban fiyat, 2 kg’a kadar 5 TL olup ondan sonraki her kilo başına 0.5 TL ilave yapılarak hesaplanmaktadır. Eğer paket ağırlığı 35 kg’dan fazlaysa, hesaplanan ücrete “ilave” 10 TL alınmakta ve 50 kg’dan fazla tek paketler, işçi sağlığı açısından kabul edilmemektedir. Kullanım kolaylığı açısından paket ağırlığını kg cinsinden alıp, ücreti hesaplayan bir MATLAB programı yazınız. Örnek çıktı:</a:t>
            </a:r>
          </a:p>
          <a:p>
            <a:pPr algn="just"/>
            <a:r>
              <a:rPr lang="en-US" sz="2000" dirty="0"/>
              <a:t>(</a:t>
            </a:r>
            <a:r>
              <a:rPr lang="tr-TR" sz="2000" dirty="0"/>
              <a:t>Paket ağırlıklarını tam sayı alınız)</a:t>
            </a:r>
            <a:endParaRPr lang="en-US" sz="2000" dirty="0"/>
          </a:p>
        </p:txBody>
      </p:sp>
      <p:graphicFrame>
        <p:nvGraphicFramePr>
          <p:cNvPr id="8" name="Tablo 7"/>
          <p:cNvGraphicFramePr>
            <a:graphicFrameLocks noGrp="1"/>
          </p:cNvGraphicFramePr>
          <p:nvPr>
            <p:extLst>
              <p:ext uri="{D42A27DB-BD31-4B8C-83A1-F6EECF244321}">
                <p14:modId xmlns:p14="http://schemas.microsoft.com/office/powerpoint/2010/main" val="1980032269"/>
              </p:ext>
            </p:extLst>
          </p:nvPr>
        </p:nvGraphicFramePr>
        <p:xfrm>
          <a:off x="2771800" y="3969060"/>
          <a:ext cx="2825750" cy="2286508"/>
        </p:xfrm>
        <a:graphic>
          <a:graphicData uri="http://schemas.openxmlformats.org/drawingml/2006/table">
            <a:tbl>
              <a:tblPr firstRow="1" firstCol="1" lastRow="1" lastCol="1" bandRow="1" bandCol="1">
                <a:tableStyleId>{5C22544A-7EE6-4342-B048-85BDC9FD1C3A}</a:tableStyleId>
              </a:tblPr>
              <a:tblGrid>
                <a:gridCol w="1412875">
                  <a:extLst>
                    <a:ext uri="{9D8B030D-6E8A-4147-A177-3AD203B41FA5}">
                      <a16:colId xmlns:a16="http://schemas.microsoft.com/office/drawing/2014/main" val="20000"/>
                    </a:ext>
                  </a:extLst>
                </a:gridCol>
                <a:gridCol w="1412875">
                  <a:extLst>
                    <a:ext uri="{9D8B030D-6E8A-4147-A177-3AD203B41FA5}">
                      <a16:colId xmlns:a16="http://schemas.microsoft.com/office/drawing/2014/main" val="20001"/>
                    </a:ext>
                  </a:extLst>
                </a:gridCol>
              </a:tblGrid>
              <a:tr h="247650">
                <a:tc>
                  <a:txBody>
                    <a:bodyPr/>
                    <a:lstStyle/>
                    <a:p>
                      <a:pPr algn="ctr">
                        <a:lnSpc>
                          <a:spcPct val="150000"/>
                        </a:lnSpc>
                        <a:spcAft>
                          <a:spcPts val="0"/>
                        </a:spcAft>
                        <a:tabLst>
                          <a:tab pos="457200" algn="l"/>
                        </a:tabLst>
                      </a:pPr>
                      <a:r>
                        <a:rPr lang="tr-TR" sz="1600" dirty="0">
                          <a:solidFill>
                            <a:schemeClr val="tx1"/>
                          </a:solidFill>
                          <a:effectLst/>
                        </a:rPr>
                        <a:t>Ağırlık (kg)</a:t>
                      </a:r>
                      <a:endParaRPr lang="tr-TR" sz="1600" dirty="0">
                        <a:solidFill>
                          <a:schemeClr val="tx1"/>
                        </a:solidFill>
                        <a:effectLst/>
                        <a:latin typeface="Times New Roman"/>
                        <a:ea typeface="Times New Roman"/>
                      </a:endParaRPr>
                    </a:p>
                  </a:txBody>
                  <a:tcPr marL="68580" marR="68580" marT="0" marB="0">
                    <a:solidFill>
                      <a:srgbClr val="FFCCCC"/>
                    </a:solidFill>
                  </a:tcPr>
                </a:tc>
                <a:tc>
                  <a:txBody>
                    <a:bodyPr/>
                    <a:lstStyle/>
                    <a:p>
                      <a:pPr algn="ctr">
                        <a:lnSpc>
                          <a:spcPct val="150000"/>
                        </a:lnSpc>
                        <a:spcAft>
                          <a:spcPts val="0"/>
                        </a:spcAft>
                        <a:tabLst>
                          <a:tab pos="457200" algn="l"/>
                        </a:tabLst>
                      </a:pPr>
                      <a:r>
                        <a:rPr lang="tr-TR" sz="1600" dirty="0">
                          <a:solidFill>
                            <a:schemeClr val="tx1"/>
                          </a:solidFill>
                          <a:effectLst/>
                        </a:rPr>
                        <a:t>Ücret(TL)</a:t>
                      </a:r>
                      <a:endParaRPr lang="tr-TR" sz="1600" dirty="0">
                        <a:solidFill>
                          <a:schemeClr val="tx1"/>
                        </a:solidFill>
                        <a:effectLst/>
                        <a:latin typeface="Times New Roman"/>
                        <a:ea typeface="Times New Roman"/>
                      </a:endParaRPr>
                    </a:p>
                  </a:txBody>
                  <a:tcPr marL="68580" marR="68580" marT="0" marB="0">
                    <a:solidFill>
                      <a:srgbClr val="FFCCCC"/>
                    </a:solidFill>
                  </a:tcPr>
                </a:tc>
                <a:extLst>
                  <a:ext uri="{0D108BD9-81ED-4DB2-BD59-A6C34878D82A}">
                    <a16:rowId xmlns:a16="http://schemas.microsoft.com/office/drawing/2014/main" val="10000"/>
                  </a:ext>
                </a:extLst>
              </a:tr>
              <a:tr h="247650">
                <a:tc>
                  <a:txBody>
                    <a:bodyPr/>
                    <a:lstStyle/>
                    <a:p>
                      <a:pPr algn="ctr">
                        <a:lnSpc>
                          <a:spcPct val="150000"/>
                        </a:lnSpc>
                        <a:spcAft>
                          <a:spcPts val="0"/>
                        </a:spcAft>
                        <a:tabLst>
                          <a:tab pos="457200" algn="l"/>
                        </a:tabLst>
                      </a:pPr>
                      <a:r>
                        <a:rPr lang="tr-TR" sz="1600" dirty="0">
                          <a:solidFill>
                            <a:schemeClr val="tx1"/>
                          </a:solidFill>
                          <a:effectLst/>
                        </a:rPr>
                        <a:t>1</a:t>
                      </a:r>
                      <a:endParaRPr lang="tr-TR" sz="1600" dirty="0">
                        <a:solidFill>
                          <a:schemeClr val="tx1"/>
                        </a:solidFill>
                        <a:effectLst/>
                        <a:latin typeface="Times New Roman"/>
                        <a:ea typeface="Times New Roman"/>
                      </a:endParaRPr>
                    </a:p>
                  </a:txBody>
                  <a:tcPr marL="68580" marR="68580" marT="0" marB="0">
                    <a:solidFill>
                      <a:srgbClr val="FFCCCC"/>
                    </a:solidFill>
                  </a:tcPr>
                </a:tc>
                <a:tc>
                  <a:txBody>
                    <a:bodyPr/>
                    <a:lstStyle/>
                    <a:p>
                      <a:pPr algn="ctr">
                        <a:lnSpc>
                          <a:spcPct val="150000"/>
                        </a:lnSpc>
                        <a:spcAft>
                          <a:spcPts val="0"/>
                        </a:spcAft>
                        <a:tabLst>
                          <a:tab pos="457200" algn="l"/>
                        </a:tabLst>
                      </a:pPr>
                      <a:r>
                        <a:rPr lang="tr-TR" sz="1600" dirty="0">
                          <a:solidFill>
                            <a:schemeClr val="tx1"/>
                          </a:solidFill>
                          <a:effectLst/>
                        </a:rPr>
                        <a:t>5</a:t>
                      </a:r>
                      <a:endParaRPr lang="tr-TR" sz="1600" dirty="0">
                        <a:solidFill>
                          <a:schemeClr val="tx1"/>
                        </a:solidFill>
                        <a:effectLst/>
                        <a:latin typeface="Times New Roman"/>
                        <a:ea typeface="Times New Roman"/>
                      </a:endParaRPr>
                    </a:p>
                  </a:txBody>
                  <a:tcPr marL="68580" marR="68580" marT="0" marB="0">
                    <a:solidFill>
                      <a:srgbClr val="FFCCCC"/>
                    </a:solidFill>
                  </a:tcPr>
                </a:tc>
                <a:extLst>
                  <a:ext uri="{0D108BD9-81ED-4DB2-BD59-A6C34878D82A}">
                    <a16:rowId xmlns:a16="http://schemas.microsoft.com/office/drawing/2014/main" val="10001"/>
                  </a:ext>
                </a:extLst>
              </a:tr>
              <a:tr h="257175">
                <a:tc>
                  <a:txBody>
                    <a:bodyPr/>
                    <a:lstStyle/>
                    <a:p>
                      <a:pPr algn="ctr">
                        <a:lnSpc>
                          <a:spcPct val="150000"/>
                        </a:lnSpc>
                        <a:spcAft>
                          <a:spcPts val="0"/>
                        </a:spcAft>
                        <a:tabLst>
                          <a:tab pos="457200" algn="l"/>
                        </a:tabLst>
                      </a:pPr>
                      <a:r>
                        <a:rPr lang="tr-TR" sz="1600">
                          <a:solidFill>
                            <a:schemeClr val="tx1"/>
                          </a:solidFill>
                          <a:effectLst/>
                        </a:rPr>
                        <a:t>2</a:t>
                      </a:r>
                      <a:endParaRPr lang="tr-TR" sz="1600">
                        <a:solidFill>
                          <a:schemeClr val="tx1"/>
                        </a:solidFill>
                        <a:effectLst/>
                        <a:latin typeface="Times New Roman"/>
                        <a:ea typeface="Times New Roman"/>
                      </a:endParaRPr>
                    </a:p>
                  </a:txBody>
                  <a:tcPr marL="68580" marR="68580" marT="0" marB="0">
                    <a:solidFill>
                      <a:srgbClr val="FFCCCC"/>
                    </a:solidFill>
                  </a:tcPr>
                </a:tc>
                <a:tc>
                  <a:txBody>
                    <a:bodyPr/>
                    <a:lstStyle/>
                    <a:p>
                      <a:pPr algn="ctr">
                        <a:lnSpc>
                          <a:spcPct val="150000"/>
                        </a:lnSpc>
                        <a:spcAft>
                          <a:spcPts val="0"/>
                        </a:spcAft>
                        <a:tabLst>
                          <a:tab pos="457200" algn="l"/>
                        </a:tabLst>
                      </a:pPr>
                      <a:r>
                        <a:rPr lang="tr-TR" sz="1600" dirty="0">
                          <a:solidFill>
                            <a:schemeClr val="tx1"/>
                          </a:solidFill>
                          <a:effectLst/>
                        </a:rPr>
                        <a:t>5</a:t>
                      </a:r>
                      <a:endParaRPr lang="tr-TR" sz="1600" dirty="0">
                        <a:solidFill>
                          <a:schemeClr val="tx1"/>
                        </a:solidFill>
                        <a:effectLst/>
                        <a:latin typeface="Times New Roman"/>
                        <a:ea typeface="Times New Roman"/>
                      </a:endParaRPr>
                    </a:p>
                  </a:txBody>
                  <a:tcPr marL="68580" marR="68580" marT="0" marB="0">
                    <a:solidFill>
                      <a:srgbClr val="FFCCCC"/>
                    </a:solidFill>
                  </a:tcPr>
                </a:tc>
                <a:extLst>
                  <a:ext uri="{0D108BD9-81ED-4DB2-BD59-A6C34878D82A}">
                    <a16:rowId xmlns:a16="http://schemas.microsoft.com/office/drawing/2014/main" val="10002"/>
                  </a:ext>
                </a:extLst>
              </a:tr>
              <a:tr h="247650">
                <a:tc>
                  <a:txBody>
                    <a:bodyPr/>
                    <a:lstStyle/>
                    <a:p>
                      <a:pPr algn="ctr">
                        <a:lnSpc>
                          <a:spcPct val="150000"/>
                        </a:lnSpc>
                        <a:spcAft>
                          <a:spcPts val="0"/>
                        </a:spcAft>
                        <a:tabLst>
                          <a:tab pos="457200" algn="l"/>
                        </a:tabLst>
                      </a:pPr>
                      <a:r>
                        <a:rPr lang="tr-TR" sz="1600">
                          <a:solidFill>
                            <a:schemeClr val="tx1"/>
                          </a:solidFill>
                          <a:effectLst/>
                        </a:rPr>
                        <a:t>3</a:t>
                      </a:r>
                      <a:endParaRPr lang="tr-TR" sz="1600">
                        <a:solidFill>
                          <a:schemeClr val="tx1"/>
                        </a:solidFill>
                        <a:effectLst/>
                        <a:latin typeface="Times New Roman"/>
                        <a:ea typeface="Times New Roman"/>
                      </a:endParaRPr>
                    </a:p>
                  </a:txBody>
                  <a:tcPr marL="68580" marR="68580" marT="0" marB="0">
                    <a:solidFill>
                      <a:srgbClr val="FFCCCC"/>
                    </a:solidFill>
                  </a:tcPr>
                </a:tc>
                <a:tc>
                  <a:txBody>
                    <a:bodyPr/>
                    <a:lstStyle/>
                    <a:p>
                      <a:pPr algn="ctr">
                        <a:lnSpc>
                          <a:spcPct val="150000"/>
                        </a:lnSpc>
                        <a:spcAft>
                          <a:spcPts val="0"/>
                        </a:spcAft>
                        <a:tabLst>
                          <a:tab pos="457200" algn="l"/>
                        </a:tabLst>
                      </a:pPr>
                      <a:r>
                        <a:rPr lang="tr-TR" sz="1600" dirty="0">
                          <a:solidFill>
                            <a:schemeClr val="tx1"/>
                          </a:solidFill>
                          <a:effectLst/>
                        </a:rPr>
                        <a:t>5.5</a:t>
                      </a:r>
                      <a:endParaRPr lang="tr-TR" sz="1600" dirty="0">
                        <a:solidFill>
                          <a:schemeClr val="tx1"/>
                        </a:solidFill>
                        <a:effectLst/>
                        <a:latin typeface="Times New Roman"/>
                        <a:ea typeface="Times New Roman"/>
                      </a:endParaRPr>
                    </a:p>
                  </a:txBody>
                  <a:tcPr marL="68580" marR="68580" marT="0" marB="0">
                    <a:solidFill>
                      <a:srgbClr val="FFCCCC"/>
                    </a:solidFill>
                  </a:tcPr>
                </a:tc>
                <a:extLst>
                  <a:ext uri="{0D108BD9-81ED-4DB2-BD59-A6C34878D82A}">
                    <a16:rowId xmlns:a16="http://schemas.microsoft.com/office/drawing/2014/main" val="10003"/>
                  </a:ext>
                </a:extLst>
              </a:tr>
              <a:tr h="247650">
                <a:tc>
                  <a:txBody>
                    <a:bodyPr/>
                    <a:lstStyle/>
                    <a:p>
                      <a:pPr algn="ctr">
                        <a:lnSpc>
                          <a:spcPct val="150000"/>
                        </a:lnSpc>
                        <a:spcAft>
                          <a:spcPts val="0"/>
                        </a:spcAft>
                        <a:tabLst>
                          <a:tab pos="457200" algn="l"/>
                        </a:tabLst>
                      </a:pPr>
                      <a:r>
                        <a:rPr lang="tr-TR" sz="1600">
                          <a:solidFill>
                            <a:schemeClr val="tx1"/>
                          </a:solidFill>
                          <a:effectLst/>
                        </a:rPr>
                        <a:t>4</a:t>
                      </a:r>
                      <a:endParaRPr lang="tr-TR" sz="1600">
                        <a:solidFill>
                          <a:schemeClr val="tx1"/>
                        </a:solidFill>
                        <a:effectLst/>
                        <a:latin typeface="Times New Roman"/>
                        <a:ea typeface="Times New Roman"/>
                      </a:endParaRPr>
                    </a:p>
                  </a:txBody>
                  <a:tcPr marL="68580" marR="68580" marT="0" marB="0">
                    <a:solidFill>
                      <a:srgbClr val="FFCCCC"/>
                    </a:solidFill>
                  </a:tcPr>
                </a:tc>
                <a:tc>
                  <a:txBody>
                    <a:bodyPr/>
                    <a:lstStyle/>
                    <a:p>
                      <a:pPr algn="ctr">
                        <a:lnSpc>
                          <a:spcPct val="150000"/>
                        </a:lnSpc>
                        <a:spcAft>
                          <a:spcPts val="0"/>
                        </a:spcAft>
                        <a:tabLst>
                          <a:tab pos="457200" algn="l"/>
                        </a:tabLst>
                      </a:pPr>
                      <a:r>
                        <a:rPr lang="tr-TR" sz="1600" dirty="0">
                          <a:solidFill>
                            <a:schemeClr val="tx1"/>
                          </a:solidFill>
                          <a:effectLst/>
                        </a:rPr>
                        <a:t>6</a:t>
                      </a:r>
                      <a:endParaRPr lang="tr-TR" sz="1600" dirty="0">
                        <a:solidFill>
                          <a:schemeClr val="tx1"/>
                        </a:solidFill>
                        <a:effectLst/>
                        <a:latin typeface="Times New Roman"/>
                        <a:ea typeface="Times New Roman"/>
                      </a:endParaRPr>
                    </a:p>
                  </a:txBody>
                  <a:tcPr marL="68580" marR="68580" marT="0" marB="0">
                    <a:solidFill>
                      <a:srgbClr val="FFCCCC"/>
                    </a:solidFill>
                  </a:tcPr>
                </a:tc>
                <a:extLst>
                  <a:ext uri="{0D108BD9-81ED-4DB2-BD59-A6C34878D82A}">
                    <a16:rowId xmlns:a16="http://schemas.microsoft.com/office/drawing/2014/main" val="10004"/>
                  </a:ext>
                </a:extLst>
              </a:tr>
              <a:tr h="247650">
                <a:tc>
                  <a:txBody>
                    <a:bodyPr/>
                    <a:lstStyle/>
                    <a:p>
                      <a:pPr algn="ctr">
                        <a:lnSpc>
                          <a:spcPct val="150000"/>
                        </a:lnSpc>
                        <a:spcAft>
                          <a:spcPts val="0"/>
                        </a:spcAft>
                        <a:tabLst>
                          <a:tab pos="457200" algn="l"/>
                        </a:tabLst>
                      </a:pPr>
                      <a:r>
                        <a:rPr lang="tr-TR" sz="1600" dirty="0">
                          <a:solidFill>
                            <a:schemeClr val="tx1"/>
                          </a:solidFill>
                          <a:effectLst/>
                        </a:rPr>
                        <a:t>…</a:t>
                      </a:r>
                      <a:endParaRPr lang="tr-TR" sz="1600" dirty="0">
                        <a:solidFill>
                          <a:schemeClr val="tx1"/>
                        </a:solidFill>
                        <a:effectLst/>
                        <a:latin typeface="Times New Roman"/>
                        <a:ea typeface="Times New Roman"/>
                      </a:endParaRPr>
                    </a:p>
                  </a:txBody>
                  <a:tcPr marL="68580" marR="68580" marT="0" marB="0">
                    <a:solidFill>
                      <a:srgbClr val="FFCCCC"/>
                    </a:solidFill>
                  </a:tcPr>
                </a:tc>
                <a:tc>
                  <a:txBody>
                    <a:bodyPr/>
                    <a:lstStyle/>
                    <a:p>
                      <a:pPr algn="ctr">
                        <a:lnSpc>
                          <a:spcPct val="150000"/>
                        </a:lnSpc>
                        <a:spcAft>
                          <a:spcPts val="0"/>
                        </a:spcAft>
                        <a:tabLst>
                          <a:tab pos="457200" algn="l"/>
                        </a:tabLst>
                      </a:pPr>
                      <a:r>
                        <a:rPr lang="tr-TR" sz="1600" dirty="0">
                          <a:solidFill>
                            <a:schemeClr val="tx1"/>
                          </a:solidFill>
                          <a:effectLst/>
                        </a:rPr>
                        <a:t>…</a:t>
                      </a:r>
                      <a:endParaRPr lang="tr-TR" sz="1600" dirty="0">
                        <a:solidFill>
                          <a:schemeClr val="tx1"/>
                        </a:solidFill>
                        <a:effectLst/>
                        <a:latin typeface="Times New Roman"/>
                        <a:ea typeface="Times New Roman"/>
                      </a:endParaRPr>
                    </a:p>
                  </a:txBody>
                  <a:tcPr marL="68580" marR="68580" marT="0" marB="0">
                    <a:solidFill>
                      <a:srgbClr val="FFCCCC"/>
                    </a:solidFill>
                  </a:tcPr>
                </a:tc>
                <a:extLst>
                  <a:ext uri="{0D108BD9-81ED-4DB2-BD59-A6C34878D82A}">
                    <a16:rowId xmlns:a16="http://schemas.microsoft.com/office/drawing/2014/main" val="10005"/>
                  </a:ext>
                </a:extLst>
              </a:tr>
              <a:tr h="247650">
                <a:tc>
                  <a:txBody>
                    <a:bodyPr/>
                    <a:lstStyle/>
                    <a:p>
                      <a:pPr algn="ctr">
                        <a:lnSpc>
                          <a:spcPct val="150000"/>
                        </a:lnSpc>
                        <a:spcAft>
                          <a:spcPts val="0"/>
                        </a:spcAft>
                        <a:tabLst>
                          <a:tab pos="457200" algn="l"/>
                        </a:tabLst>
                      </a:pPr>
                      <a:r>
                        <a:rPr lang="tr-TR" sz="1600" dirty="0">
                          <a:solidFill>
                            <a:schemeClr val="tx1"/>
                          </a:solidFill>
                          <a:effectLst/>
                        </a:rPr>
                        <a:t>50</a:t>
                      </a:r>
                      <a:endParaRPr lang="tr-TR" sz="1600" dirty="0">
                        <a:solidFill>
                          <a:schemeClr val="tx1"/>
                        </a:solidFill>
                        <a:effectLst/>
                        <a:latin typeface="Times New Roman"/>
                        <a:ea typeface="Times New Roman"/>
                      </a:endParaRPr>
                    </a:p>
                  </a:txBody>
                  <a:tcPr marL="68580" marR="68580" marT="0" marB="0">
                    <a:solidFill>
                      <a:srgbClr val="FFCCCC"/>
                    </a:solidFill>
                  </a:tcPr>
                </a:tc>
                <a:tc>
                  <a:txBody>
                    <a:bodyPr/>
                    <a:lstStyle/>
                    <a:p>
                      <a:pPr algn="ctr">
                        <a:lnSpc>
                          <a:spcPct val="150000"/>
                        </a:lnSpc>
                        <a:spcAft>
                          <a:spcPts val="0"/>
                        </a:spcAft>
                        <a:tabLst>
                          <a:tab pos="457200" algn="l"/>
                        </a:tabLst>
                      </a:pPr>
                      <a:r>
                        <a:rPr lang="tr-TR" sz="1600" dirty="0">
                          <a:solidFill>
                            <a:schemeClr val="tx1"/>
                          </a:solidFill>
                          <a:effectLst/>
                        </a:rPr>
                        <a:t>39</a:t>
                      </a:r>
                      <a:endParaRPr lang="tr-TR" sz="1600" dirty="0">
                        <a:solidFill>
                          <a:schemeClr val="tx1"/>
                        </a:solidFill>
                        <a:effectLst/>
                        <a:latin typeface="Times New Roman"/>
                        <a:ea typeface="Times New Roman"/>
                      </a:endParaRPr>
                    </a:p>
                  </a:txBody>
                  <a:tcPr marL="68580" marR="68580" marT="0" marB="0">
                    <a:solidFill>
                      <a:srgbClr val="FFCCCC"/>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964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8"/>
          <p:cNvSpPr>
            <a:spLocks noChangeShapeType="1"/>
          </p:cNvSpPr>
          <p:nvPr/>
        </p:nvSpPr>
        <p:spPr bwMode="auto">
          <a:xfrm>
            <a:off x="1020763" y="6507163"/>
            <a:ext cx="729615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a:solidFill>
                  <a:schemeClr val="bg1"/>
                </a:solidFill>
                <a:latin typeface="Calibri" pitchFamily="34" charset="0"/>
              </a:rPr>
              <a:t>Haftaya…</a:t>
            </a:r>
            <a:endParaRPr lang="en-US" sz="2800" b="1" dirty="0">
              <a:solidFill>
                <a:schemeClr val="bg1"/>
              </a:solidFill>
              <a:latin typeface="Calibri" pitchFamily="34" charset="0"/>
            </a:endParaRPr>
          </a:p>
        </p:txBody>
      </p:sp>
      <p:sp>
        <p:nvSpPr>
          <p:cNvPr id="6" name="Metin kutusu 5"/>
          <p:cNvSpPr txBox="1"/>
          <p:nvPr/>
        </p:nvSpPr>
        <p:spPr>
          <a:xfrm>
            <a:off x="287524" y="2276872"/>
            <a:ext cx="8676964" cy="2308324"/>
          </a:xfrm>
          <a:prstGeom prst="rect">
            <a:avLst/>
          </a:prstGeom>
          <a:noFill/>
        </p:spPr>
        <p:txBody>
          <a:bodyPr wrap="square" rtlCol="0">
            <a:spAutoFit/>
          </a:bodyPr>
          <a:lstStyle/>
          <a:p>
            <a:pPr lvl="0" eaLnBrk="1" hangingPunct="1">
              <a:defRPr/>
            </a:pPr>
            <a:r>
              <a:rPr lang="tr-TR" sz="3600" b="1" i="1" dirty="0">
                <a:latin typeface="+mn-lt"/>
                <a:cs typeface="Times New Roman" pitchFamily="18" charset="0"/>
              </a:rPr>
              <a:t>Kontrol İfadeleri</a:t>
            </a:r>
            <a:endParaRPr lang="en-US" sz="3600" b="1" i="1" dirty="0">
              <a:latin typeface="+mn-lt"/>
              <a:cs typeface="Times New Roman" pitchFamily="18" charset="0"/>
            </a:endParaRPr>
          </a:p>
          <a:p>
            <a:pPr lvl="0" eaLnBrk="1" hangingPunct="1"/>
            <a:r>
              <a:rPr lang="en-US" sz="3600" b="1" i="1" dirty="0">
                <a:latin typeface="+mn-lt"/>
                <a:cs typeface="Times New Roman" pitchFamily="18" charset="0"/>
              </a:rPr>
              <a:t>- </a:t>
            </a:r>
            <a:r>
              <a:rPr lang="tr-TR" sz="3600" b="1" i="1" dirty="0">
                <a:latin typeface="+mn-lt"/>
                <a:cs typeface="Times New Roman" pitchFamily="18" charset="0"/>
              </a:rPr>
              <a:t>Şart ifadeleri</a:t>
            </a:r>
            <a:r>
              <a:rPr lang="en-US" sz="3600" b="1" i="1" dirty="0">
                <a:latin typeface="+mn-lt"/>
                <a:cs typeface="Times New Roman" pitchFamily="18" charset="0"/>
              </a:rPr>
              <a:t>: if-end, switch-end</a:t>
            </a:r>
          </a:p>
          <a:p>
            <a:pPr lvl="0" eaLnBrk="1" hangingPunct="1"/>
            <a:r>
              <a:rPr lang="en-US" sz="3600" b="1" i="1" dirty="0">
                <a:latin typeface="+mn-lt"/>
                <a:cs typeface="Times New Roman" pitchFamily="18" charset="0"/>
              </a:rPr>
              <a:t>- </a:t>
            </a:r>
            <a:r>
              <a:rPr lang="tr-TR" sz="3600" b="1" i="1" dirty="0">
                <a:latin typeface="+mn-lt"/>
                <a:cs typeface="Times New Roman" pitchFamily="18" charset="0"/>
              </a:rPr>
              <a:t>Tekrar ifadeleri</a:t>
            </a:r>
            <a:r>
              <a:rPr lang="en-US" sz="3600" b="1" i="1" dirty="0">
                <a:latin typeface="+mn-lt"/>
                <a:cs typeface="Times New Roman" pitchFamily="18" charset="0"/>
              </a:rPr>
              <a:t>: while, for</a:t>
            </a:r>
          </a:p>
          <a:p>
            <a:endParaRPr lang="en-US" sz="3600" i="1" dirty="0">
              <a:latin typeface="+mn-lt"/>
              <a:cs typeface="Calibri" pitchFamily="34" charset="0"/>
            </a:endParaRPr>
          </a:p>
        </p:txBody>
      </p:sp>
    </p:spTree>
    <p:extLst>
      <p:ext uri="{BB962C8B-B14F-4D97-AF65-F5344CB8AC3E}">
        <p14:creationId xmlns:p14="http://schemas.microsoft.com/office/powerpoint/2010/main" val="2530482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1"/>
          <p:cNvSpPr>
            <a:spLocks noChangeArrowheads="1"/>
          </p:cNvSpPr>
          <p:nvPr/>
        </p:nvSpPr>
        <p:spPr bwMode="auto">
          <a:xfrm>
            <a:off x="203379" y="862844"/>
            <a:ext cx="8375760" cy="1938992"/>
          </a:xfrm>
          <a:prstGeom prst="rect">
            <a:avLst/>
          </a:prstGeom>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spcAft>
                <a:spcPts val="0"/>
              </a:spcAft>
            </a:pPr>
            <a:r>
              <a:rPr lang="tr-TR" altLang="zh-CN" sz="2000" b="1" dirty="0">
                <a:solidFill>
                  <a:srgbClr val="FF0000"/>
                </a:solidFill>
                <a:latin typeface="Calibri" pitchFamily="34" charset="0"/>
                <a:ea typeface="SimSun" pitchFamily="2" charset="-122"/>
                <a:cs typeface="Calibri" pitchFamily="34" charset="0"/>
              </a:rPr>
              <a:t>M-dosyalarına olan ihtiyaç</a:t>
            </a:r>
            <a:endParaRPr lang="en-US" altLang="zh-CN" sz="2000" b="1" dirty="0">
              <a:solidFill>
                <a:srgbClr val="FF0000"/>
              </a:solidFill>
              <a:latin typeface="Calibri" pitchFamily="34" charset="0"/>
              <a:ea typeface="SimSun" pitchFamily="2" charset="-122"/>
              <a:cs typeface="Calibri" pitchFamily="34" charset="0"/>
            </a:endParaRPr>
          </a:p>
          <a:p>
            <a:pPr marL="342900" indent="-342900" eaLnBrk="1" hangingPunct="1">
              <a:spcAft>
                <a:spcPts val="0"/>
              </a:spcAft>
              <a:buClr>
                <a:srgbClr val="0000FF"/>
              </a:buClr>
              <a:buFont typeface="Wingdings" pitchFamily="2" charset="2"/>
              <a:buChar char="§"/>
            </a:pPr>
            <a:r>
              <a:rPr lang="en-US" altLang="zh-CN" sz="2000" dirty="0"/>
              <a:t> </a:t>
            </a:r>
            <a:r>
              <a:rPr lang="tr-TR" altLang="zh-CN" sz="2000" dirty="0"/>
              <a:t>Çalışmanızda çok fazla değişken var ise, her birine komut penceresinde değer vermek zor olacaktır.</a:t>
            </a:r>
          </a:p>
          <a:p>
            <a:pPr marL="342900" indent="-342900" eaLnBrk="1" hangingPunct="1">
              <a:spcAft>
                <a:spcPts val="0"/>
              </a:spcAft>
              <a:buClr>
                <a:srgbClr val="0000FF"/>
              </a:buClr>
              <a:buFont typeface="Wingdings" pitchFamily="2" charset="2"/>
              <a:buChar char="§"/>
            </a:pPr>
            <a:r>
              <a:rPr lang="tr-TR" altLang="zh-CN" sz="2000" dirty="0"/>
              <a:t>M-dosyalarına yazılan programlar rahatlıkla yeniden düzenlenebilir veya değiştirilebilir. </a:t>
            </a:r>
          </a:p>
          <a:p>
            <a:pPr marL="342900" indent="-342900" eaLnBrk="1" hangingPunct="1">
              <a:spcAft>
                <a:spcPts val="0"/>
              </a:spcAft>
              <a:buClr>
                <a:srgbClr val="0000FF"/>
              </a:buClr>
              <a:buFont typeface="Wingdings" pitchFamily="2" charset="2"/>
              <a:buChar char="§"/>
            </a:pPr>
            <a:r>
              <a:rPr lang="tr-TR" altLang="zh-CN" sz="2000" dirty="0"/>
              <a:t>M-dosyaları kaydedilerek yeniden açılabilir. </a:t>
            </a:r>
            <a:endParaRPr lang="en-US" altLang="zh-CN" sz="2000" dirty="0"/>
          </a:p>
        </p:txBody>
      </p:sp>
      <p:sp>
        <p:nvSpPr>
          <p:cNvPr id="4" name="Rectangle 11"/>
          <p:cNvSpPr>
            <a:spLocks noChangeArrowheads="1"/>
          </p:cNvSpPr>
          <p:nvPr/>
        </p:nvSpPr>
        <p:spPr bwMode="auto">
          <a:xfrm>
            <a:off x="203379" y="3320988"/>
            <a:ext cx="8375760" cy="2554545"/>
          </a:xfrm>
          <a:prstGeom prst="rect">
            <a:avLst/>
          </a:prstGeom>
          <a:ln/>
        </p:spPr>
        <p:style>
          <a:lnRef idx="1">
            <a:schemeClr val="accent1"/>
          </a:lnRef>
          <a:fillRef idx="2">
            <a:schemeClr val="accent1"/>
          </a:fillRef>
          <a:effectRef idx="1">
            <a:schemeClr val="accent1"/>
          </a:effectRef>
          <a:fontRef idx="minor">
            <a:schemeClr val="dk1"/>
          </a:fontRef>
        </p:style>
        <p:txBody>
          <a:bodyPr wrap="square" anchor="ctr">
            <a:spAutoFit/>
          </a:bodyPr>
          <a:lstStyle/>
          <a:p>
            <a:pPr eaLnBrk="1" hangingPunct="1">
              <a:spcAft>
                <a:spcPts val="0"/>
              </a:spcAft>
              <a:buClr>
                <a:srgbClr val="0000FF"/>
              </a:buClr>
            </a:pPr>
            <a:r>
              <a:rPr lang="tr-TR" altLang="zh-CN" sz="2000" b="1" dirty="0">
                <a:solidFill>
                  <a:srgbClr val="FF0000"/>
                </a:solidFill>
                <a:latin typeface="Calibri" pitchFamily="34" charset="0"/>
                <a:ea typeface="SimSun" pitchFamily="2" charset="-122"/>
                <a:cs typeface="Calibri" pitchFamily="34" charset="0"/>
              </a:rPr>
              <a:t>M-dosyalarına isim verirken</a:t>
            </a:r>
            <a:endParaRPr lang="en-US" altLang="zh-CN" sz="2000" b="1" dirty="0">
              <a:solidFill>
                <a:srgbClr val="FF0000"/>
              </a:solidFill>
              <a:latin typeface="Calibri" pitchFamily="34" charset="0"/>
              <a:ea typeface="SimSun" pitchFamily="2" charset="-122"/>
              <a:cs typeface="Calibri" pitchFamily="34" charset="0"/>
            </a:endParaRPr>
          </a:p>
          <a:p>
            <a:pPr marL="342900" indent="-342900" eaLnBrk="1" hangingPunct="1">
              <a:spcAft>
                <a:spcPts val="0"/>
              </a:spcAft>
              <a:buClr>
                <a:srgbClr val="0000FF"/>
              </a:buClr>
              <a:buFont typeface="Wingdings" pitchFamily="2" charset="2"/>
              <a:buChar char="§"/>
              <a:defRPr/>
            </a:pPr>
            <a:r>
              <a:rPr lang="tr-TR" sz="2000" dirty="0" err="1"/>
              <a:t>Matlab’da</a:t>
            </a:r>
            <a:r>
              <a:rPr lang="tr-TR" sz="2000" dirty="0"/>
              <a:t> değişkenlere isim verirken kullanılan kurallar burada da geçerlidir.</a:t>
            </a:r>
            <a:endParaRPr lang="en-US" altLang="zh-CN" sz="2000" dirty="0"/>
          </a:p>
          <a:p>
            <a:pPr marL="342900" indent="-342900" eaLnBrk="1" hangingPunct="1">
              <a:spcAft>
                <a:spcPts val="0"/>
              </a:spcAft>
              <a:buClr>
                <a:srgbClr val="0000FF"/>
              </a:buClr>
              <a:buFont typeface="Wingdings" pitchFamily="2" charset="2"/>
              <a:buChar char="§"/>
              <a:defRPr/>
            </a:pPr>
            <a:r>
              <a:rPr lang="tr-TR" altLang="zh-CN" sz="2000" dirty="0"/>
              <a:t>M-dosyaları </a:t>
            </a:r>
            <a:r>
              <a:rPr lang="en-US" sz="2000" dirty="0"/>
              <a:t>current folder</a:t>
            </a:r>
            <a:r>
              <a:rPr lang="tr-TR" sz="2000" dirty="0"/>
              <a:t>’</a:t>
            </a:r>
            <a:r>
              <a:rPr lang="tr-TR" sz="2000" dirty="0" err="1"/>
              <a:t>ın</a:t>
            </a:r>
            <a:r>
              <a:rPr lang="tr-TR" sz="2000" dirty="0"/>
              <a:t> içinde bulunmalıdır.</a:t>
            </a:r>
            <a:endParaRPr lang="en-US" sz="2000" dirty="0"/>
          </a:p>
          <a:p>
            <a:pPr marL="342900" indent="-342900" eaLnBrk="1" hangingPunct="1">
              <a:spcAft>
                <a:spcPts val="0"/>
              </a:spcAft>
              <a:buClr>
                <a:srgbClr val="0000FF"/>
              </a:buClr>
              <a:buFont typeface="Wingdings" pitchFamily="2" charset="2"/>
              <a:buChar char="§"/>
              <a:defRPr/>
            </a:pPr>
            <a:r>
              <a:rPr lang="tr-TR" altLang="zh-CN" sz="2000" dirty="0"/>
              <a:t>M-dosyalarının isimlerinde yalnızca </a:t>
            </a:r>
            <a:r>
              <a:rPr lang="tr-TR" altLang="zh-CN" sz="2000" dirty="0" err="1"/>
              <a:t>Türkçe’de</a:t>
            </a:r>
            <a:r>
              <a:rPr lang="tr-TR" altLang="zh-CN" sz="2000" dirty="0"/>
              <a:t> bulunan karakterler olmamalıdır (</a:t>
            </a:r>
            <a:r>
              <a:rPr lang="tr-TR" altLang="zh-CN" sz="2000" b="1" dirty="0">
                <a:solidFill>
                  <a:srgbClr val="FF0000"/>
                </a:solidFill>
                <a:latin typeface="Calibri" pitchFamily="34" charset="0"/>
                <a:ea typeface="SimSun" pitchFamily="2" charset="-122"/>
                <a:cs typeface="Calibri" pitchFamily="34" charset="0"/>
              </a:rPr>
              <a:t>İ ı ç ğ ö ş ü</a:t>
            </a:r>
            <a:r>
              <a:rPr lang="tr-TR" altLang="zh-CN" sz="2000" dirty="0"/>
              <a:t>).</a:t>
            </a:r>
            <a:endParaRPr lang="en-US" sz="2000" dirty="0"/>
          </a:p>
          <a:p>
            <a:pPr marL="342900" indent="-342900" eaLnBrk="1" hangingPunct="1">
              <a:spcAft>
                <a:spcPts val="0"/>
              </a:spcAft>
              <a:buClr>
                <a:srgbClr val="0000FF"/>
              </a:buClr>
              <a:buFont typeface="Wingdings" pitchFamily="2" charset="2"/>
              <a:buChar char="§"/>
              <a:defRPr/>
            </a:pPr>
            <a:r>
              <a:rPr lang="tr-TR" altLang="zh-CN" sz="2000" dirty="0"/>
              <a:t>M-dosyalarının isimleri, hazır </a:t>
            </a:r>
            <a:r>
              <a:rPr lang="tr-TR" altLang="zh-CN" sz="2000" dirty="0" err="1"/>
              <a:t>Matlab</a:t>
            </a:r>
            <a:r>
              <a:rPr lang="tr-TR" altLang="zh-CN" sz="2000" dirty="0"/>
              <a:t> </a:t>
            </a:r>
            <a:r>
              <a:rPr lang="tr-TR" altLang="zh-CN" sz="2000"/>
              <a:t>fonksiyonları olmamalıdır </a:t>
            </a:r>
            <a:r>
              <a:rPr lang="en-US" sz="2000" dirty="0"/>
              <a:t>(</a:t>
            </a:r>
            <a:r>
              <a:rPr lang="en-US" sz="2000" dirty="0">
                <a:solidFill>
                  <a:srgbClr val="FF0000"/>
                </a:solidFill>
              </a:rPr>
              <a:t>pi, </a:t>
            </a:r>
            <a:r>
              <a:rPr lang="en-US" sz="2000" dirty="0" err="1">
                <a:solidFill>
                  <a:srgbClr val="FF0000"/>
                </a:solidFill>
              </a:rPr>
              <a:t>exp</a:t>
            </a:r>
            <a:r>
              <a:rPr lang="en-US" sz="2000" dirty="0">
                <a:solidFill>
                  <a:srgbClr val="FF0000"/>
                </a:solidFill>
              </a:rPr>
              <a:t>, sin</a:t>
            </a:r>
            <a:r>
              <a:rPr lang="en-US" sz="2000" dirty="0"/>
              <a:t>…).</a:t>
            </a:r>
          </a:p>
          <a:p>
            <a:pPr marL="342900" indent="-342900" eaLnBrk="1" hangingPunct="1">
              <a:spcAft>
                <a:spcPts val="0"/>
              </a:spcAft>
              <a:buClr>
                <a:srgbClr val="0000FF"/>
              </a:buClr>
              <a:buFont typeface="Wingdings" pitchFamily="2" charset="2"/>
              <a:buChar char="§"/>
              <a:defRPr/>
            </a:pPr>
            <a:r>
              <a:rPr lang="tr-TR" sz="2000" dirty="0"/>
              <a:t>M-dosyasında bulunan bir değişken adı, dosyanın ismi olmamalıdır.</a:t>
            </a:r>
            <a:endParaRPr lang="en-US" sz="2000" dirty="0"/>
          </a:p>
        </p:txBody>
      </p:sp>
      <p:sp>
        <p:nvSpPr>
          <p:cNvPr id="6" name="Dikdörtgen 5"/>
          <p:cNvSpPr/>
          <p:nvPr/>
        </p:nvSpPr>
        <p:spPr>
          <a:xfrm>
            <a:off x="207335" y="152636"/>
            <a:ext cx="2443939" cy="523220"/>
          </a:xfrm>
          <a:prstGeom prst="rect">
            <a:avLst/>
          </a:prstGeom>
        </p:spPr>
        <p:txBody>
          <a:bodyPr wrap="none">
            <a:spAutoFit/>
          </a:bodyPr>
          <a:lstStyle/>
          <a:p>
            <a:pPr indent="449263"/>
            <a:r>
              <a:rPr lang="en-US" sz="2800" b="1" dirty="0">
                <a:solidFill>
                  <a:schemeClr val="bg1"/>
                </a:solidFill>
                <a:latin typeface="Calibri" pitchFamily="34" charset="0"/>
                <a:ea typeface="Times New Roman" pitchFamily="18" charset="0"/>
                <a:cs typeface="Calibri" pitchFamily="34" charset="0"/>
              </a:rPr>
              <a:t>M-</a:t>
            </a:r>
            <a:r>
              <a:rPr lang="tr-TR" sz="2800" b="1" dirty="0">
                <a:solidFill>
                  <a:schemeClr val="bg1"/>
                </a:solidFill>
                <a:latin typeface="Calibri" pitchFamily="34" charset="0"/>
                <a:ea typeface="Times New Roman" pitchFamily="18" charset="0"/>
                <a:cs typeface="Calibri" pitchFamily="34" charset="0"/>
              </a:rPr>
              <a:t>Dosyaları</a:t>
            </a:r>
            <a:endParaRPr lang="en-US" sz="2800" b="1" dirty="0">
              <a:solidFill>
                <a:schemeClr val="bg1"/>
              </a:solidFill>
              <a:latin typeface="Calibri" pitchFamily="34" charset="0"/>
              <a:ea typeface="Times New Roman" pitchFamily="18" charset="0"/>
              <a:cs typeface="Calibri" pitchFamily="34" charset="0"/>
            </a:endParaRPr>
          </a:p>
        </p:txBody>
      </p:sp>
    </p:spTree>
    <p:extLst>
      <p:ext uri="{BB962C8B-B14F-4D97-AF65-F5344CB8AC3E}">
        <p14:creationId xmlns:p14="http://schemas.microsoft.com/office/powerpoint/2010/main" val="3574979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rotWithShape="1">
          <a:blip r:embed="rId2"/>
          <a:srcRect b="5513"/>
          <a:stretch/>
        </p:blipFill>
        <p:spPr>
          <a:xfrm>
            <a:off x="5292080" y="2600909"/>
            <a:ext cx="3658057" cy="1944216"/>
          </a:xfrm>
          <a:prstGeom prst="rect">
            <a:avLst/>
          </a:prstGeom>
        </p:spPr>
      </p:pic>
      <p:sp>
        <p:nvSpPr>
          <p:cNvPr id="4" name="Dikdörtgen 3"/>
          <p:cNvSpPr/>
          <p:nvPr/>
        </p:nvSpPr>
        <p:spPr>
          <a:xfrm>
            <a:off x="207335" y="152636"/>
            <a:ext cx="3108800" cy="523220"/>
          </a:xfrm>
          <a:prstGeom prst="rect">
            <a:avLst/>
          </a:prstGeom>
        </p:spPr>
        <p:txBody>
          <a:bodyPr wrap="none">
            <a:spAutoFit/>
          </a:bodyPr>
          <a:lstStyle/>
          <a:p>
            <a:pPr indent="449263"/>
            <a:r>
              <a:rPr lang="en-US" sz="2800" b="1" dirty="0">
                <a:solidFill>
                  <a:schemeClr val="bg1"/>
                </a:solidFill>
                <a:latin typeface="Calibri" pitchFamily="34" charset="0"/>
                <a:ea typeface="Times New Roman" pitchFamily="18" charset="0"/>
                <a:cs typeface="Calibri" pitchFamily="34" charset="0"/>
              </a:rPr>
              <a:t>Current </a:t>
            </a:r>
            <a:r>
              <a:rPr lang="tr-TR" sz="2800" b="1" dirty="0" err="1">
                <a:solidFill>
                  <a:schemeClr val="bg1"/>
                </a:solidFill>
                <a:latin typeface="Calibri" pitchFamily="34" charset="0"/>
                <a:ea typeface="Times New Roman" pitchFamily="18" charset="0"/>
                <a:cs typeface="Calibri" pitchFamily="34" charset="0"/>
              </a:rPr>
              <a:t>Window</a:t>
            </a:r>
            <a:endParaRPr lang="en-US" sz="2800" b="1" dirty="0">
              <a:solidFill>
                <a:schemeClr val="bg1"/>
              </a:solidFill>
              <a:latin typeface="Calibri" pitchFamily="34" charset="0"/>
              <a:ea typeface="Times New Roman" pitchFamily="18" charset="0"/>
              <a:cs typeface="Calibri" pitchFamily="34" charset="0"/>
            </a:endParaRPr>
          </a:p>
        </p:txBody>
      </p:sp>
      <p:sp>
        <p:nvSpPr>
          <p:cNvPr id="5" name="Rectangle 11"/>
          <p:cNvSpPr>
            <a:spLocks noChangeArrowheads="1"/>
          </p:cNvSpPr>
          <p:nvPr/>
        </p:nvSpPr>
        <p:spPr bwMode="auto">
          <a:xfrm>
            <a:off x="325085" y="1736597"/>
            <a:ext cx="4138904" cy="1692771"/>
          </a:xfrm>
          <a:prstGeom prst="rect">
            <a:avLst/>
          </a:prstGeom>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just" eaLnBrk="1" hangingPunct="1">
              <a:lnSpc>
                <a:spcPct val="130000"/>
              </a:lnSpc>
              <a:spcBef>
                <a:spcPct val="50000"/>
              </a:spcBef>
              <a:defRPr/>
            </a:pPr>
            <a:r>
              <a:rPr lang="tr-TR" altLang="zh-CN" sz="2000" dirty="0">
                <a:solidFill>
                  <a:schemeClr val="tx1"/>
                </a:solidFill>
                <a:latin typeface="Calibri" pitchFamily="34" charset="0"/>
                <a:cs typeface="Calibri" pitchFamily="34" charset="0"/>
              </a:rPr>
              <a:t>Bir m-dosyasının çalıştırılabilmesi için, </a:t>
            </a:r>
            <a:r>
              <a:rPr lang="tr-TR" altLang="zh-CN" sz="2000" dirty="0" err="1">
                <a:solidFill>
                  <a:schemeClr val="tx1"/>
                </a:solidFill>
                <a:latin typeface="Calibri" pitchFamily="34" charset="0"/>
                <a:cs typeface="Calibri" pitchFamily="34" charset="0"/>
              </a:rPr>
              <a:t>current</a:t>
            </a:r>
            <a:r>
              <a:rPr lang="tr-TR" altLang="zh-CN" sz="2000" dirty="0">
                <a:solidFill>
                  <a:schemeClr val="tx1"/>
                </a:solidFill>
                <a:latin typeface="Calibri" pitchFamily="34" charset="0"/>
                <a:cs typeface="Calibri" pitchFamily="34" charset="0"/>
              </a:rPr>
              <a:t> </a:t>
            </a:r>
            <a:r>
              <a:rPr lang="tr-TR" altLang="zh-CN" sz="2000" dirty="0" err="1">
                <a:solidFill>
                  <a:schemeClr val="tx1"/>
                </a:solidFill>
                <a:latin typeface="Calibri" pitchFamily="34" charset="0"/>
                <a:cs typeface="Calibri" pitchFamily="34" charset="0"/>
              </a:rPr>
              <a:t>window’un</a:t>
            </a:r>
            <a:r>
              <a:rPr lang="tr-TR" altLang="zh-CN" sz="2000" dirty="0">
                <a:solidFill>
                  <a:schemeClr val="tx1"/>
                </a:solidFill>
                <a:latin typeface="Calibri" pitchFamily="34" charset="0"/>
                <a:cs typeface="Calibri" pitchFamily="34" charset="0"/>
              </a:rPr>
              <a:t>, dosyanın bulunduğu klasör olarak düzenlenmesi gerekir. </a:t>
            </a:r>
            <a:endParaRPr lang="en-US" sz="2000" dirty="0">
              <a:solidFill>
                <a:schemeClr val="tx1"/>
              </a:solidFill>
              <a:latin typeface="Calibri" pitchFamily="34" charset="0"/>
              <a:cs typeface="Calibri" pitchFamily="34" charset="0"/>
            </a:endParaRPr>
          </a:p>
        </p:txBody>
      </p:sp>
      <p:sp>
        <p:nvSpPr>
          <p:cNvPr id="7" name="Rectangle 11"/>
          <p:cNvSpPr>
            <a:spLocks noChangeArrowheads="1"/>
          </p:cNvSpPr>
          <p:nvPr/>
        </p:nvSpPr>
        <p:spPr bwMode="auto">
          <a:xfrm>
            <a:off x="325084" y="3630105"/>
            <a:ext cx="4138905" cy="1292662"/>
          </a:xfrm>
          <a:prstGeom prst="rect">
            <a:avLst/>
          </a:prstGeom>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just" eaLnBrk="1" hangingPunct="1">
              <a:lnSpc>
                <a:spcPct val="130000"/>
              </a:lnSpc>
              <a:spcBef>
                <a:spcPct val="50000"/>
              </a:spcBef>
              <a:defRPr/>
            </a:pPr>
            <a:r>
              <a:rPr lang="tr-TR" altLang="zh-CN" sz="2000" dirty="0">
                <a:solidFill>
                  <a:schemeClr val="tx1"/>
                </a:solidFill>
                <a:latin typeface="Calibri" pitchFamily="34" charset="0"/>
                <a:cs typeface="Calibri" pitchFamily="34" charset="0"/>
              </a:rPr>
              <a:t>C</a:t>
            </a:r>
            <a:r>
              <a:rPr lang="en-US" altLang="zh-CN" sz="2000" dirty="0" err="1">
                <a:solidFill>
                  <a:schemeClr val="tx1"/>
                </a:solidFill>
                <a:latin typeface="Calibri" pitchFamily="34" charset="0"/>
                <a:cs typeface="Calibri" pitchFamily="34" charset="0"/>
              </a:rPr>
              <a:t>urrent</a:t>
            </a:r>
            <a:r>
              <a:rPr lang="en-US" altLang="zh-CN" sz="2000" dirty="0">
                <a:solidFill>
                  <a:schemeClr val="tx1"/>
                </a:solidFill>
                <a:latin typeface="Calibri" pitchFamily="34" charset="0"/>
                <a:cs typeface="Calibri" pitchFamily="34" charset="0"/>
              </a:rPr>
              <a:t> </a:t>
            </a:r>
            <a:r>
              <a:rPr lang="tr-TR" altLang="zh-CN" sz="2000" dirty="0" err="1">
                <a:solidFill>
                  <a:schemeClr val="tx1"/>
                </a:solidFill>
                <a:latin typeface="Calibri" pitchFamily="34" charset="0"/>
                <a:cs typeface="Calibri" pitchFamily="34" charset="0"/>
              </a:rPr>
              <a:t>window’u</a:t>
            </a:r>
            <a:r>
              <a:rPr lang="tr-TR" altLang="zh-CN" sz="2000" dirty="0">
                <a:solidFill>
                  <a:schemeClr val="tx1"/>
                </a:solidFill>
                <a:latin typeface="Calibri" pitchFamily="34" charset="0"/>
                <a:cs typeface="Calibri" pitchFamily="34" charset="0"/>
              </a:rPr>
              <a:t> değiştirmek için</a:t>
            </a:r>
            <a:r>
              <a:rPr lang="en-US" altLang="zh-CN" sz="2000" dirty="0">
                <a:solidFill>
                  <a:schemeClr val="tx1"/>
                </a:solidFill>
                <a:latin typeface="Calibri" pitchFamily="34" charset="0"/>
                <a:cs typeface="Calibri" pitchFamily="34" charset="0"/>
              </a:rPr>
              <a:t> </a:t>
            </a:r>
            <a:r>
              <a:rPr lang="tr-TR" altLang="zh-CN" sz="2000" dirty="0" err="1">
                <a:solidFill>
                  <a:schemeClr val="tx1"/>
                </a:solidFill>
                <a:latin typeface="Calibri" pitchFamily="34" charset="0"/>
                <a:cs typeface="Calibri" pitchFamily="34" charset="0"/>
              </a:rPr>
              <a:t>browse</a:t>
            </a:r>
            <a:r>
              <a:rPr lang="tr-TR" altLang="zh-CN" sz="2000" dirty="0">
                <a:solidFill>
                  <a:schemeClr val="tx1"/>
                </a:solidFill>
                <a:latin typeface="Calibri" pitchFamily="34" charset="0"/>
                <a:cs typeface="Calibri" pitchFamily="34" charset="0"/>
              </a:rPr>
              <a:t> </a:t>
            </a:r>
            <a:r>
              <a:rPr lang="tr-TR" altLang="zh-CN" sz="2000" dirty="0" err="1">
                <a:solidFill>
                  <a:schemeClr val="tx1"/>
                </a:solidFill>
                <a:latin typeface="Calibri" pitchFamily="34" charset="0"/>
                <a:cs typeface="Calibri" pitchFamily="34" charset="0"/>
              </a:rPr>
              <a:t>folder</a:t>
            </a:r>
            <a:r>
              <a:rPr lang="tr-TR" altLang="zh-CN" sz="2000" dirty="0">
                <a:solidFill>
                  <a:schemeClr val="tx1"/>
                </a:solidFill>
                <a:latin typeface="Calibri" pitchFamily="34" charset="0"/>
                <a:cs typeface="Calibri" pitchFamily="34" charset="0"/>
              </a:rPr>
              <a:t> butonuna basın ve ilgili klasörü seçin.</a:t>
            </a:r>
            <a:endParaRPr lang="en-US" sz="2000" dirty="0">
              <a:solidFill>
                <a:schemeClr val="tx1"/>
              </a:solidFill>
              <a:latin typeface="Calibri" pitchFamily="34" charset="0"/>
              <a:cs typeface="Calibri" pitchFamily="34" charset="0"/>
            </a:endParaRPr>
          </a:p>
        </p:txBody>
      </p:sp>
      <p:cxnSp>
        <p:nvCxnSpPr>
          <p:cNvPr id="8" name="Düz Ok Bağlayıcısı 7"/>
          <p:cNvCxnSpPr/>
          <p:nvPr/>
        </p:nvCxnSpPr>
        <p:spPr bwMode="auto">
          <a:xfrm flipV="1">
            <a:off x="4463989" y="3002382"/>
            <a:ext cx="1044116" cy="14401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3311088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Resim 12"/>
          <p:cNvPicPr>
            <a:picLocks noChangeAspect="1"/>
          </p:cNvPicPr>
          <p:nvPr/>
        </p:nvPicPr>
        <p:blipFill>
          <a:blip r:embed="rId2"/>
          <a:stretch>
            <a:fillRect/>
          </a:stretch>
        </p:blipFill>
        <p:spPr>
          <a:xfrm>
            <a:off x="4247964" y="3247656"/>
            <a:ext cx="3840000" cy="2160000"/>
          </a:xfrm>
          <a:prstGeom prst="rect">
            <a:avLst/>
          </a:prstGeom>
        </p:spPr>
      </p:pic>
      <p:pic>
        <p:nvPicPr>
          <p:cNvPr id="2" name="Resim 1"/>
          <p:cNvPicPr>
            <a:picLocks noChangeAspect="1"/>
          </p:cNvPicPr>
          <p:nvPr/>
        </p:nvPicPr>
        <p:blipFill rotWithShape="1">
          <a:blip r:embed="rId3"/>
          <a:srcRect b="4540"/>
          <a:stretch/>
        </p:blipFill>
        <p:spPr>
          <a:xfrm>
            <a:off x="4263892" y="970378"/>
            <a:ext cx="3840000" cy="2061916"/>
          </a:xfrm>
          <a:prstGeom prst="rect">
            <a:avLst/>
          </a:prstGeom>
        </p:spPr>
      </p:pic>
      <p:sp>
        <p:nvSpPr>
          <p:cNvPr id="8" name="Rectangle 11"/>
          <p:cNvSpPr>
            <a:spLocks noChangeArrowheads="1"/>
          </p:cNvSpPr>
          <p:nvPr/>
        </p:nvSpPr>
        <p:spPr bwMode="auto">
          <a:xfrm>
            <a:off x="169855" y="1188493"/>
            <a:ext cx="3515866" cy="1292662"/>
          </a:xfrm>
          <a:prstGeom prst="rect">
            <a:avLst/>
          </a:prstGeom>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just" eaLnBrk="1" hangingPunct="1">
              <a:lnSpc>
                <a:spcPct val="130000"/>
              </a:lnSpc>
              <a:spcBef>
                <a:spcPct val="50000"/>
              </a:spcBef>
              <a:defRPr/>
            </a:pPr>
            <a:r>
              <a:rPr lang="tr-TR" altLang="zh-CN" sz="2000" dirty="0">
                <a:solidFill>
                  <a:schemeClr val="tx1"/>
                </a:solidFill>
                <a:latin typeface="Calibri" pitchFamily="34" charset="0"/>
                <a:cs typeface="Calibri" pitchFamily="34" charset="0"/>
              </a:rPr>
              <a:t>Editöre yazılan ilk m-dosyasını, </a:t>
            </a:r>
            <a:r>
              <a:rPr lang="tr-TR" altLang="zh-CN" sz="2000" dirty="0" err="1">
                <a:solidFill>
                  <a:schemeClr val="tx1"/>
                </a:solidFill>
                <a:latin typeface="Calibri" pitchFamily="34" charset="0"/>
                <a:cs typeface="Calibri" pitchFamily="34" charset="0"/>
              </a:rPr>
              <a:t>first</a:t>
            </a:r>
            <a:r>
              <a:rPr lang="tr-TR" altLang="zh-CN" sz="2000" dirty="0">
                <a:solidFill>
                  <a:schemeClr val="tx1"/>
                </a:solidFill>
                <a:latin typeface="Calibri" pitchFamily="34" charset="0"/>
                <a:cs typeface="Calibri" pitchFamily="34" charset="0"/>
              </a:rPr>
              <a:t> ismi ile </a:t>
            </a:r>
            <a:r>
              <a:rPr lang="tr-TR" altLang="zh-CN" sz="2000" dirty="0" err="1">
                <a:solidFill>
                  <a:schemeClr val="tx1"/>
                </a:solidFill>
                <a:latin typeface="Calibri" pitchFamily="34" charset="0"/>
                <a:cs typeface="Calibri" pitchFamily="34" charset="0"/>
              </a:rPr>
              <a:t>current</a:t>
            </a:r>
            <a:r>
              <a:rPr lang="tr-TR" altLang="zh-CN" sz="2000" dirty="0">
                <a:solidFill>
                  <a:schemeClr val="tx1"/>
                </a:solidFill>
                <a:latin typeface="Calibri" pitchFamily="34" charset="0"/>
                <a:cs typeface="Calibri" pitchFamily="34" charset="0"/>
              </a:rPr>
              <a:t> </a:t>
            </a:r>
            <a:r>
              <a:rPr lang="tr-TR" altLang="zh-CN" sz="2000" dirty="0" err="1">
                <a:solidFill>
                  <a:schemeClr val="tx1"/>
                </a:solidFill>
                <a:latin typeface="Calibri" pitchFamily="34" charset="0"/>
                <a:cs typeface="Calibri" pitchFamily="34" charset="0"/>
              </a:rPr>
              <a:t>window</a:t>
            </a:r>
            <a:r>
              <a:rPr lang="tr-TR" altLang="zh-CN" sz="2000" dirty="0">
                <a:solidFill>
                  <a:schemeClr val="tx1"/>
                </a:solidFill>
                <a:latin typeface="Calibri" pitchFamily="34" charset="0"/>
                <a:cs typeface="Calibri" pitchFamily="34" charset="0"/>
              </a:rPr>
              <a:t> klasörüne kaydedelim.</a:t>
            </a:r>
            <a:endParaRPr lang="en-US" altLang="zh-CN" sz="2000" dirty="0">
              <a:solidFill>
                <a:schemeClr val="tx1"/>
              </a:solidFill>
              <a:latin typeface="Calibri" pitchFamily="34" charset="0"/>
              <a:cs typeface="Calibri" pitchFamily="34" charset="0"/>
            </a:endParaRPr>
          </a:p>
        </p:txBody>
      </p:sp>
      <p:sp>
        <p:nvSpPr>
          <p:cNvPr id="4"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İlk</a:t>
            </a:r>
            <a:r>
              <a:rPr lang="en-US" sz="2800" b="1" dirty="0">
                <a:solidFill>
                  <a:schemeClr val="bg1"/>
                </a:solidFill>
                <a:latin typeface="Calibri" pitchFamily="34" charset="0"/>
              </a:rPr>
              <a:t> M-</a:t>
            </a:r>
            <a:r>
              <a:rPr lang="tr-TR" sz="2800" b="1" dirty="0">
                <a:solidFill>
                  <a:schemeClr val="bg1"/>
                </a:solidFill>
                <a:latin typeface="Calibri" pitchFamily="34" charset="0"/>
              </a:rPr>
              <a:t>dosyası</a:t>
            </a:r>
            <a:r>
              <a:rPr lang="en-US" sz="2800" b="1" dirty="0">
                <a:solidFill>
                  <a:schemeClr val="bg1"/>
                </a:solidFill>
                <a:latin typeface="Calibri" pitchFamily="34" charset="0"/>
              </a:rPr>
              <a:t> </a:t>
            </a:r>
          </a:p>
        </p:txBody>
      </p:sp>
      <p:sp>
        <p:nvSpPr>
          <p:cNvPr id="7" name="Rectangle 11"/>
          <p:cNvSpPr>
            <a:spLocks noChangeArrowheads="1"/>
          </p:cNvSpPr>
          <p:nvPr/>
        </p:nvSpPr>
        <p:spPr bwMode="auto">
          <a:xfrm>
            <a:off x="143699" y="3140968"/>
            <a:ext cx="3515866" cy="2800767"/>
          </a:xfrm>
          <a:prstGeom prst="rect">
            <a:avLst/>
          </a:prstGeom>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just" eaLnBrk="1" hangingPunct="1">
              <a:lnSpc>
                <a:spcPct val="130000"/>
              </a:lnSpc>
              <a:spcBef>
                <a:spcPct val="50000"/>
              </a:spcBef>
              <a:defRPr/>
            </a:pPr>
            <a:r>
              <a:rPr lang="tr-TR" altLang="zh-CN" sz="2000" dirty="0" err="1">
                <a:solidFill>
                  <a:schemeClr val="tx1"/>
                </a:solidFill>
                <a:latin typeface="Calibri" pitchFamily="34" charset="0"/>
                <a:cs typeface="Calibri" pitchFamily="34" charset="0"/>
              </a:rPr>
              <a:t>Curren</a:t>
            </a:r>
            <a:r>
              <a:rPr lang="tr-TR" altLang="zh-CN" sz="2000" dirty="0">
                <a:solidFill>
                  <a:schemeClr val="tx1"/>
                </a:solidFill>
                <a:latin typeface="Calibri" pitchFamily="34" charset="0"/>
                <a:cs typeface="Calibri" pitchFamily="34" charset="0"/>
              </a:rPr>
              <a:t> </a:t>
            </a:r>
            <a:r>
              <a:rPr lang="tr-TR" altLang="zh-CN" sz="2000" dirty="0" err="1">
                <a:solidFill>
                  <a:schemeClr val="tx1"/>
                </a:solidFill>
                <a:latin typeface="Calibri" pitchFamily="34" charset="0"/>
                <a:cs typeface="Calibri" pitchFamily="34" charset="0"/>
              </a:rPr>
              <a:t>window’da</a:t>
            </a:r>
            <a:r>
              <a:rPr lang="tr-TR" altLang="zh-CN" sz="2000" dirty="0">
                <a:solidFill>
                  <a:schemeClr val="tx1"/>
                </a:solidFill>
                <a:latin typeface="Calibri" pitchFamily="34" charset="0"/>
                <a:cs typeface="Calibri" pitchFamily="34" charset="0"/>
              </a:rPr>
              <a:t> bulunan bir  m-dosyasını çalıştırmak için </a:t>
            </a:r>
            <a:r>
              <a:rPr lang="tr-TR" altLang="zh-CN" sz="2000" dirty="0" err="1">
                <a:solidFill>
                  <a:schemeClr val="tx1"/>
                </a:solidFill>
                <a:latin typeface="Calibri" pitchFamily="34" charset="0"/>
                <a:cs typeface="Calibri" pitchFamily="34" charset="0"/>
              </a:rPr>
              <a:t>run</a:t>
            </a:r>
            <a:r>
              <a:rPr lang="tr-TR" altLang="zh-CN" sz="2000" dirty="0">
                <a:solidFill>
                  <a:schemeClr val="tx1"/>
                </a:solidFill>
                <a:latin typeface="Calibri" pitchFamily="34" charset="0"/>
                <a:cs typeface="Calibri" pitchFamily="34" charset="0"/>
              </a:rPr>
              <a:t> ikonuna basınız.</a:t>
            </a:r>
            <a:endParaRPr lang="en-US" altLang="zh-CN" sz="2000" dirty="0">
              <a:solidFill>
                <a:schemeClr val="tx1"/>
              </a:solidFill>
              <a:latin typeface="Calibri" pitchFamily="34" charset="0"/>
              <a:cs typeface="Calibri" pitchFamily="34" charset="0"/>
            </a:endParaRPr>
          </a:p>
          <a:p>
            <a:pPr algn="just" eaLnBrk="1" hangingPunct="1">
              <a:lnSpc>
                <a:spcPct val="130000"/>
              </a:lnSpc>
              <a:spcBef>
                <a:spcPct val="50000"/>
              </a:spcBef>
              <a:defRPr/>
            </a:pPr>
            <a:endParaRPr lang="en-US" sz="2000" dirty="0">
              <a:solidFill>
                <a:schemeClr val="tx1"/>
              </a:solidFill>
              <a:latin typeface="Calibri" pitchFamily="34" charset="0"/>
              <a:cs typeface="Calibri" pitchFamily="34" charset="0"/>
            </a:endParaRPr>
          </a:p>
          <a:p>
            <a:pPr algn="just" eaLnBrk="1" hangingPunct="1">
              <a:lnSpc>
                <a:spcPct val="130000"/>
              </a:lnSpc>
              <a:spcBef>
                <a:spcPct val="50000"/>
              </a:spcBef>
              <a:defRPr/>
            </a:pPr>
            <a:r>
              <a:rPr lang="en-US" sz="2000" dirty="0">
                <a:solidFill>
                  <a:schemeClr val="tx1"/>
                </a:solidFill>
                <a:latin typeface="Calibri" pitchFamily="34" charset="0"/>
                <a:cs typeface="Calibri" pitchFamily="34" charset="0"/>
              </a:rPr>
              <a:t>(</a:t>
            </a:r>
            <a:r>
              <a:rPr lang="tr-TR" sz="2000" dirty="0">
                <a:solidFill>
                  <a:schemeClr val="tx1"/>
                </a:solidFill>
                <a:latin typeface="Calibri" pitchFamily="34" charset="0"/>
                <a:cs typeface="Calibri" pitchFamily="34" charset="0"/>
              </a:rPr>
              <a:t>dosyanın adının </a:t>
            </a:r>
            <a:r>
              <a:rPr lang="tr-TR" sz="2000" dirty="0" err="1">
                <a:solidFill>
                  <a:schemeClr val="tx1"/>
                </a:solidFill>
                <a:latin typeface="Calibri" pitchFamily="34" charset="0"/>
                <a:cs typeface="Calibri" pitchFamily="34" charset="0"/>
              </a:rPr>
              <a:t>first.m</a:t>
            </a:r>
            <a:r>
              <a:rPr lang="tr-TR" sz="2000" dirty="0">
                <a:solidFill>
                  <a:schemeClr val="tx1"/>
                </a:solidFill>
                <a:latin typeface="Calibri" pitchFamily="34" charset="0"/>
                <a:cs typeface="Calibri" pitchFamily="34" charset="0"/>
              </a:rPr>
              <a:t> olduğuna dikkat ediniz.</a:t>
            </a:r>
            <a:r>
              <a:rPr lang="en-US" sz="2000" dirty="0">
                <a:solidFill>
                  <a:schemeClr val="tx1"/>
                </a:solidFill>
                <a:latin typeface="Calibri" pitchFamily="34" charset="0"/>
                <a:cs typeface="Calibri" pitchFamily="34" charset="0"/>
              </a:rPr>
              <a:t>)</a:t>
            </a:r>
          </a:p>
        </p:txBody>
      </p:sp>
      <p:cxnSp>
        <p:nvCxnSpPr>
          <p:cNvPr id="6" name="Düz Ok Bağlayıcısı 5"/>
          <p:cNvCxnSpPr/>
          <p:nvPr/>
        </p:nvCxnSpPr>
        <p:spPr bwMode="auto">
          <a:xfrm flipV="1">
            <a:off x="3356515" y="3465004"/>
            <a:ext cx="2223597" cy="46656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 name="Düz Ok Bağlayıcısı 8"/>
          <p:cNvCxnSpPr/>
          <p:nvPr/>
        </p:nvCxnSpPr>
        <p:spPr bwMode="auto">
          <a:xfrm flipV="1">
            <a:off x="2643712" y="1556130"/>
            <a:ext cx="2628292" cy="1820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Düz Ok Bağlayıcısı 9"/>
          <p:cNvCxnSpPr/>
          <p:nvPr/>
        </p:nvCxnSpPr>
        <p:spPr bwMode="auto">
          <a:xfrm>
            <a:off x="2055908" y="2408601"/>
            <a:ext cx="4908284" cy="2759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6" name="Düz Ok Bağlayıcısı 15"/>
          <p:cNvCxnSpPr/>
          <p:nvPr/>
        </p:nvCxnSpPr>
        <p:spPr bwMode="auto">
          <a:xfrm flipV="1">
            <a:off x="3136165" y="3929028"/>
            <a:ext cx="1219811" cy="121900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307869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en-US" sz="2800" b="1">
                <a:solidFill>
                  <a:schemeClr val="bg1"/>
                </a:solidFill>
                <a:latin typeface="Calibri" pitchFamily="34" charset="0"/>
              </a:rPr>
              <a:t>input(‘’) </a:t>
            </a:r>
          </a:p>
        </p:txBody>
      </p:sp>
      <p:sp>
        <p:nvSpPr>
          <p:cNvPr id="4" name="Rectangle 1035"/>
          <p:cNvSpPr>
            <a:spLocks noChangeArrowheads="1"/>
          </p:cNvSpPr>
          <p:nvPr/>
        </p:nvSpPr>
        <p:spPr bwMode="auto">
          <a:xfrm>
            <a:off x="215704" y="1038215"/>
            <a:ext cx="8784788" cy="2246769"/>
          </a:xfrm>
          <a:prstGeom prst="rect">
            <a:avLst/>
          </a:prstGeom>
          <a:ln/>
        </p:spPr>
        <p:style>
          <a:lnRef idx="1">
            <a:schemeClr val="accent1"/>
          </a:lnRef>
          <a:fillRef idx="2">
            <a:schemeClr val="accent1"/>
          </a:fillRef>
          <a:effectRef idx="1">
            <a:schemeClr val="accent1"/>
          </a:effectRef>
          <a:fontRef idx="minor">
            <a:schemeClr val="dk1"/>
          </a:fontRef>
        </p:style>
        <p:txBody>
          <a:bodyPr wrap="square" anchor="ctr">
            <a:spAutoFit/>
          </a:bodyPr>
          <a:lstStyle/>
          <a:p>
            <a:pPr marL="342900" indent="-342900" algn="just" eaLnBrk="1" hangingPunct="1">
              <a:buFont typeface="Wingdings" pitchFamily="2" charset="2"/>
              <a:buChar char="§"/>
            </a:pPr>
            <a:r>
              <a:rPr lang="en-US" altLang="zh-CN" sz="2000" b="1" dirty="0"/>
              <a:t>Input </a:t>
            </a:r>
            <a:r>
              <a:rPr lang="tr-TR" altLang="zh-CN" sz="2000" b="1" dirty="0"/>
              <a:t>komutu, </a:t>
            </a:r>
            <a:r>
              <a:rPr lang="tr-TR" altLang="zh-CN" sz="2000" dirty="0"/>
              <a:t>bir değişkene dışarıdan değer atamak için kullanılır.</a:t>
            </a:r>
            <a:endParaRPr lang="en-US" altLang="zh-CN" sz="2000" dirty="0"/>
          </a:p>
          <a:p>
            <a:pPr marL="342900" indent="-342900" algn="just" eaLnBrk="1" hangingPunct="1">
              <a:buFont typeface="Wingdings" pitchFamily="2" charset="2"/>
              <a:buChar char="§"/>
            </a:pPr>
            <a:endParaRPr lang="en-US" sz="2000" dirty="0"/>
          </a:p>
          <a:p>
            <a:pPr marL="342900" indent="-342900" algn="just" eaLnBrk="1" hangingPunct="1">
              <a:buFont typeface="Wingdings" pitchFamily="2" charset="2"/>
              <a:buChar char="§"/>
            </a:pPr>
            <a:r>
              <a:rPr lang="tr-TR" sz="2000" dirty="0"/>
              <a:t>İki adet apostrof işaretinin arasına yazılan ifade ekranda görülür ve kullanıcının bir değer girmesi beklenir. </a:t>
            </a:r>
            <a:endParaRPr lang="en-US" sz="2000" dirty="0"/>
          </a:p>
          <a:p>
            <a:pPr eaLnBrk="1" hangingPunct="1"/>
            <a:endParaRPr lang="en-US" altLang="zh-CN" sz="2000" dirty="0"/>
          </a:p>
          <a:p>
            <a:pPr eaLnBrk="1" hangingPunct="1"/>
            <a:r>
              <a:rPr lang="en-US" altLang="zh-CN" sz="2000" b="1" dirty="0"/>
              <a:t>	X=input(' Comment ');</a:t>
            </a:r>
            <a:endParaRPr lang="en-US" sz="2000" dirty="0">
              <a:latin typeface="Calibri" pitchFamily="34" charset="0"/>
              <a:cs typeface="Calibri" pitchFamily="34" charset="0"/>
            </a:endParaRPr>
          </a:p>
          <a:p>
            <a:pPr indent="449263"/>
            <a:endParaRPr lang="en-US" sz="2000" dirty="0">
              <a:latin typeface="Calibri" pitchFamily="34" charset="0"/>
              <a:cs typeface="Calibri" pitchFamily="34" charset="0"/>
            </a:endParaRPr>
          </a:p>
        </p:txBody>
      </p:sp>
      <p:sp>
        <p:nvSpPr>
          <p:cNvPr id="5" name="Text Box 12"/>
          <p:cNvSpPr txBox="1">
            <a:spLocks noChangeArrowheads="1"/>
          </p:cNvSpPr>
          <p:nvPr/>
        </p:nvSpPr>
        <p:spPr bwMode="auto">
          <a:xfrm>
            <a:off x="1150938" y="3610769"/>
            <a:ext cx="46085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b="1" dirty="0"/>
              <a:t>x= input('Input the value of x: ')</a:t>
            </a:r>
            <a:endParaRPr lang="en-US" sz="1600" dirty="0"/>
          </a:p>
          <a:p>
            <a:pPr eaLnBrk="1" hangingPunct="1"/>
            <a:endParaRPr lang="en-US" sz="1600" b="1" dirty="0"/>
          </a:p>
        </p:txBody>
      </p:sp>
      <p:sp>
        <p:nvSpPr>
          <p:cNvPr id="6" name="Rectangle 18"/>
          <p:cNvSpPr>
            <a:spLocks noChangeArrowheads="1"/>
          </p:cNvSpPr>
          <p:nvPr/>
        </p:nvSpPr>
        <p:spPr bwMode="auto">
          <a:xfrm>
            <a:off x="1439863" y="4163219"/>
            <a:ext cx="2428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1"/>
              <a:t>Input the value of x :</a:t>
            </a:r>
            <a:endParaRPr lang="en-US" sz="1600"/>
          </a:p>
        </p:txBody>
      </p:sp>
      <p:sp>
        <p:nvSpPr>
          <p:cNvPr id="7" name="Rectangle 20"/>
          <p:cNvSpPr>
            <a:spLocks noChangeArrowheads="1"/>
          </p:cNvSpPr>
          <p:nvPr/>
        </p:nvSpPr>
        <p:spPr bwMode="auto">
          <a:xfrm>
            <a:off x="1439863" y="4907756"/>
            <a:ext cx="12604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a:t>x =</a:t>
            </a:r>
          </a:p>
          <a:p>
            <a:endParaRPr lang="en-US" sz="1600"/>
          </a:p>
          <a:p>
            <a:r>
              <a:rPr lang="en-US" sz="1600"/>
              <a:t>    10</a:t>
            </a:r>
          </a:p>
        </p:txBody>
      </p:sp>
    </p:spTree>
    <p:extLst>
      <p:ext uri="{BB962C8B-B14F-4D97-AF65-F5344CB8AC3E}">
        <p14:creationId xmlns:p14="http://schemas.microsoft.com/office/powerpoint/2010/main" val="264803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en-US" sz="2800" b="1">
                <a:solidFill>
                  <a:schemeClr val="bg1"/>
                </a:solidFill>
                <a:latin typeface="Calibri" pitchFamily="34" charset="0"/>
              </a:rPr>
              <a:t>input(‘’)</a:t>
            </a:r>
          </a:p>
        </p:txBody>
      </p:sp>
      <p:sp>
        <p:nvSpPr>
          <p:cNvPr id="4" name="Rectangle 11"/>
          <p:cNvSpPr>
            <a:spLocks noChangeArrowheads="1"/>
          </p:cNvSpPr>
          <p:nvPr/>
        </p:nvSpPr>
        <p:spPr bwMode="auto">
          <a:xfrm>
            <a:off x="165762" y="1258888"/>
            <a:ext cx="8798726" cy="4093428"/>
          </a:xfrm>
          <a:prstGeom prst="rect">
            <a:avLst/>
          </a:prstGeom>
          <a:ln/>
        </p:spPr>
        <p:style>
          <a:lnRef idx="1">
            <a:schemeClr val="accent1"/>
          </a:lnRef>
          <a:fillRef idx="2">
            <a:schemeClr val="accent1"/>
          </a:fillRef>
          <a:effectRef idx="1">
            <a:schemeClr val="accent1"/>
          </a:effectRef>
          <a:fontRef idx="minor">
            <a:schemeClr val="dk1"/>
          </a:fontRef>
        </p:style>
        <p:txBody>
          <a:bodyPr wrap="square" anchor="ctr">
            <a:spAutoFit/>
          </a:bodyPr>
          <a:lstStyle/>
          <a:p>
            <a:pPr marL="342900" indent="-342900">
              <a:buFont typeface="Wingdings" pitchFamily="2" charset="2"/>
              <a:buChar char="§"/>
            </a:pPr>
            <a:r>
              <a:rPr lang="en-US" sz="2000" dirty="0"/>
              <a:t>input(‘’) </a:t>
            </a:r>
            <a:r>
              <a:rPr lang="tr-TR" sz="2000" dirty="0"/>
              <a:t>komutu çalıştırıldıktan sonra komut satırından bir değer girmek gerekir. </a:t>
            </a:r>
            <a:endParaRPr lang="en-US" sz="2000" dirty="0"/>
          </a:p>
          <a:p>
            <a:pPr marL="342900" indent="-342900">
              <a:buFont typeface="Wingdings" pitchFamily="2" charset="2"/>
              <a:buChar char="§"/>
            </a:pPr>
            <a:endParaRPr lang="en-US" sz="2000" dirty="0"/>
          </a:p>
          <a:p>
            <a:pPr marL="342900" indent="-342900">
              <a:buFont typeface="Wingdings" pitchFamily="2" charset="2"/>
              <a:buChar char="§"/>
            </a:pPr>
            <a:r>
              <a:rPr lang="en-US" sz="2000" dirty="0"/>
              <a:t>input(‘’) </a:t>
            </a:r>
            <a:r>
              <a:rPr lang="tr-TR" sz="2000" dirty="0"/>
              <a:t>komutunu kullanarak programınızı daha etkileşimli hale getirebilirsiniz, kullanıcının her seferinde farklı bir değer girmesini sağlayabilirsiniz.</a:t>
            </a:r>
            <a:endParaRPr lang="en-US" sz="2000" dirty="0"/>
          </a:p>
          <a:p>
            <a:r>
              <a:rPr lang="en-US" sz="2000" dirty="0"/>
              <a:t> </a:t>
            </a:r>
          </a:p>
          <a:p>
            <a:r>
              <a:rPr lang="tr-TR" sz="2000" b="1" dirty="0"/>
              <a:t>Örnek</a:t>
            </a:r>
            <a:r>
              <a:rPr lang="en-US" sz="2000" b="1" dirty="0"/>
              <a:t>:</a:t>
            </a:r>
          </a:p>
          <a:p>
            <a:r>
              <a:rPr lang="en-US" sz="2000" dirty="0"/>
              <a:t> </a:t>
            </a:r>
          </a:p>
          <a:p>
            <a:r>
              <a:rPr lang="en-US" sz="2000" dirty="0"/>
              <a:t>R = input(‘</a:t>
            </a:r>
            <a:r>
              <a:rPr lang="tr-TR" sz="2000" dirty="0"/>
              <a:t>Dairenin yarıçapını giriniz</a:t>
            </a:r>
            <a:r>
              <a:rPr lang="en-US" sz="2000" dirty="0"/>
              <a:t>:  ‘)</a:t>
            </a:r>
          </a:p>
          <a:p>
            <a:r>
              <a:rPr lang="en-US" sz="2000" dirty="0"/>
              <a:t> </a:t>
            </a:r>
          </a:p>
          <a:p>
            <a:r>
              <a:rPr lang="tr-TR" sz="2000" dirty="0"/>
              <a:t>Kullanıcı klavyeden bir değer girdikten sonra, program R değişkenine o değeri atar.</a:t>
            </a:r>
            <a:endParaRPr lang="en-US" sz="2000" dirty="0"/>
          </a:p>
          <a:p>
            <a:endParaRPr lang="en-US" sz="2000" dirty="0"/>
          </a:p>
          <a:p>
            <a:r>
              <a:rPr lang="en-US" sz="2000" b="1" i="1" dirty="0"/>
              <a:t>Not:  </a:t>
            </a:r>
            <a:r>
              <a:rPr lang="tr-TR" sz="2000" b="1" i="1" dirty="0" err="1"/>
              <a:t>Matlab</a:t>
            </a:r>
            <a:r>
              <a:rPr lang="tr-TR" sz="2000" b="1" i="1" dirty="0"/>
              <a:t>, büyük küçük harf duyarlıdır.</a:t>
            </a:r>
            <a:endParaRPr lang="en-US" sz="2000" b="1" i="1" dirty="0"/>
          </a:p>
          <a:p>
            <a:r>
              <a:rPr lang="en-US" sz="2000" dirty="0"/>
              <a:t> </a:t>
            </a:r>
            <a:endParaRPr lang="en-US" sz="2000" dirty="0">
              <a:latin typeface="Calibri" pitchFamily="34" charset="0"/>
              <a:cs typeface="Calibri" pitchFamily="34" charset="0"/>
            </a:endParaRPr>
          </a:p>
        </p:txBody>
      </p:sp>
    </p:spTree>
    <p:extLst>
      <p:ext uri="{BB962C8B-B14F-4D97-AF65-F5344CB8AC3E}">
        <p14:creationId xmlns:p14="http://schemas.microsoft.com/office/powerpoint/2010/main" val="358273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Örnek </a:t>
            </a:r>
            <a:r>
              <a:rPr lang="en-US" sz="2800" b="1" dirty="0">
                <a:solidFill>
                  <a:schemeClr val="bg1"/>
                </a:solidFill>
                <a:latin typeface="Calibri" pitchFamily="34" charset="0"/>
              </a:rPr>
              <a:t>1</a:t>
            </a:r>
          </a:p>
        </p:txBody>
      </p:sp>
      <p:sp>
        <p:nvSpPr>
          <p:cNvPr id="4" name="Rectangle 11"/>
          <p:cNvSpPr>
            <a:spLocks noChangeArrowheads="1"/>
          </p:cNvSpPr>
          <p:nvPr/>
        </p:nvSpPr>
        <p:spPr bwMode="auto">
          <a:xfrm>
            <a:off x="133416" y="980728"/>
            <a:ext cx="8808356" cy="707886"/>
          </a:xfrm>
          <a:prstGeom prst="rect">
            <a:avLst/>
          </a:prstGeom>
          <a:solidFill>
            <a:srgbClr val="FFCCCC"/>
          </a:solidFill>
          <a:ln>
            <a:noFill/>
          </a:ln>
          <a:effectLst/>
        </p:spPr>
        <p:txBody>
          <a:bodyPr wrap="square" anchor="ctr">
            <a:spAutoFit/>
          </a:bodyPr>
          <a:lstStyle/>
          <a:p>
            <a:pPr algn="just" eaLnBrk="1" hangingPunct="1">
              <a:defRPr/>
            </a:pPr>
            <a:r>
              <a:rPr lang="tr-TR" altLang="zh-CN" sz="2000" dirty="0">
                <a:solidFill>
                  <a:schemeClr val="dk1"/>
                </a:solidFill>
                <a:latin typeface="+mn-lt"/>
                <a:cs typeface="Arial" charset="0"/>
              </a:rPr>
              <a:t>Dairenin yarıçapını dışarıdan isteyen ve bu değere göre dairenin alan ve çevresinin hesaplayan bir MATLAB programı yazınız. </a:t>
            </a:r>
            <a:endParaRPr lang="en-US" sz="2000" dirty="0">
              <a:solidFill>
                <a:schemeClr val="dk1"/>
              </a:solidFill>
              <a:latin typeface="+mn-lt"/>
              <a:cs typeface="Arial" charset="0"/>
            </a:endParaRPr>
          </a:p>
        </p:txBody>
      </p:sp>
      <p:sp>
        <p:nvSpPr>
          <p:cNvPr id="9" name="Rectangle 13"/>
          <p:cNvSpPr>
            <a:spLocks noChangeArrowheads="1"/>
          </p:cNvSpPr>
          <p:nvPr/>
        </p:nvSpPr>
        <p:spPr bwMode="auto">
          <a:xfrm>
            <a:off x="4176769" y="1707014"/>
            <a:ext cx="4752975" cy="216982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a:lnSpc>
                <a:spcPct val="150000"/>
              </a:lnSpc>
            </a:pPr>
            <a:r>
              <a:rPr lang="en-US" dirty="0"/>
              <a:t>R = input('</a:t>
            </a:r>
            <a:r>
              <a:rPr lang="en-US" dirty="0">
                <a:solidFill>
                  <a:srgbClr val="FF3300"/>
                </a:solidFill>
              </a:rPr>
              <a:t> </a:t>
            </a:r>
            <a:r>
              <a:rPr lang="tr-TR" dirty="0">
                <a:solidFill>
                  <a:srgbClr val="FF3300"/>
                </a:solidFill>
              </a:rPr>
              <a:t>Yarıçap değeri giriniz  :</a:t>
            </a:r>
            <a:r>
              <a:rPr lang="en-US" dirty="0"/>
              <a:t> ');</a:t>
            </a:r>
          </a:p>
          <a:p>
            <a:pPr>
              <a:lnSpc>
                <a:spcPct val="150000"/>
              </a:lnSpc>
            </a:pPr>
            <a:r>
              <a:rPr lang="en-US" dirty="0"/>
              <a:t>area=pi*R^2;</a:t>
            </a:r>
          </a:p>
          <a:p>
            <a:pPr>
              <a:lnSpc>
                <a:spcPct val="150000"/>
              </a:lnSpc>
            </a:pPr>
            <a:r>
              <a:rPr lang="en-US" dirty="0"/>
              <a:t>perimeter=2*pi*R;</a:t>
            </a:r>
          </a:p>
          <a:p>
            <a:pPr>
              <a:lnSpc>
                <a:spcPct val="150000"/>
              </a:lnSpc>
            </a:pPr>
            <a:r>
              <a:rPr lang="en-US" dirty="0"/>
              <a:t>area</a:t>
            </a:r>
          </a:p>
          <a:p>
            <a:pPr>
              <a:lnSpc>
                <a:spcPct val="150000"/>
              </a:lnSpc>
            </a:pPr>
            <a:r>
              <a:rPr lang="en-US" dirty="0"/>
              <a:t>perimeter</a:t>
            </a:r>
          </a:p>
        </p:txBody>
      </p:sp>
      <p:sp>
        <p:nvSpPr>
          <p:cNvPr id="10" name="Rectangle 17"/>
          <p:cNvSpPr>
            <a:spLocks noChangeArrowheads="1"/>
          </p:cNvSpPr>
          <p:nvPr/>
        </p:nvSpPr>
        <p:spPr bwMode="auto">
          <a:xfrm>
            <a:off x="1907704" y="2368654"/>
            <a:ext cx="1058303" cy="400110"/>
          </a:xfrm>
          <a:prstGeom prst="rect">
            <a:avLst/>
          </a:prstGeom>
          <a:noFill/>
          <a:ln w="9525">
            <a:noFill/>
            <a:miter lim="800000"/>
            <a:headEnd/>
            <a:tailEnd/>
          </a:ln>
        </p:spPr>
        <p:txBody>
          <a:bodyPr wrap="none" anchor="ctr">
            <a:spAutoFit/>
          </a:bodyPr>
          <a:lstStyle/>
          <a:p>
            <a:pPr eaLnBrk="1" hangingPunct="1"/>
            <a:r>
              <a:rPr lang="tr-TR" altLang="zh-CN" sz="2000" b="1" dirty="0">
                <a:solidFill>
                  <a:srgbClr val="0066FF"/>
                </a:solidFill>
                <a:latin typeface="Comic Sans MS" pitchFamily="66" charset="0"/>
              </a:rPr>
              <a:t>Çözüm</a:t>
            </a:r>
            <a:r>
              <a:rPr lang="en-US" altLang="zh-CN" sz="2000" b="1" dirty="0">
                <a:solidFill>
                  <a:srgbClr val="0066FF"/>
                </a:solidFill>
                <a:latin typeface="Comic Sans MS" pitchFamily="66" charset="0"/>
              </a:rPr>
              <a:t>:</a:t>
            </a:r>
          </a:p>
        </p:txBody>
      </p:sp>
      <p:sp>
        <p:nvSpPr>
          <p:cNvPr id="11" name="Rectangle 11"/>
          <p:cNvSpPr>
            <a:spLocks noChangeArrowheads="1"/>
          </p:cNvSpPr>
          <p:nvPr/>
        </p:nvSpPr>
        <p:spPr bwMode="auto">
          <a:xfrm>
            <a:off x="179512" y="4005064"/>
            <a:ext cx="8798726" cy="2400657"/>
          </a:xfrm>
          <a:prstGeom prst="rect">
            <a:avLst/>
          </a:prstGeom>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spcBef>
                <a:spcPct val="50000"/>
              </a:spcBef>
              <a:buClr>
                <a:srgbClr val="FF3300"/>
              </a:buClr>
              <a:buFont typeface="Wingdings" pitchFamily="2" charset="2"/>
              <a:buChar char="ü"/>
            </a:pPr>
            <a:r>
              <a:rPr lang="tr-TR" sz="2000" i="1" dirty="0"/>
              <a:t>Programın en sonunda alan ve </a:t>
            </a:r>
            <a:r>
              <a:rPr lang="tr-TR" sz="2000" i="1" dirty="0" err="1"/>
              <a:t>cevre</a:t>
            </a:r>
            <a:r>
              <a:rPr lang="tr-TR" sz="2000" i="1" dirty="0"/>
              <a:t> değişkenleri bulunduğuna ve bu değişkenlerin sonuna noktalı virgül yazılmadığına dikkat ediniz.</a:t>
            </a:r>
            <a:endParaRPr lang="en-US" sz="2000" i="1" dirty="0"/>
          </a:p>
          <a:p>
            <a:pPr>
              <a:spcBef>
                <a:spcPct val="50000"/>
              </a:spcBef>
              <a:buClr>
                <a:srgbClr val="FF3300"/>
              </a:buClr>
              <a:buFont typeface="Wingdings" pitchFamily="2" charset="2"/>
              <a:buChar char="ü"/>
            </a:pPr>
            <a:r>
              <a:rPr lang="tr-TR" sz="2000" i="1" dirty="0"/>
              <a:t>Programınızda herhangi bir satırın önüne % işareti yazarsanız o satır artık çalışmayacaktır. Bu işlem çoğunlukla programla ilgili notlar almak için kullanılır:</a:t>
            </a:r>
            <a:endParaRPr lang="en-US" sz="2000" i="1" dirty="0"/>
          </a:p>
          <a:p>
            <a:pPr>
              <a:spcBef>
                <a:spcPct val="50000"/>
              </a:spcBef>
              <a:buClr>
                <a:srgbClr val="FF3300"/>
              </a:buClr>
            </a:pPr>
            <a:r>
              <a:rPr lang="en-US" sz="2000" dirty="0"/>
              <a:t>% </a:t>
            </a:r>
            <a:r>
              <a:rPr lang="tr-TR" sz="2000" dirty="0"/>
              <a:t>Bu programın amacı </a:t>
            </a:r>
            <a:endParaRPr lang="en-US" sz="2000" dirty="0"/>
          </a:p>
          <a:p>
            <a:pPr>
              <a:spcBef>
                <a:spcPct val="50000"/>
              </a:spcBef>
              <a:buClr>
                <a:srgbClr val="FF3300"/>
              </a:buClr>
            </a:pPr>
            <a:r>
              <a:rPr lang="en-US" sz="2000" dirty="0"/>
              <a:t>% </a:t>
            </a:r>
            <a:r>
              <a:rPr lang="tr-TR" sz="2000" dirty="0"/>
              <a:t>değişkenlerin değerlerine dikkat ediniz</a:t>
            </a:r>
            <a:endParaRPr lang="en-US" sz="2000" dirty="0">
              <a:latin typeface="Calibri" pitchFamily="34" charset="0"/>
              <a:cs typeface="Calibri" pitchFamily="34" charset="0"/>
            </a:endParaRPr>
          </a:p>
        </p:txBody>
      </p:sp>
    </p:spTree>
    <p:extLst>
      <p:ext uri="{BB962C8B-B14F-4D97-AF65-F5344CB8AC3E}">
        <p14:creationId xmlns:p14="http://schemas.microsoft.com/office/powerpoint/2010/main" val="82319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checkerboard(across)">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ChangeArrowheads="1"/>
          </p:cNvSpPr>
          <p:nvPr/>
        </p:nvSpPr>
        <p:spPr bwMode="auto">
          <a:xfrm>
            <a:off x="153927" y="154308"/>
            <a:ext cx="4308533" cy="47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p>
            <a:pPr>
              <a:tabLst>
                <a:tab pos="457200" algn="l"/>
              </a:tabLst>
            </a:pPr>
            <a:r>
              <a:rPr lang="tr-TR" sz="2800" b="1" dirty="0">
                <a:solidFill>
                  <a:schemeClr val="bg1"/>
                </a:solidFill>
                <a:latin typeface="Calibri" pitchFamily="34" charset="0"/>
              </a:rPr>
              <a:t>Örnek </a:t>
            </a:r>
            <a:r>
              <a:rPr lang="en-US" sz="2800" b="1" dirty="0">
                <a:solidFill>
                  <a:schemeClr val="bg1"/>
                </a:solidFill>
                <a:latin typeface="Calibri" pitchFamily="34" charset="0"/>
              </a:rPr>
              <a:t>2</a:t>
            </a:r>
          </a:p>
        </p:txBody>
      </p:sp>
      <p:sp>
        <p:nvSpPr>
          <p:cNvPr id="7" name="Rectangle 11"/>
          <p:cNvSpPr>
            <a:spLocks noChangeArrowheads="1"/>
          </p:cNvSpPr>
          <p:nvPr/>
        </p:nvSpPr>
        <p:spPr bwMode="auto">
          <a:xfrm>
            <a:off x="133416" y="908720"/>
            <a:ext cx="8808356" cy="707886"/>
          </a:xfrm>
          <a:prstGeom prst="rect">
            <a:avLst/>
          </a:prstGeom>
          <a:solidFill>
            <a:srgbClr val="FFCCCC"/>
          </a:solidFill>
          <a:ln>
            <a:noFill/>
          </a:ln>
          <a:effectLst/>
        </p:spPr>
        <p:txBody>
          <a:bodyPr wrap="square" anchor="ctr">
            <a:spAutoFit/>
          </a:bodyPr>
          <a:lstStyle/>
          <a:p>
            <a:pPr algn="just" eaLnBrk="1" hangingPunct="1">
              <a:defRPr/>
            </a:pPr>
            <a:r>
              <a:rPr lang="tr-TR" altLang="zh-CN" sz="2000" dirty="0">
                <a:solidFill>
                  <a:schemeClr val="dk1"/>
                </a:solidFill>
                <a:latin typeface="+mn-lt"/>
                <a:cs typeface="Arial" charset="0"/>
              </a:rPr>
              <a:t>Klavyeden girilen x ve y değerlerine bağlı olarak aşağıdaki fonksiyonun değerinin hesaplayan bir </a:t>
            </a:r>
            <a:r>
              <a:rPr lang="tr-TR" altLang="zh-CN" sz="2000" dirty="0" err="1">
                <a:solidFill>
                  <a:schemeClr val="dk1"/>
                </a:solidFill>
                <a:latin typeface="+mn-lt"/>
                <a:cs typeface="Arial" charset="0"/>
              </a:rPr>
              <a:t>Matlab</a:t>
            </a:r>
            <a:r>
              <a:rPr lang="tr-TR" altLang="zh-CN" sz="2000" dirty="0">
                <a:solidFill>
                  <a:schemeClr val="dk1"/>
                </a:solidFill>
                <a:latin typeface="+mn-lt"/>
                <a:cs typeface="Arial" charset="0"/>
              </a:rPr>
              <a:t> programı yazınız. </a:t>
            </a:r>
            <a:endParaRPr lang="en-US" sz="2000" dirty="0">
              <a:solidFill>
                <a:schemeClr val="dk1"/>
              </a:solidFill>
              <a:latin typeface="+mn-lt"/>
              <a:cs typeface="Arial" charset="0"/>
            </a:endParaRPr>
          </a:p>
        </p:txBody>
      </p:sp>
      <p:graphicFrame>
        <p:nvGraphicFramePr>
          <p:cNvPr id="2" name="Nesne 1"/>
          <p:cNvGraphicFramePr>
            <a:graphicFrameLocks noChangeAspect="1"/>
          </p:cNvGraphicFramePr>
          <p:nvPr>
            <p:extLst>
              <p:ext uri="{D42A27DB-BD31-4B8C-83A1-F6EECF244321}">
                <p14:modId xmlns:p14="http://schemas.microsoft.com/office/powerpoint/2010/main" val="18440455"/>
              </p:ext>
            </p:extLst>
          </p:nvPr>
        </p:nvGraphicFramePr>
        <p:xfrm>
          <a:off x="1629566" y="2780928"/>
          <a:ext cx="5665788" cy="703262"/>
        </p:xfrm>
        <a:graphic>
          <a:graphicData uri="http://schemas.openxmlformats.org/presentationml/2006/ole">
            <mc:AlternateContent xmlns:mc="http://schemas.openxmlformats.org/markup-compatibility/2006">
              <mc:Choice xmlns:v="urn:schemas-microsoft-com:vml" Requires="v">
                <p:oleObj spid="_x0000_s5173" name="Denklem" r:id="rId3" imgW="3479760" imgH="431640" progId="Equation.3">
                  <p:embed/>
                </p:oleObj>
              </mc:Choice>
              <mc:Fallback>
                <p:oleObj name="Denklem" r:id="rId3" imgW="3479760" imgH="431640" progId="Equation.3">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29566" y="2780928"/>
                        <a:ext cx="5665788"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Dikdörtgen 2"/>
          <p:cNvSpPr/>
          <p:nvPr/>
        </p:nvSpPr>
        <p:spPr>
          <a:xfrm>
            <a:off x="467544" y="5085184"/>
            <a:ext cx="8136904" cy="400110"/>
          </a:xfrm>
          <a:prstGeom prst="rect">
            <a:avLst/>
          </a:prstGeom>
        </p:spPr>
        <p:txBody>
          <a:bodyPr wrap="square">
            <a:spAutoFit/>
          </a:bodyPr>
          <a:lstStyle/>
          <a:p>
            <a:pPr>
              <a:defRPr/>
            </a:pPr>
            <a:r>
              <a:rPr lang="en-US" sz="2000" b="1" i="1" dirty="0">
                <a:solidFill>
                  <a:schemeClr val="dk1"/>
                </a:solidFill>
                <a:latin typeface="+mn-lt"/>
              </a:rPr>
              <a:t>Not: </a:t>
            </a:r>
            <a:r>
              <a:rPr lang="tr-TR" sz="2000" b="1" i="1" dirty="0">
                <a:solidFill>
                  <a:schemeClr val="dk1"/>
                </a:solidFill>
                <a:latin typeface="+mn-lt"/>
              </a:rPr>
              <a:t>Değişken isimlerinde altçizgi dışında noktalama işareti kullanılamaz</a:t>
            </a:r>
            <a:endParaRPr lang="en-US" sz="2000" b="1" i="1" dirty="0">
              <a:solidFill>
                <a:schemeClr val="dk1"/>
              </a:solidFill>
              <a:latin typeface="+mn-lt"/>
            </a:endParaRPr>
          </a:p>
        </p:txBody>
      </p:sp>
    </p:spTree>
    <p:extLst>
      <p:ext uri="{BB962C8B-B14F-4D97-AF65-F5344CB8AC3E}">
        <p14:creationId xmlns:p14="http://schemas.microsoft.com/office/powerpoint/2010/main" val="2688887910"/>
      </p:ext>
    </p:extLst>
  </p:cSld>
  <p:clrMapOvr>
    <a:masterClrMapping/>
  </p:clrMapOvr>
</p:sld>
</file>

<file path=ppt/theme/theme1.xml><?xml version="1.0" encoding="utf-8"?>
<a:theme xmlns:a="http://schemas.openxmlformats.org/drawingml/2006/main" name="lecturenotes">
  <a:themeElements>
    <a:clrScheme name="lecturenot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rfan">
      <a:majorFont>
        <a:latin typeface="Calibri"/>
        <a:ea typeface=""/>
        <a:cs typeface=""/>
      </a:majorFont>
      <a:minorFont>
        <a:latin typeface="Calibri"/>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lnDef>
    <a:txDef>
      <a:spPr>
        <a:noFill/>
      </a:spPr>
      <a:bodyPr wrap="square" rtlCol="0">
        <a:spAutoFit/>
      </a:bodyPr>
      <a:lstStyle>
        <a:defPPr>
          <a:defRPr dirty="0">
            <a:latin typeface="Calibri" pitchFamily="34" charset="0"/>
            <a:cs typeface="Calibri" pitchFamily="34" charset="0"/>
          </a:defRPr>
        </a:defPPr>
      </a:lstStyle>
    </a:txDef>
  </a:objectDefaults>
  <a:extraClrSchemeLst>
    <a:extraClrScheme>
      <a:clrScheme name="lecturenot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cturenot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cturenot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cturenot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cturenot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cturenot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cturenot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cturenot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cturenot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cturenot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cturenot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cturenot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14227</TotalTime>
  <Words>1447</Words>
  <Application>Microsoft Office PowerPoint</Application>
  <PresentationFormat>Ekran Gösterisi (4:3)</PresentationFormat>
  <Paragraphs>323</Paragraphs>
  <Slides>21</Slides>
  <Notes>0</Notes>
  <HiddenSlides>0</HiddenSlides>
  <MMClips>0</MMClips>
  <ScaleCrop>false</ScaleCrop>
  <HeadingPairs>
    <vt:vector size="8" baseType="variant">
      <vt:variant>
        <vt:lpstr>Kullanılan Yazı Tipleri</vt:lpstr>
      </vt:variant>
      <vt:variant>
        <vt:i4>8</vt:i4>
      </vt:variant>
      <vt:variant>
        <vt:lpstr>Tema</vt:lpstr>
      </vt:variant>
      <vt:variant>
        <vt:i4>1</vt:i4>
      </vt:variant>
      <vt:variant>
        <vt:lpstr>Eklenmiş OLE Hizmet Programları</vt:lpstr>
      </vt:variant>
      <vt:variant>
        <vt:i4>1</vt:i4>
      </vt:variant>
      <vt:variant>
        <vt:lpstr>Slayt Başlıkları</vt:lpstr>
      </vt:variant>
      <vt:variant>
        <vt:i4>21</vt:i4>
      </vt:variant>
    </vt:vector>
  </HeadingPairs>
  <TitlesOfParts>
    <vt:vector size="31" baseType="lpstr">
      <vt:lpstr>Arial</vt:lpstr>
      <vt:lpstr>Bodoni MT Black</vt:lpstr>
      <vt:lpstr>Calibri</vt:lpstr>
      <vt:lpstr>Comic Sans MS</vt:lpstr>
      <vt:lpstr>Lucida Console</vt:lpstr>
      <vt:lpstr>Times New Roman</vt:lpstr>
      <vt:lpstr>Verdana</vt:lpstr>
      <vt:lpstr>Wingdings</vt:lpstr>
      <vt:lpstr>lecturenotes</vt:lpstr>
      <vt:lpstr>Denklem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ataturk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MAC</dc:creator>
  <cp:lastModifiedBy>DELL</cp:lastModifiedBy>
  <cp:revision>1061</cp:revision>
  <cp:lastPrinted>2020-10-13T05:28:12Z</cp:lastPrinted>
  <dcterms:created xsi:type="dcterms:W3CDTF">1999-02-15T21:55:23Z</dcterms:created>
  <dcterms:modified xsi:type="dcterms:W3CDTF">2023-10-11T16:43:51Z</dcterms:modified>
</cp:coreProperties>
</file>