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26"/>
  </p:notesMasterIdLst>
  <p:handoutMasterIdLst>
    <p:handoutMasterId r:id="rId27"/>
  </p:handoutMasterIdLst>
  <p:sldIdLst>
    <p:sldId id="563" r:id="rId2"/>
    <p:sldId id="606" r:id="rId3"/>
    <p:sldId id="608" r:id="rId4"/>
    <p:sldId id="607" r:id="rId5"/>
    <p:sldId id="627" r:id="rId6"/>
    <p:sldId id="631" r:id="rId7"/>
    <p:sldId id="610" r:id="rId8"/>
    <p:sldId id="628" r:id="rId9"/>
    <p:sldId id="635" r:id="rId10"/>
    <p:sldId id="615" r:id="rId11"/>
    <p:sldId id="616" r:id="rId12"/>
    <p:sldId id="637" r:id="rId13"/>
    <p:sldId id="617" r:id="rId14"/>
    <p:sldId id="632" r:id="rId15"/>
    <p:sldId id="633" r:id="rId16"/>
    <p:sldId id="634" r:id="rId17"/>
    <p:sldId id="630" r:id="rId18"/>
    <p:sldId id="629" r:id="rId19"/>
    <p:sldId id="625" r:id="rId20"/>
    <p:sldId id="618" r:id="rId21"/>
    <p:sldId id="626" r:id="rId22"/>
    <p:sldId id="620" r:id="rId23"/>
    <p:sldId id="621" r:id="rId24"/>
    <p:sldId id="622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FF00FF"/>
    <a:srgbClr val="0000FF"/>
    <a:srgbClr val="FF5050"/>
    <a:srgbClr val="D6AD00"/>
    <a:srgbClr val="C09B00"/>
    <a:srgbClr val="FFCC00"/>
    <a:srgbClr val="FFFF66"/>
    <a:srgbClr val="7CBCE3"/>
    <a:srgbClr val="77A9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2" autoAdjust="0"/>
    <p:restoredTop sz="96543" autoAdjust="0"/>
  </p:normalViewPr>
  <p:slideViewPr>
    <p:cSldViewPr snapToGrid="0">
      <p:cViewPr varScale="1">
        <p:scale>
          <a:sx n="112" d="100"/>
          <a:sy n="112" d="100"/>
        </p:scale>
        <p:origin x="-1800" y="-90"/>
      </p:cViewPr>
      <p:guideLst>
        <p:guide orient="horz" pos="4209"/>
        <p:guide pos="547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7" Type="http://schemas.openxmlformats.org/officeDocument/2006/relationships/slide" Target="slides/slide24.xml"/><Relationship Id="rId2" Type="http://schemas.openxmlformats.org/officeDocument/2006/relationships/slide" Target="slides/slide10.xml"/><Relationship Id="rId1" Type="http://schemas.openxmlformats.org/officeDocument/2006/relationships/slide" Target="slides/slide9.xml"/><Relationship Id="rId6" Type="http://schemas.openxmlformats.org/officeDocument/2006/relationships/slide" Target="slides/slide14.xml"/><Relationship Id="rId5" Type="http://schemas.openxmlformats.org/officeDocument/2006/relationships/slide" Target="slides/slide13.xml"/><Relationship Id="rId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4008D-F24F-4C7D-ACA2-1143D8E764EA}" type="doc">
      <dgm:prSet loTypeId="urn:microsoft.com/office/officeart/2005/8/layout/chevron1" loCatId="process" qsTypeId="urn:microsoft.com/office/officeart/2005/8/quickstyle/simple3" qsCatId="simple" csTypeId="urn:microsoft.com/office/officeart/2005/8/colors/accent6_5" csCatId="accent6" phldr="1"/>
      <dgm:spPr/>
    </dgm:pt>
    <dgm:pt modelId="{536C7F82-E4AB-4C57-9F96-AB066EF6C828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200" b="1" dirty="0" smtClean="0"/>
            <a:t>Geometry Creation </a:t>
          </a:r>
        </a:p>
        <a:p>
          <a:pPr>
            <a:spcAft>
              <a:spcPts val="0"/>
            </a:spcAft>
          </a:pPr>
          <a:r>
            <a:rPr lang="en-US" sz="1200" b="1" dirty="0" smtClean="0"/>
            <a:t>OR </a:t>
          </a:r>
        </a:p>
        <a:p>
          <a:pPr>
            <a:spcAft>
              <a:spcPts val="0"/>
            </a:spcAft>
          </a:pPr>
          <a:r>
            <a:rPr lang="en-US" sz="1200" b="1" dirty="0" smtClean="0"/>
            <a:t>Geometry Import</a:t>
          </a:r>
          <a:endParaRPr lang="en-US" sz="1200" b="1" dirty="0"/>
        </a:p>
      </dgm:t>
    </dgm:pt>
    <dgm:pt modelId="{44C7D4EE-BB91-4CC4-8DA5-FAA70F6FAB89}" type="parTrans" cxnId="{844FD072-5DA3-4EF2-84EC-A5EA59A33976}">
      <dgm:prSet/>
      <dgm:spPr/>
      <dgm:t>
        <a:bodyPr/>
        <a:lstStyle/>
        <a:p>
          <a:endParaRPr lang="en-US"/>
        </a:p>
      </dgm:t>
    </dgm:pt>
    <dgm:pt modelId="{0AEE0D43-3114-4919-8499-7D66A5FD6835}" type="sibTrans" cxnId="{844FD072-5DA3-4EF2-84EC-A5EA59A33976}">
      <dgm:prSet/>
      <dgm:spPr/>
      <dgm:t>
        <a:bodyPr/>
        <a:lstStyle/>
        <a:p>
          <a:endParaRPr lang="en-US"/>
        </a:p>
      </dgm:t>
    </dgm:pt>
    <dgm:pt modelId="{66A56599-162D-44FD-928E-3D46C04CCA13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Meshing</a:t>
          </a:r>
          <a:endParaRPr lang="en-US" sz="1200" b="1" dirty="0"/>
        </a:p>
      </dgm:t>
    </dgm:pt>
    <dgm:pt modelId="{C07A029E-C8D7-4F09-9905-BF42BD1F7F1E}" type="parTrans" cxnId="{4A0FA4BB-4994-4585-9F22-D9D263BB30E3}">
      <dgm:prSet/>
      <dgm:spPr/>
      <dgm:t>
        <a:bodyPr/>
        <a:lstStyle/>
        <a:p>
          <a:endParaRPr lang="en-US"/>
        </a:p>
      </dgm:t>
    </dgm:pt>
    <dgm:pt modelId="{0BCD6312-02F8-4B06-9D63-F266BEE67CFC}" type="sibTrans" cxnId="{4A0FA4BB-4994-4585-9F22-D9D263BB30E3}">
      <dgm:prSet/>
      <dgm:spPr/>
      <dgm:t>
        <a:bodyPr/>
        <a:lstStyle/>
        <a:p>
          <a:endParaRPr lang="en-US"/>
        </a:p>
      </dgm:t>
    </dgm:pt>
    <dgm:pt modelId="{C5E652E5-429C-418B-9899-9BA8A82A778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Solver</a:t>
          </a:r>
          <a:endParaRPr lang="en-US" sz="1200" b="1" dirty="0"/>
        </a:p>
      </dgm:t>
    </dgm:pt>
    <dgm:pt modelId="{3F5F7DDF-552E-4EDE-950A-68A4C3D291D8}" type="parTrans" cxnId="{DFA61565-9DA3-44B7-B688-3E7A6FF1D8FF}">
      <dgm:prSet/>
      <dgm:spPr/>
      <dgm:t>
        <a:bodyPr/>
        <a:lstStyle/>
        <a:p>
          <a:endParaRPr lang="en-US"/>
        </a:p>
      </dgm:t>
    </dgm:pt>
    <dgm:pt modelId="{12714E38-C01B-49C6-9A88-B2B61C169EDD}" type="sibTrans" cxnId="{DFA61565-9DA3-44B7-B688-3E7A6FF1D8FF}">
      <dgm:prSet/>
      <dgm:spPr/>
      <dgm:t>
        <a:bodyPr/>
        <a:lstStyle/>
        <a:p>
          <a:endParaRPr lang="en-US"/>
        </a:p>
      </dgm:t>
    </dgm:pt>
    <dgm:pt modelId="{9A99B217-08D4-4330-BC31-A2C9C0E4B476}">
      <dgm:prSet phldrT="[Text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/>
            <a:t>Geometry Operations</a:t>
          </a:r>
        </a:p>
      </dgm:t>
    </dgm:pt>
    <dgm:pt modelId="{CDA09F4C-B37E-4DE7-98E2-DE739E88F925}" type="parTrans" cxnId="{4DB852E1-64B2-4D59-BD61-05E7BC88FAB8}">
      <dgm:prSet/>
      <dgm:spPr/>
      <dgm:t>
        <a:bodyPr/>
        <a:lstStyle/>
        <a:p>
          <a:endParaRPr lang="en-US"/>
        </a:p>
      </dgm:t>
    </dgm:pt>
    <dgm:pt modelId="{A3D4EF01-36B1-4A07-8750-335F182E30B2}" type="sibTrans" cxnId="{4DB852E1-64B2-4D59-BD61-05E7BC88FAB8}">
      <dgm:prSet/>
      <dgm:spPr/>
      <dgm:t>
        <a:bodyPr/>
        <a:lstStyle/>
        <a:p>
          <a:endParaRPr lang="en-US"/>
        </a:p>
      </dgm:t>
    </dgm:pt>
    <dgm:pt modelId="{C08A86F6-D1AE-47CA-822F-DCC33A826337}" type="pres">
      <dgm:prSet presAssocID="{EF14008D-F24F-4C7D-ACA2-1143D8E764EA}" presName="Name0" presStyleCnt="0">
        <dgm:presLayoutVars>
          <dgm:dir/>
          <dgm:animLvl val="lvl"/>
          <dgm:resizeHandles val="exact"/>
        </dgm:presLayoutVars>
      </dgm:prSet>
      <dgm:spPr/>
    </dgm:pt>
    <dgm:pt modelId="{EDD5D16F-CBC1-400C-B2D3-F81ED937DAB6}" type="pres">
      <dgm:prSet presAssocID="{536C7F82-E4AB-4C57-9F96-AB066EF6C82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2CF91-66F8-4DC2-8CDC-B1C63B971043}" type="pres">
      <dgm:prSet presAssocID="{0AEE0D43-3114-4919-8499-7D66A5FD6835}" presName="parTxOnlySpace" presStyleCnt="0"/>
      <dgm:spPr/>
    </dgm:pt>
    <dgm:pt modelId="{131F5272-4FE6-4D9C-99E1-F4721454DD92}" type="pres">
      <dgm:prSet presAssocID="{9A99B217-08D4-4330-BC31-A2C9C0E4B47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0C25E-D581-4EED-B3F5-3D146D8FD9BA}" type="pres">
      <dgm:prSet presAssocID="{A3D4EF01-36B1-4A07-8750-335F182E30B2}" presName="parTxOnlySpace" presStyleCnt="0"/>
      <dgm:spPr/>
    </dgm:pt>
    <dgm:pt modelId="{C53B2050-681C-4069-B84A-7A9EC9A5D580}" type="pres">
      <dgm:prSet presAssocID="{66A56599-162D-44FD-928E-3D46C04CCA1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506A5-D1E3-4292-A51A-F827E12987D3}" type="pres">
      <dgm:prSet presAssocID="{0BCD6312-02F8-4B06-9D63-F266BEE67CFC}" presName="parTxOnlySpace" presStyleCnt="0"/>
      <dgm:spPr/>
    </dgm:pt>
    <dgm:pt modelId="{D55A475E-931B-4DC5-ABC7-4BE5B7EBA682}" type="pres">
      <dgm:prSet presAssocID="{C5E652E5-429C-418B-9899-9BA8A82A778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0FA4BB-4994-4585-9F22-D9D263BB30E3}" srcId="{EF14008D-F24F-4C7D-ACA2-1143D8E764EA}" destId="{66A56599-162D-44FD-928E-3D46C04CCA13}" srcOrd="2" destOrd="0" parTransId="{C07A029E-C8D7-4F09-9905-BF42BD1F7F1E}" sibTransId="{0BCD6312-02F8-4B06-9D63-F266BEE67CFC}"/>
    <dgm:cxn modelId="{211A59F7-3277-48AF-9EC1-6D3230B44738}" type="presOf" srcId="{EF14008D-F24F-4C7D-ACA2-1143D8E764EA}" destId="{C08A86F6-D1AE-47CA-822F-DCC33A826337}" srcOrd="0" destOrd="0" presId="urn:microsoft.com/office/officeart/2005/8/layout/chevron1"/>
    <dgm:cxn modelId="{8E103749-FBD6-4613-8834-3850FE9EBB28}" type="presOf" srcId="{66A56599-162D-44FD-928E-3D46C04CCA13}" destId="{C53B2050-681C-4069-B84A-7A9EC9A5D580}" srcOrd="0" destOrd="0" presId="urn:microsoft.com/office/officeart/2005/8/layout/chevron1"/>
    <dgm:cxn modelId="{B2722B67-2EC0-4188-B2DB-9FA4CCDBA26A}" type="presOf" srcId="{9A99B217-08D4-4330-BC31-A2C9C0E4B476}" destId="{131F5272-4FE6-4D9C-99E1-F4721454DD92}" srcOrd="0" destOrd="0" presId="urn:microsoft.com/office/officeart/2005/8/layout/chevron1"/>
    <dgm:cxn modelId="{528851B2-439D-48E5-94D8-8F8D50E98FAA}" type="presOf" srcId="{536C7F82-E4AB-4C57-9F96-AB066EF6C828}" destId="{EDD5D16F-CBC1-400C-B2D3-F81ED937DAB6}" srcOrd="0" destOrd="0" presId="urn:microsoft.com/office/officeart/2005/8/layout/chevron1"/>
    <dgm:cxn modelId="{4DB852E1-64B2-4D59-BD61-05E7BC88FAB8}" srcId="{EF14008D-F24F-4C7D-ACA2-1143D8E764EA}" destId="{9A99B217-08D4-4330-BC31-A2C9C0E4B476}" srcOrd="1" destOrd="0" parTransId="{CDA09F4C-B37E-4DE7-98E2-DE739E88F925}" sibTransId="{A3D4EF01-36B1-4A07-8750-335F182E30B2}"/>
    <dgm:cxn modelId="{DFA61565-9DA3-44B7-B688-3E7A6FF1D8FF}" srcId="{EF14008D-F24F-4C7D-ACA2-1143D8E764EA}" destId="{C5E652E5-429C-418B-9899-9BA8A82A7786}" srcOrd="3" destOrd="0" parTransId="{3F5F7DDF-552E-4EDE-950A-68A4C3D291D8}" sibTransId="{12714E38-C01B-49C6-9A88-B2B61C169EDD}"/>
    <dgm:cxn modelId="{B1949F0B-FAC3-4F9D-A6CB-EEDBBE0451E2}" type="presOf" srcId="{C5E652E5-429C-418B-9899-9BA8A82A7786}" destId="{D55A475E-931B-4DC5-ABC7-4BE5B7EBA682}" srcOrd="0" destOrd="0" presId="urn:microsoft.com/office/officeart/2005/8/layout/chevron1"/>
    <dgm:cxn modelId="{844FD072-5DA3-4EF2-84EC-A5EA59A33976}" srcId="{EF14008D-F24F-4C7D-ACA2-1143D8E764EA}" destId="{536C7F82-E4AB-4C57-9F96-AB066EF6C828}" srcOrd="0" destOrd="0" parTransId="{44C7D4EE-BB91-4CC4-8DA5-FAA70F6FAB89}" sibTransId="{0AEE0D43-3114-4919-8499-7D66A5FD6835}"/>
    <dgm:cxn modelId="{F3AFA8A9-D5CC-4BE2-B5F4-55E3BAFCE154}" type="presParOf" srcId="{C08A86F6-D1AE-47CA-822F-DCC33A826337}" destId="{EDD5D16F-CBC1-400C-B2D3-F81ED937DAB6}" srcOrd="0" destOrd="0" presId="urn:microsoft.com/office/officeart/2005/8/layout/chevron1"/>
    <dgm:cxn modelId="{411CF067-EEF1-47F2-BEB1-FC9D27CD71C1}" type="presParOf" srcId="{C08A86F6-D1AE-47CA-822F-DCC33A826337}" destId="{D762CF91-66F8-4DC2-8CDC-B1C63B971043}" srcOrd="1" destOrd="0" presId="urn:microsoft.com/office/officeart/2005/8/layout/chevron1"/>
    <dgm:cxn modelId="{B65D4FAD-D62D-4295-9382-D89AF6DEF176}" type="presParOf" srcId="{C08A86F6-D1AE-47CA-822F-DCC33A826337}" destId="{131F5272-4FE6-4D9C-99E1-F4721454DD92}" srcOrd="2" destOrd="0" presId="urn:microsoft.com/office/officeart/2005/8/layout/chevron1"/>
    <dgm:cxn modelId="{D0839E2D-1ADD-4859-ADC2-75A45FFA86CD}" type="presParOf" srcId="{C08A86F6-D1AE-47CA-822F-DCC33A826337}" destId="{F710C25E-D581-4EED-B3F5-3D146D8FD9BA}" srcOrd="3" destOrd="0" presId="urn:microsoft.com/office/officeart/2005/8/layout/chevron1"/>
    <dgm:cxn modelId="{E49ABC58-62A9-48B8-A59F-DD8E09804D01}" type="presParOf" srcId="{C08A86F6-D1AE-47CA-822F-DCC33A826337}" destId="{C53B2050-681C-4069-B84A-7A9EC9A5D580}" srcOrd="4" destOrd="0" presId="urn:microsoft.com/office/officeart/2005/8/layout/chevron1"/>
    <dgm:cxn modelId="{634F7A91-E601-4549-BBA3-B59DBA693585}" type="presParOf" srcId="{C08A86F6-D1AE-47CA-822F-DCC33A826337}" destId="{1A4506A5-D1E3-4292-A51A-F827E12987D3}" srcOrd="5" destOrd="0" presId="urn:microsoft.com/office/officeart/2005/8/layout/chevron1"/>
    <dgm:cxn modelId="{3B9614B4-36EB-4D02-A8F4-DF55D6FF6068}" type="presParOf" srcId="{C08A86F6-D1AE-47CA-822F-DCC33A826337}" destId="{D55A475E-931B-4DC5-ABC7-4BE5B7EBA682}" srcOrd="6" destOrd="0" presId="urn:microsoft.com/office/officeart/2005/8/layout/chevron1"/>
  </dgm:cxnLst>
  <dgm:bg>
    <a:noFill/>
  </dgm:bg>
  <dgm:whole>
    <a:ln w="25400"/>
  </dgm:whole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5D16F-CBC1-400C-B2D3-F81ED937DAB6}">
      <dsp:nvSpPr>
        <dsp:cNvPr id="0" name=""/>
        <dsp:cNvSpPr/>
      </dsp:nvSpPr>
      <dsp:spPr>
        <a:xfrm>
          <a:off x="4073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Geometry Creation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/>
            <a:t>Geometry Import</a:t>
          </a:r>
          <a:endParaRPr lang="en-US" sz="1200" b="1" kern="1200" dirty="0"/>
        </a:p>
      </dsp:txBody>
      <dsp:txXfrm>
        <a:off x="478338" y="302691"/>
        <a:ext cx="1422795" cy="948530"/>
      </dsp:txXfrm>
    </dsp:sp>
    <dsp:sp modelId="{131F5272-4FE6-4D9C-99E1-F4721454DD92}">
      <dsp:nvSpPr>
        <dsp:cNvPr id="0" name=""/>
        <dsp:cNvSpPr/>
      </dsp:nvSpPr>
      <dsp:spPr>
        <a:xfrm>
          <a:off x="2138266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Geometry Operations</a:t>
          </a:r>
        </a:p>
      </dsp:txBody>
      <dsp:txXfrm>
        <a:off x="2612531" y="302691"/>
        <a:ext cx="1422795" cy="948530"/>
      </dsp:txXfrm>
    </dsp:sp>
    <dsp:sp modelId="{C53B2050-681C-4069-B84A-7A9EC9A5D580}">
      <dsp:nvSpPr>
        <dsp:cNvPr id="0" name=""/>
        <dsp:cNvSpPr/>
      </dsp:nvSpPr>
      <dsp:spPr>
        <a:xfrm>
          <a:off x="4272458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Meshing</a:t>
          </a:r>
          <a:endParaRPr lang="en-US" sz="1200" b="1" kern="1200" dirty="0"/>
        </a:p>
      </dsp:txBody>
      <dsp:txXfrm>
        <a:off x="4746723" y="302691"/>
        <a:ext cx="1422795" cy="948530"/>
      </dsp:txXfrm>
    </dsp:sp>
    <dsp:sp modelId="{D55A475E-931B-4DC5-ABC7-4BE5B7EBA682}">
      <dsp:nvSpPr>
        <dsp:cNvPr id="0" name=""/>
        <dsp:cNvSpPr/>
      </dsp:nvSpPr>
      <dsp:spPr>
        <a:xfrm>
          <a:off x="6406651" y="302691"/>
          <a:ext cx="2371325" cy="948530"/>
        </a:xfrm>
        <a:prstGeom prst="chevron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Solver</a:t>
          </a:r>
          <a:endParaRPr lang="en-US" sz="1200" b="1" kern="1200" dirty="0"/>
        </a:p>
      </dsp:txBody>
      <dsp:txXfrm>
        <a:off x="6880916" y="302691"/>
        <a:ext cx="1422795" cy="948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83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l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9" tIns="48252" rIns="96499" bIns="48252" numCol="1" anchor="b" anchorCtr="0" compatLnSpc="1">
            <a:prstTxWarp prst="textNoShape">
              <a:avLst/>
            </a:prstTxWarp>
          </a:bodyPr>
          <a:lstStyle>
            <a:lvl1pPr algn="r" defTabSz="963465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548441F-D37E-473E-B7D9-419AC6F85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486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BF9ACAB0-20B2-46E9-A761-C001E225CAB2}" type="slidenum">
              <a:rPr lang="en-US" smtClean="0"/>
              <a:pPr defTabSz="962025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22C10E4C-E6FE-4ACE-9371-D5F3AC06E327}" type="slidenum">
              <a:rPr lang="en-US" smtClean="0"/>
              <a:pPr defTabSz="962025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22C10E4C-E6FE-4ACE-9371-D5F3AC06E327}" type="slidenum">
              <a:rPr lang="en-US" smtClean="0"/>
              <a:pPr defTabSz="962025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E3BA12A-C2D7-4C85-AEC7-9D32B1D0E393}" type="slidenum">
              <a:rPr lang="en-US" smtClean="0"/>
              <a:pPr defTabSz="962025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05886B6D-FF7A-4541-914D-0DE337DC6116}" type="slidenum">
              <a:rPr lang="en-US" smtClean="0"/>
              <a:pPr defTabSz="962025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D4B41A41-EAA5-4DE9-A789-24EC242F2CAB}" type="slidenum">
              <a:rPr lang="en-US" smtClean="0"/>
              <a:pPr defTabSz="962025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CBE5F8CF-DAD2-4DB9-9B48-BBF7E41C5884}" type="slidenum">
              <a:rPr lang="en-US" smtClean="0"/>
              <a:pPr defTabSz="96202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F230F24-1C22-4239-BAD3-26C15BEA21BC}" type="slidenum">
              <a:rPr lang="en-US" smtClean="0"/>
              <a:pPr defTabSz="962025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9F230F24-1C22-4239-BAD3-26C15BEA21BC}" type="slidenum">
              <a:rPr lang="en-US" smtClean="0"/>
              <a:pPr defTabSz="962025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674549C-F10D-4395-9ABE-8FF6403C7359}" type="slidenum">
              <a:rPr lang="en-US" smtClean="0"/>
              <a:pPr defTabSz="962025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D4B41A41-EAA5-4DE9-A789-24EC242F2CAB}" type="slidenum">
              <a:rPr lang="en-US" smtClean="0"/>
              <a:pPr defTabSz="962025"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6296EE9B-354F-47ED-BC73-7B05AC5D1162}" type="slidenum">
              <a:rPr lang="en-US" smtClean="0"/>
              <a:pPr defTabSz="962025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F12D9720-D79A-420D-8449-D8CD032F0F78}" type="slidenum">
              <a:rPr lang="en-US" smtClean="0"/>
              <a:pPr defTabSz="962025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1529BB0-F829-4A9D-81E9-7D849F42CBC1}" type="slidenum">
              <a:rPr lang="en-US" smtClean="0"/>
              <a:pPr defTabSz="962025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E1529BB0-F829-4A9D-81E9-7D849F42CBC1}" type="slidenum">
              <a:rPr lang="en-US" smtClean="0"/>
              <a:pPr defTabSz="962025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2F416ED0-D289-4DFF-98E1-1D019623FC55}" type="slidenum">
              <a:rPr lang="en-US" smtClean="0"/>
              <a:pPr defTabSz="962025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16CE739-4247-4C77-9A8E-061B08C05138}" type="slidenum">
              <a:rPr lang="en-US" smtClean="0"/>
              <a:pPr defTabSz="962025"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Consistent AWE GUI layout…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3A24209-B995-4996-BE06-B99F2F433BD3}" type="slidenum">
              <a:rPr lang="en-US" smtClean="0"/>
              <a:pPr defTabSz="962025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43A24209-B995-4996-BE06-B99F2F433BD3}" type="slidenum">
              <a:rPr lang="en-US" smtClean="0"/>
              <a:pPr defTabSz="96202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slide bk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 userDrawn="1"/>
        </p:nvSpPr>
        <p:spPr bwMode="auto">
          <a:xfrm>
            <a:off x="6478623" y="2033080"/>
            <a:ext cx="2276272" cy="40011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14. 5</a:t>
            </a:r>
            <a:r>
              <a:rPr lang="en-US" sz="2000" b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itchFamily="34" charset="0"/>
              </a:rPr>
              <a:t> Release</a:t>
            </a:r>
            <a:endPara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657600" y="5212080"/>
            <a:ext cx="3961918" cy="107721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Introduction to ANSYS</a:t>
            </a:r>
          </a:p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DesignModeler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47800" y="1752600"/>
            <a:ext cx="6096000" cy="3733800"/>
          </a:xfrm>
        </p:spPr>
        <p:txBody>
          <a:bodyPr/>
          <a:lstStyle>
            <a:lvl1pPr>
              <a:defRPr sz="2000" b="1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2pPr>
            <a:lvl3pPr marL="457200" indent="-228600">
              <a:buFont typeface="Arial Narrow" pitchFamily="34" charset="0"/>
              <a:buChar char="–"/>
              <a:tabLst/>
              <a:defRPr b="1">
                <a:latin typeface="Calibri" pitchFamily="34" charset="0"/>
                <a:cs typeface="Calibri" pitchFamily="34" charset="0"/>
              </a:defRPr>
            </a:lvl3pPr>
            <a:lvl4pPr marL="685800" indent="-228600">
              <a:buClrTx/>
              <a:buFont typeface="Arial" pitchFamily="34" charset="0"/>
              <a:buChar char="•"/>
              <a:defRPr b="1">
                <a:latin typeface="Calibri" pitchFamily="34" charset="0"/>
                <a:cs typeface="Calibri" pitchFamily="34" charset="0"/>
              </a:defRPr>
            </a:lvl4pPr>
            <a:lvl5pPr marL="914400" indent="-228600">
              <a:buClrTx/>
              <a:buFont typeface="Arial Narrow" pitchFamily="34" charset="0"/>
              <a:buChar char="–"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smtClean="0">
                <a:latin typeface="Calibri" pitchFamily="34" charset="0"/>
                <a:cs typeface="Calibri" pitchFamily="34" charset="0"/>
              </a:defRPr>
            </a:lvl2pPr>
            <a:lvl3pPr>
              <a:defRPr/>
            </a:lvl3pPr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37932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61932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1109663" y="2937932"/>
            <a:ext cx="2528887" cy="1862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here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0"/>
          </p:nvPr>
        </p:nvSpPr>
        <p:spPr>
          <a:xfrm>
            <a:off x="3638550" y="2937932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dirty="0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dirty="0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076950" y="4461932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5334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638550" y="2974975"/>
            <a:ext cx="5505450" cy="18621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76950" y="4498975"/>
            <a:ext cx="3067050" cy="10239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0" y="2989263"/>
            <a:ext cx="3638550" cy="2533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638550" y="4498975"/>
            <a:ext cx="2438400" cy="1825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sq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Insert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image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3638550" y="2974975"/>
            <a:ext cx="5505450" cy="1524000"/>
          </a:xfrm>
          <a:noFill/>
        </p:spPr>
        <p:txBody>
          <a:bodyPr lIns="182880" tIns="18288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076950" y="4498975"/>
            <a:ext cx="3067050" cy="1024468"/>
          </a:xfrm>
          <a:noFill/>
        </p:spPr>
        <p:txBody>
          <a:bodyPr lIns="274320" tIns="9144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59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696200" cy="1238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z="2000" b="1" smtClean="0">
                <a:latin typeface="Calibri" pitchFamily="34" charset="0"/>
                <a:cs typeface="Calibri" pitchFamily="34" charset="0"/>
              </a:defRPr>
            </a:lvl1pPr>
            <a:lvl2pPr marL="228600" indent="-228600">
              <a:buClrTx/>
              <a:buFont typeface="Arial" pitchFamily="34" charset="0"/>
              <a:buChar char="•"/>
              <a:defRPr lang="en-US" sz="1800" b="1" smtClean="0">
                <a:latin typeface="Calibri" pitchFamily="34" charset="0"/>
                <a:cs typeface="Calibri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922463" y="4800600"/>
            <a:ext cx="7221537" cy="1430338"/>
          </a:xfrm>
          <a:prstGeom prst="rect">
            <a:avLst/>
          </a:prstGeom>
          <a:solidFill>
            <a:schemeClr val="accent6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72200" y="5888038"/>
            <a:ext cx="2971800" cy="96837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2" t="-5" r="86995" b="88000"/>
          <a:stretch>
            <a:fillRect/>
          </a:stretch>
        </p:blipFill>
        <p:spPr bwMode="auto">
          <a:xfrm>
            <a:off x="0" y="476250"/>
            <a:ext cx="11890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685800"/>
          </a:xfrm>
        </p:spPr>
        <p:txBody>
          <a:bodyPr/>
          <a:lstStyle>
            <a:lvl1pPr algn="ctr">
              <a:defRPr sz="3600" b="1" cap="none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0199" y="5390002"/>
            <a:ext cx="7554915" cy="1071758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600" b="1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0090" y="1751012"/>
            <a:ext cx="3813048" cy="45735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lang="en-US" smtClean="0"/>
            </a:lvl1pPr>
            <a:lvl2pPr>
              <a:buClrTx/>
              <a:defRPr lang="en-US" smtClean="0">
                <a:solidFill>
                  <a:schemeClr val="tx1"/>
                </a:solidFill>
              </a:defRPr>
            </a:lvl2pPr>
            <a:lvl3pPr>
              <a:buClrTx/>
              <a:defRPr lang="en-US" smtClean="0">
                <a:solidFill>
                  <a:schemeClr val="tx1"/>
                </a:solidFill>
              </a:defRPr>
            </a:lvl3pPr>
            <a:lvl4pPr>
              <a:buClrTx/>
              <a:defRPr lang="en-US" smtClean="0">
                <a:solidFill>
                  <a:schemeClr val="tx1"/>
                </a:solidFill>
              </a:defRPr>
            </a:lvl4pPr>
            <a:lvl5pPr>
              <a:buClrTx/>
              <a:defRPr lang="en-US" b="1" dirty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457201"/>
            <a:ext cx="7126287" cy="6096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chemeClr val="accent6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71262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16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590550" y="6557963"/>
            <a:ext cx="1479550" cy="15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r>
              <a:rPr lang="en-US" sz="1000" dirty="0">
                <a:latin typeface="+mn-lt"/>
              </a:rPr>
              <a:t>© </a:t>
            </a:r>
            <a:r>
              <a:rPr lang="en-US" sz="1000" dirty="0" smtClean="0">
                <a:latin typeface="+mn-lt"/>
              </a:rPr>
              <a:t>2012 </a:t>
            </a:r>
            <a:r>
              <a:rPr lang="en-US" sz="1000" dirty="0">
                <a:latin typeface="+mn-lt"/>
              </a:rPr>
              <a:t>ANSYS, Inc.</a:t>
            </a:r>
            <a:endParaRPr lang="en-US" sz="1000" dirty="0">
              <a:latin typeface="+mn-lt"/>
              <a:cs typeface="+mn-cs"/>
            </a:endParaRPr>
          </a:p>
        </p:txBody>
      </p:sp>
      <p:sp>
        <p:nvSpPr>
          <p:cNvPr id="553997" name="Text Box 13"/>
          <p:cNvSpPr txBox="1">
            <a:spLocks noChangeArrowheads="1"/>
          </p:cNvSpPr>
          <p:nvPr/>
        </p:nvSpPr>
        <p:spPr bwMode="auto">
          <a:xfrm>
            <a:off x="2070100" y="6557963"/>
            <a:ext cx="1587500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eaLnBrk="0" fontAlgn="auto" hangingPunct="0">
              <a:spcAft>
                <a:spcPts val="0"/>
              </a:spcAft>
              <a:defRPr/>
            </a:pPr>
            <a:fld id="{F4674F3A-4F60-4857-91A6-E62E4CF56F4B}" type="datetime4">
              <a:rPr lang="en-US" sz="1000">
                <a:latin typeface="+mn-lt"/>
                <a:cs typeface="+mn-cs"/>
              </a:rPr>
              <a:pPr eaLnBrk="0" fontAlgn="auto" hangingPunct="0">
                <a:spcAft>
                  <a:spcPts val="0"/>
                </a:spcAft>
                <a:defRPr/>
              </a:pPr>
              <a:t>November 7, 2012</a:t>
            </a:fld>
            <a:endParaRPr lang="en-US" sz="1000" dirty="0">
              <a:latin typeface="+mn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749800" y="6557963"/>
            <a:ext cx="2794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algn="l">
              <a:defRPr/>
            </a:pPr>
            <a:fld id="{0EB639C4-AAB0-4043-B0CD-42F410298AB6}" type="slidenum">
              <a:rPr lang="en-US" smtClean="0">
                <a:solidFill>
                  <a:schemeClr val="tx1"/>
                </a:solidFill>
                <a:cs typeface="+mn-cs"/>
              </a:rPr>
              <a:pPr algn="l">
                <a:defRPr/>
              </a:pPr>
              <a:t>‹#›</a:t>
            </a:fld>
            <a:endParaRPr lang="en-US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7838"/>
            <a:ext cx="118586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09750" y="0"/>
            <a:ext cx="7334250" cy="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 bwMode="auto">
          <a:xfrm>
            <a:off x="8015063" y="6556248"/>
            <a:ext cx="658835" cy="15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0" dirty="0" smtClean="0">
                <a:latin typeface="Calibri" pitchFamily="34" charset="0"/>
                <a:cs typeface="Calibri" pitchFamily="34" charset="0"/>
              </a:rPr>
              <a:t>Release 14.5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2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tx1"/>
        </a:buClr>
        <a:defRPr sz="20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2286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SzPct val="120000"/>
        <a:buFont typeface="Arial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4572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Calibri" pitchFamily="34" charset="0"/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687388" indent="-2254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Tx/>
        <a:buFont typeface="Arial" pitchFamily="34" charset="0"/>
        <a:buChar char="•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9144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itchFamily="34" charset="0"/>
        <a:buChar char="–"/>
        <a:defRPr sz="1600" b="1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3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39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tags" Target="../tags/tag4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 idx="4294967295"/>
          </p:nvPr>
        </p:nvSpPr>
        <p:spPr>
          <a:xfrm>
            <a:off x="3657600" y="1097280"/>
            <a:ext cx="5486400" cy="1551194"/>
          </a:xfrm>
        </p:spPr>
        <p:txBody>
          <a:bodyPr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Lecture 3 </a:t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to ANSYS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DesignModeler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Context Menus</a:t>
            </a:r>
          </a:p>
          <a:p>
            <a:pPr lvl="1"/>
            <a:r>
              <a:rPr lang="en-GB" dirty="0" smtClean="0"/>
              <a:t>Right clicking on any feature in the Tree Outline opens context sensitive menus.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Examples;</a:t>
            </a:r>
          </a:p>
          <a:p>
            <a:pPr lvl="2"/>
            <a:r>
              <a:rPr lang="en-GB" dirty="0"/>
              <a:t>Insert can be used to add operations anywhere in the tree</a:t>
            </a:r>
          </a:p>
          <a:p>
            <a:pPr lvl="2"/>
            <a:r>
              <a:rPr lang="en-GB" dirty="0" smtClean="0"/>
              <a:t>Suppress </a:t>
            </a:r>
            <a:r>
              <a:rPr lang="en-GB" dirty="0"/>
              <a:t>can be used to deactivate a selected </a:t>
            </a:r>
            <a:r>
              <a:rPr lang="en-GB" dirty="0" smtClean="0"/>
              <a:t>operation (can be reactivated)</a:t>
            </a:r>
          </a:p>
          <a:p>
            <a:pPr lvl="2"/>
            <a:r>
              <a:rPr lang="en-GB" dirty="0" smtClean="0"/>
              <a:t>Delete </a:t>
            </a:r>
            <a:r>
              <a:rPr lang="en-GB" dirty="0"/>
              <a:t>can be used to delete a selected </a:t>
            </a:r>
            <a:r>
              <a:rPr lang="en-GB" dirty="0" smtClean="0"/>
              <a:t>operation (cannot be reactivated)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Outline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20573" y="2051775"/>
            <a:ext cx="2457663" cy="3966554"/>
            <a:chOff x="4387841" y="2051775"/>
            <a:chExt cx="2457663" cy="3966554"/>
          </a:xfrm>
        </p:grpSpPr>
        <p:grpSp>
          <p:nvGrpSpPr>
            <p:cNvPr id="10" name="Group 9"/>
            <p:cNvGrpSpPr/>
            <p:nvPr/>
          </p:nvGrpSpPr>
          <p:grpSpPr>
            <a:xfrm>
              <a:off x="4387841" y="2051775"/>
              <a:ext cx="2457663" cy="3966554"/>
              <a:chOff x="4387841" y="2051775"/>
              <a:chExt cx="2457663" cy="396655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387841" y="2051775"/>
                <a:ext cx="2457663" cy="3966554"/>
                <a:chOff x="4387841" y="2051775"/>
                <a:chExt cx="2457663" cy="3966554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387841" y="2051775"/>
                  <a:ext cx="2457663" cy="3966554"/>
                  <a:chOff x="4387841" y="2051775"/>
                  <a:chExt cx="2457663" cy="3966554"/>
                </a:xfrm>
              </p:grpSpPr>
              <p:pic>
                <p:nvPicPr>
                  <p:cNvPr id="614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87841" y="2051775"/>
                    <a:ext cx="2457663" cy="396655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20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72205" y="3604888"/>
                    <a:ext cx="1097375" cy="2629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73594" y="3581770"/>
                  <a:ext cx="377223" cy="354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301" y="5100490"/>
                <a:ext cx="857325" cy="297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7163" y="5100490"/>
              <a:ext cx="285776" cy="342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426717" y="1755190"/>
            <a:ext cx="2560544" cy="2496529"/>
            <a:chOff x="3594179" y="549884"/>
            <a:chExt cx="2560544" cy="249652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180" y="549884"/>
              <a:ext cx="2560543" cy="2496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3605212" y="1458095"/>
              <a:ext cx="2542136" cy="46657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490" name="Rectangle 7"/>
            <p:cNvSpPr>
              <a:spLocks noChangeArrowheads="1"/>
            </p:cNvSpPr>
            <p:nvPr/>
          </p:nvSpPr>
          <p:spPr bwMode="auto">
            <a:xfrm>
              <a:off x="3594180" y="2367804"/>
              <a:ext cx="2553168" cy="2079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493" name="Rectangle 7"/>
            <p:cNvSpPr>
              <a:spLocks noChangeArrowheads="1"/>
            </p:cNvSpPr>
            <p:nvPr/>
          </p:nvSpPr>
          <p:spPr bwMode="auto">
            <a:xfrm>
              <a:off x="3594179" y="807578"/>
              <a:ext cx="2553169" cy="20796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50" y="5118356"/>
            <a:ext cx="2320491" cy="128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Working with the </a:t>
            </a:r>
            <a:r>
              <a:rPr lang="en-GB" dirty="0" smtClean="0"/>
              <a:t>Details View</a:t>
            </a:r>
          </a:p>
          <a:p>
            <a:pPr lvl="1"/>
            <a:r>
              <a:rPr lang="en-GB" dirty="0" smtClean="0"/>
              <a:t>Feature inputs are listed in the Details View</a:t>
            </a:r>
          </a:p>
          <a:p>
            <a:pPr lvl="1"/>
            <a:r>
              <a:rPr lang="en-GB" dirty="0" smtClean="0"/>
              <a:t>The second column contains user input values or selections.</a:t>
            </a:r>
          </a:p>
          <a:p>
            <a:pPr lvl="1"/>
            <a:r>
              <a:rPr lang="en-GB" dirty="0" smtClean="0"/>
              <a:t>Activate each box by clicking</a:t>
            </a:r>
          </a:p>
          <a:p>
            <a:pPr lvl="1"/>
            <a:r>
              <a:rPr lang="en-GB" dirty="0" smtClean="0"/>
              <a:t>Boxes requiring entity selection (Sketch, Geometry </a:t>
            </a:r>
            <a:r>
              <a:rPr lang="en-GB" dirty="0" err="1" smtClean="0"/>
              <a:t>etc</a:t>
            </a:r>
            <a:r>
              <a:rPr lang="en-GB" dirty="0" smtClean="0"/>
              <a:t>) will display Apply/Cancel when activated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Yellow boxes indicate that input is required (numeric or selection input).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View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22774"/>
          <a:stretch/>
        </p:blipFill>
        <p:spPr bwMode="auto">
          <a:xfrm>
            <a:off x="4981369" y="1810570"/>
            <a:ext cx="3017781" cy="280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4" b="-3809"/>
          <a:stretch/>
        </p:blipFill>
        <p:spPr bwMode="auto">
          <a:xfrm>
            <a:off x="822324" y="4474942"/>
            <a:ext cx="2834886" cy="2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" y="5369592"/>
            <a:ext cx="2846318" cy="26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22541"/>
          <a:stretch/>
        </p:blipFill>
        <p:spPr bwMode="auto">
          <a:xfrm>
            <a:off x="4981369" y="1810570"/>
            <a:ext cx="2816596" cy="26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Working with the </a:t>
            </a:r>
            <a:r>
              <a:rPr lang="en-GB" dirty="0" smtClean="0"/>
              <a:t>Details View</a:t>
            </a:r>
          </a:p>
          <a:p>
            <a:pPr lvl="1"/>
            <a:r>
              <a:rPr lang="en-GB" dirty="0" smtClean="0"/>
              <a:t>Select an existing feature to edit its details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err="1" smtClean="0"/>
              <a:t>Gray</a:t>
            </a:r>
            <a:r>
              <a:rPr lang="en-GB" dirty="0" smtClean="0"/>
              <a:t> </a:t>
            </a:r>
            <a:r>
              <a:rPr lang="en-GB" dirty="0" err="1"/>
              <a:t>colored</a:t>
            </a:r>
            <a:r>
              <a:rPr lang="en-GB" dirty="0"/>
              <a:t> details of previously created feature cannot be modified</a:t>
            </a:r>
          </a:p>
          <a:p>
            <a:pPr lvl="1"/>
            <a:r>
              <a:rPr lang="en-GB" dirty="0" smtClean="0"/>
              <a:t>To enable editing of all details right click on the feature in the Tree Outline and select Edit Selections.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dirty="0"/>
              <a:t>All details of previously created feature can be modified</a:t>
            </a:r>
          </a:p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View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8" y="2713431"/>
            <a:ext cx="1543184" cy="54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521381" y="2468599"/>
            <a:ext cx="1260000" cy="2079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517179" y="2858457"/>
            <a:ext cx="1260000" cy="2079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2" b="22541"/>
          <a:stretch/>
        </p:blipFill>
        <p:spPr bwMode="auto">
          <a:xfrm>
            <a:off x="5910517" y="3451506"/>
            <a:ext cx="2816596" cy="26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8" y="4862305"/>
            <a:ext cx="1543184" cy="54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" b="77502"/>
          <a:stretch/>
        </p:blipFill>
        <p:spPr bwMode="auto">
          <a:xfrm>
            <a:off x="1613580" y="5203243"/>
            <a:ext cx="2674853" cy="50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4800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1448" y="3456623"/>
            <a:ext cx="4145597" cy="1766887"/>
          </a:xfrm>
          <a:prstGeom prst="rect">
            <a:avLst/>
          </a:prstGeom>
          <a:solidFill>
            <a:srgbClr val="FFC000">
              <a:alpha val="50196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dirty="0"/>
              <a:t>Status/Info Bar</a:t>
            </a:r>
          </a:p>
          <a:p>
            <a:pPr marL="182880" lvl="1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buFontTx/>
              <a:buChar char="-"/>
              <a:defRPr/>
            </a:pPr>
            <a:r>
              <a:rPr lang="en-US" sz="1400" b="0" dirty="0"/>
              <a:t>Displays Status of geometry model</a:t>
            </a:r>
          </a:p>
          <a:p>
            <a:pPr marL="182880" lvl="1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buFontTx/>
              <a:buChar char="-"/>
              <a:defRPr/>
            </a:pPr>
            <a:r>
              <a:rPr lang="en-US" sz="1400" b="0" dirty="0"/>
              <a:t>Displays dynamic instructions</a:t>
            </a:r>
          </a:p>
          <a:p>
            <a:pPr marL="182880" lvl="1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buFontTx/>
              <a:buChar char="-"/>
              <a:defRPr/>
            </a:pPr>
            <a:r>
              <a:rPr lang="en-US" sz="1400" b="0" dirty="0" err="1" smtClean="0"/>
              <a:t>Eg</a:t>
            </a:r>
            <a:r>
              <a:rPr lang="en-US" sz="1400" b="0" dirty="0" smtClean="0"/>
              <a:t>:</a:t>
            </a:r>
            <a:endParaRPr lang="en-US" sz="1400" b="0" dirty="0"/>
          </a:p>
          <a:p>
            <a:pPr marL="182880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defRPr/>
            </a:pPr>
            <a:endParaRPr lang="en-US" sz="1400" b="0" dirty="0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405313" y="4506913"/>
            <a:ext cx="3894137" cy="1408112"/>
          </a:xfrm>
          <a:prstGeom prst="rect">
            <a:avLst/>
          </a:prstGeom>
          <a:solidFill>
            <a:srgbClr val="FFC000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</a:pPr>
            <a:r>
              <a:rPr lang="en-US" sz="1400" b="0" dirty="0"/>
              <a:t>Entity Details Bar</a:t>
            </a:r>
          </a:p>
          <a:p>
            <a:pPr marL="182563" lvl="1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buFontTx/>
              <a:buChar char="-"/>
            </a:pPr>
            <a:r>
              <a:rPr lang="en-US" sz="1400" b="0" dirty="0"/>
              <a:t>Displays details of entity selected in Graphics Window or Tree Outline. </a:t>
            </a:r>
          </a:p>
          <a:p>
            <a:pPr marL="182563" lvl="1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buFontTx/>
              <a:buChar char="-"/>
            </a:pPr>
            <a:r>
              <a:rPr lang="en-US" sz="1400" b="0" dirty="0" err="1" smtClean="0"/>
              <a:t>Eg</a:t>
            </a:r>
            <a:r>
              <a:rPr lang="en-US" sz="1400" b="0" dirty="0" smtClean="0"/>
              <a:t>:</a:t>
            </a:r>
            <a:endParaRPr lang="en-US" sz="1400" b="0" dirty="0"/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6680835" y="3188335"/>
            <a:ext cx="2314575" cy="1042988"/>
          </a:xfrm>
          <a:prstGeom prst="rect">
            <a:avLst/>
          </a:prstGeom>
          <a:solidFill>
            <a:srgbClr val="FFC000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</a:pPr>
            <a:r>
              <a:rPr lang="en-US" sz="1400" b="0" dirty="0"/>
              <a:t>Units Display Bar</a:t>
            </a:r>
          </a:p>
          <a:p>
            <a:pPr marL="182563" lvl="1" indent="-171450" eaLnBrk="0" hangingPunct="0">
              <a:lnSpc>
                <a:spcPct val="120000"/>
              </a:lnSpc>
              <a:spcBef>
                <a:spcPct val="20000"/>
              </a:spcBef>
              <a:buClr>
                <a:srgbClr val="16707C"/>
              </a:buClr>
              <a:buFontTx/>
              <a:buChar char="-"/>
            </a:pPr>
            <a:r>
              <a:rPr lang="en-US" sz="1400" b="0" dirty="0"/>
              <a:t>Displays Unit used in current project</a:t>
            </a:r>
          </a:p>
        </p:txBody>
      </p:sp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51" y="341310"/>
            <a:ext cx="6934200" cy="438150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spcBef>
                <a:spcPct val="20000"/>
              </a:spcBef>
            </a:pPr>
            <a:r>
              <a:rPr lang="en-US" dirty="0" smtClean="0"/>
              <a:t>Status/Info Bar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3988" y="1127760"/>
            <a:ext cx="8802644" cy="1871028"/>
            <a:chOff x="146368" y="1127760"/>
            <a:chExt cx="8802644" cy="18710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68" y="1127760"/>
              <a:ext cx="8802644" cy="18710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204788" y="2728521"/>
              <a:ext cx="5182552" cy="19201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2541" name="Rectangle 7"/>
            <p:cNvSpPr>
              <a:spLocks noChangeArrowheads="1"/>
            </p:cNvSpPr>
            <p:nvPr/>
          </p:nvSpPr>
          <p:spPr bwMode="auto">
            <a:xfrm>
              <a:off x="5423216" y="2720338"/>
              <a:ext cx="2304000" cy="198366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2542" name="Rectangle 7"/>
            <p:cNvSpPr>
              <a:spLocks noChangeArrowheads="1"/>
            </p:cNvSpPr>
            <p:nvPr/>
          </p:nvSpPr>
          <p:spPr bwMode="auto">
            <a:xfrm>
              <a:off x="7757159" y="2720338"/>
              <a:ext cx="504191" cy="19201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15" name="Straight Arrow Connector 14"/>
          <p:cNvCxnSpPr>
            <a:stCxn id="22541" idx="2"/>
            <a:endCxn id="22533" idx="0"/>
          </p:cNvCxnSpPr>
          <p:nvPr/>
        </p:nvCxnSpPr>
        <p:spPr>
          <a:xfrm flipH="1">
            <a:off x="6352382" y="2918704"/>
            <a:ext cx="230454" cy="15882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8" y="4864417"/>
            <a:ext cx="4084637" cy="22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3" y="4525243"/>
            <a:ext cx="624894" cy="220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86" y="5533866"/>
            <a:ext cx="1120775" cy="22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>
            <a:stCxn id="22540" idx="2"/>
            <a:endCxn id="20482" idx="0"/>
          </p:cNvCxnSpPr>
          <p:nvPr/>
        </p:nvCxnSpPr>
        <p:spPr>
          <a:xfrm flipH="1">
            <a:off x="2224247" y="2920539"/>
            <a:ext cx="579437" cy="5360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542" idx="2"/>
            <a:endCxn id="22535" idx="0"/>
          </p:cNvCxnSpPr>
          <p:nvPr/>
        </p:nvCxnSpPr>
        <p:spPr>
          <a:xfrm flipH="1">
            <a:off x="7838123" y="2912356"/>
            <a:ext cx="178752" cy="2759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Entity Selection </a:t>
            </a:r>
            <a:r>
              <a:rPr lang="en-GB" dirty="0" smtClean="0"/>
              <a:t>Mode</a:t>
            </a:r>
            <a:endParaRPr lang="en-GB" dirty="0"/>
          </a:p>
          <a:p>
            <a:pPr lvl="3"/>
            <a:r>
              <a:rPr lang="en-GB" dirty="0" smtClean="0"/>
              <a:t>New Selection</a:t>
            </a:r>
          </a:p>
          <a:p>
            <a:pPr lvl="3"/>
            <a:r>
              <a:rPr lang="en-GB" dirty="0" smtClean="0"/>
              <a:t>Single </a:t>
            </a:r>
            <a:r>
              <a:rPr lang="en-GB" dirty="0"/>
              <a:t>Select</a:t>
            </a:r>
          </a:p>
          <a:p>
            <a:pPr lvl="3"/>
            <a:r>
              <a:rPr lang="en-GB" dirty="0" smtClean="0"/>
              <a:t>Box Select </a:t>
            </a:r>
            <a:endParaRPr lang="en-GB" dirty="0"/>
          </a:p>
          <a:p>
            <a:pPr lvl="3"/>
            <a:r>
              <a:rPr lang="en-GB" dirty="0" smtClean="0"/>
              <a:t>Select </a:t>
            </a:r>
            <a:r>
              <a:rPr lang="en-GB" dirty="0"/>
              <a:t>Points</a:t>
            </a:r>
          </a:p>
          <a:p>
            <a:pPr lvl="3"/>
            <a:r>
              <a:rPr lang="en-GB" dirty="0" smtClean="0"/>
              <a:t>Select </a:t>
            </a:r>
            <a:r>
              <a:rPr lang="en-GB" dirty="0"/>
              <a:t>Edges</a:t>
            </a:r>
          </a:p>
          <a:p>
            <a:pPr lvl="3"/>
            <a:r>
              <a:rPr lang="en-GB" dirty="0" smtClean="0"/>
              <a:t>Select </a:t>
            </a:r>
            <a:r>
              <a:rPr lang="en-GB" dirty="0"/>
              <a:t>Faces</a:t>
            </a:r>
          </a:p>
          <a:p>
            <a:pPr lvl="3"/>
            <a:r>
              <a:rPr lang="en-GB" dirty="0" smtClean="0"/>
              <a:t>Select Bodies</a:t>
            </a:r>
          </a:p>
          <a:p>
            <a:pPr lvl="3"/>
            <a:r>
              <a:rPr smtClean="0"/>
              <a:t>Shrink/Expand Face Selection</a:t>
            </a:r>
            <a:endParaRPr/>
          </a:p>
          <a:p>
            <a:pPr lvl="3"/>
            <a:r>
              <a:rPr lang="en-GB" dirty="0" smtClean="0"/>
              <a:t>Extend </a:t>
            </a:r>
            <a:r>
              <a:rPr lang="en-GB" dirty="0"/>
              <a:t>Selection for multiple entities –</a:t>
            </a:r>
          </a:p>
          <a:p>
            <a:endParaRPr lang="en-GB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95" y="4969416"/>
            <a:ext cx="2126165" cy="1211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53" r="55958"/>
          <a:stretch/>
        </p:blipFill>
        <p:spPr bwMode="auto">
          <a:xfrm>
            <a:off x="610038" y="2405051"/>
            <a:ext cx="396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029" r="2125"/>
          <a:stretch/>
        </p:blipFill>
        <p:spPr bwMode="auto">
          <a:xfrm>
            <a:off x="592398" y="4719185"/>
            <a:ext cx="432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843" r="17928"/>
          <a:stretch/>
        </p:blipFill>
        <p:spPr bwMode="auto">
          <a:xfrm>
            <a:off x="657843" y="4049844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934" r="35837"/>
          <a:stretch/>
        </p:blipFill>
        <p:spPr bwMode="auto">
          <a:xfrm>
            <a:off x="657843" y="3397997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954" r="26815"/>
          <a:stretch/>
        </p:blipFill>
        <p:spPr bwMode="auto">
          <a:xfrm>
            <a:off x="657843" y="3714008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536" r="44236"/>
          <a:stretch/>
        </p:blipFill>
        <p:spPr bwMode="auto">
          <a:xfrm>
            <a:off x="659945" y="3069651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44999" y="1524001"/>
            <a:ext cx="4563003" cy="1718732"/>
          </a:xfrm>
        </p:spPr>
        <p:txBody>
          <a:bodyPr/>
          <a:lstStyle/>
          <a:p>
            <a:r>
              <a:rPr lang="en-GB" dirty="0" smtClean="0"/>
              <a:t>Example – Box Select</a:t>
            </a:r>
          </a:p>
          <a:p>
            <a:pPr lvl="1"/>
            <a:r>
              <a:rPr lang="en-GB" dirty="0"/>
              <a:t>Drag from </a:t>
            </a:r>
            <a:r>
              <a:rPr lang="en-GB" dirty="0">
                <a:solidFill>
                  <a:srgbClr val="FF0000"/>
                </a:solidFill>
              </a:rPr>
              <a:t>left to right </a:t>
            </a:r>
            <a:r>
              <a:rPr lang="en-GB" dirty="0"/>
              <a:t>to select the entities, completely enclosed in the </a:t>
            </a:r>
            <a:r>
              <a:rPr lang="en-GB" dirty="0" smtClean="0"/>
              <a:t>box</a:t>
            </a:r>
          </a:p>
          <a:p>
            <a:pPr lvl="1"/>
            <a:r>
              <a:rPr lang="en-GB" dirty="0"/>
              <a:t>Drag from </a:t>
            </a:r>
            <a:r>
              <a:rPr lang="en-GB" dirty="0">
                <a:solidFill>
                  <a:srgbClr val="FF0000"/>
                </a:solidFill>
              </a:rPr>
              <a:t>right to left</a:t>
            </a:r>
            <a:r>
              <a:rPr lang="en-GB" dirty="0"/>
              <a:t> to select the entities, completely and partially enclosed in the box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Toolbars: </a:t>
            </a:r>
            <a:r>
              <a:rPr lang="en-GB" dirty="0"/>
              <a:t>Selection </a:t>
            </a:r>
            <a:r>
              <a:rPr lang="en-GB" dirty="0" smtClean="0"/>
              <a:t>Tools 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040133" y="3121434"/>
            <a:ext cx="1872000" cy="1944000"/>
            <a:chOff x="6353242" y="4565525"/>
            <a:chExt cx="1872000" cy="1944000"/>
          </a:xfrm>
        </p:grpSpPr>
        <p:grpSp>
          <p:nvGrpSpPr>
            <p:cNvPr id="2" name="Group 1"/>
            <p:cNvGrpSpPr/>
            <p:nvPr/>
          </p:nvGrpSpPr>
          <p:grpSpPr>
            <a:xfrm>
              <a:off x="6353242" y="4565525"/>
              <a:ext cx="1872000" cy="1944000"/>
              <a:chOff x="6165802" y="818364"/>
              <a:chExt cx="1872000" cy="1944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7579" t="32140" r="34345" b="26378"/>
              <a:stretch/>
            </p:blipFill>
            <p:spPr bwMode="auto">
              <a:xfrm>
                <a:off x="6165802" y="818364"/>
                <a:ext cx="1872000" cy="1944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3796" y="1361136"/>
                <a:ext cx="693737" cy="846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Arrow Connector 2"/>
            <p:cNvCxnSpPr/>
            <p:nvPr/>
          </p:nvCxnSpPr>
          <p:spPr bwMode="auto">
            <a:xfrm>
              <a:off x="6888354" y="4974241"/>
              <a:ext cx="886619" cy="1093178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4990109" y="3136182"/>
            <a:ext cx="1872000" cy="1908000"/>
            <a:chOff x="4354835" y="4565525"/>
            <a:chExt cx="1872000" cy="190800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7767" t="32543" r="34157" b="26745"/>
            <a:stretch/>
          </p:blipFill>
          <p:spPr bwMode="auto">
            <a:xfrm>
              <a:off x="4354835" y="4565525"/>
              <a:ext cx="1872000" cy="190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5082829" y="5167590"/>
              <a:ext cx="693737" cy="815339"/>
            </a:xfrm>
            <a:prstGeom prst="straightConnector1">
              <a:avLst/>
            </a:prstGeom>
            <a:solidFill>
              <a:schemeClr val="accent2"/>
            </a:solidFill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98" y="927332"/>
            <a:ext cx="312066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59" r="57151"/>
          <a:stretch/>
        </p:blipFill>
        <p:spPr bwMode="auto">
          <a:xfrm>
            <a:off x="610398" y="2739655"/>
            <a:ext cx="396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71" r="67940"/>
          <a:stretch/>
        </p:blipFill>
        <p:spPr bwMode="auto">
          <a:xfrm>
            <a:off x="611217" y="2064171"/>
            <a:ext cx="396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991099" y="5255429"/>
            <a:ext cx="1383227" cy="1294937"/>
            <a:chOff x="2823633" y="2613829"/>
            <a:chExt cx="1383227" cy="1294937"/>
          </a:xfrm>
        </p:grpSpPr>
        <p:pic>
          <p:nvPicPr>
            <p:cNvPr id="25" name="Picture 24" descr="display_neighbor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2823633" y="2613830"/>
              <a:ext cx="1383227" cy="12949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" name="TextBox 31"/>
            <p:cNvSpPr txBox="1"/>
            <p:nvPr>
              <p:custDataLst>
                <p:tags r:id="rId4"/>
              </p:custDataLst>
            </p:nvPr>
          </p:nvSpPr>
          <p:spPr bwMode="auto">
            <a:xfrm>
              <a:off x="2823633" y="2613829"/>
              <a:ext cx="788999" cy="369332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Shrink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51056" y="5255429"/>
            <a:ext cx="1534583" cy="1294936"/>
            <a:chOff x="4383590" y="2613829"/>
            <a:chExt cx="1534583" cy="1294936"/>
          </a:xfrm>
        </p:grpSpPr>
        <p:pic>
          <p:nvPicPr>
            <p:cNvPr id="26" name="Picture 25" descr="display_neighbor_2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4383590" y="2613829"/>
              <a:ext cx="1534583" cy="12949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/>
            <p:cNvSpPr txBox="1"/>
            <p:nvPr>
              <p:custDataLst>
                <p:tags r:id="rId2"/>
              </p:custDataLst>
            </p:nvPr>
          </p:nvSpPr>
          <p:spPr bwMode="auto">
            <a:xfrm>
              <a:off x="4383590" y="2613830"/>
              <a:ext cx="886781" cy="369332"/>
            </a:xfrm>
            <a:prstGeom prst="rect">
              <a:avLst/>
            </a:prstGeom>
            <a:no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Expand</a:t>
              </a: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print"/>
          <a:srcRect l="72770" t="15595" r="4247" b="15789"/>
          <a:stretch>
            <a:fillRect/>
          </a:stretch>
        </p:blipFill>
        <p:spPr bwMode="auto">
          <a:xfrm>
            <a:off x="330199" y="4377267"/>
            <a:ext cx="635000" cy="30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 cstate="print"/>
          <a:srcRect l="72770" t="15595" r="4247" b="15789"/>
          <a:stretch>
            <a:fillRect/>
          </a:stretch>
        </p:blipFill>
        <p:spPr bwMode="auto">
          <a:xfrm>
            <a:off x="4597399" y="931334"/>
            <a:ext cx="635000" cy="30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4469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View Options</a:t>
            </a:r>
            <a:endParaRPr lang="en-GB" dirty="0"/>
          </a:p>
          <a:p>
            <a:pPr lvl="3"/>
            <a:r>
              <a:rPr lang="en-GB" dirty="0"/>
              <a:t>Rotate</a:t>
            </a:r>
          </a:p>
          <a:p>
            <a:pPr lvl="3"/>
            <a:r>
              <a:rPr lang="en-GB" dirty="0"/>
              <a:t>Pan</a:t>
            </a:r>
          </a:p>
          <a:p>
            <a:pPr lvl="3"/>
            <a:r>
              <a:rPr lang="en-GB" dirty="0"/>
              <a:t>Zoom</a:t>
            </a:r>
          </a:p>
          <a:p>
            <a:pPr lvl="3"/>
            <a:r>
              <a:rPr lang="en-GB" dirty="0"/>
              <a:t>Box Zoom</a:t>
            </a:r>
          </a:p>
          <a:p>
            <a:pPr lvl="3"/>
            <a:r>
              <a:rPr lang="en-GB" dirty="0"/>
              <a:t>Fit Model to Screen</a:t>
            </a:r>
          </a:p>
          <a:p>
            <a:pPr lvl="3"/>
            <a:r>
              <a:rPr lang="en-GB" dirty="0"/>
              <a:t>Magnifier Window</a:t>
            </a:r>
          </a:p>
          <a:p>
            <a:pPr lvl="3"/>
            <a:r>
              <a:rPr lang="en-GB" dirty="0" smtClean="0"/>
              <a:t>Flip View Back/Forwards</a:t>
            </a:r>
          </a:p>
          <a:p>
            <a:pPr lvl="3"/>
            <a:r>
              <a:rPr lang="en-GB" dirty="0" smtClean="0"/>
              <a:t>Set </a:t>
            </a:r>
            <a:r>
              <a:rPr lang="en-GB" dirty="0" err="1"/>
              <a:t>Iso</a:t>
            </a:r>
            <a:r>
              <a:rPr lang="en-GB" dirty="0"/>
              <a:t> View</a:t>
            </a:r>
          </a:p>
          <a:p>
            <a:pPr lvl="3"/>
            <a:r>
              <a:rPr lang="en-GB" dirty="0"/>
              <a:t>Display </a:t>
            </a:r>
            <a:r>
              <a:rPr lang="en-GB" dirty="0" smtClean="0"/>
              <a:t>Plane</a:t>
            </a:r>
          </a:p>
          <a:p>
            <a:pPr lvl="3"/>
            <a:r>
              <a:rPr lang="en-GB" dirty="0" smtClean="0"/>
              <a:t>Display Model</a:t>
            </a:r>
          </a:p>
          <a:p>
            <a:pPr lvl="3"/>
            <a:r>
              <a:rPr lang="en-GB" dirty="0" smtClean="0"/>
              <a:t>Display Points</a:t>
            </a:r>
          </a:p>
          <a:p>
            <a:pPr lvl="3"/>
            <a:r>
              <a:rPr lang="en-GB" dirty="0" smtClean="0"/>
              <a:t>Look </a:t>
            </a:r>
            <a:r>
              <a:rPr lang="en-GB" dirty="0"/>
              <a:t>A</a:t>
            </a:r>
            <a:r>
              <a:rPr lang="en-GB" dirty="0" smtClean="0"/>
              <a:t>t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– Look At</a:t>
            </a:r>
          </a:p>
          <a:p>
            <a:pPr lvl="1"/>
            <a:r>
              <a:rPr lang="en-GB" dirty="0" smtClean="0"/>
              <a:t>Snaps view to active plane normal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Toolbars: View Controls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8" y="924873"/>
            <a:ext cx="3886538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73" r="89716"/>
          <a:stretch/>
        </p:blipFill>
        <p:spPr bwMode="auto">
          <a:xfrm>
            <a:off x="586744" y="2051257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7" r="82333"/>
          <a:stretch/>
        </p:blipFill>
        <p:spPr bwMode="auto">
          <a:xfrm>
            <a:off x="586744" y="2387042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202" r="75388"/>
          <a:stretch/>
        </p:blipFill>
        <p:spPr bwMode="auto">
          <a:xfrm>
            <a:off x="588718" y="2731349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38" r="68252"/>
          <a:stretch/>
        </p:blipFill>
        <p:spPr bwMode="auto">
          <a:xfrm>
            <a:off x="586744" y="3062108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83" r="61307"/>
          <a:stretch/>
        </p:blipFill>
        <p:spPr bwMode="auto">
          <a:xfrm>
            <a:off x="588718" y="3391488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14" r="53976"/>
          <a:stretch/>
        </p:blipFill>
        <p:spPr bwMode="auto">
          <a:xfrm>
            <a:off x="586744" y="3720870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509" r="40136"/>
          <a:stretch/>
        </p:blipFill>
        <p:spPr bwMode="auto">
          <a:xfrm>
            <a:off x="455224" y="4045484"/>
            <a:ext cx="55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69" r="33321"/>
          <a:stretch/>
        </p:blipFill>
        <p:spPr bwMode="auto">
          <a:xfrm>
            <a:off x="590224" y="4372082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992" r="23598"/>
          <a:stretch/>
        </p:blipFill>
        <p:spPr bwMode="auto">
          <a:xfrm>
            <a:off x="589585" y="4704550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00" r="16390"/>
          <a:stretch/>
        </p:blipFill>
        <p:spPr bwMode="auto">
          <a:xfrm>
            <a:off x="589585" y="5037426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135" r="9455"/>
          <a:stretch/>
        </p:blipFill>
        <p:spPr bwMode="auto">
          <a:xfrm>
            <a:off x="589585" y="5373496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138" r="452"/>
          <a:stretch/>
        </p:blipFill>
        <p:spPr bwMode="auto">
          <a:xfrm>
            <a:off x="590224" y="5718311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54" t="43430" r="43243" b="11628"/>
          <a:stretch/>
        </p:blipFill>
        <p:spPr bwMode="auto">
          <a:xfrm>
            <a:off x="4826085" y="2430691"/>
            <a:ext cx="1868525" cy="1981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23" t="45897" r="38473" b="9198"/>
          <a:stretch/>
        </p:blipFill>
        <p:spPr bwMode="auto">
          <a:xfrm>
            <a:off x="6943636" y="2427926"/>
            <a:ext cx="1868525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62" t="44488" r="40356" b="10120"/>
          <a:stretch/>
        </p:blipFill>
        <p:spPr bwMode="auto">
          <a:xfrm>
            <a:off x="6943636" y="4526400"/>
            <a:ext cx="1872000" cy="2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4788906" y="4578590"/>
            <a:ext cx="2087987" cy="1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defRPr lang="en-US" sz="2000" b="1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2286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SzPct val="120000"/>
              <a:buFont typeface="Arial" charset="0"/>
              <a:buChar char="•"/>
              <a:defRPr lang="en-US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45720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lang="en-US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687388" indent="-225425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Arial" pitchFamily="34" charset="0"/>
              <a:buChar char="•"/>
              <a:defRPr lang="en-US" b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9144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 typeface="Calibri" pitchFamily="34" charset="0"/>
              <a:buChar char="–"/>
              <a:defRPr lang="en-US" sz="1600" b="1" dirty="0">
                <a:solidFill>
                  <a:schemeClr val="tx1"/>
                </a:solidFill>
                <a:latin typeface="+mj-lt"/>
                <a:cs typeface="Calibri" pitchFamily="34" charset="0"/>
              </a:defRPr>
            </a:lvl5pPr>
            <a:lvl6pPr marL="22288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/>
              <a:t>Example – Rotate</a:t>
            </a:r>
          </a:p>
          <a:p>
            <a:pPr lvl="1"/>
            <a:r>
              <a:rPr lang="en-GB" dirty="0" smtClean="0"/>
              <a:t>In Rotate, Pan or Zoom mode left click on geometry to set rotation origin (red dot)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6665294" y="3205835"/>
            <a:ext cx="377851" cy="423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138" r="452"/>
          <a:stretch/>
        </p:blipFill>
        <p:spPr bwMode="auto">
          <a:xfrm>
            <a:off x="6854219" y="1742620"/>
            <a:ext cx="288000" cy="30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2960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90549" y="1852616"/>
            <a:ext cx="4696747" cy="4573588"/>
          </a:xfrm>
        </p:spPr>
        <p:txBody>
          <a:bodyPr/>
          <a:lstStyle/>
          <a:p>
            <a:r>
              <a:rPr lang="en-GB" dirty="0"/>
              <a:t>Edge </a:t>
            </a:r>
            <a:r>
              <a:rPr lang="en-GB" dirty="0" smtClean="0"/>
              <a:t>Display Options</a:t>
            </a:r>
            <a:endParaRPr lang="en-GB" dirty="0"/>
          </a:p>
          <a:p>
            <a:endParaRPr lang="en-GB" dirty="0"/>
          </a:p>
          <a:p>
            <a:pPr lvl="3"/>
            <a:endParaRPr lang="en-GB" dirty="0" smtClean="0"/>
          </a:p>
          <a:p>
            <a:pPr lvl="3"/>
            <a:endParaRPr lang="en-GB" dirty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r>
              <a:rPr lang="en-GB" dirty="0" smtClean="0"/>
              <a:t>Free </a:t>
            </a:r>
            <a:r>
              <a:rPr lang="en-GB" dirty="0"/>
              <a:t>Edges - 0 face - </a:t>
            </a:r>
            <a:r>
              <a:rPr lang="en-GB" dirty="0">
                <a:solidFill>
                  <a:srgbClr val="0000FF"/>
                </a:solidFill>
              </a:rPr>
              <a:t>Blue</a:t>
            </a:r>
          </a:p>
          <a:p>
            <a:pPr lvl="3"/>
            <a:r>
              <a:rPr lang="en-GB" dirty="0"/>
              <a:t>Single Edges - 1 face - </a:t>
            </a:r>
            <a:r>
              <a:rPr lang="en-GB" dirty="0">
                <a:solidFill>
                  <a:srgbClr val="FF0000"/>
                </a:solidFill>
              </a:rPr>
              <a:t>Red</a:t>
            </a:r>
          </a:p>
          <a:p>
            <a:pPr lvl="3"/>
            <a:r>
              <a:rPr lang="en-GB" dirty="0"/>
              <a:t>Double Edges - 2 faces - Black</a:t>
            </a:r>
          </a:p>
          <a:p>
            <a:pPr lvl="3"/>
            <a:r>
              <a:rPr lang="en-GB" dirty="0"/>
              <a:t>Triple Edges - 3 faces - </a:t>
            </a:r>
            <a:r>
              <a:rPr lang="en-GB" dirty="0">
                <a:solidFill>
                  <a:srgbClr val="FF00FF"/>
                </a:solidFill>
              </a:rPr>
              <a:t>Pink</a:t>
            </a:r>
          </a:p>
          <a:p>
            <a:pPr lvl="3"/>
            <a:r>
              <a:rPr lang="en-GB" dirty="0"/>
              <a:t>Multiple </a:t>
            </a:r>
            <a:r>
              <a:rPr lang="en-GB" dirty="0" smtClean="0"/>
              <a:t>Edges (&gt;3) </a:t>
            </a:r>
            <a:r>
              <a:rPr lang="en-GB" dirty="0"/>
              <a:t>- </a:t>
            </a:r>
            <a:r>
              <a:rPr lang="en-GB" dirty="0" smtClean="0">
                <a:solidFill>
                  <a:srgbClr val="FFFF00"/>
                </a:solidFill>
              </a:rPr>
              <a:t>Yellow</a:t>
            </a:r>
            <a:endParaRPr lang="en-GB" dirty="0">
              <a:solidFill>
                <a:srgbClr val="FFFF00"/>
              </a:solidFill>
            </a:endParaRPr>
          </a:p>
          <a:p>
            <a:pPr lvl="3"/>
            <a:r>
              <a:rPr lang="en-GB" dirty="0"/>
              <a:t>Display Edge Direction</a:t>
            </a:r>
          </a:p>
          <a:p>
            <a:pPr lvl="3"/>
            <a:r>
              <a:rPr lang="en-GB" dirty="0"/>
              <a:t>Display Vertices</a:t>
            </a:r>
          </a:p>
          <a:p>
            <a:endParaRPr lang="en-GB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0" r="62845"/>
          <a:stretch/>
        </p:blipFill>
        <p:spPr bwMode="auto">
          <a:xfrm>
            <a:off x="627791" y="3934389"/>
            <a:ext cx="396000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397" y="920648"/>
            <a:ext cx="3635055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73" r="51433"/>
          <a:stretch/>
        </p:blipFill>
        <p:spPr bwMode="auto">
          <a:xfrm>
            <a:off x="627791" y="4254581"/>
            <a:ext cx="396000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21" r="39583"/>
          <a:stretch/>
        </p:blipFill>
        <p:spPr bwMode="auto">
          <a:xfrm>
            <a:off x="630642" y="4593607"/>
            <a:ext cx="396000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198" r="27906"/>
          <a:stretch/>
        </p:blipFill>
        <p:spPr bwMode="auto">
          <a:xfrm>
            <a:off x="626675" y="4928605"/>
            <a:ext cx="396000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06" r="16198"/>
          <a:stretch/>
        </p:blipFill>
        <p:spPr bwMode="auto">
          <a:xfrm>
            <a:off x="623961" y="5255218"/>
            <a:ext cx="396000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6675" y="2414014"/>
            <a:ext cx="2069010" cy="1245980"/>
            <a:chOff x="752033" y="2136748"/>
            <a:chExt cx="2069010" cy="124598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33" y="2422524"/>
              <a:ext cx="2069010" cy="960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4340" r="74765"/>
            <a:stretch/>
          </p:blipFill>
          <p:spPr bwMode="auto">
            <a:xfrm>
              <a:off x="753149" y="2136748"/>
              <a:ext cx="396000" cy="285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893503" y="2414014"/>
            <a:ext cx="1748942" cy="874280"/>
            <a:chOff x="3495316" y="2142655"/>
            <a:chExt cx="1748942" cy="87428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316" y="2422524"/>
              <a:ext cx="1748942" cy="5944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02" r="86203"/>
            <a:stretch/>
          </p:blipFill>
          <p:spPr bwMode="auto">
            <a:xfrm>
              <a:off x="3495316" y="2142655"/>
              <a:ext cx="396000" cy="285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645" r="6459"/>
          <a:stretch/>
        </p:blipFill>
        <p:spPr bwMode="auto">
          <a:xfrm>
            <a:off x="620417" y="5586303"/>
            <a:ext cx="396000" cy="28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855" r="-1751"/>
          <a:stretch/>
        </p:blipFill>
        <p:spPr bwMode="auto">
          <a:xfrm>
            <a:off x="619192" y="5919850"/>
            <a:ext cx="396000" cy="285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6576080" y="1048228"/>
            <a:ext cx="1391054" cy="814429"/>
            <a:chOff x="3891316" y="4026931"/>
            <a:chExt cx="1691787" cy="10402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316" y="4312707"/>
              <a:ext cx="1691787" cy="7544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521" r="39583"/>
            <a:stretch/>
          </p:blipFill>
          <p:spPr bwMode="auto">
            <a:xfrm>
              <a:off x="3891316" y="4026931"/>
              <a:ext cx="396000" cy="285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Toolbars: Display Controls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5" r="-130"/>
          <a:stretch/>
        </p:blipFill>
        <p:spPr bwMode="auto">
          <a:xfrm>
            <a:off x="5831828" y="2106005"/>
            <a:ext cx="2490905" cy="2996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25" y="1582452"/>
            <a:ext cx="933945" cy="754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9" cstate="print"/>
          <a:srcRect l="450" t="7852" r="89828" b="83185"/>
          <a:stretch>
            <a:fillRect/>
          </a:stretch>
        </p:blipFill>
        <p:spPr bwMode="auto">
          <a:xfrm>
            <a:off x="2895600" y="2683933"/>
            <a:ext cx="2086578" cy="120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 b="9885"/>
          <a:stretch>
            <a:fillRect/>
          </a:stretch>
        </p:blipFill>
        <p:spPr bwMode="auto">
          <a:xfrm>
            <a:off x="5486191" y="4809067"/>
            <a:ext cx="3005876" cy="1761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2311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Left Mouse Button (LMB)</a:t>
            </a:r>
            <a:endParaRPr lang="en-GB" dirty="0"/>
          </a:p>
          <a:p>
            <a:pPr lvl="1"/>
            <a:r>
              <a:rPr lang="en-GB" dirty="0"/>
              <a:t>Geometry selection</a:t>
            </a:r>
          </a:p>
          <a:p>
            <a:pPr lvl="2"/>
            <a:r>
              <a:rPr lang="en-GB" b="0" dirty="0" smtClean="0"/>
              <a:t>Ctrl </a:t>
            </a:r>
            <a:r>
              <a:rPr lang="en-GB" b="0" dirty="0"/>
              <a:t>+ LMB adds/removes selected entities</a:t>
            </a:r>
          </a:p>
          <a:p>
            <a:pPr lvl="2"/>
            <a:r>
              <a:rPr lang="en-GB" b="0" dirty="0"/>
              <a:t>Hold LMB and sweep cursor = continuous selection</a:t>
            </a:r>
          </a:p>
          <a:p>
            <a:pPr lvl="1"/>
            <a:r>
              <a:rPr lang="en-GB" dirty="0" smtClean="0"/>
              <a:t>Middle Mouse Button (MMB)</a:t>
            </a:r>
            <a:endParaRPr lang="en-GB" dirty="0"/>
          </a:p>
          <a:p>
            <a:pPr lvl="2"/>
            <a:r>
              <a:rPr lang="en-GB" b="0" dirty="0"/>
              <a:t>Rotate</a:t>
            </a:r>
          </a:p>
          <a:p>
            <a:pPr lvl="2"/>
            <a:r>
              <a:rPr lang="en-GB" b="0" dirty="0"/>
              <a:t>Shift + MMB : Zoom</a:t>
            </a:r>
          </a:p>
          <a:p>
            <a:pPr lvl="2"/>
            <a:r>
              <a:rPr lang="en-GB" b="0" dirty="0"/>
              <a:t>Ctrl + MMB : Pan</a:t>
            </a:r>
          </a:p>
          <a:p>
            <a:pPr lvl="1"/>
            <a:r>
              <a:rPr lang="en-GB" dirty="0" smtClean="0"/>
              <a:t>Right Mouse Button (RMB)</a:t>
            </a:r>
            <a:endParaRPr lang="en-GB" dirty="0"/>
          </a:p>
          <a:p>
            <a:pPr lvl="2"/>
            <a:r>
              <a:rPr lang="en-GB" b="0" dirty="0"/>
              <a:t>Box Zoom</a:t>
            </a:r>
          </a:p>
          <a:p>
            <a:pPr lvl="2"/>
            <a:r>
              <a:rPr lang="en-GB" b="0" dirty="0"/>
              <a:t>Opens context menus</a:t>
            </a:r>
          </a:p>
          <a:p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kern="1200" dirty="0" smtClean="0"/>
              <a:t>Basic Mouse Controls</a:t>
            </a:r>
          </a:p>
        </p:txBody>
      </p:sp>
      <p:pic>
        <p:nvPicPr>
          <p:cNvPr id="14340" name="Picture 4" descr="agp mouse butt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501" y="2493644"/>
            <a:ext cx="3560590" cy="28327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50189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42888" y="1650996"/>
            <a:ext cx="8901112" cy="472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58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latin typeface="+mn-lt"/>
              </a:rPr>
              <a:t>Hot Keys:  Hot Keys can help in performing  operations quickly</a:t>
            </a:r>
            <a:endParaRPr lang="en-US" sz="1800" dirty="0">
              <a:latin typeface="+mn-lt"/>
            </a:endParaRP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Ctrl-Z/Y:</a:t>
            </a:r>
            <a:r>
              <a:rPr lang="en-US" b="0" dirty="0" smtClean="0">
                <a:latin typeface="+mn-lt"/>
              </a:rPr>
              <a:t> Undo/Redo (sketching mode only)</a:t>
            </a: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Ctrl-A:</a:t>
            </a:r>
            <a:r>
              <a:rPr lang="en-US" b="0" dirty="0" smtClean="0">
                <a:latin typeface="+mn-lt"/>
              </a:rPr>
              <a:t> Select All</a:t>
            </a: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Ctrl-C/X/V:</a:t>
            </a:r>
            <a:r>
              <a:rPr lang="en-US" b="0" dirty="0" smtClean="0">
                <a:latin typeface="+mn-lt"/>
              </a:rPr>
              <a:t> Copy/Cut/Paste (sketching mode only)</a:t>
            </a: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Ctrl-P/E/F/B:</a:t>
            </a:r>
            <a:r>
              <a:rPr lang="en-US" b="0" dirty="0" smtClean="0">
                <a:latin typeface="+mn-lt"/>
              </a:rPr>
              <a:t> Toggle Point/Edge/Face/Body selection filter</a:t>
            </a: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F3:</a:t>
            </a:r>
            <a:r>
              <a:rPr lang="en-US" b="0" dirty="0">
                <a:latin typeface="+mn-lt"/>
              </a:rPr>
              <a:t> Apply</a:t>
            </a: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F5:</a:t>
            </a:r>
            <a:r>
              <a:rPr lang="en-US" b="0" dirty="0">
                <a:latin typeface="+mn-lt"/>
              </a:rPr>
              <a:t> Generate</a:t>
            </a: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F6:</a:t>
            </a:r>
            <a:r>
              <a:rPr lang="en-US" b="0" dirty="0">
                <a:latin typeface="+mn-lt"/>
              </a:rPr>
              <a:t> Display (Shaded/</a:t>
            </a:r>
            <a:r>
              <a:rPr lang="en-US" b="0" dirty="0" err="1">
                <a:latin typeface="+mn-lt"/>
              </a:rPr>
              <a:t>Shaded+Edges</a:t>
            </a:r>
            <a:r>
              <a:rPr lang="en-US" b="0" dirty="0">
                <a:latin typeface="+mn-lt"/>
              </a:rPr>
              <a:t>/Wireframe)</a:t>
            </a:r>
          </a:p>
          <a:p>
            <a:pPr marL="685800" lvl="1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Full </a:t>
            </a:r>
            <a:r>
              <a:rPr lang="en-US" dirty="0"/>
              <a:t>list </a:t>
            </a:r>
            <a:r>
              <a:rPr lang="en-US"/>
              <a:t>in </a:t>
            </a:r>
            <a:r>
              <a:rPr lang="en-US" smtClean="0"/>
              <a:t>Appendix</a:t>
            </a:r>
            <a:endParaRPr lang="en-US" b="0" dirty="0" smtClean="0">
              <a:latin typeface="+mn-lt"/>
            </a:endParaRPr>
          </a:p>
          <a:p>
            <a:pPr marL="1143000" lvl="2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b="0" dirty="0" smtClean="0">
              <a:latin typeface="+mn-lt"/>
            </a:endParaRPr>
          </a:p>
          <a:p>
            <a:pPr marL="685800" lvl="1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b="0" kern="0" dirty="0">
              <a:latin typeface="+mn-lt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47800" y="347129"/>
            <a:ext cx="7126288" cy="484188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spcBef>
                <a:spcPct val="20000"/>
              </a:spcBef>
            </a:pPr>
            <a:r>
              <a:rPr lang="en-US" dirty="0" smtClean="0"/>
              <a:t>Hot Keys</a:t>
            </a:r>
          </a:p>
        </p:txBody>
      </p:sp>
    </p:spTree>
    <p:extLst>
      <p:ext uri="{BB962C8B-B14F-4D97-AF65-F5344CB8AC3E}">
        <p14:creationId xmlns="" xmlns:p14="http://schemas.microsoft.com/office/powerpoint/2010/main" val="22151913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Workshop 1 – DesignModeler Basics</a:t>
            </a:r>
            <a:endParaRPr lang="en-GB" dirty="0"/>
          </a:p>
        </p:txBody>
      </p:sp>
      <p:grpSp>
        <p:nvGrpSpPr>
          <p:cNvPr id="2" name="Group 8"/>
          <p:cNvGrpSpPr/>
          <p:nvPr/>
        </p:nvGrpSpPr>
        <p:grpSpPr>
          <a:xfrm>
            <a:off x="2171298" y="1666513"/>
            <a:ext cx="4104715" cy="4028511"/>
            <a:chOff x="4535424" y="1910377"/>
            <a:chExt cx="4491532" cy="42636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204"/>
            <a:stretch>
              <a:fillRect/>
            </a:stretch>
          </p:blipFill>
          <p:spPr bwMode="auto">
            <a:xfrm>
              <a:off x="4535424" y="1910377"/>
              <a:ext cx="4491532" cy="426365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36522" y="2142059"/>
              <a:ext cx="5810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13989" y="417513"/>
            <a:ext cx="6934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400050" algn="l"/>
              </a:tabLst>
              <a:defRPr/>
            </a:pPr>
            <a:r>
              <a:rPr lang="en-US" sz="3200" kern="0" dirty="0">
                <a:latin typeface="+mj-lt"/>
                <a:ea typeface="+mj-ea"/>
                <a:cs typeface="+mj-cs"/>
              </a:rPr>
              <a:t>DesignModeler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47799" y="1752600"/>
            <a:ext cx="6199239" cy="3733800"/>
          </a:xfrm>
        </p:spPr>
        <p:txBody>
          <a:bodyPr/>
          <a:lstStyle/>
          <a:p>
            <a:r>
              <a:rPr lang="en-GB" dirty="0" smtClean="0"/>
              <a:t>What will you learn from this presentation</a:t>
            </a:r>
          </a:p>
          <a:p>
            <a:endParaRPr lang="en-GB" dirty="0" smtClean="0"/>
          </a:p>
          <a:p>
            <a:pPr lvl="1"/>
            <a:r>
              <a:rPr lang="en-GB" dirty="0"/>
              <a:t>Process for </a:t>
            </a:r>
            <a:r>
              <a:rPr lang="en-GB" dirty="0" smtClean="0"/>
              <a:t>pre-processing </a:t>
            </a:r>
            <a:r>
              <a:rPr lang="en-GB" dirty="0"/>
              <a:t>using ANSYS tools</a:t>
            </a:r>
          </a:p>
          <a:p>
            <a:pPr lvl="1"/>
            <a:r>
              <a:rPr lang="en-GB" dirty="0" smtClean="0"/>
              <a:t>What is ANSYS DesignModeler</a:t>
            </a:r>
          </a:p>
          <a:p>
            <a:pPr lvl="1"/>
            <a:r>
              <a:rPr lang="en-GB" dirty="0" smtClean="0"/>
              <a:t>How to launch DesignModeler?</a:t>
            </a:r>
          </a:p>
          <a:p>
            <a:pPr lvl="1"/>
            <a:r>
              <a:rPr lang="en-GB" dirty="0" smtClean="0"/>
              <a:t>DesignModeler interface</a:t>
            </a:r>
          </a:p>
          <a:p>
            <a:pPr lvl="1"/>
            <a:r>
              <a:rPr lang="en-GB" dirty="0" smtClean="0"/>
              <a:t>Toolbars</a:t>
            </a:r>
          </a:p>
          <a:p>
            <a:pPr marL="0" lvl="1" indent="0">
              <a:buNone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  <a:p>
            <a:pPr lvl="1"/>
            <a:r>
              <a:rPr lang="en-GB" dirty="0" smtClean="0"/>
              <a:t>Hot Keys</a:t>
            </a:r>
          </a:p>
          <a:p>
            <a:pPr lvl="1"/>
            <a:r>
              <a:rPr lang="en-GB" dirty="0" smtClean="0"/>
              <a:t>Mouse Control</a:t>
            </a:r>
          </a:p>
          <a:p>
            <a:pPr lvl="1"/>
            <a:r>
              <a:rPr lang="en-GB" dirty="0" smtClean="0"/>
              <a:t>Menu Toolbar</a:t>
            </a:r>
          </a:p>
          <a:p>
            <a:pPr lvl="1"/>
            <a:r>
              <a:rPr lang="en-GB" dirty="0" smtClean="0"/>
              <a:t>Feature Operation Toolbar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Appendix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sz="1200" dirty="0" smtClean="0"/>
              <a:t>Escape</a:t>
            </a:r>
            <a:r>
              <a:rPr lang="en-GB" sz="1200" dirty="0"/>
              <a:t>: </a:t>
            </a:r>
            <a:r>
              <a:rPr lang="en-GB" sz="1200" b="0" dirty="0"/>
              <a:t>equivalent to New Selection (if button is not </a:t>
            </a:r>
            <a:r>
              <a:rPr lang="en-GB" sz="1200" b="0" dirty="0" err="1"/>
              <a:t>grayed</a:t>
            </a:r>
            <a:r>
              <a:rPr lang="en-GB" sz="1200" b="0" dirty="0"/>
              <a:t> out; also accessible via the Selection Toolbar</a:t>
            </a:r>
          </a:p>
          <a:p>
            <a:pPr lvl="1"/>
            <a:r>
              <a:rPr lang="en-GB" sz="1200" dirty="0" err="1"/>
              <a:t>Ctrl+A</a:t>
            </a:r>
            <a:r>
              <a:rPr lang="en-GB" sz="1200" dirty="0"/>
              <a:t>: </a:t>
            </a:r>
            <a:r>
              <a:rPr lang="en-GB" sz="1200" b="0" dirty="0"/>
              <a:t>selects three Body Types: Solid, Surface, and Line</a:t>
            </a:r>
          </a:p>
          <a:p>
            <a:pPr lvl="1"/>
            <a:r>
              <a:rPr lang="en-GB" sz="1200" dirty="0" err="1"/>
              <a:t>Ctrl+B</a:t>
            </a:r>
            <a:r>
              <a:rPr lang="en-GB" sz="1200" dirty="0"/>
              <a:t>: </a:t>
            </a:r>
            <a:r>
              <a:rPr lang="en-GB" sz="1200" b="0" dirty="0"/>
              <a:t>equivalent to Selection Filter: Bodies (also accessible via the Selection Toolbar)</a:t>
            </a:r>
          </a:p>
          <a:p>
            <a:pPr lvl="1"/>
            <a:r>
              <a:rPr lang="en-GB" sz="1200" dirty="0" err="1"/>
              <a:t>Ctrl+C</a:t>
            </a:r>
            <a:r>
              <a:rPr lang="en-GB" sz="1200" dirty="0"/>
              <a:t>: </a:t>
            </a:r>
            <a:r>
              <a:rPr lang="en-GB" sz="1200" b="0" dirty="0"/>
              <a:t>equivalent to Copy (Sketching mode only; also accessible via the Modify Toolbox)</a:t>
            </a:r>
          </a:p>
          <a:p>
            <a:pPr lvl="1"/>
            <a:r>
              <a:rPr lang="en-GB" sz="1200" dirty="0" err="1"/>
              <a:t>Ctrl+E</a:t>
            </a:r>
            <a:r>
              <a:rPr lang="en-GB" sz="1200" dirty="0"/>
              <a:t>: </a:t>
            </a:r>
            <a:r>
              <a:rPr lang="en-GB" sz="1200" b="0" dirty="0"/>
              <a:t>equivalent to Selection Filter: Edges (also accessible via the Selection Toolbar)</a:t>
            </a:r>
          </a:p>
          <a:p>
            <a:pPr lvl="1"/>
            <a:r>
              <a:rPr lang="en-GB" sz="1200" dirty="0" err="1"/>
              <a:t>Ctrl+F</a:t>
            </a:r>
            <a:r>
              <a:rPr lang="en-GB" sz="1200" dirty="0"/>
              <a:t>: </a:t>
            </a:r>
            <a:r>
              <a:rPr lang="en-GB" sz="1200" b="0" dirty="0"/>
              <a:t>equivalent to Selection Filter: Faces (also accessible via the Selection Toolbar)</a:t>
            </a:r>
          </a:p>
          <a:p>
            <a:pPr lvl="1"/>
            <a:r>
              <a:rPr lang="en-GB" sz="1200" dirty="0" err="1"/>
              <a:t>Ctrl+N</a:t>
            </a:r>
            <a:r>
              <a:rPr lang="en-GB" sz="1200" dirty="0"/>
              <a:t>: </a:t>
            </a:r>
            <a:r>
              <a:rPr lang="en-GB" sz="1200" b="0" dirty="0"/>
              <a:t>equivalent to Start Over option (also accessible via the File Menu)</a:t>
            </a:r>
          </a:p>
          <a:p>
            <a:pPr lvl="1"/>
            <a:r>
              <a:rPr lang="en-GB" sz="1200" dirty="0" err="1"/>
              <a:t>Ctrl+O</a:t>
            </a:r>
            <a:r>
              <a:rPr lang="en-GB" sz="1200" dirty="0"/>
              <a:t>: </a:t>
            </a:r>
            <a:r>
              <a:rPr lang="en-GB" sz="1200" b="0" dirty="0"/>
              <a:t>equivalent to Load </a:t>
            </a:r>
            <a:r>
              <a:rPr lang="en-GB" sz="1200" b="0" dirty="0" err="1"/>
              <a:t>DesignModeler</a:t>
            </a:r>
            <a:r>
              <a:rPr lang="en-GB" sz="1200" b="0" dirty="0"/>
              <a:t> Database option (also accessible via the File Menu</a:t>
            </a:r>
            <a:r>
              <a:rPr lang="en-GB" sz="1200" dirty="0"/>
              <a:t>)</a:t>
            </a:r>
          </a:p>
          <a:p>
            <a:pPr lvl="1"/>
            <a:r>
              <a:rPr lang="en-GB" sz="1200" dirty="0" err="1"/>
              <a:t>Ctrl+P</a:t>
            </a:r>
            <a:r>
              <a:rPr lang="en-GB" sz="1200" dirty="0"/>
              <a:t>: </a:t>
            </a:r>
            <a:r>
              <a:rPr lang="en-GB" sz="1200" b="0" dirty="0"/>
              <a:t>equivalent to Selection Filter: Points (also accessible via the Selection Toolbar)</a:t>
            </a:r>
          </a:p>
          <a:p>
            <a:pPr lvl="1"/>
            <a:r>
              <a:rPr lang="en-GB" sz="1200" dirty="0" err="1"/>
              <a:t>Ctrl+S</a:t>
            </a:r>
            <a:r>
              <a:rPr lang="en-GB" sz="1200" dirty="0"/>
              <a:t>: </a:t>
            </a:r>
            <a:r>
              <a:rPr lang="en-GB" sz="1200" b="0" dirty="0"/>
              <a:t>equivalent to Save Project option (also accessible via the File Menu)</a:t>
            </a:r>
          </a:p>
          <a:p>
            <a:pPr lvl="1"/>
            <a:r>
              <a:rPr lang="en-GB" sz="1200" dirty="0" err="1"/>
              <a:t>Ctrl+V</a:t>
            </a:r>
            <a:r>
              <a:rPr lang="en-GB" sz="1200" dirty="0"/>
              <a:t>: </a:t>
            </a:r>
            <a:r>
              <a:rPr lang="en-GB" sz="1200" b="0" dirty="0"/>
              <a:t>equivalent to Paste (Sketching Mode only; also accessible via the Modify Toolbox</a:t>
            </a:r>
            <a:r>
              <a:rPr lang="en-GB" sz="1200" b="0" dirty="0" smtClean="0"/>
              <a:t>)</a:t>
            </a:r>
            <a:endParaRPr lang="en-GB" sz="1200" b="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sz="1200" dirty="0" err="1"/>
              <a:t>Ctrl+X</a:t>
            </a:r>
            <a:r>
              <a:rPr lang="en-GB" sz="1200" dirty="0"/>
              <a:t>: </a:t>
            </a:r>
            <a:r>
              <a:rPr lang="en-GB" sz="1200" b="0" dirty="0"/>
              <a:t>equivalent to Cut (Sketching Mode only; also accessible via the Modify Toolbox)</a:t>
            </a:r>
          </a:p>
          <a:p>
            <a:pPr lvl="1"/>
            <a:r>
              <a:rPr lang="en-GB" sz="1200" dirty="0" err="1"/>
              <a:t>Ctrl+Y</a:t>
            </a:r>
            <a:r>
              <a:rPr lang="en-GB" sz="1200" dirty="0"/>
              <a:t>: </a:t>
            </a:r>
            <a:r>
              <a:rPr lang="en-GB" sz="1200" b="0" dirty="0"/>
              <a:t>equivalent to Redo (Sketching Mode only; also accessible via the toolbar)</a:t>
            </a:r>
          </a:p>
          <a:p>
            <a:pPr lvl="1"/>
            <a:r>
              <a:rPr lang="en-GB" sz="1200" dirty="0" err="1"/>
              <a:t>Ctrl+Z</a:t>
            </a:r>
            <a:r>
              <a:rPr lang="en-GB" sz="1200" dirty="0"/>
              <a:t>: </a:t>
            </a:r>
            <a:r>
              <a:rPr lang="en-GB" sz="1200" b="0" dirty="0"/>
              <a:t>equivalent to Undo (Sketching Mode only; also accessible via the toolbar)</a:t>
            </a:r>
          </a:p>
          <a:p>
            <a:pPr lvl="1"/>
            <a:r>
              <a:rPr lang="en-GB" sz="1200" dirty="0" smtClean="0"/>
              <a:t>F1</a:t>
            </a:r>
            <a:r>
              <a:rPr lang="en-GB" sz="1200" dirty="0"/>
              <a:t>: </a:t>
            </a:r>
            <a:r>
              <a:rPr lang="en-GB" sz="1200" b="0" dirty="0"/>
              <a:t>ANSYS Inc. online help with </a:t>
            </a:r>
            <a:r>
              <a:rPr lang="en-GB" sz="1200" b="0" dirty="0" err="1"/>
              <a:t>DesignModeler</a:t>
            </a:r>
            <a:r>
              <a:rPr lang="en-GB" sz="1200" b="0" dirty="0"/>
              <a:t> highlighted; for more information, see Help Menu</a:t>
            </a:r>
          </a:p>
          <a:p>
            <a:pPr lvl="1"/>
            <a:r>
              <a:rPr lang="en-GB" sz="1200" dirty="0"/>
              <a:t>F2: </a:t>
            </a:r>
            <a:r>
              <a:rPr lang="en-GB" sz="1200" b="0" dirty="0"/>
              <a:t>Install help</a:t>
            </a:r>
          </a:p>
          <a:p>
            <a:pPr lvl="1"/>
            <a:r>
              <a:rPr lang="en-GB" sz="1200" dirty="0"/>
              <a:t>F3: </a:t>
            </a:r>
            <a:r>
              <a:rPr lang="en-GB" sz="1200" b="0" dirty="0"/>
              <a:t>Apply (during feature creation; for more information, see Apply/Cancel in Plane)</a:t>
            </a:r>
          </a:p>
          <a:p>
            <a:pPr lvl="1"/>
            <a:r>
              <a:rPr lang="en-GB" sz="1200" dirty="0"/>
              <a:t>F4: </a:t>
            </a:r>
            <a:r>
              <a:rPr lang="en-GB" sz="1200" b="0" dirty="0"/>
              <a:t>Cancel (during feature creation; for more information, see Apply/Cancel in Plane)</a:t>
            </a:r>
          </a:p>
          <a:p>
            <a:pPr lvl="1"/>
            <a:r>
              <a:rPr lang="en-GB" sz="1200" dirty="0"/>
              <a:t>F5</a:t>
            </a:r>
            <a:r>
              <a:rPr lang="en-GB" sz="1200" b="0" dirty="0"/>
              <a:t>: equivalent to Generate (also accessible via the 3D Features toolbar)</a:t>
            </a:r>
          </a:p>
          <a:p>
            <a:pPr lvl="1"/>
            <a:r>
              <a:rPr lang="en-GB" sz="1200" dirty="0"/>
              <a:t>F6: </a:t>
            </a:r>
            <a:r>
              <a:rPr lang="en-GB" sz="1200" b="0" dirty="0"/>
              <a:t>equivalent to Shaded Exterior and Edges, Shaded Exterior, and Wireframe model appearance controls (toggle between three; also accessible via the View Menu)</a:t>
            </a:r>
          </a:p>
          <a:p>
            <a:pPr lvl="1"/>
            <a:r>
              <a:rPr lang="en-GB" sz="1200" dirty="0"/>
              <a:t>F7: </a:t>
            </a:r>
            <a:r>
              <a:rPr lang="en-GB" sz="1200" b="0" dirty="0"/>
              <a:t>equivalent to Zoom to Fit (also accessible via the Rotation Modes Toolbar toolbar)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Keys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841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D:\users\nmpatre\training_material\snaps\26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5425" y="3743325"/>
            <a:ext cx="35274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29267" y="459847"/>
            <a:ext cx="6934200" cy="438150"/>
          </a:xfrm>
        </p:spPr>
        <p:txBody>
          <a:bodyPr/>
          <a:lstStyle/>
          <a:p>
            <a:pPr eaLnBrk="1" hangingPunct="1"/>
            <a:r>
              <a:rPr lang="en-US" b="0" dirty="0" smtClean="0">
                <a:latin typeface="+mn-lt"/>
              </a:rPr>
              <a:t>Details on Mouse Control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081088"/>
            <a:ext cx="4991100" cy="534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0" dirty="0" smtClean="0"/>
              <a:t>Rotate Behavior (LMB):</a:t>
            </a:r>
          </a:p>
          <a:p>
            <a:pPr marL="514350" lvl="1" indent="-171450" eaLnBrk="1" hangingPunct="1">
              <a:lnSpc>
                <a:spcPct val="90000"/>
              </a:lnSpc>
            </a:pPr>
            <a:r>
              <a:rPr lang="en-US" b="0" dirty="0" smtClean="0"/>
              <a:t>Cursor outside center :</a:t>
            </a:r>
          </a:p>
          <a:p>
            <a:pPr marL="514350" lvl="1" indent="-171450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b="0" dirty="0" smtClean="0"/>
              <a:t>		Rotation about Z view</a:t>
            </a:r>
          </a:p>
          <a:p>
            <a:pPr marL="514350" lvl="1" indent="-171450" eaLnBrk="1" hangingPunct="1">
              <a:lnSpc>
                <a:spcPct val="90000"/>
              </a:lnSpc>
            </a:pPr>
            <a:r>
              <a:rPr lang="en-US" b="0" dirty="0" smtClean="0"/>
              <a:t>Cursor near center of graphics screen : </a:t>
            </a:r>
          </a:p>
          <a:p>
            <a:pPr marL="514350" lvl="1" indent="-171450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b="0" dirty="0" smtClean="0"/>
              <a:t>		Free rotations</a:t>
            </a:r>
          </a:p>
          <a:p>
            <a:pPr marL="514350" lvl="1" indent="-171450" eaLnBrk="1" hangingPunct="1">
              <a:lnSpc>
                <a:spcPct val="90000"/>
              </a:lnSpc>
            </a:pPr>
            <a:r>
              <a:rPr lang="en-US" b="0" dirty="0" smtClean="0"/>
              <a:t>Cursor near edge of graphics screen :  	Rotations about X (top/bottom) or </a:t>
            </a:r>
          </a:p>
          <a:p>
            <a:pPr marL="514350" lvl="1" indent="-171450" eaLnBrk="1" hangingPunct="1">
              <a:lnSpc>
                <a:spcPct val="90000"/>
              </a:lnSpc>
              <a:buFont typeface="Times New Roman" pitchFamily="18" charset="0"/>
              <a:buNone/>
            </a:pPr>
            <a:r>
              <a:rPr lang="en-US" b="0" dirty="0" smtClean="0"/>
              <a:t>		Y (left/right) axes</a:t>
            </a:r>
          </a:p>
          <a:p>
            <a:pPr marL="514350" lvl="1" indent="-171450" eaLnBrk="1" hangingPunct="1">
              <a:lnSpc>
                <a:spcPct val="120000"/>
              </a:lnSpc>
              <a:buFont typeface="Times New Roman" pitchFamily="18" charset="0"/>
              <a:buNone/>
            </a:pPr>
            <a:endParaRPr lang="en-US" b="0" dirty="0" smtClean="0"/>
          </a:p>
          <a:p>
            <a:pPr marL="514350" lvl="1" indent="-171450" eaLnBrk="1" hangingPunct="1">
              <a:lnSpc>
                <a:spcPct val="120000"/>
              </a:lnSpc>
            </a:pPr>
            <a:r>
              <a:rPr lang="en-US" b="0" dirty="0" smtClean="0"/>
              <a:t>While in Rotate, Pan, or Zoom mode:</a:t>
            </a:r>
          </a:p>
          <a:p>
            <a:pPr marL="857250" lvl="2" eaLnBrk="1" hangingPunct="1">
              <a:lnSpc>
                <a:spcPct val="120000"/>
              </a:lnSpc>
            </a:pPr>
            <a:r>
              <a:rPr lang="en-US" sz="1800" b="0" dirty="0" smtClean="0"/>
              <a:t>Left click on model: resets center of view and rotation at cursor location (identified by </a:t>
            </a:r>
            <a:r>
              <a:rPr lang="en-US" sz="1800" b="0" dirty="0" smtClean="0">
                <a:solidFill>
                  <a:srgbClr val="FF0000"/>
                </a:solidFill>
              </a:rPr>
              <a:t>red dot</a:t>
            </a:r>
            <a:r>
              <a:rPr lang="en-US" sz="1800" b="0" dirty="0" smtClean="0"/>
              <a:t>)</a:t>
            </a:r>
          </a:p>
          <a:p>
            <a:pPr marL="857250" lvl="2" eaLnBrk="1" hangingPunct="1">
              <a:lnSpc>
                <a:spcPct val="120000"/>
              </a:lnSpc>
            </a:pPr>
            <a:r>
              <a:rPr lang="en-US" sz="1800" b="0" dirty="0" smtClean="0"/>
              <a:t>Left click in open area re-centers model and rotation center to </a:t>
            </a:r>
            <a:r>
              <a:rPr lang="en-US" sz="1800" b="0" dirty="0" err="1" smtClean="0"/>
              <a:t>Centroid</a:t>
            </a:r>
            <a:endParaRPr lang="en-US" sz="1800" b="0" dirty="0" smtClean="0"/>
          </a:p>
          <a:p>
            <a:pPr marL="514350" lvl="1" indent="-171450"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24581" name="Picture 9" descr="Pitch cur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963" y="2627313"/>
            <a:ext cx="2841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Roll cursor"/>
          <p:cNvPicPr>
            <a:picLocks noChangeAspect="1" noChangeArrowheads="1"/>
          </p:cNvPicPr>
          <p:nvPr/>
        </p:nvPicPr>
        <p:blipFill>
          <a:blip r:embed="rId5" cstate="print"/>
          <a:srcRect r="23204" b="29834"/>
          <a:stretch>
            <a:fillRect/>
          </a:stretch>
        </p:blipFill>
        <p:spPr bwMode="auto">
          <a:xfrm>
            <a:off x="3198813" y="1455738"/>
            <a:ext cx="2206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1" descr="Rotate curso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5213" y="2054225"/>
            <a:ext cx="28416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05425" y="933450"/>
            <a:ext cx="3527425" cy="2743200"/>
            <a:chOff x="5210176" y="933450"/>
            <a:chExt cx="3526971" cy="2743200"/>
          </a:xfrm>
        </p:grpSpPr>
        <p:pic>
          <p:nvPicPr>
            <p:cNvPr id="24585" name="Picture 13" descr="D:\users\nmpatre\training_material\snaps\260.t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10176" y="933450"/>
              <a:ext cx="3526971" cy="2743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586" name="Picture 9" descr="Pitch curso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13363" y="960438"/>
              <a:ext cx="284162" cy="28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0" descr="Roll curso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3204" b="29834"/>
            <a:stretch>
              <a:fillRect/>
            </a:stretch>
          </p:blipFill>
          <p:spPr bwMode="auto">
            <a:xfrm>
              <a:off x="7915275" y="2709863"/>
              <a:ext cx="220663" cy="20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11" descr="Rotate curso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6413" y="2339975"/>
              <a:ext cx="284162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0" y="434446"/>
            <a:ext cx="6934200" cy="438150"/>
          </a:xfrm>
        </p:spPr>
        <p:txBody>
          <a:bodyPr/>
          <a:lstStyle/>
          <a:p>
            <a:pPr eaLnBrk="1" hangingPunct="1"/>
            <a:r>
              <a:rPr lang="en-US" dirty="0" smtClean="0"/>
              <a:t>Menu Toolbar </a:t>
            </a:r>
          </a:p>
        </p:txBody>
      </p:sp>
      <p:pic>
        <p:nvPicPr>
          <p:cNvPr id="16387" name="Picture 2" descr="D:\users\nmpatre\training_material\snaps\10.tif"/>
          <p:cNvPicPr>
            <a:picLocks noChangeAspect="1" noChangeArrowheads="1"/>
          </p:cNvPicPr>
          <p:nvPr/>
        </p:nvPicPr>
        <p:blipFill>
          <a:blip r:embed="rId3" cstate="print"/>
          <a:srcRect r="15350" b="4167"/>
          <a:stretch>
            <a:fillRect/>
          </a:stretch>
        </p:blipFill>
        <p:spPr bwMode="auto">
          <a:xfrm>
            <a:off x="3667125" y="1247775"/>
            <a:ext cx="1838325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8" name="Picture 3" descr="D:\users\nmpatre\training_material\snaps\11.t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965" y="1919288"/>
            <a:ext cx="2319350" cy="2528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4" descr="D:\users\nmpatre\training_material\snaps\12.tif"/>
          <p:cNvPicPr>
            <a:picLocks noChangeAspect="1" noChangeArrowheads="1"/>
          </p:cNvPicPr>
          <p:nvPr/>
        </p:nvPicPr>
        <p:blipFill>
          <a:blip r:embed="rId5" cstate="print"/>
          <a:srcRect r="3040" b="1575"/>
          <a:stretch>
            <a:fillRect/>
          </a:stretch>
        </p:blipFill>
        <p:spPr bwMode="auto">
          <a:xfrm>
            <a:off x="2233613" y="1919288"/>
            <a:ext cx="1671637" cy="3871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5" descr="D:\users\nmpatre\training_material\snaps\13.t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10013" y="1920241"/>
            <a:ext cx="1666875" cy="1539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1" name="Picture 6" descr="D:\users\nmpatre\training_material\snaps\14.tif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14950" y="1920240"/>
            <a:ext cx="1704975" cy="4441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4453731" y="1670844"/>
            <a:ext cx="33337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016500" y="1506538"/>
            <a:ext cx="1095375" cy="338137"/>
            <a:chOff x="5016707" y="1505744"/>
            <a:chExt cx="1094035" cy="338225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4895215" y="1638336"/>
              <a:ext cx="266769" cy="158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16707" y="1758222"/>
              <a:ext cx="109403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054384" y="1795539"/>
              <a:ext cx="95275" cy="15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94" name="Picture 8" descr="D:\users\nmpatre\training_material\snaps\15.ti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24688" y="1917488"/>
            <a:ext cx="1938337" cy="2188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362575" y="1504950"/>
            <a:ext cx="2619375" cy="342900"/>
            <a:chOff x="5361332" y="1505743"/>
            <a:chExt cx="2619374" cy="342087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5289299" y="1588889"/>
              <a:ext cx="16629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61332" y="1667284"/>
              <a:ext cx="2619374" cy="15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876159" y="1751221"/>
              <a:ext cx="191632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106416" y="1533432"/>
            <a:ext cx="1095618" cy="338225"/>
            <a:chOff x="5016707" y="1505744"/>
            <a:chExt cx="1094035" cy="338225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51" name="Straight Connector 50"/>
            <p:cNvCxnSpPr/>
            <p:nvPr/>
          </p:nvCxnSpPr>
          <p:spPr>
            <a:xfrm rot="5400000">
              <a:off x="4895849" y="1638301"/>
              <a:ext cx="266700" cy="158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016707" y="1757556"/>
              <a:ext cx="1094035" cy="6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6053709" y="1795551"/>
              <a:ext cx="95250" cy="15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193539" y="1522880"/>
            <a:ext cx="2619375" cy="343587"/>
            <a:chOff x="5361332" y="1505743"/>
            <a:chExt cx="2619374" cy="342087"/>
          </a:xfrm>
          <a:scene3d>
            <a:camera prst="orthographicFront">
              <a:rot lat="0" lon="10800000" rev="0"/>
            </a:camera>
            <a:lightRig rig="threePt" dir="t"/>
          </a:scene3d>
        </p:grpSpPr>
        <p:cxnSp>
          <p:nvCxnSpPr>
            <p:cNvPr id="55" name="Straight Connector 54"/>
            <p:cNvCxnSpPr/>
            <p:nvPr/>
          </p:nvCxnSpPr>
          <p:spPr>
            <a:xfrm rot="5400000">
              <a:off x="5289306" y="1588995"/>
              <a:ext cx="166841" cy="3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361332" y="1666961"/>
              <a:ext cx="2619374" cy="15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7875900" y="1751412"/>
              <a:ext cx="191249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65138" y="4124325"/>
            <a:ext cx="44370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Tx/>
              <a:buChar char="•"/>
              <a:defRPr/>
            </a:pPr>
            <a:r>
              <a:rPr lang="en-US" sz="1800" b="0" dirty="0"/>
              <a:t>Plane Toolbar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tabLst>
                <a:tab pos="344488" algn="l"/>
              </a:tabLst>
              <a:defRPr/>
            </a:pPr>
            <a:r>
              <a:rPr lang="en-US" sz="1800" b="0" dirty="0">
                <a:solidFill>
                  <a:srgbClr val="FF0000"/>
                </a:solidFill>
              </a:rPr>
              <a:t>	</a:t>
            </a:r>
            <a:r>
              <a:rPr lang="en-US" sz="1800" b="0" dirty="0"/>
              <a:t>- 	Create new plane and new sketch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tabLst>
                <a:tab pos="344488" algn="l"/>
              </a:tabLst>
              <a:defRPr/>
            </a:pPr>
            <a:r>
              <a:rPr lang="en-US" sz="1800" b="0" dirty="0"/>
              <a:t>	- 	List of Planes and sketches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Tx/>
              <a:buChar char="•"/>
              <a:defRPr/>
            </a:pPr>
            <a:endParaRPr lang="en-US" sz="1800" b="0" dirty="0"/>
          </a:p>
        </p:txBody>
      </p:sp>
      <p:pic>
        <p:nvPicPr>
          <p:cNvPr id="19459" name="Picture 12" descr="D:\users\nmpatre\training_material\snaps\3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4994275"/>
            <a:ext cx="2571750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908550" y="4260850"/>
            <a:ext cx="1038225" cy="5238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algn="ctr" eaLnBrk="0" hangingPunct="0">
              <a:spcBef>
                <a:spcPct val="50000"/>
              </a:spcBef>
              <a:buClr>
                <a:srgbClr val="16707C"/>
              </a:buClr>
            </a:pPr>
            <a:r>
              <a:rPr lang="en-US" sz="1400" b="0"/>
              <a:t>List of Planes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565775" y="5489575"/>
            <a:ext cx="895350" cy="738188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algn="ctr" eaLnBrk="0" hangingPunct="0">
              <a:spcBef>
                <a:spcPct val="50000"/>
              </a:spcBef>
              <a:buClr>
                <a:srgbClr val="16707C"/>
              </a:buClr>
            </a:pPr>
            <a:r>
              <a:rPr lang="en-US" sz="1400" b="0"/>
              <a:t>Create New Plane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242050" y="4260850"/>
            <a:ext cx="1047750" cy="523875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algn="ctr" eaLnBrk="0" hangingPunct="0">
              <a:spcBef>
                <a:spcPct val="50000"/>
              </a:spcBef>
              <a:buClr>
                <a:srgbClr val="16707C"/>
              </a:buClr>
            </a:pPr>
            <a:r>
              <a:rPr lang="en-US" sz="1400" b="0"/>
              <a:t>List of Sketches</a:t>
            </a: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6889750" y="5480050"/>
            <a:ext cx="809625" cy="738188"/>
          </a:xfrm>
          <a:prstGeom prst="rect">
            <a:avLst/>
          </a:prstGeom>
          <a:solidFill>
            <a:srgbClr val="FFC000">
              <a:alpha val="47842"/>
            </a:srgbClr>
          </a:solidFill>
          <a:ln w="0">
            <a:solidFill>
              <a:srgbClr val="CC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 marL="0" lvl="1" algn="ctr" eaLnBrk="0" hangingPunct="0">
              <a:spcBef>
                <a:spcPct val="50000"/>
              </a:spcBef>
              <a:buClr>
                <a:srgbClr val="16707C"/>
              </a:buClr>
            </a:pPr>
            <a:r>
              <a:rPr lang="en-US" sz="1400" b="0"/>
              <a:t>Create New Sketch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16200000" flipH="1">
            <a:off x="5380831" y="4874419"/>
            <a:ext cx="1619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16200000" flipH="1">
            <a:off x="6666706" y="4874419"/>
            <a:ext cx="1619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rot="16200000" flipH="1">
            <a:off x="5942806" y="5388769"/>
            <a:ext cx="1619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7247731" y="5379244"/>
            <a:ext cx="1619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Picture 13" descr="D:\users\nmpatre\training_material\snaps\3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117600"/>
            <a:ext cx="6162675" cy="24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39738" y="1668463"/>
            <a:ext cx="38385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Tx/>
              <a:buChar char="•"/>
              <a:defRPr/>
            </a:pPr>
            <a:r>
              <a:rPr lang="en-US" sz="1800" b="0" dirty="0"/>
              <a:t>Add/modify solid bodies</a:t>
            </a:r>
          </a:p>
          <a:p>
            <a:pPr marL="171450" indent="-171450" eaLnBrk="0" hangingPunct="0">
              <a:lnSpc>
                <a:spcPct val="120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Tx/>
              <a:buChar char="•"/>
              <a:defRPr/>
            </a:pPr>
            <a:r>
              <a:rPr lang="en-US" sz="1800" b="0" dirty="0"/>
              <a:t>Option to parameterize</a:t>
            </a:r>
          </a:p>
        </p:txBody>
      </p:sp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133" y="358246"/>
            <a:ext cx="6934200" cy="438150"/>
          </a:xfrm>
        </p:spPr>
        <p:txBody>
          <a:bodyPr/>
          <a:lstStyle/>
          <a:p>
            <a:pPr marL="171450" indent="-171450">
              <a:lnSpc>
                <a:spcPct val="120000"/>
              </a:lnSpc>
              <a:spcBef>
                <a:spcPct val="20000"/>
              </a:spcBef>
            </a:pPr>
            <a:r>
              <a:rPr lang="en-US" dirty="0" smtClean="0"/>
              <a:t>Feature Operation Toolbar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981450" y="1541463"/>
            <a:ext cx="3303588" cy="2195512"/>
            <a:chOff x="3981691" y="1540920"/>
            <a:chExt cx="3303587" cy="2195513"/>
          </a:xfrm>
        </p:grpSpPr>
        <p:pic>
          <p:nvPicPr>
            <p:cNvPr id="19473" name="Picture 17" descr="D:\users\nmpatre\training_material\snaps\183.t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7566" y="1540920"/>
              <a:ext cx="3287712" cy="2195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474" name="Rectangle 10"/>
            <p:cNvSpPr>
              <a:spLocks noChangeArrowheads="1"/>
            </p:cNvSpPr>
            <p:nvPr/>
          </p:nvSpPr>
          <p:spPr bwMode="auto">
            <a:xfrm>
              <a:off x="3981691" y="3393533"/>
              <a:ext cx="2352675" cy="338137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439738" y="3981450"/>
            <a:ext cx="7986712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64761" y="2314322"/>
            <a:ext cx="4088754" cy="3867993"/>
          </a:xfrm>
          <a:prstGeom prst="roundRect">
            <a:avLst/>
          </a:prstGeom>
          <a:solidFill>
            <a:srgbClr val="FF5050">
              <a:alpha val="2470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2" name="Right Arrow 71"/>
          <p:cNvSpPr/>
          <p:nvPr/>
        </p:nvSpPr>
        <p:spPr>
          <a:xfrm>
            <a:off x="2825750" y="4770438"/>
            <a:ext cx="182563" cy="1095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0" name="Right Arrow 59"/>
          <p:cNvSpPr/>
          <p:nvPr/>
        </p:nvSpPr>
        <p:spPr>
          <a:xfrm>
            <a:off x="431800" y="2733675"/>
            <a:ext cx="182563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" name="Right Arrow 62"/>
          <p:cNvSpPr/>
          <p:nvPr/>
        </p:nvSpPr>
        <p:spPr>
          <a:xfrm>
            <a:off x="442913" y="3328988"/>
            <a:ext cx="182562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" name="Bent Arrow 65"/>
          <p:cNvSpPr/>
          <p:nvPr/>
        </p:nvSpPr>
        <p:spPr>
          <a:xfrm flipV="1">
            <a:off x="658813" y="4770438"/>
            <a:ext cx="228600" cy="319087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2530475" y="2711450"/>
            <a:ext cx="192088" cy="109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0" name="Bent Arrow 69"/>
          <p:cNvSpPr/>
          <p:nvPr/>
        </p:nvSpPr>
        <p:spPr>
          <a:xfrm flipV="1">
            <a:off x="2765425" y="3005138"/>
            <a:ext cx="228600" cy="36512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Bent Arrow 70"/>
          <p:cNvSpPr/>
          <p:nvPr/>
        </p:nvSpPr>
        <p:spPr>
          <a:xfrm flipV="1">
            <a:off x="2768600" y="4476750"/>
            <a:ext cx="228600" cy="100647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Workflow</a:t>
            </a:r>
          </a:p>
        </p:txBody>
      </p:sp>
      <p:cxnSp>
        <p:nvCxnSpPr>
          <p:cNvPr id="34" name="Straight Arrow Connector 33"/>
          <p:cNvCxnSpPr>
            <a:endCxn id="37" idx="1"/>
          </p:cNvCxnSpPr>
          <p:nvPr/>
        </p:nvCxnSpPr>
        <p:spPr>
          <a:xfrm flipV="1">
            <a:off x="639763" y="4556125"/>
            <a:ext cx="298450" cy="793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639763" y="2560638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Sketches and Planes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39763" y="4327525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Geometry Import Options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39763" y="3225800"/>
            <a:ext cx="1371600" cy="3190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3D Operations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90124" y="4872192"/>
            <a:ext cx="11430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Direct CAD/Bi-Directional </a:t>
            </a:r>
            <a:r>
              <a:rPr lang="en-US" sz="900" b="0" dirty="0" smtClean="0"/>
              <a:t>CAD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743200" y="3876675"/>
            <a:ext cx="1371600" cy="635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100" b="0" dirty="0"/>
              <a:t>Geometry Cleanup and Repair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17838" y="4622800"/>
            <a:ext cx="1138237" cy="39528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Automatic Cleanup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017838" y="5138738"/>
            <a:ext cx="1138237" cy="6588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Merge, Connect, Projection, Flow Volume Extraction, etc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912813" y="3624263"/>
            <a:ext cx="1138237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Extrude, Revolve, Sweep, etc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743200" y="2560638"/>
            <a:ext cx="1371600" cy="457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/>
              <a:t>3D Operations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017838" y="3116263"/>
            <a:ext cx="1138237" cy="508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/>
              <a:t>Boolean, Body Operations, Split, etc</a:t>
            </a:r>
          </a:p>
        </p:txBody>
      </p:sp>
      <p:sp>
        <p:nvSpPr>
          <p:cNvPr id="57" name="Bent Arrow 56"/>
          <p:cNvSpPr/>
          <p:nvPr/>
        </p:nvSpPr>
        <p:spPr>
          <a:xfrm flipV="1">
            <a:off x="396875" y="2105025"/>
            <a:ext cx="228600" cy="2509838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Bent Arrow 58"/>
          <p:cNvSpPr/>
          <p:nvPr/>
        </p:nvSpPr>
        <p:spPr>
          <a:xfrm flipV="1">
            <a:off x="673100" y="3544888"/>
            <a:ext cx="228600" cy="36671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Bent Arrow 66"/>
          <p:cNvSpPr/>
          <p:nvPr/>
        </p:nvSpPr>
        <p:spPr>
          <a:xfrm flipV="1">
            <a:off x="2492375" y="2109788"/>
            <a:ext cx="228600" cy="211772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6553200" y="2379663"/>
            <a:ext cx="2568575" cy="2282825"/>
            <a:chOff x="6553853" y="2379932"/>
            <a:chExt cx="2568575" cy="2282825"/>
          </a:xfrm>
        </p:grpSpPr>
        <p:pic>
          <p:nvPicPr>
            <p:cNvPr id="1027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853" y="2379932"/>
              <a:ext cx="2568575" cy="2282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027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85504" t="3964" r="3299" b="76653"/>
            <a:stretch>
              <a:fillRect/>
            </a:stretch>
          </p:blipFill>
          <p:spPr bwMode="auto">
            <a:xfrm>
              <a:off x="8462791" y="2990640"/>
              <a:ext cx="204788" cy="209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8431041" y="3280093"/>
              <a:ext cx="300038" cy="476250"/>
              <a:chOff x="3458" y="2047"/>
              <a:chExt cx="189" cy="300"/>
            </a:xfrm>
          </p:grpSpPr>
          <p:pic>
            <p:nvPicPr>
              <p:cNvPr id="10274" name="Picture 3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5504" t="3964" r="3299" b="76653"/>
              <a:stretch>
                <a:fillRect/>
              </a:stretch>
            </p:blipFill>
            <p:spPr bwMode="auto">
              <a:xfrm>
                <a:off x="3475" y="2047"/>
                <a:ext cx="129" cy="1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0275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4027" t="77533" r="-433" b="3084"/>
              <a:stretch>
                <a:fillRect/>
              </a:stretch>
            </p:blipFill>
            <p:spPr bwMode="auto">
              <a:xfrm>
                <a:off x="3458" y="2215"/>
                <a:ext cx="189" cy="1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7528" y="851641"/>
          <a:ext cx="8782050" cy="1553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6" name="Rectangle 45"/>
          <p:cNvSpPr/>
          <p:nvPr/>
        </p:nvSpPr>
        <p:spPr>
          <a:xfrm>
            <a:off x="880263" y="5387929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800" b="0" dirty="0" err="1" smtClean="0"/>
              <a:t>Parasolid</a:t>
            </a:r>
            <a:r>
              <a:rPr lang="en-US" sz="1800" b="0" dirty="0" smtClean="0"/>
              <a:t> Kernel</a:t>
            </a:r>
            <a:endParaRPr lang="en-US" sz="1800" b="0" dirty="0"/>
          </a:p>
        </p:txBody>
      </p:sp>
      <p:sp>
        <p:nvSpPr>
          <p:cNvPr id="48" name="Right Arrow 47"/>
          <p:cNvSpPr/>
          <p:nvPr/>
        </p:nvSpPr>
        <p:spPr>
          <a:xfrm>
            <a:off x="4686300" y="2733675"/>
            <a:ext cx="184150" cy="1111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>
            <a:off x="4686300" y="4797175"/>
            <a:ext cx="184150" cy="1095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0" name="Bent Arrow 49"/>
          <p:cNvSpPr/>
          <p:nvPr/>
        </p:nvSpPr>
        <p:spPr bwMode="auto">
          <a:xfrm flipV="1">
            <a:off x="4932000" y="2968624"/>
            <a:ext cx="230550" cy="143777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903788" y="2592388"/>
            <a:ext cx="1370012" cy="3873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200" b="0" dirty="0">
                <a:latin typeface="Arial" pitchFamily="34" charset="0"/>
              </a:rPr>
              <a:t>Meshing Methods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5178425" y="3054350"/>
            <a:ext cx="1136650" cy="42703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>
                <a:latin typeface="Arial" pitchFamily="34" charset="0"/>
              </a:rPr>
              <a:t>Hybrid Mesh: Tet, Prisms, Pyramids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178425" y="3582988"/>
            <a:ext cx="1136650" cy="48895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>
                <a:latin typeface="Arial" pitchFamily="34" charset="0"/>
              </a:rPr>
              <a:t>Hexa Dominant, Sweep meshing</a:t>
            </a:r>
          </a:p>
        </p:txBody>
      </p:sp>
      <p:grpSp>
        <p:nvGrpSpPr>
          <p:cNvPr id="54" name="Group 43"/>
          <p:cNvGrpSpPr>
            <a:grpSpLocks/>
          </p:cNvGrpSpPr>
          <p:nvPr/>
        </p:nvGrpSpPr>
        <p:grpSpPr bwMode="auto">
          <a:xfrm>
            <a:off x="4903788" y="4632188"/>
            <a:ext cx="1411287" cy="1690407"/>
            <a:chOff x="4892040" y="2697018"/>
            <a:chExt cx="1412630" cy="1689115"/>
          </a:xfrm>
        </p:grpSpPr>
        <p:sp>
          <p:nvSpPr>
            <p:cNvPr id="56" name="Bent Arrow 55"/>
            <p:cNvSpPr/>
            <p:nvPr/>
          </p:nvSpPr>
          <p:spPr>
            <a:xfrm flipV="1">
              <a:off x="4913072" y="3686581"/>
              <a:ext cx="234798" cy="439555"/>
            </a:xfrm>
            <a:prstGeom prst="ben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893629" y="2697018"/>
              <a:ext cx="1371317" cy="456851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200" b="0" dirty="0">
                  <a:latin typeface="Arial" pitchFamily="34" charset="0"/>
                </a:rPr>
                <a:t>Global Mesh Settings</a:t>
              </a:r>
              <a:endParaRPr lang="en-US" sz="1200" b="0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892040" y="3242422"/>
              <a:ext cx="1371316" cy="458436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200" b="0" dirty="0">
                  <a:latin typeface="Arial" pitchFamily="34" charset="0"/>
                </a:rPr>
                <a:t>Local Mesh Settings</a:t>
              </a:r>
              <a:endParaRPr lang="en-US" sz="1200" b="0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5166938" y="3780172"/>
              <a:ext cx="1137732" cy="605961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900" b="0" dirty="0"/>
                <a:t>Sizing, Body/Sphere of Influence, Match Control, etc</a:t>
              </a:r>
            </a:p>
          </p:txBody>
        </p:sp>
      </p:grpSp>
      <p:sp>
        <p:nvSpPr>
          <p:cNvPr id="83" name="Bent Arrow 82"/>
          <p:cNvSpPr/>
          <p:nvPr/>
        </p:nvSpPr>
        <p:spPr>
          <a:xfrm flipV="1">
            <a:off x="4629600" y="2116137"/>
            <a:ext cx="239263" cy="337026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 bwMode="auto">
          <a:xfrm>
            <a:off x="5179625" y="4152988"/>
            <a:ext cx="1136650" cy="36861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900" b="0" dirty="0" smtClean="0">
                <a:latin typeface="Arial" pitchFamily="34" charset="0"/>
              </a:rPr>
              <a:t>Assembly </a:t>
            </a:r>
            <a:r>
              <a:rPr lang="en-US" sz="900" b="0" dirty="0">
                <a:latin typeface="Arial" pitchFamily="34" charset="0"/>
              </a:rPr>
              <a:t>M</a:t>
            </a:r>
            <a:r>
              <a:rPr lang="en-US" sz="900" b="0" dirty="0" smtClean="0">
                <a:latin typeface="Arial" pitchFamily="34" charset="0"/>
              </a:rPr>
              <a:t>eshing</a:t>
            </a:r>
            <a:endParaRPr lang="en-US" sz="900" b="0" dirty="0"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Feature/History </a:t>
            </a:r>
            <a:r>
              <a:rPr lang="en-GB" dirty="0" smtClean="0"/>
              <a:t>Based </a:t>
            </a:r>
            <a:r>
              <a:rPr lang="en-GB" dirty="0" err="1"/>
              <a:t>Modeling</a:t>
            </a:r>
            <a:endParaRPr lang="en-GB" dirty="0"/>
          </a:p>
          <a:p>
            <a:pPr lvl="2"/>
            <a:r>
              <a:rPr lang="en-GB" sz="1600" dirty="0" smtClean="0"/>
              <a:t>CAD </a:t>
            </a:r>
            <a:r>
              <a:rPr lang="en-GB" sz="1600" dirty="0"/>
              <a:t>like approach to create new models with sketch-to-3D </a:t>
            </a:r>
            <a:r>
              <a:rPr lang="en-GB" sz="1600" dirty="0" smtClean="0"/>
              <a:t>operations</a:t>
            </a:r>
          </a:p>
          <a:p>
            <a:pPr lvl="2"/>
            <a:r>
              <a:rPr lang="en-GB" sz="1600" dirty="0"/>
              <a:t>Fully </a:t>
            </a:r>
            <a:r>
              <a:rPr lang="en-GB" sz="1600" dirty="0" smtClean="0"/>
              <a:t>parametric</a:t>
            </a:r>
          </a:p>
          <a:p>
            <a:pPr lvl="3"/>
            <a:r>
              <a:rPr lang="en-GB" sz="1600" b="0" dirty="0" smtClean="0"/>
              <a:t>Design changes driven by parametric updates</a:t>
            </a:r>
          </a:p>
          <a:p>
            <a:pPr lvl="3"/>
            <a:r>
              <a:rPr lang="en-GB" sz="1600" b="0" dirty="0"/>
              <a:t>Captures engineering </a:t>
            </a:r>
            <a:r>
              <a:rPr lang="en-GB" sz="1600" b="0" dirty="0" smtClean="0"/>
              <a:t>intent</a:t>
            </a:r>
          </a:p>
          <a:p>
            <a:pPr lvl="3"/>
            <a:r>
              <a:rPr lang="en-GB" sz="1600" b="0" dirty="0"/>
              <a:t>Analysis focused</a:t>
            </a:r>
          </a:p>
          <a:p>
            <a:pPr lvl="2"/>
            <a:r>
              <a:rPr lang="en-GB" sz="1600" dirty="0" smtClean="0"/>
              <a:t>Import CAD models and </a:t>
            </a:r>
            <a:r>
              <a:rPr lang="en-GB" sz="1600" dirty="0"/>
              <a:t>perform </a:t>
            </a:r>
            <a:r>
              <a:rPr lang="en-GB" sz="1600" dirty="0" smtClean="0"/>
              <a:t>geometric </a:t>
            </a:r>
            <a:r>
              <a:rPr lang="en-GB" sz="1600" dirty="0"/>
              <a:t>operations </a:t>
            </a:r>
            <a:r>
              <a:rPr lang="en-GB" sz="1600" dirty="0" smtClean="0"/>
              <a:t>in preparation for meshing</a:t>
            </a:r>
          </a:p>
          <a:p>
            <a:pPr lvl="3"/>
            <a:r>
              <a:rPr lang="en-GB" sz="1600" b="0" dirty="0"/>
              <a:t>Supports native CAD </a:t>
            </a:r>
            <a:r>
              <a:rPr lang="en-GB" sz="1600" b="0" dirty="0" smtClean="0"/>
              <a:t>parameters</a:t>
            </a:r>
          </a:p>
          <a:p>
            <a:pPr lvl="3"/>
            <a:r>
              <a:rPr lang="en-GB" sz="1600" b="0" dirty="0"/>
              <a:t>Custom tools to repair, prepare and optimize models for analysis</a:t>
            </a:r>
          </a:p>
          <a:p>
            <a:pPr lvl="2"/>
            <a:r>
              <a:rPr lang="en-GB" sz="1600" dirty="0" smtClean="0"/>
              <a:t>Maintains feature history</a:t>
            </a:r>
            <a:endParaRPr lang="en-GB" sz="1600" dirty="0"/>
          </a:p>
          <a:p>
            <a:pPr lvl="1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Direct </a:t>
            </a:r>
            <a:r>
              <a:rPr lang="en-GB" dirty="0" err="1"/>
              <a:t>Modeling</a:t>
            </a:r>
            <a:endParaRPr lang="en-GB" dirty="0"/>
          </a:p>
          <a:p>
            <a:pPr lvl="2"/>
            <a:r>
              <a:rPr lang="en-GB" sz="1600" dirty="0" smtClean="0"/>
              <a:t>Import </a:t>
            </a:r>
            <a:r>
              <a:rPr lang="en-GB" sz="1600" dirty="0"/>
              <a:t>CAD models and perform geometric operations in preparation for </a:t>
            </a:r>
            <a:r>
              <a:rPr lang="en-GB" sz="1600" dirty="0" smtClean="0"/>
              <a:t>meshing</a:t>
            </a:r>
          </a:p>
          <a:p>
            <a:pPr lvl="3"/>
            <a:r>
              <a:rPr lang="en-GB" sz="1600" b="0" dirty="0"/>
              <a:t>Easy to edit “dumb” neutral files</a:t>
            </a:r>
          </a:p>
          <a:p>
            <a:pPr lvl="3"/>
            <a:r>
              <a:rPr lang="en-GB" sz="1600" b="0" dirty="0"/>
              <a:t>Easy to repair, prepare and optimize models for </a:t>
            </a:r>
            <a:r>
              <a:rPr lang="en-GB" sz="1600" b="0" dirty="0" smtClean="0"/>
              <a:t>analysis</a:t>
            </a:r>
          </a:p>
          <a:p>
            <a:pPr lvl="3"/>
            <a:r>
              <a:rPr lang="en-GB" sz="1600" b="0" dirty="0"/>
              <a:t>Custom tools to repair, prepare and optimize models for analysis</a:t>
            </a:r>
          </a:p>
          <a:p>
            <a:pPr lvl="2"/>
            <a:r>
              <a:rPr lang="en-GB" sz="1600" dirty="0" smtClean="0"/>
              <a:t>Locally </a:t>
            </a:r>
            <a:r>
              <a:rPr lang="en-GB" sz="1600" dirty="0"/>
              <a:t>parametric</a:t>
            </a:r>
          </a:p>
          <a:p>
            <a:pPr lvl="3"/>
            <a:r>
              <a:rPr lang="en-GB" sz="1600" b="0" dirty="0"/>
              <a:t>More flexibility to make unplanned and local changes</a:t>
            </a:r>
          </a:p>
          <a:p>
            <a:pPr lvl="2"/>
            <a:r>
              <a:rPr lang="en-GB" sz="1600" dirty="0" smtClean="0"/>
              <a:t>No </a:t>
            </a:r>
            <a:r>
              <a:rPr lang="en-GB" sz="1600" dirty="0"/>
              <a:t>features + no constraints = no regeneration failures</a:t>
            </a:r>
          </a:p>
          <a:p>
            <a:pPr lvl="1"/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Modeling Methods: Feature Based Vs Direct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123267" y="6053667"/>
            <a:ext cx="4961743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Note: ANSYS DesignModeler is a Feature Based Modeler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38" t="36352" r="24796" b="14203"/>
          <a:stretch/>
        </p:blipFill>
        <p:spPr bwMode="auto">
          <a:xfrm>
            <a:off x="5063206" y="4423595"/>
            <a:ext cx="3553409" cy="19405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</a:p>
          <a:p>
            <a:pPr lvl="1"/>
            <a:r>
              <a:rPr lang="en-GB" dirty="0" err="1" smtClean="0"/>
              <a:t>DesignModeler</a:t>
            </a:r>
            <a:r>
              <a:rPr lang="en-GB" dirty="0" smtClean="0"/>
              <a:t> is </a:t>
            </a:r>
            <a:r>
              <a:rPr lang="en-GB" dirty="0"/>
              <a:t>a parametric feature-based solid </a:t>
            </a:r>
            <a:r>
              <a:rPr lang="en-GB" dirty="0" err="1" smtClean="0"/>
              <a:t>modeler</a:t>
            </a:r>
            <a:endParaRPr lang="en-GB" dirty="0" smtClean="0"/>
          </a:p>
          <a:p>
            <a:pPr lvl="1"/>
            <a:r>
              <a:rPr lang="en-GB" dirty="0" smtClean="0"/>
              <a:t>Designed </a:t>
            </a:r>
            <a:r>
              <a:rPr lang="en-GB" dirty="0"/>
              <a:t>so that you can intuitively and quickly begin drawing 2D sketches, </a:t>
            </a:r>
            <a:r>
              <a:rPr lang="en-GB" dirty="0" err="1"/>
              <a:t>modeling</a:t>
            </a:r>
            <a:r>
              <a:rPr lang="en-GB" dirty="0"/>
              <a:t> 3D parts, or </a:t>
            </a:r>
            <a:r>
              <a:rPr lang="en-GB" dirty="0" smtClean="0"/>
              <a:t>importing </a:t>
            </a:r>
            <a:r>
              <a:rPr lang="en-GB" dirty="0"/>
              <a:t>CAD models for engineering analysis </a:t>
            </a:r>
            <a:r>
              <a:rPr lang="en-GB" dirty="0" err="1"/>
              <a:t>preprocessing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Application </a:t>
            </a:r>
            <a:r>
              <a:rPr lang="en-GB" dirty="0"/>
              <a:t>Fundamentals</a:t>
            </a:r>
          </a:p>
          <a:p>
            <a:pPr lvl="1"/>
            <a:r>
              <a:rPr lang="en-GB" dirty="0"/>
              <a:t>Two </a:t>
            </a:r>
            <a:r>
              <a:rPr lang="en-GB" dirty="0" smtClean="0"/>
              <a:t>basic modes </a:t>
            </a:r>
            <a:r>
              <a:rPr lang="en-GB" dirty="0"/>
              <a:t>of </a:t>
            </a:r>
            <a:r>
              <a:rPr lang="en-GB" dirty="0" smtClean="0"/>
              <a:t>operation for geometry creation.</a:t>
            </a:r>
            <a:endParaRPr lang="en-GB" dirty="0"/>
          </a:p>
          <a:p>
            <a:pPr lvl="2"/>
            <a:r>
              <a:rPr lang="en-GB" dirty="0"/>
              <a:t>2D Sketching</a:t>
            </a:r>
          </a:p>
          <a:p>
            <a:pPr lvl="2"/>
            <a:r>
              <a:rPr lang="en-GB" dirty="0"/>
              <a:t>3D </a:t>
            </a:r>
            <a:r>
              <a:rPr lang="en-GB" dirty="0" err="1" smtClean="0"/>
              <a:t>Modeling</a:t>
            </a:r>
            <a:endParaRPr lang="en-GB" dirty="0" smtClean="0"/>
          </a:p>
          <a:p>
            <a:pPr lvl="1"/>
            <a:r>
              <a:rPr lang="en-GB" dirty="0" smtClean="0"/>
              <a:t>Dedicated tools for import &amp; clean-up.</a:t>
            </a: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DesignModeler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783" t="50018" r="44868" b="15596"/>
          <a:stretch/>
        </p:blipFill>
        <p:spPr bwMode="auto">
          <a:xfrm>
            <a:off x="5063207" y="1548000"/>
            <a:ext cx="1685871" cy="27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98" t="55940" r="48148" b="9673"/>
          <a:stretch/>
        </p:blipFill>
        <p:spPr bwMode="auto">
          <a:xfrm>
            <a:off x="6930745" y="1548000"/>
            <a:ext cx="1685871" cy="273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5373045" y="1554929"/>
            <a:ext cx="1035312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Sketching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222017" y="1551976"/>
            <a:ext cx="1103325" cy="33855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Modeling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6665294" y="2704403"/>
            <a:ext cx="377851" cy="42319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54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153891" y="4503797"/>
            <a:ext cx="1382935" cy="5847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CAD Import &amp; </a:t>
            </a:r>
            <a:r>
              <a:rPr lang="en-GB" b="1" dirty="0" err="1" smtClean="0">
                <a:latin typeface="Calibri" pitchFamily="34" charset="0"/>
                <a:cs typeface="Calibri" pitchFamily="34" charset="0"/>
              </a:rPr>
              <a:t>Cleanup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122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3" r="6058"/>
          <a:stretch/>
        </p:blipFill>
        <p:spPr bwMode="auto">
          <a:xfrm>
            <a:off x="2736000" y="2026444"/>
            <a:ext cx="1692000" cy="336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 b="69331"/>
          <a:stretch>
            <a:fillRect/>
          </a:stretch>
        </p:blipFill>
        <p:spPr bwMode="auto">
          <a:xfrm>
            <a:off x="4853597" y="2231136"/>
            <a:ext cx="2333625" cy="2994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 b="76706"/>
          <a:stretch>
            <a:fillRect/>
          </a:stretch>
        </p:blipFill>
        <p:spPr bwMode="auto">
          <a:xfrm>
            <a:off x="318173" y="2713939"/>
            <a:ext cx="2333625" cy="2274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00050" algn="l"/>
              </a:tabLst>
              <a:defRPr/>
            </a:pPr>
            <a:r>
              <a:rPr lang="en-US" dirty="0"/>
              <a:t>Launching </a:t>
            </a:r>
            <a:r>
              <a:rPr lang="en-US" dirty="0" err="1"/>
              <a:t>DesignModeler</a:t>
            </a:r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775200" y="1362075"/>
            <a:ext cx="4132263" cy="1328738"/>
          </a:xfrm>
          <a:prstGeom prst="rect">
            <a:avLst/>
          </a:prstGeom>
        </p:spPr>
        <p:txBody>
          <a:bodyPr/>
          <a:lstStyle/>
          <a:p>
            <a:pPr marL="114300" indent="-228600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800" kern="0" dirty="0">
                <a:latin typeface="+mn-lt"/>
              </a:rPr>
              <a:t>From Component Systems </a:t>
            </a:r>
          </a:p>
          <a:p>
            <a:pPr marL="571500" lvl="1" indent="-228600" eaLnBrk="0" hangingPunct="0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600" b="0" kern="0" dirty="0" err="1" smtClean="0">
                <a:latin typeface="+mn-lt"/>
              </a:rPr>
              <a:t>Eg</a:t>
            </a:r>
            <a:r>
              <a:rPr lang="en-US" sz="1600" b="0" kern="0" dirty="0" smtClean="0">
                <a:latin typeface="+mn-lt"/>
              </a:rPr>
              <a:t>: Geometry, Mesh</a:t>
            </a:r>
            <a:endParaRPr lang="en-US" b="0" kern="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62500" y="1379538"/>
            <a:ext cx="4170363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5669280" y="3959859"/>
            <a:ext cx="1858061" cy="36251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201613" y="1365250"/>
            <a:ext cx="4273550" cy="411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00025" y="1385888"/>
            <a:ext cx="4233863" cy="2903258"/>
            <a:chOff x="4590860" y="1403351"/>
            <a:chExt cx="4234051" cy="2903258"/>
          </a:xfrm>
        </p:grpSpPr>
        <p:sp>
          <p:nvSpPr>
            <p:cNvPr id="20" name="Rectangle 4"/>
            <p:cNvSpPr txBox="1">
              <a:spLocks noChangeArrowheads="1"/>
            </p:cNvSpPr>
            <p:nvPr/>
          </p:nvSpPr>
          <p:spPr>
            <a:xfrm>
              <a:off x="4590860" y="1403351"/>
              <a:ext cx="4234051" cy="1957387"/>
            </a:xfrm>
            <a:prstGeom prst="rect">
              <a:avLst/>
            </a:prstGeom>
          </p:spPr>
          <p:txBody>
            <a:bodyPr/>
            <a:lstStyle/>
            <a:p>
              <a:pPr marL="1588" indent="-228600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800" kern="0" dirty="0">
                  <a:latin typeface="+mn-lt"/>
                </a:rPr>
                <a:t>From Analysis Systems</a:t>
              </a:r>
            </a:p>
            <a:p>
              <a:pPr marL="458788" lvl="1" indent="-228600" eaLnBrk="0" hangingPunct="0">
                <a:spcBef>
                  <a:spcPct val="20000"/>
                </a:spcBef>
                <a:buClr>
                  <a:srgbClr val="16707C"/>
                </a:buClr>
                <a:defRPr/>
              </a:pPr>
              <a:r>
                <a:rPr lang="en-US" sz="1600" b="0" kern="0" dirty="0" err="1" smtClean="0">
                  <a:latin typeface="+mn-lt"/>
                </a:rPr>
                <a:t>Eg</a:t>
              </a:r>
              <a:r>
                <a:rPr lang="en-US" sz="1600" b="0" kern="0" dirty="0" smtClean="0">
                  <a:latin typeface="+mn-lt"/>
                </a:rPr>
                <a:t>: </a:t>
              </a:r>
              <a:r>
                <a:rPr lang="en-US" sz="1600" b="0" kern="0" dirty="0">
                  <a:latin typeface="+mn-lt"/>
                </a:rPr>
                <a:t>Fluid Flow (Fluent), Fluid Flow (CFX)</a:t>
              </a:r>
              <a:endParaRPr lang="en-US" b="0" kern="0" dirty="0">
                <a:latin typeface="+mn-lt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744912" y="3815397"/>
              <a:ext cx="1276349" cy="320675"/>
              <a:chOff x="5926139" y="4164012"/>
              <a:chExt cx="1276349" cy="320675"/>
            </a:xfrm>
          </p:grpSpPr>
          <p:sp>
            <p:nvSpPr>
              <p:cNvPr id="13329" name="Rectangle 7"/>
              <p:cNvSpPr>
                <a:spLocks noChangeArrowheads="1"/>
              </p:cNvSpPr>
              <p:nvPr/>
            </p:nvSpPr>
            <p:spPr bwMode="auto">
              <a:xfrm>
                <a:off x="5926139" y="4164012"/>
                <a:ext cx="1276349" cy="15875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330" name="Rectangle 7"/>
              <p:cNvSpPr>
                <a:spLocks noChangeArrowheads="1"/>
              </p:cNvSpPr>
              <p:nvPr/>
            </p:nvSpPr>
            <p:spPr bwMode="auto">
              <a:xfrm>
                <a:off x="5926139" y="4325937"/>
                <a:ext cx="1276349" cy="15875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endCxn id="39" idx="1"/>
            </p:cNvCxnSpPr>
            <p:nvPr/>
          </p:nvCxnSpPr>
          <p:spPr>
            <a:xfrm>
              <a:off x="6021262" y="4056063"/>
              <a:ext cx="1193860" cy="25054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40" idx="1"/>
            </p:cNvCxnSpPr>
            <p:nvPr/>
          </p:nvCxnSpPr>
          <p:spPr>
            <a:xfrm flipV="1">
              <a:off x="6021262" y="2565896"/>
              <a:ext cx="1273112" cy="13282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888275" y="4194187"/>
            <a:ext cx="781005" cy="1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half" idx="1"/>
          </p:nvPr>
        </p:nvSpPr>
        <p:spPr>
          <a:xfrm>
            <a:off x="1841448" y="5604783"/>
            <a:ext cx="6124804" cy="1014134"/>
          </a:xfrm>
        </p:spPr>
        <p:txBody>
          <a:bodyPr/>
          <a:lstStyle/>
          <a:p>
            <a:pPr lvl="1"/>
            <a:r>
              <a:rPr lang="en-GB" dirty="0" smtClean="0"/>
              <a:t>ANSYS </a:t>
            </a:r>
            <a:r>
              <a:rPr lang="en-GB" dirty="0" err="1" smtClean="0"/>
              <a:t>DesignModeler</a:t>
            </a:r>
            <a:r>
              <a:rPr lang="en-GB" dirty="0" smtClean="0"/>
              <a:t> is launched within Workbench</a:t>
            </a:r>
          </a:p>
          <a:p>
            <a:pPr lvl="1"/>
            <a:r>
              <a:rPr lang="en-GB" dirty="0" smtClean="0"/>
              <a:t>Double click Geometry in the System or right click and select Edit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2824170" y="4208069"/>
            <a:ext cx="1477168" cy="16215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903418" y="2463089"/>
            <a:ext cx="1317452" cy="1706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7341" y="3447427"/>
            <a:ext cx="1311531" cy="799647"/>
            <a:chOff x="7527341" y="4186567"/>
            <a:chExt cx="1311531" cy="799647"/>
          </a:xfrm>
        </p:grpSpPr>
        <p:pic>
          <p:nvPicPr>
            <p:cNvPr id="26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2948" r="71776" b="76883"/>
            <a:stretch>
              <a:fillRect/>
            </a:stretch>
          </p:blipFill>
          <p:spPr bwMode="auto">
            <a:xfrm>
              <a:off x="7527341" y="4186567"/>
              <a:ext cx="1311531" cy="799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7533025" y="4608271"/>
              <a:ext cx="1121161" cy="16459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</p:grpSp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6" cstate="print"/>
          <a:srcRect l="35580" r="39143" b="72269"/>
          <a:stretch>
            <a:fillRect/>
          </a:stretch>
        </p:blipFill>
        <p:spPr bwMode="auto">
          <a:xfrm>
            <a:off x="7473661" y="4260850"/>
            <a:ext cx="1316345" cy="9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555885" y="4676851"/>
            <a:ext cx="1121161" cy="180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32" name="Straight Arrow Connector 31"/>
          <p:cNvCxnSpPr>
            <a:endCxn id="30" idx="1"/>
          </p:cNvCxnSpPr>
          <p:nvPr/>
        </p:nvCxnSpPr>
        <p:spPr bwMode="auto">
          <a:xfrm flipV="1">
            <a:off x="5667344" y="4766851"/>
            <a:ext cx="1888541" cy="23342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4886339" y="4872091"/>
            <a:ext cx="781005" cy="1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92497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40" y="1752100"/>
            <a:ext cx="3314940" cy="4484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4202430" cy="4573588"/>
          </a:xfrm>
        </p:spPr>
        <p:txBody>
          <a:bodyPr/>
          <a:lstStyle/>
          <a:p>
            <a:r>
              <a:rPr lang="en-US" kern="1200" dirty="0"/>
              <a:t>Set up </a:t>
            </a:r>
            <a:r>
              <a:rPr lang="en-US" kern="1200" dirty="0" smtClean="0"/>
              <a:t>Working Units</a:t>
            </a:r>
          </a:p>
          <a:p>
            <a:pPr lvl="1"/>
            <a:r>
              <a:rPr lang="en-GB" dirty="0" smtClean="0"/>
              <a:t>Unit </a:t>
            </a:r>
            <a:r>
              <a:rPr lang="en-GB" dirty="0"/>
              <a:t>selection menu pops up immediately after DM launches</a:t>
            </a:r>
          </a:p>
          <a:p>
            <a:pPr lvl="2"/>
            <a:r>
              <a:rPr lang="en-GB" dirty="0" smtClean="0"/>
              <a:t>Always </a:t>
            </a:r>
            <a:r>
              <a:rPr lang="en-GB" dirty="0"/>
              <a:t>use project </a:t>
            </a:r>
            <a:r>
              <a:rPr lang="en-GB" dirty="0" smtClean="0"/>
              <a:t>unit:</a:t>
            </a:r>
          </a:p>
          <a:p>
            <a:pPr lvl="3"/>
            <a:r>
              <a:rPr lang="en-GB" b="0" dirty="0" smtClean="0"/>
              <a:t>Project </a:t>
            </a:r>
            <a:r>
              <a:rPr lang="en-GB" b="0" dirty="0"/>
              <a:t>units set in Workbench will be used</a:t>
            </a:r>
          </a:p>
          <a:p>
            <a:pPr lvl="2"/>
            <a:r>
              <a:rPr lang="en-GB" dirty="0"/>
              <a:t>Always use selected </a:t>
            </a:r>
            <a:r>
              <a:rPr lang="en-GB" dirty="0" smtClean="0"/>
              <a:t>unit:</a:t>
            </a:r>
          </a:p>
          <a:p>
            <a:pPr lvl="3"/>
            <a:r>
              <a:rPr lang="en-GB" b="0" dirty="0" smtClean="0"/>
              <a:t>Unit </a:t>
            </a:r>
            <a:r>
              <a:rPr lang="en-GB" b="0" dirty="0"/>
              <a:t>selected from the panel will be used</a:t>
            </a:r>
          </a:p>
          <a:p>
            <a:pPr lvl="2"/>
            <a:r>
              <a:rPr lang="en-GB" dirty="0"/>
              <a:t>Enable large model </a:t>
            </a:r>
            <a:r>
              <a:rPr lang="en-GB" dirty="0" smtClean="0"/>
              <a:t>support:</a:t>
            </a:r>
          </a:p>
          <a:p>
            <a:pPr lvl="3"/>
            <a:r>
              <a:rPr lang="en-GB" b="0" dirty="0" smtClean="0"/>
              <a:t>Enable </a:t>
            </a:r>
            <a:r>
              <a:rPr lang="en-GB" b="0" dirty="0"/>
              <a:t>this to create large models within a bounding box of 1000 cubic km</a:t>
            </a:r>
            <a:r>
              <a:rPr lang="en-GB" b="0" dirty="0" smtClean="0"/>
              <a:t>.</a:t>
            </a:r>
          </a:p>
          <a:p>
            <a:pPr lvl="1"/>
            <a:r>
              <a:rPr lang="en-GB" dirty="0" smtClean="0"/>
              <a:t>Units cannot be changed mid-session.</a:t>
            </a:r>
            <a:endParaRPr lang="en-GB" dirty="0"/>
          </a:p>
          <a:p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kern="1200" dirty="0" smtClean="0"/>
              <a:t>Units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27" y="930446"/>
            <a:ext cx="7037833" cy="51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903570" y="1142999"/>
            <a:ext cx="6905149" cy="67056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903571" y="1813559"/>
            <a:ext cx="1411130" cy="228600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1903570" y="5871741"/>
            <a:ext cx="4135280" cy="17102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903570" y="4291401"/>
            <a:ext cx="1411131" cy="1581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3314701" y="1814756"/>
            <a:ext cx="5494018" cy="40584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1903571" y="4099560"/>
            <a:ext cx="1411130" cy="19353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90" name="Rectangle 7"/>
          <p:cNvSpPr>
            <a:spLocks noChangeArrowheads="1"/>
          </p:cNvSpPr>
          <p:nvPr/>
        </p:nvSpPr>
        <p:spPr bwMode="auto">
          <a:xfrm>
            <a:off x="6038850" y="5873328"/>
            <a:ext cx="1884268" cy="16943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491" name="Rectangle 7"/>
          <p:cNvSpPr>
            <a:spLocks noChangeArrowheads="1"/>
          </p:cNvSpPr>
          <p:nvPr/>
        </p:nvSpPr>
        <p:spPr bwMode="auto">
          <a:xfrm>
            <a:off x="7923118" y="5873328"/>
            <a:ext cx="428604" cy="1657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2968" y="1324291"/>
            <a:ext cx="881063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Toolbars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138" y="2802571"/>
            <a:ext cx="1169988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Tree Outline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051" y="4039112"/>
            <a:ext cx="1079500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Mode Tabs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468" y="4928322"/>
            <a:ext cx="1173163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Details View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018" y="5821467"/>
            <a:ext cx="1370013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Status/Info Bar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91576" y="4558435"/>
            <a:ext cx="942975" cy="5238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Graphics Window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28244" y="6134205"/>
            <a:ext cx="1560512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Entity Details Bar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8202" y="6129442"/>
            <a:ext cx="1560512" cy="307975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175" indent="-3175">
              <a:spcBef>
                <a:spcPct val="20000"/>
              </a:spcBef>
              <a:buClr>
                <a:srgbClr val="16707C"/>
              </a:buClr>
              <a:defRPr/>
            </a:pPr>
            <a:r>
              <a:rPr lang="en-US" sz="1400" b="0" kern="0" dirty="0">
                <a:latin typeface="+mn-lt"/>
              </a:rPr>
              <a:t>Units Display Bar</a:t>
            </a:r>
          </a:p>
        </p:txBody>
      </p:sp>
      <p:sp>
        <p:nvSpPr>
          <p:cNvPr id="153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84" y="417513"/>
            <a:ext cx="6934200" cy="438150"/>
          </a:xfrm>
        </p:spPr>
        <p:txBody>
          <a:bodyPr/>
          <a:lstStyle/>
          <a:p>
            <a:pPr eaLnBrk="1" hangingPunct="1"/>
            <a:r>
              <a:rPr lang="en-US" dirty="0" smtClean="0"/>
              <a:t>DesignModeler Interface</a:t>
            </a:r>
          </a:p>
        </p:txBody>
      </p:sp>
    </p:spTree>
    <p:extLst>
      <p:ext uri="{BB962C8B-B14F-4D97-AF65-F5344CB8AC3E}">
        <p14:creationId xmlns="" xmlns:p14="http://schemas.microsoft.com/office/powerpoint/2010/main" val="38842590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67" y="1863475"/>
            <a:ext cx="2457663" cy="3966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0550" y="1751012"/>
            <a:ext cx="3634863" cy="4573588"/>
          </a:xfrm>
        </p:spPr>
        <p:txBody>
          <a:bodyPr/>
          <a:lstStyle/>
          <a:p>
            <a:r>
              <a:rPr lang="en-GB" dirty="0" smtClean="0"/>
              <a:t>Working with the Tree Outline</a:t>
            </a:r>
          </a:p>
          <a:p>
            <a:pPr lvl="1"/>
            <a:r>
              <a:rPr lang="en-GB" dirty="0" smtClean="0"/>
              <a:t>Starts with three default Planes</a:t>
            </a:r>
          </a:p>
          <a:p>
            <a:pPr lvl="2"/>
            <a:r>
              <a:rPr lang="en-GB" dirty="0" smtClean="0"/>
              <a:t>XY, ZX &amp; YZ</a:t>
            </a:r>
          </a:p>
          <a:p>
            <a:pPr lvl="2"/>
            <a:r>
              <a:rPr lang="en-GB" dirty="0" smtClean="0"/>
              <a:t>Sketches created on Planes</a:t>
            </a:r>
          </a:p>
          <a:p>
            <a:pPr lvl="1"/>
            <a:r>
              <a:rPr lang="en-GB" dirty="0" err="1" smtClean="0"/>
              <a:t>Modeling</a:t>
            </a:r>
            <a:r>
              <a:rPr lang="en-GB" dirty="0" smtClean="0"/>
              <a:t> Operations listed sequentially (Feature History)</a:t>
            </a:r>
          </a:p>
          <a:p>
            <a:pPr lvl="1"/>
            <a:r>
              <a:rPr lang="en-GB" dirty="0" smtClean="0"/>
              <a:t>Bodies/Parts listed beneath </a:t>
            </a:r>
            <a:r>
              <a:rPr lang="en-GB" dirty="0" err="1" smtClean="0"/>
              <a:t>Modeling</a:t>
            </a:r>
            <a:r>
              <a:rPr lang="en-GB" dirty="0" smtClean="0"/>
              <a:t> Operations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The Tree Outline can used to access, modify or delete </a:t>
            </a:r>
            <a:r>
              <a:rPr lang="en-GB" dirty="0" err="1" smtClean="0"/>
              <a:t>modeling</a:t>
            </a:r>
            <a:r>
              <a:rPr lang="en-GB" dirty="0" smtClean="0"/>
              <a:t> operations or sketches created at any point in the model history. 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Tree Outline</a:t>
            </a:r>
          </a:p>
        </p:txBody>
      </p:sp>
      <p:sp>
        <p:nvSpPr>
          <p:cNvPr id="22" name="Left Arrow Callout 21"/>
          <p:cNvSpPr/>
          <p:nvPr/>
        </p:nvSpPr>
        <p:spPr bwMode="auto">
          <a:xfrm flipH="1">
            <a:off x="4307359" y="2421488"/>
            <a:ext cx="3039754" cy="1009547"/>
          </a:xfrm>
          <a:prstGeom prst="leftArrowCallout">
            <a:avLst>
              <a:gd name="adj1" fmla="val 23259"/>
              <a:gd name="adj2" fmla="val 25000"/>
              <a:gd name="adj3" fmla="val 27200"/>
              <a:gd name="adj4" fmla="val 8051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7" name="TextBox 23"/>
          <p:cNvSpPr txBox="1">
            <a:spLocks noChangeArrowheads="1"/>
          </p:cNvSpPr>
          <p:nvPr/>
        </p:nvSpPr>
        <p:spPr bwMode="auto">
          <a:xfrm>
            <a:off x="7438893" y="2772399"/>
            <a:ext cx="1417516" cy="307723"/>
          </a:xfrm>
          <a:prstGeom prst="rect">
            <a:avLst/>
          </a:prstGeom>
          <a:solidFill>
            <a:srgbClr val="FFC000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</a:pPr>
            <a:r>
              <a:rPr lang="en-US" sz="1400" b="0" dirty="0"/>
              <a:t>Default Planes</a:t>
            </a:r>
          </a:p>
        </p:txBody>
      </p:sp>
      <p:sp>
        <p:nvSpPr>
          <p:cNvPr id="23" name="Left Arrow Callout 22"/>
          <p:cNvSpPr/>
          <p:nvPr/>
        </p:nvSpPr>
        <p:spPr bwMode="auto">
          <a:xfrm flipH="1">
            <a:off x="4307358" y="4689975"/>
            <a:ext cx="3034800" cy="776594"/>
          </a:xfrm>
          <a:prstGeom prst="leftArrowCallout">
            <a:avLst>
              <a:gd name="adj1" fmla="val 28551"/>
              <a:gd name="adj2" fmla="val 22560"/>
              <a:gd name="adj3" fmla="val 29070"/>
              <a:gd name="adj4" fmla="val 807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9" name="TextBox 24"/>
          <p:cNvSpPr txBox="1">
            <a:spLocks noChangeArrowheads="1"/>
          </p:cNvSpPr>
          <p:nvPr/>
        </p:nvSpPr>
        <p:spPr bwMode="auto">
          <a:xfrm>
            <a:off x="7438893" y="3689004"/>
            <a:ext cx="1481284" cy="738534"/>
          </a:xfrm>
          <a:prstGeom prst="rect">
            <a:avLst/>
          </a:prstGeom>
          <a:solidFill>
            <a:srgbClr val="FFC000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</a:pPr>
            <a:r>
              <a:rPr lang="en-US" sz="1400" b="0" dirty="0"/>
              <a:t>Sequential list of M</a:t>
            </a:r>
            <a:r>
              <a:rPr lang="en-US" sz="1400" b="0" dirty="0" smtClean="0"/>
              <a:t>odeling </a:t>
            </a:r>
            <a:r>
              <a:rPr lang="en-US" sz="1400" b="0" dirty="0"/>
              <a:t>Operations</a:t>
            </a:r>
          </a:p>
        </p:txBody>
      </p:sp>
      <p:sp>
        <p:nvSpPr>
          <p:cNvPr id="27" name="Left Arrow Callout 26"/>
          <p:cNvSpPr/>
          <p:nvPr/>
        </p:nvSpPr>
        <p:spPr bwMode="auto">
          <a:xfrm flipH="1">
            <a:off x="4307358" y="3428218"/>
            <a:ext cx="3024000" cy="1261756"/>
          </a:xfrm>
          <a:prstGeom prst="leftArrowCallout">
            <a:avLst>
              <a:gd name="adj1" fmla="val 15960"/>
              <a:gd name="adj2" fmla="val 16172"/>
              <a:gd name="adj3" fmla="val 18757"/>
              <a:gd name="adj4" fmla="val 8092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01" name="TextBox 27"/>
          <p:cNvSpPr txBox="1">
            <a:spLocks noChangeArrowheads="1"/>
          </p:cNvSpPr>
          <p:nvPr/>
        </p:nvSpPr>
        <p:spPr bwMode="auto">
          <a:xfrm>
            <a:off x="7438893" y="4787900"/>
            <a:ext cx="1207502" cy="650875"/>
          </a:xfrm>
          <a:prstGeom prst="rect">
            <a:avLst/>
          </a:prstGeom>
          <a:solidFill>
            <a:srgbClr val="FFC000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rgbClr val="16707C"/>
              </a:buClr>
            </a:pPr>
            <a:r>
              <a:rPr lang="en-US" sz="1400" b="0" dirty="0"/>
              <a:t>List of </a:t>
            </a:r>
            <a:r>
              <a:rPr lang="en-US" sz="1400" b="0" dirty="0" smtClean="0"/>
              <a:t>bodies/parts</a:t>
            </a:r>
            <a:endParaRPr lang="en-US" sz="1400" b="0" dirty="0"/>
          </a:p>
          <a:p>
            <a:pPr algn="ctr" eaLnBrk="0" hangingPunct="0">
              <a:spcBef>
                <a:spcPct val="20000"/>
              </a:spcBef>
              <a:buClr>
                <a:srgbClr val="16707C"/>
              </a:buClr>
            </a:pPr>
            <a:r>
              <a:rPr lang="en-US" sz="1400" b="0" dirty="0"/>
              <a:t>created</a:t>
            </a:r>
          </a:p>
        </p:txBody>
      </p:sp>
    </p:spTree>
    <p:extLst>
      <p:ext uri="{BB962C8B-B14F-4D97-AF65-F5344CB8AC3E}">
        <p14:creationId xmlns="" xmlns:p14="http://schemas.microsoft.com/office/powerpoint/2010/main" val="35159646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dLG0WwH1EsVImRhKIRU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tYO2Avh6yJTsQVIUvLZ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zZzgq8bzC9CpGbUSfZX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VLi10W2EQ6BtLNzqcFSA"/>
</p:tagLst>
</file>

<file path=ppt/theme/theme1.xml><?xml version="1.0" encoding="utf-8"?>
<a:theme xmlns:a="http://schemas.openxmlformats.org/drawingml/2006/main" name="1_ANSYS-2011-powerpoint-template">
  <a:themeElements>
    <a:clrScheme name="Custom 1">
      <a:dk1>
        <a:sysClr val="windowText" lastClr="000000"/>
      </a:dk1>
      <a:lt1>
        <a:sysClr val="window" lastClr="FFFFFF"/>
      </a:lt1>
      <a:dk2>
        <a:srgbClr val="FFDD00"/>
      </a:dk2>
      <a:lt2>
        <a:srgbClr val="0079C1"/>
      </a:lt2>
      <a:accent1>
        <a:srgbClr val="000000"/>
      </a:accent1>
      <a:accent2>
        <a:srgbClr val="F2F2F2"/>
      </a:accent2>
      <a:accent3>
        <a:srgbClr val="BFBFBF"/>
      </a:accent3>
      <a:accent4>
        <a:srgbClr val="6D6E71"/>
      </a:accent4>
      <a:accent5>
        <a:srgbClr val="939598"/>
      </a:accent5>
      <a:accent6>
        <a:srgbClr val="BCBEC0"/>
      </a:accent6>
      <a:hlink>
        <a:srgbClr val="414042"/>
      </a:hlink>
      <a:folHlink>
        <a:srgbClr val="008C99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 cap="sq" algn="ctr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b="1" dirty="0" smtClean="0">
            <a:solidFill>
              <a:schemeClr val="bg1"/>
            </a:solidFill>
            <a:latin typeface="Arial Narrow" pitchFamily="34" charset="0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bg2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>
        <a:spAutoFit/>
      </a:bodyPr>
      <a:lstStyle>
        <a:defPPr>
          <a:defRPr b="1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24861</TotalTime>
  <Words>1434</Words>
  <Application>Microsoft Office PowerPoint</Application>
  <PresentationFormat>On-screen Show (4:3)</PresentationFormat>
  <Paragraphs>301</Paragraphs>
  <Slides>24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1_ANSYS-2011-powerpoint-template</vt:lpstr>
      <vt:lpstr>Lecture 3  Introduction to ANSYS DesignModeler  </vt:lpstr>
      <vt:lpstr>Slide 2</vt:lpstr>
      <vt:lpstr>Preprocessing Workflow</vt:lpstr>
      <vt:lpstr>Modeling Methods: Feature Based Vs Direct</vt:lpstr>
      <vt:lpstr>What is DesignModeler?</vt:lpstr>
      <vt:lpstr>Launching DesignModeler</vt:lpstr>
      <vt:lpstr>Units</vt:lpstr>
      <vt:lpstr>DesignModeler Interface</vt:lpstr>
      <vt:lpstr>Tree Outline</vt:lpstr>
      <vt:lpstr>Tree Outline</vt:lpstr>
      <vt:lpstr>Details View</vt:lpstr>
      <vt:lpstr>Details View</vt:lpstr>
      <vt:lpstr>Status/Info Bar</vt:lpstr>
      <vt:lpstr>Toolbars: Selection Tools </vt:lpstr>
      <vt:lpstr>Toolbars: View Controls</vt:lpstr>
      <vt:lpstr>Toolbars: Display Controls</vt:lpstr>
      <vt:lpstr>Basic Mouse Controls</vt:lpstr>
      <vt:lpstr>Hot Keys</vt:lpstr>
      <vt:lpstr>Workshop 1 – DesignModeler Basics</vt:lpstr>
      <vt:lpstr>Appendix</vt:lpstr>
      <vt:lpstr>Hot Keys</vt:lpstr>
      <vt:lpstr>Details on Mouse Control</vt:lpstr>
      <vt:lpstr>Menu Toolbar </vt:lpstr>
      <vt:lpstr>Feature Operation Toolbar</vt:lpstr>
    </vt:vector>
  </TitlesOfParts>
  <Company>ANSYS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pcdimier</dc:creator>
  <cp:lastModifiedBy>mkhan</cp:lastModifiedBy>
  <cp:revision>689</cp:revision>
  <dcterms:created xsi:type="dcterms:W3CDTF">2003-01-22T19:16:29Z</dcterms:created>
  <dcterms:modified xsi:type="dcterms:W3CDTF">2012-11-07T10:46:06Z</dcterms:modified>
</cp:coreProperties>
</file>