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58" r:id="rId2"/>
    <p:sldId id="503" r:id="rId3"/>
    <p:sldId id="504" r:id="rId4"/>
    <p:sldId id="507" r:id="rId5"/>
    <p:sldId id="505" r:id="rId6"/>
    <p:sldId id="509" r:id="rId7"/>
    <p:sldId id="510" r:id="rId8"/>
    <p:sldId id="513" r:id="rId9"/>
    <p:sldId id="511" r:id="rId10"/>
    <p:sldId id="512" r:id="rId11"/>
    <p:sldId id="516" r:id="rId12"/>
    <p:sldId id="515" r:id="rId13"/>
    <p:sldId id="514" r:id="rId14"/>
    <p:sldId id="517" r:id="rId15"/>
    <p:sldId id="518" r:id="rId16"/>
    <p:sldId id="519" r:id="rId17"/>
    <p:sldId id="520" r:id="rId18"/>
    <p:sldId id="521" r:id="rId19"/>
    <p:sldId id="522" r:id="rId20"/>
    <p:sldId id="524" r:id="rId21"/>
    <p:sldId id="525"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D50"/>
    <a:srgbClr val="1E1162"/>
    <a:srgbClr val="110F50"/>
    <a:srgbClr val="0F0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p:restoredTop sz="95742"/>
  </p:normalViewPr>
  <p:slideViewPr>
    <p:cSldViewPr snapToGrid="0" snapToObjects="1">
      <p:cViewPr varScale="1">
        <p:scale>
          <a:sx n="37" d="100"/>
          <a:sy n="37" d="100"/>
        </p:scale>
        <p:origin x="78" y="45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22.12.2023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273594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1269600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463473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4280209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4191240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93786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3240468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2303539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1158385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2287441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4272556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573458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21</a:t>
            </a:fld>
            <a:endParaRPr lang="tr-TR"/>
          </a:p>
        </p:txBody>
      </p:sp>
    </p:spTree>
    <p:extLst>
      <p:ext uri="{BB962C8B-B14F-4D97-AF65-F5344CB8AC3E}">
        <p14:creationId xmlns:p14="http://schemas.microsoft.com/office/powerpoint/2010/main" val="1074851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3342233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1136844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64557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2524226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2842846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101865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363533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1077218"/>
          </a:xfrm>
          <a:prstGeom prst="rect">
            <a:avLst/>
          </a:prstGeom>
          <a:noFill/>
        </p:spPr>
        <p:txBody>
          <a:bodyPr wrap="square">
            <a:spAutoFit/>
          </a:bodyPr>
          <a:lstStyle/>
          <a:p>
            <a:pPr algn="just"/>
            <a:r>
              <a:rPr lang="tr-TR" sz="3200" b="0" i="0" dirty="0">
                <a:solidFill>
                  <a:schemeClr val="bg1"/>
                </a:solidFill>
                <a:effectLst/>
                <a:latin typeface="Comic Sans MS" panose="030F0902030302020204" pitchFamily="66" charset="0"/>
              </a:rPr>
              <a:t>Beslenmenin Gerçek Yaşamda Uygulanması (Gebelikte, bebeklikte ve çocuklukta beslenme)</a:t>
            </a:r>
            <a:endParaRPr lang="tr-TR" sz="3200" b="1" dirty="0">
              <a:solidFill>
                <a:schemeClr val="bg1"/>
              </a:solidFill>
              <a:latin typeface="Comic Sans MS" panose="030F0902030302020204" pitchFamily="66"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lnSpcReduction="10000"/>
          </a:bodyPr>
          <a:lstStyle/>
          <a:p>
            <a:pPr>
              <a:lnSpc>
                <a:spcPct val="120000"/>
              </a:lnSpc>
            </a:pPr>
            <a:r>
              <a:rPr lang="tr-TR" dirty="0">
                <a:solidFill>
                  <a:srgbClr val="0F0F4F"/>
                </a:solidFill>
              </a:rPr>
              <a:t>Dersin Adı:  </a:t>
            </a:r>
            <a:r>
              <a:rPr lang="tr-TR" b="0" i="0" u="none" strike="noStrike" dirty="0">
                <a:effectLst/>
              </a:rPr>
              <a:t>HEM103-C</a:t>
            </a:r>
            <a:r>
              <a:rPr lang="tr-TR" dirty="0"/>
              <a:t>-Beslenme İlkeleri </a:t>
            </a:r>
          </a:p>
          <a:p>
            <a:pPr>
              <a:lnSpc>
                <a:spcPct val="110000"/>
              </a:lnSpc>
              <a:spcBef>
                <a:spcPts val="600"/>
              </a:spcBef>
            </a:pPr>
            <a:r>
              <a:rPr lang="tr-TR" dirty="0">
                <a:solidFill>
                  <a:srgbClr val="0F0F4F"/>
                </a:solidFill>
                <a:latin typeface="Times New Roman" panose="02020603050405020304" pitchFamily="18" charset="0"/>
                <a:cs typeface="Times New Roman" panose="02020603050405020304" pitchFamily="18" charset="0"/>
              </a:rPr>
              <a:t>Dersin Hocası</a:t>
            </a:r>
            <a:r>
              <a:rPr lang="tr-TR" dirty="0" smtClean="0">
                <a:solidFill>
                  <a:srgbClr val="0F0F4F"/>
                </a:solidFill>
                <a:latin typeface="Times New Roman" panose="02020603050405020304" pitchFamily="18" charset="0"/>
                <a:cs typeface="Times New Roman" panose="02020603050405020304" pitchFamily="18" charset="0"/>
              </a:rPr>
              <a:t>: Dr.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a:t>
            </a:r>
            <a:r>
              <a:rPr lang="tr-TR" smtClean="0">
                <a:solidFill>
                  <a:srgbClr val="0F0F4F"/>
                </a:solidFill>
                <a:latin typeface="Times New Roman" panose="02020603050405020304" pitchFamily="18" charset="0"/>
                <a:cs typeface="Times New Roman" panose="02020603050405020304" pitchFamily="18" charset="0"/>
              </a:rPr>
              <a:t>Üyesi Ferid AYDIN</a:t>
            </a:r>
            <a:endParaRPr lang="tr-TR" dirty="0">
              <a:solidFill>
                <a:srgbClr val="0F0F4F"/>
              </a:solidFill>
              <a:latin typeface="Times New Roman" panose="02020603050405020304" pitchFamily="18" charset="0"/>
              <a:cs typeface="Times New Roman" panose="02020603050405020304" pitchFamily="18" charset="0"/>
            </a:endParaRPr>
          </a:p>
        </p:txBody>
      </p:sp>
      <p:sp>
        <p:nvSpPr>
          <p:cNvPr id="3" name="Başlık 2">
            <a:extLst>
              <a:ext uri="{FF2B5EF4-FFF2-40B4-BE49-F238E27FC236}">
                <a16:creationId xmlns:a16="http://schemas.microsoft.com/office/drawing/2014/main" id="{C83FCD42-6892-BF6C-F42A-315962234477}"/>
              </a:ext>
            </a:extLst>
          </p:cNvPr>
          <p:cNvSpPr>
            <a:spLocks noGrp="1"/>
          </p:cNvSpPr>
          <p:nvPr>
            <p:ph type="ctrTitle"/>
          </p:nvPr>
        </p:nvSpPr>
        <p:spPr>
          <a:xfrm>
            <a:off x="2188534" y="820589"/>
            <a:ext cx="9500119" cy="2793292"/>
          </a:xfrm>
        </p:spPr>
        <p:txBody>
          <a:bodyPr/>
          <a:lstStyle/>
          <a:p>
            <a:r>
              <a:rPr lang="tr-TR" sz="6000" b="0" i="0" u="none" strike="noStrike" dirty="0">
                <a:effectLst/>
              </a:rPr>
              <a:t>HME103</a:t>
            </a:r>
            <a:r>
              <a:rPr lang="tr-TR" sz="6000" dirty="0"/>
              <a:t>-Beslenme İlkeleri</a:t>
            </a:r>
            <a:endParaRPr lang="tr-TR" dirty="0"/>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50800" y="1661309"/>
            <a:ext cx="6493346" cy="3970318"/>
          </a:xfrm>
          <a:prstGeom prst="rect">
            <a:avLst/>
          </a:prstGeom>
        </p:spPr>
        <p:txBody>
          <a:bodyPr wrap="square">
            <a:spAutoFit/>
          </a:bodyPr>
          <a:lstStyle/>
          <a:p>
            <a:pPr marL="342900" indent="-342900" algn="just">
              <a:buFont typeface="Arial" panose="020B0604020202020204" pitchFamily="34" charset="0"/>
              <a:buChar char="•"/>
            </a:pPr>
            <a:r>
              <a:rPr lang="tr-TR" dirty="0">
                <a:solidFill>
                  <a:srgbClr val="C00000"/>
                </a:solidFill>
                <a:latin typeface="Comic Sans MS" panose="030F0702030302020204" pitchFamily="66" charset="0"/>
              </a:rPr>
              <a:t>İnek sütündeki protein miktarı </a:t>
            </a:r>
            <a:r>
              <a:rPr lang="tr-TR" dirty="0">
                <a:latin typeface="Comic Sans MS" panose="030F0702030302020204" pitchFamily="66" charset="0"/>
              </a:rPr>
              <a:t>anne sütü ve formül süte göre </a:t>
            </a:r>
            <a:r>
              <a:rPr lang="tr-TR" dirty="0">
                <a:solidFill>
                  <a:srgbClr val="C00000"/>
                </a:solidFill>
                <a:latin typeface="Comic Sans MS" panose="030F0702030302020204" pitchFamily="66" charset="0"/>
              </a:rPr>
              <a:t>çok daha yüksektir</a:t>
            </a:r>
            <a:r>
              <a:rPr lang="tr-TR" dirty="0">
                <a:latin typeface="Comic Sans MS" panose="030F0702030302020204" pitchFamily="66" charset="0"/>
              </a:rPr>
              <a:t> ve kazein miktarı baskındır (</a:t>
            </a:r>
            <a:r>
              <a:rPr lang="tr-TR" dirty="0" err="1">
                <a:latin typeface="Comic Sans MS" panose="030F0702030302020204" pitchFamily="66" charset="0"/>
              </a:rPr>
              <a:t>whey</a:t>
            </a:r>
            <a:r>
              <a:rPr lang="tr-TR" dirty="0">
                <a:latin typeface="Comic Sans MS" panose="030F0702030302020204" pitchFamily="66" charset="0"/>
              </a:rPr>
              <a:t>/kazein: 20/80). </a:t>
            </a:r>
          </a:p>
          <a:p>
            <a:pPr marL="342900" indent="-342900" algn="just">
              <a:buFont typeface="Arial" panose="020B0604020202020204" pitchFamily="34" charset="0"/>
              <a:buChar char="•"/>
            </a:pPr>
            <a:r>
              <a:rPr lang="tr-TR" dirty="0">
                <a:latin typeface="Comic Sans MS" panose="030F0702030302020204" pitchFamily="66" charset="0"/>
              </a:rPr>
              <a:t>Yüksek ve çeşitli protein içeriği inek sütünün </a:t>
            </a:r>
            <a:r>
              <a:rPr lang="tr-TR" dirty="0">
                <a:solidFill>
                  <a:srgbClr val="7030A0"/>
                </a:solidFill>
                <a:latin typeface="Comic Sans MS" panose="030F0702030302020204" pitchFamily="66" charset="0"/>
              </a:rPr>
              <a:t>alerjen</a:t>
            </a:r>
            <a:r>
              <a:rPr lang="tr-TR" dirty="0">
                <a:latin typeface="Comic Sans MS" panose="030F0702030302020204" pitchFamily="66" charset="0"/>
              </a:rPr>
              <a:t> olmasına ve </a:t>
            </a:r>
            <a:r>
              <a:rPr lang="tr-TR" dirty="0" err="1">
                <a:solidFill>
                  <a:srgbClr val="7030A0"/>
                </a:solidFill>
                <a:latin typeface="Comic Sans MS" panose="030F0702030302020204" pitchFamily="66" charset="0"/>
              </a:rPr>
              <a:t>otoimmün</a:t>
            </a:r>
            <a:r>
              <a:rPr lang="tr-TR" dirty="0">
                <a:solidFill>
                  <a:srgbClr val="7030A0"/>
                </a:solidFill>
                <a:latin typeface="Comic Sans MS" panose="030F0702030302020204" pitchFamily="66" charset="0"/>
              </a:rPr>
              <a:t> hastalıklara yatkınlık </a:t>
            </a:r>
            <a:r>
              <a:rPr lang="tr-TR" dirty="0">
                <a:latin typeface="Comic Sans MS" panose="030F0702030302020204" pitchFamily="66" charset="0"/>
              </a:rPr>
              <a:t>oluşturmasına neden olmaktadır. </a:t>
            </a:r>
          </a:p>
          <a:p>
            <a:pPr marL="342900" indent="-342900" algn="just">
              <a:buFont typeface="Arial" panose="020B0604020202020204" pitchFamily="34" charset="0"/>
              <a:buChar char="•"/>
            </a:pPr>
            <a:r>
              <a:rPr lang="tr-TR" dirty="0">
                <a:latin typeface="Comic Sans MS" panose="030F0702030302020204" pitchFamily="66" charset="0"/>
              </a:rPr>
              <a:t>Kazein, sindirimi daha güç bir proteindir ve alerjen özelliği de mevcuttur. </a:t>
            </a:r>
          </a:p>
          <a:p>
            <a:pPr marL="342900" indent="-342900" algn="just">
              <a:buFont typeface="Arial" panose="020B0604020202020204" pitchFamily="34" charset="0"/>
              <a:buChar char="•"/>
            </a:pPr>
            <a:r>
              <a:rPr lang="tr-TR" u="sng" dirty="0">
                <a:latin typeface="Comic Sans MS" panose="030F0702030302020204" pitchFamily="66" charset="0"/>
              </a:rPr>
              <a:t>Anne sütü ve inek sütünde bulunan kazeinin yapısında da farklılıklar vardır</a:t>
            </a:r>
            <a:r>
              <a:rPr lang="tr-TR" dirty="0">
                <a:latin typeface="Comic Sans MS" panose="030F0702030302020204" pitchFamily="66" charset="0"/>
              </a:rPr>
              <a:t>. </a:t>
            </a:r>
            <a:r>
              <a:rPr lang="tr-TR" dirty="0" err="1">
                <a:latin typeface="Comic Sans MS" panose="030F0702030302020204" pitchFamily="66" charset="0"/>
              </a:rPr>
              <a:t>Whey</a:t>
            </a:r>
            <a:r>
              <a:rPr lang="tr-TR" dirty="0">
                <a:latin typeface="Comic Sans MS" panose="030F0702030302020204" pitchFamily="66" charset="0"/>
              </a:rPr>
              <a:t> tipi bir protein olan </a:t>
            </a:r>
            <a:r>
              <a:rPr lang="tr-TR" dirty="0">
                <a:solidFill>
                  <a:srgbClr val="C00000"/>
                </a:solidFill>
                <a:latin typeface="Comic Sans MS" panose="030F0702030302020204" pitchFamily="66" charset="0"/>
              </a:rPr>
              <a:t>alfa </a:t>
            </a:r>
            <a:r>
              <a:rPr lang="tr-TR" dirty="0" err="1">
                <a:solidFill>
                  <a:srgbClr val="C00000"/>
                </a:solidFill>
                <a:latin typeface="Comic Sans MS" panose="030F0702030302020204" pitchFamily="66" charset="0"/>
              </a:rPr>
              <a:t>laktalbumin</a:t>
            </a:r>
            <a:r>
              <a:rPr lang="tr-TR" dirty="0">
                <a:solidFill>
                  <a:srgbClr val="C00000"/>
                </a:solidFill>
                <a:latin typeface="Comic Sans MS" panose="030F0702030302020204" pitchFamily="66" charset="0"/>
              </a:rPr>
              <a:t> anne sütünde inek sütüne oranla iki kat fazladır</a:t>
            </a:r>
            <a:r>
              <a:rPr lang="tr-TR" dirty="0">
                <a:latin typeface="Comic Sans MS" panose="030F0702030302020204" pitchFamily="66" charset="0"/>
              </a:rPr>
              <a:t>, bunu miktar olarak demir bağlayan </a:t>
            </a:r>
            <a:r>
              <a:rPr lang="tr-TR" dirty="0" err="1">
                <a:latin typeface="Comic Sans MS" panose="030F0702030302020204" pitchFamily="66" charset="0"/>
              </a:rPr>
              <a:t>laktoferrin</a:t>
            </a:r>
            <a:r>
              <a:rPr lang="tr-TR" dirty="0">
                <a:latin typeface="Comic Sans MS" panose="030F0702030302020204" pitchFamily="66" charset="0"/>
              </a:rPr>
              <a:t> izler. </a:t>
            </a:r>
            <a:r>
              <a:rPr lang="tr-TR" u="sng" dirty="0">
                <a:latin typeface="Comic Sans MS" panose="030F0702030302020204" pitchFamily="66" charset="0"/>
              </a:rPr>
              <a:t>Beta </a:t>
            </a:r>
            <a:r>
              <a:rPr lang="tr-TR" u="sng" dirty="0" err="1">
                <a:latin typeface="Comic Sans MS" panose="030F0702030302020204" pitchFamily="66" charset="0"/>
              </a:rPr>
              <a:t>laktoglobulin</a:t>
            </a:r>
            <a:r>
              <a:rPr lang="tr-TR" u="sng" dirty="0">
                <a:latin typeface="Comic Sans MS" panose="030F0702030302020204" pitchFamily="66" charset="0"/>
              </a:rPr>
              <a:t> anne sütünde bulunmaz</a:t>
            </a:r>
            <a:r>
              <a:rPr lang="tr-TR" dirty="0">
                <a:latin typeface="Comic Sans MS" panose="030F0702030302020204" pitchFamily="66" charset="0"/>
              </a:rPr>
              <a:t>, inek sütünde bulunur </a:t>
            </a:r>
            <a:r>
              <a:rPr lang="tr-TR" u="sng" dirty="0">
                <a:latin typeface="Comic Sans MS" panose="030F0702030302020204" pitchFamily="66" charset="0"/>
              </a:rPr>
              <a:t>ve </a:t>
            </a:r>
            <a:r>
              <a:rPr lang="tr-TR" u="sng" dirty="0" err="1">
                <a:latin typeface="Comic Sans MS" panose="030F0702030302020204" pitchFamily="66" charset="0"/>
              </a:rPr>
              <a:t>alerjenite</a:t>
            </a:r>
            <a:r>
              <a:rPr lang="tr-TR" u="sng" dirty="0">
                <a:latin typeface="Comic Sans MS" panose="030F0702030302020204" pitchFamily="66" charset="0"/>
              </a:rPr>
              <a:t> özelliği yüksektir</a:t>
            </a:r>
          </a:p>
        </p:txBody>
      </p:sp>
      <p:sp>
        <p:nvSpPr>
          <p:cNvPr id="10" name="Metin kutusu 9">
            <a:extLst>
              <a:ext uri="{FF2B5EF4-FFF2-40B4-BE49-F238E27FC236}">
                <a16:creationId xmlns:a16="http://schemas.microsoft.com/office/drawing/2014/main" id="{94FCA1CF-6306-411F-A1BF-D7A5854F8369}"/>
              </a:ext>
            </a:extLst>
          </p:cNvPr>
          <p:cNvSpPr txBox="1"/>
          <p:nvPr/>
        </p:nvSpPr>
        <p:spPr>
          <a:xfrm>
            <a:off x="551226" y="956556"/>
            <a:ext cx="9461244" cy="523220"/>
          </a:xfrm>
          <a:prstGeom prst="rect">
            <a:avLst/>
          </a:prstGeom>
          <a:noFill/>
        </p:spPr>
        <p:txBody>
          <a:bodyPr wrap="none" rtlCol="0">
            <a:spAutoFit/>
          </a:bodyPr>
          <a:lstStyle/>
          <a:p>
            <a:pPr algn="just"/>
            <a:r>
              <a:rPr lang="tr-TR" sz="2800" dirty="0">
                <a:highlight>
                  <a:srgbClr val="FF00FF"/>
                </a:highlight>
                <a:latin typeface="Comic Sans MS" panose="030F0702030302020204" pitchFamily="66" charset="0"/>
              </a:rPr>
              <a:t>Anne Sütü, Formül Süt ve İnek Sütünün Temel Farkları </a:t>
            </a:r>
          </a:p>
        </p:txBody>
      </p:sp>
      <p:sp>
        <p:nvSpPr>
          <p:cNvPr id="4" name="Metin kutusu 3">
            <a:extLst>
              <a:ext uri="{FF2B5EF4-FFF2-40B4-BE49-F238E27FC236}">
                <a16:creationId xmlns:a16="http://schemas.microsoft.com/office/drawing/2014/main" id="{A79622E9-9EB3-4C39-B8AB-464B5ED9CC62}"/>
              </a:ext>
            </a:extLst>
          </p:cNvPr>
          <p:cNvSpPr txBox="1"/>
          <p:nvPr/>
        </p:nvSpPr>
        <p:spPr>
          <a:xfrm>
            <a:off x="2504049" y="5710019"/>
            <a:ext cx="8440759" cy="646331"/>
          </a:xfrm>
          <a:prstGeom prst="rect">
            <a:avLst/>
          </a:prstGeom>
          <a:noFill/>
        </p:spPr>
        <p:txBody>
          <a:bodyPr wrap="square" rtlCol="0">
            <a:spAutoFit/>
          </a:bodyPr>
          <a:lstStyle/>
          <a:p>
            <a:pPr marL="285750" indent="-285750">
              <a:buFont typeface="Arial" panose="020B0604020202020204" pitchFamily="34" charset="0"/>
              <a:buChar char="•"/>
            </a:pPr>
            <a:r>
              <a:rPr lang="tr-TR" dirty="0">
                <a:latin typeface="Comic Sans MS" panose="030F0702030302020204" pitchFamily="66" charset="0"/>
              </a:rPr>
              <a:t>Hem anne sütü hem de inek sütünde </a:t>
            </a:r>
            <a:r>
              <a:rPr lang="tr-TR" dirty="0">
                <a:highlight>
                  <a:srgbClr val="FFFF00"/>
                </a:highlight>
                <a:latin typeface="Comic Sans MS" panose="030F0702030302020204" pitchFamily="66" charset="0"/>
              </a:rPr>
              <a:t>demir miktarı </a:t>
            </a:r>
            <a:r>
              <a:rPr lang="tr-TR" dirty="0">
                <a:latin typeface="Comic Sans MS" panose="030F0702030302020204" pitchFamily="66" charset="0"/>
              </a:rPr>
              <a:t>düşüktür ama </a:t>
            </a:r>
            <a:r>
              <a:rPr lang="tr-TR" dirty="0" err="1">
                <a:solidFill>
                  <a:srgbClr val="C00000"/>
                </a:solidFill>
                <a:latin typeface="Comic Sans MS" panose="030F0702030302020204" pitchFamily="66" charset="0"/>
              </a:rPr>
              <a:t>yararlanım</a:t>
            </a:r>
            <a:r>
              <a:rPr lang="tr-TR" dirty="0">
                <a:solidFill>
                  <a:srgbClr val="C00000"/>
                </a:solidFill>
                <a:latin typeface="Comic Sans MS" panose="030F0702030302020204" pitchFamily="66" charset="0"/>
              </a:rPr>
              <a:t> oranı anne sütünde daha fazladır</a:t>
            </a:r>
            <a:r>
              <a:rPr lang="tr-TR" dirty="0">
                <a:latin typeface="Comic Sans MS" panose="030F0702030302020204" pitchFamily="66" charset="0"/>
              </a:rPr>
              <a:t>.</a:t>
            </a:r>
          </a:p>
        </p:txBody>
      </p:sp>
      <p:pic>
        <p:nvPicPr>
          <p:cNvPr id="5" name="Resim 4">
            <a:extLst>
              <a:ext uri="{FF2B5EF4-FFF2-40B4-BE49-F238E27FC236}">
                <a16:creationId xmlns:a16="http://schemas.microsoft.com/office/drawing/2014/main" id="{F8B79235-DE1F-4DB8-95DD-8C22AE0CD11E}"/>
              </a:ext>
            </a:extLst>
          </p:cNvPr>
          <p:cNvPicPr>
            <a:picLocks noChangeAspect="1"/>
          </p:cNvPicPr>
          <p:nvPr/>
        </p:nvPicPr>
        <p:blipFill>
          <a:blip r:embed="rId7"/>
          <a:stretch>
            <a:fillRect/>
          </a:stretch>
        </p:blipFill>
        <p:spPr>
          <a:xfrm>
            <a:off x="7408322" y="2407718"/>
            <a:ext cx="4085126" cy="2042563"/>
          </a:xfrm>
          <a:prstGeom prst="rect">
            <a:avLst/>
          </a:prstGeom>
        </p:spPr>
      </p:pic>
    </p:spTree>
    <p:extLst>
      <p:ext uri="{BB962C8B-B14F-4D97-AF65-F5344CB8AC3E}">
        <p14:creationId xmlns:p14="http://schemas.microsoft.com/office/powerpoint/2010/main" val="961981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5" name="İçerik Yer Tutucusu 4">
            <a:extLst>
              <a:ext uri="{FF2B5EF4-FFF2-40B4-BE49-F238E27FC236}">
                <a16:creationId xmlns:a16="http://schemas.microsoft.com/office/drawing/2014/main" id="{334A36ED-5E99-4C19-84FA-DCE4459EF8F1}"/>
              </a:ext>
            </a:extLst>
          </p:cNvPr>
          <p:cNvSpPr>
            <a:spLocks noGrp="1"/>
          </p:cNvSpPr>
          <p:nvPr>
            <p:ph sz="half" idx="1"/>
          </p:nvPr>
        </p:nvSpPr>
        <p:spPr>
          <a:xfrm>
            <a:off x="340730" y="918081"/>
            <a:ext cx="9529833" cy="589537"/>
          </a:xfrm>
        </p:spPr>
        <p:txBody>
          <a:bodyPr/>
          <a:lstStyle/>
          <a:p>
            <a:pPr marL="0" indent="0" algn="ctr">
              <a:buNone/>
            </a:pPr>
            <a:r>
              <a:rPr lang="tr-TR" dirty="0">
                <a:highlight>
                  <a:srgbClr val="00FF00"/>
                </a:highlight>
                <a:latin typeface="Comic Sans MS" panose="030F0702030302020204" pitchFamily="66" charset="0"/>
              </a:rPr>
              <a:t>Anne sütü ve inek sütünün içerikleri (100 </a:t>
            </a:r>
            <a:r>
              <a:rPr lang="tr-TR" dirty="0" err="1">
                <a:highlight>
                  <a:srgbClr val="00FF00"/>
                </a:highlight>
                <a:latin typeface="Comic Sans MS" panose="030F0702030302020204" pitchFamily="66" charset="0"/>
              </a:rPr>
              <a:t>mL’de</a:t>
            </a:r>
            <a:r>
              <a:rPr lang="tr-TR" dirty="0">
                <a:highlight>
                  <a:srgbClr val="00FF00"/>
                </a:highlight>
                <a:latin typeface="Comic Sans MS" panose="030F0702030302020204" pitchFamily="66" charset="0"/>
              </a:rPr>
              <a:t>)</a:t>
            </a:r>
          </a:p>
        </p:txBody>
      </p:sp>
      <p:pic>
        <p:nvPicPr>
          <p:cNvPr id="3" name="Resim 2">
            <a:extLst>
              <a:ext uri="{FF2B5EF4-FFF2-40B4-BE49-F238E27FC236}">
                <a16:creationId xmlns:a16="http://schemas.microsoft.com/office/drawing/2014/main" id="{65AC1A70-9D4D-47AE-AB66-71704E8C32E9}"/>
              </a:ext>
            </a:extLst>
          </p:cNvPr>
          <p:cNvPicPr>
            <a:picLocks noChangeAspect="1"/>
          </p:cNvPicPr>
          <p:nvPr/>
        </p:nvPicPr>
        <p:blipFill rotWithShape="1">
          <a:blip r:embed="rId7"/>
          <a:srcRect l="23885" t="19883" r="29731" b="16637"/>
          <a:stretch/>
        </p:blipFill>
        <p:spPr>
          <a:xfrm>
            <a:off x="1702367" y="1620774"/>
            <a:ext cx="6806557" cy="5237226"/>
          </a:xfrm>
          <a:prstGeom prst="rect">
            <a:avLst/>
          </a:prstGeom>
        </p:spPr>
      </p:pic>
    </p:spTree>
    <p:extLst>
      <p:ext uri="{BB962C8B-B14F-4D97-AF65-F5344CB8AC3E}">
        <p14:creationId xmlns:p14="http://schemas.microsoft.com/office/powerpoint/2010/main" val="3029857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658028B9-AC05-414D-9B83-B6126C797A03}"/>
              </a:ext>
            </a:extLst>
          </p:cNvPr>
          <p:cNvPicPr>
            <a:picLocks noChangeAspect="1"/>
          </p:cNvPicPr>
          <p:nvPr/>
        </p:nvPicPr>
        <p:blipFill rotWithShape="1">
          <a:blip r:embed="rId7"/>
          <a:srcRect l="24231" t="36305" r="29731" b="17933"/>
          <a:stretch/>
        </p:blipFill>
        <p:spPr>
          <a:xfrm>
            <a:off x="2171113" y="1969477"/>
            <a:ext cx="7849774" cy="4386873"/>
          </a:xfrm>
          <a:prstGeom prst="rect">
            <a:avLst/>
          </a:prstGeom>
        </p:spPr>
      </p:pic>
      <p:sp>
        <p:nvSpPr>
          <p:cNvPr id="12" name="İçerik Yer Tutucusu 4">
            <a:extLst>
              <a:ext uri="{FF2B5EF4-FFF2-40B4-BE49-F238E27FC236}">
                <a16:creationId xmlns:a16="http://schemas.microsoft.com/office/drawing/2014/main" id="{8819DC73-A3B8-40C3-9E60-0697110A0866}"/>
              </a:ext>
            </a:extLst>
          </p:cNvPr>
          <p:cNvSpPr>
            <a:spLocks noGrp="1"/>
          </p:cNvSpPr>
          <p:nvPr>
            <p:ph sz="half" idx="1"/>
          </p:nvPr>
        </p:nvSpPr>
        <p:spPr>
          <a:xfrm>
            <a:off x="1331083" y="1212849"/>
            <a:ext cx="9529833" cy="589537"/>
          </a:xfrm>
        </p:spPr>
        <p:txBody>
          <a:bodyPr/>
          <a:lstStyle/>
          <a:p>
            <a:pPr marL="0" indent="0" algn="ctr">
              <a:buNone/>
            </a:pPr>
            <a:r>
              <a:rPr lang="tr-TR" dirty="0">
                <a:highlight>
                  <a:srgbClr val="00FF00"/>
                </a:highlight>
                <a:latin typeface="Comic Sans MS" panose="030F0702030302020204" pitchFamily="66" charset="0"/>
              </a:rPr>
              <a:t>Anne sütü ve inek sütünün içerikleri (100 </a:t>
            </a:r>
            <a:r>
              <a:rPr lang="tr-TR" dirty="0" err="1">
                <a:highlight>
                  <a:srgbClr val="00FF00"/>
                </a:highlight>
                <a:latin typeface="Comic Sans MS" panose="030F0702030302020204" pitchFamily="66" charset="0"/>
              </a:rPr>
              <a:t>mL’de</a:t>
            </a:r>
            <a:r>
              <a:rPr lang="tr-TR" dirty="0">
                <a:highlight>
                  <a:srgbClr val="00FF00"/>
                </a:highlight>
                <a:latin typeface="Comic Sans MS" panose="030F0702030302020204" pitchFamily="66" charset="0"/>
              </a:rPr>
              <a:t>)</a:t>
            </a:r>
          </a:p>
        </p:txBody>
      </p:sp>
    </p:spTree>
    <p:extLst>
      <p:ext uri="{BB962C8B-B14F-4D97-AF65-F5344CB8AC3E}">
        <p14:creationId xmlns:p14="http://schemas.microsoft.com/office/powerpoint/2010/main" val="1118550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0" y="1983797"/>
            <a:ext cx="7231272" cy="2862322"/>
          </a:xfrm>
          <a:prstGeom prst="rect">
            <a:avLst/>
          </a:prstGeom>
        </p:spPr>
        <p:txBody>
          <a:bodyPr wrap="square">
            <a:spAutoFit/>
          </a:bodyPr>
          <a:lstStyle/>
          <a:p>
            <a:pPr marL="342900" indent="-342900" algn="just">
              <a:buFont typeface="Arial" panose="020B0604020202020204" pitchFamily="34" charset="0"/>
              <a:buChar char="•"/>
            </a:pPr>
            <a:endParaRPr lang="tr-TR" sz="2000" dirty="0">
              <a:latin typeface="Comic Sans MS" panose="030F0702030302020204" pitchFamily="66" charset="0"/>
            </a:endParaRPr>
          </a:p>
          <a:p>
            <a:pPr algn="just"/>
            <a:r>
              <a:rPr lang="tr-TR" sz="2000" dirty="0">
                <a:latin typeface="Comic Sans MS" panose="030F0702030302020204" pitchFamily="66" charset="0"/>
              </a:rPr>
              <a:t>İlk altı ay sonrası tek başına anne sütünün bebeğin besin ihtiyacını karşılaması mümkün değildir.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Tek başına anne sütünün artık yetmediği bu dönemde besinsel gereksinimleri karşılamak için </a:t>
            </a:r>
            <a:r>
              <a:rPr lang="tr-TR" sz="2000" u="sng" dirty="0">
                <a:latin typeface="Comic Sans MS" panose="030F0702030302020204" pitchFamily="66" charset="0"/>
              </a:rPr>
              <a:t>anne sütü ile birlikte anne sütü dışındaki gıdaların verilmesine </a:t>
            </a:r>
            <a:r>
              <a:rPr lang="tr-TR" sz="2000" b="1" dirty="0">
                <a:solidFill>
                  <a:srgbClr val="C00000"/>
                </a:solidFill>
                <a:latin typeface="Comic Sans MS" panose="030F0702030302020204" pitchFamily="66" charset="0"/>
              </a:rPr>
              <a:t>tamamlayıcı beslenme </a:t>
            </a:r>
            <a:r>
              <a:rPr lang="tr-TR" sz="2000" dirty="0">
                <a:latin typeface="Comic Sans MS" panose="030F0702030302020204" pitchFamily="66" charset="0"/>
              </a:rPr>
              <a:t>adı verilmektedir.</a:t>
            </a:r>
          </a:p>
          <a:p>
            <a:pPr marL="342900" indent="-342900" algn="just">
              <a:buFont typeface="Arial" panose="020B0604020202020204" pitchFamily="34" charset="0"/>
              <a:buChar char="•"/>
            </a:pPr>
            <a:endParaRPr lang="tr-TR" sz="2000"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536196" y="949919"/>
            <a:ext cx="6563015" cy="584775"/>
          </a:xfrm>
          <a:prstGeom prst="rect">
            <a:avLst/>
          </a:prstGeom>
          <a:noFill/>
        </p:spPr>
        <p:txBody>
          <a:bodyPr wrap="none" rtlCol="0">
            <a:spAutoFit/>
          </a:bodyPr>
          <a:lstStyle/>
          <a:p>
            <a:pPr algn="just"/>
            <a:r>
              <a:rPr lang="tr-TR" sz="3200" dirty="0">
                <a:highlight>
                  <a:srgbClr val="FFFF00"/>
                </a:highlight>
                <a:latin typeface="Comic Sans MS" panose="030F0702030302020204" pitchFamily="66" charset="0"/>
              </a:rPr>
              <a:t>Bebeklikte Tamamlayıcı Beslenme</a:t>
            </a:r>
          </a:p>
        </p:txBody>
      </p:sp>
      <p:sp>
        <p:nvSpPr>
          <p:cNvPr id="4" name="Metin kutusu 3">
            <a:extLst>
              <a:ext uri="{FF2B5EF4-FFF2-40B4-BE49-F238E27FC236}">
                <a16:creationId xmlns:a16="http://schemas.microsoft.com/office/drawing/2014/main" id="{194C334C-4417-4854-9218-633E995872A9}"/>
              </a:ext>
            </a:extLst>
          </p:cNvPr>
          <p:cNvSpPr txBox="1"/>
          <p:nvPr/>
        </p:nvSpPr>
        <p:spPr>
          <a:xfrm>
            <a:off x="956602" y="4690150"/>
            <a:ext cx="8890781" cy="2031325"/>
          </a:xfrm>
          <a:prstGeom prst="rect">
            <a:avLst/>
          </a:prstGeom>
          <a:noFill/>
        </p:spPr>
        <p:txBody>
          <a:bodyPr wrap="square" rtlCol="0">
            <a:spAutoFit/>
          </a:bodyPr>
          <a:lstStyle/>
          <a:p>
            <a:r>
              <a:rPr lang="tr-TR" u="sng" dirty="0">
                <a:highlight>
                  <a:srgbClr val="00FFFF"/>
                </a:highlight>
                <a:latin typeface="Comic Sans MS" panose="030F0702030302020204" pitchFamily="66" charset="0"/>
              </a:rPr>
              <a:t>Sağlıklı bir tamamlayıcı beslenme uygulamasında beş şartın yerine getirilmesi gereklidir: </a:t>
            </a:r>
          </a:p>
          <a:p>
            <a:pPr marL="342900" indent="-342900">
              <a:buAutoNum type="arabicPeriod"/>
            </a:pPr>
            <a:r>
              <a:rPr lang="tr-TR" dirty="0">
                <a:latin typeface="Comic Sans MS" panose="030F0702030302020204" pitchFamily="66" charset="0"/>
              </a:rPr>
              <a:t>Zamanında, </a:t>
            </a:r>
          </a:p>
          <a:p>
            <a:r>
              <a:rPr lang="tr-TR" dirty="0">
                <a:latin typeface="Comic Sans MS" panose="030F0702030302020204" pitchFamily="66" charset="0"/>
              </a:rPr>
              <a:t>2. Kaliteli, </a:t>
            </a:r>
          </a:p>
          <a:p>
            <a:r>
              <a:rPr lang="tr-TR" dirty="0">
                <a:latin typeface="Comic Sans MS" panose="030F0702030302020204" pitchFamily="66" charset="0"/>
              </a:rPr>
              <a:t>3. Yeterli, </a:t>
            </a:r>
          </a:p>
          <a:p>
            <a:r>
              <a:rPr lang="tr-TR" dirty="0">
                <a:latin typeface="Comic Sans MS" panose="030F0702030302020204" pitchFamily="66" charset="0"/>
              </a:rPr>
              <a:t>4. Güvenli, </a:t>
            </a:r>
          </a:p>
          <a:p>
            <a:r>
              <a:rPr lang="tr-TR" dirty="0">
                <a:latin typeface="Comic Sans MS" panose="030F0702030302020204" pitchFamily="66" charset="0"/>
              </a:rPr>
              <a:t>5. Keyifli beslenme</a:t>
            </a:r>
          </a:p>
        </p:txBody>
      </p:sp>
      <p:pic>
        <p:nvPicPr>
          <p:cNvPr id="5122" name="Picture 2" descr="Start complementary feeding when baby reaches 6 months | IYCF Image Bank">
            <a:extLst>
              <a:ext uri="{FF2B5EF4-FFF2-40B4-BE49-F238E27FC236}">
                <a16:creationId xmlns:a16="http://schemas.microsoft.com/office/drawing/2014/main" id="{26EC2431-3E29-4C7D-8F8D-AE3F6F5D36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5651" y="1821037"/>
            <a:ext cx="3823654" cy="2624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76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92C7F1B6-D350-40B3-B830-12439A733535}"/>
              </a:ext>
            </a:extLst>
          </p:cNvPr>
          <p:cNvPicPr>
            <a:picLocks noChangeAspect="1"/>
          </p:cNvPicPr>
          <p:nvPr/>
        </p:nvPicPr>
        <p:blipFill rotWithShape="1">
          <a:blip r:embed="rId7"/>
          <a:srcRect l="24346" t="15261" r="27885" b="30862"/>
          <a:stretch/>
        </p:blipFill>
        <p:spPr>
          <a:xfrm>
            <a:off x="1266092" y="1047749"/>
            <a:ext cx="8637563" cy="5477148"/>
          </a:xfrm>
          <a:prstGeom prst="rect">
            <a:avLst/>
          </a:prstGeom>
        </p:spPr>
      </p:pic>
    </p:spTree>
    <p:extLst>
      <p:ext uri="{BB962C8B-B14F-4D97-AF65-F5344CB8AC3E}">
        <p14:creationId xmlns:p14="http://schemas.microsoft.com/office/powerpoint/2010/main" val="49476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922563" y="762324"/>
            <a:ext cx="7231272" cy="1323439"/>
          </a:xfrm>
          <a:prstGeom prst="rect">
            <a:avLst/>
          </a:prstGeom>
        </p:spPr>
        <p:txBody>
          <a:bodyPr wrap="square">
            <a:spAutoFit/>
          </a:bodyPr>
          <a:lstStyle/>
          <a:p>
            <a:pPr algn="just"/>
            <a:r>
              <a:rPr lang="tr-TR" sz="2000" dirty="0">
                <a:latin typeface="Comic Sans MS" panose="030F0702030302020204" pitchFamily="66" charset="0"/>
              </a:rPr>
              <a:t>Tamamlayıcı besinlere </a:t>
            </a:r>
            <a:r>
              <a:rPr lang="tr-TR" sz="2000" u="sng" dirty="0">
                <a:latin typeface="Comic Sans MS" panose="030F0702030302020204" pitchFamily="66" charset="0"/>
              </a:rPr>
              <a:t>uygun başlanma zamanı 6 ay civarında </a:t>
            </a:r>
            <a:r>
              <a:rPr lang="tr-TR" sz="2000" dirty="0">
                <a:latin typeface="Comic Sans MS" panose="030F0702030302020204" pitchFamily="66" charset="0"/>
              </a:rPr>
              <a:t>olmalıdır. Tamamlayıcı besinler </a:t>
            </a:r>
            <a:r>
              <a:rPr lang="tr-TR" sz="2000" dirty="0">
                <a:highlight>
                  <a:srgbClr val="00FF00"/>
                </a:highlight>
                <a:latin typeface="Comic Sans MS" panose="030F0702030302020204" pitchFamily="66" charset="0"/>
              </a:rPr>
              <a:t>4. aydan önce kesinlikle başlanmamalıdır ancak 6,5 aydan sonraya da bırakılmamalıdır.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4408245" y="360878"/>
            <a:ext cx="4613764" cy="400110"/>
          </a:xfrm>
          <a:prstGeom prst="rect">
            <a:avLst/>
          </a:prstGeom>
          <a:noFill/>
        </p:spPr>
        <p:txBody>
          <a:bodyPr wrap="none" rtlCol="0">
            <a:spAutoFit/>
          </a:bodyPr>
          <a:lstStyle/>
          <a:p>
            <a:pPr algn="just"/>
            <a:r>
              <a:rPr lang="tr-TR" sz="2000" b="1" u="sng" dirty="0">
                <a:highlight>
                  <a:srgbClr val="FFFF00"/>
                </a:highlight>
                <a:latin typeface="Comic Sans MS" panose="030F0702030302020204" pitchFamily="66" charset="0"/>
              </a:rPr>
              <a:t>Tamamlayıcı Beslenme Başlama Yaşı</a:t>
            </a:r>
          </a:p>
        </p:txBody>
      </p:sp>
      <p:sp>
        <p:nvSpPr>
          <p:cNvPr id="4" name="Metin kutusu 3">
            <a:extLst>
              <a:ext uri="{FF2B5EF4-FFF2-40B4-BE49-F238E27FC236}">
                <a16:creationId xmlns:a16="http://schemas.microsoft.com/office/drawing/2014/main" id="{194C334C-4417-4854-9218-633E995872A9}"/>
              </a:ext>
            </a:extLst>
          </p:cNvPr>
          <p:cNvSpPr txBox="1"/>
          <p:nvPr/>
        </p:nvSpPr>
        <p:spPr>
          <a:xfrm>
            <a:off x="453272" y="4064351"/>
            <a:ext cx="9984956" cy="2031325"/>
          </a:xfrm>
          <a:prstGeom prst="rect">
            <a:avLst/>
          </a:prstGeom>
          <a:noFill/>
        </p:spPr>
        <p:txBody>
          <a:bodyPr wrap="square" rtlCol="0">
            <a:spAutoFit/>
          </a:bodyPr>
          <a:lstStyle/>
          <a:p>
            <a:pPr algn="just"/>
            <a:r>
              <a:rPr lang="tr-TR" dirty="0">
                <a:latin typeface="Comic Sans MS" panose="030F0702030302020204" pitchFamily="66" charset="0"/>
              </a:rPr>
              <a:t>Bebeklerde mide kapasitesi doğumda yaklaşık 30 ml (2 yemek kaşığı), 6. ayda 180 ml (1 çay fincanı), 1 yaşta 240 ml (1 su bardağı) ve erişkinde 960 ml (1 sürahi) </a:t>
            </a:r>
            <a:r>
              <a:rPr lang="tr-TR" dirty="0" err="1">
                <a:latin typeface="Comic Sans MS" panose="030F0702030302020204" pitchFamily="66" charset="0"/>
              </a:rPr>
              <a:t>dir</a:t>
            </a:r>
            <a:r>
              <a:rPr lang="tr-TR" dirty="0">
                <a:latin typeface="Comic Sans MS" panose="030F0702030302020204" pitchFamily="66" charset="0"/>
              </a:rPr>
              <a:t>. </a:t>
            </a:r>
          </a:p>
          <a:p>
            <a:pPr algn="just"/>
            <a:r>
              <a:rPr lang="tr-TR" dirty="0">
                <a:highlight>
                  <a:srgbClr val="00FFFF"/>
                </a:highlight>
                <a:latin typeface="Comic Sans MS" panose="030F0702030302020204" pitchFamily="66" charset="0"/>
              </a:rPr>
              <a:t>Genel olarak mide hacmi 30 ml/kg olarak kabul edilmektedir. </a:t>
            </a:r>
          </a:p>
          <a:p>
            <a:pPr algn="just"/>
            <a:r>
              <a:rPr lang="tr-TR" dirty="0">
                <a:latin typeface="Comic Sans MS" panose="030F0702030302020204" pitchFamily="66" charset="0"/>
              </a:rPr>
              <a:t>Erişkin bir insana kıyasla bu kadar küçük bir kapasitenin çok verimli kullanılması, </a:t>
            </a:r>
            <a:r>
              <a:rPr lang="tr-TR" u="sng" dirty="0">
                <a:solidFill>
                  <a:srgbClr val="C00000"/>
                </a:solidFill>
                <a:latin typeface="Comic Sans MS" panose="030F0702030302020204" pitchFamily="66" charset="0"/>
              </a:rPr>
              <a:t>yüksek enerjisi olan, yeterli protein ve </a:t>
            </a:r>
            <a:r>
              <a:rPr lang="tr-TR" u="sng" dirty="0" err="1">
                <a:solidFill>
                  <a:srgbClr val="C00000"/>
                </a:solidFill>
                <a:latin typeface="Comic Sans MS" panose="030F0702030302020204" pitchFamily="66" charset="0"/>
              </a:rPr>
              <a:t>mikrobesin</a:t>
            </a:r>
            <a:r>
              <a:rPr lang="tr-TR" u="sng" dirty="0">
                <a:solidFill>
                  <a:srgbClr val="C00000"/>
                </a:solidFill>
                <a:latin typeface="Comic Sans MS" panose="030F0702030302020204" pitchFamily="66" charset="0"/>
              </a:rPr>
              <a:t> içerikli besinlerin bebeğe verilmesi gereklidir</a:t>
            </a:r>
            <a:r>
              <a:rPr lang="tr-TR" dirty="0">
                <a:latin typeface="Comic Sans MS" panose="030F0702030302020204" pitchFamily="66" charset="0"/>
              </a:rPr>
              <a:t>. </a:t>
            </a:r>
          </a:p>
          <a:p>
            <a:pPr algn="just"/>
            <a:r>
              <a:rPr lang="tr-TR" dirty="0">
                <a:latin typeface="Comic Sans MS" panose="030F0702030302020204" pitchFamily="66" charset="0"/>
              </a:rPr>
              <a:t>Bu besinlerin kolay ulaşılabilen ve hazırlanabilecek bilindik gıdalar olması başarılı bir beslenme için temeldir</a:t>
            </a:r>
          </a:p>
        </p:txBody>
      </p:sp>
      <p:sp>
        <p:nvSpPr>
          <p:cNvPr id="5" name="Metin kutusu 4">
            <a:extLst>
              <a:ext uri="{FF2B5EF4-FFF2-40B4-BE49-F238E27FC236}">
                <a16:creationId xmlns:a16="http://schemas.microsoft.com/office/drawing/2014/main" id="{BBDE82F8-516E-49C8-AEC5-038431CFB70A}"/>
              </a:ext>
            </a:extLst>
          </p:cNvPr>
          <p:cNvSpPr txBox="1"/>
          <p:nvPr/>
        </p:nvSpPr>
        <p:spPr>
          <a:xfrm>
            <a:off x="441569" y="3258546"/>
            <a:ext cx="5654431" cy="707886"/>
          </a:xfrm>
          <a:prstGeom prst="rect">
            <a:avLst/>
          </a:prstGeom>
          <a:noFill/>
        </p:spPr>
        <p:txBody>
          <a:bodyPr wrap="square" rtlCol="0">
            <a:spAutoFit/>
          </a:bodyPr>
          <a:lstStyle/>
          <a:p>
            <a:r>
              <a:rPr lang="tr-TR" sz="2000" b="1" u="sng" dirty="0">
                <a:highlight>
                  <a:srgbClr val="FFFF00"/>
                </a:highlight>
                <a:latin typeface="Comic Sans MS" panose="030F0702030302020204" pitchFamily="66" charset="0"/>
              </a:rPr>
              <a:t>Tamamlayıcı Beslenmede Kullanılacak Kaliteli Besinler ve Çeşitlilik Kavramı:</a:t>
            </a:r>
          </a:p>
        </p:txBody>
      </p:sp>
      <p:pic>
        <p:nvPicPr>
          <p:cNvPr id="8" name="Resim 7">
            <a:extLst>
              <a:ext uri="{FF2B5EF4-FFF2-40B4-BE49-F238E27FC236}">
                <a16:creationId xmlns:a16="http://schemas.microsoft.com/office/drawing/2014/main" id="{B8F964B5-B403-4772-B392-54EC085351B6}"/>
              </a:ext>
            </a:extLst>
          </p:cNvPr>
          <p:cNvPicPr>
            <a:picLocks noChangeAspect="1"/>
          </p:cNvPicPr>
          <p:nvPr/>
        </p:nvPicPr>
        <p:blipFill>
          <a:blip r:embed="rId7"/>
          <a:stretch>
            <a:fillRect/>
          </a:stretch>
        </p:blipFill>
        <p:spPr>
          <a:xfrm>
            <a:off x="7061982" y="2025975"/>
            <a:ext cx="3197618" cy="1914525"/>
          </a:xfrm>
          <a:prstGeom prst="rect">
            <a:avLst/>
          </a:prstGeom>
        </p:spPr>
      </p:pic>
    </p:spTree>
    <p:extLst>
      <p:ext uri="{BB962C8B-B14F-4D97-AF65-F5344CB8AC3E}">
        <p14:creationId xmlns:p14="http://schemas.microsoft.com/office/powerpoint/2010/main" val="560567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32458" y="1647369"/>
            <a:ext cx="7231272" cy="5016758"/>
          </a:xfrm>
          <a:prstGeom prst="rect">
            <a:avLst/>
          </a:prstGeom>
        </p:spPr>
        <p:txBody>
          <a:bodyPr wrap="square">
            <a:spAutoFit/>
          </a:bodyPr>
          <a:lstStyle/>
          <a:p>
            <a:pPr marL="342900" indent="-342900" algn="just">
              <a:buFont typeface="Wingdings" panose="05000000000000000000" pitchFamily="2" charset="2"/>
              <a:buChar char="q"/>
            </a:pPr>
            <a:r>
              <a:rPr lang="tr-TR" sz="2000" dirty="0">
                <a:latin typeface="Comic Sans MS" panose="030F0702030302020204" pitchFamily="66" charset="0"/>
              </a:rPr>
              <a:t>Çeşitlilik sağlıklı bir tamamlayıcı beslenme için şarttır.</a:t>
            </a:r>
          </a:p>
          <a:p>
            <a:pPr marL="342900" indent="-342900" algn="just">
              <a:buFont typeface="Wingdings" panose="05000000000000000000" pitchFamily="2" charset="2"/>
              <a:buChar char="q"/>
            </a:pPr>
            <a:r>
              <a:rPr lang="tr-TR" sz="2000" dirty="0">
                <a:latin typeface="Comic Sans MS" panose="030F0702030302020204" pitchFamily="66" charset="0"/>
              </a:rPr>
              <a:t>Hayvansal gıdalar, sebze-meyve, baklagiller ve tahıl grubu ile anne sütünün azaldığı durumda süt ürünlerinin tamamlayıcı beslenmeye dâhil edilmesi çeşitliliği sağlar. </a:t>
            </a:r>
          </a:p>
          <a:p>
            <a:pPr marL="342900" indent="-342900" algn="just">
              <a:buFont typeface="Wingdings" panose="05000000000000000000" pitchFamily="2" charset="2"/>
              <a:buChar char="q"/>
            </a:pPr>
            <a:r>
              <a:rPr lang="tr-TR" sz="2000" dirty="0">
                <a:latin typeface="Comic Sans MS" panose="030F0702030302020204" pitchFamily="66" charset="0"/>
              </a:rPr>
              <a:t>Amerikan Gıda ve Tarım Organizasyonu (FAO) gıdaların 9 grupta sınıflandırılmasını önermektedir; </a:t>
            </a:r>
          </a:p>
          <a:p>
            <a:pPr algn="just"/>
            <a:r>
              <a:rPr lang="tr-TR" sz="2000" u="sng" dirty="0">
                <a:latin typeface="Comic Sans MS" panose="030F0702030302020204" pitchFamily="66" charset="0"/>
              </a:rPr>
              <a:t>Bunlar: </a:t>
            </a:r>
          </a:p>
          <a:p>
            <a:pPr algn="just"/>
            <a:r>
              <a:rPr lang="tr-TR" sz="2000" dirty="0">
                <a:latin typeface="Comic Sans MS" panose="030F0702030302020204" pitchFamily="66" charset="0"/>
              </a:rPr>
              <a:t>1-Tahıl, kök ve yumrular </a:t>
            </a:r>
          </a:p>
          <a:p>
            <a:pPr algn="just"/>
            <a:r>
              <a:rPr lang="tr-TR" sz="2000" dirty="0">
                <a:latin typeface="Comic Sans MS" panose="030F0702030302020204" pitchFamily="66" charset="0"/>
              </a:rPr>
              <a:t>2-A vitamininden zengin meyve ve sebzeler </a:t>
            </a:r>
          </a:p>
          <a:p>
            <a:pPr algn="just"/>
            <a:r>
              <a:rPr lang="tr-TR" sz="2000" dirty="0">
                <a:latin typeface="Comic Sans MS" panose="030F0702030302020204" pitchFamily="66" charset="0"/>
              </a:rPr>
              <a:t>3-Diğer meyveler</a:t>
            </a:r>
          </a:p>
          <a:p>
            <a:pPr algn="just"/>
            <a:r>
              <a:rPr lang="tr-TR" sz="2000" dirty="0">
                <a:latin typeface="Comic Sans MS" panose="030F0702030302020204" pitchFamily="66" charset="0"/>
              </a:rPr>
              <a:t>4-Diğer sebzeler</a:t>
            </a:r>
          </a:p>
          <a:p>
            <a:pPr algn="just"/>
            <a:r>
              <a:rPr lang="tr-TR" sz="2000" dirty="0">
                <a:latin typeface="Comic Sans MS" panose="030F0702030302020204" pitchFamily="66" charset="0"/>
              </a:rPr>
              <a:t>5-Baklagiller ve fındık-fıstık </a:t>
            </a:r>
          </a:p>
          <a:p>
            <a:pPr algn="just"/>
            <a:r>
              <a:rPr lang="tr-TR" sz="2000" dirty="0">
                <a:latin typeface="Comic Sans MS" panose="030F0702030302020204" pitchFamily="66" charset="0"/>
              </a:rPr>
              <a:t>6-Et, tavuk ve balık </a:t>
            </a:r>
          </a:p>
          <a:p>
            <a:pPr algn="just"/>
            <a:r>
              <a:rPr lang="tr-TR" sz="2000" dirty="0">
                <a:latin typeface="Comic Sans MS" panose="030F0702030302020204" pitchFamily="66" charset="0"/>
              </a:rPr>
              <a:t>7-Yağlar</a:t>
            </a:r>
          </a:p>
          <a:p>
            <a:pPr algn="just"/>
            <a:r>
              <a:rPr lang="tr-TR" sz="2000" dirty="0">
                <a:latin typeface="Comic Sans MS" panose="030F0702030302020204" pitchFamily="66" charset="0"/>
              </a:rPr>
              <a:t>8-Süt ürünleri </a:t>
            </a:r>
          </a:p>
          <a:p>
            <a:pPr algn="just"/>
            <a:r>
              <a:rPr lang="tr-TR" sz="2000" dirty="0">
                <a:latin typeface="Comic Sans MS" panose="030F0702030302020204" pitchFamily="66" charset="0"/>
              </a:rPr>
              <a:t>9-Yumurtadır. </a:t>
            </a:r>
          </a:p>
        </p:txBody>
      </p:sp>
      <p:sp>
        <p:nvSpPr>
          <p:cNvPr id="5" name="Metin kutusu 4">
            <a:extLst>
              <a:ext uri="{FF2B5EF4-FFF2-40B4-BE49-F238E27FC236}">
                <a16:creationId xmlns:a16="http://schemas.microsoft.com/office/drawing/2014/main" id="{BBDE82F8-516E-49C8-AEC5-038431CFB70A}"/>
              </a:ext>
            </a:extLst>
          </p:cNvPr>
          <p:cNvSpPr txBox="1"/>
          <p:nvPr/>
        </p:nvSpPr>
        <p:spPr>
          <a:xfrm>
            <a:off x="340729" y="825500"/>
            <a:ext cx="6758481" cy="707886"/>
          </a:xfrm>
          <a:prstGeom prst="rect">
            <a:avLst/>
          </a:prstGeom>
          <a:noFill/>
        </p:spPr>
        <p:txBody>
          <a:bodyPr wrap="square" rtlCol="0">
            <a:spAutoFit/>
          </a:bodyPr>
          <a:lstStyle/>
          <a:p>
            <a:r>
              <a:rPr lang="tr-TR" sz="2000" b="1" u="sng" dirty="0">
                <a:highlight>
                  <a:srgbClr val="FFFF00"/>
                </a:highlight>
                <a:latin typeface="Comic Sans MS" panose="030F0702030302020204" pitchFamily="66" charset="0"/>
              </a:rPr>
              <a:t>Tamamlayıcı Beslenmede Kullanılacak Kaliteli Besinler ve Çeşitlilik Kavramı:</a:t>
            </a:r>
          </a:p>
        </p:txBody>
      </p:sp>
      <p:pic>
        <p:nvPicPr>
          <p:cNvPr id="7" name="Resim 6">
            <a:extLst>
              <a:ext uri="{FF2B5EF4-FFF2-40B4-BE49-F238E27FC236}">
                <a16:creationId xmlns:a16="http://schemas.microsoft.com/office/drawing/2014/main" id="{B832D3B2-53B5-4B85-AA2F-05E758EAD175}"/>
              </a:ext>
            </a:extLst>
          </p:cNvPr>
          <p:cNvPicPr>
            <a:picLocks noChangeAspect="1"/>
          </p:cNvPicPr>
          <p:nvPr/>
        </p:nvPicPr>
        <p:blipFill>
          <a:blip r:embed="rId7"/>
          <a:stretch>
            <a:fillRect/>
          </a:stretch>
        </p:blipFill>
        <p:spPr>
          <a:xfrm>
            <a:off x="7486280" y="1701417"/>
            <a:ext cx="4355998" cy="2898719"/>
          </a:xfrm>
          <a:prstGeom prst="rect">
            <a:avLst/>
          </a:prstGeom>
        </p:spPr>
      </p:pic>
      <p:sp>
        <p:nvSpPr>
          <p:cNvPr id="8" name="Metin kutusu 7">
            <a:extLst>
              <a:ext uri="{FF2B5EF4-FFF2-40B4-BE49-F238E27FC236}">
                <a16:creationId xmlns:a16="http://schemas.microsoft.com/office/drawing/2014/main" id="{7944902B-6535-41BF-9536-0CE2CF5F004C}"/>
              </a:ext>
            </a:extLst>
          </p:cNvPr>
          <p:cNvSpPr txBox="1"/>
          <p:nvPr/>
        </p:nvSpPr>
        <p:spPr>
          <a:xfrm>
            <a:off x="4178105" y="5345723"/>
            <a:ext cx="6766703" cy="923330"/>
          </a:xfrm>
          <a:prstGeom prst="rect">
            <a:avLst/>
          </a:prstGeom>
          <a:noFill/>
        </p:spPr>
        <p:txBody>
          <a:bodyPr wrap="square" rtlCol="0">
            <a:spAutoFit/>
          </a:bodyPr>
          <a:lstStyle/>
          <a:p>
            <a:pPr algn="just"/>
            <a:r>
              <a:rPr lang="tr-TR" sz="1800" u="sng" dirty="0">
                <a:highlight>
                  <a:srgbClr val="00FF00"/>
                </a:highlight>
                <a:latin typeface="Comic Sans MS" panose="030F0702030302020204" pitchFamily="66" charset="0"/>
              </a:rPr>
              <a:t>Diyet çeşitliliği bu grupların en az dördünden gıda tüketmekle sağlanabilir; 6 ve üzeri gruptan tüketmek yüksek çeşitlilik anlamına gelmektedir.</a:t>
            </a:r>
            <a:endParaRPr lang="tr-TR" u="sng" dirty="0">
              <a:highlight>
                <a:srgbClr val="00FF00"/>
              </a:highlight>
            </a:endParaRPr>
          </a:p>
        </p:txBody>
      </p:sp>
    </p:spTree>
    <p:extLst>
      <p:ext uri="{BB962C8B-B14F-4D97-AF65-F5344CB8AC3E}">
        <p14:creationId xmlns:p14="http://schemas.microsoft.com/office/powerpoint/2010/main" val="3491298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1E546487-FE40-429D-B1F3-D2A517B77747}"/>
              </a:ext>
            </a:extLst>
          </p:cNvPr>
          <p:cNvSpPr txBox="1"/>
          <p:nvPr/>
        </p:nvSpPr>
        <p:spPr>
          <a:xfrm>
            <a:off x="3412323" y="78978"/>
            <a:ext cx="6754761" cy="369332"/>
          </a:xfrm>
          <a:prstGeom prst="rect">
            <a:avLst/>
          </a:prstGeom>
          <a:noFill/>
        </p:spPr>
        <p:txBody>
          <a:bodyPr wrap="square" rtlCol="0">
            <a:spAutoFit/>
          </a:bodyPr>
          <a:lstStyle/>
          <a:p>
            <a:r>
              <a:rPr lang="tr-TR" dirty="0">
                <a:highlight>
                  <a:srgbClr val="00FFFF"/>
                </a:highlight>
                <a:latin typeface="Comic Sans MS" panose="030F0702030302020204" pitchFamily="66" charset="0"/>
              </a:rPr>
              <a:t>Bebeklerin aylarına göre alabilecekleri besinler</a:t>
            </a:r>
          </a:p>
        </p:txBody>
      </p:sp>
      <p:graphicFrame>
        <p:nvGraphicFramePr>
          <p:cNvPr id="9" name="Tablo 9">
            <a:extLst>
              <a:ext uri="{FF2B5EF4-FFF2-40B4-BE49-F238E27FC236}">
                <a16:creationId xmlns:a16="http://schemas.microsoft.com/office/drawing/2014/main" id="{E6399D39-53BD-445A-B943-317DC7B634A8}"/>
              </a:ext>
            </a:extLst>
          </p:cNvPr>
          <p:cNvGraphicFramePr>
            <a:graphicFrameLocks noGrp="1"/>
          </p:cNvGraphicFramePr>
          <p:nvPr>
            <p:extLst>
              <p:ext uri="{D42A27DB-BD31-4B8C-83A1-F6EECF244321}">
                <p14:modId xmlns:p14="http://schemas.microsoft.com/office/powerpoint/2010/main" val="4178358163"/>
              </p:ext>
            </p:extLst>
          </p:nvPr>
        </p:nvGraphicFramePr>
        <p:xfrm>
          <a:off x="838200" y="695960"/>
          <a:ext cx="8346236" cy="6162040"/>
        </p:xfrm>
        <a:graphic>
          <a:graphicData uri="http://schemas.openxmlformats.org/drawingml/2006/table">
            <a:tbl>
              <a:tblPr firstRow="1" bandRow="1">
                <a:tableStyleId>{5C22544A-7EE6-4342-B048-85BDC9FD1C3A}</a:tableStyleId>
              </a:tblPr>
              <a:tblGrid>
                <a:gridCol w="4282236">
                  <a:extLst>
                    <a:ext uri="{9D8B030D-6E8A-4147-A177-3AD203B41FA5}">
                      <a16:colId xmlns:a16="http://schemas.microsoft.com/office/drawing/2014/main" val="1640193081"/>
                    </a:ext>
                  </a:extLst>
                </a:gridCol>
                <a:gridCol w="4064000">
                  <a:extLst>
                    <a:ext uri="{9D8B030D-6E8A-4147-A177-3AD203B41FA5}">
                      <a16:colId xmlns:a16="http://schemas.microsoft.com/office/drawing/2014/main" val="4257979265"/>
                    </a:ext>
                  </a:extLst>
                </a:gridCol>
              </a:tblGrid>
              <a:tr h="279140">
                <a:tc>
                  <a:txBody>
                    <a:bodyPr/>
                    <a:lstStyle/>
                    <a:p>
                      <a:r>
                        <a:rPr lang="tr-TR" sz="1400" dirty="0">
                          <a:latin typeface="+mn-lt"/>
                        </a:rPr>
                        <a:t>Dönemler</a:t>
                      </a:r>
                    </a:p>
                  </a:txBody>
                  <a:tcPr/>
                </a:tc>
                <a:tc>
                  <a:txBody>
                    <a:bodyPr/>
                    <a:lstStyle/>
                    <a:p>
                      <a:r>
                        <a:rPr lang="tr-TR" sz="1400">
                          <a:latin typeface="+mn-lt"/>
                        </a:rPr>
                        <a:t>Besinler</a:t>
                      </a:r>
                      <a:endParaRPr lang="tr-TR" sz="1400" dirty="0">
                        <a:latin typeface="+mn-lt"/>
                      </a:endParaRPr>
                    </a:p>
                  </a:txBody>
                  <a:tcPr/>
                </a:tc>
                <a:extLst>
                  <a:ext uri="{0D108BD9-81ED-4DB2-BD59-A6C34878D82A}">
                    <a16:rowId xmlns:a16="http://schemas.microsoft.com/office/drawing/2014/main" val="1291103511"/>
                  </a:ext>
                </a:extLst>
              </a:tr>
              <a:tr h="285135">
                <a:tc>
                  <a:txBody>
                    <a:bodyPr/>
                    <a:lstStyle/>
                    <a:p>
                      <a:r>
                        <a:rPr lang="tr-TR" sz="1400">
                          <a:latin typeface="+mn-lt"/>
                        </a:rPr>
                        <a:t>0-6 Ay</a:t>
                      </a:r>
                      <a:endParaRPr lang="tr-TR" sz="1400" dirty="0">
                        <a:latin typeface="+mn-lt"/>
                      </a:endParaRPr>
                    </a:p>
                  </a:txBody>
                  <a:tcPr/>
                </a:tc>
                <a:tc>
                  <a:txBody>
                    <a:bodyPr/>
                    <a:lstStyle/>
                    <a:p>
                      <a:r>
                        <a:rPr lang="tr-TR" sz="1400">
                          <a:latin typeface="+mn-lt"/>
                        </a:rPr>
                        <a:t>Anne sütü</a:t>
                      </a:r>
                      <a:endParaRPr lang="tr-TR" sz="1400" dirty="0">
                        <a:latin typeface="+mn-lt"/>
                      </a:endParaRPr>
                    </a:p>
                  </a:txBody>
                  <a:tcPr/>
                </a:tc>
                <a:extLst>
                  <a:ext uri="{0D108BD9-81ED-4DB2-BD59-A6C34878D82A}">
                    <a16:rowId xmlns:a16="http://schemas.microsoft.com/office/drawing/2014/main" val="3824365459"/>
                  </a:ext>
                </a:extLst>
              </a:tr>
              <a:tr h="275303">
                <a:tc>
                  <a:txBody>
                    <a:bodyPr/>
                    <a:lstStyle/>
                    <a:p>
                      <a:r>
                        <a:rPr lang="tr-TR" sz="1400">
                          <a:latin typeface="+mn-lt"/>
                        </a:rPr>
                        <a:t>4-6 Ay (Anne sütü yeterli değilse)</a:t>
                      </a:r>
                      <a:endParaRPr lang="tr-TR" sz="1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a:latin typeface="+mn-lt"/>
                        </a:rPr>
                        <a:t>Anne sütü</a:t>
                      </a:r>
                      <a:endParaRPr lang="tr-TR" sz="1400" dirty="0">
                        <a:latin typeface="+mn-lt"/>
                      </a:endParaRPr>
                    </a:p>
                  </a:txBody>
                  <a:tcPr/>
                </a:tc>
                <a:extLst>
                  <a:ext uri="{0D108BD9-81ED-4DB2-BD59-A6C34878D82A}">
                    <a16:rowId xmlns:a16="http://schemas.microsoft.com/office/drawing/2014/main" val="1266855196"/>
                  </a:ext>
                </a:extLst>
              </a:tr>
              <a:tr h="221226">
                <a:tc>
                  <a:txBody>
                    <a:bodyPr/>
                    <a:lstStyle/>
                    <a:p>
                      <a:endParaRPr lang="tr-TR" sz="1400" dirty="0">
                        <a:latin typeface="+mn-lt"/>
                      </a:endParaRPr>
                    </a:p>
                  </a:txBody>
                  <a:tcPr/>
                </a:tc>
                <a:tc>
                  <a:txBody>
                    <a:bodyPr/>
                    <a:lstStyle/>
                    <a:p>
                      <a:r>
                        <a:rPr lang="tr-TR" sz="1400">
                          <a:latin typeface="+mn-lt"/>
                        </a:rPr>
                        <a:t>Formül süt</a:t>
                      </a:r>
                      <a:endParaRPr lang="tr-TR" sz="1400" dirty="0">
                        <a:latin typeface="+mn-lt"/>
                      </a:endParaRPr>
                    </a:p>
                  </a:txBody>
                  <a:tcPr/>
                </a:tc>
                <a:extLst>
                  <a:ext uri="{0D108BD9-81ED-4DB2-BD59-A6C34878D82A}">
                    <a16:rowId xmlns:a16="http://schemas.microsoft.com/office/drawing/2014/main" val="3137664643"/>
                  </a:ext>
                </a:extLst>
              </a:tr>
              <a:tr h="152400">
                <a:tc>
                  <a:txBody>
                    <a:bodyPr/>
                    <a:lstStyle/>
                    <a:p>
                      <a:endParaRPr lang="tr-TR" sz="1400" dirty="0">
                        <a:latin typeface="+mn-lt"/>
                      </a:endParaRPr>
                    </a:p>
                  </a:txBody>
                  <a:tcPr/>
                </a:tc>
                <a:tc>
                  <a:txBody>
                    <a:bodyPr/>
                    <a:lstStyle/>
                    <a:p>
                      <a:r>
                        <a:rPr lang="tr-TR" sz="1400">
                          <a:latin typeface="+mn-lt"/>
                        </a:rPr>
                        <a:t>Tahıl ve yağ katkılı sebze çorbası (tuzsuz)*</a:t>
                      </a:r>
                      <a:endParaRPr lang="tr-TR" sz="1400" dirty="0">
                        <a:latin typeface="+mn-lt"/>
                      </a:endParaRPr>
                    </a:p>
                  </a:txBody>
                  <a:tcPr/>
                </a:tc>
                <a:extLst>
                  <a:ext uri="{0D108BD9-81ED-4DB2-BD59-A6C34878D82A}">
                    <a16:rowId xmlns:a16="http://schemas.microsoft.com/office/drawing/2014/main" val="2774512417"/>
                  </a:ext>
                </a:extLst>
              </a:tr>
              <a:tr h="157316">
                <a:tc>
                  <a:txBody>
                    <a:bodyPr/>
                    <a:lstStyle/>
                    <a:p>
                      <a:endParaRPr lang="tr-TR" sz="1400" dirty="0">
                        <a:latin typeface="+mn-lt"/>
                      </a:endParaRPr>
                    </a:p>
                  </a:txBody>
                  <a:tcPr/>
                </a:tc>
                <a:tc>
                  <a:txBody>
                    <a:bodyPr/>
                    <a:lstStyle/>
                    <a:p>
                      <a:r>
                        <a:rPr lang="tr-TR" sz="1400">
                          <a:latin typeface="+mn-lt"/>
                        </a:rPr>
                        <a:t>Meyve püresi*</a:t>
                      </a:r>
                      <a:endParaRPr lang="tr-TR" sz="1400" dirty="0">
                        <a:latin typeface="+mn-lt"/>
                      </a:endParaRPr>
                    </a:p>
                  </a:txBody>
                  <a:tcPr/>
                </a:tc>
                <a:extLst>
                  <a:ext uri="{0D108BD9-81ED-4DB2-BD59-A6C34878D82A}">
                    <a16:rowId xmlns:a16="http://schemas.microsoft.com/office/drawing/2014/main" val="2703319554"/>
                  </a:ext>
                </a:extLst>
              </a:tr>
              <a:tr h="191729">
                <a:tc>
                  <a:txBody>
                    <a:bodyPr/>
                    <a:lstStyle/>
                    <a:p>
                      <a:r>
                        <a:rPr lang="tr-TR" sz="1400">
                          <a:latin typeface="+mn-lt"/>
                        </a:rPr>
                        <a:t>6-8 Ay</a:t>
                      </a:r>
                      <a:endParaRPr lang="tr-TR" sz="1400" dirty="0">
                        <a:latin typeface="+mn-lt"/>
                      </a:endParaRPr>
                    </a:p>
                  </a:txBody>
                  <a:tcPr/>
                </a:tc>
                <a:tc>
                  <a:txBody>
                    <a:bodyPr/>
                    <a:lstStyle/>
                    <a:p>
                      <a:r>
                        <a:rPr lang="tr-TR" sz="1400">
                          <a:latin typeface="+mn-lt"/>
                        </a:rPr>
                        <a:t>Anne sütü</a:t>
                      </a:r>
                      <a:endParaRPr lang="tr-TR" sz="1400" dirty="0">
                        <a:latin typeface="+mn-lt"/>
                      </a:endParaRPr>
                    </a:p>
                  </a:txBody>
                  <a:tcPr/>
                </a:tc>
                <a:extLst>
                  <a:ext uri="{0D108BD9-81ED-4DB2-BD59-A6C34878D82A}">
                    <a16:rowId xmlns:a16="http://schemas.microsoft.com/office/drawing/2014/main" val="2939364461"/>
                  </a:ext>
                </a:extLst>
              </a:tr>
              <a:tr h="196645">
                <a:tc>
                  <a:txBody>
                    <a:bodyPr/>
                    <a:lstStyle/>
                    <a:p>
                      <a:endParaRPr lang="tr-TR" sz="1400" dirty="0">
                        <a:latin typeface="+mn-lt"/>
                      </a:endParaRPr>
                    </a:p>
                  </a:txBody>
                  <a:tcPr/>
                </a:tc>
                <a:tc>
                  <a:txBody>
                    <a:bodyPr/>
                    <a:lstStyle/>
                    <a:p>
                      <a:r>
                        <a:rPr lang="tr-TR" sz="1400">
                          <a:latin typeface="+mn-lt"/>
                        </a:rPr>
                        <a:t>Anne sütü yeterli değilse süt ürünleri</a:t>
                      </a:r>
                      <a:endParaRPr lang="tr-TR" sz="1400" dirty="0">
                        <a:latin typeface="+mn-lt"/>
                      </a:endParaRPr>
                    </a:p>
                  </a:txBody>
                  <a:tcPr/>
                </a:tc>
                <a:extLst>
                  <a:ext uri="{0D108BD9-81ED-4DB2-BD59-A6C34878D82A}">
                    <a16:rowId xmlns:a16="http://schemas.microsoft.com/office/drawing/2014/main" val="1292143540"/>
                  </a:ext>
                </a:extLst>
              </a:tr>
              <a:tr h="172065">
                <a:tc>
                  <a:txBody>
                    <a:bodyPr/>
                    <a:lstStyle/>
                    <a:p>
                      <a:endParaRPr lang="tr-TR" sz="1400">
                        <a:latin typeface="+mn-lt"/>
                      </a:endParaRPr>
                    </a:p>
                  </a:txBody>
                  <a:tcPr/>
                </a:tc>
                <a:tc>
                  <a:txBody>
                    <a:bodyPr/>
                    <a:lstStyle/>
                    <a:p>
                      <a:r>
                        <a:rPr lang="tr-TR" sz="1400">
                          <a:latin typeface="+mn-lt"/>
                        </a:rPr>
                        <a:t>Tercihen demirle zenginleştirilmiş formül süt</a:t>
                      </a:r>
                      <a:endParaRPr lang="tr-TR" sz="1400" dirty="0">
                        <a:latin typeface="+mn-lt"/>
                      </a:endParaRPr>
                    </a:p>
                  </a:txBody>
                  <a:tcPr/>
                </a:tc>
                <a:extLst>
                  <a:ext uri="{0D108BD9-81ED-4DB2-BD59-A6C34878D82A}">
                    <a16:rowId xmlns:a16="http://schemas.microsoft.com/office/drawing/2014/main" val="1908704455"/>
                  </a:ext>
                </a:extLst>
              </a:tr>
              <a:tr h="0">
                <a:tc>
                  <a:txBody>
                    <a:bodyPr/>
                    <a:lstStyle/>
                    <a:p>
                      <a:endParaRPr lang="tr-TR" sz="1400">
                        <a:latin typeface="+mn-lt"/>
                      </a:endParaRPr>
                    </a:p>
                  </a:txBody>
                  <a:tcPr/>
                </a:tc>
                <a:tc>
                  <a:txBody>
                    <a:bodyPr/>
                    <a:lstStyle/>
                    <a:p>
                      <a:r>
                        <a:rPr lang="tr-TR" sz="1400">
                          <a:latin typeface="+mn-lt"/>
                        </a:rPr>
                        <a:t>Yoğurt*</a:t>
                      </a:r>
                      <a:endParaRPr lang="tr-TR" sz="1400" dirty="0">
                        <a:latin typeface="+mn-lt"/>
                      </a:endParaRPr>
                    </a:p>
                  </a:txBody>
                  <a:tcPr/>
                </a:tc>
                <a:extLst>
                  <a:ext uri="{0D108BD9-81ED-4DB2-BD59-A6C34878D82A}">
                    <a16:rowId xmlns:a16="http://schemas.microsoft.com/office/drawing/2014/main" val="3917896158"/>
                  </a:ext>
                </a:extLst>
              </a:tr>
              <a:tr h="299884">
                <a:tc>
                  <a:txBody>
                    <a:bodyPr/>
                    <a:lstStyle/>
                    <a:p>
                      <a:endParaRPr lang="tr-TR" sz="1400">
                        <a:latin typeface="+mn-lt"/>
                      </a:endParaRPr>
                    </a:p>
                  </a:txBody>
                  <a:tcPr/>
                </a:tc>
                <a:tc>
                  <a:txBody>
                    <a:bodyPr/>
                    <a:lstStyle/>
                    <a:p>
                      <a:r>
                        <a:rPr lang="tr-TR" sz="1400">
                          <a:latin typeface="+mn-lt"/>
                        </a:rPr>
                        <a:t>Sütle hazırlanan muhallebi,sütlaç*</a:t>
                      </a:r>
                      <a:endParaRPr lang="tr-TR" sz="1400" dirty="0">
                        <a:latin typeface="+mn-lt"/>
                      </a:endParaRPr>
                    </a:p>
                  </a:txBody>
                  <a:tcPr/>
                </a:tc>
                <a:extLst>
                  <a:ext uri="{0D108BD9-81ED-4DB2-BD59-A6C34878D82A}">
                    <a16:rowId xmlns:a16="http://schemas.microsoft.com/office/drawing/2014/main" val="3810499622"/>
                  </a:ext>
                </a:extLst>
              </a:tr>
              <a:tr h="216310">
                <a:tc>
                  <a:txBody>
                    <a:bodyPr/>
                    <a:lstStyle/>
                    <a:p>
                      <a:endParaRPr lang="tr-TR" sz="1400" dirty="0">
                        <a:latin typeface="+mn-lt"/>
                      </a:endParaRPr>
                    </a:p>
                  </a:txBody>
                  <a:tcPr/>
                </a:tc>
                <a:tc>
                  <a:txBody>
                    <a:bodyPr/>
                    <a:lstStyle/>
                    <a:p>
                      <a:r>
                        <a:rPr lang="tr-TR" sz="1400">
                          <a:latin typeface="+mn-lt"/>
                        </a:rPr>
                        <a:t>Sebze çorbası (et, tavuk,peynirli)*</a:t>
                      </a:r>
                      <a:endParaRPr lang="tr-TR" sz="1400" dirty="0">
                        <a:latin typeface="+mn-lt"/>
                      </a:endParaRPr>
                    </a:p>
                  </a:txBody>
                  <a:tcPr/>
                </a:tc>
                <a:extLst>
                  <a:ext uri="{0D108BD9-81ED-4DB2-BD59-A6C34878D82A}">
                    <a16:rowId xmlns:a16="http://schemas.microsoft.com/office/drawing/2014/main" val="1715676609"/>
                  </a:ext>
                </a:extLst>
              </a:tr>
              <a:tr h="226142">
                <a:tc>
                  <a:txBody>
                    <a:bodyPr/>
                    <a:lstStyle/>
                    <a:p>
                      <a:endParaRPr lang="tr-TR" sz="1400">
                        <a:latin typeface="+mn-lt"/>
                      </a:endParaRPr>
                    </a:p>
                  </a:txBody>
                  <a:tcPr/>
                </a:tc>
                <a:tc>
                  <a:txBody>
                    <a:bodyPr/>
                    <a:lstStyle/>
                    <a:p>
                      <a:r>
                        <a:rPr lang="tr-TR" sz="1400">
                          <a:latin typeface="+mn-lt"/>
                        </a:rPr>
                        <a:t>Mercimek çorbası*</a:t>
                      </a:r>
                      <a:endParaRPr lang="tr-TR" sz="1400" dirty="0">
                        <a:latin typeface="+mn-lt"/>
                      </a:endParaRPr>
                    </a:p>
                  </a:txBody>
                  <a:tcPr/>
                </a:tc>
                <a:extLst>
                  <a:ext uri="{0D108BD9-81ED-4DB2-BD59-A6C34878D82A}">
                    <a16:rowId xmlns:a16="http://schemas.microsoft.com/office/drawing/2014/main" val="1334871805"/>
                  </a:ext>
                </a:extLst>
              </a:tr>
              <a:tr h="226142">
                <a:tc>
                  <a:txBody>
                    <a:bodyPr/>
                    <a:lstStyle/>
                    <a:p>
                      <a:endParaRPr lang="tr-TR" sz="1400">
                        <a:latin typeface="+mn-lt"/>
                      </a:endParaRPr>
                    </a:p>
                  </a:txBody>
                  <a:tcPr/>
                </a:tc>
                <a:tc>
                  <a:txBody>
                    <a:bodyPr/>
                    <a:lstStyle/>
                    <a:p>
                      <a:r>
                        <a:rPr lang="tr-TR" sz="1400">
                          <a:latin typeface="+mn-lt"/>
                        </a:rPr>
                        <a:t>Haşlanmış yumurta sarısı*</a:t>
                      </a:r>
                      <a:endParaRPr lang="tr-TR" sz="1400" dirty="0">
                        <a:latin typeface="+mn-lt"/>
                      </a:endParaRPr>
                    </a:p>
                  </a:txBody>
                  <a:tcPr/>
                </a:tc>
                <a:extLst>
                  <a:ext uri="{0D108BD9-81ED-4DB2-BD59-A6C34878D82A}">
                    <a16:rowId xmlns:a16="http://schemas.microsoft.com/office/drawing/2014/main" val="1256735104"/>
                  </a:ext>
                </a:extLst>
              </a:tr>
              <a:tr h="275303">
                <a:tc>
                  <a:txBody>
                    <a:bodyPr/>
                    <a:lstStyle/>
                    <a:p>
                      <a:endParaRPr lang="tr-TR" sz="1400">
                        <a:latin typeface="+mn-lt"/>
                      </a:endParaRPr>
                    </a:p>
                  </a:txBody>
                  <a:tcPr/>
                </a:tc>
                <a:tc>
                  <a:txBody>
                    <a:bodyPr/>
                    <a:lstStyle/>
                    <a:p>
                      <a:r>
                        <a:rPr lang="tr-TR" sz="1400">
                          <a:latin typeface="+mn-lt"/>
                        </a:rPr>
                        <a:t>Beyaz peynir*</a:t>
                      </a:r>
                      <a:endParaRPr lang="tr-TR" sz="1400" dirty="0">
                        <a:latin typeface="+mn-lt"/>
                      </a:endParaRPr>
                    </a:p>
                  </a:txBody>
                  <a:tcPr/>
                </a:tc>
                <a:extLst>
                  <a:ext uri="{0D108BD9-81ED-4DB2-BD59-A6C34878D82A}">
                    <a16:rowId xmlns:a16="http://schemas.microsoft.com/office/drawing/2014/main" val="1360743539"/>
                  </a:ext>
                </a:extLst>
              </a:tr>
              <a:tr h="265471">
                <a:tc>
                  <a:txBody>
                    <a:bodyPr/>
                    <a:lstStyle/>
                    <a:p>
                      <a:r>
                        <a:rPr lang="tr-TR" sz="1400" dirty="0">
                          <a:latin typeface="+mn-lt"/>
                        </a:rPr>
                        <a:t>8-12 Ay</a:t>
                      </a:r>
                    </a:p>
                  </a:txBody>
                  <a:tcPr/>
                </a:tc>
                <a:tc>
                  <a:txBody>
                    <a:bodyPr/>
                    <a:lstStyle/>
                    <a:p>
                      <a:r>
                        <a:rPr lang="tr-TR" sz="1400">
                          <a:latin typeface="+mn-lt"/>
                        </a:rPr>
                        <a:t>6-8. aylarda verilenlere ek olarak</a:t>
                      </a:r>
                      <a:endParaRPr lang="tr-TR" sz="1400" dirty="0">
                        <a:latin typeface="+mn-lt"/>
                      </a:endParaRPr>
                    </a:p>
                  </a:txBody>
                  <a:tcPr/>
                </a:tc>
                <a:extLst>
                  <a:ext uri="{0D108BD9-81ED-4DB2-BD59-A6C34878D82A}">
                    <a16:rowId xmlns:a16="http://schemas.microsoft.com/office/drawing/2014/main" val="1702478149"/>
                  </a:ext>
                </a:extLst>
              </a:tr>
              <a:tr h="240890">
                <a:tc>
                  <a:txBody>
                    <a:bodyPr/>
                    <a:lstStyle/>
                    <a:p>
                      <a:endParaRPr lang="tr-TR" sz="1400">
                        <a:latin typeface="+mn-lt"/>
                      </a:endParaRPr>
                    </a:p>
                  </a:txBody>
                  <a:tcPr/>
                </a:tc>
                <a:tc>
                  <a:txBody>
                    <a:bodyPr/>
                    <a:lstStyle/>
                    <a:p>
                      <a:r>
                        <a:rPr lang="tr-TR" sz="1400">
                          <a:latin typeface="+mn-lt"/>
                        </a:rPr>
                        <a:t>Haşlanmış  tam yumurta</a:t>
                      </a:r>
                      <a:endParaRPr lang="tr-TR" sz="1400" dirty="0">
                        <a:latin typeface="+mn-lt"/>
                      </a:endParaRPr>
                    </a:p>
                  </a:txBody>
                  <a:tcPr/>
                </a:tc>
                <a:extLst>
                  <a:ext uri="{0D108BD9-81ED-4DB2-BD59-A6C34878D82A}">
                    <a16:rowId xmlns:a16="http://schemas.microsoft.com/office/drawing/2014/main" val="3175847174"/>
                  </a:ext>
                </a:extLst>
              </a:tr>
              <a:tr h="304800">
                <a:tc>
                  <a:txBody>
                    <a:bodyPr/>
                    <a:lstStyle/>
                    <a:p>
                      <a:endParaRPr lang="tr-TR" sz="1400">
                        <a:latin typeface="+mn-lt"/>
                      </a:endParaRPr>
                    </a:p>
                  </a:txBody>
                  <a:tcPr/>
                </a:tc>
                <a:tc>
                  <a:txBody>
                    <a:bodyPr/>
                    <a:lstStyle/>
                    <a:p>
                      <a:r>
                        <a:rPr lang="tr-TR" sz="1400">
                          <a:latin typeface="+mn-lt"/>
                        </a:rPr>
                        <a:t>Baklagiller</a:t>
                      </a:r>
                      <a:endParaRPr lang="tr-TR" sz="1400" dirty="0">
                        <a:latin typeface="+mn-lt"/>
                      </a:endParaRPr>
                    </a:p>
                  </a:txBody>
                  <a:tcPr/>
                </a:tc>
                <a:extLst>
                  <a:ext uri="{0D108BD9-81ED-4DB2-BD59-A6C34878D82A}">
                    <a16:rowId xmlns:a16="http://schemas.microsoft.com/office/drawing/2014/main" val="1138870681"/>
                  </a:ext>
                </a:extLst>
              </a:tr>
              <a:tr h="250723">
                <a:tc>
                  <a:txBody>
                    <a:bodyPr/>
                    <a:lstStyle/>
                    <a:p>
                      <a:endParaRPr lang="tr-TR" sz="1400">
                        <a:latin typeface="+mn-lt"/>
                      </a:endParaRPr>
                    </a:p>
                  </a:txBody>
                  <a:tcPr/>
                </a:tc>
                <a:tc>
                  <a:txBody>
                    <a:bodyPr/>
                    <a:lstStyle/>
                    <a:p>
                      <a:r>
                        <a:rPr lang="tr-TR" sz="1400">
                          <a:latin typeface="+mn-lt"/>
                        </a:rPr>
                        <a:t>Ezilmiş makarna,pilav,ekmek</a:t>
                      </a:r>
                      <a:endParaRPr lang="tr-TR" sz="1400" dirty="0">
                        <a:latin typeface="+mn-lt"/>
                      </a:endParaRPr>
                    </a:p>
                  </a:txBody>
                  <a:tcPr/>
                </a:tc>
                <a:extLst>
                  <a:ext uri="{0D108BD9-81ED-4DB2-BD59-A6C34878D82A}">
                    <a16:rowId xmlns:a16="http://schemas.microsoft.com/office/drawing/2014/main" val="1993436650"/>
                  </a:ext>
                </a:extLst>
              </a:tr>
              <a:tr h="370840">
                <a:tc>
                  <a:txBody>
                    <a:bodyPr/>
                    <a:lstStyle/>
                    <a:p>
                      <a:endParaRPr lang="tr-TR" sz="1400" dirty="0">
                        <a:latin typeface="+mn-lt"/>
                      </a:endParaRPr>
                    </a:p>
                  </a:txBody>
                  <a:tcPr/>
                </a:tc>
                <a:tc>
                  <a:txBody>
                    <a:bodyPr/>
                    <a:lstStyle/>
                    <a:p>
                      <a:r>
                        <a:rPr lang="tr-TR" sz="1400" dirty="0" err="1">
                          <a:latin typeface="+mn-lt"/>
                        </a:rPr>
                        <a:t>Et,tavuk,balık,köfte,sebze</a:t>
                      </a:r>
                      <a:r>
                        <a:rPr lang="tr-TR" sz="1400" dirty="0">
                          <a:latin typeface="+mn-lt"/>
                        </a:rPr>
                        <a:t> yemekleri</a:t>
                      </a:r>
                    </a:p>
                  </a:txBody>
                  <a:tcPr/>
                </a:tc>
                <a:extLst>
                  <a:ext uri="{0D108BD9-81ED-4DB2-BD59-A6C34878D82A}">
                    <a16:rowId xmlns:a16="http://schemas.microsoft.com/office/drawing/2014/main" val="1937735675"/>
                  </a:ext>
                </a:extLst>
              </a:tr>
            </a:tbl>
          </a:graphicData>
        </a:graphic>
      </p:graphicFrame>
      <p:sp>
        <p:nvSpPr>
          <p:cNvPr id="10" name="Metin kutusu 9">
            <a:extLst>
              <a:ext uri="{FF2B5EF4-FFF2-40B4-BE49-F238E27FC236}">
                <a16:creationId xmlns:a16="http://schemas.microsoft.com/office/drawing/2014/main" id="{B92F8EE4-A739-4C23-A61F-529DF4A625D2}"/>
              </a:ext>
            </a:extLst>
          </p:cNvPr>
          <p:cNvSpPr txBox="1"/>
          <p:nvPr/>
        </p:nvSpPr>
        <p:spPr>
          <a:xfrm>
            <a:off x="9636369" y="2881785"/>
            <a:ext cx="1717431" cy="923330"/>
          </a:xfrm>
          <a:prstGeom prst="rect">
            <a:avLst/>
          </a:prstGeom>
          <a:noFill/>
        </p:spPr>
        <p:txBody>
          <a:bodyPr wrap="square" rtlCol="0">
            <a:spAutoFit/>
          </a:bodyPr>
          <a:lstStyle/>
          <a:p>
            <a:r>
              <a:rPr lang="tr-TR" dirty="0">
                <a:latin typeface="Comic Sans MS" panose="030F0702030302020204" pitchFamily="66" charset="0"/>
              </a:rPr>
              <a:t>*Formül süt alınamaması durumunda</a:t>
            </a:r>
          </a:p>
        </p:txBody>
      </p:sp>
    </p:spTree>
    <p:extLst>
      <p:ext uri="{BB962C8B-B14F-4D97-AF65-F5344CB8AC3E}">
        <p14:creationId xmlns:p14="http://schemas.microsoft.com/office/powerpoint/2010/main" val="2959220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633046" y="1160884"/>
            <a:ext cx="7797018" cy="5355312"/>
          </a:xfrm>
          <a:prstGeom prst="rect">
            <a:avLst/>
          </a:prstGeom>
          <a:noFill/>
        </p:spPr>
        <p:txBody>
          <a:bodyPr wrap="square">
            <a:spAutoFit/>
          </a:bodyPr>
          <a:lstStyle/>
          <a:p>
            <a:r>
              <a:rPr lang="tr-TR" dirty="0">
                <a:highlight>
                  <a:srgbClr val="00FF00"/>
                </a:highlight>
                <a:latin typeface="Comic Sans MS" panose="030F0702030302020204" pitchFamily="66" charset="0"/>
              </a:rPr>
              <a:t>Tamamlayıcı Beslenmede Kullanılacak Besin Miktarı </a:t>
            </a:r>
          </a:p>
          <a:p>
            <a:endParaRPr lang="tr-TR" dirty="0"/>
          </a:p>
          <a:p>
            <a:pPr algn="just"/>
            <a:r>
              <a:rPr lang="tr-TR" dirty="0">
                <a:latin typeface="Comic Sans MS" panose="030F0702030302020204" pitchFamily="66" charset="0"/>
              </a:rPr>
              <a:t>Tamamlayıcı beslenmeden gelmesi gereken günlük enerji </a:t>
            </a:r>
            <a:r>
              <a:rPr lang="tr-TR" b="1" dirty="0">
                <a:solidFill>
                  <a:srgbClr val="C00000"/>
                </a:solidFill>
                <a:latin typeface="Comic Sans MS" panose="030F0702030302020204" pitchFamily="66" charset="0"/>
              </a:rPr>
              <a:t>6-8. aylarda ortalama 200 </a:t>
            </a:r>
            <a:r>
              <a:rPr lang="tr-TR" b="1" dirty="0" err="1">
                <a:solidFill>
                  <a:srgbClr val="C00000"/>
                </a:solidFill>
                <a:latin typeface="Comic Sans MS" panose="030F0702030302020204" pitchFamily="66" charset="0"/>
              </a:rPr>
              <a:t>kkal</a:t>
            </a:r>
            <a:r>
              <a:rPr lang="tr-TR" dirty="0">
                <a:latin typeface="Comic Sans MS" panose="030F0702030302020204" pitchFamily="66" charset="0"/>
              </a:rPr>
              <a:t>, </a:t>
            </a:r>
            <a:r>
              <a:rPr lang="tr-TR" b="1" dirty="0">
                <a:solidFill>
                  <a:srgbClr val="100D50"/>
                </a:solidFill>
                <a:latin typeface="Comic Sans MS" panose="030F0702030302020204" pitchFamily="66" charset="0"/>
              </a:rPr>
              <a:t>9-11. aylarda 300 </a:t>
            </a:r>
            <a:r>
              <a:rPr lang="tr-TR" b="1" dirty="0" err="1">
                <a:solidFill>
                  <a:srgbClr val="100D50"/>
                </a:solidFill>
                <a:latin typeface="Comic Sans MS" panose="030F0702030302020204" pitchFamily="66" charset="0"/>
              </a:rPr>
              <a:t>kkal</a:t>
            </a:r>
            <a:r>
              <a:rPr lang="tr-TR" b="1" dirty="0">
                <a:solidFill>
                  <a:srgbClr val="100D50"/>
                </a:solidFill>
                <a:latin typeface="Comic Sans MS" panose="030F0702030302020204" pitchFamily="66" charset="0"/>
              </a:rPr>
              <a:t> </a:t>
            </a:r>
            <a:r>
              <a:rPr lang="tr-TR" dirty="0">
                <a:latin typeface="Comic Sans MS" panose="030F0702030302020204" pitchFamily="66" charset="0"/>
              </a:rPr>
              <a:t>ve </a:t>
            </a:r>
            <a:r>
              <a:rPr lang="tr-TR" b="1" dirty="0">
                <a:solidFill>
                  <a:schemeClr val="accent2">
                    <a:lumMod val="50000"/>
                  </a:schemeClr>
                </a:solidFill>
                <a:latin typeface="Comic Sans MS" panose="030F0702030302020204" pitchFamily="66" charset="0"/>
              </a:rPr>
              <a:t>12-23. aylarda 550 </a:t>
            </a:r>
            <a:r>
              <a:rPr lang="tr-TR" b="1" dirty="0" err="1">
                <a:solidFill>
                  <a:schemeClr val="accent2">
                    <a:lumMod val="50000"/>
                  </a:schemeClr>
                </a:solidFill>
                <a:latin typeface="Comic Sans MS" panose="030F0702030302020204" pitchFamily="66" charset="0"/>
              </a:rPr>
              <a:t>kkal’dir</a:t>
            </a:r>
            <a:r>
              <a:rPr lang="tr-TR" dirty="0">
                <a:latin typeface="Comic Sans MS" panose="030F0702030302020204" pitchFamily="66" charset="0"/>
              </a:rPr>
              <a:t>.</a:t>
            </a:r>
          </a:p>
          <a:p>
            <a:pPr algn="just"/>
            <a:endParaRPr lang="tr-TR" dirty="0">
              <a:latin typeface="Comic Sans MS" panose="030F0702030302020204" pitchFamily="66" charset="0"/>
            </a:endParaRPr>
          </a:p>
          <a:p>
            <a:pPr algn="just"/>
            <a:r>
              <a:rPr lang="tr-TR" dirty="0">
                <a:highlight>
                  <a:srgbClr val="FFFF00"/>
                </a:highlight>
                <a:latin typeface="Comic Sans MS" panose="030F0702030302020204" pitchFamily="66" charset="0"/>
              </a:rPr>
              <a:t>Tamamlayıcı besinlerin bir gramında </a:t>
            </a:r>
            <a:r>
              <a:rPr lang="tr-TR" dirty="0">
                <a:latin typeface="Comic Sans MS" panose="030F0702030302020204" pitchFamily="66" charset="0"/>
              </a:rPr>
              <a:t>en az 0,8 </a:t>
            </a:r>
            <a:r>
              <a:rPr lang="tr-TR" dirty="0" err="1">
                <a:latin typeface="Comic Sans MS" panose="030F0702030302020204" pitchFamily="66" charset="0"/>
              </a:rPr>
              <a:t>kkal</a:t>
            </a:r>
            <a:r>
              <a:rPr lang="tr-TR" dirty="0">
                <a:latin typeface="Comic Sans MS" panose="030F0702030302020204" pitchFamily="66" charset="0"/>
              </a:rPr>
              <a:t>, tercihen 1-1,5 </a:t>
            </a:r>
            <a:r>
              <a:rPr lang="tr-TR" dirty="0" err="1">
                <a:latin typeface="Comic Sans MS" panose="030F0702030302020204" pitchFamily="66" charset="0"/>
              </a:rPr>
              <a:t>kkal</a:t>
            </a:r>
            <a:r>
              <a:rPr lang="tr-TR" dirty="0">
                <a:latin typeface="Comic Sans MS" panose="030F0702030302020204" pitchFamily="66" charset="0"/>
              </a:rPr>
              <a:t> enerji bulunması önerilmektedir. </a:t>
            </a:r>
          </a:p>
          <a:p>
            <a:pPr algn="just"/>
            <a:endParaRPr lang="tr-TR" dirty="0">
              <a:latin typeface="Comic Sans MS" panose="030F0702030302020204" pitchFamily="66" charset="0"/>
            </a:endParaRPr>
          </a:p>
          <a:p>
            <a:pPr algn="just"/>
            <a:r>
              <a:rPr lang="tr-TR" dirty="0">
                <a:latin typeface="Comic Sans MS" panose="030F0702030302020204" pitchFamily="66" charset="0"/>
              </a:rPr>
              <a:t>Yaklaşık 0,8 </a:t>
            </a:r>
            <a:r>
              <a:rPr lang="tr-TR" dirty="0" err="1">
                <a:latin typeface="Comic Sans MS" panose="030F0702030302020204" pitchFamily="66" charset="0"/>
              </a:rPr>
              <a:t>kkal</a:t>
            </a:r>
            <a:r>
              <a:rPr lang="tr-TR" dirty="0">
                <a:latin typeface="Comic Sans MS" panose="030F0702030302020204" pitchFamily="66" charset="0"/>
              </a:rPr>
              <a:t>/g enerji içeren tamamlayıcı gıda ve beraberinde anne sütü alan </a:t>
            </a:r>
            <a:r>
              <a:rPr lang="tr-TR" dirty="0">
                <a:solidFill>
                  <a:srgbClr val="C00000"/>
                </a:solidFill>
                <a:latin typeface="Comic Sans MS" panose="030F0702030302020204" pitchFamily="66" charset="0"/>
              </a:rPr>
              <a:t>6-8 aylık bir bebekte 2 öğün</a:t>
            </a:r>
            <a:r>
              <a:rPr lang="tr-TR" dirty="0">
                <a:latin typeface="Comic Sans MS" panose="030F0702030302020204" pitchFamily="66" charset="0"/>
              </a:rPr>
              <a:t>, </a:t>
            </a:r>
            <a:r>
              <a:rPr lang="tr-TR" dirty="0">
                <a:solidFill>
                  <a:srgbClr val="00B0F0"/>
                </a:solidFill>
                <a:latin typeface="Comic Sans MS" panose="030F0702030302020204" pitchFamily="66" charset="0"/>
              </a:rPr>
              <a:t>9-11 aylık bebekte 3 öğün </a:t>
            </a:r>
            <a:r>
              <a:rPr lang="tr-TR" dirty="0">
                <a:latin typeface="Comic Sans MS" panose="030F0702030302020204" pitchFamily="66" charset="0"/>
              </a:rPr>
              <a:t>yeterlidir; </a:t>
            </a:r>
            <a:r>
              <a:rPr lang="tr-TR" dirty="0">
                <a:solidFill>
                  <a:schemeClr val="accent6">
                    <a:lumMod val="50000"/>
                  </a:schemeClr>
                </a:solidFill>
                <a:latin typeface="Comic Sans MS" panose="030F0702030302020204" pitchFamily="66" charset="0"/>
              </a:rPr>
              <a:t>12−24 aylık bebekte gerekirse 1-2 </a:t>
            </a:r>
            <a:r>
              <a:rPr lang="tr-TR" dirty="0">
                <a:latin typeface="Comic Sans MS" panose="030F0702030302020204" pitchFamily="66" charset="0"/>
              </a:rPr>
              <a:t>ara öğün eklenir. </a:t>
            </a:r>
          </a:p>
          <a:p>
            <a:pPr algn="just"/>
            <a:endParaRPr lang="tr-TR" dirty="0">
              <a:latin typeface="Comic Sans MS" panose="030F0702030302020204" pitchFamily="66" charset="0"/>
            </a:endParaRPr>
          </a:p>
          <a:p>
            <a:pPr algn="just"/>
            <a:r>
              <a:rPr lang="tr-TR" u="sng" dirty="0">
                <a:latin typeface="Comic Sans MS" panose="030F0702030302020204" pitchFamily="66" charset="0"/>
              </a:rPr>
              <a:t>Anne sütü miktarı az ise devam sütü ile desteklenir, ancak devam sütü temin edilemiyorsa bir öğün daha fazla tamamlayıcı besin verilebilir</a:t>
            </a:r>
            <a:r>
              <a:rPr lang="tr-TR" dirty="0">
                <a:latin typeface="Comic Sans MS" panose="030F0702030302020204" pitchFamily="66" charset="0"/>
              </a:rPr>
              <a:t>. </a:t>
            </a:r>
          </a:p>
          <a:p>
            <a:pPr algn="just"/>
            <a:endParaRPr lang="tr-TR" dirty="0">
              <a:latin typeface="Comic Sans MS" panose="030F0702030302020204" pitchFamily="66" charset="0"/>
            </a:endParaRPr>
          </a:p>
          <a:p>
            <a:pPr algn="just"/>
            <a:r>
              <a:rPr lang="tr-TR" dirty="0">
                <a:latin typeface="Comic Sans MS" panose="030F0702030302020204" pitchFamily="66" charset="0"/>
              </a:rPr>
              <a:t>Mide kapasitesi yaklaşık 30 g/kg olarak kabul edildiğinden öğündeki miktarları abartmamak gıda reddi ve kusma problemlerinin gelişimini önlemek açısından önemlidir</a:t>
            </a:r>
          </a:p>
        </p:txBody>
      </p:sp>
      <p:pic>
        <p:nvPicPr>
          <p:cNvPr id="3" name="Resim 2">
            <a:extLst>
              <a:ext uri="{FF2B5EF4-FFF2-40B4-BE49-F238E27FC236}">
                <a16:creationId xmlns:a16="http://schemas.microsoft.com/office/drawing/2014/main" id="{0E4A6FB6-223D-404E-AD92-480BC1EE90C0}"/>
              </a:ext>
            </a:extLst>
          </p:cNvPr>
          <p:cNvPicPr>
            <a:picLocks noChangeAspect="1"/>
          </p:cNvPicPr>
          <p:nvPr/>
        </p:nvPicPr>
        <p:blipFill>
          <a:blip r:embed="rId7"/>
          <a:stretch>
            <a:fillRect/>
          </a:stretch>
        </p:blipFill>
        <p:spPr>
          <a:xfrm>
            <a:off x="8686957" y="2163567"/>
            <a:ext cx="3280990" cy="2183350"/>
          </a:xfrm>
          <a:prstGeom prst="rect">
            <a:avLst/>
          </a:prstGeom>
        </p:spPr>
      </p:pic>
    </p:spTree>
    <p:extLst>
      <p:ext uri="{BB962C8B-B14F-4D97-AF65-F5344CB8AC3E}">
        <p14:creationId xmlns:p14="http://schemas.microsoft.com/office/powerpoint/2010/main" val="2986268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689316" y="906601"/>
            <a:ext cx="7797018" cy="5909310"/>
          </a:xfrm>
          <a:prstGeom prst="rect">
            <a:avLst/>
          </a:prstGeom>
          <a:noFill/>
        </p:spPr>
        <p:txBody>
          <a:bodyPr wrap="square">
            <a:spAutoFit/>
          </a:bodyPr>
          <a:lstStyle/>
          <a:p>
            <a:r>
              <a:rPr lang="tr-TR" u="sng" dirty="0">
                <a:highlight>
                  <a:srgbClr val="00FFFF"/>
                </a:highlight>
                <a:latin typeface="Comic Sans MS" panose="030F0702030302020204" pitchFamily="66" charset="0"/>
              </a:rPr>
              <a:t>Güvenli Tamamlayıcı Beslenme:</a:t>
            </a:r>
          </a:p>
          <a:p>
            <a:pPr algn="just"/>
            <a:endParaRPr lang="tr-TR" dirty="0">
              <a:latin typeface="Comic Sans MS" panose="030F0702030302020204" pitchFamily="66" charset="0"/>
            </a:endParaRPr>
          </a:p>
          <a:p>
            <a:pPr marL="285750" indent="-285750" algn="just">
              <a:buFont typeface="Wingdings" panose="05000000000000000000" pitchFamily="2" charset="2"/>
              <a:buChar char="q"/>
            </a:pPr>
            <a:r>
              <a:rPr lang="tr-TR" u="sng" dirty="0">
                <a:latin typeface="Comic Sans MS" panose="030F0702030302020204" pitchFamily="66" charset="0"/>
              </a:rPr>
              <a:t>Yumurta, balık, fındık, fıstık ve deniz ürünleri</a:t>
            </a:r>
            <a:r>
              <a:rPr lang="tr-TR" dirty="0">
                <a:latin typeface="Comic Sans MS" panose="030F0702030302020204" pitchFamily="66" charset="0"/>
              </a:rPr>
              <a:t> gibi bazı gıdalar </a:t>
            </a:r>
            <a:r>
              <a:rPr lang="tr-TR" dirty="0">
                <a:highlight>
                  <a:srgbClr val="FF0000"/>
                </a:highlight>
                <a:latin typeface="Comic Sans MS" panose="030F0702030302020204" pitchFamily="66" charset="0"/>
              </a:rPr>
              <a:t>diğerlerinden daha alerjiktir</a:t>
            </a:r>
            <a:r>
              <a:rPr lang="tr-TR" dirty="0">
                <a:latin typeface="Comic Sans MS" panose="030F0702030302020204" pitchFamily="66" charset="0"/>
              </a:rPr>
              <a:t>. </a:t>
            </a:r>
          </a:p>
          <a:p>
            <a:pPr marL="285750" indent="-285750" algn="just">
              <a:buFont typeface="Wingdings" panose="05000000000000000000" pitchFamily="2" charset="2"/>
              <a:buChar char="q"/>
            </a:pPr>
            <a:r>
              <a:rPr lang="tr-TR" dirty="0">
                <a:latin typeface="Comic Sans MS" panose="030F0702030302020204" pitchFamily="66" charset="0"/>
              </a:rPr>
              <a:t>Alerjik gıda vermemek veya geciktirmenin alerji oluşumunu önlediğine dair veriler ikna edici değildir. Aksine yumurta veya fıstık alerjisi riski olan bebeklerde bu gıdaların geciktirilmesinin (1 yaştan sonra başlanmasının) riski artırdığı gösterilmiştir. </a:t>
            </a:r>
            <a:r>
              <a:rPr lang="tr-TR" dirty="0">
                <a:solidFill>
                  <a:srgbClr val="C00000"/>
                </a:solidFill>
                <a:latin typeface="Comic Sans MS" panose="030F0702030302020204" pitchFamily="66" charset="0"/>
              </a:rPr>
              <a:t>Alerjiden korunmanın bilinen en etkili yöntemi 4-6 ay tek başına anne sütü ile beslenmedir.</a:t>
            </a:r>
          </a:p>
          <a:p>
            <a:pPr marL="285750" indent="-285750" algn="just">
              <a:buFont typeface="Wingdings" panose="05000000000000000000" pitchFamily="2" charset="2"/>
              <a:buChar char="q"/>
            </a:pPr>
            <a:r>
              <a:rPr lang="tr-TR" dirty="0">
                <a:latin typeface="Comic Sans MS" panose="030F0702030302020204" pitchFamily="66" charset="0"/>
              </a:rPr>
              <a:t>Bebekler için çay ve bitki çayları, şekerli içecekler, konserve gıdalar, hazır çorbalar, hazır meyve suları, şekerli yoğurt ve peynirler, tuzlu ve biberli gıdalar uygun besinler değildir. </a:t>
            </a:r>
          </a:p>
          <a:p>
            <a:pPr marL="285750" indent="-285750" algn="just">
              <a:buFont typeface="Wingdings" panose="05000000000000000000" pitchFamily="2" charset="2"/>
              <a:buChar char="q"/>
            </a:pPr>
            <a:r>
              <a:rPr lang="tr-TR" dirty="0" err="1">
                <a:solidFill>
                  <a:srgbClr val="C00000"/>
                </a:solidFill>
                <a:latin typeface="Comic Sans MS" panose="030F0702030302020204" pitchFamily="66" charset="0"/>
              </a:rPr>
              <a:t>İnfantil</a:t>
            </a:r>
            <a:r>
              <a:rPr lang="tr-TR" dirty="0">
                <a:solidFill>
                  <a:srgbClr val="C00000"/>
                </a:solidFill>
                <a:latin typeface="Comic Sans MS" panose="030F0702030302020204" pitchFamily="66" charset="0"/>
              </a:rPr>
              <a:t> </a:t>
            </a:r>
            <a:r>
              <a:rPr lang="tr-TR" dirty="0" err="1">
                <a:solidFill>
                  <a:srgbClr val="C00000"/>
                </a:solidFill>
                <a:latin typeface="Comic Sans MS" panose="030F0702030302020204" pitchFamily="66" charset="0"/>
              </a:rPr>
              <a:t>botulizme</a:t>
            </a:r>
            <a:r>
              <a:rPr lang="tr-TR" dirty="0">
                <a:solidFill>
                  <a:srgbClr val="C00000"/>
                </a:solidFill>
                <a:latin typeface="Comic Sans MS" panose="030F0702030302020204" pitchFamily="66" charset="0"/>
              </a:rPr>
              <a:t> </a:t>
            </a:r>
            <a:r>
              <a:rPr lang="tr-TR" dirty="0">
                <a:latin typeface="Comic Sans MS" panose="030F0702030302020204" pitchFamily="66" charset="0"/>
              </a:rPr>
              <a:t>sebep olabilen </a:t>
            </a:r>
            <a:r>
              <a:rPr lang="tr-TR" dirty="0">
                <a:solidFill>
                  <a:srgbClr val="C00000"/>
                </a:solidFill>
                <a:latin typeface="Comic Sans MS" panose="030F0702030302020204" pitchFamily="66" charset="0"/>
              </a:rPr>
              <a:t>bal</a:t>
            </a:r>
            <a:r>
              <a:rPr lang="tr-TR" dirty="0">
                <a:latin typeface="Comic Sans MS" panose="030F0702030302020204" pitchFamily="66" charset="0"/>
              </a:rPr>
              <a:t> bir yaştan önce, boğulmaya neden olabilecek kabuklu kuru yemişler, üzüm, pişmemiş havuç, şeker gibi yuvarlak ve sert gıdalar bebeklik döneminde verilmemelidir.</a:t>
            </a:r>
          </a:p>
          <a:p>
            <a:pPr marL="285750" indent="-285750" algn="just">
              <a:buFont typeface="Wingdings" panose="05000000000000000000" pitchFamily="2" charset="2"/>
              <a:buChar char="q"/>
            </a:pPr>
            <a:r>
              <a:rPr lang="tr-TR" dirty="0">
                <a:latin typeface="Comic Sans MS" panose="030F0702030302020204" pitchFamily="66" charset="0"/>
              </a:rPr>
              <a:t>Tamamlayıcı besinlere </a:t>
            </a:r>
            <a:r>
              <a:rPr lang="tr-TR" dirty="0">
                <a:solidFill>
                  <a:srgbClr val="7030A0"/>
                </a:solidFill>
                <a:latin typeface="Comic Sans MS" panose="030F0702030302020204" pitchFamily="66" charset="0"/>
              </a:rPr>
              <a:t>tuz ve şeker eklenmemelidir</a:t>
            </a:r>
            <a:r>
              <a:rPr lang="tr-TR" dirty="0">
                <a:latin typeface="Comic Sans MS" panose="030F0702030302020204" pitchFamily="66" charset="0"/>
              </a:rPr>
              <a:t>. Şeker tüketimi (gıdalara eklenenler ve meyve sularında bulunanlar) olabildiğince az olmalıdır. Şeker içeren içeceklerden kaçınılmalıdır. </a:t>
            </a:r>
          </a:p>
          <a:p>
            <a:pPr marL="285750" indent="-285750" algn="just">
              <a:buFont typeface="Wingdings" panose="05000000000000000000" pitchFamily="2" charset="2"/>
              <a:buChar char="q"/>
            </a:pPr>
            <a:r>
              <a:rPr lang="tr-TR" b="1" dirty="0" err="1">
                <a:solidFill>
                  <a:srgbClr val="00B0F0"/>
                </a:solidFill>
                <a:latin typeface="Comic Sans MS" panose="030F0702030302020204" pitchFamily="66" charset="0"/>
              </a:rPr>
              <a:t>Nitrit</a:t>
            </a:r>
            <a:r>
              <a:rPr lang="tr-TR" b="1" dirty="0">
                <a:solidFill>
                  <a:srgbClr val="00B0F0"/>
                </a:solidFill>
                <a:latin typeface="Comic Sans MS" panose="030F0702030302020204" pitchFamily="66" charset="0"/>
              </a:rPr>
              <a:t> içeren sosis, salam, sucuk gibi gıdaların bebek beslenmesinde yeri yoktur.</a:t>
            </a:r>
          </a:p>
        </p:txBody>
      </p:sp>
      <p:pic>
        <p:nvPicPr>
          <p:cNvPr id="2" name="Resim 1">
            <a:extLst>
              <a:ext uri="{FF2B5EF4-FFF2-40B4-BE49-F238E27FC236}">
                <a16:creationId xmlns:a16="http://schemas.microsoft.com/office/drawing/2014/main" id="{D85F512C-9857-49A1-A1D8-2D48A8B5C7B2}"/>
              </a:ext>
            </a:extLst>
          </p:cNvPr>
          <p:cNvPicPr>
            <a:picLocks noChangeAspect="1"/>
          </p:cNvPicPr>
          <p:nvPr/>
        </p:nvPicPr>
        <p:blipFill>
          <a:blip r:embed="rId7"/>
          <a:stretch>
            <a:fillRect/>
          </a:stretch>
        </p:blipFill>
        <p:spPr>
          <a:xfrm>
            <a:off x="8508005" y="2486024"/>
            <a:ext cx="3397805" cy="2648683"/>
          </a:xfrm>
          <a:prstGeom prst="rect">
            <a:avLst/>
          </a:prstGeom>
        </p:spPr>
      </p:pic>
    </p:spTree>
    <p:extLst>
      <p:ext uri="{BB962C8B-B14F-4D97-AF65-F5344CB8AC3E}">
        <p14:creationId xmlns:p14="http://schemas.microsoft.com/office/powerpoint/2010/main" val="2587057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2305615"/>
            <a:ext cx="5705946" cy="2246769"/>
          </a:xfrm>
          <a:prstGeom prst="rect">
            <a:avLst/>
          </a:prstGeom>
        </p:spPr>
        <p:txBody>
          <a:bodyPr wrap="square">
            <a:spAutoFit/>
          </a:bodyPr>
          <a:lstStyle/>
          <a:p>
            <a:pPr algn="just"/>
            <a:r>
              <a:rPr lang="tr-TR" sz="2000" u="sng" dirty="0">
                <a:latin typeface="Comic Sans MS" panose="030F0702030302020204" pitchFamily="66" charset="0"/>
              </a:rPr>
              <a:t>Hangi yaş bebek olarak kabul edilir? </a:t>
            </a:r>
          </a:p>
          <a:p>
            <a:pPr marL="285750" indent="-285750" algn="just">
              <a:buFont typeface="Wingdings" panose="05000000000000000000" pitchFamily="2" charset="2"/>
              <a:buChar char="ü"/>
            </a:pPr>
            <a:endParaRPr lang="tr-TR" sz="2000" dirty="0">
              <a:latin typeface="Comic Sans MS" panose="030F0702030302020204" pitchFamily="66" charset="0"/>
            </a:endParaRPr>
          </a:p>
          <a:p>
            <a:pPr marL="285750" indent="-285750" algn="just">
              <a:buFont typeface="Wingdings" panose="05000000000000000000" pitchFamily="2" charset="2"/>
              <a:buChar char="ü"/>
            </a:pPr>
            <a:r>
              <a:rPr lang="tr-TR" sz="2000" dirty="0">
                <a:latin typeface="Comic Sans MS" panose="030F0702030302020204" pitchFamily="66" charset="0"/>
              </a:rPr>
              <a:t>Bebek terimi genellikle doğumdan yaklaşık 1 yaşına kadar olan bebeği ifade eder. Bu dönemde “</a:t>
            </a:r>
            <a:r>
              <a:rPr lang="tr-TR" sz="2000" dirty="0">
                <a:highlight>
                  <a:srgbClr val="FFFF00"/>
                </a:highlight>
                <a:latin typeface="Comic Sans MS" panose="030F0702030302020204" pitchFamily="66" charset="0"/>
              </a:rPr>
              <a:t>bebek</a:t>
            </a:r>
            <a:r>
              <a:rPr lang="tr-TR" sz="2000" dirty="0">
                <a:latin typeface="Comic Sans MS" panose="030F0702030302020204" pitchFamily="66" charset="0"/>
              </a:rPr>
              <a:t>” terimi veya yaklaşık 3 aya kadar olan küçük bebekler için “</a:t>
            </a:r>
            <a:r>
              <a:rPr lang="tr-TR" sz="2000" dirty="0" err="1">
                <a:solidFill>
                  <a:srgbClr val="1E1162"/>
                </a:solidFill>
                <a:latin typeface="Comic Sans MS" panose="030F0702030302020204" pitchFamily="66" charset="0"/>
              </a:rPr>
              <a:t>yenidoğan</a:t>
            </a:r>
            <a:r>
              <a:rPr lang="tr-TR" sz="2000" dirty="0">
                <a:latin typeface="Comic Sans MS" panose="030F0702030302020204" pitchFamily="66" charset="0"/>
              </a:rPr>
              <a:t>” terimi de kullanılabilir.</a:t>
            </a:r>
            <a:endParaRPr lang="tr-TR" dirty="0"/>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1026" name="Picture 2" descr="Early Childhood Development: What Happens in the First Eight Years | ECU  Online">
            <a:extLst>
              <a:ext uri="{FF2B5EF4-FFF2-40B4-BE49-F238E27FC236}">
                <a16:creationId xmlns:a16="http://schemas.microsoft.com/office/drawing/2014/main" id="{42C48DF1-2D5B-418C-9396-29ACBF6833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4589" y="2305615"/>
            <a:ext cx="4944721" cy="257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911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340730" y="1126226"/>
            <a:ext cx="7797018" cy="5078313"/>
          </a:xfrm>
          <a:prstGeom prst="rect">
            <a:avLst/>
          </a:prstGeom>
          <a:noFill/>
        </p:spPr>
        <p:txBody>
          <a:bodyPr wrap="square">
            <a:spAutoFit/>
          </a:bodyPr>
          <a:lstStyle/>
          <a:p>
            <a:r>
              <a:rPr lang="tr-TR" dirty="0">
                <a:highlight>
                  <a:srgbClr val="00FFFF"/>
                </a:highlight>
                <a:latin typeface="Comic Sans MS" panose="030F0702030302020204" pitchFamily="66" charset="0"/>
              </a:rPr>
              <a:t>Bebeklik Döneminde </a:t>
            </a:r>
            <a:r>
              <a:rPr lang="tr-TR" dirty="0" err="1">
                <a:highlight>
                  <a:srgbClr val="00FFFF"/>
                </a:highlight>
                <a:latin typeface="Comic Sans MS" panose="030F0702030302020204" pitchFamily="66" charset="0"/>
              </a:rPr>
              <a:t>Malnütrisyon</a:t>
            </a:r>
            <a:endParaRPr lang="tr-TR" dirty="0">
              <a:latin typeface="Comic Sans MS" panose="030F0702030302020204" pitchFamily="66" charset="0"/>
            </a:endParaRPr>
          </a:p>
          <a:p>
            <a:pPr marL="285750" indent="-285750" algn="just">
              <a:buFont typeface="Wingdings" panose="05000000000000000000" pitchFamily="2" charset="2"/>
              <a:buChar char="ü"/>
            </a:pPr>
            <a:r>
              <a:rPr lang="tr-TR" dirty="0">
                <a:latin typeface="Comic Sans MS" panose="030F0702030302020204" pitchFamily="66" charset="0"/>
              </a:rPr>
              <a:t>Giderek azalsa da </a:t>
            </a:r>
            <a:r>
              <a:rPr lang="tr-TR" dirty="0" err="1">
                <a:latin typeface="Comic Sans MS" panose="030F0702030302020204" pitchFamily="66" charset="0"/>
              </a:rPr>
              <a:t>malnütrisyon</a:t>
            </a:r>
            <a:r>
              <a:rPr lang="tr-TR" dirty="0">
                <a:latin typeface="Comic Sans MS" panose="030F0702030302020204" pitchFamily="66" charset="0"/>
              </a:rPr>
              <a:t> bebek ve çocuklarımızda hala önemli bir sorundur. </a:t>
            </a:r>
            <a:r>
              <a:rPr lang="tr-TR" dirty="0" err="1">
                <a:latin typeface="Comic Sans MS" panose="030F0702030302020204" pitchFamily="66" charset="0"/>
              </a:rPr>
              <a:t>Malnütrisyonun</a:t>
            </a:r>
            <a:r>
              <a:rPr lang="tr-TR" dirty="0">
                <a:latin typeface="Comic Sans MS" panose="030F0702030302020204" pitchFamily="66" charset="0"/>
              </a:rPr>
              <a:t> önlenmesinde sağlıklı 0-2 yaş beslenmesi önemlidir.</a:t>
            </a:r>
          </a:p>
          <a:p>
            <a:pPr algn="just"/>
            <a:endParaRPr lang="tr-TR" dirty="0">
              <a:latin typeface="Comic Sans MS" panose="030F0702030302020204" pitchFamily="66" charset="0"/>
            </a:endParaRPr>
          </a:p>
          <a:p>
            <a:pPr marL="285750" indent="-285750" algn="just">
              <a:buFont typeface="Wingdings" panose="05000000000000000000" pitchFamily="2" charset="2"/>
              <a:buChar char="ü"/>
            </a:pPr>
            <a:r>
              <a:rPr lang="tr-TR" dirty="0" err="1">
                <a:latin typeface="Comic Sans MS" panose="030F0702030302020204" pitchFamily="66" charset="0"/>
              </a:rPr>
              <a:t>Malnütrisyon</a:t>
            </a:r>
            <a:r>
              <a:rPr lang="tr-TR" dirty="0">
                <a:latin typeface="Comic Sans MS" panose="030F0702030302020204" pitchFamily="66" charset="0"/>
              </a:rPr>
              <a:t> sadece </a:t>
            </a:r>
            <a:r>
              <a:rPr lang="tr-TR" dirty="0" err="1">
                <a:latin typeface="Comic Sans MS" panose="030F0702030302020204" pitchFamily="66" charset="0"/>
              </a:rPr>
              <a:t>makrobesinlerin</a:t>
            </a:r>
            <a:r>
              <a:rPr lang="tr-TR" dirty="0">
                <a:latin typeface="Comic Sans MS" panose="030F0702030302020204" pitchFamily="66" charset="0"/>
              </a:rPr>
              <a:t> alımının azlığına bağlı gelişmez, </a:t>
            </a:r>
            <a:r>
              <a:rPr lang="tr-TR" dirty="0" err="1">
                <a:latin typeface="Comic Sans MS" panose="030F0702030302020204" pitchFamily="66" charset="0"/>
              </a:rPr>
              <a:t>mikrobesin</a:t>
            </a:r>
            <a:r>
              <a:rPr lang="tr-TR" dirty="0">
                <a:latin typeface="Comic Sans MS" panose="030F0702030302020204" pitchFamily="66" charset="0"/>
              </a:rPr>
              <a:t> </a:t>
            </a:r>
            <a:r>
              <a:rPr lang="tr-TR" dirty="0" err="1">
                <a:latin typeface="Comic Sans MS" panose="030F0702030302020204" pitchFamily="66" charset="0"/>
              </a:rPr>
              <a:t>malnütrisyonu</a:t>
            </a:r>
            <a:r>
              <a:rPr lang="tr-TR" dirty="0">
                <a:latin typeface="Comic Sans MS" panose="030F0702030302020204" pitchFamily="66" charset="0"/>
              </a:rPr>
              <a:t> da gizli açlık olarak tanımlanabilir. Ülkemizde </a:t>
            </a:r>
            <a:r>
              <a:rPr lang="tr-TR" dirty="0" err="1">
                <a:latin typeface="Comic Sans MS" panose="030F0702030302020204" pitchFamily="66" charset="0"/>
              </a:rPr>
              <a:t>mikrobesin</a:t>
            </a:r>
            <a:r>
              <a:rPr lang="tr-TR" dirty="0">
                <a:latin typeface="Comic Sans MS" panose="030F0702030302020204" pitchFamily="66" charset="0"/>
              </a:rPr>
              <a:t> eksikliğinin </a:t>
            </a:r>
            <a:r>
              <a:rPr lang="tr-TR" dirty="0" err="1">
                <a:latin typeface="Comic Sans MS" panose="030F0702030302020204" pitchFamily="66" charset="0"/>
              </a:rPr>
              <a:t>makrobesin</a:t>
            </a:r>
            <a:r>
              <a:rPr lang="tr-TR" dirty="0">
                <a:latin typeface="Comic Sans MS" panose="030F0702030302020204" pitchFamily="66" charset="0"/>
              </a:rPr>
              <a:t> eksikliğinden daha önemli bir sorun olduğu düşünülmektedir </a:t>
            </a:r>
          </a:p>
          <a:p>
            <a:pPr algn="just"/>
            <a:endParaRPr lang="tr-TR" dirty="0">
              <a:latin typeface="Comic Sans MS" panose="030F0702030302020204" pitchFamily="66" charset="0"/>
            </a:endParaRPr>
          </a:p>
          <a:p>
            <a:pPr marL="285750" indent="-285750" algn="just">
              <a:buFont typeface="Wingdings" panose="05000000000000000000" pitchFamily="2" charset="2"/>
              <a:buChar char="v"/>
            </a:pPr>
            <a:r>
              <a:rPr lang="tr-TR" b="1" dirty="0">
                <a:solidFill>
                  <a:srgbClr val="C00000"/>
                </a:solidFill>
                <a:latin typeface="Comic Sans MS" panose="030F0702030302020204" pitchFamily="66" charset="0"/>
              </a:rPr>
              <a:t>Dünyada en sık rastlanan </a:t>
            </a:r>
            <a:r>
              <a:rPr lang="tr-TR" b="1" dirty="0" err="1">
                <a:solidFill>
                  <a:srgbClr val="C00000"/>
                </a:solidFill>
                <a:latin typeface="Comic Sans MS" panose="030F0702030302020204" pitchFamily="66" charset="0"/>
              </a:rPr>
              <a:t>mikrobesin</a:t>
            </a:r>
            <a:r>
              <a:rPr lang="tr-TR" b="1" dirty="0">
                <a:solidFill>
                  <a:srgbClr val="C00000"/>
                </a:solidFill>
                <a:latin typeface="Comic Sans MS" panose="030F0702030302020204" pitchFamily="66" charset="0"/>
              </a:rPr>
              <a:t> eksikliği demir eksikliğidir </a:t>
            </a:r>
            <a:r>
              <a:rPr lang="tr-TR" dirty="0">
                <a:latin typeface="Comic Sans MS" panose="030F0702030302020204" pitchFamily="66" charset="0"/>
              </a:rPr>
              <a:t>ve ülkemizdeki iki yaş altındaki bebeklerimizde bu oran %2-46 arasında değişmektedir.</a:t>
            </a:r>
          </a:p>
          <a:p>
            <a:pPr algn="just"/>
            <a:r>
              <a:rPr lang="tr-TR" dirty="0">
                <a:latin typeface="Comic Sans MS" panose="030F0702030302020204" pitchFamily="66" charset="0"/>
              </a:rPr>
              <a:t>Ulusal kapsamda 4-12 ay arasındaki tüm bebeklere ücretsiz demir desteği başlatılmıştır</a:t>
            </a:r>
          </a:p>
          <a:p>
            <a:pPr marL="285750" indent="-285750" algn="just">
              <a:buFont typeface="Wingdings" panose="05000000000000000000" pitchFamily="2" charset="2"/>
              <a:buChar char="v"/>
            </a:pPr>
            <a:r>
              <a:rPr lang="tr-TR" b="1" dirty="0">
                <a:solidFill>
                  <a:srgbClr val="C00000"/>
                </a:solidFill>
                <a:latin typeface="Comic Sans MS" panose="030F0702030302020204" pitchFamily="66" charset="0"/>
              </a:rPr>
              <a:t>Benzer şekilde D vitamini eksikliği </a:t>
            </a:r>
            <a:r>
              <a:rPr lang="tr-TR" dirty="0">
                <a:latin typeface="Comic Sans MS" panose="030F0702030302020204" pitchFamily="66" charset="0"/>
              </a:rPr>
              <a:t>2005 yılında başlanan ulusal D vitamini destekleme programı sonrasında %6’lardan %0,1’e kadar düşürülmüştür</a:t>
            </a:r>
          </a:p>
        </p:txBody>
      </p:sp>
      <p:pic>
        <p:nvPicPr>
          <p:cNvPr id="2" name="Resim 1">
            <a:extLst>
              <a:ext uri="{FF2B5EF4-FFF2-40B4-BE49-F238E27FC236}">
                <a16:creationId xmlns:a16="http://schemas.microsoft.com/office/drawing/2014/main" id="{8D58A74E-9581-477B-BE5A-5AB46D6247CC}"/>
              </a:ext>
            </a:extLst>
          </p:cNvPr>
          <p:cNvPicPr>
            <a:picLocks noChangeAspect="1"/>
          </p:cNvPicPr>
          <p:nvPr/>
        </p:nvPicPr>
        <p:blipFill>
          <a:blip r:embed="rId7"/>
          <a:stretch>
            <a:fillRect/>
          </a:stretch>
        </p:blipFill>
        <p:spPr>
          <a:xfrm>
            <a:off x="8545711" y="2796613"/>
            <a:ext cx="3027311" cy="2014538"/>
          </a:xfrm>
          <a:prstGeom prst="rect">
            <a:avLst/>
          </a:prstGeom>
        </p:spPr>
      </p:pic>
    </p:spTree>
    <p:extLst>
      <p:ext uri="{BB962C8B-B14F-4D97-AF65-F5344CB8AC3E}">
        <p14:creationId xmlns:p14="http://schemas.microsoft.com/office/powerpoint/2010/main" val="2709581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B8CD86F-33E7-4C3F-9699-81EFE6E88A99}"/>
              </a:ext>
            </a:extLst>
          </p:cNvPr>
          <p:cNvSpPr txBox="1"/>
          <p:nvPr/>
        </p:nvSpPr>
        <p:spPr>
          <a:xfrm>
            <a:off x="1969476" y="1327782"/>
            <a:ext cx="7797018" cy="2308324"/>
          </a:xfrm>
          <a:prstGeom prst="rect">
            <a:avLst/>
          </a:prstGeom>
          <a:noFill/>
        </p:spPr>
        <p:txBody>
          <a:bodyPr wrap="square">
            <a:spAutoFit/>
          </a:bodyPr>
          <a:lstStyle/>
          <a:p>
            <a:r>
              <a:rPr lang="tr-TR" dirty="0">
                <a:highlight>
                  <a:srgbClr val="00FFFF"/>
                </a:highlight>
                <a:latin typeface="Comic Sans MS" panose="030F0702030302020204" pitchFamily="66" charset="0"/>
              </a:rPr>
              <a:t>Bebeklik Döneminde </a:t>
            </a:r>
            <a:r>
              <a:rPr lang="tr-TR" dirty="0" err="1">
                <a:highlight>
                  <a:srgbClr val="00FFFF"/>
                </a:highlight>
                <a:latin typeface="Comic Sans MS" panose="030F0702030302020204" pitchFamily="66" charset="0"/>
              </a:rPr>
              <a:t>Obezite</a:t>
            </a:r>
            <a:endParaRPr lang="tr-TR" dirty="0"/>
          </a:p>
          <a:p>
            <a:pPr marL="285750" indent="-285750">
              <a:buFont typeface="Arial" panose="020B0604020202020204" pitchFamily="34" charset="0"/>
              <a:buChar char="•"/>
            </a:pPr>
            <a:r>
              <a:rPr lang="tr-TR" dirty="0">
                <a:latin typeface="Comic Sans MS" panose="030F0702030302020204" pitchFamily="66" charset="0"/>
              </a:rPr>
              <a:t>Düşük doğum ağırlığı, ilk iki yılda hızlı ağırlık artışı ve yüksek protein alımı ileri yaşamda </a:t>
            </a:r>
            <a:r>
              <a:rPr lang="tr-TR" dirty="0" err="1">
                <a:latin typeface="Comic Sans MS" panose="030F0702030302020204" pitchFamily="66" charset="0"/>
              </a:rPr>
              <a:t>obezite</a:t>
            </a:r>
            <a:r>
              <a:rPr lang="tr-TR" dirty="0">
                <a:latin typeface="Comic Sans MS" panose="030F0702030302020204" pitchFamily="66" charset="0"/>
              </a:rPr>
              <a:t> riskini doğuran özelliklerdir.</a:t>
            </a:r>
          </a:p>
          <a:p>
            <a:pPr marL="285750" indent="-285750">
              <a:buFont typeface="Arial" panose="020B0604020202020204" pitchFamily="34" charset="0"/>
              <a:buChar char="•"/>
            </a:pPr>
            <a:r>
              <a:rPr lang="tr-TR" dirty="0" err="1">
                <a:latin typeface="Comic Sans MS" panose="030F0702030302020204" pitchFamily="66" charset="0"/>
              </a:rPr>
              <a:t>Obezite</a:t>
            </a:r>
            <a:r>
              <a:rPr lang="tr-TR" dirty="0">
                <a:latin typeface="Comic Sans MS" panose="030F0702030302020204" pitchFamily="66" charset="0"/>
              </a:rPr>
              <a:t> riski anne sütü alma süresi ile ters orantılı olarak azalmaktadır. </a:t>
            </a:r>
          </a:p>
          <a:p>
            <a:pPr marL="285750" indent="-285750">
              <a:buFont typeface="Arial" panose="020B0604020202020204" pitchFamily="34" charset="0"/>
              <a:buChar char="•"/>
            </a:pPr>
            <a:r>
              <a:rPr lang="tr-TR" dirty="0">
                <a:latin typeface="Comic Sans MS" panose="030F0702030302020204" pitchFamily="66" charset="0"/>
              </a:rPr>
              <a:t>Bu bağlamda </a:t>
            </a:r>
            <a:r>
              <a:rPr lang="tr-TR" dirty="0" err="1">
                <a:latin typeface="Comic Sans MS" panose="030F0702030302020204" pitchFamily="66" charset="0"/>
              </a:rPr>
              <a:t>obezite</a:t>
            </a:r>
            <a:r>
              <a:rPr lang="tr-TR" dirty="0">
                <a:latin typeface="Comic Sans MS" panose="030F0702030302020204" pitchFamily="66" charset="0"/>
              </a:rPr>
              <a:t> için en kolay koruyucu tedbir ilk altı ay tek başına anne sütü ile beslenme ve anne sütünün olabildiğince uzun süreli verilmesidir. </a:t>
            </a:r>
          </a:p>
        </p:txBody>
      </p:sp>
      <p:pic>
        <p:nvPicPr>
          <p:cNvPr id="2" name="Resim 1">
            <a:extLst>
              <a:ext uri="{FF2B5EF4-FFF2-40B4-BE49-F238E27FC236}">
                <a16:creationId xmlns:a16="http://schemas.microsoft.com/office/drawing/2014/main" id="{49A4972C-A503-4429-B5EE-CCD0A649ABAB}"/>
              </a:ext>
            </a:extLst>
          </p:cNvPr>
          <p:cNvPicPr>
            <a:picLocks noChangeAspect="1"/>
          </p:cNvPicPr>
          <p:nvPr/>
        </p:nvPicPr>
        <p:blipFill>
          <a:blip r:embed="rId7"/>
          <a:stretch>
            <a:fillRect/>
          </a:stretch>
        </p:blipFill>
        <p:spPr>
          <a:xfrm>
            <a:off x="5229151" y="3736975"/>
            <a:ext cx="1875034" cy="2817674"/>
          </a:xfrm>
          <a:prstGeom prst="rect">
            <a:avLst/>
          </a:prstGeom>
        </p:spPr>
      </p:pic>
    </p:spTree>
    <p:extLst>
      <p:ext uri="{BB962C8B-B14F-4D97-AF65-F5344CB8AC3E}">
        <p14:creationId xmlns:p14="http://schemas.microsoft.com/office/powerpoint/2010/main" val="863783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4284036" y="2754294"/>
            <a:ext cx="5705946" cy="2246769"/>
          </a:xfrm>
          <a:prstGeom prst="rect">
            <a:avLst/>
          </a:prstGeom>
        </p:spPr>
        <p:txBody>
          <a:bodyPr wrap="square">
            <a:spAutoFit/>
          </a:bodyPr>
          <a:lstStyle/>
          <a:p>
            <a:pPr algn="just"/>
            <a:r>
              <a:rPr lang="tr-TR" sz="2000" dirty="0">
                <a:solidFill>
                  <a:srgbClr val="C00000"/>
                </a:solidFill>
                <a:latin typeface="Comic Sans MS" panose="030F0702030302020204" pitchFamily="66" charset="0"/>
              </a:rPr>
              <a:t>Bebeklik dönemindeki sağlık </a:t>
            </a:r>
            <a:r>
              <a:rPr lang="tr-TR" sz="2000" dirty="0">
                <a:latin typeface="Comic Sans MS" panose="030F0702030302020204" pitchFamily="66" charset="0"/>
              </a:rPr>
              <a:t>ileri yaşlardaki sağlığın önemli bir göstergesidir ve insan sağlığı özellikle bebeklikteki ideal beslenme ile yapılandırılır. </a:t>
            </a:r>
          </a:p>
          <a:p>
            <a:pPr algn="just"/>
            <a:endParaRPr lang="tr-TR" sz="2000" dirty="0">
              <a:latin typeface="Comic Sans MS" panose="030F0702030302020204" pitchFamily="66" charset="0"/>
            </a:endParaRPr>
          </a:p>
          <a:p>
            <a:pPr algn="just"/>
            <a:r>
              <a:rPr lang="tr-TR" sz="2000" dirty="0">
                <a:solidFill>
                  <a:srgbClr val="C00000"/>
                </a:solidFill>
                <a:latin typeface="Comic Sans MS" panose="030F0702030302020204" pitchFamily="66" charset="0"/>
              </a:rPr>
              <a:t>Anne sütü ile beslenme ise sağlıklı bebek beslenmesinin kalbidir.</a:t>
            </a:r>
            <a:endParaRPr lang="tr-TR" dirty="0">
              <a:solidFill>
                <a:srgbClr val="C00000"/>
              </a:solidFill>
              <a:latin typeface="Comic Sans MS" panose="030F0702030302020204" pitchFamily="66" charset="0"/>
            </a:endParaRP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2050" name="Picture 2" descr="mom is feeding the baby milk from a bott... | Stock Video | Pond5">
            <a:extLst>
              <a:ext uri="{FF2B5EF4-FFF2-40B4-BE49-F238E27FC236}">
                <a16:creationId xmlns:a16="http://schemas.microsoft.com/office/drawing/2014/main" id="{999D615D-3511-4F90-9C97-9FD4A7D359D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26673"/>
          <a:stretch/>
        </p:blipFill>
        <p:spPr bwMode="auto">
          <a:xfrm>
            <a:off x="254000" y="1827313"/>
            <a:ext cx="3151812" cy="2407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323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241300" y="811493"/>
            <a:ext cx="7083991"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Anne sütünün üstün </a:t>
            </a:r>
            <a:r>
              <a:rPr lang="tr-TR" sz="4400" dirty="0" err="1">
                <a:solidFill>
                  <a:srgbClr val="FF0000"/>
                </a:solidFill>
                <a:highlight>
                  <a:srgbClr val="FFFF00"/>
                </a:highlight>
                <a:latin typeface="Comic Sans MS" panose="030F0902030302020204" pitchFamily="66" charset="0"/>
              </a:rPr>
              <a:t>yöleri</a:t>
            </a:r>
            <a:r>
              <a:rPr lang="tr-TR" sz="4400" dirty="0">
                <a:solidFill>
                  <a:srgbClr val="FF0000"/>
                </a:solidFill>
                <a:highlight>
                  <a:srgbClr val="FFFF00"/>
                </a:highlight>
                <a:latin typeface="Comic Sans MS" panose="030F0902030302020204" pitchFamily="66" charset="0"/>
              </a:rPr>
              <a:t>:</a:t>
            </a:r>
          </a:p>
        </p:txBody>
      </p:sp>
      <p:sp>
        <p:nvSpPr>
          <p:cNvPr id="4" name="Metin kutusu 3">
            <a:extLst>
              <a:ext uri="{FF2B5EF4-FFF2-40B4-BE49-F238E27FC236}">
                <a16:creationId xmlns:a16="http://schemas.microsoft.com/office/drawing/2014/main" id="{A0700954-FFBB-49F3-B431-512E4766F568}"/>
              </a:ext>
            </a:extLst>
          </p:cNvPr>
          <p:cNvSpPr txBox="1"/>
          <p:nvPr/>
        </p:nvSpPr>
        <p:spPr>
          <a:xfrm>
            <a:off x="127000" y="1991970"/>
            <a:ext cx="7452772" cy="4247317"/>
          </a:xfrm>
          <a:prstGeom prst="rect">
            <a:avLst/>
          </a:prstGeom>
          <a:noFill/>
        </p:spPr>
        <p:txBody>
          <a:bodyPr wrap="square" rtlCol="0">
            <a:spAutoFit/>
          </a:bodyPr>
          <a:lstStyle/>
          <a:p>
            <a:pPr marL="285750" indent="-285750" algn="just">
              <a:buFont typeface="Wingdings" panose="05000000000000000000" pitchFamily="2" charset="2"/>
              <a:buChar char="ü"/>
            </a:pPr>
            <a:r>
              <a:rPr lang="tr-TR" dirty="0">
                <a:latin typeface="Comic Sans MS" panose="030F0702030302020204" pitchFamily="66" charset="0"/>
              </a:rPr>
              <a:t>Bileşim ve kalite yönünden bebeğin büyüme hızına uygundur.</a:t>
            </a:r>
          </a:p>
          <a:p>
            <a:pPr marL="285750" indent="-285750" algn="just">
              <a:buFont typeface="Wingdings" panose="05000000000000000000" pitchFamily="2" charset="2"/>
              <a:buChar char="ü"/>
            </a:pPr>
            <a:r>
              <a:rPr lang="tr-TR" dirty="0">
                <a:latin typeface="Comic Sans MS" panose="030F0702030302020204" pitchFamily="66" charset="0"/>
              </a:rPr>
              <a:t>Kolay sindirilir ve sindirimde kayıp olmaz.</a:t>
            </a:r>
          </a:p>
          <a:p>
            <a:pPr marL="285750" indent="-285750" algn="just">
              <a:buFont typeface="Wingdings" panose="05000000000000000000" pitchFamily="2" charset="2"/>
              <a:buChar char="ü"/>
            </a:pPr>
            <a:r>
              <a:rPr lang="tr-TR" dirty="0" err="1">
                <a:latin typeface="Comic Sans MS" panose="030F0702030302020204" pitchFamily="66" charset="0"/>
              </a:rPr>
              <a:t>Allerjik</a:t>
            </a:r>
            <a:r>
              <a:rPr lang="tr-TR" dirty="0">
                <a:latin typeface="Comic Sans MS" panose="030F0702030302020204" pitchFamily="66" charset="0"/>
              </a:rPr>
              <a:t> değildir.</a:t>
            </a:r>
          </a:p>
          <a:p>
            <a:pPr marL="285750" indent="-285750" algn="just">
              <a:buFont typeface="Wingdings" panose="05000000000000000000" pitchFamily="2" charset="2"/>
              <a:buChar char="ü"/>
            </a:pPr>
            <a:r>
              <a:rPr lang="tr-TR" dirty="0">
                <a:latin typeface="Comic Sans MS" panose="030F0702030302020204" pitchFamily="66" charset="0"/>
              </a:rPr>
              <a:t>Ekonomiktir.</a:t>
            </a:r>
          </a:p>
          <a:p>
            <a:pPr marL="285750" indent="-285750" algn="just">
              <a:buFont typeface="Wingdings" panose="05000000000000000000" pitchFamily="2" charset="2"/>
              <a:buChar char="ü"/>
            </a:pPr>
            <a:r>
              <a:rPr lang="tr-TR" dirty="0">
                <a:latin typeface="Comic Sans MS" panose="030F0702030302020204" pitchFamily="66" charset="0"/>
              </a:rPr>
              <a:t>Temiz ve mikropsuzdur.</a:t>
            </a:r>
          </a:p>
          <a:p>
            <a:pPr marL="285750" indent="-285750" algn="just">
              <a:buFont typeface="Wingdings" panose="05000000000000000000" pitchFamily="2" charset="2"/>
              <a:buChar char="ü"/>
            </a:pPr>
            <a:r>
              <a:rPr lang="tr-TR" dirty="0">
                <a:latin typeface="Comic Sans MS" panose="030F0702030302020204" pitchFamily="66" charset="0"/>
              </a:rPr>
              <a:t>Özel bir hazırlama gerektirmez.</a:t>
            </a:r>
          </a:p>
          <a:p>
            <a:pPr marL="285750" indent="-285750" algn="just">
              <a:buFont typeface="Wingdings" panose="05000000000000000000" pitchFamily="2" charset="2"/>
              <a:buChar char="ü"/>
            </a:pPr>
            <a:r>
              <a:rPr lang="tr-TR" dirty="0">
                <a:latin typeface="Comic Sans MS" panose="030F0702030302020204" pitchFamily="66" charset="0"/>
              </a:rPr>
              <a:t>Mikroplara karşı koruyucu ögeleri içerir.</a:t>
            </a:r>
          </a:p>
          <a:p>
            <a:pPr marL="285750" indent="-285750" algn="just">
              <a:buFont typeface="Wingdings" panose="05000000000000000000" pitchFamily="2" charset="2"/>
              <a:buChar char="ü"/>
            </a:pPr>
            <a:r>
              <a:rPr lang="tr-TR" dirty="0">
                <a:latin typeface="Comic Sans MS" panose="030F0702030302020204" pitchFamily="66" charset="0"/>
              </a:rPr>
              <a:t>Bebeğe zarar verebilecek </a:t>
            </a:r>
            <a:r>
              <a:rPr lang="tr-TR" dirty="0" err="1">
                <a:latin typeface="Comic Sans MS" panose="030F0702030302020204" pitchFamily="66" charset="0"/>
              </a:rPr>
              <a:t>toksik</a:t>
            </a:r>
            <a:r>
              <a:rPr lang="tr-TR" dirty="0">
                <a:latin typeface="Comic Sans MS" panose="030F0702030302020204" pitchFamily="66" charset="0"/>
              </a:rPr>
              <a:t> ögeler anne sütünde en düşük düzeyde bulunur.</a:t>
            </a:r>
          </a:p>
          <a:p>
            <a:pPr marL="285750" indent="-285750" algn="just">
              <a:buFont typeface="Wingdings" panose="05000000000000000000" pitchFamily="2" charset="2"/>
              <a:buChar char="ü"/>
            </a:pPr>
            <a:r>
              <a:rPr lang="tr-TR" dirty="0">
                <a:latin typeface="Comic Sans MS" panose="030F0702030302020204" pitchFamily="66" charset="0"/>
              </a:rPr>
              <a:t>Anne ile çocuk arasında sevgi bağının kurulmasını sağlar.</a:t>
            </a:r>
          </a:p>
          <a:p>
            <a:pPr marL="285750" indent="-285750" algn="just">
              <a:buFont typeface="Wingdings" panose="05000000000000000000" pitchFamily="2" charset="2"/>
              <a:buChar char="ü"/>
            </a:pPr>
            <a:r>
              <a:rPr lang="tr-TR" dirty="0">
                <a:latin typeface="Comic Sans MS" panose="030F0702030302020204" pitchFamily="66" charset="0"/>
              </a:rPr>
              <a:t>Annenin sağlığını korur. Emziren annelerde göğüs kanseri, yumurtalık kanseri, kemik erimesi ve kansızlık (anemi) oluşumu azalır. Anne sütü </a:t>
            </a:r>
            <a:r>
              <a:rPr lang="tr-TR" dirty="0" err="1">
                <a:latin typeface="Comic Sans MS" panose="030F0702030302020204" pitchFamily="66" charset="0"/>
              </a:rPr>
              <a:t>uterusun</a:t>
            </a:r>
            <a:r>
              <a:rPr lang="tr-TR" dirty="0">
                <a:latin typeface="Comic Sans MS" panose="030F0702030302020204" pitchFamily="66" charset="0"/>
              </a:rPr>
              <a:t> eski haline dönmesine yardımcı olur, anneyi aşırı kan kaybından korur.</a:t>
            </a:r>
          </a:p>
          <a:p>
            <a:pPr marL="285750" indent="-285750" algn="just">
              <a:buFont typeface="Wingdings" panose="05000000000000000000" pitchFamily="2" charset="2"/>
              <a:buChar char="ü"/>
            </a:pPr>
            <a:r>
              <a:rPr lang="tr-TR" dirty="0" err="1">
                <a:latin typeface="Comic Sans MS" panose="030F0702030302020204" pitchFamily="66" charset="0"/>
              </a:rPr>
              <a:t>Postpartum</a:t>
            </a:r>
            <a:r>
              <a:rPr lang="tr-TR" dirty="0">
                <a:latin typeface="Comic Sans MS" panose="030F0702030302020204" pitchFamily="66" charset="0"/>
              </a:rPr>
              <a:t> (lohusalık depresyonu) depresyon riski azalır.</a:t>
            </a:r>
          </a:p>
        </p:txBody>
      </p:sp>
      <p:pic>
        <p:nvPicPr>
          <p:cNvPr id="5" name="Resim 4">
            <a:extLst>
              <a:ext uri="{FF2B5EF4-FFF2-40B4-BE49-F238E27FC236}">
                <a16:creationId xmlns:a16="http://schemas.microsoft.com/office/drawing/2014/main" id="{CB4DCE85-1B46-4F5B-B12D-333E22917114}"/>
              </a:ext>
            </a:extLst>
          </p:cNvPr>
          <p:cNvPicPr>
            <a:picLocks noChangeAspect="1"/>
          </p:cNvPicPr>
          <p:nvPr/>
        </p:nvPicPr>
        <p:blipFill rotWithShape="1">
          <a:blip r:embed="rId7"/>
          <a:srcRect b="14364"/>
          <a:stretch/>
        </p:blipFill>
        <p:spPr>
          <a:xfrm>
            <a:off x="8183208" y="1917387"/>
            <a:ext cx="3419710" cy="3287659"/>
          </a:xfrm>
          <a:prstGeom prst="rect">
            <a:avLst/>
          </a:prstGeom>
        </p:spPr>
      </p:pic>
    </p:spTree>
    <p:extLst>
      <p:ext uri="{BB962C8B-B14F-4D97-AF65-F5344CB8AC3E}">
        <p14:creationId xmlns:p14="http://schemas.microsoft.com/office/powerpoint/2010/main" val="461000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2305615"/>
            <a:ext cx="5705946" cy="3477875"/>
          </a:xfrm>
          <a:prstGeom prst="rect">
            <a:avLst/>
          </a:prstGeom>
        </p:spPr>
        <p:txBody>
          <a:bodyPr wrap="square">
            <a:spAutoFit/>
          </a:bodyPr>
          <a:lstStyle/>
          <a:p>
            <a:pPr algn="just"/>
            <a:r>
              <a:rPr lang="tr-TR" sz="2000" dirty="0">
                <a:latin typeface="Comic Sans MS" panose="030F0702030302020204" pitchFamily="66" charset="0"/>
              </a:rPr>
              <a:t>Anne sütünün bileşimi bebeğin gereksinimlerini karşılayacak düzeyde ayarlanmıştır.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Doğumdan sonraki ilk 3-4 günde salgılanan sütün miktarı az, daha kıvamlı ve rengi koyu limon sarısıdır. Bu süte ‘</a:t>
            </a:r>
            <a:r>
              <a:rPr lang="tr-TR" sz="2000" dirty="0">
                <a:highlight>
                  <a:srgbClr val="00FF00"/>
                </a:highlight>
                <a:latin typeface="Comic Sans MS" panose="030F0702030302020204" pitchFamily="66" charset="0"/>
              </a:rPr>
              <a:t>kolostrum</a:t>
            </a:r>
            <a:r>
              <a:rPr lang="tr-TR" sz="2000" dirty="0">
                <a:latin typeface="Comic Sans MS" panose="030F0702030302020204" pitchFamily="66" charset="0"/>
              </a:rPr>
              <a:t>’ denir.</a:t>
            </a:r>
          </a:p>
          <a:p>
            <a:pPr algn="just"/>
            <a:endParaRPr lang="tr-TR" sz="2000" dirty="0">
              <a:latin typeface="Comic Sans MS" panose="030F0702030302020204" pitchFamily="66" charset="0"/>
            </a:endParaRPr>
          </a:p>
          <a:p>
            <a:pPr algn="just"/>
            <a:r>
              <a:rPr lang="tr-TR" sz="2000" u="sng" dirty="0">
                <a:latin typeface="Comic Sans MS" panose="030F0702030302020204" pitchFamily="66" charset="0"/>
              </a:rPr>
              <a:t>Kolostrum proteince oldukça zengindir</a:t>
            </a:r>
            <a:r>
              <a:rPr lang="tr-TR" sz="2000" dirty="0">
                <a:latin typeface="Comic Sans MS" panose="030F0702030302020204" pitchFamily="66" charset="0"/>
              </a:rPr>
              <a:t>. Bu proteinlerin önemli bir kısmı bebeği mikroplara karşı koruyan bağışıklık hücreleri  ve antikorlardan oluşur.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B03124FD-6D8B-4E13-9BB6-780FAC28FC30}"/>
              </a:ext>
            </a:extLst>
          </p:cNvPr>
          <p:cNvPicPr>
            <a:picLocks noChangeAspect="1"/>
          </p:cNvPicPr>
          <p:nvPr/>
        </p:nvPicPr>
        <p:blipFill>
          <a:blip r:embed="rId7"/>
          <a:stretch>
            <a:fillRect/>
          </a:stretch>
        </p:blipFill>
        <p:spPr>
          <a:xfrm>
            <a:off x="7337427" y="2713745"/>
            <a:ext cx="3999493" cy="2083337"/>
          </a:xfrm>
          <a:prstGeom prst="rect">
            <a:avLst/>
          </a:prstGeom>
        </p:spPr>
      </p:pic>
    </p:spTree>
    <p:extLst>
      <p:ext uri="{BB962C8B-B14F-4D97-AF65-F5344CB8AC3E}">
        <p14:creationId xmlns:p14="http://schemas.microsoft.com/office/powerpoint/2010/main" val="264113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38200" y="1661309"/>
            <a:ext cx="5705946" cy="3785652"/>
          </a:xfrm>
          <a:prstGeom prst="rect">
            <a:avLst/>
          </a:prstGeom>
        </p:spPr>
        <p:txBody>
          <a:bodyPr wrap="square">
            <a:spAutoFit/>
          </a:bodyPr>
          <a:lstStyle/>
          <a:p>
            <a:pPr algn="just"/>
            <a:endParaRPr lang="tr-TR" sz="2000" dirty="0"/>
          </a:p>
          <a:p>
            <a:pPr algn="just"/>
            <a:r>
              <a:rPr lang="tr-TR" sz="2000" dirty="0">
                <a:latin typeface="Comic Sans MS" panose="030F0702030302020204" pitchFamily="66" charset="0"/>
              </a:rPr>
              <a:t>Anne sütünün yeterli olmadığı veya verilemediği durumlarda, bir yaşına kadar anne sütü yerine </a:t>
            </a:r>
            <a:r>
              <a:rPr lang="tr-TR" sz="2000" dirty="0">
                <a:highlight>
                  <a:srgbClr val="00FF00"/>
                </a:highlight>
                <a:latin typeface="Comic Sans MS" panose="030F0702030302020204" pitchFamily="66" charset="0"/>
              </a:rPr>
              <a:t>formül sütler </a:t>
            </a:r>
            <a:r>
              <a:rPr lang="tr-TR" sz="2000" dirty="0">
                <a:latin typeface="Comic Sans MS" panose="030F0702030302020204" pitchFamily="66" charset="0"/>
              </a:rPr>
              <a:t>verilmelidir. </a:t>
            </a:r>
          </a:p>
          <a:p>
            <a:pPr algn="just"/>
            <a:endParaRPr lang="tr-TR" sz="2000" dirty="0">
              <a:latin typeface="Comic Sans MS" panose="030F0702030302020204" pitchFamily="66" charset="0"/>
            </a:endParaRPr>
          </a:p>
          <a:p>
            <a:pPr algn="just"/>
            <a:r>
              <a:rPr lang="tr-TR" sz="2000" u="sng" dirty="0">
                <a:latin typeface="Comic Sans MS" panose="030F0702030302020204" pitchFamily="66" charset="0"/>
              </a:rPr>
              <a:t>Anne sütü içeriği taklit edilerek hazırlanmış olsalar d</a:t>
            </a:r>
            <a:r>
              <a:rPr lang="tr-TR" sz="2000" dirty="0">
                <a:latin typeface="Comic Sans MS" panose="030F0702030302020204" pitchFamily="66" charset="0"/>
              </a:rPr>
              <a:t>a </a:t>
            </a:r>
            <a:r>
              <a:rPr lang="tr-TR" sz="2000" dirty="0">
                <a:solidFill>
                  <a:srgbClr val="C00000"/>
                </a:solidFill>
                <a:latin typeface="Comic Sans MS" panose="030F0702030302020204" pitchFamily="66" charset="0"/>
              </a:rPr>
              <a:t>bu ürünlerin anne sütünün avantajlarını sunma şansı yoktur.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Yine de standart bir başlangıç sütü tek başına verildiğinde ilk altı ayı içinde olan bir bebeğin tüm beslenme gereksinimlerini karşılar. </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7236C54E-6A8A-44B5-8F3C-13E2D39A8D63}"/>
              </a:ext>
            </a:extLst>
          </p:cNvPr>
          <p:cNvPicPr>
            <a:picLocks noChangeAspect="1"/>
          </p:cNvPicPr>
          <p:nvPr/>
        </p:nvPicPr>
        <p:blipFill>
          <a:blip r:embed="rId7"/>
          <a:stretch>
            <a:fillRect/>
          </a:stretch>
        </p:blipFill>
        <p:spPr>
          <a:xfrm>
            <a:off x="7480033" y="2557462"/>
            <a:ext cx="3175291" cy="2113012"/>
          </a:xfrm>
          <a:prstGeom prst="rect">
            <a:avLst/>
          </a:prstGeom>
        </p:spPr>
      </p:pic>
    </p:spTree>
    <p:extLst>
      <p:ext uri="{BB962C8B-B14F-4D97-AF65-F5344CB8AC3E}">
        <p14:creationId xmlns:p14="http://schemas.microsoft.com/office/powerpoint/2010/main" val="2708793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641252" y="2217890"/>
            <a:ext cx="5705946" cy="3785652"/>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Comic Sans MS" panose="030F0702030302020204" pitchFamily="66" charset="0"/>
              </a:rPr>
              <a:t>Seçilen formül süt bebeğin yaşına uygun olmalı (ilk 6 ay anne sütüne adapte formül süt) </a:t>
            </a:r>
          </a:p>
          <a:p>
            <a:pPr algn="just"/>
            <a:r>
              <a:rPr lang="tr-TR" sz="2000" dirty="0">
                <a:latin typeface="Comic Sans MS" panose="030F0702030302020204" pitchFamily="66" charset="0"/>
              </a:rPr>
              <a:t>• Kabulü ve büyümesi iyi olan bir bebeğin kullandığı formül sütü sebepsiz değiştirilmemeli </a:t>
            </a:r>
          </a:p>
          <a:p>
            <a:pPr algn="just"/>
            <a:r>
              <a:rPr lang="tr-TR" sz="2000" dirty="0">
                <a:latin typeface="Comic Sans MS" panose="030F0702030302020204" pitchFamily="66" charset="0"/>
              </a:rPr>
              <a:t>• Formül süt hemen beslenme öncesi özenle hazırlanmalı ve tüketilmeli </a:t>
            </a:r>
          </a:p>
          <a:p>
            <a:pPr algn="just"/>
            <a:r>
              <a:rPr lang="tr-TR" sz="2000" dirty="0">
                <a:latin typeface="Comic Sans MS" panose="030F0702030302020204" pitchFamily="66" charset="0"/>
              </a:rPr>
              <a:t>• Anne sütüne en yakın hayvan sütü olan inek sütü bazlı formül sütler öncelikle tercih edilmeli, özel bir tıbbi neden olmadıkça özel formül sütler tercih edilmemeli.</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2919540" y="891868"/>
            <a:ext cx="8108310"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Bebeklerde (</a:t>
            </a:r>
            <a:r>
              <a:rPr lang="tr-TR" sz="4400" dirty="0" err="1">
                <a:solidFill>
                  <a:srgbClr val="FF0000"/>
                </a:solidFill>
                <a:highlight>
                  <a:srgbClr val="FFFF00"/>
                </a:highlight>
                <a:latin typeface="Comic Sans MS" panose="030F0902030302020204" pitchFamily="66" charset="0"/>
              </a:rPr>
              <a:t>Infant</a:t>
            </a:r>
            <a:r>
              <a:rPr lang="tr-TR" sz="4400" dirty="0">
                <a:solidFill>
                  <a:srgbClr val="FF0000"/>
                </a:solidFill>
                <a:highlight>
                  <a:srgbClr val="FFFF00"/>
                </a:highlight>
                <a:latin typeface="Comic Sans MS" panose="030F0902030302020204" pitchFamily="66" charset="0"/>
              </a:rPr>
              <a:t>) Beslenme</a:t>
            </a:r>
          </a:p>
        </p:txBody>
      </p:sp>
      <p:pic>
        <p:nvPicPr>
          <p:cNvPr id="4" name="Resim 3">
            <a:extLst>
              <a:ext uri="{FF2B5EF4-FFF2-40B4-BE49-F238E27FC236}">
                <a16:creationId xmlns:a16="http://schemas.microsoft.com/office/drawing/2014/main" id="{2FA3A718-14AA-4FED-8A30-7F9D4E6B6BC0}"/>
              </a:ext>
            </a:extLst>
          </p:cNvPr>
          <p:cNvPicPr>
            <a:picLocks noChangeAspect="1"/>
          </p:cNvPicPr>
          <p:nvPr/>
        </p:nvPicPr>
        <p:blipFill rotWithShape="1">
          <a:blip r:embed="rId7"/>
          <a:srcRect l="16667"/>
          <a:stretch/>
        </p:blipFill>
        <p:spPr>
          <a:xfrm>
            <a:off x="7075131" y="2769577"/>
            <a:ext cx="3869677" cy="2379198"/>
          </a:xfrm>
          <a:prstGeom prst="rect">
            <a:avLst/>
          </a:prstGeom>
        </p:spPr>
      </p:pic>
    </p:spTree>
    <p:extLst>
      <p:ext uri="{BB962C8B-B14F-4D97-AF65-F5344CB8AC3E}">
        <p14:creationId xmlns:p14="http://schemas.microsoft.com/office/powerpoint/2010/main" val="3395851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3713536" y="1300218"/>
            <a:ext cx="7231272" cy="3447098"/>
          </a:xfrm>
          <a:prstGeom prst="rect">
            <a:avLst/>
          </a:prstGeom>
        </p:spPr>
        <p:txBody>
          <a:bodyPr wrap="square">
            <a:spAutoFit/>
          </a:bodyPr>
          <a:lstStyle/>
          <a:p>
            <a:pPr marL="342900" indent="-342900" algn="just">
              <a:buFont typeface="Arial" panose="020B0604020202020204" pitchFamily="34" charset="0"/>
              <a:buChar char="•"/>
            </a:pPr>
            <a:endParaRPr lang="tr-TR" sz="2000" dirty="0"/>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Anne sütüne adapte formül süt (başlangıç sütü): </a:t>
            </a:r>
            <a:r>
              <a:rPr lang="tr-TR" dirty="0">
                <a:latin typeface="Comic Sans MS" panose="030F0702030302020204" pitchFamily="66" charset="0"/>
              </a:rPr>
              <a:t>Anne sütü olmadığı takdirde doğumdan itibaren kullanılabilen, </a:t>
            </a:r>
            <a:r>
              <a:rPr lang="tr-TR" dirty="0" err="1">
                <a:latin typeface="Comic Sans MS" panose="030F0702030302020204" pitchFamily="66" charset="0"/>
              </a:rPr>
              <a:t>whey</a:t>
            </a:r>
            <a:r>
              <a:rPr lang="tr-TR" dirty="0">
                <a:latin typeface="Comic Sans MS" panose="030F0702030302020204" pitchFamily="66" charset="0"/>
              </a:rPr>
              <a:t>/kazein oranı 60/40 olan, protein miktarı anne sütüne benzer olan, karbonhidrat kaynağı laktoz olup, nişasta içermeyen  sütlerdir.</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Devam formül sütleri (devam sütü):</a:t>
            </a:r>
            <a:r>
              <a:rPr lang="tr-TR" dirty="0">
                <a:latin typeface="Comic Sans MS" panose="030F0702030302020204" pitchFamily="66" charset="0"/>
              </a:rPr>
              <a:t>Altı-12 aylık bebekler için kullanılan, anne sütündekinden daha yüksek protein, demir ve mineral içeriği olan sütlerdir.</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Kısmen hidrolize formül sütler: </a:t>
            </a:r>
            <a:r>
              <a:rPr lang="tr-TR" dirty="0">
                <a:latin typeface="Comic Sans MS" panose="030F0702030302020204" pitchFamily="66" charset="0"/>
              </a:rPr>
              <a:t>Enzimler kullanılarak proteinleri kısmen parçalanmış </a:t>
            </a:r>
            <a:r>
              <a:rPr lang="tr-TR" dirty="0" err="1">
                <a:latin typeface="Comic Sans MS" panose="030F0702030302020204" pitchFamily="66" charset="0"/>
              </a:rPr>
              <a:t>formülalardır</a:t>
            </a:r>
            <a:r>
              <a:rPr lang="tr-TR" dirty="0">
                <a:latin typeface="Comic Sans MS" panose="030F0702030302020204" pitchFamily="66" charset="0"/>
              </a:rPr>
              <a:t>. Bu </a:t>
            </a:r>
            <a:r>
              <a:rPr lang="tr-TR" dirty="0" err="1">
                <a:latin typeface="Comic Sans MS" panose="030F0702030302020204" pitchFamily="66" charset="0"/>
              </a:rPr>
              <a:t>formülaların</a:t>
            </a:r>
            <a:r>
              <a:rPr lang="tr-TR" dirty="0">
                <a:latin typeface="Comic Sans MS" panose="030F0702030302020204" pitchFamily="66" charset="0"/>
              </a:rPr>
              <a:t> alerji riski olan bebeklerde kullanılır.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421842" y="653887"/>
            <a:ext cx="4406976" cy="646331"/>
          </a:xfrm>
          <a:prstGeom prst="rect">
            <a:avLst/>
          </a:prstGeom>
          <a:noFill/>
        </p:spPr>
        <p:txBody>
          <a:bodyPr wrap="none" rtlCol="0">
            <a:spAutoFit/>
          </a:bodyPr>
          <a:lstStyle/>
          <a:p>
            <a:pPr algn="just"/>
            <a:r>
              <a:rPr lang="tr-TR" sz="3600" dirty="0">
                <a:highlight>
                  <a:srgbClr val="00FF00"/>
                </a:highlight>
                <a:latin typeface="Comic Sans MS" panose="030F0702030302020204" pitchFamily="66" charset="0"/>
              </a:rPr>
              <a:t>Formül süt çeşitleri</a:t>
            </a:r>
          </a:p>
        </p:txBody>
      </p:sp>
      <p:pic>
        <p:nvPicPr>
          <p:cNvPr id="3074" name="Picture 2" descr="The Best Baby Formulas of 2023 - Reviews by Your Best Digs">
            <a:extLst>
              <a:ext uri="{FF2B5EF4-FFF2-40B4-BE49-F238E27FC236}">
                <a16:creationId xmlns:a16="http://schemas.microsoft.com/office/drawing/2014/main" id="{39593FEA-F3F0-4FCB-8E53-837E9AAC8D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730" y="1786682"/>
            <a:ext cx="3175290" cy="276012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22052EDC-46E1-4788-AF60-C9887869573A}"/>
              </a:ext>
            </a:extLst>
          </p:cNvPr>
          <p:cNvSpPr txBox="1"/>
          <p:nvPr/>
        </p:nvSpPr>
        <p:spPr>
          <a:xfrm>
            <a:off x="421842" y="5005136"/>
            <a:ext cx="10522966" cy="1754326"/>
          </a:xfrm>
          <a:prstGeom prst="rect">
            <a:avLst/>
          </a:prstGeom>
          <a:noFill/>
        </p:spPr>
        <p:txBody>
          <a:bodyPr wrap="square" rtlCol="0">
            <a:spAutoFit/>
          </a:bodyPr>
          <a:lstStyle/>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Soya bazlı formül sütler: </a:t>
            </a:r>
            <a:r>
              <a:rPr lang="tr-TR" dirty="0">
                <a:latin typeface="Comic Sans MS" panose="030F0702030302020204" pitchFamily="66" charset="0"/>
              </a:rPr>
              <a:t>Soya bazlı </a:t>
            </a:r>
            <a:r>
              <a:rPr lang="tr-TR" dirty="0" err="1">
                <a:latin typeface="Comic Sans MS" panose="030F0702030302020204" pitchFamily="66" charset="0"/>
              </a:rPr>
              <a:t>formülalar</a:t>
            </a:r>
            <a:r>
              <a:rPr lang="tr-TR" dirty="0">
                <a:latin typeface="Comic Sans MS" panose="030F0702030302020204" pitchFamily="66" charset="0"/>
              </a:rPr>
              <a:t> tıbbi bir gerekçe olmadıkça sağlıklı bebek beslenmesi için önerilmemektedir. Türkiye’de soya bazlı </a:t>
            </a:r>
            <a:r>
              <a:rPr lang="tr-TR" dirty="0" err="1">
                <a:latin typeface="Comic Sans MS" panose="030F0702030302020204" pitchFamily="66" charset="0"/>
              </a:rPr>
              <a:t>fomül</a:t>
            </a:r>
            <a:r>
              <a:rPr lang="tr-TR" dirty="0">
                <a:latin typeface="Comic Sans MS" panose="030F0702030302020204" pitchFamily="66" charset="0"/>
              </a:rPr>
              <a:t> süt bulunmamaktadır. </a:t>
            </a:r>
          </a:p>
          <a:p>
            <a:pPr marL="342900" indent="-342900" algn="just">
              <a:buFont typeface="Arial" panose="020B0604020202020204" pitchFamily="34" charset="0"/>
              <a:buChar char="•"/>
            </a:pPr>
            <a:r>
              <a:rPr lang="tr-TR" b="1" dirty="0">
                <a:solidFill>
                  <a:srgbClr val="C00000"/>
                </a:solidFill>
                <a:latin typeface="Comic Sans MS" panose="030F0702030302020204" pitchFamily="66" charset="0"/>
              </a:rPr>
              <a:t>Özel formül sütler:</a:t>
            </a:r>
            <a:r>
              <a:rPr lang="tr-TR" dirty="0">
                <a:latin typeface="Comic Sans MS" panose="030F0702030302020204" pitchFamily="66" charset="0"/>
              </a:rPr>
              <a:t> Alerji, ishal, </a:t>
            </a:r>
            <a:r>
              <a:rPr lang="tr-TR" dirty="0" err="1">
                <a:latin typeface="Comic Sans MS" panose="030F0702030302020204" pitchFamily="66" charset="0"/>
              </a:rPr>
              <a:t>reflü</a:t>
            </a:r>
            <a:r>
              <a:rPr lang="tr-TR" dirty="0">
                <a:latin typeface="Comic Sans MS" panose="030F0702030302020204" pitchFamily="66" charset="0"/>
              </a:rPr>
              <a:t>, laktoz </a:t>
            </a:r>
            <a:r>
              <a:rPr lang="tr-TR" dirty="0" err="1">
                <a:latin typeface="Comic Sans MS" panose="030F0702030302020204" pitchFamily="66" charset="0"/>
              </a:rPr>
              <a:t>intoleransı</a:t>
            </a:r>
            <a:r>
              <a:rPr lang="tr-TR" dirty="0">
                <a:latin typeface="Comic Sans MS" panose="030F0702030302020204" pitchFamily="66" charset="0"/>
              </a:rPr>
              <a:t>, </a:t>
            </a:r>
            <a:r>
              <a:rPr lang="tr-TR" dirty="0" err="1">
                <a:latin typeface="Comic Sans MS" panose="030F0702030302020204" pitchFamily="66" charset="0"/>
              </a:rPr>
              <a:t>malabsorpisyon</a:t>
            </a:r>
            <a:r>
              <a:rPr lang="tr-TR" dirty="0">
                <a:latin typeface="Comic Sans MS" panose="030F0702030302020204" pitchFamily="66" charset="0"/>
              </a:rPr>
              <a:t>, karaciğer hastalığı veya </a:t>
            </a:r>
            <a:r>
              <a:rPr lang="tr-TR" dirty="0" err="1">
                <a:latin typeface="Comic Sans MS" panose="030F0702030302020204" pitchFamily="66" charset="0"/>
              </a:rPr>
              <a:t>metabolik</a:t>
            </a:r>
            <a:r>
              <a:rPr lang="tr-TR" dirty="0">
                <a:latin typeface="Comic Sans MS" panose="030F0702030302020204" pitchFamily="66" charset="0"/>
              </a:rPr>
              <a:t> hastalığı olan bebekler için besin gereksinimlerini karşılayacak şekilde tasarlanmışlardır.</a:t>
            </a:r>
          </a:p>
          <a:p>
            <a:endParaRPr lang="tr-TR" dirty="0"/>
          </a:p>
        </p:txBody>
      </p:sp>
    </p:spTree>
    <p:extLst>
      <p:ext uri="{BB962C8B-B14F-4D97-AF65-F5344CB8AC3E}">
        <p14:creationId xmlns:p14="http://schemas.microsoft.com/office/powerpoint/2010/main" val="3100023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241300" y="1479776"/>
            <a:ext cx="6493346" cy="5324535"/>
          </a:xfrm>
          <a:prstGeom prst="rect">
            <a:avLst/>
          </a:prstGeom>
        </p:spPr>
        <p:txBody>
          <a:bodyPr wrap="square">
            <a:spAutoFit/>
          </a:bodyPr>
          <a:lstStyle/>
          <a:p>
            <a:pPr marL="342900" indent="-342900" algn="just">
              <a:buFont typeface="Arial" panose="020B0604020202020204" pitchFamily="34" charset="0"/>
              <a:buChar char="•"/>
            </a:pPr>
            <a:r>
              <a:rPr lang="tr-TR" sz="2000" b="1" dirty="0">
                <a:latin typeface="Comic Sans MS" panose="030F0702030302020204" pitchFamily="66" charset="0"/>
              </a:rPr>
              <a:t>Her türün kendi sütü kendi bebeği için idealdir.</a:t>
            </a:r>
            <a:endParaRPr lang="tr-TR" sz="2000" dirty="0">
              <a:latin typeface="Comic Sans MS" panose="030F0702030302020204" pitchFamily="66" charset="0"/>
            </a:endParaRPr>
          </a:p>
          <a:p>
            <a:pPr marL="342900" indent="-342900" algn="just">
              <a:buFont typeface="Arial" panose="020B0604020202020204" pitchFamily="34" charset="0"/>
              <a:buChar char="•"/>
            </a:pPr>
            <a:r>
              <a:rPr lang="tr-TR" sz="2000" u="sng" dirty="0">
                <a:latin typeface="Comic Sans MS" panose="030F0702030302020204" pitchFamily="66" charset="0"/>
              </a:rPr>
              <a:t>İçeriği anne sütü ile kıyaslanmasa da </a:t>
            </a:r>
            <a:r>
              <a:rPr lang="tr-TR" sz="2000" dirty="0">
                <a:latin typeface="Comic Sans MS" panose="030F0702030302020204" pitchFamily="66" charset="0"/>
              </a:rPr>
              <a:t>anne sütü yeterli olmayan (ayına uygun büyümeyi sağlayamayan) altı aylıktan küçük bebekler için </a:t>
            </a:r>
            <a:r>
              <a:rPr lang="tr-TR" sz="2000" dirty="0">
                <a:highlight>
                  <a:srgbClr val="FFFF00"/>
                </a:highlight>
                <a:latin typeface="Comic Sans MS" panose="030F0702030302020204" pitchFamily="66" charset="0"/>
              </a:rPr>
              <a:t>en ideal besin anne sütüne adapte formül sütlerdir</a:t>
            </a:r>
            <a:r>
              <a:rPr lang="tr-TR" sz="2000" dirty="0">
                <a:latin typeface="Comic Sans MS" panose="030F0702030302020204" pitchFamily="66" charset="0"/>
              </a:rPr>
              <a:t>.</a:t>
            </a:r>
          </a:p>
          <a:p>
            <a:pPr marL="342900" indent="-342900" algn="just">
              <a:buFont typeface="Arial" panose="020B0604020202020204" pitchFamily="34" charset="0"/>
              <a:buChar char="•"/>
            </a:pPr>
            <a:r>
              <a:rPr lang="tr-TR" sz="2000" u="sng" dirty="0">
                <a:solidFill>
                  <a:srgbClr val="C00000"/>
                </a:solidFill>
                <a:latin typeface="Comic Sans MS" panose="030F0702030302020204" pitchFamily="66" charset="0"/>
              </a:rPr>
              <a:t>Formül sütler içerik bakımından inek sütü ile kıyaslanamayacak kadar olumlu özelliklere sahiptir</a:t>
            </a:r>
            <a:r>
              <a:rPr lang="tr-TR" sz="2000" dirty="0">
                <a:solidFill>
                  <a:srgbClr val="C00000"/>
                </a:solidFill>
                <a:latin typeface="Comic Sans MS" panose="030F0702030302020204" pitchFamily="66" charset="0"/>
              </a:rPr>
              <a:t>. </a:t>
            </a:r>
            <a:r>
              <a:rPr lang="tr-TR" sz="2000" dirty="0">
                <a:latin typeface="Comic Sans MS" panose="030F0702030302020204" pitchFamily="66" charset="0"/>
              </a:rPr>
              <a:t>Formül sütlerin </a:t>
            </a:r>
            <a:r>
              <a:rPr lang="tr-TR" sz="2000" dirty="0">
                <a:solidFill>
                  <a:srgbClr val="0070C0"/>
                </a:solidFill>
                <a:latin typeface="Comic Sans MS" panose="030F0702030302020204" pitchFamily="66" charset="0"/>
              </a:rPr>
              <a:t>enerji, yağ, protein içerikleri ve </a:t>
            </a:r>
            <a:r>
              <a:rPr lang="tr-TR" sz="2000" dirty="0" err="1">
                <a:solidFill>
                  <a:srgbClr val="0070C0"/>
                </a:solidFill>
                <a:latin typeface="Comic Sans MS" panose="030F0702030302020204" pitchFamily="66" charset="0"/>
              </a:rPr>
              <a:t>ozmolariteleri</a:t>
            </a:r>
            <a:r>
              <a:rPr lang="tr-TR" sz="2000" dirty="0">
                <a:solidFill>
                  <a:srgbClr val="0070C0"/>
                </a:solidFill>
                <a:latin typeface="Comic Sans MS" panose="030F0702030302020204" pitchFamily="66" charset="0"/>
              </a:rPr>
              <a:t> </a:t>
            </a:r>
            <a:r>
              <a:rPr lang="tr-TR" sz="2000" dirty="0">
                <a:latin typeface="Comic Sans MS" panose="030F0702030302020204" pitchFamily="66" charset="0"/>
              </a:rPr>
              <a:t>anne sütü değerlerine en yakın tutulmaya çalışılmıştır. Benzer şekilde bebeğin gereksinim duyduğu </a:t>
            </a:r>
            <a:r>
              <a:rPr lang="tr-TR" sz="2000" dirty="0">
                <a:solidFill>
                  <a:schemeClr val="accent2">
                    <a:lumMod val="50000"/>
                  </a:schemeClr>
                </a:solidFill>
                <a:latin typeface="Comic Sans MS" panose="030F0702030302020204" pitchFamily="66" charset="0"/>
              </a:rPr>
              <a:t>vitaminler ve minerallerle </a:t>
            </a:r>
            <a:r>
              <a:rPr lang="tr-TR" sz="2000" dirty="0">
                <a:latin typeface="Comic Sans MS" panose="030F0702030302020204" pitchFamily="66" charset="0"/>
              </a:rPr>
              <a:t>desteklenmiştir. </a:t>
            </a:r>
          </a:p>
          <a:p>
            <a:pPr marL="342900" indent="-342900" algn="just">
              <a:buFont typeface="Arial" panose="020B0604020202020204" pitchFamily="34" charset="0"/>
              <a:buChar char="•"/>
            </a:pPr>
            <a:r>
              <a:rPr lang="tr-TR" sz="2000" dirty="0">
                <a:latin typeface="Comic Sans MS" panose="030F0702030302020204" pitchFamily="66" charset="0"/>
              </a:rPr>
              <a:t>Anne sütündeki </a:t>
            </a:r>
            <a:r>
              <a:rPr lang="tr-TR" sz="2000" dirty="0" err="1">
                <a:latin typeface="Comic Sans MS" panose="030F0702030302020204" pitchFamily="66" charset="0"/>
              </a:rPr>
              <a:t>whey</a:t>
            </a:r>
            <a:r>
              <a:rPr lang="tr-TR" sz="2000" dirty="0">
                <a:latin typeface="Comic Sans MS" panose="030F0702030302020204" pitchFamily="66" charset="0"/>
              </a:rPr>
              <a:t>/kazein oranı 60/40 olduğu için anne sütüne adapte formül sütlerde de aynı oran tercih edilmiştir. Anne sütündeki temel şeker olan </a:t>
            </a:r>
            <a:r>
              <a:rPr lang="tr-TR" sz="2000" dirty="0">
                <a:solidFill>
                  <a:srgbClr val="7030A0"/>
                </a:solidFill>
                <a:latin typeface="Comic Sans MS" panose="030F0702030302020204" pitchFamily="66" charset="0"/>
              </a:rPr>
              <a:t>laktoz</a:t>
            </a:r>
            <a:r>
              <a:rPr lang="tr-TR" sz="2000" dirty="0">
                <a:latin typeface="Comic Sans MS" panose="030F0702030302020204" pitchFamily="66" charset="0"/>
              </a:rPr>
              <a:t> benzer miktarlarda formül sütlerde de mevcuttur.</a:t>
            </a:r>
          </a:p>
        </p:txBody>
      </p:sp>
      <p:sp>
        <p:nvSpPr>
          <p:cNvPr id="9" name="Metin kutusu 8">
            <a:extLst>
              <a:ext uri="{FF2B5EF4-FFF2-40B4-BE49-F238E27FC236}">
                <a16:creationId xmlns:a16="http://schemas.microsoft.com/office/drawing/2014/main" id="{FA0FD469-9DAC-424F-A517-6027667265EC}"/>
              </a:ext>
            </a:extLst>
          </p:cNvPr>
          <p:cNvSpPr txBox="1"/>
          <p:nvPr/>
        </p:nvSpPr>
        <p:spPr>
          <a:xfrm>
            <a:off x="551226" y="956556"/>
            <a:ext cx="9461244" cy="523220"/>
          </a:xfrm>
          <a:prstGeom prst="rect">
            <a:avLst/>
          </a:prstGeom>
          <a:noFill/>
        </p:spPr>
        <p:txBody>
          <a:bodyPr wrap="none" rtlCol="0">
            <a:spAutoFit/>
          </a:bodyPr>
          <a:lstStyle/>
          <a:p>
            <a:pPr algn="just"/>
            <a:r>
              <a:rPr lang="tr-TR" sz="2800" dirty="0">
                <a:highlight>
                  <a:srgbClr val="FF00FF"/>
                </a:highlight>
                <a:latin typeface="Comic Sans MS" panose="030F0702030302020204" pitchFamily="66" charset="0"/>
              </a:rPr>
              <a:t>Anne Sütü, Formül Süt ve İnek Sütünün Temel Farkları </a:t>
            </a:r>
          </a:p>
        </p:txBody>
      </p:sp>
      <p:pic>
        <p:nvPicPr>
          <p:cNvPr id="5" name="Resim 4">
            <a:extLst>
              <a:ext uri="{FF2B5EF4-FFF2-40B4-BE49-F238E27FC236}">
                <a16:creationId xmlns:a16="http://schemas.microsoft.com/office/drawing/2014/main" id="{7E73296F-1214-4E39-82C6-2F6CF11C76FD}"/>
              </a:ext>
            </a:extLst>
          </p:cNvPr>
          <p:cNvPicPr>
            <a:picLocks noChangeAspect="1"/>
          </p:cNvPicPr>
          <p:nvPr/>
        </p:nvPicPr>
        <p:blipFill>
          <a:blip r:embed="rId7"/>
          <a:stretch>
            <a:fillRect/>
          </a:stretch>
        </p:blipFill>
        <p:spPr>
          <a:xfrm>
            <a:off x="7672914" y="5029906"/>
            <a:ext cx="2619375" cy="1743075"/>
          </a:xfrm>
          <a:prstGeom prst="rect">
            <a:avLst/>
          </a:prstGeom>
        </p:spPr>
      </p:pic>
      <p:pic>
        <p:nvPicPr>
          <p:cNvPr id="4098" name="Picture 2" descr="Here Are 12 Reasons Why Milk Is Bad for You | PETA Living">
            <a:extLst>
              <a:ext uri="{FF2B5EF4-FFF2-40B4-BE49-F238E27FC236}">
                <a16:creationId xmlns:a16="http://schemas.microsoft.com/office/drawing/2014/main" id="{A9F6F819-3E84-46C3-BA1C-E8B5D85BCE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74207" y="3240191"/>
            <a:ext cx="2676525" cy="1704975"/>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E5619B13-B031-4D25-9C54-648A30068F51}"/>
              </a:ext>
            </a:extLst>
          </p:cNvPr>
          <p:cNvPicPr>
            <a:picLocks noChangeAspect="1"/>
          </p:cNvPicPr>
          <p:nvPr/>
        </p:nvPicPr>
        <p:blipFill>
          <a:blip r:embed="rId9"/>
          <a:stretch>
            <a:fillRect/>
          </a:stretch>
        </p:blipFill>
        <p:spPr>
          <a:xfrm>
            <a:off x="7387164" y="1498827"/>
            <a:ext cx="2905125" cy="1571625"/>
          </a:xfrm>
          <a:prstGeom prst="rect">
            <a:avLst/>
          </a:prstGeom>
        </p:spPr>
      </p:pic>
    </p:spTree>
    <p:extLst>
      <p:ext uri="{BB962C8B-B14F-4D97-AF65-F5344CB8AC3E}">
        <p14:creationId xmlns:p14="http://schemas.microsoft.com/office/powerpoint/2010/main" val="18773320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14625</TotalTime>
  <Words>1729</Words>
  <Application>Microsoft Office PowerPoint</Application>
  <PresentationFormat>Geniş ekran</PresentationFormat>
  <Paragraphs>194</Paragraphs>
  <Slides>21</Slides>
  <Notes>21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Arial</vt:lpstr>
      <vt:lpstr>Calibri</vt:lpstr>
      <vt:lpstr>Calibri Light</vt:lpstr>
      <vt:lpstr>Comic Sans MS</vt:lpstr>
      <vt:lpstr>Times New Roman</vt:lpstr>
      <vt:lpstr>Wingdings</vt:lpstr>
      <vt:lpstr>Office Teması</vt:lpstr>
      <vt:lpstr>HME103-Beslenme İlkeleri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246</cp:revision>
  <dcterms:created xsi:type="dcterms:W3CDTF">2020-09-28T06:36:33Z</dcterms:created>
  <dcterms:modified xsi:type="dcterms:W3CDTF">2023-12-22T07:56:54Z</dcterms:modified>
</cp:coreProperties>
</file>