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3" d="100"/>
          <a:sy n="53" d="100"/>
        </p:scale>
        <p:origin x="7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445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5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999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8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43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68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876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11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07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4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6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FD18B-5481-4AC3-91FE-2A52319DF079}" type="datetimeFigureOut">
              <a:rPr lang="tr-TR" smtClean="0"/>
              <a:t>14.09.2024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5D76A-2CA9-4B09-BA90-EA8E11B2BB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29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76491" y="1879991"/>
            <a:ext cx="92156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KAR DAĞITIM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TABLOSU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Kâr Dağıtım Tablosunun Bileşenleri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Kâr Dağıtım Tablosu Nasıl Düzenlenir?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23701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203222"/>
              </p:ext>
            </p:extLst>
          </p:nvPr>
        </p:nvGraphicFramePr>
        <p:xfrm>
          <a:off x="957942" y="1698171"/>
          <a:ext cx="8882744" cy="3889827"/>
        </p:xfrm>
        <a:graphic>
          <a:graphicData uri="http://schemas.openxmlformats.org/drawingml/2006/table">
            <a:tbl>
              <a:tblPr firstRow="1" firstCol="1" bandRow="1"/>
              <a:tblGrid>
                <a:gridCol w="5820229">
                  <a:extLst>
                    <a:ext uri="{9D8B030D-6E8A-4147-A177-3AD203B41FA5}">
                      <a16:colId xmlns:a16="http://schemas.microsoft.com/office/drawing/2014/main" val="3026723256"/>
                    </a:ext>
                  </a:extLst>
                </a:gridCol>
                <a:gridCol w="3062515">
                  <a:extLst>
                    <a:ext uri="{9D8B030D-6E8A-4147-A177-3AD203B41FA5}">
                      <a16:colId xmlns:a16="http://schemas.microsoft.com/office/drawing/2014/main" val="945060150"/>
                    </a:ext>
                  </a:extLst>
                </a:gridCol>
              </a:tblGrid>
              <a:tr h="4322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Kalem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Tutar (TL)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0380363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Dönem Kârı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1.000.000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778794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Geçmiş Yıl Kârı/Zararı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200.000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882360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Toplam Kâr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1.200.000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198728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Yasal Yedekler (%5)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60.000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277044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Ortaklara Dağıtılacak Kâr (Temettü)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400.000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206321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Olağanüstü Yedekler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500.000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267076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Yönetim Kurulu Üyelerine Dağıtım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654337"/>
                  </a:ext>
                </a:extLst>
              </a:tr>
              <a:tr h="4322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Dağıtılmayan Kâr (Devredilecek Kâr)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140.000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374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11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674021" y="1763876"/>
            <a:ext cx="10213179" cy="360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Kâr Dağıtım Tablosunun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Yorumlanması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Kârlılık Durumu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Temettü Dağıtım Oranı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Yedek Akçe Ayrılması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Diğer Dağıtımlar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755608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553714" y="1096218"/>
            <a:ext cx="9520685" cy="4829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Dönem Kârı Nedir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</a:p>
          <a:p>
            <a:endParaRPr lang="tr-TR" sz="2800" b="1" dirty="0">
              <a:latin typeface="Times New Roman" panose="02020603050405020304" pitchFamily="18" charset="0"/>
            </a:endParaRP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Dönem Kârı Üzerinden Vergi ve Yasal Yükümlülükler</a:t>
            </a:r>
          </a:p>
          <a:p>
            <a:endParaRPr lang="tr-TR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Vergiler ve Yasal Yükümlülükler Nasıl Hesaplanır?</a:t>
            </a:r>
          </a:p>
          <a:p>
            <a:pPr marL="514350" indent="-514350">
              <a:buAutoNum type="arabicPeriod"/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Kurumlar Vergisi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Geçici Vergi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Katma Değer Vergisi (KDV)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Yasal Yedek Akçeler (Yedekler)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Diğer Yasal Yükümlülükler</a:t>
            </a:r>
            <a:endParaRPr lang="tr-TR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831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05139" y="955909"/>
            <a:ext cx="10170861" cy="5856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 Dönem Kârı </a:t>
            </a:r>
            <a:r>
              <a:rPr lang="tr-TR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Hesaplaması</a:t>
            </a:r>
          </a:p>
          <a:p>
            <a:r>
              <a:rPr lang="tr-TR" sz="2800" b="1" dirty="0"/>
              <a:t>Net Dönem Kârı Hesaplama Adımları:</a:t>
            </a:r>
            <a:endParaRPr lang="tr-TR" sz="2800" dirty="0"/>
          </a:p>
          <a:p>
            <a:pPr lvl="0"/>
            <a:r>
              <a:rPr lang="tr-TR" sz="2800" b="1" dirty="0"/>
              <a:t>Dönem Kârı</a:t>
            </a:r>
            <a:r>
              <a:rPr lang="tr-TR" sz="2800" dirty="0"/>
              <a:t> (Gelirler – Giderler)</a:t>
            </a:r>
          </a:p>
          <a:p>
            <a:pPr lvl="0"/>
            <a:r>
              <a:rPr lang="tr-TR" sz="2800" b="1" dirty="0"/>
              <a:t>Kurumlar Vergisi</a:t>
            </a:r>
            <a:r>
              <a:rPr lang="tr-TR" sz="2800" dirty="0"/>
              <a:t> düşülür.</a:t>
            </a:r>
          </a:p>
          <a:p>
            <a:pPr lvl="0"/>
            <a:r>
              <a:rPr lang="tr-TR" sz="2800" b="1" dirty="0"/>
              <a:t>Yasal Yedek Akçeler</a:t>
            </a:r>
            <a:r>
              <a:rPr lang="tr-TR" sz="2800" dirty="0"/>
              <a:t> ayrılır.</a:t>
            </a:r>
          </a:p>
          <a:p>
            <a:pPr lvl="0"/>
            <a:r>
              <a:rPr lang="tr-TR" sz="2800" b="1" dirty="0"/>
              <a:t>Diğer Yasal Yükümlülükler</a:t>
            </a:r>
            <a:r>
              <a:rPr lang="tr-TR" sz="2800" dirty="0"/>
              <a:t> düşülür.</a:t>
            </a:r>
          </a:p>
          <a:p>
            <a:r>
              <a:rPr lang="tr-TR" sz="2800" b="1" dirty="0"/>
              <a:t>Örnek:</a:t>
            </a:r>
            <a:endParaRPr lang="tr-TR" sz="2800" dirty="0"/>
          </a:p>
          <a:p>
            <a:pPr lvl="0"/>
            <a:r>
              <a:rPr lang="tr-TR" sz="2800" dirty="0"/>
              <a:t>Dönem Kârı: 1.000.000 TL</a:t>
            </a:r>
          </a:p>
          <a:p>
            <a:pPr lvl="0"/>
            <a:r>
              <a:rPr lang="tr-TR" sz="2800" dirty="0"/>
              <a:t>Kurumlar Vergisi (%20): 200.000 TL</a:t>
            </a:r>
          </a:p>
          <a:p>
            <a:pPr lvl="0"/>
            <a:r>
              <a:rPr lang="tr-TR" sz="2800" dirty="0"/>
              <a:t>Net Kâr (Vergi Sonrası): 800.000 TL</a:t>
            </a:r>
          </a:p>
          <a:p>
            <a:pPr lvl="0"/>
            <a:r>
              <a:rPr lang="tr-TR" sz="2800" dirty="0"/>
              <a:t>Yasal Yedek Akçe (%5): 40.000 TL</a:t>
            </a:r>
          </a:p>
          <a:p>
            <a:pPr lvl="0"/>
            <a:r>
              <a:rPr lang="tr-TR" sz="2800" dirty="0"/>
              <a:t>Dağıtılabilir Net Kâr: 760.000 TL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278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186</Words>
  <Application>Microsoft Office PowerPoint</Application>
  <PresentationFormat>Geniş ekran</PresentationFormat>
  <Paragraphs>51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2</cp:revision>
  <dcterms:created xsi:type="dcterms:W3CDTF">2024-09-14T08:26:07Z</dcterms:created>
  <dcterms:modified xsi:type="dcterms:W3CDTF">2024-09-14T08:31:15Z</dcterms:modified>
</cp:coreProperties>
</file>