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0" r:id="rId8"/>
    <p:sldId id="261" r:id="rId9"/>
    <p:sldId id="26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3E4AFD-351C-46D6-A4D1-0A641CB71B78}"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262426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3E4AFD-351C-46D6-A4D1-0A641CB71B78}"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3548915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3E4AFD-351C-46D6-A4D1-0A641CB71B78}"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417424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3E4AFD-351C-46D6-A4D1-0A641CB71B78}"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7816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93E4AFD-351C-46D6-A4D1-0A641CB71B78}"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3837381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3E4AFD-351C-46D6-A4D1-0A641CB71B78}"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4834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3E4AFD-351C-46D6-A4D1-0A641CB71B78}" type="datetimeFigureOut">
              <a:rPr lang="tr-TR" smtClean="0"/>
              <a:t>27.1.2020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176314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3E4AFD-351C-46D6-A4D1-0A641CB71B78}" type="datetimeFigureOut">
              <a:rPr lang="tr-TR" smtClean="0"/>
              <a:t>27.1.2020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2826326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3E4AFD-351C-46D6-A4D1-0A641CB71B78}" type="datetimeFigureOut">
              <a:rPr lang="tr-TR" smtClean="0"/>
              <a:t>27.1.2020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549594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3E4AFD-351C-46D6-A4D1-0A641CB71B78}"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231999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3E4AFD-351C-46D6-A4D1-0A641CB71B78}"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620729-73F0-4B4D-96A1-95EB413D5871}" type="slidenum">
              <a:rPr lang="tr-TR" smtClean="0"/>
              <a:t>‹#›</a:t>
            </a:fld>
            <a:endParaRPr lang="tr-TR"/>
          </a:p>
        </p:txBody>
      </p:sp>
    </p:spTree>
    <p:extLst>
      <p:ext uri="{BB962C8B-B14F-4D97-AF65-F5344CB8AC3E}">
        <p14:creationId xmlns:p14="http://schemas.microsoft.com/office/powerpoint/2010/main" val="266732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E4AFD-351C-46D6-A4D1-0A641CB71B78}" type="datetimeFigureOut">
              <a:rPr lang="tr-TR" smtClean="0"/>
              <a:t>27.1.2020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20729-73F0-4B4D-96A1-95EB413D5871}" type="slidenum">
              <a:rPr lang="tr-TR" smtClean="0"/>
              <a:t>‹#›</a:t>
            </a:fld>
            <a:endParaRPr lang="tr-TR"/>
          </a:p>
        </p:txBody>
      </p:sp>
    </p:spTree>
    <p:extLst>
      <p:ext uri="{BB962C8B-B14F-4D97-AF65-F5344CB8AC3E}">
        <p14:creationId xmlns:p14="http://schemas.microsoft.com/office/powerpoint/2010/main" val="1431810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016/j.scitotenv.2019.05.357" TargetMode="External"/><Relationship Id="rId2" Type="http://schemas.openxmlformats.org/officeDocument/2006/relationships/hyperlink" Target="https://thefishsite.com/articles/stress-in-aquaculture-a-rough-gui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Balıklarda Stres Fizyolojisi</a:t>
            </a:r>
            <a:endParaRPr lang="tr-TR" dirty="0"/>
          </a:p>
        </p:txBody>
      </p:sp>
      <p:sp>
        <p:nvSpPr>
          <p:cNvPr id="3" name="Alt Başlık 2"/>
          <p:cNvSpPr>
            <a:spLocks noGrp="1"/>
          </p:cNvSpPr>
          <p:nvPr>
            <p:ph type="subTitle" idx="1"/>
          </p:nvPr>
        </p:nvSpPr>
        <p:spPr/>
        <p:txBody>
          <a:bodyPr/>
          <a:lstStyle/>
          <a:p>
            <a:r>
              <a:rPr lang="tr-TR" dirty="0" smtClean="0"/>
              <a:t>Stresin Fizyoloji Üzerine Etkileri</a:t>
            </a:r>
            <a:endParaRPr lang="tr-TR" dirty="0"/>
          </a:p>
        </p:txBody>
      </p:sp>
    </p:spTree>
    <p:extLst>
      <p:ext uri="{BB962C8B-B14F-4D97-AF65-F5344CB8AC3E}">
        <p14:creationId xmlns:p14="http://schemas.microsoft.com/office/powerpoint/2010/main" val="214295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Stresin Fizyoloji Üzerine etkileri</a:t>
            </a:r>
            <a:endParaRPr lang="tr-TR" dirty="0"/>
          </a:p>
        </p:txBody>
      </p:sp>
      <p:sp>
        <p:nvSpPr>
          <p:cNvPr id="3" name="İçerik Yer Tutucusu 2"/>
          <p:cNvSpPr>
            <a:spLocks noGrp="1"/>
          </p:cNvSpPr>
          <p:nvPr>
            <p:ph idx="1"/>
          </p:nvPr>
        </p:nvSpPr>
        <p:spPr/>
        <p:txBody>
          <a:bodyPr/>
          <a:lstStyle/>
          <a:p>
            <a:r>
              <a:rPr lang="tr-TR" dirty="0"/>
              <a:t>Stres cevabı, balığın normal veya </a:t>
            </a:r>
            <a:r>
              <a:rPr lang="tr-TR" dirty="0" err="1"/>
              <a:t>homeostatik</a:t>
            </a:r>
            <a:r>
              <a:rPr lang="tr-TR" dirty="0"/>
              <a:t> durumunu korumak için gerçek veya algılanan stres etkeni ile başa çıkmasını sağlayan </a:t>
            </a:r>
            <a:r>
              <a:rPr lang="tr-TR" dirty="0" err="1"/>
              <a:t>adaptif</a:t>
            </a:r>
            <a:r>
              <a:rPr lang="tr-TR" dirty="0"/>
              <a:t> bir mekanizma olarak kabul edilir. Stres, tehdit altında olan kompleks bir </a:t>
            </a:r>
            <a:r>
              <a:rPr lang="tr-TR" dirty="0" err="1"/>
              <a:t>adaptif</a:t>
            </a:r>
            <a:r>
              <a:rPr lang="tr-TR" dirty="0"/>
              <a:t> yanıt olarak değerlendirilen </a:t>
            </a:r>
            <a:r>
              <a:rPr lang="tr-TR" dirty="0" err="1"/>
              <a:t>homeoastesinin</a:t>
            </a:r>
            <a:r>
              <a:rPr lang="tr-TR" dirty="0"/>
              <a:t> bir ifadesi olarak düşünülmektedir. Stres yanıtı, gen ve protein değişiklikleri, metabolizma, enerji, bağışıklık, endokrin, </a:t>
            </a:r>
            <a:r>
              <a:rPr lang="tr-TR" dirty="0" err="1"/>
              <a:t>nöral</a:t>
            </a:r>
            <a:r>
              <a:rPr lang="tr-TR" dirty="0"/>
              <a:t> gibi çok çeşitli fizyolojik mekanizmalar için geçerlidir (Sula </a:t>
            </a:r>
            <a:r>
              <a:rPr lang="tr-TR" dirty="0" err="1"/>
              <a:t>and</a:t>
            </a:r>
            <a:r>
              <a:rPr lang="tr-TR" dirty="0"/>
              <a:t> </a:t>
            </a:r>
            <a:r>
              <a:rPr lang="tr-TR" dirty="0" err="1"/>
              <a:t>Aliko</a:t>
            </a:r>
            <a:r>
              <a:rPr lang="tr-TR" dirty="0"/>
              <a:t> 2017). Stres tepkisinin birçok yönünün ve detayının hala çözülmesine ihtiyaç duyulmasına rağmen, balıklarda (ve diğer yüksek organizmalarda) gerçekleşen mekanizmanın anlaşılması sağlanmıştır.</a:t>
            </a:r>
          </a:p>
        </p:txBody>
      </p:sp>
    </p:spTree>
    <p:extLst>
      <p:ext uri="{BB962C8B-B14F-4D97-AF65-F5344CB8AC3E}">
        <p14:creationId xmlns:p14="http://schemas.microsoft.com/office/powerpoint/2010/main" val="285234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430144" y="585727"/>
            <a:ext cx="9220200" cy="4943475"/>
          </a:xfrm>
          <a:prstGeom prst="rect">
            <a:avLst/>
          </a:prstGeom>
        </p:spPr>
      </p:pic>
      <p:sp>
        <p:nvSpPr>
          <p:cNvPr id="5" name="Dikdörtgen 4"/>
          <p:cNvSpPr/>
          <p:nvPr/>
        </p:nvSpPr>
        <p:spPr>
          <a:xfrm>
            <a:off x="423747" y="5529202"/>
            <a:ext cx="11563814" cy="1200329"/>
          </a:xfrm>
          <a:prstGeom prst="rect">
            <a:avLst/>
          </a:prstGeom>
        </p:spPr>
        <p:txBody>
          <a:bodyPr wrap="square">
            <a:spAutoFit/>
          </a:bodyPr>
          <a:lstStyle/>
          <a:p>
            <a:r>
              <a:rPr lang="en-US">
                <a:solidFill>
                  <a:srgbClr val="2B92CB"/>
                </a:solidFill>
                <a:latin typeface="Malva"/>
              </a:rPr>
              <a:t>The interaction between the host, (potential) pathogens and the environment (adjusted from </a:t>
            </a:r>
            <a:r>
              <a:rPr lang="en-US" dirty="0" err="1">
                <a:solidFill>
                  <a:srgbClr val="2B92CB"/>
                </a:solidFill>
                <a:latin typeface="Malva"/>
              </a:rPr>
              <a:t>Snieszko</a:t>
            </a:r>
            <a:r>
              <a:rPr lang="en-US" dirty="0">
                <a:solidFill>
                  <a:srgbClr val="2B92CB"/>
                </a:solidFill>
                <a:latin typeface="Malva"/>
              </a:rPr>
              <a:t>, 1974) shows that stress-induced higher glucocorticoid levels increase the risk of diseases, hereby affecting various actors represented by the area of the overlapping circles. Some major factors relevant in (chronic) stress reduction are listed for each of these areas</a:t>
            </a:r>
            <a:endParaRPr lang="tr-TR" dirty="0"/>
          </a:p>
        </p:txBody>
      </p:sp>
    </p:spTree>
    <p:extLst>
      <p:ext uri="{BB962C8B-B14F-4D97-AF65-F5344CB8AC3E}">
        <p14:creationId xmlns:p14="http://schemas.microsoft.com/office/powerpoint/2010/main" val="2408482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dirty="0"/>
              <a:t>Stres tepkisinin farklı aşamalarını karakterize etmek amacıyla, balığın çevresel strese karşı verdiği fizyolojik tepkileri geniş ölçüde </a:t>
            </a:r>
            <a:endParaRPr lang="tr-TR" dirty="0" smtClean="0"/>
          </a:p>
          <a:p>
            <a:r>
              <a:rPr lang="tr-TR" dirty="0" smtClean="0"/>
              <a:t>birincil</a:t>
            </a:r>
            <a:r>
              <a:rPr lang="tr-TR" dirty="0"/>
              <a:t>, </a:t>
            </a:r>
            <a:endParaRPr lang="tr-TR" dirty="0" smtClean="0"/>
          </a:p>
          <a:p>
            <a:r>
              <a:rPr lang="tr-TR" dirty="0" smtClean="0"/>
              <a:t>ikincil </a:t>
            </a:r>
            <a:r>
              <a:rPr lang="tr-TR" dirty="0"/>
              <a:t>ve </a:t>
            </a:r>
            <a:endParaRPr lang="tr-TR" dirty="0" smtClean="0"/>
          </a:p>
          <a:p>
            <a:r>
              <a:rPr lang="tr-TR" dirty="0" smtClean="0"/>
              <a:t>üçüncül </a:t>
            </a:r>
            <a:r>
              <a:rPr lang="tr-TR" dirty="0"/>
              <a:t>olarak gruplandırılmıştır (</a:t>
            </a:r>
            <a:r>
              <a:rPr lang="tr-TR" dirty="0" err="1"/>
              <a:t>Barton</a:t>
            </a:r>
            <a:r>
              <a:rPr lang="tr-TR" dirty="0"/>
              <a:t> 2002). </a:t>
            </a:r>
          </a:p>
        </p:txBody>
      </p:sp>
    </p:spTree>
    <p:extLst>
      <p:ext uri="{BB962C8B-B14F-4D97-AF65-F5344CB8AC3E}">
        <p14:creationId xmlns:p14="http://schemas.microsoft.com/office/powerpoint/2010/main" val="414413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750742" y="189571"/>
            <a:ext cx="4806176" cy="6456556"/>
          </a:xfrm>
          <a:prstGeom prst="rect">
            <a:avLst/>
          </a:prstGeom>
        </p:spPr>
      </p:pic>
      <p:sp>
        <p:nvSpPr>
          <p:cNvPr id="6" name="Metin kutusu 5"/>
          <p:cNvSpPr txBox="1"/>
          <p:nvPr/>
        </p:nvSpPr>
        <p:spPr>
          <a:xfrm>
            <a:off x="6824547" y="1750741"/>
            <a:ext cx="5018049" cy="1200329"/>
          </a:xfrm>
          <a:prstGeom prst="rect">
            <a:avLst/>
          </a:prstGeom>
          <a:noFill/>
        </p:spPr>
        <p:txBody>
          <a:bodyPr wrap="square" rtlCol="0">
            <a:spAutoFit/>
          </a:bodyPr>
          <a:lstStyle/>
          <a:p>
            <a:r>
              <a:rPr lang="en-US" dirty="0"/>
              <a:t>Fish stress responses across levels of biological organization, from molecules to populations</a:t>
            </a:r>
            <a:r>
              <a:rPr lang="en-US" dirty="0" smtClean="0"/>
              <a:t>.</a:t>
            </a:r>
            <a:r>
              <a:rPr lang="tr-TR" dirty="0"/>
              <a:t> </a:t>
            </a:r>
            <a:r>
              <a:rPr lang="tr-TR" dirty="0" smtClean="0"/>
              <a:t>(Petitjean </a:t>
            </a:r>
            <a:r>
              <a:rPr lang="tr-TR" dirty="0"/>
              <a:t>et al </a:t>
            </a:r>
            <a:r>
              <a:rPr lang="tr-TR" dirty="0" smtClean="0"/>
              <a:t>2019)</a:t>
            </a:r>
            <a:endParaRPr lang="tr-TR" dirty="0"/>
          </a:p>
          <a:p>
            <a:endParaRPr lang="tr-TR" dirty="0"/>
          </a:p>
        </p:txBody>
      </p:sp>
    </p:spTree>
    <p:extLst>
      <p:ext uri="{BB962C8B-B14F-4D97-AF65-F5344CB8AC3E}">
        <p14:creationId xmlns:p14="http://schemas.microsoft.com/office/powerpoint/2010/main" val="241827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İlk </a:t>
            </a:r>
            <a:r>
              <a:rPr lang="tr-TR" dirty="0" err="1"/>
              <a:t>nöroendokrin</a:t>
            </a:r>
            <a:r>
              <a:rPr lang="tr-TR" dirty="0"/>
              <a:t> tepkileri içeren birincil tepkiler, </a:t>
            </a:r>
            <a:r>
              <a:rPr lang="tr-TR" dirty="0" err="1"/>
              <a:t>kromaffin</a:t>
            </a:r>
            <a:r>
              <a:rPr lang="tr-TR" dirty="0"/>
              <a:t> dokusundan </a:t>
            </a:r>
            <a:r>
              <a:rPr lang="tr-TR" dirty="0" err="1"/>
              <a:t>katekolaminlerin</a:t>
            </a:r>
            <a:r>
              <a:rPr lang="tr-TR" dirty="0"/>
              <a:t> salınımını ve </a:t>
            </a:r>
            <a:r>
              <a:rPr lang="tr-TR" dirty="0" err="1"/>
              <a:t>kortikosteroid</a:t>
            </a:r>
            <a:r>
              <a:rPr lang="tr-TR" dirty="0"/>
              <a:t> hormonlarının dolaşım içine salınmasıyla sonuçlanan </a:t>
            </a:r>
            <a:r>
              <a:rPr lang="tr-TR" dirty="0" err="1"/>
              <a:t>hipotalamik-pitüiter</a:t>
            </a:r>
            <a:r>
              <a:rPr lang="tr-TR" dirty="0"/>
              <a:t> içsel (HPI) eksenin uyarılmasını içerir. </a:t>
            </a:r>
          </a:p>
        </p:txBody>
      </p:sp>
    </p:spTree>
    <p:extLst>
      <p:ext uri="{BB962C8B-B14F-4D97-AF65-F5344CB8AC3E}">
        <p14:creationId xmlns:p14="http://schemas.microsoft.com/office/powerpoint/2010/main" val="120449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İkincil cevaplar; metabolizma, solunum, asit-baz durumu, </a:t>
            </a:r>
            <a:r>
              <a:rPr lang="tr-TR" dirty="0" err="1"/>
              <a:t>hidromineral</a:t>
            </a:r>
            <a:r>
              <a:rPr lang="tr-TR" dirty="0"/>
              <a:t> denge, bağışıklık fonksiyonu ve hücresel cevaplar gibi fizyolojik denge ile ilgili olan plazma-doku iyonu ve </a:t>
            </a:r>
            <a:r>
              <a:rPr lang="tr-TR" dirty="0" err="1"/>
              <a:t>metabolit</a:t>
            </a:r>
            <a:r>
              <a:rPr lang="tr-TR" dirty="0"/>
              <a:t> seviyelerindeki değişiklikleri, hematolojik özellikleri ve ısı şoku veya stres proteinlerini (</a:t>
            </a:r>
            <a:r>
              <a:rPr lang="tr-TR" dirty="0" err="1"/>
              <a:t>HSP'ler</a:t>
            </a:r>
            <a:r>
              <a:rPr lang="tr-TR" dirty="0"/>
              <a:t>) içerir. Stres hormonları kan kimyası ve hematolojide değişikliklere yol açan birçok </a:t>
            </a:r>
            <a:r>
              <a:rPr lang="tr-TR" dirty="0" err="1"/>
              <a:t>metabolik</a:t>
            </a:r>
            <a:r>
              <a:rPr lang="tr-TR" dirty="0"/>
              <a:t> maddeyi aktive eder. </a:t>
            </a:r>
          </a:p>
        </p:txBody>
      </p:sp>
    </p:spTree>
    <p:extLst>
      <p:ext uri="{BB962C8B-B14F-4D97-AF65-F5344CB8AC3E}">
        <p14:creationId xmlns:p14="http://schemas.microsoft.com/office/powerpoint/2010/main" val="105161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Üçüncül tepkiler; büyüme, refah durumu, hastalığa karşı direnç, canlının aktivitesi için </a:t>
            </a:r>
            <a:r>
              <a:rPr lang="tr-TR" dirty="0" err="1"/>
              <a:t>metabolik</a:t>
            </a:r>
            <a:r>
              <a:rPr lang="tr-TR" dirty="0"/>
              <a:t> durumu gibi canlının tüm hayati fonksiyonlarında ortaya çıkmaktadır (</a:t>
            </a:r>
            <a:r>
              <a:rPr lang="tr-TR" dirty="0" err="1"/>
              <a:t>Wedemeyer</a:t>
            </a:r>
            <a:r>
              <a:rPr lang="tr-TR" dirty="0"/>
              <a:t> et al 1990). </a:t>
            </a:r>
            <a:endParaRPr lang="tr-TR" dirty="0" smtClean="0"/>
          </a:p>
          <a:p>
            <a:r>
              <a:rPr lang="tr-TR" dirty="0" smtClean="0"/>
              <a:t>Bu </a:t>
            </a:r>
            <a:r>
              <a:rPr lang="tr-TR" dirty="0"/>
              <a:t>tepkiler, fizyolojik ve hücresel stres yanıtı arasındaki varsayılan bağlantıyı gösterir. Hücredeki biyokimyasal ve morfolojik değişiklikler, sırayla, fizyoloji ve performanstaki değişikliklerin yanı sıra potansiyel patolojilerin gelişiminin temelidir.</a:t>
            </a:r>
          </a:p>
          <a:p>
            <a:endParaRPr lang="tr-TR" dirty="0"/>
          </a:p>
        </p:txBody>
      </p:sp>
    </p:spTree>
    <p:extLst>
      <p:ext uri="{BB962C8B-B14F-4D97-AF65-F5344CB8AC3E}">
        <p14:creationId xmlns:p14="http://schemas.microsoft.com/office/powerpoint/2010/main" val="4014853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References</a:t>
            </a:r>
            <a:endParaRPr lang="tr-TR" dirty="0"/>
          </a:p>
        </p:txBody>
      </p:sp>
      <p:sp>
        <p:nvSpPr>
          <p:cNvPr id="3" name="İçerik Yer Tutucusu 2"/>
          <p:cNvSpPr>
            <a:spLocks noGrp="1"/>
          </p:cNvSpPr>
          <p:nvPr>
            <p:ph idx="1"/>
          </p:nvPr>
        </p:nvSpPr>
        <p:spPr/>
        <p:txBody>
          <a:bodyPr/>
          <a:lstStyle/>
          <a:p>
            <a:r>
              <a:rPr lang="en-US" dirty="0" err="1"/>
              <a:t>Wedemeyer</a:t>
            </a:r>
            <a:r>
              <a:rPr lang="en-US" dirty="0"/>
              <a:t>, G. A., B. A. Barton, and D. J. McLeay. 1990. Stress and acclimation. In C. B. </a:t>
            </a:r>
            <a:r>
              <a:rPr lang="en-US" dirty="0" err="1"/>
              <a:t>Schreck</a:t>
            </a:r>
            <a:r>
              <a:rPr lang="en-US" dirty="0"/>
              <a:t> and P. B. Moyle (eds.), Methods for fish biology, pp. 451–489. American Fisheries Society, Bethesda, Maryland</a:t>
            </a:r>
            <a:r>
              <a:rPr lang="en-US" dirty="0" smtClean="0"/>
              <a:t>.</a:t>
            </a:r>
            <a:endParaRPr lang="tr-TR" dirty="0" smtClean="0"/>
          </a:p>
          <a:p>
            <a:r>
              <a:rPr lang="tr-TR" dirty="0">
                <a:hlinkClick r:id="rId2"/>
              </a:rPr>
              <a:t>https://</a:t>
            </a:r>
            <a:r>
              <a:rPr lang="tr-TR" dirty="0" smtClean="0">
                <a:hlinkClick r:id="rId2"/>
              </a:rPr>
              <a:t>thefishsite.com/articles/stress-in-aquaculture-a-rough-guide</a:t>
            </a:r>
            <a:endParaRPr lang="tr-TR" dirty="0" smtClean="0"/>
          </a:p>
          <a:p>
            <a:r>
              <a:rPr lang="tr-TR" dirty="0"/>
              <a:t>Q. Petitjean, S. Jean, A. </a:t>
            </a:r>
            <a:r>
              <a:rPr lang="tr-TR" dirty="0" err="1"/>
              <a:t>Gandar</a:t>
            </a:r>
            <a:r>
              <a:rPr lang="tr-TR" dirty="0"/>
              <a:t>, J. </a:t>
            </a:r>
            <a:r>
              <a:rPr lang="tr-TR" dirty="0" err="1"/>
              <a:t>Côte</a:t>
            </a:r>
            <a:r>
              <a:rPr lang="tr-TR" dirty="0"/>
              <a:t>, P. </a:t>
            </a:r>
            <a:r>
              <a:rPr lang="tr-TR" dirty="0" err="1"/>
              <a:t>Laffaille</a:t>
            </a:r>
            <a:r>
              <a:rPr lang="tr-TR" dirty="0"/>
              <a:t>, L. </a:t>
            </a:r>
            <a:r>
              <a:rPr lang="tr-TR" dirty="0" err="1"/>
              <a:t>Jacquin</a:t>
            </a:r>
            <a:r>
              <a:rPr lang="tr-TR" b="1" dirty="0" err="1"/>
              <a:t>Stress</a:t>
            </a:r>
            <a:r>
              <a:rPr lang="tr-TR" b="1" dirty="0"/>
              <a:t> </a:t>
            </a:r>
            <a:r>
              <a:rPr lang="tr-TR" b="1" dirty="0" err="1"/>
              <a:t>responses</a:t>
            </a:r>
            <a:r>
              <a:rPr lang="tr-TR" b="1" dirty="0"/>
              <a:t> in </a:t>
            </a:r>
            <a:r>
              <a:rPr lang="tr-TR" b="1" dirty="0" err="1"/>
              <a:t>fish</a:t>
            </a:r>
            <a:r>
              <a:rPr lang="tr-TR" b="1" dirty="0"/>
              <a:t>: </a:t>
            </a:r>
            <a:r>
              <a:rPr lang="tr-TR" b="1" dirty="0" err="1"/>
              <a:t>from</a:t>
            </a:r>
            <a:r>
              <a:rPr lang="tr-TR" b="1" dirty="0"/>
              <a:t> </a:t>
            </a:r>
            <a:r>
              <a:rPr lang="tr-TR" b="1" dirty="0" err="1"/>
              <a:t>molecular</a:t>
            </a:r>
            <a:r>
              <a:rPr lang="tr-TR" b="1" dirty="0"/>
              <a:t> </a:t>
            </a:r>
            <a:r>
              <a:rPr lang="tr-TR" b="1" dirty="0" err="1"/>
              <a:t>to</a:t>
            </a:r>
            <a:r>
              <a:rPr lang="tr-TR" b="1" dirty="0"/>
              <a:t> </a:t>
            </a:r>
            <a:r>
              <a:rPr lang="tr-TR" b="1" dirty="0" err="1"/>
              <a:t>evolutionary</a:t>
            </a:r>
            <a:r>
              <a:rPr lang="tr-TR" b="1" dirty="0"/>
              <a:t> </a:t>
            </a:r>
            <a:r>
              <a:rPr lang="tr-TR" b="1" dirty="0" err="1" smtClean="0"/>
              <a:t>processes</a:t>
            </a:r>
            <a:r>
              <a:rPr lang="tr-TR" b="1" dirty="0" smtClean="0"/>
              <a:t> </a:t>
            </a:r>
            <a:r>
              <a:rPr lang="tr-TR" dirty="0" err="1" smtClean="0"/>
              <a:t>Sci</a:t>
            </a:r>
            <a:r>
              <a:rPr lang="tr-TR" dirty="0"/>
              <a:t>. Total </a:t>
            </a:r>
            <a:r>
              <a:rPr lang="tr-TR" dirty="0" err="1"/>
              <a:t>Environ</a:t>
            </a:r>
            <a:r>
              <a:rPr lang="tr-TR" dirty="0"/>
              <a:t>., 684 (2019), </a:t>
            </a:r>
            <a:r>
              <a:rPr lang="tr-TR" dirty="0" err="1"/>
              <a:t>pp</a:t>
            </a:r>
            <a:r>
              <a:rPr lang="tr-TR" dirty="0"/>
              <a:t>. </a:t>
            </a:r>
            <a:r>
              <a:rPr lang="tr-TR" dirty="0" smtClean="0"/>
              <a:t>371-380 </a:t>
            </a:r>
            <a:r>
              <a:rPr lang="tr-TR" dirty="0" smtClean="0">
                <a:hlinkClick r:id="rId3"/>
              </a:rPr>
              <a:t>https</a:t>
            </a:r>
            <a:r>
              <a:rPr lang="tr-TR" dirty="0">
                <a:hlinkClick r:id="rId3"/>
              </a:rPr>
              <a:t>://doi.org/10.1016/j.scitotenv.2019.05.357</a:t>
            </a:r>
            <a:endParaRPr lang="tr-TR" dirty="0"/>
          </a:p>
          <a:p>
            <a:endParaRPr lang="tr-TR" dirty="0"/>
          </a:p>
          <a:p>
            <a:endParaRPr lang="tr-TR" dirty="0"/>
          </a:p>
        </p:txBody>
      </p:sp>
    </p:spTree>
    <p:extLst>
      <p:ext uri="{BB962C8B-B14F-4D97-AF65-F5344CB8AC3E}">
        <p14:creationId xmlns:p14="http://schemas.microsoft.com/office/powerpoint/2010/main" val="15419297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429</Words>
  <Application>Microsoft Office PowerPoint</Application>
  <PresentationFormat>Geniş ekran</PresentationFormat>
  <Paragraphs>18</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Malva</vt:lpstr>
      <vt:lpstr>Office Teması</vt:lpstr>
      <vt:lpstr>Balıklarda Stres Fizyolojisi</vt:lpstr>
      <vt:lpstr>Stresin Fizyoloji Üzerine etkileri</vt:lpstr>
      <vt:lpstr>PowerPoint Sunusu</vt:lpstr>
      <vt:lpstr>PowerPoint Sunusu</vt:lpstr>
      <vt:lpstr>PowerPoint Sunusu</vt:lpstr>
      <vt:lpstr>PowerPoint Sunusu</vt:lpstr>
      <vt:lpstr>PowerPoint Sunusu</vt:lpstr>
      <vt:lpstr>PowerPoint Sunusu</vt:lpstr>
      <vt:lpstr>References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ArzuUÇAR</dc:creator>
  <cp:lastModifiedBy>ArzuUÇAR</cp:lastModifiedBy>
  <cp:revision>6</cp:revision>
  <dcterms:created xsi:type="dcterms:W3CDTF">2020-01-10T11:51:37Z</dcterms:created>
  <dcterms:modified xsi:type="dcterms:W3CDTF">2020-01-27T12:07:10Z</dcterms:modified>
</cp:coreProperties>
</file>