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2" r:id="rId2"/>
  </p:sldMasterIdLst>
  <p:notesMasterIdLst>
    <p:notesMasterId r:id="rId22"/>
  </p:notesMasterIdLst>
  <p:sldIdLst>
    <p:sldId id="258" r:id="rId3"/>
    <p:sldId id="354" r:id="rId4"/>
    <p:sldId id="355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5" r:id="rId14"/>
    <p:sldId id="346" r:id="rId15"/>
    <p:sldId id="347" r:id="rId16"/>
    <p:sldId id="348" r:id="rId17"/>
    <p:sldId id="350" r:id="rId18"/>
    <p:sldId id="351" r:id="rId19"/>
    <p:sldId id="353" r:id="rId20"/>
    <p:sldId id="363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7239D5ED-FCA6-48E2-BDCC-2F1226237447}">
          <p14:sldIdLst>
            <p14:sldId id="258"/>
            <p14:sldId id="354"/>
            <p14:sldId id="355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5"/>
            <p14:sldId id="346"/>
            <p14:sldId id="347"/>
            <p14:sldId id="348"/>
            <p14:sldId id="350"/>
            <p14:sldId id="351"/>
            <p14:sldId id="353"/>
            <p14:sldId id="3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162"/>
    <a:srgbClr val="110F50"/>
    <a:srgbClr val="100D50"/>
    <a:srgbClr val="0F0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24" autoAdjust="0"/>
    <p:restoredTop sz="96835"/>
  </p:normalViewPr>
  <p:slideViewPr>
    <p:cSldViewPr snapToGrid="0" snapToObjects="1">
      <p:cViewPr varScale="1">
        <p:scale>
          <a:sx n="89" d="100"/>
          <a:sy n="89" d="100"/>
        </p:scale>
        <p:origin x="39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C8D0D-7507-44B5-BF86-9B7EE280158D}" type="datetimeFigureOut">
              <a:rPr lang="tr-TR" smtClean="0"/>
              <a:t>16.11.2020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A8F55-591F-4C82-A106-4949E9E692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0911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697C9482-0B13-8C46-B789-1676CF6812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5745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085F501C-3996-5742-AD09-2E4D7E46E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799" y="2042319"/>
            <a:ext cx="9500119" cy="2793292"/>
          </a:xfrm>
        </p:spPr>
        <p:txBody>
          <a:bodyPr anchor="t" anchorCtr="0"/>
          <a:lstStyle>
            <a:lvl1pPr algn="l">
              <a:defRPr sz="6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8758B05-720F-504C-B895-2D4C4FB992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267391"/>
            <a:ext cx="7968050" cy="983142"/>
          </a:xfrm>
        </p:spPr>
        <p:txBody>
          <a:bodyPr/>
          <a:lstStyle>
            <a:lvl1pPr marL="0" indent="0" algn="l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3FC8C9A-E818-6C46-A394-492DEB49E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6B50F-17C0-40FF-AD27-A524F4B2574A}" type="datetime1">
              <a:rPr lang="tr-TR" smtClean="0"/>
              <a:t>16.11.2020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80CB75C-9A3B-BB4F-8295-0E26BF540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F744FFD-C81B-0748-92DB-102E565F9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5674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9E02827-49F8-744F-8D60-66A2136CB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258CFC4-467F-8B47-9AAE-020017735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78CD38A-87E6-B743-A9F0-C61399CE2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45453-328C-42A1-9E66-5FF7961D0479}" type="datetime1">
              <a:rPr lang="tr-TR" smtClean="0"/>
              <a:t>16.11.2020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A2B3029-76D5-3A41-B3F0-737365D49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F576CA4-ABA8-A54D-84C1-29C24ABE4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7464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B93D9AC-AB5A-A34F-9AE5-568EE8A993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74441"/>
            <a:ext cx="2628900" cy="5402522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85D3371-32E6-3B44-A511-2E0F8C707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74441"/>
            <a:ext cx="7734300" cy="5402522"/>
          </a:xfrm>
        </p:spPr>
        <p:txBody>
          <a:bodyPr vert="eaVert"/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36E6F39-B5F2-1B47-8A7A-E487764F2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0AF4-34F3-4E54-B055-86187251DF37}" type="datetime1">
              <a:rPr lang="tr-TR" smtClean="0"/>
              <a:t>16.11.2020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5A9412F-E77A-6848-8DC0-3DF4509D8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BB3AFCA-2E11-3242-89B8-AED137E4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7686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952F-CF32-4B68-8920-47EA7FA2E217}" type="datetime1">
              <a:rPr lang="tr-TR" smtClean="0"/>
              <a:t>16.11.2020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D649-AD21-4D4E-B1CA-1D7560C65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4472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64E9-5988-45CF-A69F-A67929155593}" type="datetime1">
              <a:rPr lang="tr-TR" smtClean="0"/>
              <a:t>16.11.2020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D649-AD21-4D4E-B1CA-1D7560C65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0019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97F5E-E8FB-493F-A9EB-C3CA631D6764}" type="datetime1">
              <a:rPr lang="tr-TR" smtClean="0"/>
              <a:t>16.11.2020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D649-AD21-4D4E-B1CA-1D7560C65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0648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740F-A7E1-48B3-B1D2-01EB86F9FA89}" type="datetime1">
              <a:rPr lang="tr-TR" smtClean="0"/>
              <a:t>16.11.2020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D649-AD21-4D4E-B1CA-1D7560C65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090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07BF-5DBE-4ECA-91F2-7B130EEDC04B}" type="datetime1">
              <a:rPr lang="tr-TR" smtClean="0"/>
              <a:t>16.11.2020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D649-AD21-4D4E-B1CA-1D7560C65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4109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AB31-81C4-40F2-A3C1-1304DA108A3E}" type="datetime1">
              <a:rPr lang="tr-TR" smtClean="0"/>
              <a:t>16.11.2020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D649-AD21-4D4E-B1CA-1D7560C65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2628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DC18-5E50-4CFC-B60C-450DF89C19C0}" type="datetime1">
              <a:rPr lang="tr-TR" smtClean="0"/>
              <a:t>16.11.2020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D649-AD21-4D4E-B1CA-1D7560C65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5775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0148C-E87A-4A24-8C79-6B949C1CAB6B}" type="datetime1">
              <a:rPr lang="tr-TR" smtClean="0"/>
              <a:t>16.11.2020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D649-AD21-4D4E-B1CA-1D7560C65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5811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74DD74B-8D67-7C4F-A40E-5ED927993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6867767-1E79-FB4C-A90E-5AC880B7B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83BF5AD-5046-4846-A41E-4D51E1F33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5D1E-A3DD-4010-A36B-F159BDC06484}" type="datetime1">
              <a:rPr lang="tr-TR" smtClean="0"/>
              <a:t>16.11.2020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756B946-9508-9F49-BCAF-051F718B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7917803-1C07-744D-B98D-5A1C7AF3C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7883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C43A-3A53-450B-A734-9D5FA051C4FC}" type="datetime1">
              <a:rPr lang="tr-TR" smtClean="0"/>
              <a:t>16.11.2020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D649-AD21-4D4E-B1CA-1D7560C65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4511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7880-BE8D-47CB-91A5-D867D68408F3}" type="datetime1">
              <a:rPr lang="tr-TR" smtClean="0"/>
              <a:t>16.11.2020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D649-AD21-4D4E-B1CA-1D7560C65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81844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7674-A779-4E60-B35C-E1E51E93BDD9}" type="datetime1">
              <a:rPr lang="tr-TR" smtClean="0"/>
              <a:t>16.11.2020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D649-AD21-4D4E-B1CA-1D7560C65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7928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C285C46-E310-B041-9351-A4067E747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8FC4C8B-BC7A-5842-9D64-989165674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C30E744-16D4-EA4F-BA60-F89AD6B71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9806F-C88F-4F2F-A079-1F2534D43E46}" type="datetime1">
              <a:rPr lang="tr-TR" smtClean="0"/>
              <a:t>16.11.2020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27E490B-2698-0648-A418-9124F6238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CAD227A-03E6-E044-B324-DB23AACE0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1774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138721-0BBA-1C4F-B418-B90863133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2AFAEB7-2ED2-CD4C-BDEF-BFD441CC5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44F9A3F-067D-8B40-9FE4-D84985DA8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B007CF7-8C49-6343-9BA9-C71126829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8EDA4-C353-4949-881F-863C743945A2}" type="datetime1">
              <a:rPr lang="tr-TR" smtClean="0"/>
              <a:t>16.11.2020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B8C2E6C-3E4A-504A-9DDD-F120780FF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2978699-6E10-6446-B6C8-982767F43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3317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4F91A78-C054-F44A-AA80-00DCE80DF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86408"/>
            <a:ext cx="10515600" cy="804280"/>
          </a:xfrm>
        </p:spPr>
        <p:txBody>
          <a:bodyPr/>
          <a:lstStyle/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1040944-9F69-C949-983C-13DC0AE3B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3C15BA8-53C4-A64E-8E99-4E12AEF2EA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E123063-C3CB-5644-9787-FEBEC6860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C1D3E4E-DC6A-E64C-BC2C-CF760678F9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A7B3210-1D44-9D47-ABF4-668809F49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7EE3-FA6B-431C-A9B3-93531D60F11C}" type="datetime1">
              <a:rPr lang="tr-TR" smtClean="0"/>
              <a:t>16.11.2020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B836BB7-668C-CB46-AB21-54D34ECAA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35D5FE17-9613-B74E-B3CE-60F34496D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2361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95C0A1A-C417-EB4C-8E27-59A646510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2406B69-354A-5B4D-AB17-EC89F8414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52EA-8DB8-4D64-9737-235CEFD30A06}" type="datetime1">
              <a:rPr lang="tr-TR" smtClean="0"/>
              <a:t>16.11.2020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81B7292-03D3-3B4B-8E6C-9415537E0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ADEDC9C-D405-674A-8280-0DB01F6DF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913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3CC840B-19DB-674C-BE64-AE981003C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9E4B64-64D0-441D-8FE9-40EAA93072EB}" type="datetime1">
              <a:rPr lang="tr-TR" smtClean="0"/>
              <a:t>16.11.2020</a:t>
            </a:fld>
            <a:endParaRPr lang="tr-TR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12FACB4-87A7-CD4E-B7DB-939E86B92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0DA1D0C-2BF1-014F-8FAD-C39C9C3CC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153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EEC3BF4-047E-2D4B-857C-8CB320422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5206EBE-8460-224F-8C36-0DA21F2EF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B5A6CD7-AE3C-F94B-8E89-813B0B80D8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E9B268A-FA27-C14A-BB53-421950C3C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671D5-D6B6-441F-9E14-34CDBC6625A1}" type="datetime1">
              <a:rPr lang="tr-TR" smtClean="0"/>
              <a:t>16.11.2020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E3DA51E-270D-1840-A1A2-832499BB5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5442466-B09E-CE49-BB01-D69CB2500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2128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F83C5E-7121-E748-91B9-3F83C277B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EADB7585-15C5-6E4D-AB30-FE73B816B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B64E1E2-B6C8-D14D-8B52-5E934D62C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4217BD9-09D9-0847-9903-B5FC6D6D8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539C-0917-4F2C-9365-D12E11C696D6}" type="datetime1">
              <a:rPr lang="tr-TR" smtClean="0"/>
              <a:t>16.11.2020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59A86B8-CF4D-9E46-A4CE-DE7C36AC9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A56D009-5E25-4B4A-949C-9C5B2D8B5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4757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E96E16A-A0BE-F847-A472-BA783A43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7924"/>
            <a:ext cx="10515600" cy="792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AC28368-8F4B-A549-A46E-071E43FB6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B4AAA90-01A4-CC4C-88BB-2C104D9540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438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6B7D4AE-99D7-4F43-9A07-57CD28C53548}" type="datetime1">
              <a:rPr lang="tr-TR" smtClean="0"/>
              <a:t>16.11.2020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8733454-1A69-8343-A6A6-DF8F8152E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0604" y="6356350"/>
            <a:ext cx="82575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D6F0A88-6574-074D-9593-4D17EDD69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44808" y="6356350"/>
            <a:ext cx="408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0F4E6BD-4CAD-3E44-B214-2CFB9D00E5E7}" type="slidenum">
              <a:rPr lang="tr-TR" smtClean="0"/>
              <a:pPr/>
              <a:t>‹#›</a:t>
            </a:fld>
            <a:endParaRPr lang="tr-TR" dirty="0"/>
          </a:p>
        </p:txBody>
      </p:sp>
      <p:cxnSp>
        <p:nvCxnSpPr>
          <p:cNvPr id="7" name="Düz Bağlayıcı 6">
            <a:extLst>
              <a:ext uri="{FF2B5EF4-FFF2-40B4-BE49-F238E27FC236}">
                <a16:creationId xmlns:a16="http://schemas.microsoft.com/office/drawing/2014/main" id="{84DA3CEB-A4D8-7948-9AB0-A7CC0CE19F4C}"/>
              </a:ext>
            </a:extLst>
          </p:cNvPr>
          <p:cNvCxnSpPr>
            <a:cxnSpLocks/>
          </p:cNvCxnSpPr>
          <p:nvPr userDrawn="1"/>
        </p:nvCxnSpPr>
        <p:spPr>
          <a:xfrm>
            <a:off x="4208106" y="586338"/>
            <a:ext cx="715909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Resim 7">
            <a:extLst>
              <a:ext uri="{FF2B5EF4-FFF2-40B4-BE49-F238E27FC236}">
                <a16:creationId xmlns:a16="http://schemas.microsoft.com/office/drawing/2014/main" id="{C0E5A012-2939-D141-8D23-592AE5C7C12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26518" y="126419"/>
            <a:ext cx="610521" cy="610521"/>
          </a:xfrm>
          <a:prstGeom prst="rect">
            <a:avLst/>
          </a:prstGeom>
        </p:spPr>
      </p:pic>
      <p:sp>
        <p:nvSpPr>
          <p:cNvPr id="10" name="Dikdörtgen 9"/>
          <p:cNvSpPr/>
          <p:nvPr userDrawn="1"/>
        </p:nvSpPr>
        <p:spPr>
          <a:xfrm>
            <a:off x="1154644" y="21719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tr-TR" sz="1000" b="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MÜHENDİSLİK FAKÜLTESİ</a:t>
            </a:r>
            <a:endParaRPr lang="tr-TR" sz="10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000" b="0" noProof="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</a:t>
            </a:r>
            <a:r>
              <a:rPr lang="en-US" sz="1000" b="0" baseline="0" noProof="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Engineering</a:t>
            </a:r>
            <a:endParaRPr lang="en-US" sz="1000" b="0" noProof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etin kutusu 8"/>
          <p:cNvSpPr txBox="1"/>
          <p:nvPr userDrawn="1"/>
        </p:nvSpPr>
        <p:spPr>
          <a:xfrm>
            <a:off x="10425953" y="247106"/>
            <a:ext cx="927847" cy="36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7. Hafta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4631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FAE37-1711-4322-AA76-80FD57348534}" type="datetime1">
              <a:rPr lang="tr-TR" smtClean="0"/>
              <a:t>16.11.2020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MUH BİL– Bilgisayar Programlama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CD649-AD21-4D4E-B1CA-1D7560C65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741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Makine Mühendisliği Bölümü</a:t>
            </a:r>
            <a:endParaRPr lang="tr-TR" dirty="0"/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tr-TR" dirty="0">
                <a:solidFill>
                  <a:srgbClr val="1E1162"/>
                </a:solidFill>
              </a:rPr>
              <a:t>Dersin Adı: </a:t>
            </a:r>
            <a:r>
              <a:rPr lang="tr-TR" dirty="0" smtClean="0">
                <a:solidFill>
                  <a:srgbClr val="1E1162"/>
                </a:solidFill>
              </a:rPr>
              <a:t>MUH BİL– Bilgisayar Programlama</a:t>
            </a:r>
            <a:endParaRPr lang="tr-TR" dirty="0">
              <a:solidFill>
                <a:srgbClr val="1E11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tr-TR" dirty="0">
                <a:solidFill>
                  <a:srgbClr val="1E1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Dersin Hocası: </a:t>
            </a:r>
            <a:r>
              <a:rPr lang="tr-TR" dirty="0" smtClean="0">
                <a:solidFill>
                  <a:srgbClr val="1E1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Dr.Öğr.Üyesi İlhan Volkan ÖNER</a:t>
            </a:r>
            <a:endParaRPr lang="tr-TR" dirty="0">
              <a:solidFill>
                <a:srgbClr val="1E11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lt Başlık 2">
            <a:extLst>
              <a:ext uri="{FF2B5EF4-FFF2-40B4-BE49-F238E27FC236}">
                <a16:creationId xmlns:a16="http://schemas.microsoft.com/office/drawing/2014/main" id="{1C42A7E1-4275-024A-8631-43CFA2748EDF}"/>
              </a:ext>
            </a:extLst>
          </p:cNvPr>
          <p:cNvSpPr txBox="1">
            <a:spLocks/>
          </p:cNvSpPr>
          <p:nvPr/>
        </p:nvSpPr>
        <p:spPr>
          <a:xfrm>
            <a:off x="2209799" y="864973"/>
            <a:ext cx="8809653" cy="848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MÜHENDİSLİK FAKÜLTESİ</a:t>
            </a:r>
            <a:endParaRPr lang="tr-T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 of Engineering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03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10</a:t>
            </a:fld>
            <a:endParaRPr lang="tr-TR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811707" y="979463"/>
            <a:ext cx="1383712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/>
                <a:cs typeface="Calibri" pitchFamily="34" charset="0"/>
              </a:rPr>
              <a:t>Örnek:5</a:t>
            </a:r>
            <a:endParaRPr kumimoji="0" lang="tr-TR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cs typeface="Calibri" pitchFamily="34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811707" y="1502683"/>
            <a:ext cx="10852668" cy="1200329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solidFill>
                  <a:srgbClr val="000000"/>
                </a:solidFill>
                <a:cs typeface="Calibri" pitchFamily="34" charset="0"/>
              </a:rPr>
              <a:t>Aşağıda verilen sayı dizisinde 51 ile 121 (sınır değerler dahil) arasındaki sayıların ortalamasını veren bir MATLAB programı yazınız. </a:t>
            </a:r>
            <a:r>
              <a:rPr lang="tr-TR" sz="2400" dirty="0" smtClean="0">
                <a:solidFill>
                  <a:srgbClr val="000000"/>
                </a:solidFill>
                <a:cs typeface="Calibri" pitchFamily="34" charset="0"/>
              </a:rPr>
              <a:t>(</a:t>
            </a:r>
            <a:r>
              <a:rPr lang="tr-TR" sz="2400" dirty="0">
                <a:solidFill>
                  <a:srgbClr val="000000"/>
                </a:solidFill>
                <a:cs typeface="Calibri" pitchFamily="34" charset="0"/>
              </a:rPr>
              <a:t>Döngü başlangıcı 1 olacaktır)</a:t>
            </a:r>
          </a:p>
          <a:p>
            <a:pPr algn="just"/>
            <a:r>
              <a:rPr lang="tr-TR" sz="2400" dirty="0">
                <a:solidFill>
                  <a:srgbClr val="000000"/>
                </a:solidFill>
                <a:cs typeface="Calibri" pitchFamily="34" charset="0"/>
              </a:rPr>
              <a:t>Sayı dizisi: 1:5:250 </a:t>
            </a:r>
          </a:p>
        </p:txBody>
      </p:sp>
      <p:sp>
        <p:nvSpPr>
          <p:cNvPr id="9" name="Veri Yer Tutucusu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92C2-1C1D-49C2-A3D8-B601CC9B2F79}" type="datetime1">
              <a:rPr lang="tr-TR" smtClean="0"/>
              <a:t>16.11.2020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3574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11</a:t>
            </a:fld>
            <a:endParaRPr lang="tr-TR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811707" y="979463"/>
            <a:ext cx="1383712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/>
                <a:cs typeface="Calibri" pitchFamily="34" charset="0"/>
              </a:rPr>
              <a:t>Örnek:5</a:t>
            </a:r>
            <a:endParaRPr kumimoji="0" lang="tr-TR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cs typeface="Calibri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/>
          <a:srcRect l="50558" t="21577" r="7275" b="46082"/>
          <a:stretch/>
        </p:blipFill>
        <p:spPr>
          <a:xfrm>
            <a:off x="838200" y="1502683"/>
            <a:ext cx="9810512" cy="4230460"/>
          </a:xfrm>
          <a:prstGeom prst="rect">
            <a:avLst/>
          </a:prstGeom>
        </p:spPr>
      </p:pic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4BC8-5A0A-4705-AC8D-4C7F85E8D1F4}" type="datetime1">
              <a:rPr lang="tr-TR" smtClean="0"/>
              <a:t>16.11.2020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374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12</a:t>
            </a:fld>
            <a:endParaRPr lang="tr-TR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704662" y="1065612"/>
            <a:ext cx="1383712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/>
                <a:cs typeface="Calibri" pitchFamily="34" charset="0"/>
              </a:rPr>
              <a:t>Örnek:6</a:t>
            </a:r>
            <a:endParaRPr kumimoji="0" lang="tr-TR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cs typeface="Calibri" pitchFamily="34" charset="0"/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AE8C-E0DE-4B21-96B1-127B5E586759}" type="datetime1">
              <a:rPr lang="tr-TR" smtClean="0"/>
              <a:t>16.11.2020</a:t>
            </a:fld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603" y="1588832"/>
            <a:ext cx="7679869" cy="333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9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13</a:t>
            </a:fld>
            <a:endParaRPr lang="tr-TR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704662" y="1065612"/>
            <a:ext cx="1383712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/>
                <a:cs typeface="Calibri" pitchFamily="34" charset="0"/>
              </a:rPr>
              <a:t>Örnek:6</a:t>
            </a:r>
            <a:endParaRPr kumimoji="0" lang="tr-TR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cs typeface="Calibri" pitchFamily="34" charset="0"/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9C16-407F-439F-8E39-CF3FA8FAA2DA}" type="datetime1">
              <a:rPr lang="tr-TR" smtClean="0"/>
              <a:t>16.11.2020</a:t>
            </a:fld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174" y="1327222"/>
            <a:ext cx="4772025" cy="383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1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14</a:t>
            </a:fld>
            <a:endParaRPr lang="tr-TR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704662" y="1065612"/>
            <a:ext cx="1383712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/>
                <a:cs typeface="Calibri" pitchFamily="34" charset="0"/>
              </a:rPr>
              <a:t>Örnek:7</a:t>
            </a:r>
            <a:endParaRPr kumimoji="0" lang="tr-TR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cs typeface="Calibri" pitchFamily="34" charset="0"/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051A8-3311-4737-9E45-2E73F21D4AF2}" type="datetime1">
              <a:rPr lang="tr-TR" smtClean="0"/>
              <a:t>16.11.2020</a:t>
            </a:fld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191" y="1065612"/>
            <a:ext cx="6220036" cy="481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15</a:t>
            </a:fld>
            <a:endParaRPr lang="tr-TR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704662" y="1065612"/>
            <a:ext cx="1383712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/>
                <a:cs typeface="Calibri" pitchFamily="34" charset="0"/>
              </a:rPr>
              <a:t>Örnek:7</a:t>
            </a:r>
            <a:endParaRPr kumimoji="0" lang="tr-TR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cs typeface="Calibri" pitchFamily="34" charset="0"/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E6C1-E2AE-4381-A9C0-A69B36DB0E11}" type="datetime1">
              <a:rPr lang="tr-TR" smtClean="0"/>
              <a:t>16.11.2020</a:t>
            </a:fld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/>
          <a:srcRect l="50558" t="21577" r="27243" b="43700"/>
          <a:stretch/>
        </p:blipFill>
        <p:spPr>
          <a:xfrm>
            <a:off x="3280228" y="1065612"/>
            <a:ext cx="5965372" cy="524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0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5D1-E9FD-4F45-80F2-C2366D7AD9F0}" type="datetime1">
              <a:rPr lang="tr-TR" smtClean="0"/>
              <a:t>16.11.2020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16</a:t>
            </a:fld>
            <a:endParaRPr lang="tr-TR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704662" y="1065612"/>
            <a:ext cx="1383712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/>
                <a:cs typeface="Calibri" pitchFamily="34" charset="0"/>
              </a:rPr>
              <a:t>Örnek:8</a:t>
            </a:r>
            <a:endParaRPr kumimoji="0" lang="tr-TR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İçerik Yer Tutucusu 2">
                <a:extLst>
                  <a:ext uri="{FF2B5EF4-FFF2-40B4-BE49-F238E27FC236}">
                    <a16:creationId xmlns:a16="http://schemas.microsoft.com/office/drawing/2014/main" id="{7D43B8D4-F436-4C5D-9B11-D9648EFD05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57728" y="824094"/>
                <a:ext cx="8487080" cy="4604195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tr-TR" dirty="0" smtClean="0"/>
                  <a:t>m=100000 olmak üzere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tr-TR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tr-TR" sz="3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sz="32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tr-TR" sz="32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f>
                          <m:fPr>
                            <m:ctrlPr>
                              <a:rPr lang="tr-TR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tr-TR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3200" i="1">
                                    <a:latin typeface="Cambria Math" panose="02040503050406030204" pitchFamily="18" charset="0"/>
                                  </a:rPr>
                                  <m:t>(−1)</m:t>
                                </m:r>
                              </m:e>
                              <m:sup>
                                <m:r>
                                  <a:rPr lang="tr-TR" sz="32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r>
                              <a:rPr lang="tr-TR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tr-TR" sz="3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tr-TR" sz="32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e>
                    </m:nary>
                    <m:r>
                      <a:rPr lang="tr-TR" sz="3200" i="1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r>
                  <a:rPr lang="tr-TR" dirty="0"/>
                  <a:t>   sonucunu hesaplayan programı yazınız</a:t>
                </a:r>
                <a:r>
                  <a:rPr lang="tr-TR" dirty="0" smtClean="0"/>
                  <a:t>.</a:t>
                </a:r>
                <a:endParaRPr lang="tr-TR" dirty="0"/>
              </a:p>
            </p:txBody>
          </p:sp>
        </mc:Choice>
        <mc:Fallback xmlns="">
          <p:sp>
            <p:nvSpPr>
              <p:cNvPr id="7" name="İçerik Yer Tutucusu 2">
                <a:extLst>
                  <a:ext uri="{FF2B5EF4-FFF2-40B4-BE49-F238E27FC236}">
                    <a16:creationId xmlns:a16="http://schemas.microsoft.com/office/drawing/2014/main" id="{7D43B8D4-F436-4C5D-9B11-D9648EFD0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728" y="824094"/>
                <a:ext cx="8487080" cy="4604195"/>
              </a:xfrm>
              <a:prstGeom prst="rect">
                <a:avLst/>
              </a:prstGeom>
              <a:blipFill>
                <a:blip r:embed="rId2"/>
                <a:stretch>
                  <a:fillRect l="-143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5841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B8CA-FDD3-4BAC-A3C8-C98F1737B762}" type="datetime1">
              <a:rPr lang="tr-TR" smtClean="0"/>
              <a:t>16.11.2020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17</a:t>
            </a:fld>
            <a:endParaRPr lang="tr-TR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704662" y="1065612"/>
            <a:ext cx="1383712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/>
                <a:cs typeface="Calibri" pitchFamily="34" charset="0"/>
              </a:rPr>
              <a:t>Örnek:8</a:t>
            </a:r>
            <a:endParaRPr kumimoji="0" lang="tr-TR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cs typeface="Calibri" pitchFamily="34" charset="0"/>
            </a:endParaRPr>
          </a:p>
        </p:txBody>
      </p:sp>
      <p:sp>
        <p:nvSpPr>
          <p:cNvPr id="7" name="İçerik Yer Tutucusu 2">
            <a:extLst>
              <a:ext uri="{FF2B5EF4-FFF2-40B4-BE49-F238E27FC236}">
                <a16:creationId xmlns:a16="http://schemas.microsoft.com/office/drawing/2014/main" id="{7D43B8D4-F436-4C5D-9B11-D9648EFD0537}"/>
              </a:ext>
            </a:extLst>
          </p:cNvPr>
          <p:cNvSpPr txBox="1">
            <a:spLocks/>
          </p:cNvSpPr>
          <p:nvPr/>
        </p:nvSpPr>
        <p:spPr>
          <a:xfrm>
            <a:off x="2385860" y="1065612"/>
            <a:ext cx="8487080" cy="46041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clc;clear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</a:p>
          <a:p>
            <a:pPr marL="0" indent="0">
              <a:buNone/>
            </a:pP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toplam=0;</a:t>
            </a:r>
          </a:p>
          <a:p>
            <a:pPr marL="0" indent="0">
              <a:buNone/>
            </a:pPr>
            <a:r>
              <a:rPr lang="tr-TR" dirty="0" err="1">
                <a:solidFill>
                  <a:srgbClr val="0000FF"/>
                </a:solidFill>
                <a:latin typeface="Arial" panose="020B0604020202020204" pitchFamily="34" charset="0"/>
              </a:rPr>
              <a:t>for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</a:rPr>
              <a:t>i=0:100000;</a:t>
            </a:r>
          </a:p>
          <a:p>
            <a:pPr marL="0" indent="0">
              <a:buNone/>
            </a:pPr>
            <a:r>
              <a:rPr lang="tr-TR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sonuc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=(((-1)^i))/((2*i+1));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</a:rPr>
              <a:t>toplam=</a:t>
            </a:r>
            <a:r>
              <a:rPr lang="tr-TR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toplam+sonuc</a:t>
            </a:r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</a:p>
          <a:p>
            <a:pPr marL="0" indent="0">
              <a:buNone/>
            </a:pPr>
            <a:r>
              <a:rPr lang="tr-TR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end</a:t>
            </a:r>
            <a:endParaRPr lang="tr-TR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tr-TR" dirty="0" err="1">
                <a:solidFill>
                  <a:srgbClr val="000000"/>
                </a:solidFill>
                <a:latin typeface="Arial" panose="020B0604020202020204" pitchFamily="34" charset="0"/>
              </a:rPr>
              <a:t>fprintf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Arial" panose="020B0604020202020204" pitchFamily="34" charset="0"/>
              </a:rPr>
              <a:t>' toplam = %g'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, toplam);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7328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9379-68D8-43A5-9FB0-F402CBED8679}" type="datetime1">
              <a:rPr lang="tr-TR" smtClean="0"/>
              <a:t>16.11.2020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18</a:t>
            </a:fld>
            <a:endParaRPr lang="tr-TR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300442" y="1242795"/>
            <a:ext cx="5761038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tr-TR" sz="2800" dirty="0" err="1">
                <a:latin typeface="Calibri" pitchFamily="34" charset="0"/>
                <a:cs typeface="Calibri" pitchFamily="34" charset="0"/>
              </a:rPr>
              <a:t>clear</a:t>
            </a:r>
            <a:r>
              <a:rPr lang="tr-TR" sz="28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eaLnBrk="1" hangingPunct="1"/>
            <a:r>
              <a:rPr lang="tr-TR" sz="2800" dirty="0">
                <a:latin typeface="Calibri" pitchFamily="34" charset="0"/>
                <a:cs typeface="Calibri" pitchFamily="34" charset="0"/>
              </a:rPr>
              <a:t>toplam=0</a:t>
            </a:r>
            <a:br>
              <a:rPr lang="tr-TR" sz="2800" dirty="0">
                <a:latin typeface="Calibri" pitchFamily="34" charset="0"/>
                <a:cs typeface="Calibri" pitchFamily="34" charset="0"/>
              </a:rPr>
            </a:br>
            <a:r>
              <a:rPr lang="tr-TR" sz="2800" b="1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for</a:t>
            </a:r>
            <a:r>
              <a:rPr lang="tr-TR" sz="2800" dirty="0">
                <a:latin typeface="Calibri" pitchFamily="34" charset="0"/>
                <a:cs typeface="Calibri" pitchFamily="34" charset="0"/>
              </a:rPr>
              <a:t> i = 1:5 </a:t>
            </a:r>
          </a:p>
          <a:p>
            <a:pPr eaLnBrk="1" hangingPunct="1">
              <a:lnSpc>
                <a:spcPct val="200000"/>
              </a:lnSpc>
            </a:pPr>
            <a:r>
              <a:rPr lang="tr-TR" sz="2800" dirty="0">
                <a:latin typeface="Calibri" pitchFamily="34" charset="0"/>
                <a:cs typeface="Calibri" pitchFamily="34" charset="0"/>
              </a:rPr>
              <a:t>toplam = 0	</a:t>
            </a:r>
          </a:p>
          <a:p>
            <a:pPr eaLnBrk="1" hangingPunct="1"/>
            <a:r>
              <a:rPr lang="tr-TR" sz="2800" dirty="0">
                <a:latin typeface="Calibri" pitchFamily="34" charset="0"/>
                <a:cs typeface="Calibri" pitchFamily="34" charset="0"/>
              </a:rPr>
              <a:t>	</a:t>
            </a:r>
            <a:r>
              <a:rPr lang="tr-TR" sz="2800" b="1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for</a:t>
            </a:r>
            <a:r>
              <a:rPr lang="tr-TR" sz="2800" dirty="0">
                <a:latin typeface="Calibri" pitchFamily="34" charset="0"/>
                <a:cs typeface="Calibri" pitchFamily="34" charset="0"/>
              </a:rPr>
              <a:t> j = 1:5 </a:t>
            </a:r>
          </a:p>
          <a:p>
            <a:pPr eaLnBrk="1" hangingPunct="1"/>
            <a:r>
              <a:rPr lang="tr-TR" sz="2800" dirty="0">
                <a:latin typeface="Calibri" pitchFamily="34" charset="0"/>
                <a:cs typeface="Calibri" pitchFamily="34" charset="0"/>
              </a:rPr>
              <a:t>		toplam = toplam + j</a:t>
            </a:r>
          </a:p>
          <a:p>
            <a:pPr eaLnBrk="1" hangingPunct="1">
              <a:lnSpc>
                <a:spcPct val="150000"/>
              </a:lnSpc>
            </a:pPr>
            <a:r>
              <a:rPr lang="tr-TR" sz="2800" dirty="0">
                <a:latin typeface="Calibri" pitchFamily="34" charset="0"/>
                <a:cs typeface="Calibri" pitchFamily="34" charset="0"/>
              </a:rPr>
              <a:t>	</a:t>
            </a:r>
            <a:r>
              <a:rPr lang="tr-TR" sz="2800" b="1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end</a:t>
            </a:r>
          </a:p>
          <a:p>
            <a:pPr eaLnBrk="1" hangingPunct="1"/>
            <a:r>
              <a:rPr lang="tr-TR" sz="2800" dirty="0" err="1">
                <a:latin typeface="Calibri" pitchFamily="34" charset="0"/>
                <a:cs typeface="Calibri" pitchFamily="34" charset="0"/>
              </a:rPr>
              <a:t>Carpım</a:t>
            </a:r>
            <a:r>
              <a:rPr lang="tr-TR" sz="2800" dirty="0">
                <a:latin typeface="Calibri" pitchFamily="34" charset="0"/>
                <a:cs typeface="Calibri" pitchFamily="34" charset="0"/>
              </a:rPr>
              <a:t> = toplam * i</a:t>
            </a:r>
          </a:p>
          <a:p>
            <a:pPr eaLnBrk="1" hangingPunct="1"/>
            <a:r>
              <a:rPr lang="tr-TR" sz="2800" b="1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end</a:t>
            </a:r>
            <a:r>
              <a:rPr lang="tr-TR" sz="2800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838200" y="769483"/>
            <a:ext cx="4162482" cy="52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7" rIns="92075" bIns="46037">
            <a:spAutoFit/>
          </a:bodyPr>
          <a:lstStyle/>
          <a:p>
            <a:pPr>
              <a:spcBef>
                <a:spcPct val="24000"/>
              </a:spcBef>
              <a:defRPr/>
            </a:pPr>
            <a:r>
              <a:rPr lang="tr-T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İç içe FOR döngüleri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966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9379-68D8-43A5-9FB0-F402CBED8679}" type="datetime1">
              <a:rPr lang="tr-TR" smtClean="0"/>
              <a:t>16.11.2020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19</a:t>
            </a:fld>
            <a:endParaRPr lang="tr-TR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704662" y="1065612"/>
            <a:ext cx="1383712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/>
                <a:cs typeface="Calibri" pitchFamily="34" charset="0"/>
              </a:rPr>
              <a:t>Örnek:9</a:t>
            </a:r>
            <a:endParaRPr kumimoji="0" lang="tr-TR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cs typeface="Calibri" pitchFamily="34" charset="0"/>
            </a:endParaRPr>
          </a:p>
        </p:txBody>
      </p:sp>
      <p:sp>
        <p:nvSpPr>
          <p:cNvPr id="7" name="İçerik Yer Tutucusu 2">
            <a:extLst>
              <a:ext uri="{FF2B5EF4-FFF2-40B4-BE49-F238E27FC236}">
                <a16:creationId xmlns:a16="http://schemas.microsoft.com/office/drawing/2014/main" id="{7D43B8D4-F436-4C5D-9B11-D9648EFD0537}"/>
              </a:ext>
            </a:extLst>
          </p:cNvPr>
          <p:cNvSpPr txBox="1">
            <a:spLocks/>
          </p:cNvSpPr>
          <p:nvPr/>
        </p:nvSpPr>
        <p:spPr>
          <a:xfrm>
            <a:off x="2385860" y="1065612"/>
            <a:ext cx="8487080" cy="51465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smtClean="0"/>
              <a:t>Çarpım </a:t>
            </a:r>
            <a:r>
              <a:rPr lang="tr-TR" dirty="0"/>
              <a:t>tablosunu veren </a:t>
            </a:r>
            <a:r>
              <a:rPr lang="tr-TR" dirty="0" smtClean="0"/>
              <a:t>program</a:t>
            </a:r>
          </a:p>
          <a:p>
            <a:pPr marL="0" indent="0">
              <a:buNone/>
            </a:pPr>
            <a:r>
              <a:rPr lang="tr-TR" dirty="0" err="1" smtClean="0"/>
              <a:t>clc</a:t>
            </a:r>
            <a:r>
              <a:rPr lang="tr-TR" dirty="0" smtClean="0"/>
              <a:t>;</a:t>
            </a:r>
          </a:p>
          <a:p>
            <a:pPr marL="0" indent="0">
              <a:buNone/>
            </a:pPr>
            <a:r>
              <a:rPr lang="tr-TR" dirty="0" err="1" smtClean="0"/>
              <a:t>clear</a:t>
            </a:r>
            <a:r>
              <a:rPr lang="tr-TR" dirty="0"/>
              <a:t>;</a:t>
            </a:r>
          </a:p>
          <a:p>
            <a:pPr marL="0" indent="0">
              <a:buNone/>
            </a:pPr>
            <a:r>
              <a:rPr lang="tr-TR" dirty="0" err="1"/>
              <a:t>for</a:t>
            </a:r>
            <a:r>
              <a:rPr lang="tr-TR" dirty="0"/>
              <a:t> a=1:10</a:t>
            </a:r>
          </a:p>
          <a:p>
            <a:pPr marL="0" indent="0">
              <a:buNone/>
            </a:pPr>
            <a:r>
              <a:rPr lang="tr-TR" dirty="0" smtClean="0"/>
              <a:t>	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/>
              <a:t>b=1:10</a:t>
            </a:r>
          </a:p>
          <a:p>
            <a:pPr marL="0" indent="0">
              <a:buNone/>
            </a:pPr>
            <a:r>
              <a:rPr lang="tr-TR" dirty="0"/>
              <a:t>		</a:t>
            </a:r>
            <a:r>
              <a:rPr lang="tr-TR" dirty="0" err="1"/>
              <a:t>carpim</a:t>
            </a:r>
            <a:r>
              <a:rPr lang="tr-TR" dirty="0"/>
              <a:t>=a*b;</a:t>
            </a:r>
          </a:p>
          <a:p>
            <a:pPr marL="0" indent="0">
              <a:buNone/>
            </a:pPr>
            <a:r>
              <a:rPr lang="tr-TR" dirty="0"/>
              <a:t>  </a:t>
            </a:r>
            <a:r>
              <a:rPr lang="tr-TR" dirty="0" smtClean="0"/>
              <a:t>		k=</a:t>
            </a:r>
            <a:r>
              <a:rPr lang="tr-TR" dirty="0" err="1" smtClean="0"/>
              <a:t>fprintf</a:t>
            </a:r>
            <a:r>
              <a:rPr lang="tr-TR" dirty="0"/>
              <a:t>("%d x %d = %d\n", a, b, </a:t>
            </a:r>
            <a:r>
              <a:rPr lang="tr-TR" dirty="0" err="1"/>
              <a:t>carpim</a:t>
            </a:r>
            <a:r>
              <a:rPr lang="tr-TR" dirty="0"/>
              <a:t>);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	</a:t>
            </a:r>
            <a:r>
              <a:rPr lang="tr-TR" dirty="0" err="1" smtClean="0"/>
              <a:t>end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		</a:t>
            </a:r>
            <a:r>
              <a:rPr lang="tr-TR" dirty="0" err="1" smtClean="0"/>
              <a:t>fprintf</a:t>
            </a:r>
            <a:r>
              <a:rPr lang="tr-TR" dirty="0"/>
              <a:t>("\n");</a:t>
            </a:r>
          </a:p>
          <a:p>
            <a:pPr marL="0" indent="0">
              <a:buNone/>
            </a:pPr>
            <a:r>
              <a:rPr lang="tr-TR" dirty="0" err="1"/>
              <a:t>end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94287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DFD4E43-2334-4B6E-82BD-639957CF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rand</a:t>
            </a:r>
            <a:r>
              <a:rPr lang="tr-TR" dirty="0"/>
              <a:t> komutu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0C005B7D-0FD2-4694-AA28-D6F21B6F5F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866" y="1767630"/>
            <a:ext cx="9213985" cy="3486373"/>
          </a:xfrm>
          <a:prstGeom prst="rect">
            <a:avLst/>
          </a:prstGeom>
        </p:spPr>
      </p:pic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B52E-7C96-4120-94C8-02AF9AF53400}" type="datetime1">
              <a:rPr lang="tr-TR" smtClean="0"/>
              <a:t>16.11.2020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6262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12794" t="18445" r="70670" b="6445"/>
          <a:stretch/>
        </p:blipFill>
        <p:spPr>
          <a:xfrm>
            <a:off x="4128101" y="700088"/>
            <a:ext cx="3935798" cy="5734050"/>
          </a:xfrm>
          <a:prstGeom prst="rect">
            <a:avLst/>
          </a:prstGeom>
        </p:spPr>
      </p:pic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E3D7-745E-4D3A-B2DE-C8F56B431265}" type="datetime1">
              <a:rPr lang="tr-TR" smtClean="0"/>
              <a:t>16.11.2020</a:t>
            </a:fld>
            <a:endParaRPr lang="tr-TR" dirty="0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3</a:t>
            </a:fld>
            <a:endParaRPr lang="tr-TR"/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551388" y="849187"/>
            <a:ext cx="1383712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/>
                <a:cs typeface="Calibri" pitchFamily="34" charset="0"/>
              </a:rPr>
              <a:t>Örnek:1</a:t>
            </a:r>
            <a:endParaRPr kumimoji="0" lang="tr-TR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49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MUH BİL– Bilgisayar Programlama</a:t>
            </a: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4E6BD-4CAD-3E44-B214-2CFB9D00E5E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12"/>
              <p:cNvSpPr txBox="1">
                <a:spLocks noChangeArrowheads="1"/>
              </p:cNvSpPr>
              <p:nvPr/>
            </p:nvSpPr>
            <p:spPr bwMode="auto">
              <a:xfrm>
                <a:off x="551388" y="1372407"/>
                <a:ext cx="10852668" cy="1336713"/>
              </a:xfrm>
              <a:prstGeom prst="rect">
                <a:avLst/>
              </a:prstGeom>
              <a:solidFill>
                <a:srgbClr val="FF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itchFamily="34" charset="0"/>
                  </a:rPr>
                  <a:t>Şekilde verilen y fonksiyonunu dışarıdan girilen bir x değerine göre hesaplayan bir MATLAB programı yazınız.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tr-T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itchFamily="34" charset="0"/>
                        </a:rPr>
                        <m:t>𝑓</m:t>
                      </m:r>
                      <m:d>
                        <m:dPr>
                          <m:ctrlPr>
                            <a:rPr kumimoji="0" lang="tr-T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kumimoji="0" lang="tr-T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  <m:t>𝑥</m:t>
                          </m:r>
                        </m:e>
                      </m:d>
                      <m:r>
                        <a:rPr kumimoji="0" lang="tr-T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itchFamily="34" charset="0"/>
                        </a:rPr>
                        <m:t>=20</m:t>
                      </m:r>
                      <m:sSup>
                        <m:sSupPr>
                          <m:ctrlPr>
                            <a:rPr kumimoji="0" lang="tr-T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a:rPr kumimoji="0" lang="tr-T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  <m:t>𝑒</m:t>
                          </m:r>
                        </m:e>
                        <m:sup>
                          <m:r>
                            <a:rPr kumimoji="0" lang="tr-T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  <m:t>(−</m:t>
                          </m:r>
                          <m:f>
                            <m:fPr>
                              <m:ctrlPr>
                                <a:rPr kumimoji="0" lang="tr-TR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r>
                                <a:rPr kumimoji="0" lang="tr-TR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itchFamily="34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kumimoji="0" lang="tr-TR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a:rPr kumimoji="0" lang="tr-T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0" lang="tr-T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1388" y="1372407"/>
                <a:ext cx="10852668" cy="1336713"/>
              </a:xfrm>
              <a:prstGeom prst="rect">
                <a:avLst/>
              </a:prstGeom>
              <a:blipFill>
                <a:blip r:embed="rId2"/>
                <a:stretch>
                  <a:fillRect l="-842" t="-365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551388" y="849187"/>
            <a:ext cx="1383712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/>
                <a:cs typeface="Calibri" pitchFamily="34" charset="0"/>
              </a:rPr>
              <a:t>Örnek:2</a:t>
            </a:r>
            <a:endParaRPr kumimoji="0" lang="tr-TR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cs typeface="Calibri" pitchFamily="34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882" y="2962388"/>
            <a:ext cx="3314883" cy="2756914"/>
          </a:xfrm>
          <a:prstGeom prst="rect">
            <a:avLst/>
          </a:prstGeom>
        </p:spPr>
      </p:pic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85C4-DC4C-498C-957F-86DEEFB2501C}" type="datetime1">
              <a:rPr lang="tr-TR" smtClean="0"/>
              <a:t>16.11.2020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9290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MUH BİL– Bilgisayar Programlama</a:t>
            </a: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4E6BD-4CAD-3E44-B214-2CFB9D00E5E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782565" y="771007"/>
            <a:ext cx="1383712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/>
                <a:cs typeface="Calibri" pitchFamily="34" charset="0"/>
              </a:rPr>
              <a:t>Örnek:2</a:t>
            </a:r>
            <a:endParaRPr kumimoji="0" lang="tr-TR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cs typeface="Calibri" pitchFamily="34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940" y="2066760"/>
            <a:ext cx="3314883" cy="2756914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l="49777" t="22173" r="24231" b="47470"/>
          <a:stretch/>
        </p:blipFill>
        <p:spPr>
          <a:xfrm>
            <a:off x="782565" y="1294227"/>
            <a:ext cx="7359648" cy="4832733"/>
          </a:xfrm>
          <a:prstGeom prst="rect">
            <a:avLst/>
          </a:prstGeom>
        </p:spPr>
      </p:pic>
      <p:sp>
        <p:nvSpPr>
          <p:cNvPr id="11" name="Veri Yer Tutucusu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ABA7E-C0B6-4B23-BB86-7662FE3D7A4A}" type="datetime1">
              <a:rPr lang="tr-TR" smtClean="0"/>
              <a:t>16.11.2020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3756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MUH BİL– Bilgisayar Programlama</a:t>
            </a: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4E6BD-4CAD-3E44-B214-2CFB9D00E5E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12"/>
              <p:cNvSpPr txBox="1">
                <a:spLocks noChangeArrowheads="1"/>
              </p:cNvSpPr>
              <p:nvPr/>
            </p:nvSpPr>
            <p:spPr bwMode="auto">
              <a:xfrm>
                <a:off x="936891" y="1382351"/>
                <a:ext cx="10852668" cy="1880451"/>
              </a:xfrm>
              <a:prstGeom prst="rect">
                <a:avLst/>
              </a:prstGeom>
              <a:solidFill>
                <a:srgbClr val="FF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itchFamily="34" charset="0"/>
                  </a:rPr>
                  <a:t>Dışarıdan girilen bir x ve y değeri </a:t>
                </a:r>
                <a:r>
                  <a:rPr kumimoji="0" lang="tr-T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itchFamily="34" charset="0"/>
                  </a:rPr>
                  <a:t>için aşağıdaki fonksiyonu hesaplayan bir MATLAB programı yazınız</a:t>
                </a:r>
                <a:r>
                  <a:rPr kumimoji="0" lang="tr-T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itchFamily="34" charset="0"/>
                  </a:rPr>
                  <a:t>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itchFamily="34" charset="0"/>
                  </a:rPr>
                  <a:t>x</a:t>
                </a:r>
                <a:r>
                  <a:rPr kumimoji="0" lang="tr-T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itchFamily="34" charset="0"/>
                  </a:rPr>
                  <a:t>&lt;=0 için </a:t>
                </a:r>
                <a14:m>
                  <m:oMath xmlns:m="http://schemas.openxmlformats.org/officeDocument/2006/math">
                    <m:r>
                      <a:rPr kumimoji="0" lang="tr-T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kumimoji="0" lang="tr-T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kumimoji="0" lang="tr-T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  <m:t>𝑥</m:t>
                        </m:r>
                      </m:e>
                    </m:d>
                    <m:r>
                      <a:rPr kumimoji="0" lang="tr-T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kumimoji="0" lang="tr-T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tr-T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a:rPr kumimoji="0" lang="tr-T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tr-T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kumimoji="0" lang="tr-T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a:rPr kumimoji="0" lang="tr-T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kumimoji="0" lang="tr-T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tr-T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a:rPr kumimoji="0" lang="tr-T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  <m:t>𝑒</m:t>
                            </m:r>
                          </m:e>
                          <m:sup>
                            <m:r>
                              <a:rPr kumimoji="0" lang="tr-T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  <m:r>
                      <a:rPr kumimoji="0" lang="tr-T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itchFamily="34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kumimoji="0" lang="tr-T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tr-T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kumimoji="0" lang="tr-TR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itchFamily="34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kumimoji="0" lang="tr-TR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tr-TR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itchFamily="34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kumimoji="0" lang="tr-TR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0" lang="tr-TR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itchFamily="34" charset="0"/>
                                  </a:rPr>
                                  <m:t>+2</m:t>
                                </m:r>
                                <m:r>
                                  <a:rPr kumimoji="0" lang="tr-TR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itchFamily="34" charset="0"/>
                                  </a:rPr>
                                  <m:t>𝑦</m:t>
                                </m:r>
                              </m:e>
                            </m:rad>
                          </m:num>
                          <m:den>
                            <m:sSup>
                              <m:sSupPr>
                                <m:ctrlPr>
                                  <a:rPr kumimoji="0" lang="tr-TR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itchFamily="34" charset="0"/>
                                  </a:rPr>
                                </m:ctrlPr>
                              </m:sSupPr>
                              <m:e>
                                <m:r>
                                  <a:rPr kumimoji="0" lang="tr-TR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kumimoji="0" lang="tr-TR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itchFamily="34" charset="0"/>
                                  </a:rPr>
                                  <m:t>5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kumimoji="0" lang="tr-T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itchFamily="34" charset="0"/>
                  </a:rPr>
                  <a:t>x&gt;0 için </a:t>
                </a:r>
                <a14:m>
                  <m:oMath xmlns:m="http://schemas.openxmlformats.org/officeDocument/2006/math">
                    <m:r>
                      <a:rPr kumimoji="0" lang="tr-TR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itchFamily="34" charset="0"/>
                      </a:rPr>
                      <m:t>  </m:t>
                    </m:r>
                    <m:r>
                      <a:rPr kumimoji="0" lang="tr-T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itchFamily="34" charset="0"/>
                      </a:rPr>
                      <m:t>𝑓</m:t>
                    </m:r>
                    <m:d>
                      <m:dPr>
                        <m:ctrlPr>
                          <a:rPr kumimoji="0" lang="tr-T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kumimoji="0" lang="tr-T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  <m:t>𝑥</m:t>
                        </m:r>
                      </m:e>
                    </m:d>
                    <m:r>
                      <a:rPr kumimoji="0" lang="tr-T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itchFamily="34" charset="0"/>
                      </a:rPr>
                      <m:t>=</m:t>
                    </m:r>
                    <m:r>
                      <a:rPr kumimoji="0" lang="tr-T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itchFamily="34" charset="0"/>
                      </a:rPr>
                      <m:t>𝑙𝑜𝑔𝑥</m:t>
                    </m:r>
                    <m:r>
                      <a:rPr kumimoji="0" lang="tr-T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itchFamily="34" charset="0"/>
                      </a:rPr>
                      <m:t>+</m:t>
                    </m:r>
                    <m:r>
                      <a:rPr kumimoji="0" lang="tr-T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itchFamily="34" charset="0"/>
                      </a:rPr>
                      <m:t>𝑙𝑛𝑥</m:t>
                    </m:r>
                  </m:oMath>
                </a14:m>
                <a:endParaRPr kumimoji="0" lang="tr-T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6891" y="1382351"/>
                <a:ext cx="10852668" cy="1880451"/>
              </a:xfrm>
              <a:prstGeom prst="rect">
                <a:avLst/>
              </a:prstGeom>
              <a:blipFill>
                <a:blip r:embed="rId2"/>
                <a:stretch>
                  <a:fillRect l="-899" t="-2597" b="-649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936891" y="837814"/>
            <a:ext cx="1383712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/>
                <a:cs typeface="Calibri" pitchFamily="34" charset="0"/>
              </a:rPr>
              <a:t>Örnek:3</a:t>
            </a:r>
            <a:endParaRPr kumimoji="0" lang="tr-TR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cs typeface="Calibri" pitchFamily="34" charset="0"/>
            </a:endParaRPr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072D6-4E23-42E2-B337-D75EF434767F}" type="datetime1">
              <a:rPr lang="tr-TR" smtClean="0"/>
              <a:t>16.11.2020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4676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MUH BİL– Bilgisayar Programlama</a:t>
            </a: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4E6BD-4CAD-3E44-B214-2CFB9D00E5E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936891" y="837814"/>
            <a:ext cx="1383712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/>
                <a:cs typeface="Calibri" pitchFamily="34" charset="0"/>
              </a:rPr>
              <a:t>Örnek:3</a:t>
            </a:r>
            <a:endParaRPr kumimoji="0" lang="tr-TR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cs typeface="Calibri" pitchFamily="34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/>
          <a:srcRect l="50223" t="21577" r="14861" b="50645"/>
          <a:stretch/>
        </p:blipFill>
        <p:spPr>
          <a:xfrm>
            <a:off x="936891" y="1361034"/>
            <a:ext cx="8930202" cy="3994342"/>
          </a:xfrm>
          <a:prstGeom prst="rect">
            <a:avLst/>
          </a:prstGeom>
        </p:spPr>
      </p:pic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98D72-06AB-4B2B-A28D-BC7758B0A4D0}" type="datetime1">
              <a:rPr lang="tr-TR" smtClean="0"/>
              <a:t>16.11.2020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9072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8</a:t>
            </a:fld>
            <a:endParaRPr lang="tr-TR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775812" y="818898"/>
            <a:ext cx="1383712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/>
                <a:cs typeface="Calibri" pitchFamily="34" charset="0"/>
              </a:rPr>
              <a:t>Örnek:4</a:t>
            </a:r>
            <a:endParaRPr kumimoji="0" lang="tr-TR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cs typeface="Calibri" pitchFamily="34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775812" y="1342118"/>
            <a:ext cx="10852668" cy="156966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400" dirty="0">
                <a:solidFill>
                  <a:srgbClr val="000000"/>
                </a:solidFill>
                <a:cs typeface="Calibri" pitchFamily="34" charset="0"/>
              </a:rPr>
              <a:t>1’den 35’e kadar olan tek sayıların toplamını ve ortalamasını hesaplayıp: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400" dirty="0">
                <a:solidFill>
                  <a:srgbClr val="000000"/>
                </a:solidFill>
                <a:cs typeface="Calibri" pitchFamily="34" charset="0"/>
              </a:rPr>
              <a:t>“1-35 arasındaki sayıların toplamı=….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400" dirty="0">
                <a:solidFill>
                  <a:srgbClr val="000000"/>
                </a:solidFill>
                <a:cs typeface="Calibri" pitchFamily="34" charset="0"/>
              </a:rPr>
              <a:t>1-35 arasındaki sayıların ortalaması=…”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400" dirty="0">
                <a:solidFill>
                  <a:srgbClr val="000000"/>
                </a:solidFill>
                <a:cs typeface="Calibri" pitchFamily="34" charset="0"/>
              </a:rPr>
              <a:t>şeklinde ekrana yazdıran bir MATLAB programı yazınız.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 pitchFamily="34" charset="0"/>
            </a:endParaRPr>
          </a:p>
        </p:txBody>
      </p:sp>
      <p:sp>
        <p:nvSpPr>
          <p:cNvPr id="9" name="Veri Yer Tutucusu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3CB8C-C856-4D38-896F-8ED1DA25017D}" type="datetime1">
              <a:rPr lang="tr-TR" smtClean="0"/>
              <a:t>16.11.2020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9782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9</a:t>
            </a:fld>
            <a:endParaRPr lang="tr-TR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775812" y="818898"/>
            <a:ext cx="1383712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/>
                <a:cs typeface="Calibri" pitchFamily="34" charset="0"/>
              </a:rPr>
              <a:t>Örnek:4</a:t>
            </a:r>
            <a:endParaRPr kumimoji="0" lang="tr-TR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cs typeface="Calibri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/>
          <a:srcRect l="50446" t="21974" r="8614" b="48066"/>
          <a:stretch/>
        </p:blipFill>
        <p:spPr>
          <a:xfrm>
            <a:off x="838200" y="1372055"/>
            <a:ext cx="10140867" cy="4172402"/>
          </a:xfrm>
          <a:prstGeom prst="rect">
            <a:avLst/>
          </a:prstGeom>
        </p:spPr>
      </p:pic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527DF-1A7B-446F-A395-C7F02C49D626}" type="datetime1">
              <a:rPr lang="tr-TR" smtClean="0"/>
              <a:t>16.11.2020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8947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1160</TotalTime>
  <Words>312</Words>
  <Application>Microsoft Office PowerPoint</Application>
  <PresentationFormat>Geniş ekran</PresentationFormat>
  <Paragraphs>114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等线</vt:lpstr>
      <vt:lpstr>Times New Roman</vt:lpstr>
      <vt:lpstr>Office Teması</vt:lpstr>
      <vt:lpstr>Özel Tasarım</vt:lpstr>
      <vt:lpstr>Makine Mühendisliği Bölümü</vt:lpstr>
      <vt:lpstr>rand komutu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User</dc:creator>
  <cp:lastModifiedBy>gulsah</cp:lastModifiedBy>
  <cp:revision>137</cp:revision>
  <dcterms:created xsi:type="dcterms:W3CDTF">2020-09-28T06:36:33Z</dcterms:created>
  <dcterms:modified xsi:type="dcterms:W3CDTF">2020-11-16T12:18:15Z</dcterms:modified>
</cp:coreProperties>
</file>