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sldIdLst>
    <p:sldId id="258" r:id="rId2"/>
    <p:sldId id="384" r:id="rId3"/>
    <p:sldId id="416" r:id="rId4"/>
    <p:sldId id="417" r:id="rId5"/>
    <p:sldId id="418" r:id="rId6"/>
    <p:sldId id="405" r:id="rId7"/>
    <p:sldId id="419" r:id="rId8"/>
    <p:sldId id="420" r:id="rId9"/>
    <p:sldId id="421" r:id="rId10"/>
    <p:sldId id="422" r:id="rId11"/>
    <p:sldId id="423" r:id="rId12"/>
    <p:sldId id="424" r:id="rId13"/>
    <p:sldId id="406" r:id="rId14"/>
    <p:sldId id="407" r:id="rId15"/>
    <p:sldId id="425" r:id="rId16"/>
    <p:sldId id="426" r:id="rId17"/>
    <p:sldId id="408" r:id="rId18"/>
    <p:sldId id="427" r:id="rId19"/>
    <p:sldId id="428" r:id="rId20"/>
    <p:sldId id="409" r:id="rId21"/>
    <p:sldId id="429" r:id="rId22"/>
    <p:sldId id="430" r:id="rId23"/>
    <p:sldId id="431" r:id="rId24"/>
    <p:sldId id="432" r:id="rId25"/>
    <p:sldId id="410" r:id="rId26"/>
    <p:sldId id="411" r:id="rId27"/>
    <p:sldId id="433" r:id="rId28"/>
    <p:sldId id="434" r:id="rId29"/>
    <p:sldId id="435" r:id="rId30"/>
    <p:sldId id="412" r:id="rId31"/>
    <p:sldId id="413" r:id="rId32"/>
    <p:sldId id="414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239D5ED-FCA6-48E2-BDCC-2F1226237447}">
          <p14:sldIdLst>
            <p14:sldId id="258"/>
            <p14:sldId id="384"/>
            <p14:sldId id="416"/>
            <p14:sldId id="417"/>
            <p14:sldId id="418"/>
            <p14:sldId id="405"/>
            <p14:sldId id="419"/>
            <p14:sldId id="420"/>
            <p14:sldId id="421"/>
            <p14:sldId id="422"/>
            <p14:sldId id="423"/>
            <p14:sldId id="424"/>
            <p14:sldId id="406"/>
            <p14:sldId id="407"/>
            <p14:sldId id="425"/>
            <p14:sldId id="426"/>
            <p14:sldId id="408"/>
            <p14:sldId id="427"/>
            <p14:sldId id="428"/>
            <p14:sldId id="409"/>
            <p14:sldId id="429"/>
            <p14:sldId id="430"/>
            <p14:sldId id="431"/>
            <p14:sldId id="432"/>
            <p14:sldId id="410"/>
            <p14:sldId id="411"/>
            <p14:sldId id="433"/>
            <p14:sldId id="434"/>
            <p14:sldId id="435"/>
            <p14:sldId id="412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011" autoAdjust="0"/>
  </p:normalViewPr>
  <p:slideViewPr>
    <p:cSldViewPr snapToGrid="0" snapToObjects="1">
      <p:cViewPr varScale="1">
        <p:scale>
          <a:sx n="65" d="100"/>
          <a:sy n="65" d="100"/>
        </p:scale>
        <p:origin x="11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03.01.2021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71E3AC-3DAB-4D1D-82B0-2B129B0ADE4A}" type="slidenum">
              <a:rPr lang="tr-TR"/>
              <a:pPr/>
              <a:t>2</a:t>
            </a:fld>
            <a:endParaRPr lang="tr-T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3109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E6918-5C93-44E9-B9A8-9AC9ECEE6800}" type="slidenum">
              <a:rPr lang="tr-TR"/>
              <a:pPr/>
              <a:t>25</a:t>
            </a:fld>
            <a:endParaRPr lang="tr-TR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66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DD09E-5B60-4766-8D9E-F183FE44A86F}" type="slidenum">
              <a:rPr lang="tr-TR"/>
              <a:pPr/>
              <a:t>26</a:t>
            </a:fld>
            <a:endParaRPr lang="tr-TR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33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EC7C-5E1E-4EA5-A365-7EBE6CEEB9BD}" type="slidenum">
              <a:rPr lang="tr-TR"/>
              <a:pPr/>
              <a:t>30</a:t>
            </a:fld>
            <a:endParaRPr lang="tr-TR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604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4ABB2-A93A-4BA6-ACFB-EBE2A6F94060}" type="slidenum">
              <a:rPr lang="tr-TR"/>
              <a:pPr/>
              <a:t>31</a:t>
            </a:fld>
            <a:endParaRPr lang="tr-TR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92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0143D-DE03-4A94-B663-CAB45DF2ACBC}" type="slidenum">
              <a:rPr lang="tr-TR"/>
              <a:pPr/>
              <a:t>32</a:t>
            </a:fld>
            <a:endParaRPr lang="tr-T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69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4EA4-9986-4E96-840F-EEFAEEC4F61A}" type="slidenum">
              <a:rPr lang="tr-TR"/>
              <a:pPr/>
              <a:t>3</a:t>
            </a:fld>
            <a:endParaRPr lang="tr-TR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15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4EA4-9986-4E96-840F-EEFAEEC4F61A}" type="slidenum">
              <a:rPr lang="tr-TR"/>
              <a:pPr/>
              <a:t>4</a:t>
            </a:fld>
            <a:endParaRPr lang="tr-TR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6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4EA4-9986-4E96-840F-EEFAEEC4F61A}" type="slidenum">
              <a:rPr lang="tr-TR"/>
              <a:pPr/>
              <a:t>5</a:t>
            </a:fld>
            <a:endParaRPr lang="tr-TR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27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3C489-0FE8-438C-9C28-1297E78ACE69}" type="slidenum">
              <a:rPr lang="tr-TR"/>
              <a:pPr/>
              <a:t>6</a:t>
            </a:fld>
            <a:endParaRPr lang="tr-TR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19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A0E7B-3FB7-43DA-9CD5-95AE2882B083}" type="slidenum">
              <a:rPr lang="tr-TR"/>
              <a:pPr/>
              <a:t>13</a:t>
            </a:fld>
            <a:endParaRPr lang="tr-TR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04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C2C71-A75D-49A9-B59B-02FA2F14349D}" type="slidenum">
              <a:rPr lang="tr-TR"/>
              <a:pPr/>
              <a:t>14</a:t>
            </a:fld>
            <a:endParaRPr lang="tr-TR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9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E03C7-4C4F-4512-AD89-F2A21D993C79}" type="slidenum">
              <a:rPr lang="tr-TR"/>
              <a:pPr/>
              <a:t>17</a:t>
            </a:fld>
            <a:endParaRPr lang="tr-TR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2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62B7D-C01E-48DF-AC09-0E50B6ED9141}" type="slidenum">
              <a:rPr lang="tr-TR"/>
              <a:pPr/>
              <a:t>20</a:t>
            </a:fld>
            <a:endParaRPr lang="tr-TR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73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85F501C-3996-5742-AD09-2E4D7E46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2042319"/>
            <a:ext cx="9500119" cy="279329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758B05-720F-504C-B895-2D4C4FB9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67391"/>
            <a:ext cx="7968050" cy="983142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C8C9A-E818-6C46-A394-492DEB4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5619-8507-47DD-AAFF-A4F5D563360D}" type="datetime1">
              <a:rPr lang="tr-TR" smtClean="0"/>
              <a:t>03.01.2021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CB75C-9A3B-BB4F-8295-0E26BF5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44FFD-C81B-0748-92DB-102E565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02827-49F8-744F-8D60-66A2136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58CFC4-467F-8B47-9AAE-02001773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CD38A-87E6-B743-A9F0-C61399CE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C5E-BBC9-4D5D-A1AF-FD6084D5837D}" type="datetime1">
              <a:rPr lang="tr-TR" smtClean="0"/>
              <a:t>03.01.2021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B3029-76D5-3A41-B3F0-737365D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576CA4-ABA8-A54D-84C1-29C24AB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4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93D9AC-AB5A-A34F-9AE5-568EE8A99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74441"/>
            <a:ext cx="2628900" cy="540252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85D3371-32E6-3B44-A511-2E0F8C70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74441"/>
            <a:ext cx="7734300" cy="540252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6E6F39-B5F2-1B47-8A7A-E487764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A74A-8C8E-47B9-93FB-87F0DB4A9527}" type="datetime1">
              <a:rPr lang="tr-TR" smtClean="0"/>
              <a:t>03.01.2021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9412F-E77A-6848-8DC0-3DF4509D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3AFCA-2E11-3242-89B8-AED137E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562708" y="274639"/>
            <a:ext cx="10128738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D4C9-29D0-4045-AF45-57A3F2677104}" type="datetime1">
              <a:rPr lang="tr-TR" smtClean="0"/>
              <a:t>03.01.2021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3980-24AF-4C54-9CC7-0E38B683BA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96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DD74B-8D67-7C4F-A40E-5ED9279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67767-1E79-FB4C-A90E-5AC880B7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3BF5AD-5046-4846-A41E-4D51E1F3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AE7-123A-46E7-ADED-C390CA3FFD16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56B946-9508-9F49-BCAF-051F718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917803-1C07-744D-B98D-5A1C7AF3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85C46-E310-B041-9351-A4067E7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FC4C8B-BC7A-5842-9D64-98916567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30E744-16D4-EA4F-BA60-F89AD6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46C3-9201-4151-82C8-11CD2C1E2844}" type="datetime1">
              <a:rPr lang="tr-TR" smtClean="0"/>
              <a:t>03.01.2021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7E490B-2698-0648-A418-9124F623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D227A-03E6-E044-B324-DB23AACE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38721-0BBA-1C4F-B418-B908631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FAEB7-2ED2-CD4C-BDEF-BFD441C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4F9A3F-067D-8B40-9FE4-D84985D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007CF7-8C49-6343-9BA9-C711268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B193-A1B0-41E8-B387-CC471CEF5BD5}" type="datetime1">
              <a:rPr lang="tr-TR" smtClean="0"/>
              <a:t>03.01.2021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8C2E6C-3E4A-504A-9DDD-F120780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978699-6E10-6446-B6C8-982767F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1A78-C054-F44A-AA80-00DCE80D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408"/>
            <a:ext cx="10515600" cy="80428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040944-9F69-C949-983C-13DC0AE3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15BA8-53C4-A64E-8E99-4E12AEF2E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123063-C3CB-5644-9787-FEBEC6860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D3E4E-DC6A-E64C-BC2C-CF760678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7B3210-1D44-9D47-ABF4-668809F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DA21-98EA-4BE0-91C5-7423CC249ECB}" type="datetime1">
              <a:rPr lang="tr-TR" smtClean="0"/>
              <a:t>03.01.2021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836BB7-668C-CB46-AB21-54D34EC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5FE17-9613-B74E-B3CE-60F3449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C0A1A-C417-EB4C-8E27-59A6465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406B69-354A-5B4D-AB17-EC89F8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91A-3FBD-4892-9472-D793AADF7C8A}" type="datetime1">
              <a:rPr lang="tr-TR" smtClean="0"/>
              <a:t>03.01.2021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1B7292-03D3-3B4B-8E6C-9415537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DEDC9C-D405-674A-8280-0DB01F6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3CC840B-19DB-674C-BE64-AE98100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3E041-6811-4FD4-8580-66CB2311B208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2FACB4-87A7-CD4E-B7DB-939E86B9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DA1D0C-2BF1-014F-8FAD-C39C9C3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C3BF4-047E-2D4B-857C-8CB3204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06EBE-8460-224F-8C36-0DA21F2E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5A6CD7-AE3C-F94B-8E89-813B0B80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9B268A-FA27-C14A-BB53-421950C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D16-3BE2-42E8-ABFF-B1EACB9EAC0F}" type="datetime1">
              <a:rPr lang="tr-TR" smtClean="0"/>
              <a:t>03.01.2021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3DA51E-270D-1840-A1A2-832499B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442466-B09E-CE49-BB01-D69CB2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83C5E-7121-E748-91B9-3F83C277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7585-15C5-6E4D-AB30-FE73B816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4E1E2-B6C8-D14D-8B52-5E934D62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17BD9-09D9-0847-9903-B5FC6D6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580D-3012-4269-A7CC-A56F5C8614AB}" type="datetime1">
              <a:rPr lang="tr-TR" smtClean="0"/>
              <a:t>03.01.2021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9A86B8-CF4D-9E46-A4CE-DE7C36AC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56D009-5E25-4B4A-949C-9C5B2D8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96E16A-A0BE-F847-A472-BA783A4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28368-8F4B-A549-A46E-071E43FB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4AAA90-01A4-CC4C-88BB-2C104D95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38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8961741-EE40-47A2-B99F-C501C2DE88B0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33454-1A69-8343-A6A6-DF8F8152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604" y="6356350"/>
            <a:ext cx="8257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6F0A88-6574-074D-9593-4D17EDD69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08" y="6356350"/>
            <a:ext cx="40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00" b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1000" b="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Engineering</a:t>
            </a:r>
            <a:endParaRPr lang="en-US" sz="1000" b="0" noProof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0304106" y="247106"/>
            <a:ext cx="104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14.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Makine Mühendisliği Bölümü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rgbClr val="1E1162"/>
                </a:solidFill>
              </a:rPr>
              <a:t>Dersin Adı: </a:t>
            </a:r>
            <a:r>
              <a:rPr lang="tr-TR" dirty="0" smtClean="0">
                <a:solidFill>
                  <a:srgbClr val="1E1162"/>
                </a:solidFill>
              </a:rPr>
              <a:t>MUH BİL– Bilgisayar Programlama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Hocası: 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Dr.Öğr.Üyesi İlhan Volkan ÖNER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492538" y="981076"/>
            <a:ext cx="3589337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subplot(2,3,1) </a:t>
            </a:r>
            <a:r>
              <a:rPr lang="tr-TR" b="1" i="1">
                <a:solidFill>
                  <a:srgbClr val="FF0000"/>
                </a:solidFill>
              </a:rPr>
              <a:t>2 satır 3 sütun</a:t>
            </a:r>
          </a:p>
          <a:p>
            <a:pPr>
              <a:spcBef>
                <a:spcPct val="50000"/>
              </a:spcBef>
            </a:pPr>
            <a:r>
              <a:rPr lang="tr-TR"/>
              <a:t>plot (x,y)</a:t>
            </a:r>
          </a:p>
          <a:p>
            <a:pPr>
              <a:spcBef>
                <a:spcPct val="50000"/>
              </a:spcBef>
            </a:pPr>
            <a:r>
              <a:rPr lang="tr-TR"/>
              <a:t>subplot (2,3,2)</a:t>
            </a:r>
          </a:p>
          <a:p>
            <a:pPr>
              <a:spcBef>
                <a:spcPct val="50000"/>
              </a:spcBef>
            </a:pPr>
            <a:r>
              <a:rPr lang="tr-TR"/>
              <a:t>plot (z,t)</a:t>
            </a:r>
          </a:p>
          <a:p>
            <a:pPr>
              <a:spcBef>
                <a:spcPct val="50000"/>
              </a:spcBef>
            </a:pPr>
            <a:r>
              <a:rPr lang="tr-TR"/>
              <a:t>subplot (2,3,3)</a:t>
            </a:r>
          </a:p>
          <a:p>
            <a:pPr>
              <a:spcBef>
                <a:spcPct val="50000"/>
              </a:spcBef>
            </a:pPr>
            <a:r>
              <a:rPr lang="tr-TR"/>
              <a:t>plot (l,k)</a:t>
            </a:r>
          </a:p>
          <a:p>
            <a:pPr>
              <a:spcBef>
                <a:spcPct val="50000"/>
              </a:spcBef>
            </a:pPr>
            <a:r>
              <a:rPr lang="tr-TR"/>
              <a:t>subplot (2,3,4)</a:t>
            </a:r>
          </a:p>
          <a:p>
            <a:pPr>
              <a:spcBef>
                <a:spcPct val="50000"/>
              </a:spcBef>
            </a:pPr>
            <a:r>
              <a:rPr lang="tr-TR"/>
              <a:t>plot (m,n)</a:t>
            </a:r>
          </a:p>
          <a:p>
            <a:pPr>
              <a:spcBef>
                <a:spcPct val="50000"/>
              </a:spcBef>
            </a:pPr>
            <a:r>
              <a:rPr lang="tr-TR"/>
              <a:t>subplot (2,3,5)</a:t>
            </a:r>
          </a:p>
          <a:p>
            <a:pPr>
              <a:spcBef>
                <a:spcPct val="50000"/>
              </a:spcBef>
            </a:pPr>
            <a:r>
              <a:rPr lang="tr-TR"/>
              <a:t>plot (u,v) </a:t>
            </a:r>
          </a:p>
          <a:p>
            <a:pPr>
              <a:spcBef>
                <a:spcPct val="50000"/>
              </a:spcBef>
            </a:pPr>
            <a:r>
              <a:rPr lang="tr-TR"/>
              <a:t>subplot (2,3,6)</a:t>
            </a:r>
          </a:p>
          <a:p>
            <a:pPr>
              <a:spcBef>
                <a:spcPct val="50000"/>
              </a:spcBef>
            </a:pPr>
            <a:r>
              <a:rPr lang="tr-TR"/>
              <a:t>plot (p,q)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48513" y="1054101"/>
            <a:ext cx="6084887" cy="3095625"/>
            <a:chOff x="2109" y="210"/>
            <a:chExt cx="3538" cy="1950"/>
          </a:xfrm>
        </p:grpSpPr>
        <p:sp>
          <p:nvSpPr>
            <p:cNvPr id="198667" name="Rectangle 4"/>
            <p:cNvSpPr>
              <a:spLocks noChangeArrowheads="1"/>
            </p:cNvSpPr>
            <p:nvPr/>
          </p:nvSpPr>
          <p:spPr bwMode="auto">
            <a:xfrm>
              <a:off x="2109" y="210"/>
              <a:ext cx="3538" cy="1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68" name="Rectangle 5"/>
            <p:cNvSpPr>
              <a:spLocks noChangeArrowheads="1"/>
            </p:cNvSpPr>
            <p:nvPr/>
          </p:nvSpPr>
          <p:spPr bwMode="auto">
            <a:xfrm>
              <a:off x="2200" y="300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69" name="Rectangle 6"/>
            <p:cNvSpPr>
              <a:spLocks noChangeArrowheads="1"/>
            </p:cNvSpPr>
            <p:nvPr/>
          </p:nvSpPr>
          <p:spPr bwMode="auto">
            <a:xfrm>
              <a:off x="3355" y="300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70" name="Rectangle 7"/>
            <p:cNvSpPr>
              <a:spLocks noChangeArrowheads="1"/>
            </p:cNvSpPr>
            <p:nvPr/>
          </p:nvSpPr>
          <p:spPr bwMode="auto">
            <a:xfrm>
              <a:off x="4497" y="300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71" name="Rectangle 8"/>
            <p:cNvSpPr>
              <a:spLocks noChangeArrowheads="1"/>
            </p:cNvSpPr>
            <p:nvPr/>
          </p:nvSpPr>
          <p:spPr bwMode="auto">
            <a:xfrm>
              <a:off x="2200" y="1253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72" name="Rectangle 9"/>
            <p:cNvSpPr>
              <a:spLocks noChangeArrowheads="1"/>
            </p:cNvSpPr>
            <p:nvPr/>
          </p:nvSpPr>
          <p:spPr bwMode="auto">
            <a:xfrm>
              <a:off x="3355" y="1253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73" name="Rectangle 10"/>
            <p:cNvSpPr>
              <a:spLocks noChangeArrowheads="1"/>
            </p:cNvSpPr>
            <p:nvPr/>
          </p:nvSpPr>
          <p:spPr bwMode="auto">
            <a:xfrm>
              <a:off x="4497" y="1253"/>
              <a:ext cx="1089" cy="7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74" name="Text Box 11"/>
            <p:cNvSpPr txBox="1">
              <a:spLocks noChangeArrowheads="1"/>
            </p:cNvSpPr>
            <p:nvPr/>
          </p:nvSpPr>
          <p:spPr bwMode="auto">
            <a:xfrm>
              <a:off x="2336" y="463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/>
                <a:t>Grafik_1</a:t>
              </a:r>
            </a:p>
            <a:p>
              <a:pPr>
                <a:spcBef>
                  <a:spcPct val="50000"/>
                </a:spcBef>
              </a:pPr>
              <a:r>
                <a:rPr lang="tr-TR" dirty="0"/>
                <a:t>   y=f(x)</a:t>
              </a:r>
            </a:p>
          </p:txBody>
        </p:sp>
        <p:sp>
          <p:nvSpPr>
            <p:cNvPr id="198675" name="Text Box 12"/>
            <p:cNvSpPr txBox="1">
              <a:spLocks noChangeArrowheads="1"/>
            </p:cNvSpPr>
            <p:nvPr/>
          </p:nvSpPr>
          <p:spPr bwMode="auto">
            <a:xfrm>
              <a:off x="3560" y="482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Grafik_2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t=f(z)</a:t>
              </a:r>
            </a:p>
          </p:txBody>
        </p:sp>
        <p:sp>
          <p:nvSpPr>
            <p:cNvPr id="198676" name="Text Box 13"/>
            <p:cNvSpPr txBox="1">
              <a:spLocks noChangeArrowheads="1"/>
            </p:cNvSpPr>
            <p:nvPr/>
          </p:nvSpPr>
          <p:spPr bwMode="auto">
            <a:xfrm>
              <a:off x="4694" y="482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Grafik_3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k=f(l)</a:t>
              </a:r>
            </a:p>
          </p:txBody>
        </p:sp>
        <p:sp>
          <p:nvSpPr>
            <p:cNvPr id="198677" name="Text Box 14"/>
            <p:cNvSpPr txBox="1">
              <a:spLocks noChangeArrowheads="1"/>
            </p:cNvSpPr>
            <p:nvPr/>
          </p:nvSpPr>
          <p:spPr bwMode="auto">
            <a:xfrm>
              <a:off x="2381" y="1389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Grafik_4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n=f(m)</a:t>
              </a:r>
            </a:p>
          </p:txBody>
        </p:sp>
        <p:sp>
          <p:nvSpPr>
            <p:cNvPr id="198678" name="Text Box 15"/>
            <p:cNvSpPr txBox="1">
              <a:spLocks noChangeArrowheads="1"/>
            </p:cNvSpPr>
            <p:nvPr/>
          </p:nvSpPr>
          <p:spPr bwMode="auto">
            <a:xfrm>
              <a:off x="3560" y="1434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Grafik_5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v=f(u)</a:t>
              </a:r>
            </a:p>
          </p:txBody>
        </p:sp>
        <p:sp>
          <p:nvSpPr>
            <p:cNvPr id="198679" name="Text Box 16"/>
            <p:cNvSpPr txBox="1">
              <a:spLocks noChangeArrowheads="1"/>
            </p:cNvSpPr>
            <p:nvPr/>
          </p:nvSpPr>
          <p:spPr bwMode="auto">
            <a:xfrm>
              <a:off x="4694" y="1389"/>
              <a:ext cx="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Grafik_6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q=f(p)</a:t>
              </a:r>
            </a:p>
          </p:txBody>
        </p:sp>
      </p:grpSp>
      <p:sp>
        <p:nvSpPr>
          <p:cNvPr id="170001" name="Line 17"/>
          <p:cNvSpPr>
            <a:spLocks noChangeShapeType="1"/>
          </p:cNvSpPr>
          <p:nvPr/>
        </p:nvSpPr>
        <p:spPr bwMode="auto">
          <a:xfrm>
            <a:off x="3054637" y="1270001"/>
            <a:ext cx="2260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3132424" y="1989139"/>
            <a:ext cx="41338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V="1">
            <a:off x="3208625" y="2133601"/>
            <a:ext cx="6164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3132424" y="3573464"/>
            <a:ext cx="22606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V="1">
            <a:off x="3132424" y="3644901"/>
            <a:ext cx="42116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 flipV="1">
            <a:off x="3132424" y="3717926"/>
            <a:ext cx="60833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B1-EB08-471E-A979-7168303800A6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7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70001" grpId="0" animBg="1"/>
      <p:bldP spid="170002" grpId="0" animBg="1"/>
      <p:bldP spid="170003" grpId="0" animBg="1"/>
      <p:bldP spid="170004" grpId="0" animBg="1"/>
      <p:bldP spid="170005" grpId="0" animBg="1"/>
      <p:bldP spid="1700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452563" y="1125539"/>
            <a:ext cx="10017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FF0000"/>
                </a:solidFill>
              </a:rPr>
              <a:t>Uygulama 5: </a:t>
            </a:r>
            <a:r>
              <a:rPr lang="tr-TR" sz="2000" dirty="0"/>
              <a:t>y=5x, y=x</a:t>
            </a:r>
            <a:r>
              <a:rPr lang="tr-TR" sz="2000" baseline="30000" dirty="0"/>
              <a:t>2</a:t>
            </a:r>
            <a:r>
              <a:rPr lang="tr-TR" sz="2000" dirty="0"/>
              <a:t>, y=</a:t>
            </a:r>
            <a:r>
              <a:rPr lang="tr-TR" sz="2000" dirty="0" err="1"/>
              <a:t>e</a:t>
            </a:r>
            <a:r>
              <a:rPr lang="tr-TR" sz="2000" baseline="30000" dirty="0" err="1"/>
              <a:t>x</a:t>
            </a:r>
            <a:r>
              <a:rPr lang="tr-TR" sz="2000" dirty="0"/>
              <a:t> ve y=|x| fonksiyonlarını 2 satır 2 sütun şeklinde aynı </a:t>
            </a:r>
            <a:r>
              <a:rPr lang="tr-TR" sz="2000" dirty="0" err="1"/>
              <a:t>figure</a:t>
            </a:r>
            <a:r>
              <a:rPr lang="tr-TR" sz="2000" dirty="0"/>
              <a:t> penceresinde -10&lt;=x&lt;=10 aralığında 0,01 artımla çizdirin.</a:t>
            </a:r>
            <a:endParaRPr lang="tr-TR" sz="2000" b="1" baseline="30000" dirty="0">
              <a:solidFill>
                <a:srgbClr val="FF0000"/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6" y="2062165"/>
            <a:ext cx="44465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0" y="2062164"/>
            <a:ext cx="5264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E79B-5D5F-4187-870D-93E4782D9E1C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416050" y="703483"/>
            <a:ext cx="978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FF0000"/>
                </a:solidFill>
              </a:rPr>
              <a:t>Uygulama 6: </a:t>
            </a:r>
            <a:r>
              <a:rPr lang="tr-TR" dirty="0" smtClean="0"/>
              <a:t>y=sin(4</a:t>
            </a:r>
            <a:r>
              <a:rPr lang="tr-TR" dirty="0">
                <a:sym typeface="Symbol" pitchFamily="18" charset="2"/>
              </a:rPr>
              <a:t>t), </a:t>
            </a:r>
            <a:r>
              <a:rPr lang="tr-TR" dirty="0"/>
              <a:t>y=sin(20</a:t>
            </a:r>
            <a:r>
              <a:rPr lang="tr-TR" dirty="0">
                <a:sym typeface="Symbol" pitchFamily="18" charset="2"/>
              </a:rPr>
              <a:t>t) </a:t>
            </a:r>
            <a:r>
              <a:rPr lang="tr-TR" dirty="0" err="1">
                <a:sym typeface="Symbol" pitchFamily="18" charset="2"/>
              </a:rPr>
              <a:t>harmonik</a:t>
            </a:r>
            <a:r>
              <a:rPr lang="tr-TR" dirty="0">
                <a:sym typeface="Symbol" pitchFamily="18" charset="2"/>
              </a:rPr>
              <a:t> fonksiyonlarını ve bu iki fonksiyonun toplamını veren grafikleri aynı </a:t>
            </a:r>
            <a:r>
              <a:rPr lang="tr-TR" dirty="0" err="1">
                <a:sym typeface="Symbol" pitchFamily="18" charset="2"/>
              </a:rPr>
              <a:t>figure</a:t>
            </a:r>
            <a:r>
              <a:rPr lang="tr-TR" dirty="0">
                <a:sym typeface="Symbol" pitchFamily="18" charset="2"/>
              </a:rPr>
              <a:t> penceresinde alt alta 0&lt;=t&lt;=1 aralığında 0,01 artımla çizdiriniz.</a:t>
            </a:r>
          </a:p>
        </p:txBody>
      </p:sp>
      <p:pic>
        <p:nvPicPr>
          <p:cNvPr id="2017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1349814"/>
            <a:ext cx="58610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0492-95A7-4432-AE4A-649C26C23C13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7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824203" y="720872"/>
            <a:ext cx="3457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FF0000"/>
                </a:solidFill>
              </a:rPr>
              <a:t>Uygulama 6:</a:t>
            </a:r>
            <a:endParaRPr lang="tr-TR" sz="3600" b="1" dirty="0">
              <a:latin typeface="Calibri" pitchFamily="34" charset="0"/>
            </a:endParaRP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1905905" y="1381937"/>
            <a:ext cx="457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dirty="0"/>
              <a:t>subplot(2,2,</a:t>
            </a:r>
            <a:r>
              <a:rPr lang="tr-TR" sz="2000" dirty="0"/>
              <a:t>1</a:t>
            </a:r>
            <a:r>
              <a:rPr lang="es-ES" sz="2000" dirty="0"/>
              <a:t>)</a:t>
            </a:r>
            <a:endParaRPr lang="tr-TR" sz="2000" dirty="0"/>
          </a:p>
          <a:p>
            <a:r>
              <a:rPr lang="es-ES" sz="2000" dirty="0"/>
              <a:t>x=0:pi/30:2*pi;</a:t>
            </a:r>
          </a:p>
          <a:p>
            <a:r>
              <a:rPr lang="es-ES" sz="2000" dirty="0"/>
              <a:t>y1=sin(x);</a:t>
            </a:r>
          </a:p>
          <a:p>
            <a:r>
              <a:rPr lang="es-ES" sz="2000" dirty="0"/>
              <a:t>plot(x,y1)</a:t>
            </a:r>
          </a:p>
          <a:p>
            <a:r>
              <a:rPr lang="es-ES" sz="2000" dirty="0"/>
              <a:t>title('f(x)=sin(x)')</a:t>
            </a:r>
          </a:p>
          <a:p>
            <a:r>
              <a:rPr lang="es-ES" sz="2000" dirty="0"/>
              <a:t>subplot(2,2,2)</a:t>
            </a:r>
          </a:p>
          <a:p>
            <a:r>
              <a:rPr lang="es-ES" sz="2000" dirty="0"/>
              <a:t>y2=cos(x);</a:t>
            </a:r>
          </a:p>
          <a:p>
            <a:r>
              <a:rPr lang="es-ES" sz="2000" dirty="0"/>
              <a:t>plot(x,y2)</a:t>
            </a:r>
          </a:p>
          <a:p>
            <a:r>
              <a:rPr lang="es-ES" sz="2000" dirty="0"/>
              <a:t>title('f(x)=cos(x)')</a:t>
            </a:r>
          </a:p>
          <a:p>
            <a:r>
              <a:rPr lang="es-ES" sz="2000" dirty="0"/>
              <a:t>subplot(2,2,3)</a:t>
            </a:r>
          </a:p>
          <a:p>
            <a:r>
              <a:rPr lang="es-ES" sz="2000" dirty="0"/>
              <a:t>y3=tan(x);</a:t>
            </a:r>
          </a:p>
          <a:p>
            <a:r>
              <a:rPr lang="es-ES" sz="2000" dirty="0"/>
              <a:t>plot(x,y3)</a:t>
            </a:r>
          </a:p>
          <a:p>
            <a:r>
              <a:rPr lang="es-ES" sz="2000" dirty="0"/>
              <a:t>title('f(x)=tan(x)')</a:t>
            </a:r>
          </a:p>
          <a:p>
            <a:r>
              <a:rPr lang="es-ES" sz="2000" dirty="0"/>
              <a:t>subplot(2,2,4)</a:t>
            </a:r>
          </a:p>
          <a:p>
            <a:r>
              <a:rPr lang="es-ES" sz="2000" dirty="0"/>
              <a:t>y4=cot(x);</a:t>
            </a:r>
          </a:p>
          <a:p>
            <a:r>
              <a:rPr lang="es-ES" sz="2000" dirty="0"/>
              <a:t>plot(x,y4)</a:t>
            </a:r>
          </a:p>
          <a:p>
            <a:r>
              <a:rPr lang="es-ES" sz="2000" dirty="0"/>
              <a:t>title('f(x)=cot(x)')</a:t>
            </a:r>
            <a:endParaRPr lang="tr-TR" sz="2000" dirty="0"/>
          </a:p>
        </p:txBody>
      </p:sp>
      <p:pic>
        <p:nvPicPr>
          <p:cNvPr id="2877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662" y="87309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E7D6-6E1E-4794-BE7C-7A07CCF59CC9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691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1666876" y="745553"/>
            <a:ext cx="4141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 err="1">
                <a:latin typeface="Calibri" pitchFamily="34" charset="0"/>
              </a:rPr>
              <a:t>Hold</a:t>
            </a:r>
            <a:r>
              <a:rPr lang="tr-TR" sz="2400" b="1" dirty="0">
                <a:latin typeface="Calibri" pitchFamily="34" charset="0"/>
              </a:rPr>
              <a:t> komutu</a:t>
            </a: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1616366" y="1658740"/>
            <a:ext cx="8560221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Aynı eksen takımında birden fazla grafik çizmek için </a:t>
            </a:r>
            <a:r>
              <a:rPr lang="tr-TR" sz="2200" dirty="0" err="1">
                <a:latin typeface="Calibri" pitchFamily="34" charset="0"/>
              </a:rPr>
              <a:t>hold</a:t>
            </a:r>
            <a:r>
              <a:rPr lang="tr-TR" sz="2200" dirty="0">
                <a:latin typeface="Calibri" pitchFamily="34" charset="0"/>
              </a:rPr>
              <a:t> komutu kullanılır. </a:t>
            </a:r>
            <a:r>
              <a:rPr lang="tr-TR" sz="2200" dirty="0" err="1">
                <a:latin typeface="Calibri" pitchFamily="34" charset="0"/>
              </a:rPr>
              <a:t>Figure</a:t>
            </a:r>
            <a:r>
              <a:rPr lang="tr-TR" sz="2200" dirty="0">
                <a:latin typeface="Calibri" pitchFamily="34" charset="0"/>
              </a:rPr>
              <a:t> fonksiyonu kullanılmadığı sürece işletilen </a:t>
            </a:r>
            <a:r>
              <a:rPr lang="tr-TR" sz="2200" dirty="0" err="1">
                <a:latin typeface="Calibri" pitchFamily="34" charset="0"/>
              </a:rPr>
              <a:t>herbir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tr-TR" sz="2200" dirty="0" err="1">
                <a:latin typeface="Calibri" pitchFamily="34" charset="0"/>
              </a:rPr>
              <a:t>plot</a:t>
            </a:r>
            <a:r>
              <a:rPr lang="tr-TR" sz="2200" dirty="0">
                <a:latin typeface="Calibri" pitchFamily="34" charset="0"/>
              </a:rPr>
              <a:t> komutu aynı grafik penceresinde işlem görür.</a:t>
            </a: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3421075" y="3075738"/>
            <a:ext cx="5904185" cy="3108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>
                <a:latin typeface="Calibri" pitchFamily="34" charset="0"/>
              </a:rPr>
              <a:t>x=0:pi/30:2*pi;</a:t>
            </a:r>
          </a:p>
          <a:p>
            <a:r>
              <a:rPr lang="es-ES" sz="2800">
                <a:latin typeface="Calibri" pitchFamily="34" charset="0"/>
              </a:rPr>
              <a:t>y1=sin(x);</a:t>
            </a:r>
          </a:p>
          <a:p>
            <a:r>
              <a:rPr lang="es-ES" sz="2800">
                <a:latin typeface="Calibri" pitchFamily="34" charset="0"/>
              </a:rPr>
              <a:t>plot(x,y1,'k*:')</a:t>
            </a:r>
          </a:p>
          <a:p>
            <a:r>
              <a:rPr lang="es-ES" sz="2800">
                <a:latin typeface="Calibri" pitchFamily="34" charset="0"/>
              </a:rPr>
              <a:t>hold</a:t>
            </a:r>
          </a:p>
          <a:p>
            <a:r>
              <a:rPr lang="es-ES" sz="2800">
                <a:latin typeface="Calibri" pitchFamily="34" charset="0"/>
              </a:rPr>
              <a:t>y2=exp(2*sin(x));</a:t>
            </a:r>
          </a:p>
          <a:p>
            <a:r>
              <a:rPr lang="es-ES" sz="2800">
                <a:latin typeface="Calibri" pitchFamily="34" charset="0"/>
              </a:rPr>
              <a:t>plot(x,y2,'ro--')</a:t>
            </a:r>
          </a:p>
          <a:p>
            <a:r>
              <a:rPr lang="es-ES" sz="2800">
                <a:latin typeface="Calibri" pitchFamily="34" charset="0"/>
              </a:rPr>
              <a:t>legend('sin(x)','\bf{e}^{2*sin(x)}')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16366" y="3099256"/>
            <a:ext cx="1584325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 b="1" dirty="0">
                <a:solidFill>
                  <a:schemeClr val="tx1"/>
                </a:solidFill>
                <a:latin typeface="Calibri" pitchFamily="34" charset="0"/>
              </a:rPr>
              <a:t>ÖRNEK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DD9C-0260-404C-9D91-7B10A89E8028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29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336676" y="576264"/>
            <a:ext cx="916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FF0000"/>
                </a:solidFill>
              </a:rPr>
              <a:t>Özel Grafikler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336675" y="1017588"/>
            <a:ext cx="928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Matlab bir çok 2D veya 3D özelleştirilmiş grafik formatını destekler. Bunlardan en çok kullanılan pasta dilimi ve bar formatlarını görelim.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336675" y="1738314"/>
            <a:ext cx="904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FF0000"/>
                </a:solidFill>
              </a:rPr>
              <a:t>1. Pasta Dilimi Grafikleri (Pie)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336675" y="2241550"/>
            <a:ext cx="928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Pasta dilimi grafikleri parçaların bir bütün içerisinde ne kadar yer kapladıklarını gösteren grafiklerdir.</a:t>
            </a: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027" y="2717801"/>
            <a:ext cx="4602504" cy="37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32B-796C-4E84-9AA5-709A596912AC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8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/>
      <p:bldP spid="178180" grpId="0"/>
      <p:bldP spid="1781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414464" y="913494"/>
            <a:ext cx="93630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Genel yazım şekli;</a:t>
            </a:r>
          </a:p>
          <a:p>
            <a:pPr>
              <a:spcBef>
                <a:spcPct val="50000"/>
              </a:spcBef>
            </a:pPr>
            <a:r>
              <a:rPr lang="tr-TR"/>
              <a:t>pie(x,{‘isim1’,’isim2’,.....,’isimn’})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336676" y="1850118"/>
            <a:ext cx="9712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Örnek:</a:t>
            </a:r>
            <a:r>
              <a:rPr lang="tr-TR"/>
              <a:t>Karbon, hidrojen ve oksijenden oluşan bir kimyasal maddenin analizini, kullanıcıdan bu maddelere ait yüzde miktarlarını isteyerek pasta dilimi şeklinde gösteren grafiği çizen Matlab kodunu yazınız.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2786744"/>
            <a:ext cx="49149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86743"/>
            <a:ext cx="4953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DFB60-BE6D-49E5-9B2F-252A3078A7D9}" type="datetime1">
              <a:rPr lang="tr-TR" smtClean="0"/>
              <a:t>03.01.2021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93980-24AF-4C54-9CC7-0E38B683BAD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1407108" y="460309"/>
            <a:ext cx="36986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Data Grafikleri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2387601" y="12684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1451769" y="1136718"/>
            <a:ext cx="2879725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66FF"/>
                </a:solidFill>
                <a:latin typeface="Comic Sans MS" pitchFamily="66" charset="0"/>
              </a:rPr>
              <a:t>Pasta Grafikleri: 2D</a:t>
            </a: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1451769" y="1828935"/>
            <a:ext cx="32400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x = [1 3 0.5 2.5 2];</a:t>
            </a:r>
          </a:p>
          <a:p>
            <a:r>
              <a:rPr lang="fr-FR"/>
              <a:t>explode = [0 1 0 0 0];</a:t>
            </a:r>
          </a:p>
          <a:p>
            <a:r>
              <a:rPr lang="fr-FR"/>
              <a:t>pie(x,explode)</a:t>
            </a:r>
          </a:p>
          <a:p>
            <a:r>
              <a:rPr lang="fr-FR"/>
              <a:t>colormap jet</a:t>
            </a:r>
            <a:endParaRPr lang="tr-TR"/>
          </a:p>
        </p:txBody>
      </p:sp>
      <p:pic>
        <p:nvPicPr>
          <p:cNvPr id="31028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9976" y="858839"/>
            <a:ext cx="4679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6543051" y="4677002"/>
            <a:ext cx="3421063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Explode</a:t>
            </a:r>
            <a:r>
              <a:rPr lang="tr-TR" dirty="0"/>
              <a:t> ifadesi ile ilgili oran pasta grafikten ayrılır. </a:t>
            </a:r>
          </a:p>
        </p:txBody>
      </p:sp>
      <p:pic>
        <p:nvPicPr>
          <p:cNvPr id="31028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702" y="3143600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E58B-97D1-4E05-9F01-46D2E48A57B3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86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1" grpId="0" animBg="1"/>
      <p:bldP spid="3102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414464" y="812347"/>
            <a:ext cx="9363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Pasta dilimi formatındaki grafiklerde istenen dilimlerin bütünden ayrılması için explode (patlatma) işlemi uygulanır. pie fonksiyonunda x veri vektöründen sonra sonra [1 1 0 0 0] yazılırsa 5 dilim içerisinde 1. ve 2. dilimler bütünden ayrı olarak gösterilir. Az önceki örnekte 1. dilimi bütünden ayrı olarak gösterelim.  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6" y="2107746"/>
            <a:ext cx="4678363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214" y="2107747"/>
            <a:ext cx="50307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71C-52BF-4D18-A2FA-6E52FDA4C8BE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8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414462" y="856571"/>
            <a:ext cx="904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FF0000"/>
                </a:solidFill>
              </a:rPr>
              <a:t>2. 3D Pasta Dilimi (pie) Grafikleri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1936070"/>
            <a:ext cx="39782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336674" y="1288370"/>
            <a:ext cx="920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2D çubuk grafik çizimlerinde bar fonksiyonunun </a:t>
            </a:r>
            <a:r>
              <a:rPr lang="tr-TR" b="1" i="1"/>
              <a:t>pie3</a:t>
            </a:r>
            <a:r>
              <a:rPr lang="tr-TR"/>
              <a:t> şeklinde kullanılmasıyla elde edilir.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1936071"/>
            <a:ext cx="52927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FD4F-5EBD-4C95-ACCC-C2C9780DD9F6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20572" y="2380881"/>
            <a:ext cx="653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err="1">
                <a:solidFill>
                  <a:schemeClr val="accent2">
                    <a:lumMod val="75000"/>
                  </a:schemeClr>
                </a:solidFill>
              </a:rPr>
              <a:t>MATLAB’de</a:t>
            </a:r>
            <a:r>
              <a:rPr lang="tr-TR" sz="5400" b="1" dirty="0">
                <a:solidFill>
                  <a:schemeClr val="accent2">
                    <a:lumMod val="75000"/>
                  </a:schemeClr>
                </a:solidFill>
              </a:rPr>
              <a:t> Grafikler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3D51-459D-4632-AA4B-B4B5DE06A2AD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83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1616366" y="746272"/>
            <a:ext cx="40898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Data Grafikleri</a:t>
            </a: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1616366" y="1685566"/>
            <a:ext cx="34925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chemeClr val="tx1"/>
                </a:solidFill>
                <a:latin typeface="Comic Sans MS" pitchFamily="66" charset="0"/>
              </a:rPr>
              <a:t>Pasta Grafikleri: 3D</a:t>
            </a:r>
          </a:p>
        </p:txBody>
      </p:sp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1708732" y="2552911"/>
            <a:ext cx="32400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/>
              <a:t>x = [1 3 0.5 2.5 2]</a:t>
            </a:r>
          </a:p>
          <a:p>
            <a:r>
              <a:rPr lang="fr-FR" dirty="0" err="1"/>
              <a:t>explode</a:t>
            </a:r>
            <a:r>
              <a:rPr lang="fr-FR" dirty="0"/>
              <a:t> = [0 1 0 0 0]</a:t>
            </a:r>
          </a:p>
          <a:p>
            <a:r>
              <a:rPr lang="fr-FR" dirty="0"/>
              <a:t>pie3(</a:t>
            </a:r>
            <a:r>
              <a:rPr lang="fr-FR" dirty="0" err="1"/>
              <a:t>x,explode</a:t>
            </a:r>
            <a:r>
              <a:rPr lang="fr-FR" dirty="0"/>
              <a:t>)</a:t>
            </a:r>
          </a:p>
          <a:p>
            <a:r>
              <a:rPr lang="fr-FR" dirty="0" err="1"/>
              <a:t>colormap</a:t>
            </a:r>
            <a:r>
              <a:rPr lang="fr-FR" dirty="0"/>
              <a:t> </a:t>
            </a:r>
            <a:r>
              <a:rPr lang="fr-FR" dirty="0" err="1"/>
              <a:t>hsv</a:t>
            </a:r>
            <a:endParaRPr lang="fr-FR" dirty="0"/>
          </a:p>
        </p:txBody>
      </p:sp>
      <p:pic>
        <p:nvPicPr>
          <p:cNvPr id="31643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949" y="2348881"/>
            <a:ext cx="45370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309B-4AB2-41C6-B358-E6F87CA1F905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650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5" grpId="0" animBg="1"/>
      <p:bldP spid="3164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414463" y="715963"/>
            <a:ext cx="904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FF0000"/>
                </a:solidFill>
              </a:rPr>
              <a:t>3</a:t>
            </a:r>
            <a:r>
              <a:rPr lang="tr-TR" sz="2000" b="1" dirty="0" smtClean="0">
                <a:solidFill>
                  <a:srgbClr val="FF0000"/>
                </a:solidFill>
              </a:rPr>
              <a:t>. </a:t>
            </a:r>
            <a:r>
              <a:rPr lang="tr-TR" sz="2000" b="1" dirty="0">
                <a:solidFill>
                  <a:srgbClr val="FF0000"/>
                </a:solidFill>
              </a:rPr>
              <a:t>Çubuk Grafikler (Bar)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336676" y="1220787"/>
            <a:ext cx="944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Çubuk grafikler verilerin birbirleri ile karşılaştırılması için en iyi seçenektir. Matlab’de dikey çubuk grafikler çizilebilir.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1939925"/>
            <a:ext cx="58610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D4E0A-E68A-4E7D-9EC3-8401B7F9AD93}" type="datetime1">
              <a:rPr lang="tr-TR" smtClean="0"/>
              <a:t>03.01.2021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93980-24AF-4C54-9CC7-0E38B683BAD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4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336676" y="913493"/>
            <a:ext cx="9204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Genel yazım şekli;</a:t>
            </a:r>
          </a:p>
          <a:p>
            <a:pPr>
              <a:spcBef>
                <a:spcPct val="50000"/>
              </a:spcBef>
            </a:pPr>
            <a:r>
              <a:rPr lang="tr-TR"/>
              <a:t>bar (m:n,x,çubuk kalınlığı)</a:t>
            </a:r>
          </a:p>
          <a:p>
            <a:pPr>
              <a:spcBef>
                <a:spcPct val="50000"/>
              </a:spcBef>
            </a:pPr>
            <a:r>
              <a:rPr lang="tr-TR"/>
              <a:t>m	: ilk çubuk sayısı</a:t>
            </a:r>
          </a:p>
          <a:p>
            <a:pPr>
              <a:spcBef>
                <a:spcPct val="50000"/>
              </a:spcBef>
            </a:pPr>
            <a:r>
              <a:rPr lang="tr-TR"/>
              <a:t>n	: son çubuk sayısı</a:t>
            </a:r>
          </a:p>
          <a:p>
            <a:pPr>
              <a:spcBef>
                <a:spcPct val="50000"/>
              </a:spcBef>
            </a:pPr>
            <a:r>
              <a:rPr lang="tr-TR"/>
              <a:t>x	: veri vektörü</a:t>
            </a:r>
          </a:p>
          <a:p>
            <a:pPr>
              <a:spcBef>
                <a:spcPct val="50000"/>
              </a:spcBef>
            </a:pPr>
            <a:r>
              <a:rPr lang="tr-TR"/>
              <a:t>Örnek	: bar (1:5,x,0.2) 1’den 5’e kadar olan 5 adet çubuğun 0,2 kalınlıkla       	   	  çizileceğini gösterir.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98575" y="4369481"/>
            <a:ext cx="963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Kalınlık değeri yazılmazsa örneğin bar(1:5,x) gibi çubuk genişliğinin default değeri 0,8 alınır.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143001" y="3866244"/>
            <a:ext cx="971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Önemli: </a:t>
            </a:r>
            <a:r>
              <a:rPr lang="tr-TR"/>
              <a:t>Çubuk sayısı ile veri vektörünün uzunluğu eşit olmalıdır.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3B9C-F7BF-40DC-9AE7-1BB6986AC90F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9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/>
      <p:bldP spid="182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336676" y="802595"/>
            <a:ext cx="944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Örnek: </a:t>
            </a:r>
            <a:r>
              <a:rPr lang="tr-TR"/>
              <a:t>2005 yılında Türkiye deki sektörlerin toplam ciroları aşağıdaki gibi olsun buna göre her bir sektörün toplam içindeki yerini gösteren grafiği çiziniz.</a:t>
            </a:r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211997" name="Group 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32513704"/>
              </p:ext>
            </p:extLst>
          </p:nvPr>
        </p:nvGraphicFramePr>
        <p:xfrm>
          <a:off x="1493838" y="1521732"/>
          <a:ext cx="8915400" cy="1280160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Ticaret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Sanayi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Ulaşım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Turizm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milyon YTL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milyon YTL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milyon YTL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milyon YTL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milyon YTL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331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008086"/>
            <a:ext cx="64738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17E6C-0FF0-48A2-9B4E-0BB7FBCC89CA}" type="datetime1">
              <a:rPr lang="tr-TR" smtClean="0"/>
              <a:t>03.01.2021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93980-24AF-4C54-9CC7-0E38B683BAD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3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336675" y="990045"/>
            <a:ext cx="928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FF0000"/>
                </a:solidFill>
              </a:rPr>
              <a:t>4</a:t>
            </a:r>
            <a:r>
              <a:rPr lang="tr-TR" sz="2000" b="1" dirty="0" smtClean="0">
                <a:solidFill>
                  <a:srgbClr val="FF0000"/>
                </a:solidFill>
              </a:rPr>
              <a:t>. </a:t>
            </a:r>
            <a:r>
              <a:rPr lang="tr-TR" sz="2000" b="1" dirty="0">
                <a:solidFill>
                  <a:srgbClr val="FF0000"/>
                </a:solidFill>
              </a:rPr>
              <a:t>3D Çubuk (bar) Grafikleri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414463" y="1421844"/>
            <a:ext cx="9205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2D çubuk grafik çizimlerinde bar fonksiyonunun </a:t>
            </a:r>
            <a:r>
              <a:rPr lang="tr-TR" b="1" i="1"/>
              <a:t>bar3</a:t>
            </a:r>
            <a:r>
              <a:rPr lang="tr-TR"/>
              <a:t> şeklinde kullanılmasıyla elde edilir.</a:t>
            </a: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2069544"/>
            <a:ext cx="457041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69545"/>
            <a:ext cx="4953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70B9-3A2D-4D9C-A5FE-6CDB135646A9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1616366" y="564910"/>
            <a:ext cx="383407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Üç Boyutlu Grafikler</a:t>
            </a: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1667508" y="1250951"/>
            <a:ext cx="34925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chemeClr val="tx1"/>
                </a:solidFill>
                <a:latin typeface="Comic Sans MS" pitchFamily="66" charset="0"/>
              </a:rPr>
              <a:t>Çubuk Grafikleri: 3D</a:t>
            </a:r>
          </a:p>
        </p:txBody>
      </p: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2207258" y="2126118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dirty="0"/>
              <a:t>Y = [10 5 6 18 4 5];</a:t>
            </a:r>
          </a:p>
          <a:p>
            <a:r>
              <a:rPr lang="pl-PL" dirty="0"/>
              <a:t>X= [25 35 30 45 50 55]</a:t>
            </a:r>
          </a:p>
          <a:p>
            <a:r>
              <a:rPr lang="pl-PL" dirty="0"/>
              <a:t>Z=[X;Y]</a:t>
            </a:r>
          </a:p>
          <a:p>
            <a:r>
              <a:rPr lang="pl-PL" dirty="0"/>
              <a:t>bar3(Z,0.5)</a:t>
            </a:r>
            <a:endParaRPr lang="tr-TR" dirty="0"/>
          </a:p>
        </p:txBody>
      </p:sp>
      <p:pic>
        <p:nvPicPr>
          <p:cNvPr id="3082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6" y="2312989"/>
            <a:ext cx="47529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FB3A-8EE6-44CE-8C19-B72A42047A0F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305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3" grpId="0" animBg="1"/>
      <p:bldP spid="3082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1677964" y="582612"/>
            <a:ext cx="39497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Üç Boyutlu Grafikler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1677963" y="1216712"/>
            <a:ext cx="34925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66FF"/>
                </a:solidFill>
                <a:latin typeface="Comic Sans MS" pitchFamily="66" charset="0"/>
              </a:rPr>
              <a:t>Eş yükselti eğrileri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2056098" y="1849438"/>
            <a:ext cx="35639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[X,Y] = meshgrid(-2:.2:2,-2:.2:3);</a:t>
            </a:r>
          </a:p>
          <a:p>
            <a:r>
              <a:rPr lang="es-ES"/>
              <a:t>Z = X.*exp(-X.^2-Y.^2);</a:t>
            </a:r>
            <a:endParaRPr lang="tr-TR"/>
          </a:p>
          <a:p>
            <a:r>
              <a:rPr lang="pt-BR"/>
              <a:t>[C,h] = contour(X,Y,Z);</a:t>
            </a:r>
          </a:p>
          <a:p>
            <a:r>
              <a:rPr lang="pt-BR"/>
              <a:t>clabel(C,h)</a:t>
            </a:r>
          </a:p>
          <a:p>
            <a:r>
              <a:rPr lang="pt-BR"/>
              <a:t>colormap cool</a:t>
            </a:r>
            <a:endParaRPr lang="tr-TR"/>
          </a:p>
        </p:txBody>
      </p:sp>
      <p:pic>
        <p:nvPicPr>
          <p:cNvPr id="31233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9" y="2600326"/>
            <a:ext cx="44100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18AB-8645-4012-A59C-9A3FC152565C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38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9" grpId="0" animBg="1"/>
      <p:bldP spid="3123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336677" y="928008"/>
            <a:ext cx="936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FF0000"/>
                </a:solidFill>
              </a:rPr>
              <a:t>4. 3D Ağ (mesh) ve Yüzey (surf) Grafikleri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258889" y="1432833"/>
            <a:ext cx="9440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z=f(x,y) şeklinde üç boyutlu fonksiyonların yüzeyini gösterebilmek için 3D ağ (mesh) grafikleri çizmek gerekir. Önce </a:t>
            </a:r>
            <a:r>
              <a:rPr lang="tr-TR" b="1" i="1"/>
              <a:t>meshgrid</a:t>
            </a:r>
            <a:r>
              <a:rPr lang="tr-TR"/>
              <a:t> fonksiyonu ile x ve y koordinatlarının oluşturduğu ikililerle bir değerler matrisi hazırlanır daha sonra </a:t>
            </a:r>
            <a:r>
              <a:rPr lang="tr-TR" b="1" i="1"/>
              <a:t>mesh </a:t>
            </a:r>
            <a:r>
              <a:rPr lang="tr-TR"/>
              <a:t>fonksiyonu ile</a:t>
            </a:r>
            <a:r>
              <a:rPr lang="tr-TR" b="1" i="1"/>
              <a:t> </a:t>
            </a:r>
            <a:r>
              <a:rPr lang="tr-TR"/>
              <a:t>bu değerler matrisi kullanılarak üç boyutlu grafik çizilir.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336676" y="2801257"/>
            <a:ext cx="92837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z=f(</a:t>
            </a:r>
            <a:r>
              <a:rPr lang="tr-TR" dirty="0" err="1"/>
              <a:t>x,y</a:t>
            </a:r>
            <a:r>
              <a:rPr lang="tr-TR" dirty="0"/>
              <a:t>) fonksiyonu x ve y eksenlerinin belli aralıklarında çizdirilmek istenirse </a:t>
            </a:r>
            <a:r>
              <a:rPr lang="tr-TR" dirty="0" err="1"/>
              <a:t>meshgrid</a:t>
            </a:r>
            <a:r>
              <a:rPr lang="tr-TR" dirty="0"/>
              <a:t> ve mesh fonksiyonlarının</a:t>
            </a:r>
          </a:p>
          <a:p>
            <a:pPr>
              <a:spcBef>
                <a:spcPct val="50000"/>
              </a:spcBef>
            </a:pPr>
            <a:r>
              <a:rPr lang="tr-TR" i="1" dirty="0"/>
              <a:t>Genel yazım şekli;</a:t>
            </a:r>
          </a:p>
          <a:p>
            <a:pPr>
              <a:spcBef>
                <a:spcPct val="50000"/>
              </a:spcBef>
            </a:pPr>
            <a:r>
              <a:rPr lang="tr-TR" dirty="0"/>
              <a:t>[</a:t>
            </a:r>
            <a:r>
              <a:rPr lang="tr-TR" dirty="0" err="1"/>
              <a:t>x,y</a:t>
            </a:r>
            <a:r>
              <a:rPr lang="tr-TR" dirty="0"/>
              <a:t>]=</a:t>
            </a:r>
            <a:r>
              <a:rPr lang="tr-TR" dirty="0" err="1"/>
              <a:t>meshgrid</a:t>
            </a:r>
            <a:r>
              <a:rPr lang="tr-TR" dirty="0"/>
              <a:t>(x1:i:x2, y1:j:y2)</a:t>
            </a:r>
          </a:p>
          <a:p>
            <a:pPr>
              <a:spcBef>
                <a:spcPct val="50000"/>
              </a:spcBef>
            </a:pPr>
            <a:r>
              <a:rPr lang="tr-TR" dirty="0"/>
              <a:t>mesh(</a:t>
            </a:r>
            <a:r>
              <a:rPr lang="tr-TR" dirty="0" err="1"/>
              <a:t>x,y,z</a:t>
            </a:r>
            <a:r>
              <a:rPr lang="tr-TR" dirty="0"/>
              <a:t>)</a:t>
            </a:r>
          </a:p>
          <a:p>
            <a:pPr>
              <a:spcBef>
                <a:spcPct val="50000"/>
              </a:spcBef>
            </a:pPr>
            <a:r>
              <a:rPr lang="tr-TR" dirty="0"/>
              <a:t>x1,y1	: x ve y’nin başlangıç değerleri</a:t>
            </a:r>
          </a:p>
          <a:p>
            <a:pPr>
              <a:spcBef>
                <a:spcPct val="50000"/>
              </a:spcBef>
            </a:pPr>
            <a:r>
              <a:rPr lang="tr-TR" dirty="0"/>
              <a:t>x2,y2	: x ve y’nin bitiş değerleri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i,j</a:t>
            </a:r>
            <a:r>
              <a:rPr lang="tr-TR" dirty="0"/>
              <a:t>	: x ve y’nin artım miktarları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4642-B172-42B4-92BB-078179C83C7B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0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/>
      <p:bldP spid="1894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336676" y="908051"/>
            <a:ext cx="944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Örnek : </a:t>
            </a:r>
            <a:r>
              <a:rPr lang="tr-TR"/>
              <a:t>z=5cosx.siny fonksiyonunu -</a:t>
            </a:r>
            <a:r>
              <a:rPr lang="tr-TR" b="1">
                <a:sym typeface="Symbol" pitchFamily="18" charset="2"/>
              </a:rPr>
              <a:t> </a:t>
            </a:r>
            <a:r>
              <a:rPr lang="tr-TR">
                <a:sym typeface="Symbol" pitchFamily="18" charset="2"/>
              </a:rPr>
              <a:t>ile </a:t>
            </a:r>
            <a:r>
              <a:rPr lang="tr-TR" b="1">
                <a:sym typeface="Symbol" pitchFamily="18" charset="2"/>
              </a:rPr>
              <a:t> </a:t>
            </a:r>
            <a:r>
              <a:rPr lang="tr-TR">
                <a:sym typeface="Symbol" pitchFamily="18" charset="2"/>
              </a:rPr>
              <a:t>aralığında </a:t>
            </a:r>
            <a:r>
              <a:rPr lang="tr-TR" b="1">
                <a:sym typeface="Symbol" pitchFamily="18" charset="2"/>
              </a:rPr>
              <a:t></a:t>
            </a:r>
            <a:r>
              <a:rPr lang="tr-TR">
                <a:sym typeface="Symbol" pitchFamily="18" charset="2"/>
              </a:rPr>
              <a:t>/50 artımla üç boyutlu olarak çizdiriniz.</a:t>
            </a: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1649413"/>
            <a:ext cx="4368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39" y="1627189"/>
            <a:ext cx="477678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A16F-2811-4DFB-9386-1A874A16E632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232483" y="658812"/>
            <a:ext cx="971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meshgrid foksiyonu ile birlikte </a:t>
            </a:r>
            <a:r>
              <a:rPr lang="tr-TR" i="1"/>
              <a:t>mesh komutu yerine surf komutu kullanılırsa ç</a:t>
            </a:r>
            <a:r>
              <a:rPr lang="tr-TR"/>
              <a:t>izilen yüzeyin grid boyunca farklı bölgeleri farklı renklerle boyanır.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32482" y="1379538"/>
            <a:ext cx="95186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Genel yazım şekli;</a:t>
            </a:r>
          </a:p>
          <a:p>
            <a:pPr>
              <a:spcBef>
                <a:spcPct val="50000"/>
              </a:spcBef>
            </a:pPr>
            <a:r>
              <a:rPr lang="tr-TR"/>
              <a:t>[x,y]=meshgrid(x1:i:x2, y1:j:y2)</a:t>
            </a:r>
          </a:p>
          <a:p>
            <a:pPr>
              <a:spcBef>
                <a:spcPct val="50000"/>
              </a:spcBef>
            </a:pPr>
            <a:r>
              <a:rPr lang="tr-TR"/>
              <a:t>surf(x,y,z)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2482" y="2603500"/>
            <a:ext cx="4679950" cy="4254500"/>
            <a:chOff x="113" y="1389"/>
            <a:chExt cx="2721" cy="2680"/>
          </a:xfrm>
        </p:grpSpPr>
        <p:pic>
          <p:nvPicPr>
            <p:cNvPr id="2201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389"/>
              <a:ext cx="2721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70" name="Text Box 6"/>
            <p:cNvSpPr txBox="1">
              <a:spLocks noChangeArrowheads="1"/>
            </p:cNvSpPr>
            <p:nvPr/>
          </p:nvSpPr>
          <p:spPr bwMode="auto">
            <a:xfrm>
              <a:off x="1202" y="383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surf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25170" y="2603500"/>
            <a:ext cx="4640262" cy="4254500"/>
            <a:chOff x="3016" y="1389"/>
            <a:chExt cx="2698" cy="2680"/>
          </a:xfrm>
        </p:grpSpPr>
        <p:pic>
          <p:nvPicPr>
            <p:cNvPr id="22016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1389"/>
              <a:ext cx="2698" cy="2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68" name="Text Box 9"/>
            <p:cNvSpPr txBox="1">
              <a:spLocks noChangeArrowheads="1"/>
            </p:cNvSpPr>
            <p:nvPr/>
          </p:nvSpPr>
          <p:spPr bwMode="auto">
            <a:xfrm>
              <a:off x="4105" y="3838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mesh</a:t>
              </a:r>
            </a:p>
          </p:txBody>
        </p:sp>
      </p:grp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1A4E-32FF-4F08-BDD7-A4D7B8938AF3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5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1524001" y="3099258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 sz="2200">
              <a:latin typeface="Calibr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A1B7-2183-45F7-94E9-6512B3E355B0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14892" y="982663"/>
            <a:ext cx="9361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</a:rPr>
              <a:t>Uygulama 2:</a:t>
            </a:r>
            <a:r>
              <a:rPr lang="tr-TR" sz="2400" dirty="0" smtClean="0"/>
              <a:t> </a:t>
            </a:r>
            <a:r>
              <a:rPr lang="tr-TR" sz="2400" dirty="0"/>
              <a:t>z=5+t-4sin(</a:t>
            </a:r>
            <a:r>
              <a:rPr lang="tr-TR" sz="2400" dirty="0">
                <a:sym typeface="Symbol" pitchFamily="18" charset="2"/>
              </a:rPr>
              <a:t> / 2t)    1&lt;=t&lt;=10   artım: </a:t>
            </a:r>
            <a:r>
              <a:rPr lang="tr-TR" sz="2400" dirty="0" smtClean="0">
                <a:sym typeface="Symbol" pitchFamily="18" charset="2"/>
              </a:rPr>
              <a:t>0.01 </a:t>
            </a:r>
            <a:r>
              <a:rPr lang="tr-TR" sz="2400" dirty="0"/>
              <a:t>artımla çizdiriniz.</a:t>
            </a:r>
          </a:p>
          <a:p>
            <a:pPr>
              <a:spcBef>
                <a:spcPct val="50000"/>
              </a:spcBef>
            </a:pPr>
            <a:endParaRPr lang="tr-TR" sz="2400" dirty="0">
              <a:sym typeface="Symbol" pitchFamily="18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" y="1753393"/>
            <a:ext cx="51466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250" y="1753393"/>
            <a:ext cx="52260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47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1631504" y="649074"/>
            <a:ext cx="42484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Üç Boyutlu Grafikler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2100263" y="1196753"/>
            <a:ext cx="6337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dirty="0"/>
              <a:t>[X,Y] = </a:t>
            </a:r>
            <a:r>
              <a:rPr lang="tr-TR" dirty="0" err="1"/>
              <a:t>meshgrid</a:t>
            </a:r>
            <a:r>
              <a:rPr lang="tr-TR" dirty="0"/>
              <a:t>([-2:.25:2]);</a:t>
            </a:r>
          </a:p>
          <a:p>
            <a:r>
              <a:rPr lang="tr-TR" dirty="0"/>
              <a:t>Z = X.*</a:t>
            </a:r>
            <a:r>
              <a:rPr lang="tr-TR" dirty="0" err="1"/>
              <a:t>exp</a:t>
            </a:r>
            <a:r>
              <a:rPr lang="tr-TR" dirty="0"/>
              <a:t>(-X.^2-Y.^2);</a:t>
            </a:r>
          </a:p>
          <a:p>
            <a:r>
              <a:rPr lang="tr-TR" dirty="0"/>
              <a:t>contour3(X,Y,Z,30)</a:t>
            </a:r>
          </a:p>
          <a:p>
            <a:r>
              <a:rPr lang="tr-TR" dirty="0" err="1"/>
              <a:t>surface</a:t>
            </a:r>
            <a:r>
              <a:rPr lang="tr-TR" dirty="0"/>
              <a:t>(X,Y,Z,'</a:t>
            </a:r>
            <a:r>
              <a:rPr lang="tr-TR" dirty="0" err="1"/>
              <a:t>EdgeColor</a:t>
            </a:r>
            <a:r>
              <a:rPr lang="tr-TR" dirty="0"/>
              <a:t>',[.8 .8 .8],'</a:t>
            </a:r>
            <a:r>
              <a:rPr lang="tr-TR" dirty="0" err="1"/>
              <a:t>FaceColor</a:t>
            </a:r>
            <a:r>
              <a:rPr lang="tr-TR" dirty="0"/>
              <a:t>','</a:t>
            </a:r>
            <a:r>
              <a:rPr lang="tr-TR" dirty="0" err="1"/>
              <a:t>none</a:t>
            </a:r>
            <a:r>
              <a:rPr lang="tr-TR" dirty="0"/>
              <a:t>')</a:t>
            </a:r>
          </a:p>
          <a:p>
            <a:r>
              <a:rPr lang="tr-TR" dirty="0" err="1"/>
              <a:t>grid</a:t>
            </a:r>
            <a:r>
              <a:rPr lang="tr-TR" dirty="0"/>
              <a:t> </a:t>
            </a:r>
            <a:r>
              <a:rPr lang="tr-TR" dirty="0" err="1"/>
              <a:t>off</a:t>
            </a:r>
            <a:endParaRPr lang="tr-TR" dirty="0"/>
          </a:p>
          <a:p>
            <a:r>
              <a:rPr lang="tr-TR" dirty="0" err="1"/>
              <a:t>view</a:t>
            </a:r>
            <a:r>
              <a:rPr lang="tr-TR" dirty="0"/>
              <a:t>(-15,25)</a:t>
            </a:r>
          </a:p>
          <a:p>
            <a:r>
              <a:rPr lang="tr-TR" dirty="0" err="1"/>
              <a:t>colormap</a:t>
            </a:r>
            <a:r>
              <a:rPr lang="tr-TR" dirty="0"/>
              <a:t> </a:t>
            </a:r>
            <a:r>
              <a:rPr lang="tr-TR" dirty="0" err="1"/>
              <a:t>cool</a:t>
            </a:r>
            <a:endParaRPr lang="tr-TR" dirty="0"/>
          </a:p>
        </p:txBody>
      </p:sp>
      <p:pic>
        <p:nvPicPr>
          <p:cNvPr id="3143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2673350"/>
            <a:ext cx="44640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1F90-1D0F-4886-832C-B75A677F88C7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85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30619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89" y="2276476"/>
            <a:ext cx="51133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2027746" y="1711325"/>
            <a:ext cx="3455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/>
              <a:t>[X,Y] = meshgrid([-2:.25:2]);</a:t>
            </a:r>
          </a:p>
          <a:p>
            <a:r>
              <a:rPr lang="es-ES" dirty="0"/>
              <a:t>Z = (X.^2-Y.^2);</a:t>
            </a:r>
          </a:p>
          <a:p>
            <a:r>
              <a:rPr lang="es-ES" dirty="0"/>
              <a:t>meshc(X,Y,Z)</a:t>
            </a:r>
          </a:p>
          <a:p>
            <a:r>
              <a:rPr lang="es-ES" dirty="0"/>
              <a:t>colormap cool</a:t>
            </a:r>
          </a:p>
          <a:p>
            <a:pPr>
              <a:spcBef>
                <a:spcPct val="50000"/>
              </a:spcBef>
            </a:pPr>
            <a:endParaRPr lang="tr-TR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631504" y="805503"/>
            <a:ext cx="42484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latin typeface="Calibri" pitchFamily="34" charset="0"/>
              </a:rPr>
              <a:t>Üç Boyutlu Grafikler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F578-2B08-453B-8C0E-9A45648204EE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6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1708732" y="546448"/>
            <a:ext cx="40623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3200" b="1" dirty="0">
                <a:latin typeface="Calibri" pitchFamily="34" charset="0"/>
              </a:rPr>
              <a:t>Uygulamalar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243138" y="1233488"/>
            <a:ext cx="6373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FF3300"/>
                </a:solidFill>
              </a:rPr>
              <a:t>Uygulama 1:</a:t>
            </a:r>
            <a:r>
              <a:rPr lang="tr-TR" dirty="0"/>
              <a:t> Yanda verilen dataları bir dosyadan okuyup grafiğini çizen bir MATLAB programı yazınız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8867776" y="836614"/>
            <a:ext cx="900113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x  y</a:t>
            </a:r>
          </a:p>
          <a:p>
            <a:pPr>
              <a:spcBef>
                <a:spcPct val="50000"/>
              </a:spcBef>
            </a:pPr>
            <a:r>
              <a:rPr lang="tr-TR"/>
              <a:t>1 10</a:t>
            </a:r>
          </a:p>
          <a:p>
            <a:pPr>
              <a:spcBef>
                <a:spcPct val="50000"/>
              </a:spcBef>
            </a:pPr>
            <a:r>
              <a:rPr lang="tr-TR"/>
              <a:t>3 13</a:t>
            </a:r>
          </a:p>
          <a:p>
            <a:pPr>
              <a:spcBef>
                <a:spcPct val="50000"/>
              </a:spcBef>
            </a:pPr>
            <a:r>
              <a:rPr lang="tr-TR"/>
              <a:t>5 15  </a:t>
            </a:r>
          </a:p>
          <a:p>
            <a:pPr>
              <a:spcBef>
                <a:spcPct val="50000"/>
              </a:spcBef>
            </a:pPr>
            <a:r>
              <a:rPr lang="tr-TR"/>
              <a:t>8 16</a:t>
            </a:r>
          </a:p>
          <a:p>
            <a:pPr>
              <a:spcBef>
                <a:spcPct val="50000"/>
              </a:spcBef>
            </a:pPr>
            <a:r>
              <a:rPr lang="tr-TR"/>
              <a:t>9 18</a:t>
            </a:r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2243139" y="209708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3300"/>
                </a:solidFill>
              </a:rPr>
              <a:t>Uygulama 2:</a:t>
            </a:r>
            <a:r>
              <a:rPr lang="tr-TR"/>
              <a:t> Aşağıda verilen fonksiyonu x:-4:4, y=-4:4 aralığında 3D olarak çiziniz.</a:t>
            </a:r>
          </a:p>
        </p:txBody>
      </p:sp>
      <p:graphicFrame>
        <p:nvGraphicFramePr>
          <p:cNvPr id="318480" name="Object 16"/>
          <p:cNvGraphicFramePr>
            <a:graphicFrameLocks noChangeAspect="1"/>
          </p:cNvGraphicFramePr>
          <p:nvPr/>
        </p:nvGraphicFramePr>
        <p:xfrm>
          <a:off x="3359150" y="2816225"/>
          <a:ext cx="25209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enklem" r:id="rId4" imgW="1447560" imgH="266400" progId="Equation.3">
                  <p:embed/>
                </p:oleObj>
              </mc:Choice>
              <mc:Fallback>
                <p:oleObj name="Denklem" r:id="rId4" imgW="1447560" imgH="266400" progId="Equation.3">
                  <p:embed/>
                  <p:pic>
                    <p:nvPicPr>
                      <p:cNvPr id="318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816225"/>
                        <a:ext cx="25209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2208214" y="3573463"/>
            <a:ext cx="766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3300"/>
                </a:solidFill>
              </a:rPr>
              <a:t>Uygulama 3:</a:t>
            </a:r>
            <a:r>
              <a:rPr lang="tr-TR"/>
              <a:t> Aşağıda verilen fonksiyonu x:-4:4, y=-4:4 aralığında 3D ve eş yükselti eğrilerini bir grafik penceresinde birlikte gösteriniz (subplot).</a:t>
            </a:r>
          </a:p>
        </p:txBody>
      </p:sp>
      <p:graphicFrame>
        <p:nvGraphicFramePr>
          <p:cNvPr id="318482" name="Object 18"/>
          <p:cNvGraphicFramePr>
            <a:graphicFrameLocks noChangeAspect="1"/>
          </p:cNvGraphicFramePr>
          <p:nvPr/>
        </p:nvGraphicFramePr>
        <p:xfrm>
          <a:off x="4835526" y="4329113"/>
          <a:ext cx="15033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enklem" r:id="rId6" imgW="863280" imgH="304560" progId="Equation.3">
                  <p:embed/>
                </p:oleObj>
              </mc:Choice>
              <mc:Fallback>
                <p:oleObj name="Denklem" r:id="rId6" imgW="863280" imgH="304560" progId="Equation.3">
                  <p:embed/>
                  <p:pic>
                    <p:nvPicPr>
                      <p:cNvPr id="318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6" y="4329113"/>
                        <a:ext cx="1503363" cy="531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4245-88E6-4D7C-ABB1-56F3E9215495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032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1524001" y="3099258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 sz="2200">
              <a:latin typeface="Calibr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ACC2-F518-4EA0-B03E-9585B9770AA0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14892" y="982663"/>
            <a:ext cx="10265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FF0000"/>
                </a:solidFill>
              </a:rPr>
              <a:t>Uygulama 3:</a:t>
            </a:r>
            <a:r>
              <a:rPr lang="tr-TR" sz="2400" dirty="0"/>
              <a:t> y=</a:t>
            </a:r>
            <a:r>
              <a:rPr lang="tr-TR" sz="2400" dirty="0" err="1"/>
              <a:t>x.|x</a:t>
            </a:r>
            <a:r>
              <a:rPr lang="tr-TR" sz="2400" dirty="0"/>
              <a:t>|/(x3-5) fonksiyonunu -10&lt;=x&lt;=10 aralığında 0.1 artımla çizdiriniz.</a:t>
            </a:r>
            <a:endParaRPr lang="tr-TR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247" y="2025223"/>
            <a:ext cx="505142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426" y="2025223"/>
            <a:ext cx="46021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544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1524001" y="3099258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 sz="2200">
              <a:latin typeface="Calibr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E-F1F3-42E6-871A-30B5B568029D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97177" y="869270"/>
            <a:ext cx="105271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rgbClr val="FF0000"/>
                </a:solidFill>
              </a:rPr>
              <a:t>Uygulama </a:t>
            </a:r>
            <a:r>
              <a:rPr lang="tr-TR" sz="2400" b="1" dirty="0" smtClean="0">
                <a:solidFill>
                  <a:srgbClr val="FF0000"/>
                </a:solidFill>
              </a:rPr>
              <a:t>4:</a:t>
            </a:r>
            <a:r>
              <a:rPr lang="tr-TR" sz="2400" b="1" dirty="0" smtClean="0"/>
              <a:t> </a:t>
            </a:r>
            <a:r>
              <a:rPr lang="tr-TR" sz="2400" dirty="0"/>
              <a:t>y=e</a:t>
            </a:r>
            <a:r>
              <a:rPr lang="tr-TR" sz="2400" baseline="30000" dirty="0"/>
              <a:t>2cosx</a:t>
            </a:r>
            <a:r>
              <a:rPr lang="tr-TR" sz="2400" dirty="0"/>
              <a:t> grafiğini 0&lt;=x&lt;=4</a:t>
            </a:r>
            <a:r>
              <a:rPr lang="tr-TR" sz="2400" dirty="0">
                <a:sym typeface="Symbol" pitchFamily="18" charset="2"/>
              </a:rPr>
              <a:t></a:t>
            </a:r>
            <a:r>
              <a:rPr lang="tr-TR" sz="2400" b="1" dirty="0">
                <a:sym typeface="Symbol" pitchFamily="18" charset="2"/>
              </a:rPr>
              <a:t> </a:t>
            </a:r>
            <a:r>
              <a:rPr lang="tr-TR" sz="2400" dirty="0">
                <a:sym typeface="Symbol" pitchFamily="18" charset="2"/>
              </a:rPr>
              <a:t>aralığında /15 artımla , grafik rengi kırmızı, </a:t>
            </a:r>
            <a:r>
              <a:rPr lang="tr-TR" sz="2400" dirty="0"/>
              <a:t> işaretleyici daire ve çizgi türü kesikli olacak şekilde çizdiren </a:t>
            </a:r>
            <a:r>
              <a:rPr lang="tr-TR" sz="2400" dirty="0" err="1"/>
              <a:t>m_file</a:t>
            </a:r>
            <a:r>
              <a:rPr lang="tr-TR" sz="2400" dirty="0"/>
              <a:t> yazınız.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892" y="2255895"/>
            <a:ext cx="42894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283" y="2255895"/>
            <a:ext cx="45989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9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524001" y="3099258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 sz="2200">
              <a:latin typeface="Calibri" pitchFamily="34" charset="0"/>
            </a:endParaRPr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607486" y="885890"/>
            <a:ext cx="445927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200" b="1" dirty="0" err="1">
                <a:latin typeface="Calibri" pitchFamily="34" charset="0"/>
              </a:rPr>
              <a:t>Subplot</a:t>
            </a:r>
            <a:r>
              <a:rPr lang="tr-TR" sz="2200" b="1" dirty="0">
                <a:latin typeface="Calibri" pitchFamily="34" charset="0"/>
              </a:rPr>
              <a:t>  fonksiyonu ile Alt Grafikler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1883532" y="1952790"/>
            <a:ext cx="8316924" cy="22929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Aynı grafik penceresinde birden fazla grafik çizmek için </a:t>
            </a:r>
            <a:r>
              <a:rPr lang="tr-TR" sz="2200" dirty="0" err="1">
                <a:latin typeface="Calibri" pitchFamily="34" charset="0"/>
              </a:rPr>
              <a:t>subplot</a:t>
            </a:r>
            <a:r>
              <a:rPr lang="tr-TR" sz="2200" dirty="0">
                <a:latin typeface="Calibri" pitchFamily="34" charset="0"/>
              </a:rPr>
              <a:t> (</a:t>
            </a:r>
            <a:r>
              <a:rPr lang="tr-TR" sz="2200" dirty="0" err="1">
                <a:latin typeface="Calibri" pitchFamily="34" charset="0"/>
              </a:rPr>
              <a:t>a,b,c</a:t>
            </a:r>
            <a:r>
              <a:rPr lang="tr-TR" sz="2200" dirty="0">
                <a:latin typeface="Calibri" pitchFamily="34" charset="0"/>
              </a:rPr>
              <a:t>) fonksiyonu icra edilir. Burada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	a: grafik penceresinin satır sayısı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	b: grafik penceresinin sütün sayısı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	c: alt pencere numarası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A783-D131-4D6C-8D70-FFFD51903BDC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38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296987" y="782750"/>
            <a:ext cx="920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FF0000"/>
                </a:solidFill>
              </a:rPr>
              <a:t>Tek Bir Sayfa Üzerine Birden Fazla Grafik Yerleştirme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296987" y="1333500"/>
            <a:ext cx="944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Aynı düzlem üzerinde ve aynı eksen takımı kullanılarak tek bir grafik (</a:t>
            </a:r>
            <a:r>
              <a:rPr lang="tr-TR" dirty="0" err="1"/>
              <a:t>figure</a:t>
            </a:r>
            <a:r>
              <a:rPr lang="tr-TR" dirty="0"/>
              <a:t>) penceresinde birden fazla grafik çizdirmek için </a:t>
            </a:r>
            <a:r>
              <a:rPr lang="tr-TR" dirty="0" err="1"/>
              <a:t>subplot</a:t>
            </a:r>
            <a:r>
              <a:rPr lang="tr-TR" dirty="0"/>
              <a:t> fonksiyonu kullanılır.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82" y="2282599"/>
            <a:ext cx="4797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596" y="2265250"/>
            <a:ext cx="4875212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C4EB-125B-4463-BAB8-B4B7F892E9A7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568903" y="955789"/>
            <a:ext cx="92059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 dirty="0" err="1"/>
              <a:t>subplot</a:t>
            </a:r>
            <a:r>
              <a:rPr lang="tr-TR" i="1" dirty="0"/>
              <a:t> fonksiyonunun genel yazım biçimi;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subplot</a:t>
            </a:r>
            <a:r>
              <a:rPr lang="tr-TR" dirty="0"/>
              <a:t>(</a:t>
            </a:r>
            <a:r>
              <a:rPr lang="tr-TR" dirty="0" err="1"/>
              <a:t>m,n,p</a:t>
            </a:r>
            <a:r>
              <a:rPr lang="tr-TR" dirty="0"/>
              <a:t>)</a:t>
            </a:r>
          </a:p>
          <a:p>
            <a:pPr>
              <a:spcBef>
                <a:spcPct val="50000"/>
              </a:spcBef>
            </a:pPr>
            <a:r>
              <a:rPr lang="tr-TR" dirty="0"/>
              <a:t>m	: satır sayısı</a:t>
            </a:r>
          </a:p>
          <a:p>
            <a:pPr>
              <a:spcBef>
                <a:spcPct val="50000"/>
              </a:spcBef>
            </a:pPr>
            <a:r>
              <a:rPr lang="tr-TR" dirty="0"/>
              <a:t>n	: sütun sayısı</a:t>
            </a:r>
          </a:p>
          <a:p>
            <a:pPr>
              <a:spcBef>
                <a:spcPct val="50000"/>
              </a:spcBef>
            </a:pPr>
            <a:r>
              <a:rPr lang="tr-TR" dirty="0"/>
              <a:t>p	: indeks (1 ile m*n arasında olmalıdır. Satırda soldan sağa, sütunda 	  		yukarıdan aşağıya doğru grafik belirlemesi yapar.)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568903" y="3896633"/>
            <a:ext cx="35893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subplot</a:t>
            </a:r>
            <a:r>
              <a:rPr lang="tr-TR" dirty="0"/>
              <a:t>(1,2,1) </a:t>
            </a:r>
            <a:r>
              <a:rPr lang="tr-TR" b="1" i="1" dirty="0">
                <a:solidFill>
                  <a:srgbClr val="FF0000"/>
                </a:solidFill>
              </a:rPr>
              <a:t>1 satır 2 sütun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plot</a:t>
            </a:r>
            <a:r>
              <a:rPr lang="tr-TR" dirty="0"/>
              <a:t> (</a:t>
            </a:r>
            <a:r>
              <a:rPr lang="tr-TR" dirty="0" err="1"/>
              <a:t>x,y</a:t>
            </a:r>
            <a:r>
              <a:rPr lang="tr-TR" dirty="0"/>
              <a:t>)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subplot</a:t>
            </a:r>
            <a:r>
              <a:rPr lang="tr-TR" dirty="0"/>
              <a:t> (1,2,2)</a:t>
            </a:r>
          </a:p>
          <a:p>
            <a:pPr>
              <a:spcBef>
                <a:spcPct val="50000"/>
              </a:spcBef>
            </a:pPr>
            <a:r>
              <a:rPr lang="tr-TR" dirty="0" err="1"/>
              <a:t>plot</a:t>
            </a:r>
            <a:r>
              <a:rPr lang="tr-TR" dirty="0"/>
              <a:t> (</a:t>
            </a:r>
            <a:r>
              <a:rPr lang="tr-TR" dirty="0" err="1"/>
              <a:t>z,t</a:t>
            </a:r>
            <a:r>
              <a:rPr lang="tr-TR" dirty="0"/>
              <a:t>)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6028" y="3680733"/>
            <a:ext cx="5226050" cy="2233613"/>
            <a:chOff x="2245" y="1706"/>
            <a:chExt cx="3039" cy="1407"/>
          </a:xfrm>
        </p:grpSpPr>
        <p:grpSp>
          <p:nvGrpSpPr>
            <p:cNvPr id="196616" name="Group 5"/>
            <p:cNvGrpSpPr>
              <a:grpSpLocks/>
            </p:cNvGrpSpPr>
            <p:nvPr/>
          </p:nvGrpSpPr>
          <p:grpSpPr bwMode="auto">
            <a:xfrm>
              <a:off x="2426" y="1842"/>
              <a:ext cx="2677" cy="1043"/>
              <a:chOff x="2426" y="1842"/>
              <a:chExt cx="2677" cy="1043"/>
            </a:xfrm>
          </p:grpSpPr>
          <p:sp>
            <p:nvSpPr>
              <p:cNvPr id="196618" name="Rectangle 6"/>
              <p:cNvSpPr>
                <a:spLocks noChangeArrowheads="1"/>
              </p:cNvSpPr>
              <p:nvPr/>
            </p:nvSpPr>
            <p:spPr bwMode="auto">
              <a:xfrm>
                <a:off x="2426" y="1842"/>
                <a:ext cx="1225" cy="10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96619" name="Rectangle 7"/>
              <p:cNvSpPr>
                <a:spLocks noChangeArrowheads="1"/>
              </p:cNvSpPr>
              <p:nvPr/>
            </p:nvSpPr>
            <p:spPr bwMode="auto">
              <a:xfrm>
                <a:off x="3878" y="1842"/>
                <a:ext cx="1225" cy="10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96620" name="Text Box 8"/>
              <p:cNvSpPr txBox="1">
                <a:spLocks noChangeArrowheads="1"/>
              </p:cNvSpPr>
              <p:nvPr/>
            </p:nvSpPr>
            <p:spPr bwMode="auto">
              <a:xfrm>
                <a:off x="2699" y="2205"/>
                <a:ext cx="68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/>
                  <a:t>Grafik_1</a:t>
                </a:r>
              </a:p>
              <a:p>
                <a:pPr>
                  <a:spcBef>
                    <a:spcPct val="50000"/>
                  </a:spcBef>
                </a:pPr>
                <a:r>
                  <a:rPr lang="tr-TR"/>
                  <a:t>   y=f(x)</a:t>
                </a:r>
              </a:p>
            </p:txBody>
          </p:sp>
          <p:sp>
            <p:nvSpPr>
              <p:cNvPr id="196621" name="Text Box 9"/>
              <p:cNvSpPr txBox="1">
                <a:spLocks noChangeArrowheads="1"/>
              </p:cNvSpPr>
              <p:nvPr/>
            </p:nvSpPr>
            <p:spPr bwMode="auto">
              <a:xfrm>
                <a:off x="4150" y="2205"/>
                <a:ext cx="68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/>
                  <a:t>Grafik_2</a:t>
                </a:r>
              </a:p>
              <a:p>
                <a:pPr>
                  <a:spcBef>
                    <a:spcPct val="50000"/>
                  </a:spcBef>
                </a:pPr>
                <a:r>
                  <a:rPr lang="tr-TR"/>
                  <a:t>   t=f(z)</a:t>
                </a:r>
              </a:p>
            </p:txBody>
          </p:sp>
        </p:grpSp>
        <p:sp>
          <p:nvSpPr>
            <p:cNvPr id="196617" name="Rectangle 10"/>
            <p:cNvSpPr>
              <a:spLocks noChangeArrowheads="1"/>
            </p:cNvSpPr>
            <p:nvPr/>
          </p:nvSpPr>
          <p:spPr bwMode="auto">
            <a:xfrm>
              <a:off x="2245" y="1706"/>
              <a:ext cx="3039" cy="1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3129417" y="4185557"/>
            <a:ext cx="3278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3362778" y="4977721"/>
            <a:ext cx="52276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755-D1F3-4440-98E2-39EA70231AE1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/>
      <p:bldP spid="167947" grpId="0" animBg="1"/>
      <p:bldP spid="1679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748291" y="1760539"/>
            <a:ext cx="38227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subplot(2,1,1) </a:t>
            </a:r>
            <a:r>
              <a:rPr lang="tr-TR" b="1" i="1">
                <a:solidFill>
                  <a:srgbClr val="FF0000"/>
                </a:solidFill>
              </a:rPr>
              <a:t>2 satır 1 sütun</a:t>
            </a:r>
          </a:p>
          <a:p>
            <a:pPr>
              <a:spcBef>
                <a:spcPct val="50000"/>
              </a:spcBef>
            </a:pPr>
            <a:r>
              <a:rPr lang="tr-TR"/>
              <a:t>plot (x,y)</a:t>
            </a:r>
          </a:p>
          <a:p>
            <a:pPr>
              <a:spcBef>
                <a:spcPct val="50000"/>
              </a:spcBef>
            </a:pPr>
            <a:r>
              <a:rPr lang="tr-TR"/>
              <a:t>subplot (2,1,2)</a:t>
            </a:r>
          </a:p>
          <a:p>
            <a:pPr>
              <a:spcBef>
                <a:spcPct val="50000"/>
              </a:spcBef>
            </a:pPr>
            <a:r>
              <a:rPr lang="tr-TR"/>
              <a:t>plot (z,t)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63192" y="1689101"/>
            <a:ext cx="3043237" cy="3816350"/>
            <a:chOff x="2200" y="164"/>
            <a:chExt cx="1769" cy="2404"/>
          </a:xfrm>
        </p:grpSpPr>
        <p:sp>
          <p:nvSpPr>
            <p:cNvPr id="197639" name="Rectangle 4"/>
            <p:cNvSpPr>
              <a:spLocks noChangeArrowheads="1"/>
            </p:cNvSpPr>
            <p:nvPr/>
          </p:nvSpPr>
          <p:spPr bwMode="auto">
            <a:xfrm>
              <a:off x="2461" y="300"/>
              <a:ext cx="1225" cy="10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7640" name="Rectangle 5"/>
            <p:cNvSpPr>
              <a:spLocks noChangeArrowheads="1"/>
            </p:cNvSpPr>
            <p:nvPr/>
          </p:nvSpPr>
          <p:spPr bwMode="auto">
            <a:xfrm>
              <a:off x="2466" y="1434"/>
              <a:ext cx="1225" cy="10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97641" name="Text Box 6"/>
            <p:cNvSpPr txBox="1">
              <a:spLocks noChangeArrowheads="1"/>
            </p:cNvSpPr>
            <p:nvPr/>
          </p:nvSpPr>
          <p:spPr bwMode="auto">
            <a:xfrm>
              <a:off x="2734" y="663"/>
              <a:ext cx="68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Grafik_1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y=f(x)</a:t>
              </a:r>
            </a:p>
          </p:txBody>
        </p:sp>
        <p:sp>
          <p:nvSpPr>
            <p:cNvPr id="197642" name="Text Box 7"/>
            <p:cNvSpPr txBox="1">
              <a:spLocks noChangeArrowheads="1"/>
            </p:cNvSpPr>
            <p:nvPr/>
          </p:nvSpPr>
          <p:spPr bwMode="auto">
            <a:xfrm>
              <a:off x="2739" y="1752"/>
              <a:ext cx="68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/>
                <a:t>Grafik_2</a:t>
              </a:r>
            </a:p>
            <a:p>
              <a:pPr>
                <a:spcBef>
                  <a:spcPct val="50000"/>
                </a:spcBef>
              </a:pPr>
              <a:r>
                <a:rPr lang="tr-TR"/>
                <a:t>   t=f(z)</a:t>
              </a:r>
            </a:p>
          </p:txBody>
        </p:sp>
        <p:sp>
          <p:nvSpPr>
            <p:cNvPr id="197643" name="Rectangle 8"/>
            <p:cNvSpPr>
              <a:spLocks noChangeArrowheads="1"/>
            </p:cNvSpPr>
            <p:nvPr/>
          </p:nvSpPr>
          <p:spPr bwMode="auto">
            <a:xfrm>
              <a:off x="2200" y="164"/>
              <a:ext cx="1769" cy="2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310391" y="2049463"/>
            <a:ext cx="41338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3388178" y="2768602"/>
            <a:ext cx="41338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14-5C28-4E78-B3D9-8C94B68BDE85}" type="datetime1">
              <a:rPr lang="tr-TR" smtClean="0"/>
              <a:t>03.01.2021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9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9" grpId="0" animBg="1"/>
      <p:bldP spid="168970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1408</Words>
  <Application>Microsoft Office PowerPoint</Application>
  <PresentationFormat>Geniş ekran</PresentationFormat>
  <Paragraphs>296</Paragraphs>
  <Slides>32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Symbol</vt:lpstr>
      <vt:lpstr>Times New Roman</vt:lpstr>
      <vt:lpstr>Office Teması</vt:lpstr>
      <vt:lpstr>Denklem</vt:lpstr>
      <vt:lpstr>Makine Mühendisliği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gulsah</cp:lastModifiedBy>
  <cp:revision>170</cp:revision>
  <dcterms:created xsi:type="dcterms:W3CDTF">2020-09-28T06:36:33Z</dcterms:created>
  <dcterms:modified xsi:type="dcterms:W3CDTF">2021-01-03T14:09:35Z</dcterms:modified>
</cp:coreProperties>
</file>