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44"/>
  </p:notesMasterIdLst>
  <p:handoutMasterIdLst>
    <p:handoutMasterId r:id="rId45"/>
  </p:handoutMasterIdLst>
  <p:sldIdLst>
    <p:sldId id="563" r:id="rId2"/>
    <p:sldId id="660" r:id="rId3"/>
    <p:sldId id="661" r:id="rId4"/>
    <p:sldId id="662" r:id="rId5"/>
    <p:sldId id="663" r:id="rId6"/>
    <p:sldId id="664" r:id="rId7"/>
    <p:sldId id="665" r:id="rId8"/>
    <p:sldId id="666" r:id="rId9"/>
    <p:sldId id="712" r:id="rId10"/>
    <p:sldId id="713" r:id="rId11"/>
    <p:sldId id="714" r:id="rId12"/>
    <p:sldId id="715" r:id="rId13"/>
    <p:sldId id="716" r:id="rId14"/>
    <p:sldId id="717" r:id="rId15"/>
    <p:sldId id="718" r:id="rId16"/>
    <p:sldId id="719" r:id="rId17"/>
    <p:sldId id="720" r:id="rId18"/>
    <p:sldId id="721" r:id="rId19"/>
    <p:sldId id="722" r:id="rId20"/>
    <p:sldId id="723" r:id="rId21"/>
    <p:sldId id="724" r:id="rId22"/>
    <p:sldId id="725" r:id="rId23"/>
    <p:sldId id="726" r:id="rId24"/>
    <p:sldId id="727" r:id="rId25"/>
    <p:sldId id="667" r:id="rId26"/>
    <p:sldId id="668" r:id="rId27"/>
    <p:sldId id="693" r:id="rId28"/>
    <p:sldId id="669" r:id="rId29"/>
    <p:sldId id="728" r:id="rId30"/>
    <p:sldId id="746" r:id="rId31"/>
    <p:sldId id="747" r:id="rId32"/>
    <p:sldId id="736" r:id="rId33"/>
    <p:sldId id="738" r:id="rId34"/>
    <p:sldId id="748" r:id="rId35"/>
    <p:sldId id="749" r:id="rId36"/>
    <p:sldId id="743" r:id="rId37"/>
    <p:sldId id="735" r:id="rId38"/>
    <p:sldId id="750" r:id="rId39"/>
    <p:sldId id="729" r:id="rId40"/>
    <p:sldId id="730" r:id="rId41"/>
    <p:sldId id="731" r:id="rId42"/>
    <p:sldId id="692" r:id="rId43"/>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5613" indent="1588" algn="l" rtl="0" fontAlgn="base">
      <a:spcBef>
        <a:spcPct val="0"/>
      </a:spcBef>
      <a:spcAft>
        <a:spcPct val="0"/>
      </a:spcAft>
      <a:defRPr sz="1600" b="1" kern="1200">
        <a:solidFill>
          <a:schemeClr val="tx1"/>
        </a:solidFill>
        <a:latin typeface="Arial" charset="0"/>
        <a:ea typeface="+mn-ea"/>
        <a:cs typeface="+mn-cs"/>
      </a:defRPr>
    </a:lvl2pPr>
    <a:lvl3pPr marL="912813" indent="1588" algn="l" rtl="0" fontAlgn="base">
      <a:spcBef>
        <a:spcPct val="0"/>
      </a:spcBef>
      <a:spcAft>
        <a:spcPct val="0"/>
      </a:spcAft>
      <a:defRPr sz="1600" b="1" kern="1200">
        <a:solidFill>
          <a:schemeClr val="tx1"/>
        </a:solidFill>
        <a:latin typeface="Arial" charset="0"/>
        <a:ea typeface="+mn-ea"/>
        <a:cs typeface="+mn-cs"/>
      </a:defRPr>
    </a:lvl3pPr>
    <a:lvl4pPr marL="1370013" indent="1588" algn="l" rtl="0" fontAlgn="base">
      <a:spcBef>
        <a:spcPct val="0"/>
      </a:spcBef>
      <a:spcAft>
        <a:spcPct val="0"/>
      </a:spcAft>
      <a:defRPr sz="1600" b="1" kern="1200">
        <a:solidFill>
          <a:schemeClr val="tx1"/>
        </a:solidFill>
        <a:latin typeface="Arial" charset="0"/>
        <a:ea typeface="+mn-ea"/>
        <a:cs typeface="+mn-cs"/>
      </a:defRPr>
    </a:lvl4pPr>
    <a:lvl5pPr marL="1827213" indent="1588"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C66"/>
    <a:srgbClr val="006666"/>
    <a:srgbClr val="336600"/>
    <a:srgbClr val="FF5050"/>
    <a:srgbClr val="FFFF00"/>
    <a:srgbClr val="FFFF66"/>
    <a:srgbClr val="7CBCE3"/>
    <a:srgbClr val="77A9D9"/>
    <a:srgbClr val="7CB0DC"/>
    <a:srgbClr val="E9E1D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392" autoAdjust="0"/>
    <p:restoredTop sz="96437" autoAdjust="0"/>
  </p:normalViewPr>
  <p:slideViewPr>
    <p:cSldViewPr snapToGrid="0">
      <p:cViewPr varScale="1">
        <p:scale>
          <a:sx n="112" d="100"/>
          <a:sy n="112" d="100"/>
        </p:scale>
        <p:origin x="-1800" y="-84"/>
      </p:cViewPr>
      <p:guideLst>
        <p:guide orient="horz" pos="4209"/>
        <p:guide pos="547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68" y="-96"/>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slide" Target="slides/slide26.xml"/><Relationship Id="rId1" Type="http://schemas.openxmlformats.org/officeDocument/2006/relationships/slide" Target="slides/slide10.xml"/><Relationship Id="rId4"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33284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r" defTabSz="963465" eaLnBrk="0" hangingPunct="0">
              <a:defRPr sz="1200" b="0">
                <a:latin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60475" y="719138"/>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74725" y="4562475"/>
            <a:ext cx="5365750" cy="4319588"/>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r" defTabSz="963465" eaLnBrk="0" hangingPunct="0">
              <a:defRPr sz="1200" b="0">
                <a:latin typeface="Times New Roman" pitchFamily="18" charset="0"/>
              </a:defRPr>
            </a:lvl1pPr>
          </a:lstStyle>
          <a:p>
            <a:pPr>
              <a:defRPr/>
            </a:pPr>
            <a:fld id="{9548441F-D37E-473E-B7D9-419AC6F850C3}" type="slidenum">
              <a:rPr lang="en-US"/>
              <a:pPr>
                <a:defRPr/>
              </a:pPr>
              <a:t>‹#›</a:t>
            </a:fld>
            <a:endParaRPr lang="en-US"/>
          </a:p>
        </p:txBody>
      </p:sp>
    </p:spTree>
    <p:extLst>
      <p:ext uri="{BB962C8B-B14F-4D97-AF65-F5344CB8AC3E}">
        <p14:creationId xmlns="" xmlns:p14="http://schemas.microsoft.com/office/powerpoint/2010/main" val="78676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pPr defTabSz="962025"/>
            <a:fld id="{F3092A7A-0441-4D7E-ACEB-53A361360535}" type="slidenum">
              <a:rPr lang="en-US" smtClean="0"/>
              <a:pPr defTabSz="962025"/>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smtClean="0"/>
          </a:p>
        </p:txBody>
      </p:sp>
      <p:sp>
        <p:nvSpPr>
          <p:cNvPr id="69636" name="Slide Number Placeholder 3"/>
          <p:cNvSpPr>
            <a:spLocks noGrp="1"/>
          </p:cNvSpPr>
          <p:nvPr>
            <p:ph type="sldNum" sz="quarter" idx="5"/>
          </p:nvPr>
        </p:nvSpPr>
        <p:spPr>
          <a:noFill/>
        </p:spPr>
        <p:txBody>
          <a:bodyPr/>
          <a:lstStyle/>
          <a:p>
            <a:pPr defTabSz="962025"/>
            <a:fld id="{F3092A7A-0441-4D7E-ACEB-53A361360535}" type="slidenum">
              <a:rPr lang="en-US" smtClean="0"/>
              <a:pPr defTabSz="962025"/>
              <a:t>30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smtClean="0"/>
          </a:p>
        </p:txBody>
      </p:sp>
      <p:sp>
        <p:nvSpPr>
          <p:cNvPr id="69636" name="Slide Number Placeholder 3"/>
          <p:cNvSpPr>
            <a:spLocks noGrp="1"/>
          </p:cNvSpPr>
          <p:nvPr>
            <p:ph type="sldNum" sz="quarter" idx="5"/>
          </p:nvPr>
        </p:nvSpPr>
        <p:spPr>
          <a:noFill/>
        </p:spPr>
        <p:txBody>
          <a:bodyPr/>
          <a:lstStyle/>
          <a:p>
            <a:pPr defTabSz="962025"/>
            <a:fld id="{F3092A7A-0441-4D7E-ACEB-53A361360535}" type="slidenum">
              <a:rPr lang="en-US" smtClean="0"/>
              <a:pPr defTabSz="962025"/>
              <a:t>31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Mid-surfacing</a:t>
            </a:r>
            <a:r>
              <a:rPr lang="en-US" baseline="0" dirty="0" smtClean="0"/>
              <a:t> tool now supports a selection tolerance, that can be used to successfully extract mid surfaces even when the face pairs are not exactly parallel.  This also provides feedback about what would be an appropriate tolerance. Using that feedback, appropriate tolerance can be specified for a successful result in case of an imperfect pairs.</a:t>
            </a:r>
          </a:p>
          <a:p>
            <a:endParaRPr lang="en-US" baseline="0" dirty="0" smtClean="0"/>
          </a:p>
          <a:p>
            <a:r>
              <a:rPr lang="en-US" baseline="0" dirty="0" smtClean="0"/>
              <a:t>Post cleanup are improved to provide better connected model.</a:t>
            </a:r>
            <a:endParaRPr lang="en-US" dirty="0"/>
          </a:p>
        </p:txBody>
      </p:sp>
      <p:sp>
        <p:nvSpPr>
          <p:cNvPr id="4" name="Slide Number Placeholder 3"/>
          <p:cNvSpPr>
            <a:spLocks noGrp="1"/>
          </p:cNvSpPr>
          <p:nvPr>
            <p:ph type="sldNum" sz="quarter" idx="10"/>
          </p:nvPr>
        </p:nvSpPr>
        <p:spPr/>
        <p:txBody>
          <a:bodyPr/>
          <a:lstStyle/>
          <a:p>
            <a:pPr>
              <a:defRPr/>
            </a:pPr>
            <a:fld id="{82947423-93B3-4176-BB12-136E8994AFAB}" type="slidenum">
              <a:rPr lang="en-US" smtClean="0"/>
              <a:pPr>
                <a:defRPr/>
              </a:pPr>
              <a:t>38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pPr defTabSz="962025"/>
            <a:fld id="{D6A40E2B-8249-42AD-8C07-620B94683947}" type="slidenum">
              <a:rPr lang="en-US" smtClean="0"/>
              <a:pPr defTabSz="962025"/>
              <a:t>39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
    <p:spTree>
      <p:nvGrpSpPr>
        <p:cNvPr id="1" name=""/>
        <p:cNvGrpSpPr/>
        <p:nvPr/>
      </p:nvGrpSpPr>
      <p:grpSpPr>
        <a:xfrm>
          <a:off x="0" y="0"/>
          <a:ext cx="0" cy="0"/>
          <a:chOff x="0" y="0"/>
          <a:chExt cx="0" cy="0"/>
        </a:xfrm>
      </p:grpSpPr>
      <p:pic>
        <p:nvPicPr>
          <p:cNvPr id="6" name="Picture 5" descr="Title slide bkg.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userDrawn="1"/>
        </p:nvSpPr>
        <p:spPr bwMode="auto">
          <a:xfrm>
            <a:off x="6478623" y="2033080"/>
            <a:ext cx="2276272" cy="400110"/>
          </a:xfrm>
          <a:prstGeom prst="rect">
            <a:avLst/>
          </a:prstGeom>
          <a:noFill/>
          <a:ln w="12700" cap="sq" algn="ctr">
            <a:noFill/>
            <a:miter lim="800000"/>
            <a:headEnd/>
            <a:tailEnd/>
          </a:ln>
          <a:effectLst/>
        </p:spPr>
        <p:txBody>
          <a:bodyPr wrap="square" rtlCol="0">
            <a:spAutoFit/>
          </a:bodyPr>
          <a:lstStyle/>
          <a:p>
            <a:pPr algn="r"/>
            <a:r>
              <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14. 5</a:t>
            </a:r>
            <a:r>
              <a:rPr lang="en-US" sz="2000" b="0" baseline="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 Release</a:t>
            </a:r>
            <a:endPar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endParaRPr>
          </a:p>
        </p:txBody>
      </p:sp>
      <p:sp>
        <p:nvSpPr>
          <p:cNvPr id="9" name="TextBox 8"/>
          <p:cNvSpPr txBox="1"/>
          <p:nvPr userDrawn="1"/>
        </p:nvSpPr>
        <p:spPr bwMode="auto">
          <a:xfrm>
            <a:off x="3657600" y="5212080"/>
            <a:ext cx="3961918" cy="1077218"/>
          </a:xfrm>
          <a:prstGeom prst="rect">
            <a:avLst/>
          </a:prstGeom>
          <a:noFill/>
          <a:ln w="12700" cap="sq" algn="ctr">
            <a:noFill/>
            <a:miter lim="800000"/>
            <a:headEnd/>
            <a:tailEnd/>
          </a:ln>
          <a:effectLst/>
        </p:spPr>
        <p:txBody>
          <a:bodyPr wrap="none" rtlCol="0">
            <a:spAutoFit/>
          </a:bodyPr>
          <a:lstStyle/>
          <a:p>
            <a:r>
              <a:rPr lang="en-US" sz="3200" b="1" dirty="0" smtClean="0">
                <a:latin typeface="Calibri" pitchFamily="34" charset="0"/>
                <a:cs typeface="Calibri" pitchFamily="34" charset="0"/>
              </a:rPr>
              <a:t>Introduction to ANSYS</a:t>
            </a:r>
          </a:p>
          <a:p>
            <a:r>
              <a:rPr lang="en-US" sz="3200" b="1" dirty="0" smtClean="0">
                <a:latin typeface="Calibri" pitchFamily="34" charset="0"/>
                <a:cs typeface="Calibri" pitchFamily="34" charset="0"/>
              </a:rPr>
              <a:t>DesignModeler</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447800" y="1752600"/>
            <a:ext cx="6096000" cy="3733800"/>
          </a:xfrm>
        </p:spPr>
        <p:txBody>
          <a:bodyPr/>
          <a:lstStyle>
            <a:lvl1pPr>
              <a:defRPr sz="2000" b="1">
                <a:latin typeface="Calibri" pitchFamily="34" charset="0"/>
                <a:cs typeface="Calibri" pitchFamily="34" charset="0"/>
              </a:defRPr>
            </a:lvl1pPr>
            <a:lvl2pPr marL="228600" indent="-228600">
              <a:buClrTx/>
              <a:buFont typeface="Arial" pitchFamily="34" charset="0"/>
              <a:buChar char="•"/>
              <a:defRPr b="1">
                <a:latin typeface="Calibri" pitchFamily="34" charset="0"/>
                <a:cs typeface="Calibri" pitchFamily="34" charset="0"/>
              </a:defRPr>
            </a:lvl2pPr>
            <a:lvl3pPr marL="457200" indent="-228600">
              <a:buFont typeface="Arial Narrow" pitchFamily="34" charset="0"/>
              <a:buChar char="–"/>
              <a:tabLst/>
              <a:defRPr b="1">
                <a:latin typeface="Calibri" pitchFamily="34" charset="0"/>
                <a:cs typeface="Calibri" pitchFamily="34" charset="0"/>
              </a:defRPr>
            </a:lvl3pPr>
            <a:lvl4pPr marL="685800" indent="-228600">
              <a:buClrTx/>
              <a:buFont typeface="Arial" pitchFamily="34" charset="0"/>
              <a:buChar char="•"/>
              <a:defRPr b="1">
                <a:latin typeface="Calibri" pitchFamily="34" charset="0"/>
                <a:cs typeface="Calibri" pitchFamily="34" charset="0"/>
              </a:defRPr>
            </a:lvl4pPr>
            <a:lvl5pPr marL="914400" indent="-228600">
              <a:buClrTx/>
              <a:buFont typeface="Arial Narrow" pitchFamily="34" charset="0"/>
              <a:buChar char="–"/>
              <a:defRPr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smtClean="0">
                <a:latin typeface="Calibri" pitchFamily="34" charset="0"/>
                <a:cs typeface="Calibri" pitchFamily="34" charset="0"/>
              </a:defRPr>
            </a:lvl1pPr>
            <a:lvl2pPr marL="228600" indent="-228600">
              <a:buClrTx/>
              <a:buFont typeface="Arial" pitchFamily="34" charset="0"/>
              <a:buChar char="•"/>
              <a:defRPr lang="en-US" sz="1800" smtClean="0">
                <a:latin typeface="Calibri" pitchFamily="34" charset="0"/>
                <a:cs typeface="Calibri" pitchFamily="34" charset="0"/>
              </a:defRPr>
            </a:lvl2pPr>
            <a:lvl3pPr>
              <a:defRPr/>
            </a:lvl3pPr>
            <a:lvl5pPr>
              <a:defRPr/>
            </a:lvl5pPr>
            <a:lvl6pPr>
              <a:defRPr/>
            </a:lvl6pPr>
          </a:lstStyle>
          <a:p>
            <a:pPr lvl="0"/>
            <a:r>
              <a:rPr lang="en-US" smtClean="0"/>
              <a:t>Click to edit Master text styles</a:t>
            </a:r>
          </a:p>
          <a:p>
            <a:pPr lvl="1"/>
            <a:r>
              <a:rPr lang="en-US" smtClean="0"/>
              <a:t>Second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0"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10" name="Rectangle 9"/>
          <p:cNvSpPr/>
          <p:nvPr/>
        </p:nvSpPr>
        <p:spPr bwMode="auto">
          <a:xfrm>
            <a:off x="1109663" y="2937932"/>
            <a:ext cx="2528887" cy="1862138"/>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a:lnSpc>
                <a:spcPct val="90000"/>
              </a:lnSpc>
              <a:spcBef>
                <a:spcPct val="50000"/>
              </a:spcBef>
              <a:defRPr/>
            </a:pPr>
            <a:r>
              <a:rPr lang="en-US" dirty="0">
                <a:solidFill>
                  <a:schemeClr val="accent5">
                    <a:lumMod val="75000"/>
                  </a:schemeClr>
                </a:solidFill>
                <a:cs typeface="+mn-cs"/>
              </a:rPr>
              <a:t>Insert</a:t>
            </a:r>
            <a:br>
              <a:rPr lang="en-US" dirty="0">
                <a:solidFill>
                  <a:schemeClr val="accent5">
                    <a:lumMod val="75000"/>
                  </a:schemeClr>
                </a:solidFill>
                <a:cs typeface="+mn-cs"/>
              </a:rPr>
            </a:br>
            <a:r>
              <a:rPr lang="en-US" dirty="0">
                <a:solidFill>
                  <a:schemeClr val="accent5">
                    <a:lumMod val="75000"/>
                  </a:schemeClr>
                </a:solidFill>
                <a:cs typeface="+mn-cs"/>
              </a:rPr>
              <a:t>image</a:t>
            </a:r>
            <a:br>
              <a:rPr lang="en-US" dirty="0">
                <a:solidFill>
                  <a:schemeClr val="accent5">
                    <a:lumMod val="75000"/>
                  </a:schemeClr>
                </a:solidFill>
                <a:cs typeface="+mn-cs"/>
              </a:rPr>
            </a:br>
            <a:r>
              <a:rPr lang="en-US" dirty="0">
                <a:solidFill>
                  <a:schemeClr val="accent5">
                    <a:lumMod val="75000"/>
                  </a:schemeClr>
                </a:solidFill>
                <a:cs typeface="+mn-cs"/>
              </a:rPr>
              <a:t>here</a:t>
            </a:r>
          </a:p>
        </p:txBody>
      </p:sp>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dirty="0" smtClean="0">
                <a:latin typeface="Calibri" pitchFamily="34" charset="0"/>
                <a:cs typeface="Calibri" pitchFamily="34" charset="0"/>
              </a:defRPr>
            </a:lvl1pPr>
            <a:lvl2pPr marL="228600" indent="-228600">
              <a:buClrTx/>
              <a:buFont typeface="Arial" pitchFamily="34" charset="0"/>
              <a:buChar char="•"/>
              <a:defRPr lang="en-US" sz="1800" b="1" dirty="0" smtClean="0">
                <a:latin typeface="Calibri" pitchFamily="34" charset="0"/>
                <a:cs typeface="Calibri"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3" name="Title 1"/>
          <p:cNvSpPr>
            <a:spLocks noGrp="1"/>
          </p:cNvSpPr>
          <p:nvPr>
            <p:ph type="title"/>
          </p:nvPr>
        </p:nvSpPr>
        <p:spPr>
          <a:xfrm>
            <a:off x="1447800" y="457201"/>
            <a:ext cx="7126287" cy="5334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Rectangle 5"/>
          <p:cNvSpPr/>
          <p:nvPr/>
        </p:nvSpPr>
        <p:spPr bwMode="auto">
          <a:xfrm>
            <a:off x="3638550" y="2974975"/>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98975"/>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9" name="Rectangle 8"/>
          <p:cNvSpPr/>
          <p:nvPr/>
        </p:nvSpPr>
        <p:spPr bwMode="auto">
          <a:xfrm>
            <a:off x="0" y="2989263"/>
            <a:ext cx="3638550" cy="2533650"/>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0" name="Rectangle 9"/>
          <p:cNvSpPr/>
          <p:nvPr/>
        </p:nvSpPr>
        <p:spPr bwMode="auto">
          <a:xfrm>
            <a:off x="3638550" y="4498975"/>
            <a:ext cx="2438400" cy="1825625"/>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3" name="Content Placeholder 2"/>
          <p:cNvSpPr>
            <a:spLocks noGrp="1"/>
          </p:cNvSpPr>
          <p:nvPr>
            <p:ph idx="10"/>
          </p:nvPr>
        </p:nvSpPr>
        <p:spPr>
          <a:xfrm>
            <a:off x="3638550" y="2974975"/>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4" name="Content Placeholder 2"/>
          <p:cNvSpPr>
            <a:spLocks noGrp="1"/>
          </p:cNvSpPr>
          <p:nvPr>
            <p:ph idx="11"/>
          </p:nvPr>
        </p:nvSpPr>
        <p:spPr>
          <a:xfrm>
            <a:off x="6076950" y="4498975"/>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2" name="Title 1"/>
          <p:cNvSpPr>
            <a:spLocks noGrp="1"/>
          </p:cNvSpPr>
          <p:nvPr>
            <p:ph type="title"/>
          </p:nvPr>
        </p:nvSpPr>
        <p:spPr>
          <a:xfrm>
            <a:off x="1447800" y="457201"/>
            <a:ext cx="7126287" cy="609599"/>
          </a:xfr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smtClean="0">
                <a:latin typeface="Calibri" pitchFamily="34" charset="0"/>
                <a:cs typeface="Calibri" pitchFamily="34" charset="0"/>
              </a:defRPr>
            </a:lvl1pPr>
            <a:lvl2pPr marL="228600" indent="-228600">
              <a:buClrTx/>
              <a:buFont typeface="Arial" pitchFamily="34" charset="0"/>
              <a:buChar char="•"/>
              <a:defRPr lang="en-US" sz="1800" b="1" smtClean="0">
                <a:latin typeface="Calibri" pitchFamily="34" charset="0"/>
                <a:cs typeface="Calibri" pitchFamily="34" charset="0"/>
              </a:defRPr>
            </a:lvl2pPr>
          </a:lstStyle>
          <a:p>
            <a:pPr lvl="0"/>
            <a:r>
              <a:rPr lang="en-US" smtClean="0"/>
              <a:t>Click to edit Master text styles</a:t>
            </a:r>
          </a:p>
          <a:p>
            <a:pPr lvl="1"/>
            <a:r>
              <a:rPr lang="en-US" smtClean="0"/>
              <a:t>Second level</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bwMode="auto">
          <a:xfrm>
            <a:off x="1922463" y="4800600"/>
            <a:ext cx="7221537" cy="14303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4" name="Rectangle 3"/>
          <p:cNvSpPr/>
          <p:nvPr/>
        </p:nvSpPr>
        <p:spPr bwMode="auto">
          <a:xfrm>
            <a:off x="6172200" y="5888038"/>
            <a:ext cx="2971800" cy="968375"/>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2" t="-5" r="86995" b="88000"/>
          <a:stretch>
            <a:fillRect/>
          </a:stretch>
        </p:blipFill>
        <p:spPr bwMode="auto">
          <a:xfrm>
            <a:off x="0" y="476250"/>
            <a:ext cx="1189038" cy="381000"/>
          </a:xfrm>
          <a:prstGeom prst="rect">
            <a:avLst/>
          </a:prstGeom>
          <a:noFill/>
          <a:ln w="9525">
            <a:noFill/>
            <a:miter lim="800000"/>
            <a:headEnd/>
            <a:tailEnd/>
          </a:ln>
        </p:spPr>
      </p:pic>
      <p:pic>
        <p:nvPicPr>
          <p:cNvPr id="4"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3"/>
          <p:cNvPicPr>
            <a:picLocks noChangeAspect="1" noChangeArrowheads="1"/>
          </p:cNvPicPr>
          <p:nvPr/>
        </p:nvPicPr>
        <p:blipFill>
          <a:blip r:embed="rId4" cstate="print"/>
          <a:srcRect/>
          <a:stretch>
            <a:fillRect/>
          </a:stretch>
        </p:blipFill>
        <p:spPr bwMode="auto">
          <a:xfrm>
            <a:off x="1809750" y="0"/>
            <a:ext cx="7334250" cy="58738"/>
          </a:xfrm>
          <a:prstGeom prst="rect">
            <a:avLst/>
          </a:prstGeom>
          <a:noFill/>
          <a:ln w="9525">
            <a:noFill/>
            <a:miter lim="800000"/>
            <a:headEnd/>
            <a:tailEnd/>
          </a:ln>
        </p:spPr>
      </p:pic>
      <p:sp>
        <p:nvSpPr>
          <p:cNvPr id="2" name="Title 1"/>
          <p:cNvSpPr>
            <a:spLocks noGrp="1"/>
          </p:cNvSpPr>
          <p:nvPr>
            <p:ph type="title"/>
          </p:nvPr>
        </p:nvSpPr>
        <p:spPr>
          <a:xfrm>
            <a:off x="0" y="2209800"/>
            <a:ext cx="9144000" cy="685800"/>
          </a:xfrm>
        </p:spPr>
        <p:txBody>
          <a:bodyPr/>
          <a:lstStyle>
            <a:lvl1pPr algn="ctr">
              <a:defRPr sz="3600" b="1" cap="none">
                <a:solidFill>
                  <a:schemeClr val="tx1"/>
                </a:solidFill>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7" name="Content Placeholder 2"/>
          <p:cNvSpPr>
            <a:spLocks noGrp="1"/>
          </p:cNvSpPr>
          <p:nvPr>
            <p:ph idx="1"/>
          </p:nvPr>
        </p:nvSpPr>
        <p:spPr>
          <a:xfrm>
            <a:off x="1600199" y="5390002"/>
            <a:ext cx="7554915" cy="1071758"/>
          </a:xfrm>
        </p:spPr>
        <p:txBody>
          <a:bodyPr/>
          <a:lstStyle>
            <a:lvl1pPr marL="457200" indent="-457200">
              <a:buFontTx/>
              <a:buBlip>
                <a:blip r:embed="rId3"/>
              </a:buBlip>
              <a:defRPr sz="1600" b="1">
                <a:solidFill>
                  <a:schemeClr val="tx1"/>
                </a:solidFill>
              </a:defRPr>
            </a:lvl1pPr>
            <a:lvl2pPr marL="457200" indent="0">
              <a:spcBef>
                <a:spcPts val="0"/>
              </a:spcBef>
              <a:buFont typeface="Arial" pitchFamily="34" charset="0"/>
              <a:buNone/>
              <a:defRPr sz="1600">
                <a:solidFill>
                  <a:schemeClr val="tx1"/>
                </a:solidFill>
              </a:defRPr>
            </a:lvl2pPr>
          </a:lstStyle>
          <a:p>
            <a:pPr lvl="0"/>
            <a:r>
              <a:rPr lang="en-US" smtClean="0"/>
              <a:t>Click to edit Master text styles</a:t>
            </a:r>
          </a:p>
          <a:p>
            <a:pPr lvl="1"/>
            <a:r>
              <a:rPr lang="en-US" smtClean="0"/>
              <a:t>Second level</a:t>
            </a:r>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Content Placeholder 2"/>
          <p:cNvSpPr>
            <a:spLocks noGrp="1"/>
          </p:cNvSpPr>
          <p:nvPr>
            <p:ph sz="half" idx="1"/>
          </p:nvPr>
        </p:nvSpPr>
        <p:spPr>
          <a:xfrm>
            <a:off x="59055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009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6">
                  <a:lumMod val="60000"/>
                  <a:lumOff val="40000"/>
                </a:schemeClr>
              </a:gs>
              <a:gs pos="53000">
                <a:schemeClr val="accent6">
                  <a:lumMod val="60000"/>
                  <a:lumOff val="40000"/>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buFont typeface="Arial" pitchFamily="34" charset="0"/>
              <a:buNone/>
              <a:defRPr/>
            </a:pPr>
            <a:endParaRPr lang="en-US" dirty="0"/>
          </a:p>
        </p:txBody>
      </p:sp>
      <p:sp>
        <p:nvSpPr>
          <p:cNvPr id="1027" name="Rectangle 2"/>
          <p:cNvSpPr>
            <a:spLocks noGrp="1" noChangeArrowheads="1"/>
          </p:cNvSpPr>
          <p:nvPr>
            <p:ph type="title"/>
          </p:nvPr>
        </p:nvSpPr>
        <p:spPr bwMode="auto">
          <a:xfrm>
            <a:off x="1447800" y="457200"/>
            <a:ext cx="7126288" cy="484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447800" y="1752600"/>
            <a:ext cx="7162800" cy="3124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3996" name="Text Box 12"/>
          <p:cNvSpPr txBox="1">
            <a:spLocks noChangeArrowheads="1"/>
          </p:cNvSpPr>
          <p:nvPr/>
        </p:nvSpPr>
        <p:spPr bwMode="auto">
          <a:xfrm>
            <a:off x="590550" y="6557963"/>
            <a:ext cx="1479550" cy="153987"/>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r>
              <a:rPr lang="en-US" sz="1000" dirty="0">
                <a:latin typeface="+mn-lt"/>
              </a:rPr>
              <a:t>© </a:t>
            </a:r>
            <a:r>
              <a:rPr lang="en-US" sz="1000" dirty="0" smtClean="0">
                <a:latin typeface="+mn-lt"/>
              </a:rPr>
              <a:t>2012 </a:t>
            </a:r>
            <a:r>
              <a:rPr lang="en-US" sz="1000" dirty="0">
                <a:latin typeface="+mn-lt"/>
              </a:rPr>
              <a:t>ANSYS, Inc.</a:t>
            </a:r>
            <a:endParaRPr lang="en-US" sz="1000" dirty="0">
              <a:latin typeface="+mn-lt"/>
              <a:cs typeface="+mn-cs"/>
            </a:endParaRPr>
          </a:p>
        </p:txBody>
      </p:sp>
      <p:sp>
        <p:nvSpPr>
          <p:cNvPr id="553997" name="Text Box 13"/>
          <p:cNvSpPr txBox="1">
            <a:spLocks noChangeArrowheads="1"/>
          </p:cNvSpPr>
          <p:nvPr/>
        </p:nvSpPr>
        <p:spPr bwMode="auto">
          <a:xfrm>
            <a:off x="2070100" y="6557963"/>
            <a:ext cx="1587500" cy="153888"/>
          </a:xfrm>
          <a:prstGeom prst="rect">
            <a:avLst/>
          </a:prstGeom>
          <a:noFill/>
          <a:ln w="9525" algn="ctr">
            <a:noFill/>
            <a:miter lim="800000"/>
            <a:headEnd/>
            <a:tailEnd/>
          </a:ln>
          <a:effectLst/>
        </p:spPr>
        <p:txBody>
          <a:bodyPr wrap="square" lIns="0" tIns="0" rIns="0" bIns="0">
            <a:spAutoFit/>
          </a:bodyPr>
          <a:lstStyle/>
          <a:p>
            <a:pPr eaLnBrk="0" fontAlgn="auto" hangingPunct="0">
              <a:spcAft>
                <a:spcPts val="0"/>
              </a:spcAft>
              <a:defRPr/>
            </a:pPr>
            <a:fld id="{F4674F3A-4F60-4857-91A6-E62E4CF56F4B}" type="datetime4">
              <a:rPr lang="en-US" sz="1000">
                <a:latin typeface="+mn-lt"/>
                <a:cs typeface="+mn-cs"/>
              </a:rPr>
              <a:pPr eaLnBrk="0" fontAlgn="auto" hangingPunct="0">
                <a:spcAft>
                  <a:spcPts val="0"/>
                </a:spcAft>
                <a:defRPr/>
              </a:pPr>
              <a:t>November 7, 2012</a:t>
            </a:fld>
            <a:endParaRPr lang="en-US" sz="1000" dirty="0">
              <a:latin typeface="+mn-lt"/>
              <a:cs typeface="+mn-cs"/>
            </a:endParaRPr>
          </a:p>
        </p:txBody>
      </p:sp>
      <p:sp>
        <p:nvSpPr>
          <p:cNvPr id="7" name="Rectangle 5"/>
          <p:cNvSpPr txBox="1">
            <a:spLocks noChangeArrowheads="1"/>
          </p:cNvSpPr>
          <p:nvPr/>
        </p:nvSpPr>
        <p:spPr bwMode="auto">
          <a:xfrm>
            <a:off x="4749800" y="6557963"/>
            <a:ext cx="279400" cy="153987"/>
          </a:xfrm>
          <a:prstGeom prst="rect">
            <a:avLst/>
          </a:prstGeom>
          <a:noFill/>
          <a:ln w="9525">
            <a:noFill/>
            <a:miter lim="800000"/>
            <a:headEnd/>
            <a:tailEnd/>
          </a:ln>
          <a:effectLst/>
        </p:spPr>
        <p:txBody>
          <a:bodyPr lIns="0" tIns="0" rIns="0" bIns="0">
            <a:spAutoFit/>
          </a:bodyPr>
          <a:lstStyle>
            <a:lvl1pPr algn="r" eaLnBrk="0" hangingPunct="0">
              <a:lnSpc>
                <a:spcPct val="100000"/>
              </a:lnSpc>
              <a:spcBef>
                <a:spcPct val="0"/>
              </a:spcBef>
              <a:defRPr sz="1000">
                <a:solidFill>
                  <a:schemeClr val="tx2"/>
                </a:solidFill>
              </a:defRPr>
            </a:lvl1pPr>
          </a:lstStyle>
          <a:p>
            <a:pPr algn="l">
              <a:defRPr/>
            </a:pPr>
            <a:fld id="{0EB639C4-AAB0-4043-B0CD-42F410298AB6}" type="slidenum">
              <a:rPr lang="en-US" smtClean="0">
                <a:solidFill>
                  <a:schemeClr val="tx1"/>
                </a:solidFill>
                <a:cs typeface="+mn-cs"/>
              </a:rPr>
              <a:pPr algn="l">
                <a:defRPr/>
              </a:pPr>
              <a:t>‹#›</a:t>
            </a:fld>
            <a:endParaRPr lang="en-US" dirty="0">
              <a:solidFill>
                <a:schemeClr val="tx1"/>
              </a:solidFill>
              <a:cs typeface="+mn-cs"/>
            </a:endParaRPr>
          </a:p>
        </p:txBody>
      </p:sp>
      <p:pic>
        <p:nvPicPr>
          <p:cNvPr id="8" name="Picture 29"/>
          <p:cNvPicPr>
            <a:picLocks noChangeAspect="1" noChangeArrowheads="1"/>
          </p:cNvPicPr>
          <p:nvPr/>
        </p:nvPicPr>
        <p:blipFill>
          <a:blip r:embed="rId14"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15" cstate="print"/>
          <a:srcRect/>
          <a:stretch>
            <a:fillRect/>
          </a:stretch>
        </p:blipFill>
        <p:spPr bwMode="auto">
          <a:xfrm>
            <a:off x="1809750" y="0"/>
            <a:ext cx="7334250" cy="58738"/>
          </a:xfrm>
          <a:prstGeom prst="rect">
            <a:avLst/>
          </a:prstGeom>
          <a:noFill/>
          <a:ln w="9525">
            <a:noFill/>
            <a:miter lim="800000"/>
            <a:headEnd/>
            <a:tailEnd/>
          </a:ln>
        </p:spPr>
      </p:pic>
      <p:sp>
        <p:nvSpPr>
          <p:cNvPr id="10" name="TextBox 9"/>
          <p:cNvSpPr txBox="1"/>
          <p:nvPr userDrawn="1"/>
        </p:nvSpPr>
        <p:spPr bwMode="auto">
          <a:xfrm>
            <a:off x="8015063" y="6556248"/>
            <a:ext cx="658835" cy="153888"/>
          </a:xfrm>
          <a:prstGeom prst="rect">
            <a:avLst/>
          </a:prstGeom>
          <a:noFill/>
          <a:ln w="12700" cap="sq" algn="ctr">
            <a:noFill/>
            <a:miter lim="800000"/>
            <a:headEnd/>
            <a:tailEnd/>
          </a:ln>
          <a:effectLst/>
        </p:spPr>
        <p:txBody>
          <a:bodyPr wrap="none" lIns="0" tIns="0" rIns="0" bIns="0" rtlCol="0">
            <a:spAutoFit/>
          </a:bodyPr>
          <a:lstStyle/>
          <a:p>
            <a:pPr algn="r"/>
            <a:r>
              <a:rPr lang="en-US" sz="1000" b="0" dirty="0" smtClean="0">
                <a:latin typeface="Calibri" pitchFamily="34" charset="0"/>
                <a:cs typeface="Calibri" pitchFamily="34" charset="0"/>
              </a:rPr>
              <a:t>Release 14.5</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1" r:id="rId11"/>
    <p:sldLayoutId id="2147483782" r:id="rId12"/>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b="1">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2pPr>
      <a:lvl3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3pPr>
      <a:lvl4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4pPr>
      <a:lvl5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1.xml"/><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1.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1.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1.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1.xml"/><Relationship Id="rId4" Type="http://schemas.openxmlformats.org/officeDocument/2006/relationships/image" Target="../media/image61.jpe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4.jpeg"/></Relationships>
</file>

<file path=ppt/slides/_rels/slide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3.jpeg"/><Relationship Id="rId1" Type="http://schemas.openxmlformats.org/officeDocument/2006/relationships/slideLayout" Target="../slideLayouts/slideLayout11.xml"/><Relationship Id="rId5" Type="http://schemas.openxmlformats.org/officeDocument/2006/relationships/image" Target="../media/image78.png"/><Relationship Id="rId4" Type="http://schemas.openxmlformats.org/officeDocument/2006/relationships/image" Target="../media/image77.jpeg"/></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1.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jpeg"/></Relationships>
</file>

<file path=ppt/slides/_rels/slide3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1.xml"/><Relationship Id="rId5" Type="http://schemas.openxmlformats.org/officeDocument/2006/relationships/image" Target="../media/image89.jpe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jpeg"/></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png"/><Relationship Id="rId1" Type="http://schemas.openxmlformats.org/officeDocument/2006/relationships/slideLayout" Target="../slideLayouts/slideLayout11.xml"/><Relationship Id="rId5" Type="http://schemas.openxmlformats.org/officeDocument/2006/relationships/image" Target="../media/image104.jpeg"/><Relationship Id="rId4" Type="http://schemas.openxmlformats.org/officeDocument/2006/relationships/image" Target="../media/image103.jpeg"/></Relationships>
</file>

<file path=ppt/slides/_rels/slide42.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idx="4294967295"/>
          </p:nvPr>
        </p:nvSpPr>
        <p:spPr>
          <a:xfrm>
            <a:off x="3657600" y="1097280"/>
            <a:ext cx="5486400" cy="1551194"/>
          </a:xfrm>
        </p:spPr>
        <p:txBody>
          <a:bodyPr/>
          <a:lstStyle/>
          <a:p>
            <a:r>
              <a:rPr lang="en-US" sz="2800" dirty="0" smtClean="0">
                <a:solidFill>
                  <a:schemeClr val="tx1">
                    <a:lumMod val="95000"/>
                    <a:lumOff val="5000"/>
                  </a:schemeClr>
                </a:solidFill>
              </a:rPr>
              <a:t>Lecture 9 </a:t>
            </a:r>
            <a:br>
              <a:rPr lang="en-US" sz="2800" dirty="0" smtClean="0">
                <a:solidFill>
                  <a:schemeClr val="tx1">
                    <a:lumMod val="95000"/>
                    <a:lumOff val="5000"/>
                  </a:schemeClr>
                </a:solidFill>
              </a:rPr>
            </a:br>
            <a:r>
              <a:rPr lang="en-US" sz="2800" dirty="0" smtClean="0">
                <a:solidFill>
                  <a:schemeClr val="tx1">
                    <a:lumMod val="95000"/>
                    <a:lumOff val="5000"/>
                  </a:schemeClr>
                </a:solidFill>
              </a:rPr>
              <a:t>Beams and Shells</a:t>
            </a:r>
            <a:endParaRPr lang="en-US" sz="2800" dirty="0">
              <a:solidFill>
                <a:schemeClr val="tx1">
                  <a:lumMod val="95000"/>
                  <a:lumOff val="5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idx="4294967295"/>
          </p:nvPr>
        </p:nvSpPr>
        <p:spPr>
          <a:xfrm>
            <a:off x="1286405" y="423863"/>
            <a:ext cx="6934200" cy="533400"/>
          </a:xfrm>
          <a:noFill/>
        </p:spPr>
        <p:txBody>
          <a:bodyPr lIns="92075" tIns="46038" rIns="92075" bIns="46038"/>
          <a:lstStyle/>
          <a:p>
            <a:r>
              <a:rPr lang="en-US" dirty="0" smtClean="0"/>
              <a:t>Cross Sections (4)</a:t>
            </a:r>
          </a:p>
        </p:txBody>
      </p:sp>
      <p:sp>
        <p:nvSpPr>
          <p:cNvPr id="16387" name="Rectangle 5"/>
          <p:cNvSpPr>
            <a:spLocks noGrp="1" noChangeArrowheads="1"/>
          </p:cNvSpPr>
          <p:nvPr>
            <p:ph type="body" idx="4294967295"/>
          </p:nvPr>
        </p:nvSpPr>
        <p:spPr>
          <a:xfrm>
            <a:off x="173038" y="936625"/>
            <a:ext cx="8264525" cy="869950"/>
          </a:xfrm>
          <a:noFill/>
        </p:spPr>
        <p:txBody>
          <a:bodyPr lIns="92075" tIns="46038" rIns="92075" bIns="46038"/>
          <a:lstStyle/>
          <a:p>
            <a:pPr>
              <a:spcBef>
                <a:spcPct val="50000"/>
              </a:spcBef>
            </a:pPr>
            <a:r>
              <a:rPr lang="en-US" dirty="0" smtClean="0"/>
              <a:t>Dimension Editing</a:t>
            </a:r>
          </a:p>
          <a:p>
            <a:pPr marL="742950" lvl="2" indent="-171450">
              <a:spcBef>
                <a:spcPct val="50000"/>
              </a:spcBef>
            </a:pPr>
            <a:r>
              <a:rPr lang="en-US" sz="1600" b="0" dirty="0" smtClean="0"/>
              <a:t>Cross section dimensions can be repositioned via a RMB and choosing Move Dimensions</a:t>
            </a:r>
          </a:p>
        </p:txBody>
      </p:sp>
      <p:pic>
        <p:nvPicPr>
          <p:cNvPr id="16388" name="Picture 9"/>
          <p:cNvPicPr>
            <a:picLocks noChangeAspect="1" noChangeArrowheads="1"/>
          </p:cNvPicPr>
          <p:nvPr/>
        </p:nvPicPr>
        <p:blipFill>
          <a:blip r:embed="rId2" cstate="print"/>
          <a:srcRect/>
          <a:stretch>
            <a:fillRect/>
          </a:stretch>
        </p:blipFill>
        <p:spPr bwMode="auto">
          <a:xfrm>
            <a:off x="6518275" y="3228975"/>
            <a:ext cx="2505075" cy="2819400"/>
          </a:xfrm>
          <a:prstGeom prst="rect">
            <a:avLst/>
          </a:prstGeom>
          <a:noFill/>
          <a:ln w="25400">
            <a:noFill/>
            <a:miter lim="800000"/>
            <a:headEnd type="none" w="sm" len="sm"/>
            <a:tailEnd type="none" w="sm" len="sm"/>
          </a:ln>
        </p:spPr>
      </p:pic>
      <p:sp>
        <p:nvSpPr>
          <p:cNvPr id="16389" name="Oval 11"/>
          <p:cNvSpPr>
            <a:spLocks noChangeArrowheads="1"/>
          </p:cNvSpPr>
          <p:nvPr/>
        </p:nvSpPr>
        <p:spPr bwMode="auto">
          <a:xfrm>
            <a:off x="6562725" y="4752975"/>
            <a:ext cx="285750" cy="847725"/>
          </a:xfrm>
          <a:prstGeom prst="ellipse">
            <a:avLst/>
          </a:prstGeom>
          <a:noFill/>
          <a:ln w="25400">
            <a:solidFill>
              <a:srgbClr val="FF0000"/>
            </a:solidFill>
            <a:round/>
            <a:headEnd type="none" w="sm" len="sm"/>
            <a:tailEnd type="none" w="sm" len="sm"/>
          </a:ln>
        </p:spPr>
        <p:txBody>
          <a:bodyPr wrap="none" anchor="ctr"/>
          <a:lstStyle/>
          <a:p>
            <a:endParaRPr lang="en-US" sz="1400"/>
          </a:p>
        </p:txBody>
      </p:sp>
      <p:pic>
        <p:nvPicPr>
          <p:cNvPr id="16390" name="Picture 12"/>
          <p:cNvPicPr>
            <a:picLocks noChangeAspect="1" noChangeArrowheads="1"/>
          </p:cNvPicPr>
          <p:nvPr/>
        </p:nvPicPr>
        <p:blipFill>
          <a:blip r:embed="rId3" cstate="print"/>
          <a:srcRect/>
          <a:stretch>
            <a:fillRect/>
          </a:stretch>
        </p:blipFill>
        <p:spPr bwMode="auto">
          <a:xfrm>
            <a:off x="195263" y="2020888"/>
            <a:ext cx="5640387" cy="4176712"/>
          </a:xfrm>
          <a:prstGeom prst="rect">
            <a:avLst/>
          </a:prstGeom>
          <a:noFill/>
          <a:ln w="9525">
            <a:noFill/>
            <a:miter lim="800000"/>
            <a:headEnd/>
            <a:tailEnd/>
          </a:ln>
        </p:spPr>
      </p:pic>
      <p:sp>
        <p:nvSpPr>
          <p:cNvPr id="16391" name="Rectangle 13"/>
          <p:cNvSpPr>
            <a:spLocks noChangeArrowheads="1"/>
          </p:cNvSpPr>
          <p:nvPr/>
        </p:nvSpPr>
        <p:spPr bwMode="auto">
          <a:xfrm>
            <a:off x="3868738" y="3513138"/>
            <a:ext cx="838200" cy="212725"/>
          </a:xfrm>
          <a:prstGeom prst="rect">
            <a:avLst/>
          </a:prstGeom>
          <a:noFill/>
          <a:ln w="28575" algn="ctr">
            <a:solidFill>
              <a:srgbClr val="FF0066"/>
            </a:solidFill>
            <a:miter lim="800000"/>
            <a:headEnd/>
            <a:tailEnd/>
          </a:ln>
        </p:spPr>
        <p:txBody>
          <a:bodyPr wrap="none" anchor="ctr">
            <a:spAutoFit/>
          </a:bodyPr>
          <a:lstStyle/>
          <a:p>
            <a:endParaRPr lang="en-US"/>
          </a:p>
        </p:txBody>
      </p:sp>
      <p:sp>
        <p:nvSpPr>
          <p:cNvPr id="16392" name="Oval 14"/>
          <p:cNvSpPr>
            <a:spLocks noChangeArrowheads="1"/>
          </p:cNvSpPr>
          <p:nvPr/>
        </p:nvSpPr>
        <p:spPr bwMode="auto">
          <a:xfrm>
            <a:off x="515938" y="3487738"/>
            <a:ext cx="931862" cy="2549525"/>
          </a:xfrm>
          <a:prstGeom prst="ellipse">
            <a:avLst/>
          </a:prstGeom>
          <a:noFill/>
          <a:ln w="28575" algn="ctr">
            <a:solidFill>
              <a:srgbClr val="FF0066"/>
            </a:solidFill>
            <a:round/>
            <a:headEnd/>
            <a:tailEnd/>
          </a:ln>
        </p:spPr>
        <p:txBody>
          <a:bodyPr wrap="none" anchor="ctr">
            <a:spAutoFit/>
          </a:bodyPr>
          <a:lstStyle/>
          <a:p>
            <a:endParaRPr 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361546" y="406930"/>
            <a:ext cx="6934201" cy="490537"/>
          </a:xfrm>
        </p:spPr>
        <p:txBody>
          <a:bodyPr/>
          <a:lstStyle/>
          <a:p>
            <a:r>
              <a:rPr lang="en-US" dirty="0" smtClean="0"/>
              <a:t>Cross Sections (5)</a:t>
            </a:r>
          </a:p>
        </p:txBody>
      </p:sp>
      <p:sp>
        <p:nvSpPr>
          <p:cNvPr id="17411" name="Rectangle 3"/>
          <p:cNvSpPr>
            <a:spLocks noGrp="1" noChangeArrowheads="1"/>
          </p:cNvSpPr>
          <p:nvPr>
            <p:ph type="body" idx="4294967295"/>
          </p:nvPr>
        </p:nvSpPr>
        <p:spPr>
          <a:xfrm>
            <a:off x="188913" y="1028700"/>
            <a:ext cx="8543925" cy="1771650"/>
          </a:xfrm>
        </p:spPr>
        <p:txBody>
          <a:bodyPr/>
          <a:lstStyle/>
          <a:p>
            <a:r>
              <a:rPr lang="en-US" dirty="0" smtClean="0"/>
              <a:t>Assigning a cross section to a line body:</a:t>
            </a:r>
          </a:p>
          <a:p>
            <a:pPr marL="742950" lvl="2" indent="-171450"/>
            <a:r>
              <a:rPr lang="en-US" sz="1600" b="0" dirty="0" smtClean="0"/>
              <a:t>Highlight the line body in the Tree</a:t>
            </a:r>
          </a:p>
          <a:p>
            <a:pPr marL="742950" lvl="2" indent="-171450"/>
            <a:r>
              <a:rPr lang="en-US" sz="1600" b="0" dirty="0" smtClean="0"/>
              <a:t>A cross section property appears in the detail window</a:t>
            </a:r>
          </a:p>
          <a:p>
            <a:pPr marL="742950" lvl="2" indent="-171450"/>
            <a:r>
              <a:rPr lang="en-US" sz="1600" b="0" dirty="0" smtClean="0"/>
              <a:t>Click in this field and choose the desired cross section from the drop down list</a:t>
            </a:r>
          </a:p>
        </p:txBody>
      </p:sp>
      <p:pic>
        <p:nvPicPr>
          <p:cNvPr id="17412" name="Picture 5" descr="cross5"/>
          <p:cNvPicPr>
            <a:picLocks noChangeAspect="1" noChangeArrowheads="1"/>
          </p:cNvPicPr>
          <p:nvPr/>
        </p:nvPicPr>
        <p:blipFill>
          <a:blip r:embed="rId2" cstate="print"/>
          <a:srcRect/>
          <a:stretch>
            <a:fillRect/>
          </a:stretch>
        </p:blipFill>
        <p:spPr bwMode="auto">
          <a:xfrm>
            <a:off x="3351213" y="3502025"/>
            <a:ext cx="2022475" cy="1279525"/>
          </a:xfrm>
          <a:prstGeom prst="rect">
            <a:avLst/>
          </a:prstGeom>
          <a:noFill/>
          <a:ln w="22225">
            <a:solidFill>
              <a:schemeClr val="tx1"/>
            </a:solidFill>
            <a:miter lim="800000"/>
            <a:headEnd/>
            <a:tailEnd/>
          </a:ln>
        </p:spPr>
      </p:pic>
      <p:sp>
        <p:nvSpPr>
          <p:cNvPr id="17413" name="Rectangle 7"/>
          <p:cNvSpPr>
            <a:spLocks noChangeArrowheads="1"/>
          </p:cNvSpPr>
          <p:nvPr/>
        </p:nvSpPr>
        <p:spPr bwMode="auto">
          <a:xfrm>
            <a:off x="3240088" y="4467225"/>
            <a:ext cx="2244725" cy="350838"/>
          </a:xfrm>
          <a:prstGeom prst="rect">
            <a:avLst/>
          </a:prstGeom>
          <a:noFill/>
          <a:ln w="25400">
            <a:solidFill>
              <a:srgbClr val="FF0000"/>
            </a:solidFill>
            <a:miter lim="800000"/>
            <a:headEnd type="none" w="sm" len="sm"/>
            <a:tailEnd type="none" w="sm" len="sm"/>
          </a:ln>
        </p:spPr>
        <p:txBody>
          <a:bodyPr wrap="none" anchor="ctr"/>
          <a:lstStyle/>
          <a:p>
            <a:endParaRPr lang="en-US" sz="1400"/>
          </a:p>
        </p:txBody>
      </p:sp>
      <p:pic>
        <p:nvPicPr>
          <p:cNvPr id="17414" name="Picture 18" descr="cross section"/>
          <p:cNvPicPr>
            <a:picLocks noChangeAspect="1" noChangeArrowheads="1"/>
          </p:cNvPicPr>
          <p:nvPr/>
        </p:nvPicPr>
        <p:blipFill>
          <a:blip r:embed="rId3" cstate="print"/>
          <a:srcRect/>
          <a:stretch>
            <a:fillRect/>
          </a:stretch>
        </p:blipFill>
        <p:spPr bwMode="auto">
          <a:xfrm>
            <a:off x="5965825" y="3502025"/>
            <a:ext cx="2554288" cy="1760538"/>
          </a:xfrm>
          <a:prstGeom prst="rect">
            <a:avLst/>
          </a:prstGeom>
          <a:noFill/>
          <a:ln w="22225">
            <a:solidFill>
              <a:schemeClr val="tx1"/>
            </a:solidFill>
            <a:miter lim="800000"/>
            <a:headEnd/>
            <a:tailEnd/>
          </a:ln>
        </p:spPr>
      </p:pic>
      <p:pic>
        <p:nvPicPr>
          <p:cNvPr id="17415" name="Picture 19" descr="tree"/>
          <p:cNvPicPr>
            <a:picLocks noChangeAspect="1" noChangeArrowheads="1"/>
          </p:cNvPicPr>
          <p:nvPr/>
        </p:nvPicPr>
        <p:blipFill>
          <a:blip r:embed="rId4" cstate="print"/>
          <a:srcRect/>
          <a:stretch>
            <a:fillRect/>
          </a:stretch>
        </p:blipFill>
        <p:spPr bwMode="auto">
          <a:xfrm>
            <a:off x="841375" y="3502025"/>
            <a:ext cx="2011363" cy="1679575"/>
          </a:xfrm>
          <a:prstGeom prst="rect">
            <a:avLst/>
          </a:prstGeom>
          <a:noFill/>
          <a:ln w="22225">
            <a:solidFill>
              <a:schemeClr val="tx1"/>
            </a:solidFill>
            <a:miter lim="800000"/>
            <a:headEnd/>
            <a:tailEnd/>
          </a:ln>
        </p:spPr>
      </p:pic>
      <p:sp>
        <p:nvSpPr>
          <p:cNvPr id="17416" name="Rectangle 20"/>
          <p:cNvSpPr>
            <a:spLocks noChangeArrowheads="1"/>
          </p:cNvSpPr>
          <p:nvPr/>
        </p:nvSpPr>
        <p:spPr bwMode="auto">
          <a:xfrm>
            <a:off x="1333500" y="4638675"/>
            <a:ext cx="1209675" cy="323850"/>
          </a:xfrm>
          <a:prstGeom prst="rect">
            <a:avLst/>
          </a:prstGeom>
          <a:noFill/>
          <a:ln w="25400">
            <a:solidFill>
              <a:srgbClr val="FF0000"/>
            </a:solidFill>
            <a:miter lim="800000"/>
            <a:headEnd type="none" w="sm" len="sm"/>
            <a:tailEnd type="none" w="sm" len="sm"/>
          </a:ln>
        </p:spPr>
        <p:txBody>
          <a:bodyPr wrap="none" anchor="ctr">
            <a:spAutoFit/>
          </a:bodyPr>
          <a:lstStyle/>
          <a:p>
            <a:endParaRPr lang="en-US" sz="1400"/>
          </a:p>
        </p:txBody>
      </p:sp>
      <p:sp>
        <p:nvSpPr>
          <p:cNvPr id="17417" name="Rectangle 21"/>
          <p:cNvSpPr>
            <a:spLocks noChangeArrowheads="1"/>
          </p:cNvSpPr>
          <p:nvPr/>
        </p:nvSpPr>
        <p:spPr bwMode="auto">
          <a:xfrm>
            <a:off x="6819900" y="4495800"/>
            <a:ext cx="1790700" cy="819150"/>
          </a:xfrm>
          <a:prstGeom prst="rect">
            <a:avLst/>
          </a:prstGeom>
          <a:noFill/>
          <a:ln w="25400">
            <a:solidFill>
              <a:srgbClr val="FF0000"/>
            </a:solidFill>
            <a:miter lim="800000"/>
            <a:headEnd type="none" w="sm" len="sm"/>
            <a:tailEnd type="none" w="sm" len="sm"/>
          </a:ln>
        </p:spPr>
        <p:txBody>
          <a:bodyPr wrap="none" anchor="ctr">
            <a:spAutoFit/>
          </a:bodyPr>
          <a:lstStyle/>
          <a:p>
            <a:endParaRPr lang="en-US" sz="140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396471" y="397933"/>
            <a:ext cx="6934200" cy="515938"/>
          </a:xfrm>
        </p:spPr>
        <p:txBody>
          <a:bodyPr/>
          <a:lstStyle/>
          <a:p>
            <a:r>
              <a:rPr lang="en-US" dirty="0" smtClean="0"/>
              <a:t>Cross Sections (6)</a:t>
            </a:r>
          </a:p>
        </p:txBody>
      </p:sp>
      <p:sp>
        <p:nvSpPr>
          <p:cNvPr id="18435" name="Rectangle 3"/>
          <p:cNvSpPr>
            <a:spLocks noGrp="1" noChangeArrowheads="1"/>
          </p:cNvSpPr>
          <p:nvPr>
            <p:ph type="body" idx="4294967295"/>
          </p:nvPr>
        </p:nvSpPr>
        <p:spPr>
          <a:xfrm>
            <a:off x="376238" y="985838"/>
            <a:ext cx="8466137" cy="1096962"/>
          </a:xfrm>
        </p:spPr>
        <p:txBody>
          <a:bodyPr/>
          <a:lstStyle/>
          <a:p>
            <a:pPr>
              <a:lnSpc>
                <a:spcPct val="80000"/>
              </a:lnSpc>
              <a:buFont typeface="Arial" pitchFamily="34" charset="0"/>
              <a:buChar char="•"/>
            </a:pPr>
            <a:r>
              <a:rPr lang="en-US" sz="1800" b="0" dirty="0" smtClean="0"/>
              <a:t>A User Integrated section can be defined in DM</a:t>
            </a:r>
          </a:p>
          <a:p>
            <a:pPr>
              <a:lnSpc>
                <a:spcPct val="80000"/>
              </a:lnSpc>
              <a:buFont typeface="Arial" pitchFamily="34" charset="0"/>
              <a:buChar char="•"/>
            </a:pPr>
            <a:r>
              <a:rPr lang="en-US" sz="1800" b="0" dirty="0" smtClean="0"/>
              <a:t>The cross section is not sketched, rather the cross section’s properties are placed in the details window</a:t>
            </a:r>
          </a:p>
        </p:txBody>
      </p:sp>
      <p:grpSp>
        <p:nvGrpSpPr>
          <p:cNvPr id="2" name="Group 12"/>
          <p:cNvGrpSpPr>
            <a:grpSpLocks/>
          </p:cNvGrpSpPr>
          <p:nvPr/>
        </p:nvGrpSpPr>
        <p:grpSpPr bwMode="auto">
          <a:xfrm>
            <a:off x="2106613" y="2574925"/>
            <a:ext cx="2609850" cy="3900488"/>
            <a:chOff x="2880" y="1718"/>
            <a:chExt cx="1644" cy="2457"/>
          </a:xfrm>
        </p:grpSpPr>
        <p:pic>
          <p:nvPicPr>
            <p:cNvPr id="18440" name="Picture 6" descr="sect3"/>
            <p:cNvPicPr>
              <a:picLocks noChangeAspect="1" noChangeArrowheads="1"/>
            </p:cNvPicPr>
            <p:nvPr/>
          </p:nvPicPr>
          <p:blipFill>
            <a:blip r:embed="rId2" cstate="print"/>
            <a:srcRect/>
            <a:stretch>
              <a:fillRect/>
            </a:stretch>
          </p:blipFill>
          <p:spPr bwMode="auto">
            <a:xfrm>
              <a:off x="3077" y="1718"/>
              <a:ext cx="1447" cy="2457"/>
            </a:xfrm>
            <a:prstGeom prst="rect">
              <a:avLst/>
            </a:prstGeom>
            <a:noFill/>
            <a:ln w="9525">
              <a:noFill/>
              <a:miter lim="800000"/>
              <a:headEnd/>
              <a:tailEnd/>
            </a:ln>
          </p:spPr>
        </p:pic>
        <p:sp>
          <p:nvSpPr>
            <p:cNvPr id="18441" name="AutoShape 8"/>
            <p:cNvSpPr>
              <a:spLocks/>
            </p:cNvSpPr>
            <p:nvPr/>
          </p:nvSpPr>
          <p:spPr bwMode="auto">
            <a:xfrm>
              <a:off x="2880" y="2775"/>
              <a:ext cx="145" cy="1350"/>
            </a:xfrm>
            <a:prstGeom prst="leftBrace">
              <a:avLst>
                <a:gd name="adj1" fmla="val 77586"/>
                <a:gd name="adj2" fmla="val 50000"/>
              </a:avLst>
            </a:prstGeom>
            <a:noFill/>
            <a:ln w="25400">
              <a:solidFill>
                <a:srgbClr val="FF0000"/>
              </a:solidFill>
              <a:round/>
              <a:headEnd type="none" w="sm" len="sm"/>
              <a:tailEnd type="none" w="sm" len="sm"/>
            </a:ln>
          </p:spPr>
          <p:txBody>
            <a:bodyPr wrap="none" anchor="ctr"/>
            <a:lstStyle/>
            <a:p>
              <a:endParaRPr lang="en-US" sz="1400"/>
            </a:p>
          </p:txBody>
        </p:sp>
        <p:sp>
          <p:nvSpPr>
            <p:cNvPr id="18442" name="Line 9"/>
            <p:cNvSpPr>
              <a:spLocks noChangeShapeType="1"/>
            </p:cNvSpPr>
            <p:nvPr/>
          </p:nvSpPr>
          <p:spPr bwMode="auto">
            <a:xfrm>
              <a:off x="3014" y="2781"/>
              <a:ext cx="1146" cy="0"/>
            </a:xfrm>
            <a:prstGeom prst="line">
              <a:avLst/>
            </a:prstGeom>
            <a:noFill/>
            <a:ln w="25400">
              <a:solidFill>
                <a:srgbClr val="FF0000"/>
              </a:solidFill>
              <a:round/>
              <a:headEnd type="none" w="sm" len="sm"/>
              <a:tailEnd type="none" w="sm" len="sm"/>
            </a:ln>
          </p:spPr>
          <p:txBody>
            <a:bodyPr wrap="none" anchor="ctr"/>
            <a:lstStyle/>
            <a:p>
              <a:endParaRPr lang="en-US"/>
            </a:p>
          </p:txBody>
        </p:sp>
        <p:sp>
          <p:nvSpPr>
            <p:cNvPr id="18443" name="Line 10"/>
            <p:cNvSpPr>
              <a:spLocks noChangeShapeType="1"/>
            </p:cNvSpPr>
            <p:nvPr/>
          </p:nvSpPr>
          <p:spPr bwMode="auto">
            <a:xfrm>
              <a:off x="4154" y="2787"/>
              <a:ext cx="0" cy="1350"/>
            </a:xfrm>
            <a:prstGeom prst="line">
              <a:avLst/>
            </a:prstGeom>
            <a:noFill/>
            <a:ln w="25400">
              <a:solidFill>
                <a:srgbClr val="FF0000"/>
              </a:solidFill>
              <a:round/>
              <a:headEnd type="none" w="sm" len="sm"/>
              <a:tailEnd type="none" w="sm" len="sm"/>
            </a:ln>
          </p:spPr>
          <p:txBody>
            <a:bodyPr wrap="none" anchor="ctr"/>
            <a:lstStyle/>
            <a:p>
              <a:endParaRPr lang="en-US"/>
            </a:p>
          </p:txBody>
        </p:sp>
        <p:sp>
          <p:nvSpPr>
            <p:cNvPr id="18444" name="Line 11"/>
            <p:cNvSpPr>
              <a:spLocks noChangeShapeType="1"/>
            </p:cNvSpPr>
            <p:nvPr/>
          </p:nvSpPr>
          <p:spPr bwMode="auto">
            <a:xfrm>
              <a:off x="3025" y="4119"/>
              <a:ext cx="1123" cy="0"/>
            </a:xfrm>
            <a:prstGeom prst="line">
              <a:avLst/>
            </a:prstGeom>
            <a:noFill/>
            <a:ln w="25400">
              <a:solidFill>
                <a:srgbClr val="FF0000"/>
              </a:solidFill>
              <a:round/>
              <a:headEnd type="none" w="sm" len="sm"/>
              <a:tailEnd type="none" w="sm" len="sm"/>
            </a:ln>
          </p:spPr>
          <p:txBody>
            <a:bodyPr wrap="none" anchor="ctr"/>
            <a:lstStyle/>
            <a:p>
              <a:endParaRPr lang="en-US"/>
            </a:p>
          </p:txBody>
        </p:sp>
      </p:grpSp>
      <p:sp>
        <p:nvSpPr>
          <p:cNvPr id="18437" name="Text Box 13"/>
          <p:cNvSpPr txBox="1">
            <a:spLocks noChangeArrowheads="1"/>
          </p:cNvSpPr>
          <p:nvPr/>
        </p:nvSpPr>
        <p:spPr bwMode="auto">
          <a:xfrm>
            <a:off x="4932363" y="2870200"/>
            <a:ext cx="3822700" cy="3198813"/>
          </a:xfrm>
          <a:prstGeom prst="rect">
            <a:avLst/>
          </a:prstGeom>
          <a:noFill/>
          <a:ln w="22225">
            <a:solidFill>
              <a:schemeClr val="tx1"/>
            </a:solidFill>
            <a:miter lim="800000"/>
            <a:headEnd type="none" w="sm" len="sm"/>
            <a:tailEnd type="none" w="sm" len="sm"/>
          </a:ln>
        </p:spPr>
        <p:txBody>
          <a:bodyPr>
            <a:spAutoFit/>
          </a:bodyPr>
          <a:lstStyle/>
          <a:p>
            <a:pPr algn="l">
              <a:spcBef>
                <a:spcPct val="50000"/>
              </a:spcBef>
              <a:buFontTx/>
              <a:buChar char="•"/>
            </a:pPr>
            <a:r>
              <a:rPr lang="en-US" sz="1400"/>
              <a:t> A = Area of section.</a:t>
            </a:r>
          </a:p>
          <a:p>
            <a:pPr algn="l">
              <a:spcBef>
                <a:spcPct val="50000"/>
              </a:spcBef>
              <a:buFontTx/>
              <a:buChar char="•"/>
            </a:pPr>
            <a:r>
              <a:rPr lang="en-US" sz="1400"/>
              <a:t> Ixx = Moment of inertia about the x axis.</a:t>
            </a:r>
          </a:p>
          <a:p>
            <a:pPr algn="l">
              <a:spcBef>
                <a:spcPct val="50000"/>
              </a:spcBef>
              <a:buFontTx/>
              <a:buChar char="•"/>
            </a:pPr>
            <a:r>
              <a:rPr lang="en-US" sz="1400"/>
              <a:t> Ixy = Product of inertia.</a:t>
            </a:r>
          </a:p>
          <a:p>
            <a:pPr algn="l">
              <a:spcBef>
                <a:spcPct val="50000"/>
              </a:spcBef>
              <a:buFontTx/>
              <a:buChar char="•"/>
            </a:pPr>
            <a:r>
              <a:rPr lang="en-US" sz="1400"/>
              <a:t> Iyy = Moment of inertia about the y axis.</a:t>
            </a:r>
          </a:p>
          <a:p>
            <a:pPr algn="l">
              <a:spcBef>
                <a:spcPct val="50000"/>
              </a:spcBef>
              <a:buFontTx/>
              <a:buChar char="•"/>
            </a:pPr>
            <a:r>
              <a:rPr lang="en-US" sz="1400"/>
              <a:t> Iw =Warping constant.</a:t>
            </a:r>
          </a:p>
          <a:p>
            <a:pPr algn="l">
              <a:spcBef>
                <a:spcPct val="50000"/>
              </a:spcBef>
              <a:buFontTx/>
              <a:buChar char="•"/>
            </a:pPr>
            <a:r>
              <a:rPr lang="en-US" sz="1400"/>
              <a:t> J = Torsional constant.</a:t>
            </a:r>
          </a:p>
          <a:p>
            <a:pPr algn="l">
              <a:spcBef>
                <a:spcPct val="50000"/>
              </a:spcBef>
              <a:buFontTx/>
              <a:buChar char="•"/>
            </a:pPr>
            <a:r>
              <a:rPr lang="en-US" sz="1400"/>
              <a:t> CGx = X coordinate of centroid.</a:t>
            </a:r>
          </a:p>
          <a:p>
            <a:pPr algn="l">
              <a:spcBef>
                <a:spcPct val="50000"/>
              </a:spcBef>
              <a:buFontTx/>
              <a:buChar char="•"/>
            </a:pPr>
            <a:r>
              <a:rPr lang="en-US" sz="1400"/>
              <a:t> CGy = Y coordinate of centroid.</a:t>
            </a:r>
          </a:p>
          <a:p>
            <a:pPr algn="l">
              <a:spcBef>
                <a:spcPct val="50000"/>
              </a:spcBef>
              <a:buFontTx/>
              <a:buChar char="•"/>
            </a:pPr>
            <a:r>
              <a:rPr lang="en-US" sz="1400"/>
              <a:t> SHx = X coordinate of shear center.</a:t>
            </a:r>
          </a:p>
          <a:p>
            <a:pPr algn="l">
              <a:spcBef>
                <a:spcPct val="50000"/>
              </a:spcBef>
              <a:buFontTx/>
              <a:buChar char="•"/>
            </a:pPr>
            <a:r>
              <a:rPr lang="en-US" sz="1400"/>
              <a:t> SHy = Y coordinate of shear center.</a:t>
            </a:r>
          </a:p>
        </p:txBody>
      </p:sp>
      <p:pic>
        <p:nvPicPr>
          <p:cNvPr id="18438" name="Picture 14"/>
          <p:cNvPicPr>
            <a:picLocks noChangeAspect="1" noChangeArrowheads="1"/>
          </p:cNvPicPr>
          <p:nvPr/>
        </p:nvPicPr>
        <p:blipFill>
          <a:blip r:embed="rId3" cstate="print"/>
          <a:srcRect/>
          <a:stretch>
            <a:fillRect/>
          </a:stretch>
        </p:blipFill>
        <p:spPr bwMode="auto">
          <a:xfrm>
            <a:off x="284163" y="3122613"/>
            <a:ext cx="1444625" cy="2530475"/>
          </a:xfrm>
          <a:prstGeom prst="rect">
            <a:avLst/>
          </a:prstGeom>
          <a:noFill/>
          <a:ln w="22225">
            <a:solidFill>
              <a:schemeClr val="tx1"/>
            </a:solidFill>
            <a:miter lim="800000"/>
            <a:headEnd/>
            <a:tailEnd/>
          </a:ln>
        </p:spPr>
      </p:pic>
      <p:sp>
        <p:nvSpPr>
          <p:cNvPr id="18439" name="Rectangle 15"/>
          <p:cNvSpPr>
            <a:spLocks noChangeArrowheads="1"/>
          </p:cNvSpPr>
          <p:nvPr/>
        </p:nvSpPr>
        <p:spPr bwMode="auto">
          <a:xfrm>
            <a:off x="322263" y="5189538"/>
            <a:ext cx="1108075" cy="228600"/>
          </a:xfrm>
          <a:prstGeom prst="rect">
            <a:avLst/>
          </a:prstGeom>
          <a:noFill/>
          <a:ln w="28575" algn="ctr">
            <a:solidFill>
              <a:srgbClr val="FF0066"/>
            </a:solidFill>
            <a:miter lim="800000"/>
            <a:headEnd/>
            <a:tailEnd/>
          </a:ln>
        </p:spPr>
        <p:txBody>
          <a:bodyPr wrap="none" anchor="ctr">
            <a:spAutoFit/>
          </a:bodyPr>
          <a:lstStyle/>
          <a:p>
            <a:endParaRPr 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336145" y="406929"/>
            <a:ext cx="6934201" cy="498475"/>
          </a:xfrm>
        </p:spPr>
        <p:txBody>
          <a:bodyPr/>
          <a:lstStyle/>
          <a:p>
            <a:r>
              <a:rPr lang="en-US" dirty="0" smtClean="0"/>
              <a:t>Cross Sections (8)</a:t>
            </a:r>
          </a:p>
        </p:txBody>
      </p:sp>
      <p:pic>
        <p:nvPicPr>
          <p:cNvPr id="19460" name="Picture 11"/>
          <p:cNvPicPr>
            <a:picLocks noChangeAspect="1" noChangeArrowheads="1"/>
          </p:cNvPicPr>
          <p:nvPr/>
        </p:nvPicPr>
        <p:blipFill>
          <a:blip r:embed="rId2" cstate="print"/>
          <a:srcRect/>
          <a:stretch>
            <a:fillRect/>
          </a:stretch>
        </p:blipFill>
        <p:spPr bwMode="auto">
          <a:xfrm>
            <a:off x="284163" y="3122613"/>
            <a:ext cx="1444625" cy="2530475"/>
          </a:xfrm>
          <a:prstGeom prst="rect">
            <a:avLst/>
          </a:prstGeom>
          <a:noFill/>
          <a:ln w="22225">
            <a:solidFill>
              <a:schemeClr val="tx1"/>
            </a:solidFill>
            <a:miter lim="800000"/>
            <a:headEnd/>
            <a:tailEnd/>
          </a:ln>
        </p:spPr>
      </p:pic>
      <p:sp>
        <p:nvSpPr>
          <p:cNvPr id="19461" name="Rectangle 13"/>
          <p:cNvSpPr>
            <a:spLocks noChangeArrowheads="1"/>
          </p:cNvSpPr>
          <p:nvPr/>
        </p:nvSpPr>
        <p:spPr bwMode="auto">
          <a:xfrm>
            <a:off x="330200" y="5435600"/>
            <a:ext cx="939800" cy="177800"/>
          </a:xfrm>
          <a:prstGeom prst="rect">
            <a:avLst/>
          </a:prstGeom>
          <a:noFill/>
          <a:ln w="28575" algn="ctr">
            <a:solidFill>
              <a:srgbClr val="FF0066"/>
            </a:solidFill>
            <a:miter lim="800000"/>
            <a:headEnd/>
            <a:tailEnd/>
          </a:ln>
        </p:spPr>
        <p:txBody>
          <a:bodyPr wrap="none" anchor="ctr">
            <a:spAutoFit/>
          </a:bodyPr>
          <a:lstStyle/>
          <a:p>
            <a:endParaRPr lang="en-US"/>
          </a:p>
        </p:txBody>
      </p:sp>
      <p:sp>
        <p:nvSpPr>
          <p:cNvPr id="19462" name="Text Box 13"/>
          <p:cNvSpPr txBox="1">
            <a:spLocks noChangeArrowheads="1"/>
          </p:cNvSpPr>
          <p:nvPr/>
        </p:nvSpPr>
        <p:spPr bwMode="auto">
          <a:xfrm>
            <a:off x="2061105" y="1456797"/>
            <a:ext cx="6016625" cy="2431435"/>
          </a:xfrm>
          <a:prstGeom prst="rect">
            <a:avLst/>
          </a:prstGeom>
          <a:noFill/>
          <a:ln w="22225">
            <a:noFill/>
            <a:miter lim="800000"/>
            <a:headEnd type="none" w="sm" len="sm"/>
            <a:tailEnd type="none" w="sm" len="sm"/>
          </a:ln>
        </p:spPr>
        <p:txBody>
          <a:bodyPr>
            <a:spAutoFit/>
          </a:bodyPr>
          <a:lstStyle/>
          <a:p>
            <a:pPr marL="228600" indent="-228600">
              <a:spcBef>
                <a:spcPct val="50000"/>
              </a:spcBef>
              <a:buFontTx/>
              <a:buChar char="•"/>
            </a:pPr>
            <a:r>
              <a:rPr lang="en-US" b="0" dirty="0"/>
              <a:t>Select Cross Section </a:t>
            </a:r>
            <a:r>
              <a:rPr lang="en-US" b="0" dirty="0" smtClean="0">
                <a:sym typeface="Wingdings" pitchFamily="2" charset="2"/>
              </a:rPr>
              <a:t></a:t>
            </a:r>
            <a:r>
              <a:rPr lang="en-US" b="0" dirty="0" smtClean="0"/>
              <a:t> </a:t>
            </a:r>
            <a:r>
              <a:rPr lang="en-US" b="0" dirty="0"/>
              <a:t>User Defined from Concept Menu</a:t>
            </a:r>
          </a:p>
          <a:p>
            <a:pPr marL="228600" indent="-228600">
              <a:spcBef>
                <a:spcPct val="50000"/>
              </a:spcBef>
              <a:buFontTx/>
              <a:buChar char="•"/>
            </a:pPr>
            <a:r>
              <a:rPr lang="en-US" b="0" dirty="0"/>
              <a:t>A Cross Section node with an empty sketch will be added in the tree outline</a:t>
            </a:r>
          </a:p>
          <a:p>
            <a:pPr marL="228600" indent="-228600">
              <a:spcBef>
                <a:spcPct val="50000"/>
              </a:spcBef>
              <a:buFontTx/>
              <a:buChar char="•"/>
            </a:pPr>
            <a:r>
              <a:rPr lang="en-US" b="0" dirty="0"/>
              <a:t>Click Sketching tab to draw the required sketch ( Must be a closed Sketch)</a:t>
            </a:r>
          </a:p>
          <a:p>
            <a:pPr marL="228600" indent="-228600">
              <a:spcBef>
                <a:spcPct val="50000"/>
              </a:spcBef>
              <a:buFontTx/>
              <a:buChar char="•"/>
            </a:pPr>
            <a:r>
              <a:rPr lang="en-US" b="0" dirty="0"/>
              <a:t>Click Generate.  DM will compute the Cross Section properties and show them in the details view. These properties cannot be changed.</a:t>
            </a:r>
          </a:p>
        </p:txBody>
      </p:sp>
      <p:sp>
        <p:nvSpPr>
          <p:cNvPr id="19463" name="Text Box 15"/>
          <p:cNvSpPr txBox="1">
            <a:spLocks noChangeArrowheads="1"/>
          </p:cNvSpPr>
          <p:nvPr/>
        </p:nvSpPr>
        <p:spPr bwMode="auto">
          <a:xfrm>
            <a:off x="1202267" y="965200"/>
            <a:ext cx="7315200" cy="400110"/>
          </a:xfrm>
          <a:prstGeom prst="rect">
            <a:avLst/>
          </a:prstGeom>
          <a:noFill/>
          <a:ln w="28575" algn="ctr">
            <a:noFill/>
            <a:miter lim="800000"/>
            <a:headEnd/>
            <a:tailEnd/>
          </a:ln>
        </p:spPr>
        <p:txBody>
          <a:bodyPr wrap="square">
            <a:spAutoFit/>
          </a:bodyPr>
          <a:lstStyle/>
          <a:p>
            <a:pPr>
              <a:spcBef>
                <a:spcPct val="50000"/>
              </a:spcBef>
            </a:pPr>
            <a:r>
              <a:rPr lang="en-US" sz="2000" dirty="0"/>
              <a:t>Steps for creating a User Defined Cross Section:</a:t>
            </a:r>
          </a:p>
        </p:txBody>
      </p:sp>
      <p:pic>
        <p:nvPicPr>
          <p:cNvPr id="19464" name="Picture 16"/>
          <p:cNvPicPr>
            <a:picLocks noChangeAspect="1" noChangeArrowheads="1"/>
          </p:cNvPicPr>
          <p:nvPr/>
        </p:nvPicPr>
        <p:blipFill>
          <a:blip r:embed="rId3" cstate="print"/>
          <a:srcRect/>
          <a:stretch>
            <a:fillRect/>
          </a:stretch>
        </p:blipFill>
        <p:spPr bwMode="auto">
          <a:xfrm>
            <a:off x="4260850" y="4868863"/>
            <a:ext cx="1857375" cy="1352550"/>
          </a:xfrm>
          <a:prstGeom prst="rect">
            <a:avLst/>
          </a:prstGeom>
          <a:noFill/>
          <a:ln w="22225">
            <a:solidFill>
              <a:schemeClr val="tx1"/>
            </a:solidFill>
            <a:miter lim="800000"/>
            <a:headEnd/>
            <a:tailEnd/>
          </a:ln>
        </p:spPr>
      </p:pic>
      <p:sp>
        <p:nvSpPr>
          <p:cNvPr id="19465" name="Line 17"/>
          <p:cNvSpPr>
            <a:spLocks noChangeShapeType="1"/>
          </p:cNvSpPr>
          <p:nvPr/>
        </p:nvSpPr>
        <p:spPr bwMode="auto">
          <a:xfrm>
            <a:off x="5595938" y="5859463"/>
            <a:ext cx="982662" cy="0"/>
          </a:xfrm>
          <a:prstGeom prst="line">
            <a:avLst/>
          </a:prstGeom>
          <a:noFill/>
          <a:ln w="28575">
            <a:solidFill>
              <a:srgbClr val="FF0066"/>
            </a:solidFill>
            <a:round/>
            <a:headEnd/>
            <a:tailEnd type="triangle" w="med" len="med"/>
          </a:ln>
        </p:spPr>
        <p:txBody>
          <a:bodyPr>
            <a:spAutoFit/>
          </a:bodyPr>
          <a:lstStyle/>
          <a:p>
            <a:endParaRPr lang="en-US"/>
          </a:p>
        </p:txBody>
      </p:sp>
      <p:sp>
        <p:nvSpPr>
          <p:cNvPr id="19466" name="Text Box 18"/>
          <p:cNvSpPr txBox="1">
            <a:spLocks noChangeArrowheads="1"/>
          </p:cNvSpPr>
          <p:nvPr/>
        </p:nvSpPr>
        <p:spPr bwMode="auto">
          <a:xfrm>
            <a:off x="6578600" y="5672138"/>
            <a:ext cx="2354263" cy="358775"/>
          </a:xfrm>
          <a:prstGeom prst="rect">
            <a:avLst/>
          </a:prstGeom>
          <a:noFill/>
          <a:ln w="22225" algn="ctr">
            <a:solidFill>
              <a:schemeClr val="tx1"/>
            </a:solidFill>
            <a:miter lim="800000"/>
            <a:headEnd/>
            <a:tailEnd/>
          </a:ln>
        </p:spPr>
        <p:txBody>
          <a:bodyPr>
            <a:spAutoFit/>
          </a:bodyPr>
          <a:lstStyle/>
          <a:p>
            <a:pPr>
              <a:spcBef>
                <a:spcPct val="50000"/>
              </a:spcBef>
            </a:pPr>
            <a:r>
              <a:rPr lang="en-US" sz="1600"/>
              <a:t>Cross Section Node</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497013" y="423333"/>
            <a:ext cx="6934201" cy="515938"/>
          </a:xfrm>
        </p:spPr>
        <p:txBody>
          <a:bodyPr/>
          <a:lstStyle/>
          <a:p>
            <a:r>
              <a:rPr lang="en-US" dirty="0" smtClean="0"/>
              <a:t>Cross Section Alignment (1)</a:t>
            </a:r>
          </a:p>
        </p:txBody>
      </p:sp>
      <p:sp>
        <p:nvSpPr>
          <p:cNvPr id="20483" name="Rectangle 3"/>
          <p:cNvSpPr>
            <a:spLocks noGrp="1" noChangeArrowheads="1"/>
          </p:cNvSpPr>
          <p:nvPr>
            <p:ph type="body" idx="4294967295"/>
          </p:nvPr>
        </p:nvSpPr>
        <p:spPr>
          <a:xfrm>
            <a:off x="490538" y="990600"/>
            <a:ext cx="7812087" cy="2233613"/>
          </a:xfrm>
        </p:spPr>
        <p:txBody>
          <a:bodyPr/>
          <a:lstStyle/>
          <a:p>
            <a:pPr>
              <a:lnSpc>
                <a:spcPct val="80000"/>
              </a:lnSpc>
              <a:buFont typeface="Arial" pitchFamily="34" charset="0"/>
              <a:buChar char="•"/>
            </a:pPr>
            <a:r>
              <a:rPr lang="en-US" sz="1800" dirty="0" smtClean="0"/>
              <a:t>As shown below, in Design-Modeler the cross section lies in the XY plane</a:t>
            </a:r>
          </a:p>
          <a:p>
            <a:pPr>
              <a:lnSpc>
                <a:spcPct val="80000"/>
              </a:lnSpc>
              <a:buFont typeface="Arial" pitchFamily="34" charset="0"/>
              <a:buChar char="•"/>
            </a:pPr>
            <a:r>
              <a:rPr lang="en-US" sz="1800" dirty="0" smtClean="0"/>
              <a:t>Cross section alignment is defined by:</a:t>
            </a:r>
          </a:p>
          <a:p>
            <a:pPr marL="742950" lvl="2" indent="-171450">
              <a:lnSpc>
                <a:spcPct val="80000"/>
              </a:lnSpc>
            </a:pPr>
            <a:r>
              <a:rPr lang="en-US" sz="1600" b="0" dirty="0" smtClean="0"/>
              <a:t>A local or cross section +Y direction</a:t>
            </a:r>
          </a:p>
          <a:p>
            <a:pPr marL="1087438" lvl="3">
              <a:lnSpc>
                <a:spcPct val="80000"/>
              </a:lnSpc>
            </a:pPr>
            <a:r>
              <a:rPr lang="en-US" sz="1600" b="0" dirty="0" smtClean="0"/>
              <a:t>Default alignment is with the global +Y direction unless that would result in an invalid alignment in which case +Z is used</a:t>
            </a:r>
          </a:p>
          <a:p>
            <a:pPr marL="742950" lvl="2" indent="-171450">
              <a:lnSpc>
                <a:spcPct val="80000"/>
              </a:lnSpc>
            </a:pPr>
            <a:r>
              <a:rPr lang="en-US" sz="1600" b="0" dirty="0" smtClean="0"/>
              <a:t>Note: In the ANSYS Classic Environment, the cross section lies in the YZ plane and uses the X direction as the edge tangent. This difference in orientation has no bearing on the analysis.</a:t>
            </a:r>
          </a:p>
        </p:txBody>
      </p:sp>
      <p:pic>
        <p:nvPicPr>
          <p:cNvPr id="20484" name="Picture 4" descr="beamsec1"/>
          <p:cNvPicPr>
            <a:picLocks noChangeAspect="1" noChangeArrowheads="1"/>
          </p:cNvPicPr>
          <p:nvPr/>
        </p:nvPicPr>
        <p:blipFill>
          <a:blip r:embed="rId2" cstate="print"/>
          <a:srcRect/>
          <a:stretch>
            <a:fillRect/>
          </a:stretch>
        </p:blipFill>
        <p:spPr bwMode="auto">
          <a:xfrm>
            <a:off x="374650" y="3905250"/>
            <a:ext cx="3756025" cy="2065338"/>
          </a:xfrm>
          <a:prstGeom prst="rect">
            <a:avLst/>
          </a:prstGeom>
          <a:noFill/>
          <a:ln w="9525">
            <a:noFill/>
            <a:miter lim="800000"/>
            <a:headEnd/>
            <a:tailEnd/>
          </a:ln>
        </p:spPr>
      </p:pic>
      <p:grpSp>
        <p:nvGrpSpPr>
          <p:cNvPr id="2" name="Group 7"/>
          <p:cNvGrpSpPr>
            <a:grpSpLocks/>
          </p:cNvGrpSpPr>
          <p:nvPr/>
        </p:nvGrpSpPr>
        <p:grpSpPr bwMode="auto">
          <a:xfrm>
            <a:off x="4722813" y="3992563"/>
            <a:ext cx="3862387" cy="2179637"/>
            <a:chOff x="1436" y="2332"/>
            <a:chExt cx="2887" cy="1909"/>
          </a:xfrm>
        </p:grpSpPr>
        <p:grpSp>
          <p:nvGrpSpPr>
            <p:cNvPr id="3" name="Group 8"/>
            <p:cNvGrpSpPr>
              <a:grpSpLocks/>
            </p:cNvGrpSpPr>
            <p:nvPr/>
          </p:nvGrpSpPr>
          <p:grpSpPr bwMode="auto">
            <a:xfrm>
              <a:off x="3445" y="2393"/>
              <a:ext cx="878" cy="1848"/>
              <a:chOff x="1598" y="2335"/>
              <a:chExt cx="878" cy="1848"/>
            </a:xfrm>
          </p:grpSpPr>
          <p:sp>
            <p:nvSpPr>
              <p:cNvPr id="20512" name="Line 9"/>
              <p:cNvSpPr>
                <a:spLocks noChangeShapeType="1"/>
              </p:cNvSpPr>
              <p:nvPr/>
            </p:nvSpPr>
            <p:spPr bwMode="auto">
              <a:xfrm flipV="1">
                <a:off x="2304" y="2560"/>
                <a:ext cx="0" cy="832"/>
              </a:xfrm>
              <a:prstGeom prst="line">
                <a:avLst/>
              </a:prstGeom>
              <a:noFill/>
              <a:ln w="25400">
                <a:solidFill>
                  <a:schemeClr val="tx2"/>
                </a:solidFill>
                <a:round/>
                <a:headEnd type="none" w="sm" len="sm"/>
                <a:tailEnd type="triangle" w="sm" len="sm"/>
              </a:ln>
            </p:spPr>
            <p:txBody>
              <a:bodyPr wrap="none" anchor="ctr"/>
              <a:lstStyle/>
              <a:p>
                <a:endParaRPr lang="en-US"/>
              </a:p>
            </p:txBody>
          </p:sp>
          <p:sp>
            <p:nvSpPr>
              <p:cNvPr id="20513" name="Line 10"/>
              <p:cNvSpPr>
                <a:spLocks noChangeShapeType="1"/>
              </p:cNvSpPr>
              <p:nvPr/>
            </p:nvSpPr>
            <p:spPr bwMode="auto">
              <a:xfrm flipH="1">
                <a:off x="1914" y="3380"/>
                <a:ext cx="390" cy="320"/>
              </a:xfrm>
              <a:prstGeom prst="line">
                <a:avLst/>
              </a:prstGeom>
              <a:noFill/>
              <a:ln w="25400">
                <a:solidFill>
                  <a:schemeClr val="tx2"/>
                </a:solidFill>
                <a:round/>
                <a:headEnd type="none" w="sm" len="sm"/>
                <a:tailEnd type="triangle" w="sm" len="sm"/>
              </a:ln>
            </p:spPr>
            <p:txBody>
              <a:bodyPr wrap="none" anchor="ctr"/>
              <a:lstStyle/>
              <a:p>
                <a:endParaRPr lang="en-US"/>
              </a:p>
            </p:txBody>
          </p:sp>
          <p:sp>
            <p:nvSpPr>
              <p:cNvPr id="20514" name="Text Box 11"/>
              <p:cNvSpPr txBox="1">
                <a:spLocks noChangeArrowheads="1"/>
              </p:cNvSpPr>
              <p:nvPr/>
            </p:nvSpPr>
            <p:spPr bwMode="auto">
              <a:xfrm>
                <a:off x="2194" y="2335"/>
                <a:ext cx="198" cy="267"/>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Y</a:t>
                </a:r>
              </a:p>
            </p:txBody>
          </p:sp>
          <p:sp>
            <p:nvSpPr>
              <p:cNvPr id="20515" name="Text Box 12"/>
              <p:cNvSpPr txBox="1">
                <a:spLocks noChangeArrowheads="1"/>
              </p:cNvSpPr>
              <p:nvPr/>
            </p:nvSpPr>
            <p:spPr bwMode="auto">
              <a:xfrm>
                <a:off x="1598" y="3730"/>
                <a:ext cx="878" cy="453"/>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Edge Tangent</a:t>
                </a:r>
              </a:p>
            </p:txBody>
          </p:sp>
        </p:grpSp>
        <p:grpSp>
          <p:nvGrpSpPr>
            <p:cNvPr id="4" name="Group 13"/>
            <p:cNvGrpSpPr>
              <a:grpSpLocks/>
            </p:cNvGrpSpPr>
            <p:nvPr/>
          </p:nvGrpSpPr>
          <p:grpSpPr bwMode="auto">
            <a:xfrm>
              <a:off x="2561" y="2332"/>
              <a:ext cx="1263" cy="1527"/>
              <a:chOff x="651" y="2349"/>
              <a:chExt cx="1263" cy="1527"/>
            </a:xfrm>
          </p:grpSpPr>
          <p:sp>
            <p:nvSpPr>
              <p:cNvPr id="20493" name="Line 14"/>
              <p:cNvSpPr>
                <a:spLocks noChangeShapeType="1"/>
              </p:cNvSpPr>
              <p:nvPr/>
            </p:nvSpPr>
            <p:spPr bwMode="auto">
              <a:xfrm>
                <a:off x="651" y="2803"/>
                <a:ext cx="1" cy="1065"/>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494" name="Line 15"/>
              <p:cNvSpPr>
                <a:spLocks noChangeShapeType="1"/>
              </p:cNvSpPr>
              <p:nvPr/>
            </p:nvSpPr>
            <p:spPr bwMode="auto">
              <a:xfrm>
                <a:off x="651" y="3862"/>
                <a:ext cx="553" cy="0"/>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495" name="Line 16"/>
              <p:cNvSpPr>
                <a:spLocks noChangeShapeType="1"/>
              </p:cNvSpPr>
              <p:nvPr/>
            </p:nvSpPr>
            <p:spPr bwMode="auto">
              <a:xfrm>
                <a:off x="653" y="2811"/>
                <a:ext cx="553" cy="0"/>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496" name="Line 17"/>
              <p:cNvSpPr>
                <a:spLocks noChangeShapeType="1"/>
              </p:cNvSpPr>
              <p:nvPr/>
            </p:nvSpPr>
            <p:spPr bwMode="auto">
              <a:xfrm flipV="1">
                <a:off x="764" y="3743"/>
                <a:ext cx="448" cy="0"/>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497" name="Line 18"/>
              <p:cNvSpPr>
                <a:spLocks noChangeShapeType="1"/>
              </p:cNvSpPr>
              <p:nvPr/>
            </p:nvSpPr>
            <p:spPr bwMode="auto">
              <a:xfrm flipV="1">
                <a:off x="770" y="2934"/>
                <a:ext cx="419" cy="1"/>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498" name="Line 19"/>
              <p:cNvSpPr>
                <a:spLocks noChangeShapeType="1"/>
              </p:cNvSpPr>
              <p:nvPr/>
            </p:nvSpPr>
            <p:spPr bwMode="auto">
              <a:xfrm flipH="1">
                <a:off x="766" y="2934"/>
                <a:ext cx="4" cy="803"/>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499" name="Line 20"/>
              <p:cNvSpPr>
                <a:spLocks noChangeShapeType="1"/>
              </p:cNvSpPr>
              <p:nvPr/>
            </p:nvSpPr>
            <p:spPr bwMode="auto">
              <a:xfrm>
                <a:off x="1192" y="2803"/>
                <a:ext cx="0" cy="140"/>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500" name="Line 21"/>
              <p:cNvSpPr>
                <a:spLocks noChangeShapeType="1"/>
              </p:cNvSpPr>
              <p:nvPr/>
            </p:nvSpPr>
            <p:spPr bwMode="auto">
              <a:xfrm>
                <a:off x="1200" y="3748"/>
                <a:ext cx="0" cy="128"/>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501" name="Line 22"/>
              <p:cNvSpPr>
                <a:spLocks noChangeShapeType="1"/>
              </p:cNvSpPr>
              <p:nvPr/>
            </p:nvSpPr>
            <p:spPr bwMode="auto">
              <a:xfrm>
                <a:off x="1355" y="2349"/>
                <a:ext cx="553" cy="0"/>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502" name="Line 23"/>
              <p:cNvSpPr>
                <a:spLocks noChangeShapeType="1"/>
              </p:cNvSpPr>
              <p:nvPr/>
            </p:nvSpPr>
            <p:spPr bwMode="auto">
              <a:xfrm flipV="1">
                <a:off x="1466" y="3281"/>
                <a:ext cx="448" cy="0"/>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503" name="Line 24"/>
              <p:cNvSpPr>
                <a:spLocks noChangeShapeType="1"/>
              </p:cNvSpPr>
              <p:nvPr/>
            </p:nvSpPr>
            <p:spPr bwMode="auto">
              <a:xfrm>
                <a:off x="1468" y="2756"/>
                <a:ext cx="0" cy="519"/>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504" name="Line 25"/>
              <p:cNvSpPr>
                <a:spLocks noChangeShapeType="1"/>
              </p:cNvSpPr>
              <p:nvPr/>
            </p:nvSpPr>
            <p:spPr bwMode="auto">
              <a:xfrm flipH="1">
                <a:off x="1894" y="2364"/>
                <a:ext cx="1" cy="117"/>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505" name="Line 26"/>
              <p:cNvSpPr>
                <a:spLocks noChangeShapeType="1"/>
              </p:cNvSpPr>
              <p:nvPr/>
            </p:nvSpPr>
            <p:spPr bwMode="auto">
              <a:xfrm>
                <a:off x="1902" y="3286"/>
                <a:ext cx="0" cy="128"/>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506" name="Line 27"/>
              <p:cNvSpPr>
                <a:spLocks noChangeShapeType="1"/>
              </p:cNvSpPr>
              <p:nvPr/>
            </p:nvSpPr>
            <p:spPr bwMode="auto">
              <a:xfrm flipV="1">
                <a:off x="652" y="2349"/>
                <a:ext cx="701" cy="454"/>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507" name="Line 28"/>
              <p:cNvSpPr>
                <a:spLocks noChangeShapeType="1"/>
              </p:cNvSpPr>
              <p:nvPr/>
            </p:nvSpPr>
            <p:spPr bwMode="auto">
              <a:xfrm flipV="1">
                <a:off x="1189" y="2349"/>
                <a:ext cx="702" cy="462"/>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508" name="Line 29"/>
              <p:cNvSpPr>
                <a:spLocks noChangeShapeType="1"/>
              </p:cNvSpPr>
              <p:nvPr/>
            </p:nvSpPr>
            <p:spPr bwMode="auto">
              <a:xfrm flipV="1">
                <a:off x="1200" y="2472"/>
                <a:ext cx="691" cy="457"/>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509" name="Line 30"/>
              <p:cNvSpPr>
                <a:spLocks noChangeShapeType="1"/>
              </p:cNvSpPr>
              <p:nvPr/>
            </p:nvSpPr>
            <p:spPr bwMode="auto">
              <a:xfrm flipV="1">
                <a:off x="770" y="3286"/>
                <a:ext cx="696" cy="451"/>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510" name="Line 31"/>
              <p:cNvSpPr>
                <a:spLocks noChangeShapeType="1"/>
              </p:cNvSpPr>
              <p:nvPr/>
            </p:nvSpPr>
            <p:spPr bwMode="auto">
              <a:xfrm flipV="1">
                <a:off x="1204" y="3281"/>
                <a:ext cx="690" cy="462"/>
              </a:xfrm>
              <a:prstGeom prst="line">
                <a:avLst/>
              </a:prstGeom>
              <a:noFill/>
              <a:ln w="25400">
                <a:solidFill>
                  <a:schemeClr val="tx2"/>
                </a:solidFill>
                <a:round/>
                <a:headEnd type="none" w="sm" len="sm"/>
                <a:tailEnd type="none" w="sm" len="sm"/>
              </a:ln>
            </p:spPr>
            <p:txBody>
              <a:bodyPr wrap="none" anchor="ctr"/>
              <a:lstStyle/>
              <a:p>
                <a:endParaRPr lang="en-US"/>
              </a:p>
            </p:txBody>
          </p:sp>
          <p:sp>
            <p:nvSpPr>
              <p:cNvPr id="20511" name="Line 32"/>
              <p:cNvSpPr>
                <a:spLocks noChangeShapeType="1"/>
              </p:cNvSpPr>
              <p:nvPr/>
            </p:nvSpPr>
            <p:spPr bwMode="auto">
              <a:xfrm flipV="1">
                <a:off x="1204" y="3406"/>
                <a:ext cx="698" cy="456"/>
              </a:xfrm>
              <a:prstGeom prst="line">
                <a:avLst/>
              </a:prstGeom>
              <a:noFill/>
              <a:ln w="25400">
                <a:solidFill>
                  <a:schemeClr val="tx2"/>
                </a:solidFill>
                <a:round/>
                <a:headEnd type="none" w="sm" len="sm"/>
                <a:tailEnd type="none" w="sm" len="sm"/>
              </a:ln>
            </p:spPr>
            <p:txBody>
              <a:bodyPr wrap="none" anchor="ctr"/>
              <a:lstStyle/>
              <a:p>
                <a:endParaRPr lang="en-US"/>
              </a:p>
            </p:txBody>
          </p:sp>
        </p:grpSp>
        <p:sp>
          <p:nvSpPr>
            <p:cNvPr id="20488" name="Rectangle 33"/>
            <p:cNvSpPr>
              <a:spLocks noChangeArrowheads="1"/>
            </p:cNvSpPr>
            <p:nvPr/>
          </p:nvSpPr>
          <p:spPr bwMode="auto">
            <a:xfrm>
              <a:off x="2562" y="2805"/>
              <a:ext cx="123" cy="1036"/>
            </a:xfrm>
            <a:prstGeom prst="rect">
              <a:avLst/>
            </a:prstGeom>
            <a:solidFill>
              <a:schemeClr val="tx2">
                <a:alpha val="50195"/>
              </a:schemeClr>
            </a:solidFill>
            <a:ln w="25400">
              <a:noFill/>
              <a:miter lim="800000"/>
              <a:headEnd type="none" w="sm" len="sm"/>
              <a:tailEnd type="none" w="sm" len="sm"/>
            </a:ln>
          </p:spPr>
          <p:txBody>
            <a:bodyPr wrap="none" anchor="ctr"/>
            <a:lstStyle/>
            <a:p>
              <a:endParaRPr lang="en-US" sz="1400"/>
            </a:p>
          </p:txBody>
        </p:sp>
        <p:sp>
          <p:nvSpPr>
            <p:cNvPr id="20489" name="Rectangle 34"/>
            <p:cNvSpPr>
              <a:spLocks noChangeArrowheads="1"/>
            </p:cNvSpPr>
            <p:nvPr/>
          </p:nvSpPr>
          <p:spPr bwMode="auto">
            <a:xfrm>
              <a:off x="2667" y="2798"/>
              <a:ext cx="437" cy="117"/>
            </a:xfrm>
            <a:prstGeom prst="rect">
              <a:avLst/>
            </a:prstGeom>
            <a:solidFill>
              <a:schemeClr val="tx2">
                <a:alpha val="50195"/>
              </a:schemeClr>
            </a:solidFill>
            <a:ln w="25400">
              <a:noFill/>
              <a:miter lim="800000"/>
              <a:headEnd type="none" w="sm" len="sm"/>
              <a:tailEnd type="none" w="sm" len="sm"/>
            </a:ln>
          </p:spPr>
          <p:txBody>
            <a:bodyPr wrap="none" anchor="ctr"/>
            <a:lstStyle/>
            <a:p>
              <a:endParaRPr lang="en-US" sz="1400"/>
            </a:p>
          </p:txBody>
        </p:sp>
        <p:sp>
          <p:nvSpPr>
            <p:cNvPr id="20490" name="Rectangle 35"/>
            <p:cNvSpPr>
              <a:spLocks noChangeArrowheads="1"/>
            </p:cNvSpPr>
            <p:nvPr/>
          </p:nvSpPr>
          <p:spPr bwMode="auto">
            <a:xfrm>
              <a:off x="2670" y="3727"/>
              <a:ext cx="437" cy="116"/>
            </a:xfrm>
            <a:prstGeom prst="rect">
              <a:avLst/>
            </a:prstGeom>
            <a:solidFill>
              <a:schemeClr val="tx2">
                <a:alpha val="50195"/>
              </a:schemeClr>
            </a:solidFill>
            <a:ln w="25400">
              <a:noFill/>
              <a:miter lim="800000"/>
              <a:headEnd type="none" w="sm" len="sm"/>
              <a:tailEnd type="none" w="sm" len="sm"/>
            </a:ln>
          </p:spPr>
          <p:txBody>
            <a:bodyPr wrap="none" anchor="ctr"/>
            <a:lstStyle/>
            <a:p>
              <a:endParaRPr lang="en-US" sz="1400"/>
            </a:p>
          </p:txBody>
        </p:sp>
        <p:sp>
          <p:nvSpPr>
            <p:cNvPr id="20491" name="Text Box 36"/>
            <p:cNvSpPr txBox="1">
              <a:spLocks noChangeArrowheads="1"/>
            </p:cNvSpPr>
            <p:nvPr/>
          </p:nvSpPr>
          <p:spPr bwMode="auto">
            <a:xfrm>
              <a:off x="1436" y="3458"/>
              <a:ext cx="959" cy="453"/>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Cross Section</a:t>
              </a:r>
            </a:p>
          </p:txBody>
        </p:sp>
        <p:sp>
          <p:nvSpPr>
            <p:cNvPr id="20492" name="Line 37"/>
            <p:cNvSpPr>
              <a:spLocks noChangeShapeType="1"/>
            </p:cNvSpPr>
            <p:nvPr/>
          </p:nvSpPr>
          <p:spPr bwMode="auto">
            <a:xfrm flipV="1">
              <a:off x="2288" y="3288"/>
              <a:ext cx="332" cy="244"/>
            </a:xfrm>
            <a:prstGeom prst="line">
              <a:avLst/>
            </a:prstGeom>
            <a:noFill/>
            <a:ln w="25400">
              <a:solidFill>
                <a:srgbClr val="FF0000"/>
              </a:solidFill>
              <a:round/>
              <a:headEnd type="none" w="sm" len="sm"/>
              <a:tailEnd type="triangle" w="sm" len="sm"/>
            </a:ln>
          </p:spPr>
          <p:txBody>
            <a:bodyPr wrap="none" anchor="ctr"/>
            <a:lstStyle/>
            <a:p>
              <a:endParaRPr lang="en-US"/>
            </a:p>
          </p:txBody>
        </p:sp>
      </p:gr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50"/>
          <p:cNvSpPr>
            <a:spLocks noGrp="1" noChangeArrowheads="1"/>
          </p:cNvSpPr>
          <p:nvPr>
            <p:ph type="title" idx="4294967295"/>
          </p:nvPr>
        </p:nvSpPr>
        <p:spPr>
          <a:xfrm>
            <a:off x="1437745" y="440267"/>
            <a:ext cx="6934201" cy="508000"/>
          </a:xfrm>
        </p:spPr>
        <p:txBody>
          <a:bodyPr/>
          <a:lstStyle/>
          <a:p>
            <a:r>
              <a:rPr lang="en-US" dirty="0" smtClean="0"/>
              <a:t>Cross Section Alignment (2)</a:t>
            </a:r>
          </a:p>
        </p:txBody>
      </p:sp>
      <p:sp>
        <p:nvSpPr>
          <p:cNvPr id="21507" name="Rectangle 2051"/>
          <p:cNvSpPr>
            <a:spLocks noGrp="1" noChangeArrowheads="1"/>
          </p:cNvSpPr>
          <p:nvPr>
            <p:ph type="body" idx="4294967295"/>
          </p:nvPr>
        </p:nvSpPr>
        <p:spPr>
          <a:xfrm>
            <a:off x="180975" y="1071563"/>
            <a:ext cx="8674100" cy="3348037"/>
          </a:xfrm>
        </p:spPr>
        <p:txBody>
          <a:bodyPr/>
          <a:lstStyle/>
          <a:p>
            <a:r>
              <a:rPr lang="en-US" dirty="0" smtClean="0"/>
              <a:t>A color code is used to indicate cross section status for line bodies in the Viewer</a:t>
            </a:r>
          </a:p>
          <a:p>
            <a:pPr marL="742950" lvl="2" indent="-171450"/>
            <a:r>
              <a:rPr lang="en-US" sz="1600" b="0" dirty="0" smtClean="0"/>
              <a:t>Violet: no cross section assigned</a:t>
            </a:r>
          </a:p>
          <a:p>
            <a:pPr marL="742950" lvl="2" indent="-171450"/>
            <a:r>
              <a:rPr lang="en-US" sz="1600" b="0" dirty="0" smtClean="0"/>
              <a:t>Black: cross section assigned with valid alignment</a:t>
            </a:r>
          </a:p>
          <a:p>
            <a:pPr marL="742950" lvl="2" indent="-171450"/>
            <a:r>
              <a:rPr lang="en-US" sz="1600" b="0" dirty="0" smtClean="0"/>
              <a:t>Red: cross section assigned with invalid alignment</a:t>
            </a:r>
          </a:p>
          <a:p>
            <a:pPr marL="514350" lvl="1" indent="-171450">
              <a:buFont typeface="Times New Roman" pitchFamily="18" charset="0"/>
              <a:buNone/>
            </a:pPr>
            <a:endParaRPr lang="en-US" dirty="0" smtClean="0"/>
          </a:p>
          <a:p>
            <a:r>
              <a:rPr lang="en-US" dirty="0" smtClean="0"/>
              <a:t>The line body icons in the tree have similar visual aids</a:t>
            </a:r>
          </a:p>
          <a:p>
            <a:pPr marL="742950" lvl="2" indent="-171450"/>
            <a:r>
              <a:rPr lang="en-US" sz="1600" b="0" dirty="0" smtClean="0"/>
              <a:t>Green: cross section assigned with valid cross section alignment</a:t>
            </a:r>
          </a:p>
          <a:p>
            <a:pPr marL="742950" lvl="2" indent="-171450"/>
            <a:r>
              <a:rPr lang="en-US" sz="1600" b="0" dirty="0" smtClean="0"/>
              <a:t>Yellow: no cross section assigned or default alignment</a:t>
            </a:r>
          </a:p>
          <a:p>
            <a:pPr marL="742950" lvl="2" indent="-171450"/>
            <a:r>
              <a:rPr lang="en-US" sz="1600" b="0" dirty="0" smtClean="0"/>
              <a:t>Red: invalid cross section alignment</a:t>
            </a:r>
          </a:p>
        </p:txBody>
      </p:sp>
      <p:pic>
        <p:nvPicPr>
          <p:cNvPr id="21508" name="Picture 2052" descr="line icons"/>
          <p:cNvPicPr>
            <a:picLocks noChangeAspect="1" noChangeArrowheads="1"/>
          </p:cNvPicPr>
          <p:nvPr/>
        </p:nvPicPr>
        <p:blipFill>
          <a:blip r:embed="rId2" cstate="print"/>
          <a:srcRect/>
          <a:stretch>
            <a:fillRect/>
          </a:stretch>
        </p:blipFill>
        <p:spPr bwMode="auto">
          <a:xfrm>
            <a:off x="3475038" y="4732338"/>
            <a:ext cx="2193925" cy="1125537"/>
          </a:xfrm>
          <a:prstGeom prst="rect">
            <a:avLst/>
          </a:prstGeom>
          <a:noFill/>
          <a:ln w="22225">
            <a:solidFill>
              <a:schemeClr val="tx1"/>
            </a:solidFill>
            <a:miter lim="800000"/>
            <a:headEnd/>
            <a:tailEnd/>
          </a:ln>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488544" y="397405"/>
            <a:ext cx="6934201" cy="508000"/>
          </a:xfrm>
        </p:spPr>
        <p:txBody>
          <a:bodyPr/>
          <a:lstStyle/>
          <a:p>
            <a:r>
              <a:rPr lang="en-US" dirty="0" smtClean="0"/>
              <a:t>Cross Section Alignment (3)</a:t>
            </a:r>
          </a:p>
        </p:txBody>
      </p:sp>
      <p:sp>
        <p:nvSpPr>
          <p:cNvPr id="22531" name="Rectangle 3"/>
          <p:cNvSpPr>
            <a:spLocks noGrp="1" noChangeArrowheads="1"/>
          </p:cNvSpPr>
          <p:nvPr>
            <p:ph type="body" idx="4294967295"/>
          </p:nvPr>
        </p:nvSpPr>
        <p:spPr>
          <a:xfrm>
            <a:off x="366184" y="977372"/>
            <a:ext cx="8655050" cy="1571625"/>
          </a:xfrm>
        </p:spPr>
        <p:txBody>
          <a:bodyPr/>
          <a:lstStyle/>
          <a:p>
            <a:pPr marL="228600" indent="-228600">
              <a:lnSpc>
                <a:spcPct val="80000"/>
              </a:lnSpc>
            </a:pPr>
            <a:r>
              <a:rPr lang="en-US" dirty="0" smtClean="0"/>
              <a:t>Checking alignment can be done graphically using the View menu</a:t>
            </a:r>
          </a:p>
          <a:p>
            <a:pPr marL="0" lvl="1">
              <a:lnSpc>
                <a:spcPct val="80000"/>
              </a:lnSpc>
              <a:buFontTx/>
              <a:buNone/>
            </a:pPr>
            <a:endParaRPr lang="en-US" sz="1400" b="0" dirty="0" smtClean="0"/>
          </a:p>
          <a:p>
            <a:pPr marL="742950" lvl="2" indent="-171450">
              <a:lnSpc>
                <a:spcPct val="80000"/>
              </a:lnSpc>
            </a:pPr>
            <a:r>
              <a:rPr lang="en-US" sz="1600" b="0" dirty="0" smtClean="0"/>
              <a:t>Choose “Show Cross Section Alignments”</a:t>
            </a:r>
          </a:p>
          <a:p>
            <a:pPr marL="1087438" lvl="3">
              <a:lnSpc>
                <a:spcPct val="80000"/>
              </a:lnSpc>
            </a:pPr>
            <a:r>
              <a:rPr lang="en-US" sz="1600" b="0" dirty="0" smtClean="0"/>
              <a:t>Green arrow = +Y, blue arrow = edge tangent of cross section</a:t>
            </a:r>
          </a:p>
          <a:p>
            <a:pPr marL="1087438" lvl="3">
              <a:lnSpc>
                <a:spcPct val="80000"/>
              </a:lnSpc>
              <a:buFontTx/>
              <a:buNone/>
            </a:pPr>
            <a:endParaRPr lang="en-US" sz="1600" b="0" dirty="0" smtClean="0"/>
          </a:p>
          <a:p>
            <a:pPr marL="742950" lvl="2" indent="-171450">
              <a:lnSpc>
                <a:spcPct val="80000"/>
              </a:lnSpc>
            </a:pPr>
            <a:r>
              <a:rPr lang="en-US" sz="1600" b="0" dirty="0" smtClean="0"/>
              <a:t>Or choose “Cross Section Solids”</a:t>
            </a:r>
          </a:p>
        </p:txBody>
      </p:sp>
      <p:pic>
        <p:nvPicPr>
          <p:cNvPr id="22532" name="Picture 4" descr="align2"/>
          <p:cNvPicPr>
            <a:picLocks noChangeAspect="1" noChangeArrowheads="1"/>
          </p:cNvPicPr>
          <p:nvPr/>
        </p:nvPicPr>
        <p:blipFill>
          <a:blip r:embed="rId2" cstate="print"/>
          <a:srcRect/>
          <a:stretch>
            <a:fillRect/>
          </a:stretch>
        </p:blipFill>
        <p:spPr bwMode="auto">
          <a:xfrm>
            <a:off x="4878388" y="2768600"/>
            <a:ext cx="3386137" cy="2025650"/>
          </a:xfrm>
          <a:prstGeom prst="rect">
            <a:avLst/>
          </a:prstGeom>
          <a:noFill/>
          <a:ln w="9525">
            <a:noFill/>
            <a:miter lim="800000"/>
            <a:headEnd/>
            <a:tailEnd/>
          </a:ln>
        </p:spPr>
      </p:pic>
      <p:pic>
        <p:nvPicPr>
          <p:cNvPr id="22533" name="Picture 8" descr="align5"/>
          <p:cNvPicPr>
            <a:picLocks noChangeAspect="1" noChangeArrowheads="1"/>
          </p:cNvPicPr>
          <p:nvPr/>
        </p:nvPicPr>
        <p:blipFill>
          <a:blip r:embed="rId3" cstate="print"/>
          <a:srcRect/>
          <a:stretch>
            <a:fillRect/>
          </a:stretch>
        </p:blipFill>
        <p:spPr bwMode="auto">
          <a:xfrm>
            <a:off x="4883150" y="4792663"/>
            <a:ext cx="3376613" cy="1709737"/>
          </a:xfrm>
          <a:prstGeom prst="rect">
            <a:avLst/>
          </a:prstGeom>
          <a:noFill/>
          <a:ln w="9525">
            <a:noFill/>
            <a:miter lim="800000"/>
            <a:headEnd/>
            <a:tailEnd/>
          </a:ln>
        </p:spPr>
      </p:pic>
      <p:sp>
        <p:nvSpPr>
          <p:cNvPr id="22534" name="Text Box 13"/>
          <p:cNvSpPr txBox="1">
            <a:spLocks noChangeArrowheads="1"/>
          </p:cNvSpPr>
          <p:nvPr/>
        </p:nvSpPr>
        <p:spPr bwMode="auto">
          <a:xfrm>
            <a:off x="6505575" y="3949700"/>
            <a:ext cx="1393825"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Edge Tangent</a:t>
            </a:r>
          </a:p>
        </p:txBody>
      </p:sp>
      <p:sp>
        <p:nvSpPr>
          <p:cNvPr id="22535" name="Text Box 14"/>
          <p:cNvSpPr txBox="1">
            <a:spLocks noChangeArrowheads="1"/>
          </p:cNvSpPr>
          <p:nvPr/>
        </p:nvSpPr>
        <p:spPr bwMode="auto">
          <a:xfrm>
            <a:off x="5641975" y="3009900"/>
            <a:ext cx="463550"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+Y</a:t>
            </a:r>
          </a:p>
        </p:txBody>
      </p:sp>
      <p:pic>
        <p:nvPicPr>
          <p:cNvPr id="22536" name="Picture 12"/>
          <p:cNvPicPr>
            <a:picLocks noChangeAspect="1" noChangeArrowheads="1"/>
          </p:cNvPicPr>
          <p:nvPr/>
        </p:nvPicPr>
        <p:blipFill>
          <a:blip r:embed="rId4" cstate="print"/>
          <a:srcRect/>
          <a:stretch>
            <a:fillRect/>
          </a:stretch>
        </p:blipFill>
        <p:spPr bwMode="auto">
          <a:xfrm>
            <a:off x="1154113" y="2997200"/>
            <a:ext cx="1924050" cy="2590800"/>
          </a:xfrm>
          <a:prstGeom prst="rect">
            <a:avLst/>
          </a:prstGeom>
          <a:noFill/>
          <a:ln w="22225">
            <a:solidFill>
              <a:schemeClr val="tx1"/>
            </a:solidFill>
            <a:miter lim="800000"/>
            <a:headEnd/>
            <a:tailEnd/>
          </a:ln>
        </p:spPr>
      </p:pic>
      <p:sp>
        <p:nvSpPr>
          <p:cNvPr id="22537" name="Rectangle 14"/>
          <p:cNvSpPr>
            <a:spLocks noChangeArrowheads="1"/>
          </p:cNvSpPr>
          <p:nvPr/>
        </p:nvSpPr>
        <p:spPr bwMode="auto">
          <a:xfrm>
            <a:off x="1176338" y="4208463"/>
            <a:ext cx="1465262" cy="388937"/>
          </a:xfrm>
          <a:prstGeom prst="rect">
            <a:avLst/>
          </a:prstGeom>
          <a:noFill/>
          <a:ln w="28575" algn="ctr">
            <a:solidFill>
              <a:srgbClr val="FF0066"/>
            </a:solidFill>
            <a:miter lim="800000"/>
            <a:headEnd/>
            <a:tailEnd/>
          </a:ln>
        </p:spPr>
        <p:txBody>
          <a:bodyPr wrap="none" anchor="ctr">
            <a:spAutoFit/>
          </a:bodyPr>
          <a:lstStyle/>
          <a:p>
            <a:endParaRPr lang="en-US"/>
          </a:p>
        </p:txBody>
      </p:sp>
      <p:sp>
        <p:nvSpPr>
          <p:cNvPr id="22538" name="Line 15"/>
          <p:cNvSpPr>
            <a:spLocks noChangeShapeType="1"/>
          </p:cNvSpPr>
          <p:nvPr/>
        </p:nvSpPr>
        <p:spPr bwMode="auto">
          <a:xfrm flipV="1">
            <a:off x="2565400" y="3598863"/>
            <a:ext cx="2344738" cy="719137"/>
          </a:xfrm>
          <a:prstGeom prst="line">
            <a:avLst/>
          </a:prstGeom>
          <a:noFill/>
          <a:ln w="28575">
            <a:solidFill>
              <a:srgbClr val="FF0066"/>
            </a:solidFill>
            <a:round/>
            <a:headEnd/>
            <a:tailEnd type="triangle" w="med" len="med"/>
          </a:ln>
        </p:spPr>
        <p:txBody>
          <a:bodyPr>
            <a:spAutoFit/>
          </a:bodyPr>
          <a:lstStyle/>
          <a:p>
            <a:endParaRPr lang="en-US"/>
          </a:p>
        </p:txBody>
      </p:sp>
      <p:sp>
        <p:nvSpPr>
          <p:cNvPr id="22539" name="Line 16"/>
          <p:cNvSpPr>
            <a:spLocks noChangeShapeType="1"/>
          </p:cNvSpPr>
          <p:nvPr/>
        </p:nvSpPr>
        <p:spPr bwMode="auto">
          <a:xfrm>
            <a:off x="2344738" y="4503738"/>
            <a:ext cx="2692400" cy="796925"/>
          </a:xfrm>
          <a:prstGeom prst="line">
            <a:avLst/>
          </a:prstGeom>
          <a:noFill/>
          <a:ln w="28575">
            <a:solidFill>
              <a:srgbClr val="FF0066"/>
            </a:solidFill>
            <a:round/>
            <a:headEnd/>
            <a:tailEnd type="triangle" w="med" len="med"/>
          </a:ln>
        </p:spPr>
        <p:txBody>
          <a:bodyPr>
            <a:spAutoFit/>
          </a:bodyPr>
          <a:lstStyle/>
          <a:p>
            <a:endParaRPr lang="en-US"/>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idx="4294967295"/>
          </p:nvPr>
        </p:nvSpPr>
        <p:spPr>
          <a:xfrm>
            <a:off x="1386945" y="457729"/>
            <a:ext cx="6934201" cy="508000"/>
          </a:xfrm>
        </p:spPr>
        <p:txBody>
          <a:bodyPr/>
          <a:lstStyle/>
          <a:p>
            <a:r>
              <a:rPr lang="en-US" dirty="0" smtClean="0"/>
              <a:t>Cross Section Alignment (4)</a:t>
            </a:r>
          </a:p>
        </p:txBody>
      </p:sp>
      <p:sp>
        <p:nvSpPr>
          <p:cNvPr id="23555" name="Rectangle 1027"/>
          <p:cNvSpPr>
            <a:spLocks noGrp="1" noChangeArrowheads="1"/>
          </p:cNvSpPr>
          <p:nvPr>
            <p:ph type="body" idx="4294967295"/>
          </p:nvPr>
        </p:nvSpPr>
        <p:spPr>
          <a:xfrm>
            <a:off x="333375" y="927100"/>
            <a:ext cx="8128000" cy="1935163"/>
          </a:xfrm>
        </p:spPr>
        <p:txBody>
          <a:bodyPr/>
          <a:lstStyle/>
          <a:p>
            <a:pPr>
              <a:lnSpc>
                <a:spcPct val="80000"/>
              </a:lnSpc>
              <a:buFont typeface="Arial" pitchFamily="34" charset="0"/>
              <a:buChar char="•"/>
            </a:pPr>
            <a:r>
              <a:rPr lang="en-US" sz="1800" dirty="0" smtClean="0">
                <a:latin typeface="+mn-lt"/>
              </a:rPr>
              <a:t>Because a default alignment is chosen, Cross Section orientation will almost always need to be modified</a:t>
            </a:r>
          </a:p>
          <a:p>
            <a:pPr>
              <a:lnSpc>
                <a:spcPct val="80000"/>
              </a:lnSpc>
              <a:buFont typeface="Arial" pitchFamily="34" charset="0"/>
              <a:buChar char="•"/>
            </a:pPr>
            <a:r>
              <a:rPr lang="en-US" sz="1800" dirty="0" smtClean="0">
                <a:latin typeface="+mn-lt"/>
              </a:rPr>
              <a:t>There are 2 methods for modifying the Cross section alignment, “Selection” and “Vector”</a:t>
            </a:r>
          </a:p>
          <a:p>
            <a:pPr marL="742950" lvl="2" indent="-171450">
              <a:lnSpc>
                <a:spcPct val="80000"/>
              </a:lnSpc>
            </a:pPr>
            <a:r>
              <a:rPr lang="en-US" sz="1600" b="0" dirty="0" smtClean="0"/>
              <a:t>The selection method uses existing geometry (edges, points, etc.) as alignment reference</a:t>
            </a:r>
          </a:p>
          <a:p>
            <a:pPr marL="742950" lvl="2" indent="-171450">
              <a:lnSpc>
                <a:spcPct val="80000"/>
              </a:lnSpc>
            </a:pPr>
            <a:r>
              <a:rPr lang="en-US" sz="1600" b="0" dirty="0" smtClean="0"/>
              <a:t>The vector method uses input according to X, Y, Z coordinate directions</a:t>
            </a:r>
          </a:p>
          <a:p>
            <a:pPr marL="742950" lvl="2" indent="-171450">
              <a:lnSpc>
                <a:spcPct val="80000"/>
              </a:lnSpc>
            </a:pPr>
            <a:r>
              <a:rPr lang="en-US" sz="1600" b="0" dirty="0" smtClean="0"/>
              <a:t>For either method a rotation angle can be input and/or the orientation reversed</a:t>
            </a:r>
          </a:p>
        </p:txBody>
      </p:sp>
      <p:pic>
        <p:nvPicPr>
          <p:cNvPr id="23556" name="Picture 1028" descr="align1"/>
          <p:cNvPicPr>
            <a:picLocks noChangeAspect="1" noChangeArrowheads="1"/>
          </p:cNvPicPr>
          <p:nvPr/>
        </p:nvPicPr>
        <p:blipFill>
          <a:blip r:embed="rId2" cstate="print"/>
          <a:srcRect/>
          <a:stretch>
            <a:fillRect/>
          </a:stretch>
        </p:blipFill>
        <p:spPr bwMode="auto">
          <a:xfrm>
            <a:off x="1130300" y="3276600"/>
            <a:ext cx="2755900" cy="1651000"/>
          </a:xfrm>
          <a:prstGeom prst="rect">
            <a:avLst/>
          </a:prstGeom>
          <a:noFill/>
          <a:ln w="22225">
            <a:solidFill>
              <a:schemeClr val="tx1"/>
            </a:solidFill>
            <a:miter lim="800000"/>
            <a:headEnd/>
            <a:tailEnd/>
          </a:ln>
        </p:spPr>
      </p:pic>
      <p:pic>
        <p:nvPicPr>
          <p:cNvPr id="23557" name="Picture 1029" descr="align2"/>
          <p:cNvPicPr>
            <a:picLocks noChangeAspect="1" noChangeArrowheads="1"/>
          </p:cNvPicPr>
          <p:nvPr/>
        </p:nvPicPr>
        <p:blipFill>
          <a:blip r:embed="rId3" cstate="print"/>
          <a:srcRect/>
          <a:stretch>
            <a:fillRect/>
          </a:stretch>
        </p:blipFill>
        <p:spPr bwMode="auto">
          <a:xfrm>
            <a:off x="5654675" y="3276600"/>
            <a:ext cx="2732088" cy="1660525"/>
          </a:xfrm>
          <a:prstGeom prst="rect">
            <a:avLst/>
          </a:prstGeom>
          <a:noFill/>
          <a:ln w="22225">
            <a:solidFill>
              <a:schemeClr val="tx1"/>
            </a:solidFill>
            <a:miter lim="800000"/>
            <a:headEnd/>
            <a:tailEnd/>
          </a:ln>
        </p:spPr>
      </p:pic>
      <p:sp>
        <p:nvSpPr>
          <p:cNvPr id="23558" name="Text Box 1030"/>
          <p:cNvSpPr txBox="1">
            <a:spLocks noChangeArrowheads="1"/>
          </p:cNvSpPr>
          <p:nvPr/>
        </p:nvSpPr>
        <p:spPr bwMode="auto">
          <a:xfrm>
            <a:off x="1450975" y="2949575"/>
            <a:ext cx="1971675" cy="336550"/>
          </a:xfrm>
          <a:prstGeom prst="rect">
            <a:avLst/>
          </a:prstGeom>
          <a:noFill/>
          <a:ln w="25400">
            <a:noFill/>
            <a:miter lim="800000"/>
            <a:headEnd type="none" w="sm" len="sm"/>
            <a:tailEnd type="none" w="sm" len="sm"/>
          </a:ln>
        </p:spPr>
        <p:txBody>
          <a:bodyPr>
            <a:spAutoFit/>
          </a:bodyPr>
          <a:lstStyle/>
          <a:p>
            <a:pPr algn="l">
              <a:spcBef>
                <a:spcPct val="50000"/>
              </a:spcBef>
            </a:pPr>
            <a:r>
              <a:rPr lang="en-US" sz="1600"/>
              <a:t>Selection Method</a:t>
            </a:r>
          </a:p>
        </p:txBody>
      </p:sp>
      <p:sp>
        <p:nvSpPr>
          <p:cNvPr id="23559" name="Text Box 1031"/>
          <p:cNvSpPr txBox="1">
            <a:spLocks noChangeArrowheads="1"/>
          </p:cNvSpPr>
          <p:nvPr/>
        </p:nvSpPr>
        <p:spPr bwMode="auto">
          <a:xfrm>
            <a:off x="6103938" y="2960688"/>
            <a:ext cx="2238375" cy="336550"/>
          </a:xfrm>
          <a:prstGeom prst="rect">
            <a:avLst/>
          </a:prstGeom>
          <a:noFill/>
          <a:ln w="25400">
            <a:noFill/>
            <a:miter lim="800000"/>
            <a:headEnd type="none" w="sm" len="sm"/>
            <a:tailEnd type="none" w="sm" len="sm"/>
          </a:ln>
        </p:spPr>
        <p:txBody>
          <a:bodyPr>
            <a:spAutoFit/>
          </a:bodyPr>
          <a:lstStyle/>
          <a:p>
            <a:pPr>
              <a:spcBef>
                <a:spcPct val="50000"/>
              </a:spcBef>
            </a:pPr>
            <a:r>
              <a:rPr lang="en-US" sz="1600"/>
              <a:t>Vector Method</a:t>
            </a:r>
          </a:p>
        </p:txBody>
      </p:sp>
      <p:sp>
        <p:nvSpPr>
          <p:cNvPr id="23560" name="Text Box 8"/>
          <p:cNvSpPr txBox="1">
            <a:spLocks noChangeArrowheads="1"/>
          </p:cNvSpPr>
          <p:nvPr/>
        </p:nvSpPr>
        <p:spPr bwMode="auto">
          <a:xfrm>
            <a:off x="1320800" y="5095875"/>
            <a:ext cx="6350000" cy="1077218"/>
          </a:xfrm>
          <a:prstGeom prst="rect">
            <a:avLst/>
          </a:prstGeom>
          <a:noFill/>
          <a:ln w="22225" algn="ctr">
            <a:noFill/>
            <a:miter lim="800000"/>
            <a:headEnd/>
            <a:tailEnd/>
          </a:ln>
        </p:spPr>
        <p:txBody>
          <a:bodyPr>
            <a:spAutoFit/>
          </a:bodyPr>
          <a:lstStyle/>
          <a:p>
            <a:pPr marL="228600" indent="-228600" algn="l">
              <a:spcBef>
                <a:spcPct val="50000"/>
              </a:spcBef>
              <a:buFontTx/>
              <a:buChar char="•"/>
            </a:pPr>
            <a:r>
              <a:rPr lang="en-US" sz="1600" b="0" dirty="0">
                <a:latin typeface="+mn-lt"/>
              </a:rPr>
              <a:t>To access the Alignment Mode Details, click on the Line Body in the Tree</a:t>
            </a:r>
          </a:p>
          <a:p>
            <a:pPr marL="228600" indent="-228600" algn="l">
              <a:spcBef>
                <a:spcPct val="50000"/>
              </a:spcBef>
              <a:buFontTx/>
              <a:buChar char="•"/>
            </a:pPr>
            <a:r>
              <a:rPr lang="en-US" sz="1600" b="0" dirty="0">
                <a:latin typeface="+mn-lt"/>
              </a:rPr>
              <a:t>RMB in the Viewer and Choose “Select All”</a:t>
            </a:r>
          </a:p>
          <a:p>
            <a:pPr marL="228600" indent="-228600" algn="l">
              <a:spcBef>
                <a:spcPct val="50000"/>
              </a:spcBef>
              <a:buFontTx/>
              <a:buChar char="•"/>
            </a:pPr>
            <a:r>
              <a:rPr lang="en-US" sz="1600" b="0" dirty="0">
                <a:latin typeface="+mn-lt"/>
              </a:rPr>
              <a:t>Alignment Mode details show up</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319212" y="398463"/>
            <a:ext cx="6934201" cy="508000"/>
          </a:xfrm>
        </p:spPr>
        <p:txBody>
          <a:bodyPr/>
          <a:lstStyle/>
          <a:p>
            <a:r>
              <a:rPr lang="en-US" dirty="0" smtClean="0"/>
              <a:t>Cross Section Alignment (5)</a:t>
            </a:r>
          </a:p>
        </p:txBody>
      </p:sp>
      <p:sp>
        <p:nvSpPr>
          <p:cNvPr id="24579" name="Rectangle 3"/>
          <p:cNvSpPr>
            <a:spLocks noGrp="1" noChangeArrowheads="1"/>
          </p:cNvSpPr>
          <p:nvPr>
            <p:ph type="body" idx="4294967295"/>
          </p:nvPr>
        </p:nvSpPr>
        <p:spPr>
          <a:xfrm>
            <a:off x="342372" y="1002772"/>
            <a:ext cx="8153400" cy="428625"/>
          </a:xfrm>
        </p:spPr>
        <p:txBody>
          <a:bodyPr/>
          <a:lstStyle/>
          <a:p>
            <a:pPr>
              <a:lnSpc>
                <a:spcPct val="90000"/>
              </a:lnSpc>
            </a:pPr>
            <a:r>
              <a:rPr lang="en-US" dirty="0" smtClean="0"/>
              <a:t>Modifying the Cross Section orientation by vector</a:t>
            </a:r>
          </a:p>
          <a:p>
            <a:pPr marL="514350" lvl="1" indent="-171450">
              <a:lnSpc>
                <a:spcPct val="90000"/>
              </a:lnSpc>
            </a:pPr>
            <a:endParaRPr lang="en-US" sz="2000" dirty="0" smtClean="0"/>
          </a:p>
        </p:txBody>
      </p:sp>
      <p:grpSp>
        <p:nvGrpSpPr>
          <p:cNvPr id="2" name="Group 8"/>
          <p:cNvGrpSpPr>
            <a:grpSpLocks/>
          </p:cNvGrpSpPr>
          <p:nvPr/>
        </p:nvGrpSpPr>
        <p:grpSpPr bwMode="auto">
          <a:xfrm>
            <a:off x="6027738" y="2278063"/>
            <a:ext cx="2573337" cy="3875087"/>
            <a:chOff x="989" y="1578"/>
            <a:chExt cx="1621" cy="2441"/>
          </a:xfrm>
        </p:grpSpPr>
        <p:pic>
          <p:nvPicPr>
            <p:cNvPr id="24596" name="Picture 4" descr="align detail1"/>
            <p:cNvPicPr>
              <a:picLocks noChangeAspect="1" noChangeArrowheads="1"/>
            </p:cNvPicPr>
            <p:nvPr/>
          </p:nvPicPr>
          <p:blipFill>
            <a:blip r:embed="rId2" cstate="print"/>
            <a:srcRect/>
            <a:stretch>
              <a:fillRect/>
            </a:stretch>
          </p:blipFill>
          <p:spPr bwMode="auto">
            <a:xfrm>
              <a:off x="1152" y="1578"/>
              <a:ext cx="1296" cy="1078"/>
            </a:xfrm>
            <a:prstGeom prst="rect">
              <a:avLst/>
            </a:prstGeom>
            <a:noFill/>
            <a:ln w="22225">
              <a:solidFill>
                <a:schemeClr val="tx1"/>
              </a:solidFill>
              <a:miter lim="800000"/>
              <a:headEnd/>
              <a:tailEnd/>
            </a:ln>
          </p:spPr>
        </p:pic>
        <p:pic>
          <p:nvPicPr>
            <p:cNvPr id="24597" name="Picture 5" descr="align detail2"/>
            <p:cNvPicPr>
              <a:picLocks noChangeAspect="1" noChangeArrowheads="1"/>
            </p:cNvPicPr>
            <p:nvPr/>
          </p:nvPicPr>
          <p:blipFill>
            <a:blip r:embed="rId3" cstate="print"/>
            <a:srcRect/>
            <a:stretch>
              <a:fillRect/>
            </a:stretch>
          </p:blipFill>
          <p:spPr bwMode="auto">
            <a:xfrm>
              <a:off x="989" y="2656"/>
              <a:ext cx="1621" cy="1363"/>
            </a:xfrm>
            <a:prstGeom prst="rect">
              <a:avLst/>
            </a:prstGeom>
            <a:noFill/>
            <a:ln w="22225">
              <a:solidFill>
                <a:schemeClr val="tx1"/>
              </a:solidFill>
              <a:miter lim="800000"/>
              <a:headEnd/>
              <a:tailEnd/>
            </a:ln>
          </p:spPr>
        </p:pic>
      </p:grpSp>
      <p:grpSp>
        <p:nvGrpSpPr>
          <p:cNvPr id="3" name="Group 9"/>
          <p:cNvGrpSpPr>
            <a:grpSpLocks/>
          </p:cNvGrpSpPr>
          <p:nvPr/>
        </p:nvGrpSpPr>
        <p:grpSpPr bwMode="auto">
          <a:xfrm>
            <a:off x="569913" y="2306638"/>
            <a:ext cx="2565400" cy="3817937"/>
            <a:chOff x="3635" y="1604"/>
            <a:chExt cx="1616" cy="2405"/>
          </a:xfrm>
        </p:grpSpPr>
        <p:pic>
          <p:nvPicPr>
            <p:cNvPr id="24594" name="Picture 6" descr="align detail3"/>
            <p:cNvPicPr>
              <a:picLocks noChangeAspect="1" noChangeArrowheads="1"/>
            </p:cNvPicPr>
            <p:nvPr/>
          </p:nvPicPr>
          <p:blipFill>
            <a:blip r:embed="rId4" cstate="print"/>
            <a:srcRect/>
            <a:stretch>
              <a:fillRect/>
            </a:stretch>
          </p:blipFill>
          <p:spPr bwMode="auto">
            <a:xfrm>
              <a:off x="3776" y="1604"/>
              <a:ext cx="1381" cy="1052"/>
            </a:xfrm>
            <a:prstGeom prst="rect">
              <a:avLst/>
            </a:prstGeom>
            <a:noFill/>
            <a:ln w="22225">
              <a:solidFill>
                <a:schemeClr val="tx1"/>
              </a:solidFill>
              <a:miter lim="800000"/>
              <a:headEnd/>
              <a:tailEnd/>
            </a:ln>
          </p:spPr>
        </p:pic>
        <p:pic>
          <p:nvPicPr>
            <p:cNvPr id="24595" name="Picture 7" descr="align detail4"/>
            <p:cNvPicPr>
              <a:picLocks noChangeAspect="1" noChangeArrowheads="1"/>
            </p:cNvPicPr>
            <p:nvPr/>
          </p:nvPicPr>
          <p:blipFill>
            <a:blip r:embed="rId5" cstate="print"/>
            <a:srcRect/>
            <a:stretch>
              <a:fillRect/>
            </a:stretch>
          </p:blipFill>
          <p:spPr bwMode="auto">
            <a:xfrm>
              <a:off x="3635" y="2656"/>
              <a:ext cx="1616" cy="1353"/>
            </a:xfrm>
            <a:prstGeom prst="rect">
              <a:avLst/>
            </a:prstGeom>
            <a:noFill/>
            <a:ln w="22225">
              <a:solidFill>
                <a:schemeClr val="tx1"/>
              </a:solidFill>
              <a:miter lim="800000"/>
              <a:headEnd/>
              <a:tailEnd/>
            </a:ln>
          </p:spPr>
        </p:pic>
      </p:grpSp>
      <p:sp>
        <p:nvSpPr>
          <p:cNvPr id="24582" name="Text Box 10"/>
          <p:cNvSpPr txBox="1">
            <a:spLocks noChangeArrowheads="1"/>
          </p:cNvSpPr>
          <p:nvPr/>
        </p:nvSpPr>
        <p:spPr bwMode="auto">
          <a:xfrm>
            <a:off x="3381375" y="2038350"/>
            <a:ext cx="2381250" cy="581025"/>
          </a:xfrm>
          <a:prstGeom prst="rect">
            <a:avLst/>
          </a:prstGeom>
          <a:noFill/>
          <a:ln w="25400">
            <a:noFill/>
            <a:miter lim="800000"/>
            <a:headEnd type="none" w="sm" len="sm"/>
            <a:tailEnd type="none" w="sm" len="sm"/>
          </a:ln>
        </p:spPr>
        <p:txBody>
          <a:bodyPr>
            <a:spAutoFit/>
          </a:bodyPr>
          <a:lstStyle/>
          <a:p>
            <a:pPr>
              <a:spcBef>
                <a:spcPct val="50000"/>
              </a:spcBef>
            </a:pPr>
            <a:r>
              <a:rPr lang="en-US" sz="1600"/>
              <a:t>Switch to “Vector” alignment mode</a:t>
            </a:r>
          </a:p>
        </p:txBody>
      </p:sp>
      <p:sp>
        <p:nvSpPr>
          <p:cNvPr id="24583" name="Text Box 11"/>
          <p:cNvSpPr txBox="1">
            <a:spLocks noChangeArrowheads="1"/>
          </p:cNvSpPr>
          <p:nvPr/>
        </p:nvSpPr>
        <p:spPr bwMode="auto">
          <a:xfrm>
            <a:off x="3857625" y="2981325"/>
            <a:ext cx="1428750" cy="336550"/>
          </a:xfrm>
          <a:prstGeom prst="rect">
            <a:avLst/>
          </a:prstGeom>
          <a:noFill/>
          <a:ln w="25400">
            <a:noFill/>
            <a:miter lim="800000"/>
            <a:headEnd type="none" w="sm" len="sm"/>
            <a:tailEnd type="none" w="sm" len="sm"/>
          </a:ln>
        </p:spPr>
        <p:txBody>
          <a:bodyPr>
            <a:spAutoFit/>
          </a:bodyPr>
          <a:lstStyle/>
          <a:p>
            <a:pPr>
              <a:spcBef>
                <a:spcPct val="50000"/>
              </a:spcBef>
            </a:pPr>
            <a:endParaRPr lang="en-US" sz="1600"/>
          </a:p>
        </p:txBody>
      </p:sp>
      <p:sp>
        <p:nvSpPr>
          <p:cNvPr id="24584" name="Text Box 12"/>
          <p:cNvSpPr txBox="1">
            <a:spLocks noChangeArrowheads="1"/>
          </p:cNvSpPr>
          <p:nvPr/>
        </p:nvSpPr>
        <p:spPr bwMode="auto">
          <a:xfrm>
            <a:off x="3524250" y="2914650"/>
            <a:ext cx="2095500" cy="581025"/>
          </a:xfrm>
          <a:prstGeom prst="rect">
            <a:avLst/>
          </a:prstGeom>
          <a:noFill/>
          <a:ln w="25400">
            <a:noFill/>
            <a:miter lim="800000"/>
            <a:headEnd type="none" w="sm" len="sm"/>
            <a:tailEnd type="none" w="sm" len="sm"/>
          </a:ln>
        </p:spPr>
        <p:txBody>
          <a:bodyPr>
            <a:spAutoFit/>
          </a:bodyPr>
          <a:lstStyle/>
          <a:p>
            <a:pPr>
              <a:spcBef>
                <a:spcPct val="50000"/>
              </a:spcBef>
            </a:pPr>
            <a:r>
              <a:rPr lang="en-US" sz="1600"/>
              <a:t>Enter the desired coordinate values</a:t>
            </a:r>
          </a:p>
        </p:txBody>
      </p:sp>
      <p:sp>
        <p:nvSpPr>
          <p:cNvPr id="24585" name="Text Box 13"/>
          <p:cNvSpPr txBox="1">
            <a:spLocks noChangeArrowheads="1"/>
          </p:cNvSpPr>
          <p:nvPr/>
        </p:nvSpPr>
        <p:spPr bwMode="auto">
          <a:xfrm>
            <a:off x="3590925" y="3783013"/>
            <a:ext cx="1962150" cy="581025"/>
          </a:xfrm>
          <a:prstGeom prst="rect">
            <a:avLst/>
          </a:prstGeom>
          <a:noFill/>
          <a:ln w="25400">
            <a:noFill/>
            <a:miter lim="800000"/>
            <a:headEnd type="none" w="sm" len="sm"/>
            <a:tailEnd type="none" w="sm" len="sm"/>
          </a:ln>
        </p:spPr>
        <p:txBody>
          <a:bodyPr>
            <a:spAutoFit/>
          </a:bodyPr>
          <a:lstStyle/>
          <a:p>
            <a:pPr>
              <a:spcBef>
                <a:spcPct val="50000"/>
              </a:spcBef>
            </a:pPr>
            <a:r>
              <a:rPr lang="en-US" sz="1600"/>
              <a:t>Enter rotation angle if desired</a:t>
            </a:r>
          </a:p>
        </p:txBody>
      </p:sp>
      <p:sp>
        <p:nvSpPr>
          <p:cNvPr id="24586" name="Text Box 14"/>
          <p:cNvSpPr txBox="1">
            <a:spLocks noChangeArrowheads="1"/>
          </p:cNvSpPr>
          <p:nvPr/>
        </p:nvSpPr>
        <p:spPr bwMode="auto">
          <a:xfrm>
            <a:off x="3586163" y="4724400"/>
            <a:ext cx="1971675" cy="825500"/>
          </a:xfrm>
          <a:prstGeom prst="rect">
            <a:avLst/>
          </a:prstGeom>
          <a:noFill/>
          <a:ln w="25400">
            <a:noFill/>
            <a:miter lim="800000"/>
            <a:headEnd type="none" w="sm" len="sm"/>
            <a:tailEnd type="none" w="sm" len="sm"/>
          </a:ln>
        </p:spPr>
        <p:txBody>
          <a:bodyPr>
            <a:spAutoFit/>
          </a:bodyPr>
          <a:lstStyle/>
          <a:p>
            <a:pPr>
              <a:spcBef>
                <a:spcPct val="50000"/>
              </a:spcBef>
            </a:pPr>
            <a:r>
              <a:rPr lang="en-US" sz="1600"/>
              <a:t>Reverse orientation if desired</a:t>
            </a:r>
          </a:p>
        </p:txBody>
      </p:sp>
      <p:sp>
        <p:nvSpPr>
          <p:cNvPr id="24587" name="Rectangle 15"/>
          <p:cNvSpPr>
            <a:spLocks noChangeArrowheads="1"/>
          </p:cNvSpPr>
          <p:nvPr/>
        </p:nvSpPr>
        <p:spPr bwMode="auto">
          <a:xfrm>
            <a:off x="2209800" y="2486025"/>
            <a:ext cx="857250" cy="247650"/>
          </a:xfrm>
          <a:prstGeom prst="rect">
            <a:avLst/>
          </a:prstGeom>
          <a:noFill/>
          <a:ln w="25400">
            <a:solidFill>
              <a:srgbClr val="FF0000"/>
            </a:solidFill>
            <a:miter lim="800000"/>
            <a:headEnd type="none" w="sm" len="sm"/>
            <a:tailEnd type="none" w="sm" len="sm"/>
          </a:ln>
        </p:spPr>
        <p:txBody>
          <a:bodyPr wrap="none" anchor="ctr">
            <a:spAutoFit/>
          </a:bodyPr>
          <a:lstStyle/>
          <a:p>
            <a:endParaRPr lang="en-US" sz="1400"/>
          </a:p>
        </p:txBody>
      </p:sp>
      <p:sp>
        <p:nvSpPr>
          <p:cNvPr id="24588" name="Rectangle 16"/>
          <p:cNvSpPr>
            <a:spLocks noChangeArrowheads="1"/>
          </p:cNvSpPr>
          <p:nvPr/>
        </p:nvSpPr>
        <p:spPr bwMode="auto">
          <a:xfrm>
            <a:off x="914400" y="2943225"/>
            <a:ext cx="2162175" cy="571500"/>
          </a:xfrm>
          <a:prstGeom prst="rect">
            <a:avLst/>
          </a:prstGeom>
          <a:noFill/>
          <a:ln w="25400">
            <a:solidFill>
              <a:srgbClr val="FF0000"/>
            </a:solidFill>
            <a:miter lim="800000"/>
            <a:headEnd type="none" w="sm" len="sm"/>
            <a:tailEnd type="none" w="sm" len="sm"/>
          </a:ln>
        </p:spPr>
        <p:txBody>
          <a:bodyPr wrap="none" anchor="ctr">
            <a:spAutoFit/>
          </a:bodyPr>
          <a:lstStyle/>
          <a:p>
            <a:endParaRPr lang="en-US" sz="1400"/>
          </a:p>
        </p:txBody>
      </p:sp>
      <p:sp>
        <p:nvSpPr>
          <p:cNvPr id="24589" name="Rectangle 17"/>
          <p:cNvSpPr>
            <a:spLocks noChangeArrowheads="1"/>
          </p:cNvSpPr>
          <p:nvPr/>
        </p:nvSpPr>
        <p:spPr bwMode="auto">
          <a:xfrm>
            <a:off x="6362700" y="3495675"/>
            <a:ext cx="1781175" cy="209550"/>
          </a:xfrm>
          <a:prstGeom prst="rect">
            <a:avLst/>
          </a:prstGeom>
          <a:noFill/>
          <a:ln w="25400">
            <a:solidFill>
              <a:srgbClr val="FF0000"/>
            </a:solidFill>
            <a:miter lim="800000"/>
            <a:headEnd type="none" w="sm" len="sm"/>
            <a:tailEnd type="none" w="sm" len="sm"/>
          </a:ln>
        </p:spPr>
        <p:txBody>
          <a:bodyPr wrap="none" anchor="ctr">
            <a:spAutoFit/>
          </a:bodyPr>
          <a:lstStyle/>
          <a:p>
            <a:endParaRPr lang="en-US" sz="1400"/>
          </a:p>
        </p:txBody>
      </p:sp>
      <p:sp>
        <p:nvSpPr>
          <p:cNvPr id="24590" name="Line 18"/>
          <p:cNvSpPr>
            <a:spLocks noChangeShapeType="1"/>
          </p:cNvSpPr>
          <p:nvPr/>
        </p:nvSpPr>
        <p:spPr bwMode="auto">
          <a:xfrm flipH="1">
            <a:off x="3095625" y="2324100"/>
            <a:ext cx="628650" cy="209550"/>
          </a:xfrm>
          <a:prstGeom prst="line">
            <a:avLst/>
          </a:prstGeom>
          <a:noFill/>
          <a:ln w="25400">
            <a:solidFill>
              <a:srgbClr val="FF0000"/>
            </a:solidFill>
            <a:round/>
            <a:headEnd type="none" w="sm" len="sm"/>
            <a:tailEnd type="triangle" w="sm" len="sm"/>
          </a:ln>
        </p:spPr>
        <p:txBody>
          <a:bodyPr>
            <a:spAutoFit/>
          </a:bodyPr>
          <a:lstStyle/>
          <a:p>
            <a:endParaRPr lang="en-US"/>
          </a:p>
        </p:txBody>
      </p:sp>
      <p:sp>
        <p:nvSpPr>
          <p:cNvPr id="24591" name="Line 19"/>
          <p:cNvSpPr>
            <a:spLocks noChangeShapeType="1"/>
          </p:cNvSpPr>
          <p:nvPr/>
        </p:nvSpPr>
        <p:spPr bwMode="auto">
          <a:xfrm flipH="1">
            <a:off x="3076575" y="3209925"/>
            <a:ext cx="600075" cy="0"/>
          </a:xfrm>
          <a:prstGeom prst="line">
            <a:avLst/>
          </a:prstGeom>
          <a:noFill/>
          <a:ln w="25400">
            <a:solidFill>
              <a:srgbClr val="FF0000"/>
            </a:solidFill>
            <a:round/>
            <a:headEnd type="none" w="sm" len="sm"/>
            <a:tailEnd type="triangle" w="sm" len="sm"/>
          </a:ln>
        </p:spPr>
        <p:txBody>
          <a:bodyPr>
            <a:spAutoFit/>
          </a:bodyPr>
          <a:lstStyle/>
          <a:p>
            <a:endParaRPr lang="en-US"/>
          </a:p>
        </p:txBody>
      </p:sp>
      <p:sp>
        <p:nvSpPr>
          <p:cNvPr id="24592" name="Line 20"/>
          <p:cNvSpPr>
            <a:spLocks noChangeShapeType="1"/>
          </p:cNvSpPr>
          <p:nvPr/>
        </p:nvSpPr>
        <p:spPr bwMode="auto">
          <a:xfrm flipV="1">
            <a:off x="5429250" y="3609975"/>
            <a:ext cx="904875" cy="400050"/>
          </a:xfrm>
          <a:prstGeom prst="line">
            <a:avLst/>
          </a:prstGeom>
          <a:noFill/>
          <a:ln w="25400">
            <a:solidFill>
              <a:srgbClr val="FF0000"/>
            </a:solidFill>
            <a:round/>
            <a:headEnd type="none" w="sm" len="sm"/>
            <a:tailEnd type="triangle" w="sm" len="sm"/>
          </a:ln>
        </p:spPr>
        <p:txBody>
          <a:bodyPr>
            <a:spAutoFit/>
          </a:bodyPr>
          <a:lstStyle/>
          <a:p>
            <a:endParaRPr lang="en-US"/>
          </a:p>
        </p:txBody>
      </p:sp>
      <p:sp>
        <p:nvSpPr>
          <p:cNvPr id="24593" name="Line 21"/>
          <p:cNvSpPr>
            <a:spLocks noChangeShapeType="1"/>
          </p:cNvSpPr>
          <p:nvPr/>
        </p:nvSpPr>
        <p:spPr bwMode="auto">
          <a:xfrm flipV="1">
            <a:off x="5133975" y="3905250"/>
            <a:ext cx="1266825" cy="1047750"/>
          </a:xfrm>
          <a:prstGeom prst="line">
            <a:avLst/>
          </a:prstGeom>
          <a:noFill/>
          <a:ln w="25400">
            <a:solidFill>
              <a:srgbClr val="FF0000"/>
            </a:solidFill>
            <a:round/>
            <a:headEnd type="none" w="sm" len="sm"/>
            <a:tailEnd type="triangle" w="sm" len="sm"/>
          </a:ln>
        </p:spPr>
        <p:txBody>
          <a:bodyPr>
            <a:spAutoFit/>
          </a:bodyPr>
          <a:lstStyle/>
          <a:p>
            <a:endParaRPr lang="en-US"/>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624012" y="406400"/>
            <a:ext cx="6934201" cy="515938"/>
          </a:xfrm>
        </p:spPr>
        <p:txBody>
          <a:bodyPr/>
          <a:lstStyle/>
          <a:p>
            <a:r>
              <a:rPr lang="en-US" dirty="0" smtClean="0"/>
              <a:t>Cross Section Alignment (6)</a:t>
            </a:r>
          </a:p>
        </p:txBody>
      </p:sp>
      <p:sp>
        <p:nvSpPr>
          <p:cNvPr id="25603" name="Rectangle 3"/>
          <p:cNvSpPr>
            <a:spLocks noGrp="1" noChangeArrowheads="1"/>
          </p:cNvSpPr>
          <p:nvPr>
            <p:ph type="body" idx="4294967295"/>
          </p:nvPr>
        </p:nvSpPr>
        <p:spPr>
          <a:xfrm>
            <a:off x="358775" y="1063096"/>
            <a:ext cx="8029575" cy="622300"/>
          </a:xfrm>
        </p:spPr>
        <p:txBody>
          <a:bodyPr/>
          <a:lstStyle/>
          <a:p>
            <a:pPr marL="0" indent="0">
              <a:buFontTx/>
              <a:buNone/>
            </a:pPr>
            <a:r>
              <a:rPr lang="en-US" dirty="0" smtClean="0"/>
              <a:t>Modifying the cross section orientation by selection</a:t>
            </a:r>
          </a:p>
        </p:txBody>
      </p:sp>
      <p:sp>
        <p:nvSpPr>
          <p:cNvPr id="25604" name="Text Box 8"/>
          <p:cNvSpPr txBox="1">
            <a:spLocks noChangeArrowheads="1"/>
          </p:cNvSpPr>
          <p:nvPr/>
        </p:nvSpPr>
        <p:spPr bwMode="auto">
          <a:xfrm>
            <a:off x="914400" y="2032000"/>
            <a:ext cx="2735263" cy="517525"/>
          </a:xfrm>
          <a:prstGeom prst="rect">
            <a:avLst/>
          </a:prstGeom>
          <a:noFill/>
          <a:ln w="38100">
            <a:noFill/>
            <a:miter lim="800000"/>
            <a:headEnd type="none" w="sm" len="sm"/>
            <a:tailEnd type="none" w="sm" len="sm"/>
          </a:ln>
        </p:spPr>
        <p:txBody>
          <a:bodyPr>
            <a:spAutoFit/>
          </a:bodyPr>
          <a:lstStyle/>
          <a:p>
            <a:pPr marL="228600" indent="-228600" algn="l">
              <a:spcBef>
                <a:spcPct val="50000"/>
              </a:spcBef>
              <a:buFontTx/>
              <a:buAutoNum type="arabicPeriod"/>
            </a:pPr>
            <a:r>
              <a:rPr lang="en-US" sz="1400"/>
              <a:t>Select the line body to be aligned in graphics window</a:t>
            </a:r>
          </a:p>
        </p:txBody>
      </p:sp>
      <p:pic>
        <p:nvPicPr>
          <p:cNvPr id="25605" name="Picture 10" descr="select align1"/>
          <p:cNvPicPr>
            <a:picLocks noChangeAspect="1" noChangeArrowheads="1"/>
          </p:cNvPicPr>
          <p:nvPr/>
        </p:nvPicPr>
        <p:blipFill>
          <a:blip r:embed="rId2" cstate="print"/>
          <a:srcRect/>
          <a:stretch>
            <a:fillRect/>
          </a:stretch>
        </p:blipFill>
        <p:spPr bwMode="auto">
          <a:xfrm>
            <a:off x="439738" y="4927600"/>
            <a:ext cx="2501900" cy="1522413"/>
          </a:xfrm>
          <a:prstGeom prst="rect">
            <a:avLst/>
          </a:prstGeom>
          <a:noFill/>
          <a:ln w="22225">
            <a:solidFill>
              <a:schemeClr val="tx1"/>
            </a:solidFill>
            <a:miter lim="800000"/>
            <a:headEnd/>
            <a:tailEnd/>
          </a:ln>
        </p:spPr>
      </p:pic>
      <p:pic>
        <p:nvPicPr>
          <p:cNvPr id="25606" name="Picture 11" descr="select align2"/>
          <p:cNvPicPr>
            <a:picLocks noChangeAspect="1" noChangeArrowheads="1"/>
          </p:cNvPicPr>
          <p:nvPr/>
        </p:nvPicPr>
        <p:blipFill>
          <a:blip r:embed="rId3" cstate="print"/>
          <a:srcRect/>
          <a:stretch>
            <a:fillRect/>
          </a:stretch>
        </p:blipFill>
        <p:spPr bwMode="auto">
          <a:xfrm>
            <a:off x="4991100" y="2620963"/>
            <a:ext cx="3657600" cy="2387600"/>
          </a:xfrm>
          <a:prstGeom prst="rect">
            <a:avLst/>
          </a:prstGeom>
          <a:noFill/>
          <a:ln w="9525">
            <a:noFill/>
            <a:miter lim="800000"/>
            <a:headEnd/>
            <a:tailEnd/>
          </a:ln>
        </p:spPr>
      </p:pic>
      <p:pic>
        <p:nvPicPr>
          <p:cNvPr id="25607" name="Picture 12" descr="select align3"/>
          <p:cNvPicPr>
            <a:picLocks noChangeAspect="1" noChangeArrowheads="1"/>
          </p:cNvPicPr>
          <p:nvPr/>
        </p:nvPicPr>
        <p:blipFill>
          <a:blip r:embed="rId4" cstate="print"/>
          <a:srcRect/>
          <a:stretch>
            <a:fillRect/>
          </a:stretch>
        </p:blipFill>
        <p:spPr bwMode="auto">
          <a:xfrm>
            <a:off x="392113" y="2757488"/>
            <a:ext cx="3092450" cy="1909762"/>
          </a:xfrm>
          <a:prstGeom prst="rect">
            <a:avLst/>
          </a:prstGeom>
          <a:noFill/>
          <a:ln w="9525">
            <a:noFill/>
            <a:miter lim="800000"/>
            <a:headEnd/>
            <a:tailEnd/>
          </a:ln>
        </p:spPr>
      </p:pic>
      <p:sp>
        <p:nvSpPr>
          <p:cNvPr id="25608" name="Line 13"/>
          <p:cNvSpPr>
            <a:spLocks noChangeShapeType="1"/>
          </p:cNvSpPr>
          <p:nvPr/>
        </p:nvSpPr>
        <p:spPr bwMode="auto">
          <a:xfrm>
            <a:off x="1724025" y="2638425"/>
            <a:ext cx="609600" cy="1114425"/>
          </a:xfrm>
          <a:prstGeom prst="line">
            <a:avLst/>
          </a:prstGeom>
          <a:noFill/>
          <a:ln w="25400">
            <a:solidFill>
              <a:srgbClr val="FF0000"/>
            </a:solidFill>
            <a:round/>
            <a:headEnd type="none" w="sm" len="sm"/>
            <a:tailEnd type="triangle" w="sm" len="sm"/>
          </a:ln>
        </p:spPr>
        <p:txBody>
          <a:bodyPr>
            <a:spAutoFit/>
          </a:bodyPr>
          <a:lstStyle/>
          <a:p>
            <a:endParaRPr lang="en-US"/>
          </a:p>
        </p:txBody>
      </p:sp>
      <p:sp>
        <p:nvSpPr>
          <p:cNvPr id="25609" name="Text Box 14"/>
          <p:cNvSpPr txBox="1">
            <a:spLocks noChangeArrowheads="1"/>
          </p:cNvSpPr>
          <p:nvPr/>
        </p:nvSpPr>
        <p:spPr bwMode="auto">
          <a:xfrm>
            <a:off x="3152775" y="5892800"/>
            <a:ext cx="3629025" cy="581025"/>
          </a:xfrm>
          <a:prstGeom prst="rect">
            <a:avLst/>
          </a:prstGeom>
          <a:noFill/>
          <a:ln w="25400">
            <a:noFill/>
            <a:miter lim="800000"/>
            <a:headEnd type="none" w="sm" len="sm"/>
            <a:tailEnd type="none" w="sm" len="sm"/>
          </a:ln>
        </p:spPr>
        <p:txBody>
          <a:bodyPr>
            <a:spAutoFit/>
          </a:bodyPr>
          <a:lstStyle/>
          <a:p>
            <a:pPr marL="228600" indent="-228600" algn="l">
              <a:spcBef>
                <a:spcPct val="50000"/>
              </a:spcBef>
              <a:buFontTx/>
              <a:buAutoNum type="arabicPeriod" startAt="2"/>
            </a:pPr>
            <a:r>
              <a:rPr lang="en-US" sz="1600"/>
              <a:t>With “Selection” method active click in the alignment field</a:t>
            </a:r>
          </a:p>
        </p:txBody>
      </p:sp>
      <p:sp>
        <p:nvSpPr>
          <p:cNvPr id="25610" name="Rectangle 15"/>
          <p:cNvSpPr>
            <a:spLocks noChangeArrowheads="1"/>
          </p:cNvSpPr>
          <p:nvPr/>
        </p:nvSpPr>
        <p:spPr bwMode="auto">
          <a:xfrm>
            <a:off x="1762125" y="5140325"/>
            <a:ext cx="1228725" cy="428625"/>
          </a:xfrm>
          <a:prstGeom prst="rect">
            <a:avLst/>
          </a:prstGeom>
          <a:noFill/>
          <a:ln w="25400">
            <a:solidFill>
              <a:srgbClr val="FF0000"/>
            </a:solidFill>
            <a:miter lim="800000"/>
            <a:headEnd type="none" w="sm" len="sm"/>
            <a:tailEnd type="none" w="sm" len="sm"/>
          </a:ln>
        </p:spPr>
        <p:txBody>
          <a:bodyPr wrap="none" anchor="ctr">
            <a:spAutoFit/>
          </a:bodyPr>
          <a:lstStyle/>
          <a:p>
            <a:endParaRPr lang="en-US" sz="1400"/>
          </a:p>
        </p:txBody>
      </p:sp>
      <p:sp>
        <p:nvSpPr>
          <p:cNvPr id="25611" name="Line 16"/>
          <p:cNvSpPr>
            <a:spLocks noChangeShapeType="1"/>
          </p:cNvSpPr>
          <p:nvPr/>
        </p:nvSpPr>
        <p:spPr bwMode="auto">
          <a:xfrm flipH="1" flipV="1">
            <a:off x="2981325" y="5626100"/>
            <a:ext cx="228600" cy="285750"/>
          </a:xfrm>
          <a:prstGeom prst="line">
            <a:avLst/>
          </a:prstGeom>
          <a:noFill/>
          <a:ln w="25400">
            <a:solidFill>
              <a:srgbClr val="FF0000"/>
            </a:solidFill>
            <a:round/>
            <a:headEnd type="none" w="sm" len="sm"/>
            <a:tailEnd type="triangle" w="sm" len="sm"/>
          </a:ln>
        </p:spPr>
        <p:txBody>
          <a:bodyPr>
            <a:spAutoFit/>
          </a:bodyPr>
          <a:lstStyle/>
          <a:p>
            <a:endParaRPr lang="en-US"/>
          </a:p>
        </p:txBody>
      </p:sp>
      <p:sp>
        <p:nvSpPr>
          <p:cNvPr id="25612" name="Text Box 17"/>
          <p:cNvSpPr txBox="1">
            <a:spLocks noChangeArrowheads="1"/>
          </p:cNvSpPr>
          <p:nvPr/>
        </p:nvSpPr>
        <p:spPr bwMode="auto">
          <a:xfrm>
            <a:off x="5334000" y="5076825"/>
            <a:ext cx="3200400" cy="581025"/>
          </a:xfrm>
          <a:prstGeom prst="rect">
            <a:avLst/>
          </a:prstGeom>
          <a:noFill/>
          <a:ln w="25400">
            <a:noFill/>
            <a:miter lim="800000"/>
            <a:headEnd type="none" w="sm" len="sm"/>
            <a:tailEnd type="none" w="sm" len="sm"/>
          </a:ln>
        </p:spPr>
        <p:txBody>
          <a:bodyPr>
            <a:spAutoFit/>
          </a:bodyPr>
          <a:lstStyle/>
          <a:p>
            <a:pPr marL="457200" indent="-457200" algn="l">
              <a:spcBef>
                <a:spcPct val="50000"/>
              </a:spcBef>
              <a:buFontTx/>
              <a:buAutoNum type="arabicPeriod" startAt="3"/>
            </a:pPr>
            <a:r>
              <a:rPr lang="en-US" sz="1600"/>
              <a:t>Select the geometry to be used for alignment</a:t>
            </a:r>
          </a:p>
        </p:txBody>
      </p:sp>
      <p:sp>
        <p:nvSpPr>
          <p:cNvPr id="25613" name="Line 18"/>
          <p:cNvSpPr>
            <a:spLocks noChangeShapeType="1"/>
          </p:cNvSpPr>
          <p:nvPr/>
        </p:nvSpPr>
        <p:spPr bwMode="auto">
          <a:xfrm flipH="1" flipV="1">
            <a:off x="6286500" y="4333875"/>
            <a:ext cx="552450" cy="809625"/>
          </a:xfrm>
          <a:prstGeom prst="line">
            <a:avLst/>
          </a:prstGeom>
          <a:noFill/>
          <a:ln w="25400">
            <a:solidFill>
              <a:srgbClr val="FF0000"/>
            </a:solidFill>
            <a:round/>
            <a:headEnd type="none" w="sm" len="sm"/>
            <a:tailEnd type="triangle" w="sm" len="sm"/>
          </a:ln>
        </p:spPr>
        <p:txBody>
          <a:bodyPr>
            <a:spAutoFit/>
          </a:bodyPr>
          <a:lstStyle/>
          <a:p>
            <a:endParaRPr 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82082" y="1310741"/>
            <a:ext cx="3837517" cy="4573588"/>
          </a:xfrm>
        </p:spPr>
        <p:txBody>
          <a:bodyPr/>
          <a:lstStyle/>
          <a:p>
            <a:pPr lvl="1"/>
            <a:r>
              <a:rPr lang="en-GB" dirty="0"/>
              <a:t>The features in the Concept menu are used to create and modify line bodies and/or surface bodies which become FE beam or shell </a:t>
            </a:r>
            <a:r>
              <a:rPr lang="en-GB" dirty="0" smtClean="0"/>
              <a:t>models</a:t>
            </a:r>
          </a:p>
          <a:p>
            <a:pPr lvl="1"/>
            <a:r>
              <a:rPr lang="en-GB" dirty="0" smtClean="0"/>
              <a:t>Features in Tools  menu, like         Mid-Surface and Joint, are used extensively for </a:t>
            </a:r>
            <a:r>
              <a:rPr lang="en-GB" dirty="0" err="1" smtClean="0"/>
              <a:t>modeling</a:t>
            </a:r>
            <a:r>
              <a:rPr lang="en-GB" dirty="0" smtClean="0"/>
              <a:t> Shells</a:t>
            </a:r>
          </a:p>
          <a:p>
            <a:pPr lvl="1"/>
            <a:endParaRPr lang="en-GB" dirty="0"/>
          </a:p>
          <a:p>
            <a:pPr lvl="1"/>
            <a:r>
              <a:rPr lang="en-GB" dirty="0" smtClean="0"/>
              <a:t>To model Beams </a:t>
            </a:r>
            <a:r>
              <a:rPr lang="en-GB" dirty="0" smtClean="0"/>
              <a:t>and </a:t>
            </a:r>
            <a:r>
              <a:rPr lang="en-GB" dirty="0" smtClean="0"/>
              <a:t>Shells, </a:t>
            </a:r>
            <a:r>
              <a:rPr lang="en-GB" dirty="0"/>
              <a:t>you can </a:t>
            </a:r>
            <a:r>
              <a:rPr lang="en-GB" dirty="0" smtClean="0"/>
              <a:t>also use</a:t>
            </a:r>
            <a:r>
              <a:rPr lang="en-GB" dirty="0" smtClean="0"/>
              <a:t>:</a:t>
            </a:r>
            <a:endParaRPr lang="en-GB" dirty="0"/>
          </a:p>
          <a:p>
            <a:pPr lvl="2"/>
            <a:r>
              <a:rPr lang="en-GB" b="0" dirty="0"/>
              <a:t>Create line or surface bodies using the features in the Draw toolbox to design a 2D sketch and/or generate a 3D model</a:t>
            </a:r>
          </a:p>
          <a:p>
            <a:pPr lvl="2"/>
            <a:r>
              <a:rPr lang="en-GB" b="0" dirty="0"/>
              <a:t>Use the Import external geometry file </a:t>
            </a:r>
            <a:r>
              <a:rPr lang="en-GB" b="0" dirty="0" smtClean="0"/>
              <a:t>feature</a:t>
            </a:r>
          </a:p>
          <a:p>
            <a:pPr lvl="2"/>
            <a:r>
              <a:rPr lang="en-GB" b="0" dirty="0" smtClean="0"/>
              <a:t>Extract beams and shells from </a:t>
            </a:r>
            <a:r>
              <a:rPr lang="en-GB" b="0" dirty="0" smtClean="0"/>
              <a:t>solids</a:t>
            </a:r>
          </a:p>
          <a:p>
            <a:pPr lvl="2"/>
            <a:r>
              <a:rPr lang="en-GB" b="0" dirty="0" smtClean="0"/>
              <a:t>Other tools like Thin, Extrude, etc.</a:t>
            </a:r>
            <a:endParaRPr lang="en-GB" b="0" dirty="0"/>
          </a:p>
        </p:txBody>
      </p:sp>
      <p:sp>
        <p:nvSpPr>
          <p:cNvPr id="3" name="Content Placeholder 2"/>
          <p:cNvSpPr>
            <a:spLocks noGrp="1"/>
          </p:cNvSpPr>
          <p:nvPr>
            <p:ph sz="half" idx="2"/>
          </p:nvPr>
        </p:nvSpPr>
        <p:spPr>
          <a:xfrm>
            <a:off x="4780090" y="1666342"/>
            <a:ext cx="3813048" cy="4573588"/>
          </a:xfrm>
        </p:spPr>
        <p:txBody>
          <a:bodyPr/>
          <a:lstStyle/>
          <a:p>
            <a:pPr lvl="1"/>
            <a:r>
              <a:rPr lang="en-GB" dirty="0"/>
              <a:t>Line bodies </a:t>
            </a:r>
            <a:endParaRPr lang="en-GB" dirty="0" smtClean="0"/>
          </a:p>
          <a:p>
            <a:pPr lvl="2"/>
            <a:r>
              <a:rPr lang="en-GB" b="0" dirty="0" smtClean="0"/>
              <a:t>Lines </a:t>
            </a:r>
            <a:r>
              <a:rPr lang="en-GB" b="0" dirty="0"/>
              <a:t>from points</a:t>
            </a:r>
          </a:p>
          <a:p>
            <a:pPr lvl="2"/>
            <a:r>
              <a:rPr lang="en-GB" b="0" dirty="0"/>
              <a:t>Lines from sketches</a:t>
            </a:r>
          </a:p>
          <a:p>
            <a:pPr lvl="2"/>
            <a:r>
              <a:rPr lang="en-GB" b="0" dirty="0"/>
              <a:t>Lines from edges</a:t>
            </a:r>
          </a:p>
          <a:p>
            <a:pPr lvl="1"/>
            <a:r>
              <a:rPr lang="en-GB" dirty="0" smtClean="0"/>
              <a:t>Surface bodies</a:t>
            </a:r>
            <a:endParaRPr lang="en-GB" dirty="0"/>
          </a:p>
          <a:p>
            <a:pPr lvl="2"/>
            <a:r>
              <a:rPr lang="en-GB" b="0" dirty="0"/>
              <a:t>Surfaces from line bodies</a:t>
            </a:r>
          </a:p>
          <a:p>
            <a:pPr lvl="2"/>
            <a:r>
              <a:rPr lang="en-GB" b="0" dirty="0"/>
              <a:t>Surfaces from sketches</a:t>
            </a:r>
          </a:p>
          <a:p>
            <a:pPr lvl="2"/>
            <a:r>
              <a:rPr lang="en-GB" b="0" dirty="0"/>
              <a:t>Surfaces from 3D </a:t>
            </a:r>
            <a:r>
              <a:rPr lang="en-GB" b="0" dirty="0" smtClean="0"/>
              <a:t>edges</a:t>
            </a:r>
          </a:p>
          <a:p>
            <a:pPr lvl="2"/>
            <a:r>
              <a:rPr lang="en-GB" b="0" dirty="0" smtClean="0"/>
              <a:t>Mid-Surface</a:t>
            </a:r>
          </a:p>
          <a:p>
            <a:pPr lvl="2"/>
            <a:r>
              <a:rPr lang="en-GB" b="0" dirty="0" smtClean="0"/>
              <a:t>Joint</a:t>
            </a:r>
            <a:endParaRPr lang="en-GB" b="0" dirty="0"/>
          </a:p>
          <a:p>
            <a:endParaRPr lang="en-GB" dirty="0"/>
          </a:p>
          <a:p>
            <a:endParaRPr lang="en-GB" dirty="0"/>
          </a:p>
        </p:txBody>
      </p:sp>
      <p:sp>
        <p:nvSpPr>
          <p:cNvPr id="5122" name="Rectangle 2"/>
          <p:cNvSpPr>
            <a:spLocks noGrp="1" noChangeArrowheads="1"/>
          </p:cNvSpPr>
          <p:nvPr>
            <p:ph type="title"/>
          </p:nvPr>
        </p:nvSpPr>
        <p:spPr/>
        <p:txBody>
          <a:bodyPr/>
          <a:lstStyle/>
          <a:p>
            <a:r>
              <a:rPr lang="en-US" dirty="0" smtClean="0"/>
              <a:t>Beams &amp; Shells</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idx="4294967295"/>
          </p:nvPr>
        </p:nvSpPr>
        <p:spPr>
          <a:xfrm>
            <a:off x="1429279" y="388938"/>
            <a:ext cx="6934201" cy="517525"/>
          </a:xfrm>
        </p:spPr>
        <p:txBody>
          <a:bodyPr/>
          <a:lstStyle/>
          <a:p>
            <a:r>
              <a:rPr lang="en-US" dirty="0" smtClean="0"/>
              <a:t>Cross Section Alignment (7)</a:t>
            </a:r>
          </a:p>
        </p:txBody>
      </p:sp>
      <p:sp>
        <p:nvSpPr>
          <p:cNvPr id="26627" name="Text Box 1027"/>
          <p:cNvSpPr txBox="1">
            <a:spLocks noChangeArrowheads="1"/>
          </p:cNvSpPr>
          <p:nvPr/>
        </p:nvSpPr>
        <p:spPr bwMode="auto">
          <a:xfrm>
            <a:off x="334963" y="955675"/>
            <a:ext cx="3983037" cy="400050"/>
          </a:xfrm>
          <a:prstGeom prst="rect">
            <a:avLst/>
          </a:prstGeom>
          <a:noFill/>
          <a:ln w="38100">
            <a:noFill/>
            <a:miter lim="800000"/>
            <a:headEnd type="none" w="sm" len="sm"/>
            <a:tailEnd type="none" w="sm" len="sm"/>
          </a:ln>
        </p:spPr>
        <p:txBody>
          <a:bodyPr>
            <a:spAutoFit/>
          </a:bodyPr>
          <a:lstStyle/>
          <a:p>
            <a:pPr algn="l">
              <a:spcBef>
                <a:spcPct val="50000"/>
              </a:spcBef>
            </a:pPr>
            <a:r>
              <a:rPr lang="en-US" sz="2000" dirty="0"/>
              <a:t>Alignment using lines or </a:t>
            </a:r>
            <a:r>
              <a:rPr lang="en-US" sz="2000" dirty="0" smtClean="0"/>
              <a:t>axes </a:t>
            </a:r>
            <a:endParaRPr lang="en-US" sz="2000" dirty="0"/>
          </a:p>
        </p:txBody>
      </p:sp>
      <p:pic>
        <p:nvPicPr>
          <p:cNvPr id="26628" name="Picture 1028" descr="align11"/>
          <p:cNvPicPr>
            <a:picLocks noChangeAspect="1" noChangeArrowheads="1"/>
          </p:cNvPicPr>
          <p:nvPr/>
        </p:nvPicPr>
        <p:blipFill>
          <a:blip r:embed="rId2" cstate="print"/>
          <a:srcRect/>
          <a:stretch>
            <a:fillRect/>
          </a:stretch>
        </p:blipFill>
        <p:spPr bwMode="auto">
          <a:xfrm>
            <a:off x="4892675" y="1233488"/>
            <a:ext cx="3516313" cy="3135312"/>
          </a:xfrm>
          <a:prstGeom prst="rect">
            <a:avLst/>
          </a:prstGeom>
          <a:noFill/>
          <a:ln w="9525">
            <a:noFill/>
            <a:miter lim="800000"/>
            <a:headEnd/>
            <a:tailEnd/>
          </a:ln>
        </p:spPr>
      </p:pic>
      <p:pic>
        <p:nvPicPr>
          <p:cNvPr id="26629" name="Picture 1029" descr="align12"/>
          <p:cNvPicPr>
            <a:picLocks noChangeAspect="1" noChangeArrowheads="1"/>
          </p:cNvPicPr>
          <p:nvPr/>
        </p:nvPicPr>
        <p:blipFill>
          <a:blip r:embed="rId3" cstate="print"/>
          <a:srcRect t="2541"/>
          <a:stretch>
            <a:fillRect/>
          </a:stretch>
        </p:blipFill>
        <p:spPr bwMode="auto">
          <a:xfrm>
            <a:off x="230188" y="3554413"/>
            <a:ext cx="3957637" cy="2740025"/>
          </a:xfrm>
          <a:prstGeom prst="rect">
            <a:avLst/>
          </a:prstGeom>
          <a:noFill/>
          <a:ln w="9525">
            <a:noFill/>
            <a:miter lim="800000"/>
            <a:headEnd/>
            <a:tailEnd/>
          </a:ln>
        </p:spPr>
      </p:pic>
      <p:sp>
        <p:nvSpPr>
          <p:cNvPr id="26630" name="Text Box 1030"/>
          <p:cNvSpPr txBox="1">
            <a:spLocks noChangeArrowheads="1"/>
          </p:cNvSpPr>
          <p:nvPr/>
        </p:nvSpPr>
        <p:spPr bwMode="auto">
          <a:xfrm>
            <a:off x="3246438" y="2235200"/>
            <a:ext cx="1562100" cy="517525"/>
          </a:xfrm>
          <a:prstGeom prst="rect">
            <a:avLst/>
          </a:prstGeom>
          <a:noFill/>
          <a:ln w="38100">
            <a:noFill/>
            <a:miter lim="800000"/>
            <a:headEnd type="none" w="sm" len="sm"/>
            <a:tailEnd type="none" w="sm" len="sm"/>
          </a:ln>
        </p:spPr>
        <p:txBody>
          <a:bodyPr>
            <a:spAutoFit/>
          </a:bodyPr>
          <a:lstStyle/>
          <a:p>
            <a:pPr algn="l">
              <a:spcBef>
                <a:spcPct val="50000"/>
              </a:spcBef>
            </a:pPr>
            <a:r>
              <a:rPr lang="en-US" sz="1400"/>
              <a:t>Line chosen for alignment</a:t>
            </a:r>
          </a:p>
        </p:txBody>
      </p:sp>
      <p:sp>
        <p:nvSpPr>
          <p:cNvPr id="26631" name="Text Box 1031"/>
          <p:cNvSpPr txBox="1">
            <a:spLocks noChangeArrowheads="1"/>
          </p:cNvSpPr>
          <p:nvPr/>
        </p:nvSpPr>
        <p:spPr bwMode="auto">
          <a:xfrm>
            <a:off x="1049338" y="3054350"/>
            <a:ext cx="2678112"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Axis chosen for alignment </a:t>
            </a:r>
          </a:p>
        </p:txBody>
      </p:sp>
      <p:sp>
        <p:nvSpPr>
          <p:cNvPr id="26632" name="Line 1034"/>
          <p:cNvSpPr>
            <a:spLocks noChangeShapeType="1"/>
          </p:cNvSpPr>
          <p:nvPr/>
        </p:nvSpPr>
        <p:spPr bwMode="auto">
          <a:xfrm flipH="1">
            <a:off x="6180138" y="1504950"/>
            <a:ext cx="1155700" cy="454025"/>
          </a:xfrm>
          <a:prstGeom prst="line">
            <a:avLst/>
          </a:prstGeom>
          <a:noFill/>
          <a:ln w="25400">
            <a:solidFill>
              <a:srgbClr val="00FFFF"/>
            </a:solidFill>
            <a:round/>
            <a:headEnd type="none" w="sm" len="sm"/>
            <a:tailEnd type="none" w="sm" len="sm"/>
          </a:ln>
        </p:spPr>
        <p:txBody>
          <a:bodyPr wrap="none" anchor="ctr"/>
          <a:lstStyle/>
          <a:p>
            <a:endParaRPr lang="en-US"/>
          </a:p>
        </p:txBody>
      </p:sp>
      <p:sp>
        <p:nvSpPr>
          <p:cNvPr id="26633" name="Line 1035"/>
          <p:cNvSpPr>
            <a:spLocks noChangeShapeType="1"/>
          </p:cNvSpPr>
          <p:nvPr/>
        </p:nvSpPr>
        <p:spPr bwMode="auto">
          <a:xfrm flipV="1">
            <a:off x="4718050" y="2005013"/>
            <a:ext cx="1276350" cy="544512"/>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26634" name="Line 1036"/>
          <p:cNvSpPr>
            <a:spLocks noChangeShapeType="1"/>
          </p:cNvSpPr>
          <p:nvPr/>
        </p:nvSpPr>
        <p:spPr bwMode="auto">
          <a:xfrm flipH="1">
            <a:off x="747713" y="4521200"/>
            <a:ext cx="1673225" cy="1782763"/>
          </a:xfrm>
          <a:prstGeom prst="line">
            <a:avLst/>
          </a:prstGeom>
          <a:noFill/>
          <a:ln w="25400">
            <a:solidFill>
              <a:srgbClr val="00FFFF"/>
            </a:solidFill>
            <a:round/>
            <a:headEnd type="none" w="sm" len="sm"/>
            <a:tailEnd type="none" w="sm" len="sm"/>
          </a:ln>
        </p:spPr>
        <p:txBody>
          <a:bodyPr wrap="none" anchor="ctr"/>
          <a:lstStyle/>
          <a:p>
            <a:endParaRPr lang="en-US"/>
          </a:p>
        </p:txBody>
      </p:sp>
      <p:sp>
        <p:nvSpPr>
          <p:cNvPr id="26635" name="Line 1037"/>
          <p:cNvSpPr>
            <a:spLocks noChangeShapeType="1"/>
          </p:cNvSpPr>
          <p:nvPr/>
        </p:nvSpPr>
        <p:spPr bwMode="auto">
          <a:xfrm flipH="1">
            <a:off x="1635125" y="3359150"/>
            <a:ext cx="174625" cy="1882775"/>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26636" name="Text Box 1041"/>
          <p:cNvSpPr txBox="1">
            <a:spLocks noChangeArrowheads="1"/>
          </p:cNvSpPr>
          <p:nvPr/>
        </p:nvSpPr>
        <p:spPr bwMode="auto">
          <a:xfrm rot="951490">
            <a:off x="6078538" y="3086100"/>
            <a:ext cx="1384300"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Edge Tangent</a:t>
            </a:r>
          </a:p>
        </p:txBody>
      </p:sp>
      <p:sp>
        <p:nvSpPr>
          <p:cNvPr id="26637" name="Text Box 1042"/>
          <p:cNvSpPr txBox="1">
            <a:spLocks noChangeArrowheads="1"/>
          </p:cNvSpPr>
          <p:nvPr/>
        </p:nvSpPr>
        <p:spPr bwMode="auto">
          <a:xfrm>
            <a:off x="7067550" y="2582863"/>
            <a:ext cx="357188"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Y</a:t>
            </a:r>
          </a:p>
        </p:txBody>
      </p:sp>
      <p:grpSp>
        <p:nvGrpSpPr>
          <p:cNvPr id="2" name="Group 1049"/>
          <p:cNvGrpSpPr>
            <a:grpSpLocks/>
          </p:cNvGrpSpPr>
          <p:nvPr/>
        </p:nvGrpSpPr>
        <p:grpSpPr bwMode="auto">
          <a:xfrm>
            <a:off x="2259013" y="5087938"/>
            <a:ext cx="614362" cy="401637"/>
            <a:chOff x="1504" y="3394"/>
            <a:chExt cx="387" cy="253"/>
          </a:xfrm>
        </p:grpSpPr>
        <p:sp>
          <p:nvSpPr>
            <p:cNvPr id="26644" name="Line 1044"/>
            <p:cNvSpPr>
              <a:spLocks noChangeShapeType="1"/>
            </p:cNvSpPr>
            <p:nvPr/>
          </p:nvSpPr>
          <p:spPr bwMode="auto">
            <a:xfrm flipV="1">
              <a:off x="1504" y="3394"/>
              <a:ext cx="226" cy="239"/>
            </a:xfrm>
            <a:prstGeom prst="line">
              <a:avLst/>
            </a:prstGeom>
            <a:noFill/>
            <a:ln w="25400">
              <a:solidFill>
                <a:schemeClr val="tx2"/>
              </a:solidFill>
              <a:round/>
              <a:headEnd type="none" w="sm" len="sm"/>
              <a:tailEnd type="triangle" w="sm" len="sm"/>
            </a:ln>
          </p:spPr>
          <p:txBody>
            <a:bodyPr wrap="none" anchor="ctr"/>
            <a:lstStyle/>
            <a:p>
              <a:endParaRPr lang="en-US"/>
            </a:p>
          </p:txBody>
        </p:sp>
        <p:sp>
          <p:nvSpPr>
            <p:cNvPr id="26645" name="Line 1045"/>
            <p:cNvSpPr>
              <a:spLocks noChangeShapeType="1"/>
            </p:cNvSpPr>
            <p:nvPr/>
          </p:nvSpPr>
          <p:spPr bwMode="auto">
            <a:xfrm>
              <a:off x="1507" y="3634"/>
              <a:ext cx="384" cy="13"/>
            </a:xfrm>
            <a:prstGeom prst="line">
              <a:avLst/>
            </a:prstGeom>
            <a:noFill/>
            <a:ln w="25400">
              <a:solidFill>
                <a:schemeClr val="tx2"/>
              </a:solidFill>
              <a:round/>
              <a:headEnd type="none" w="sm" len="sm"/>
              <a:tailEnd type="triangle" w="sm" len="sm"/>
            </a:ln>
          </p:spPr>
          <p:txBody>
            <a:bodyPr wrap="none" anchor="ctr"/>
            <a:lstStyle/>
            <a:p>
              <a:endParaRPr lang="en-US"/>
            </a:p>
          </p:txBody>
        </p:sp>
      </p:grpSp>
      <p:sp>
        <p:nvSpPr>
          <p:cNvPr id="26639" name="Text Box 1046"/>
          <p:cNvSpPr txBox="1">
            <a:spLocks noChangeArrowheads="1"/>
          </p:cNvSpPr>
          <p:nvPr/>
        </p:nvSpPr>
        <p:spPr bwMode="auto">
          <a:xfrm>
            <a:off x="1997075" y="5567363"/>
            <a:ext cx="1384300"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Edge Tangent</a:t>
            </a:r>
          </a:p>
        </p:txBody>
      </p:sp>
      <p:sp>
        <p:nvSpPr>
          <p:cNvPr id="26640" name="Text Box 1047"/>
          <p:cNvSpPr txBox="1">
            <a:spLocks noChangeArrowheads="1"/>
          </p:cNvSpPr>
          <p:nvPr/>
        </p:nvSpPr>
        <p:spPr bwMode="auto">
          <a:xfrm>
            <a:off x="2566988" y="4827588"/>
            <a:ext cx="357187"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Y</a:t>
            </a:r>
          </a:p>
        </p:txBody>
      </p:sp>
      <p:grpSp>
        <p:nvGrpSpPr>
          <p:cNvPr id="3" name="Group 1053"/>
          <p:cNvGrpSpPr>
            <a:grpSpLocks/>
          </p:cNvGrpSpPr>
          <p:nvPr/>
        </p:nvGrpSpPr>
        <p:grpSpPr bwMode="auto">
          <a:xfrm>
            <a:off x="6521450" y="2730500"/>
            <a:ext cx="588963" cy="411163"/>
            <a:chOff x="3578" y="1553"/>
            <a:chExt cx="371" cy="259"/>
          </a:xfrm>
        </p:grpSpPr>
        <p:sp>
          <p:nvSpPr>
            <p:cNvPr id="26642" name="Line 1051"/>
            <p:cNvSpPr>
              <a:spLocks noChangeShapeType="1"/>
            </p:cNvSpPr>
            <p:nvPr/>
          </p:nvSpPr>
          <p:spPr bwMode="auto">
            <a:xfrm flipV="1">
              <a:off x="3578" y="1553"/>
              <a:ext cx="371" cy="169"/>
            </a:xfrm>
            <a:prstGeom prst="line">
              <a:avLst/>
            </a:prstGeom>
            <a:noFill/>
            <a:ln w="25400">
              <a:solidFill>
                <a:schemeClr val="tx2"/>
              </a:solidFill>
              <a:round/>
              <a:headEnd type="none" w="sm" len="sm"/>
              <a:tailEnd type="triangle" w="sm" len="sm"/>
            </a:ln>
          </p:spPr>
          <p:txBody>
            <a:bodyPr wrap="none" anchor="ctr"/>
            <a:lstStyle/>
            <a:p>
              <a:endParaRPr lang="en-US"/>
            </a:p>
          </p:txBody>
        </p:sp>
        <p:sp>
          <p:nvSpPr>
            <p:cNvPr id="26643" name="Line 1052"/>
            <p:cNvSpPr>
              <a:spLocks noChangeShapeType="1"/>
            </p:cNvSpPr>
            <p:nvPr/>
          </p:nvSpPr>
          <p:spPr bwMode="auto">
            <a:xfrm>
              <a:off x="3581" y="1723"/>
              <a:ext cx="268" cy="89"/>
            </a:xfrm>
            <a:prstGeom prst="line">
              <a:avLst/>
            </a:prstGeom>
            <a:noFill/>
            <a:ln w="25400">
              <a:solidFill>
                <a:schemeClr val="tx2"/>
              </a:solidFill>
              <a:round/>
              <a:headEnd type="none" w="sm" len="sm"/>
              <a:tailEnd type="triangle" w="sm" len="sm"/>
            </a:ln>
          </p:spPr>
          <p:txBody>
            <a:bodyPr wrap="none" anchor="ctr"/>
            <a:lstStyle/>
            <a:p>
              <a:endParaRPr lang="en-US"/>
            </a:p>
          </p:txBody>
        </p:sp>
      </p:gr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378479" y="372533"/>
            <a:ext cx="6934201" cy="525463"/>
          </a:xfrm>
        </p:spPr>
        <p:txBody>
          <a:bodyPr/>
          <a:lstStyle/>
          <a:p>
            <a:r>
              <a:rPr lang="en-US" dirty="0" smtClean="0"/>
              <a:t>Cross Section Alignment (8)</a:t>
            </a:r>
          </a:p>
        </p:txBody>
      </p:sp>
      <p:sp>
        <p:nvSpPr>
          <p:cNvPr id="27651" name="Text Box 3"/>
          <p:cNvSpPr txBox="1">
            <a:spLocks noChangeArrowheads="1"/>
          </p:cNvSpPr>
          <p:nvPr/>
        </p:nvSpPr>
        <p:spPr bwMode="auto">
          <a:xfrm>
            <a:off x="406400" y="977900"/>
            <a:ext cx="4097338" cy="400050"/>
          </a:xfrm>
          <a:prstGeom prst="rect">
            <a:avLst/>
          </a:prstGeom>
          <a:noFill/>
          <a:ln w="38100">
            <a:noFill/>
            <a:miter lim="800000"/>
            <a:headEnd type="none" w="sm" len="sm"/>
            <a:tailEnd type="none" w="sm" len="sm"/>
          </a:ln>
        </p:spPr>
        <p:txBody>
          <a:bodyPr>
            <a:spAutoFit/>
          </a:bodyPr>
          <a:lstStyle/>
          <a:p>
            <a:pPr algn="l">
              <a:spcBef>
                <a:spcPct val="50000"/>
              </a:spcBef>
            </a:pPr>
            <a:r>
              <a:rPr lang="en-US" sz="2000" dirty="0"/>
              <a:t>Alignment using face </a:t>
            </a:r>
            <a:r>
              <a:rPr lang="en-US" sz="2000" dirty="0" smtClean="0"/>
              <a:t>normal </a:t>
            </a:r>
            <a:endParaRPr lang="en-US" sz="2000" dirty="0"/>
          </a:p>
        </p:txBody>
      </p:sp>
      <p:pic>
        <p:nvPicPr>
          <p:cNvPr id="27652" name="Picture 4" descr="align10"/>
          <p:cNvPicPr>
            <a:picLocks noChangeAspect="1" noChangeArrowheads="1"/>
          </p:cNvPicPr>
          <p:nvPr/>
        </p:nvPicPr>
        <p:blipFill>
          <a:blip r:embed="rId2" cstate="print"/>
          <a:srcRect/>
          <a:stretch>
            <a:fillRect/>
          </a:stretch>
        </p:blipFill>
        <p:spPr bwMode="auto">
          <a:xfrm>
            <a:off x="2576513" y="1495425"/>
            <a:ext cx="3502025" cy="2287588"/>
          </a:xfrm>
          <a:prstGeom prst="rect">
            <a:avLst/>
          </a:prstGeom>
          <a:noFill/>
          <a:ln w="9525">
            <a:noFill/>
            <a:miter lim="800000"/>
            <a:headEnd/>
            <a:tailEnd/>
          </a:ln>
        </p:spPr>
      </p:pic>
      <p:pic>
        <p:nvPicPr>
          <p:cNvPr id="27653" name="Picture 5" descr="align9"/>
          <p:cNvPicPr>
            <a:picLocks noChangeAspect="1" noChangeArrowheads="1"/>
          </p:cNvPicPr>
          <p:nvPr/>
        </p:nvPicPr>
        <p:blipFill>
          <a:blip r:embed="rId3" cstate="print"/>
          <a:srcRect/>
          <a:stretch>
            <a:fillRect/>
          </a:stretch>
        </p:blipFill>
        <p:spPr bwMode="auto">
          <a:xfrm>
            <a:off x="2628900" y="4056063"/>
            <a:ext cx="3403600" cy="2390775"/>
          </a:xfrm>
          <a:prstGeom prst="rect">
            <a:avLst/>
          </a:prstGeom>
          <a:noFill/>
          <a:ln w="9525">
            <a:noFill/>
            <a:miter lim="800000"/>
            <a:headEnd/>
            <a:tailEnd/>
          </a:ln>
        </p:spPr>
      </p:pic>
      <p:sp>
        <p:nvSpPr>
          <p:cNvPr id="27654" name="Line 6"/>
          <p:cNvSpPr>
            <a:spLocks noChangeShapeType="1"/>
          </p:cNvSpPr>
          <p:nvPr/>
        </p:nvSpPr>
        <p:spPr bwMode="auto">
          <a:xfrm flipH="1">
            <a:off x="4537075" y="2541588"/>
            <a:ext cx="442913" cy="360362"/>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27655" name="Line 7"/>
          <p:cNvSpPr>
            <a:spLocks noChangeShapeType="1"/>
          </p:cNvSpPr>
          <p:nvPr/>
        </p:nvSpPr>
        <p:spPr bwMode="auto">
          <a:xfrm flipH="1" flipV="1">
            <a:off x="5072063" y="4232275"/>
            <a:ext cx="166687" cy="471488"/>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27656" name="Text Box 8"/>
          <p:cNvSpPr txBox="1">
            <a:spLocks noChangeArrowheads="1"/>
          </p:cNvSpPr>
          <p:nvPr/>
        </p:nvSpPr>
        <p:spPr bwMode="auto">
          <a:xfrm>
            <a:off x="6402388" y="3629025"/>
            <a:ext cx="1697037"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Alignment Faces</a:t>
            </a:r>
          </a:p>
        </p:txBody>
      </p:sp>
      <p:sp>
        <p:nvSpPr>
          <p:cNvPr id="27657" name="Line 9"/>
          <p:cNvSpPr>
            <a:spLocks noChangeShapeType="1"/>
          </p:cNvSpPr>
          <p:nvPr/>
        </p:nvSpPr>
        <p:spPr bwMode="auto">
          <a:xfrm>
            <a:off x="5154613" y="2619375"/>
            <a:ext cx="1266825" cy="1150938"/>
          </a:xfrm>
          <a:prstGeom prst="line">
            <a:avLst/>
          </a:prstGeom>
          <a:noFill/>
          <a:ln w="25400">
            <a:solidFill>
              <a:srgbClr val="FF0000"/>
            </a:solidFill>
            <a:round/>
            <a:headEnd type="none" w="sm" len="sm"/>
            <a:tailEnd type="none" w="sm" len="sm"/>
          </a:ln>
        </p:spPr>
        <p:txBody>
          <a:bodyPr wrap="none" anchor="ctr"/>
          <a:lstStyle/>
          <a:p>
            <a:endParaRPr lang="en-US"/>
          </a:p>
        </p:txBody>
      </p:sp>
      <p:sp>
        <p:nvSpPr>
          <p:cNvPr id="27658" name="Line 10"/>
          <p:cNvSpPr>
            <a:spLocks noChangeShapeType="1"/>
          </p:cNvSpPr>
          <p:nvPr/>
        </p:nvSpPr>
        <p:spPr bwMode="auto">
          <a:xfrm flipV="1">
            <a:off x="5467350" y="3760788"/>
            <a:ext cx="969963" cy="944562"/>
          </a:xfrm>
          <a:prstGeom prst="line">
            <a:avLst/>
          </a:prstGeom>
          <a:noFill/>
          <a:ln w="25400">
            <a:solidFill>
              <a:srgbClr val="FF0000"/>
            </a:solidFill>
            <a:round/>
            <a:headEnd type="none" w="sm" len="sm"/>
            <a:tailEnd type="none" w="sm" len="sm"/>
          </a:ln>
        </p:spPr>
        <p:txBody>
          <a:bodyPr wrap="none" anchor="ctr"/>
          <a:lstStyle/>
          <a:p>
            <a:endParaRPr lang="en-US"/>
          </a:p>
        </p:txBody>
      </p:sp>
      <p:grpSp>
        <p:nvGrpSpPr>
          <p:cNvPr id="2" name="Group 15"/>
          <p:cNvGrpSpPr>
            <a:grpSpLocks/>
          </p:cNvGrpSpPr>
          <p:nvPr/>
        </p:nvGrpSpPr>
        <p:grpSpPr bwMode="auto">
          <a:xfrm>
            <a:off x="2630488" y="5448300"/>
            <a:ext cx="706437" cy="679450"/>
            <a:chOff x="2243" y="3336"/>
            <a:chExt cx="445" cy="428"/>
          </a:xfrm>
        </p:grpSpPr>
        <p:sp>
          <p:nvSpPr>
            <p:cNvPr id="27667" name="Line 13"/>
            <p:cNvSpPr>
              <a:spLocks noChangeShapeType="1"/>
            </p:cNvSpPr>
            <p:nvPr/>
          </p:nvSpPr>
          <p:spPr bwMode="auto">
            <a:xfrm>
              <a:off x="2339" y="3625"/>
              <a:ext cx="349" cy="139"/>
            </a:xfrm>
            <a:prstGeom prst="line">
              <a:avLst/>
            </a:prstGeom>
            <a:noFill/>
            <a:ln w="25400">
              <a:solidFill>
                <a:schemeClr val="tx2"/>
              </a:solidFill>
              <a:round/>
              <a:headEnd type="none" w="sm" len="sm"/>
              <a:tailEnd type="triangle" w="sm" len="sm"/>
            </a:ln>
          </p:spPr>
          <p:txBody>
            <a:bodyPr wrap="none" anchor="ctr"/>
            <a:lstStyle/>
            <a:p>
              <a:endParaRPr lang="en-US"/>
            </a:p>
          </p:txBody>
        </p:sp>
        <p:sp>
          <p:nvSpPr>
            <p:cNvPr id="27668" name="Line 14"/>
            <p:cNvSpPr>
              <a:spLocks noChangeShapeType="1"/>
            </p:cNvSpPr>
            <p:nvPr/>
          </p:nvSpPr>
          <p:spPr bwMode="auto">
            <a:xfrm flipH="1" flipV="1">
              <a:off x="2243" y="3336"/>
              <a:ext cx="105" cy="297"/>
            </a:xfrm>
            <a:prstGeom prst="line">
              <a:avLst/>
            </a:prstGeom>
            <a:noFill/>
            <a:ln w="25400">
              <a:solidFill>
                <a:schemeClr val="tx2"/>
              </a:solidFill>
              <a:round/>
              <a:headEnd type="none" w="sm" len="sm"/>
              <a:tailEnd type="triangle" w="sm" len="sm"/>
            </a:ln>
          </p:spPr>
          <p:txBody>
            <a:bodyPr wrap="none" anchor="ctr"/>
            <a:lstStyle/>
            <a:p>
              <a:endParaRPr lang="en-US"/>
            </a:p>
          </p:txBody>
        </p:sp>
      </p:grpSp>
      <p:grpSp>
        <p:nvGrpSpPr>
          <p:cNvPr id="3" name="Group 18"/>
          <p:cNvGrpSpPr>
            <a:grpSpLocks/>
          </p:cNvGrpSpPr>
          <p:nvPr/>
        </p:nvGrpSpPr>
        <p:grpSpPr bwMode="auto">
          <a:xfrm>
            <a:off x="2511425" y="2778125"/>
            <a:ext cx="882650" cy="360363"/>
            <a:chOff x="2324" y="1376"/>
            <a:chExt cx="556" cy="227"/>
          </a:xfrm>
        </p:grpSpPr>
        <p:sp>
          <p:nvSpPr>
            <p:cNvPr id="27665" name="Line 16"/>
            <p:cNvSpPr>
              <a:spLocks noChangeShapeType="1"/>
            </p:cNvSpPr>
            <p:nvPr/>
          </p:nvSpPr>
          <p:spPr bwMode="auto">
            <a:xfrm flipH="1">
              <a:off x="2324" y="1376"/>
              <a:ext cx="279" cy="227"/>
            </a:xfrm>
            <a:prstGeom prst="line">
              <a:avLst/>
            </a:prstGeom>
            <a:noFill/>
            <a:ln w="25400">
              <a:solidFill>
                <a:schemeClr val="tx2"/>
              </a:solidFill>
              <a:round/>
              <a:headEnd type="none" w="sm" len="sm"/>
              <a:tailEnd type="triangle" w="sm" len="sm"/>
            </a:ln>
          </p:spPr>
          <p:txBody>
            <a:bodyPr wrap="none" anchor="ctr"/>
            <a:lstStyle/>
            <a:p>
              <a:endParaRPr lang="en-US"/>
            </a:p>
          </p:txBody>
        </p:sp>
        <p:sp>
          <p:nvSpPr>
            <p:cNvPr id="27666" name="Line 17"/>
            <p:cNvSpPr>
              <a:spLocks noChangeShapeType="1"/>
            </p:cNvSpPr>
            <p:nvPr/>
          </p:nvSpPr>
          <p:spPr bwMode="auto">
            <a:xfrm>
              <a:off x="2589" y="1384"/>
              <a:ext cx="291" cy="117"/>
            </a:xfrm>
            <a:prstGeom prst="line">
              <a:avLst/>
            </a:prstGeom>
            <a:noFill/>
            <a:ln w="25400">
              <a:solidFill>
                <a:schemeClr val="tx2"/>
              </a:solidFill>
              <a:round/>
              <a:headEnd type="none" w="sm" len="sm"/>
              <a:tailEnd type="triangle" w="sm" len="sm"/>
            </a:ln>
          </p:spPr>
          <p:txBody>
            <a:bodyPr wrap="none" anchor="ctr"/>
            <a:lstStyle/>
            <a:p>
              <a:endParaRPr lang="en-US"/>
            </a:p>
          </p:txBody>
        </p:sp>
      </p:grpSp>
      <p:sp>
        <p:nvSpPr>
          <p:cNvPr id="27661" name="Text Box 19"/>
          <p:cNvSpPr txBox="1">
            <a:spLocks noChangeArrowheads="1"/>
          </p:cNvSpPr>
          <p:nvPr/>
        </p:nvSpPr>
        <p:spPr bwMode="auto">
          <a:xfrm>
            <a:off x="2239963" y="5178425"/>
            <a:ext cx="357187"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Y</a:t>
            </a:r>
          </a:p>
        </p:txBody>
      </p:sp>
      <p:sp>
        <p:nvSpPr>
          <p:cNvPr id="27662" name="Text Box 20"/>
          <p:cNvSpPr txBox="1">
            <a:spLocks noChangeArrowheads="1"/>
          </p:cNvSpPr>
          <p:nvPr/>
        </p:nvSpPr>
        <p:spPr bwMode="auto">
          <a:xfrm rot="1357134">
            <a:off x="2801938" y="2654300"/>
            <a:ext cx="1384300"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Edge Tangent</a:t>
            </a:r>
          </a:p>
        </p:txBody>
      </p:sp>
      <p:sp>
        <p:nvSpPr>
          <p:cNvPr id="27663" name="Text Box 21"/>
          <p:cNvSpPr txBox="1">
            <a:spLocks noChangeArrowheads="1"/>
          </p:cNvSpPr>
          <p:nvPr/>
        </p:nvSpPr>
        <p:spPr bwMode="auto">
          <a:xfrm rot="1300307">
            <a:off x="2374900" y="6049963"/>
            <a:ext cx="1439863"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Edge Tangent</a:t>
            </a:r>
          </a:p>
        </p:txBody>
      </p:sp>
      <p:sp>
        <p:nvSpPr>
          <p:cNvPr id="27664" name="Text Box 22"/>
          <p:cNvSpPr txBox="1">
            <a:spLocks noChangeArrowheads="1"/>
          </p:cNvSpPr>
          <p:nvPr/>
        </p:nvSpPr>
        <p:spPr bwMode="auto">
          <a:xfrm>
            <a:off x="2190750" y="3033713"/>
            <a:ext cx="357188"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Y</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idx="4294967295"/>
          </p:nvPr>
        </p:nvSpPr>
        <p:spPr>
          <a:xfrm>
            <a:off x="1615545" y="380471"/>
            <a:ext cx="6934201" cy="508000"/>
          </a:xfrm>
        </p:spPr>
        <p:txBody>
          <a:bodyPr/>
          <a:lstStyle/>
          <a:p>
            <a:r>
              <a:rPr lang="en-US" dirty="0" smtClean="0"/>
              <a:t>Cross Section Alignment (9)</a:t>
            </a:r>
          </a:p>
        </p:txBody>
      </p:sp>
      <p:pic>
        <p:nvPicPr>
          <p:cNvPr id="28675" name="Picture 1027" descr="align8"/>
          <p:cNvPicPr>
            <a:picLocks noChangeAspect="1" noChangeArrowheads="1"/>
          </p:cNvPicPr>
          <p:nvPr/>
        </p:nvPicPr>
        <p:blipFill>
          <a:blip r:embed="rId2" cstate="print"/>
          <a:srcRect/>
          <a:stretch>
            <a:fillRect/>
          </a:stretch>
        </p:blipFill>
        <p:spPr bwMode="auto">
          <a:xfrm>
            <a:off x="2614613" y="2424113"/>
            <a:ext cx="3913187" cy="3970337"/>
          </a:xfrm>
          <a:prstGeom prst="rect">
            <a:avLst/>
          </a:prstGeom>
          <a:noFill/>
          <a:ln w="9525">
            <a:noFill/>
            <a:miter lim="800000"/>
            <a:headEnd/>
            <a:tailEnd/>
          </a:ln>
        </p:spPr>
      </p:pic>
      <p:sp>
        <p:nvSpPr>
          <p:cNvPr id="28676" name="Text Box 1028"/>
          <p:cNvSpPr txBox="1">
            <a:spLocks noChangeArrowheads="1"/>
          </p:cNvSpPr>
          <p:nvPr/>
        </p:nvSpPr>
        <p:spPr bwMode="auto">
          <a:xfrm>
            <a:off x="351896" y="930275"/>
            <a:ext cx="6999287" cy="769441"/>
          </a:xfrm>
          <a:prstGeom prst="rect">
            <a:avLst/>
          </a:prstGeom>
          <a:noFill/>
          <a:ln w="22225">
            <a:noFill/>
            <a:miter lim="800000"/>
            <a:headEnd type="none" w="sm" len="sm"/>
            <a:tailEnd type="none" w="sm" len="sm"/>
          </a:ln>
        </p:spPr>
        <p:txBody>
          <a:bodyPr>
            <a:spAutoFit/>
          </a:bodyPr>
          <a:lstStyle/>
          <a:p>
            <a:pPr algn="l">
              <a:spcBef>
                <a:spcPct val="50000"/>
              </a:spcBef>
            </a:pPr>
            <a:r>
              <a:rPr lang="en-US" sz="2000" dirty="0"/>
              <a:t>Alignment using sketch </a:t>
            </a:r>
            <a:r>
              <a:rPr lang="en-US" sz="2000" dirty="0" smtClean="0"/>
              <a:t>points</a:t>
            </a:r>
            <a:endParaRPr lang="en-US" sz="2000" dirty="0"/>
          </a:p>
          <a:p>
            <a:pPr algn="l">
              <a:spcBef>
                <a:spcPct val="50000"/>
              </a:spcBef>
            </a:pPr>
            <a:r>
              <a:rPr lang="en-US" b="0" dirty="0"/>
              <a:t>Note: The order of point selection determines cross section </a:t>
            </a:r>
            <a:r>
              <a:rPr lang="en-US" b="0" dirty="0" smtClean="0"/>
              <a:t>alignment</a:t>
            </a:r>
            <a:endParaRPr lang="en-US" b="0" dirty="0"/>
          </a:p>
        </p:txBody>
      </p:sp>
      <p:sp>
        <p:nvSpPr>
          <p:cNvPr id="28677" name="Text Box 1029"/>
          <p:cNvSpPr txBox="1">
            <a:spLocks noChangeArrowheads="1"/>
          </p:cNvSpPr>
          <p:nvPr/>
        </p:nvSpPr>
        <p:spPr bwMode="auto">
          <a:xfrm>
            <a:off x="504825" y="4919663"/>
            <a:ext cx="1865313"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Selected Line Body</a:t>
            </a:r>
          </a:p>
        </p:txBody>
      </p:sp>
      <p:sp>
        <p:nvSpPr>
          <p:cNvPr id="28678" name="Text Box 1030"/>
          <p:cNvSpPr txBox="1">
            <a:spLocks noChangeArrowheads="1"/>
          </p:cNvSpPr>
          <p:nvPr/>
        </p:nvSpPr>
        <p:spPr bwMode="auto">
          <a:xfrm>
            <a:off x="6677025" y="2497138"/>
            <a:ext cx="1236663"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2D points</a:t>
            </a:r>
          </a:p>
        </p:txBody>
      </p:sp>
      <p:sp>
        <p:nvSpPr>
          <p:cNvPr id="28679" name="Oval 1031"/>
          <p:cNvSpPr>
            <a:spLocks noChangeArrowheads="1"/>
          </p:cNvSpPr>
          <p:nvPr/>
        </p:nvSpPr>
        <p:spPr bwMode="auto">
          <a:xfrm>
            <a:off x="3900488" y="2392363"/>
            <a:ext cx="263525" cy="307975"/>
          </a:xfrm>
          <a:prstGeom prst="ellipse">
            <a:avLst/>
          </a:prstGeom>
          <a:noFill/>
          <a:ln w="25400">
            <a:solidFill>
              <a:srgbClr val="FF0000"/>
            </a:solidFill>
            <a:round/>
            <a:headEnd type="none" w="sm" len="sm"/>
            <a:tailEnd type="none" w="sm" len="sm"/>
          </a:ln>
        </p:spPr>
        <p:txBody>
          <a:bodyPr wrap="none" anchor="ctr"/>
          <a:lstStyle/>
          <a:p>
            <a:endParaRPr lang="en-US" sz="1400"/>
          </a:p>
        </p:txBody>
      </p:sp>
      <p:sp>
        <p:nvSpPr>
          <p:cNvPr id="28680" name="Oval 1032"/>
          <p:cNvSpPr>
            <a:spLocks noChangeArrowheads="1"/>
          </p:cNvSpPr>
          <p:nvPr/>
        </p:nvSpPr>
        <p:spPr bwMode="auto">
          <a:xfrm>
            <a:off x="4635500" y="2895600"/>
            <a:ext cx="263525" cy="307975"/>
          </a:xfrm>
          <a:prstGeom prst="ellipse">
            <a:avLst/>
          </a:prstGeom>
          <a:noFill/>
          <a:ln w="25400">
            <a:solidFill>
              <a:srgbClr val="FF0000"/>
            </a:solidFill>
            <a:round/>
            <a:headEnd type="none" w="sm" len="sm"/>
            <a:tailEnd type="none" w="sm" len="sm"/>
          </a:ln>
        </p:spPr>
        <p:txBody>
          <a:bodyPr wrap="none" anchor="ctr"/>
          <a:lstStyle/>
          <a:p>
            <a:endParaRPr lang="en-US" sz="1400"/>
          </a:p>
        </p:txBody>
      </p:sp>
      <p:sp>
        <p:nvSpPr>
          <p:cNvPr id="28681" name="Line 1033"/>
          <p:cNvSpPr>
            <a:spLocks noChangeShapeType="1"/>
          </p:cNvSpPr>
          <p:nvPr/>
        </p:nvSpPr>
        <p:spPr bwMode="auto">
          <a:xfrm flipH="1" flipV="1">
            <a:off x="4191000" y="2514600"/>
            <a:ext cx="2474913" cy="147638"/>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28682" name="Line 1034"/>
          <p:cNvSpPr>
            <a:spLocks noChangeShapeType="1"/>
          </p:cNvSpPr>
          <p:nvPr/>
        </p:nvSpPr>
        <p:spPr bwMode="auto">
          <a:xfrm flipH="1">
            <a:off x="4929188" y="2689225"/>
            <a:ext cx="1774825" cy="323850"/>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28683" name="Line 1035"/>
          <p:cNvSpPr>
            <a:spLocks noChangeShapeType="1"/>
          </p:cNvSpPr>
          <p:nvPr/>
        </p:nvSpPr>
        <p:spPr bwMode="auto">
          <a:xfrm flipV="1">
            <a:off x="2381250" y="4897438"/>
            <a:ext cx="3609975" cy="176212"/>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28684" name="Line 1037"/>
          <p:cNvSpPr>
            <a:spLocks noChangeShapeType="1"/>
          </p:cNvSpPr>
          <p:nvPr/>
        </p:nvSpPr>
        <p:spPr bwMode="auto">
          <a:xfrm>
            <a:off x="6326188" y="4216400"/>
            <a:ext cx="239712" cy="1560513"/>
          </a:xfrm>
          <a:prstGeom prst="line">
            <a:avLst/>
          </a:prstGeom>
          <a:noFill/>
          <a:ln w="25400">
            <a:solidFill>
              <a:schemeClr val="tx2"/>
            </a:solidFill>
            <a:round/>
            <a:headEnd type="none" w="sm" len="sm"/>
            <a:tailEnd type="triangle" w="sm" len="sm"/>
          </a:ln>
        </p:spPr>
        <p:txBody>
          <a:bodyPr wrap="none" anchor="ctr"/>
          <a:lstStyle/>
          <a:p>
            <a:endParaRPr lang="en-US"/>
          </a:p>
        </p:txBody>
      </p:sp>
      <p:sp>
        <p:nvSpPr>
          <p:cNvPr id="28685" name="Line 1038"/>
          <p:cNvSpPr>
            <a:spLocks noChangeShapeType="1"/>
          </p:cNvSpPr>
          <p:nvPr/>
        </p:nvSpPr>
        <p:spPr bwMode="auto">
          <a:xfrm>
            <a:off x="6326188" y="4217988"/>
            <a:ext cx="684212" cy="461962"/>
          </a:xfrm>
          <a:prstGeom prst="line">
            <a:avLst/>
          </a:prstGeom>
          <a:noFill/>
          <a:ln w="25400">
            <a:solidFill>
              <a:schemeClr val="tx2"/>
            </a:solidFill>
            <a:round/>
            <a:headEnd type="none" w="sm" len="sm"/>
            <a:tailEnd type="triangle" w="sm" len="sm"/>
          </a:ln>
        </p:spPr>
        <p:txBody>
          <a:bodyPr wrap="none" anchor="ctr"/>
          <a:lstStyle/>
          <a:p>
            <a:endParaRPr lang="en-US"/>
          </a:p>
        </p:txBody>
      </p:sp>
      <p:sp>
        <p:nvSpPr>
          <p:cNvPr id="28686" name="Text Box 1039"/>
          <p:cNvSpPr txBox="1">
            <a:spLocks noChangeArrowheads="1"/>
          </p:cNvSpPr>
          <p:nvPr/>
        </p:nvSpPr>
        <p:spPr bwMode="auto">
          <a:xfrm>
            <a:off x="6902450" y="4662488"/>
            <a:ext cx="423863"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Y</a:t>
            </a:r>
          </a:p>
        </p:txBody>
      </p:sp>
      <p:sp>
        <p:nvSpPr>
          <p:cNvPr id="28687" name="Text Box 1040"/>
          <p:cNvSpPr txBox="1">
            <a:spLocks noChangeArrowheads="1"/>
          </p:cNvSpPr>
          <p:nvPr/>
        </p:nvSpPr>
        <p:spPr bwMode="auto">
          <a:xfrm>
            <a:off x="6654800" y="5502275"/>
            <a:ext cx="1430338"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Edge Tangent</a:t>
            </a:r>
          </a:p>
        </p:txBody>
      </p:sp>
      <p:sp>
        <p:nvSpPr>
          <p:cNvPr id="28688" name="Text Box 1043"/>
          <p:cNvSpPr txBox="1">
            <a:spLocks noChangeArrowheads="1"/>
          </p:cNvSpPr>
          <p:nvPr/>
        </p:nvSpPr>
        <p:spPr bwMode="auto">
          <a:xfrm>
            <a:off x="3551238" y="2436813"/>
            <a:ext cx="295275"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1</a:t>
            </a:r>
          </a:p>
        </p:txBody>
      </p:sp>
      <p:sp>
        <p:nvSpPr>
          <p:cNvPr id="28689" name="Text Box 1044"/>
          <p:cNvSpPr txBox="1">
            <a:spLocks noChangeArrowheads="1"/>
          </p:cNvSpPr>
          <p:nvPr/>
        </p:nvSpPr>
        <p:spPr bwMode="auto">
          <a:xfrm>
            <a:off x="4908550" y="3168650"/>
            <a:ext cx="312738" cy="304800"/>
          </a:xfrm>
          <a:prstGeom prst="rect">
            <a:avLst/>
          </a:prstGeom>
          <a:noFill/>
          <a:ln w="38100">
            <a:noFill/>
            <a:miter lim="800000"/>
            <a:headEnd type="none" w="sm" len="sm"/>
            <a:tailEnd type="none" w="sm" len="sm"/>
          </a:ln>
        </p:spPr>
        <p:txBody>
          <a:bodyPr>
            <a:spAutoFit/>
          </a:bodyPr>
          <a:lstStyle/>
          <a:p>
            <a:pPr marL="231775" indent="-231775" algn="l">
              <a:spcBef>
                <a:spcPct val="50000"/>
              </a:spcBef>
            </a:pPr>
            <a:r>
              <a:rPr lang="en-US" sz="1400"/>
              <a:t>2</a:t>
            </a:r>
          </a:p>
        </p:txBody>
      </p:sp>
      <p:sp>
        <p:nvSpPr>
          <p:cNvPr id="28690" name="Line 1045"/>
          <p:cNvSpPr>
            <a:spLocks noChangeShapeType="1"/>
          </p:cNvSpPr>
          <p:nvPr/>
        </p:nvSpPr>
        <p:spPr bwMode="auto">
          <a:xfrm>
            <a:off x="5911850" y="4168775"/>
            <a:ext cx="304800" cy="2014538"/>
          </a:xfrm>
          <a:prstGeom prst="line">
            <a:avLst/>
          </a:prstGeom>
          <a:noFill/>
          <a:ln w="12700">
            <a:solidFill>
              <a:srgbClr val="00FF00"/>
            </a:solidFill>
            <a:round/>
            <a:headEnd type="none" w="sm" len="sm"/>
            <a:tailEnd type="none" w="sm" len="sm"/>
          </a:ln>
        </p:spPr>
        <p:txBody>
          <a:bodyPr wrap="none" anchor="ctr"/>
          <a:lstStyle/>
          <a:p>
            <a:endParaRPr lang="en-US"/>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437746" y="372533"/>
            <a:ext cx="6934201" cy="500063"/>
          </a:xfrm>
        </p:spPr>
        <p:txBody>
          <a:bodyPr/>
          <a:lstStyle/>
          <a:p>
            <a:r>
              <a:rPr lang="en-US" dirty="0" smtClean="0"/>
              <a:t>Cross Section Offset (1)</a:t>
            </a:r>
          </a:p>
        </p:txBody>
      </p:sp>
      <p:sp>
        <p:nvSpPr>
          <p:cNvPr id="29699" name="Rectangle 3"/>
          <p:cNvSpPr>
            <a:spLocks noGrp="1" noChangeArrowheads="1"/>
          </p:cNvSpPr>
          <p:nvPr>
            <p:ph type="body" idx="4294967295"/>
          </p:nvPr>
        </p:nvSpPr>
        <p:spPr>
          <a:xfrm>
            <a:off x="325438" y="1012825"/>
            <a:ext cx="8180387" cy="3883025"/>
          </a:xfrm>
        </p:spPr>
        <p:txBody>
          <a:bodyPr/>
          <a:lstStyle/>
          <a:p>
            <a:r>
              <a:rPr lang="en-US" dirty="0" smtClean="0"/>
              <a:t>Cross Section Offset</a:t>
            </a:r>
          </a:p>
          <a:p>
            <a:pPr marL="742950" lvl="2" indent="-171450"/>
            <a:r>
              <a:rPr lang="en-US" sz="1600" b="0" dirty="0" smtClean="0"/>
              <a:t>After assigning a cross section to a line body, the Detail property allows users to specify the type of offset to use with the cross section:</a:t>
            </a:r>
          </a:p>
          <a:p>
            <a:pPr marL="1087438" lvl="3"/>
            <a:r>
              <a:rPr lang="en-US" sz="1600" b="0" dirty="0" err="1" smtClean="0"/>
              <a:t>Centroid</a:t>
            </a:r>
            <a:r>
              <a:rPr lang="en-US" sz="1600" b="0" dirty="0" smtClean="0"/>
              <a:t>: The cross section is centered on the line body according to its </a:t>
            </a:r>
            <a:r>
              <a:rPr lang="en-US" sz="1600" b="0" dirty="0" err="1" smtClean="0"/>
              <a:t>centroid</a:t>
            </a:r>
            <a:r>
              <a:rPr lang="en-US" sz="1600" b="0" dirty="0" smtClean="0"/>
              <a:t> (default)</a:t>
            </a:r>
          </a:p>
          <a:p>
            <a:pPr marL="1087438" lvl="3"/>
            <a:r>
              <a:rPr lang="en-US" sz="1600" b="0" dirty="0" smtClean="0"/>
              <a:t>Shear Center: The cross section is centered on the line body according to its shear center</a:t>
            </a:r>
          </a:p>
          <a:p>
            <a:pPr marL="1427162" lvl="4"/>
            <a:r>
              <a:rPr lang="en-US" sz="1400" b="0" dirty="0" smtClean="0"/>
              <a:t>Note the graphical display for </a:t>
            </a:r>
            <a:r>
              <a:rPr lang="en-US" sz="1400" b="0" dirty="0" err="1" smtClean="0"/>
              <a:t>centroid</a:t>
            </a:r>
            <a:r>
              <a:rPr lang="en-US" sz="1400" b="0" dirty="0" smtClean="0"/>
              <a:t> and shear center appear the same however. When analyzed, the shear center is used</a:t>
            </a:r>
          </a:p>
          <a:p>
            <a:pPr marL="1087438" lvl="3"/>
            <a:r>
              <a:rPr lang="en-US" sz="1600" b="0" dirty="0" smtClean="0"/>
              <a:t>Origin: The cross section is not offset and is taken exactly as it appears in its sketch</a:t>
            </a:r>
          </a:p>
          <a:p>
            <a:pPr marL="1087438" lvl="3"/>
            <a:r>
              <a:rPr lang="en-US" sz="1600" b="0" dirty="0" smtClean="0"/>
              <a:t>User Defined: User specifies cross section’s X and Y offsets</a:t>
            </a:r>
          </a:p>
          <a:p>
            <a:pPr marL="857250" lvl="2"/>
            <a:endParaRPr lang="en-US" dirty="0" smtClean="0"/>
          </a:p>
          <a:p>
            <a:endParaRPr lang="en-US" sz="1600" dirty="0" smtClean="0"/>
          </a:p>
        </p:txBody>
      </p:sp>
      <p:pic>
        <p:nvPicPr>
          <p:cNvPr id="29700" name="Picture 4"/>
          <p:cNvPicPr>
            <a:picLocks noChangeAspect="1" noChangeArrowheads="1"/>
          </p:cNvPicPr>
          <p:nvPr/>
        </p:nvPicPr>
        <p:blipFill>
          <a:blip r:embed="rId2" cstate="print"/>
          <a:srcRect/>
          <a:stretch>
            <a:fillRect/>
          </a:stretch>
        </p:blipFill>
        <p:spPr bwMode="auto">
          <a:xfrm>
            <a:off x="3921125" y="4479925"/>
            <a:ext cx="3743325" cy="1962150"/>
          </a:xfrm>
          <a:prstGeom prst="rect">
            <a:avLst/>
          </a:prstGeom>
          <a:noFill/>
          <a:ln w="22225">
            <a:solidFill>
              <a:schemeClr val="tx1"/>
            </a:solidFill>
            <a:miter lim="800000"/>
            <a:headEnd/>
            <a:tailEnd/>
          </a:ln>
        </p:spPr>
      </p:pic>
      <p:sp>
        <p:nvSpPr>
          <p:cNvPr id="29701" name="Rectangle 5"/>
          <p:cNvSpPr>
            <a:spLocks noChangeArrowheads="1"/>
          </p:cNvSpPr>
          <p:nvPr/>
        </p:nvSpPr>
        <p:spPr bwMode="auto">
          <a:xfrm>
            <a:off x="4056063" y="5781675"/>
            <a:ext cx="2065337" cy="703263"/>
          </a:xfrm>
          <a:prstGeom prst="rect">
            <a:avLst/>
          </a:prstGeom>
          <a:noFill/>
          <a:ln w="28575" algn="ctr">
            <a:solidFill>
              <a:srgbClr val="FF0066"/>
            </a:solidFill>
            <a:miter lim="800000"/>
            <a:headEnd/>
            <a:tailEnd/>
          </a:ln>
        </p:spPr>
        <p:txBody>
          <a:bodyPr wrap="none" anchor="ctr">
            <a:spAutoFit/>
          </a:bodyPr>
          <a:lstStyle/>
          <a:p>
            <a:endParaRPr lang="en-US"/>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offset3"/>
          <p:cNvPicPr>
            <a:picLocks noChangeAspect="1" noChangeArrowheads="1"/>
          </p:cNvPicPr>
          <p:nvPr/>
        </p:nvPicPr>
        <p:blipFill>
          <a:blip r:embed="rId2" cstate="print"/>
          <a:srcRect/>
          <a:stretch>
            <a:fillRect/>
          </a:stretch>
        </p:blipFill>
        <p:spPr bwMode="auto">
          <a:xfrm>
            <a:off x="5813425" y="1289050"/>
            <a:ext cx="1912938" cy="2535238"/>
          </a:xfrm>
          <a:prstGeom prst="rect">
            <a:avLst/>
          </a:prstGeom>
          <a:noFill/>
          <a:ln w="9525">
            <a:noFill/>
            <a:miter lim="800000"/>
            <a:headEnd/>
            <a:tailEnd/>
          </a:ln>
        </p:spPr>
      </p:pic>
      <p:pic>
        <p:nvPicPr>
          <p:cNvPr id="30723" name="Picture 9" descr="offset1"/>
          <p:cNvPicPr>
            <a:picLocks noChangeAspect="1" noChangeArrowheads="1"/>
          </p:cNvPicPr>
          <p:nvPr/>
        </p:nvPicPr>
        <p:blipFill>
          <a:blip r:embed="rId3" cstate="print"/>
          <a:srcRect/>
          <a:stretch>
            <a:fillRect/>
          </a:stretch>
        </p:blipFill>
        <p:spPr bwMode="auto">
          <a:xfrm>
            <a:off x="5770563" y="3973513"/>
            <a:ext cx="1978025" cy="2497137"/>
          </a:xfrm>
          <a:prstGeom prst="rect">
            <a:avLst/>
          </a:prstGeom>
          <a:noFill/>
          <a:ln w="9525">
            <a:noFill/>
            <a:miter lim="800000"/>
            <a:headEnd/>
            <a:tailEnd/>
          </a:ln>
        </p:spPr>
      </p:pic>
      <p:sp>
        <p:nvSpPr>
          <p:cNvPr id="30724" name="Rectangle 2"/>
          <p:cNvSpPr>
            <a:spLocks noGrp="1" noChangeArrowheads="1"/>
          </p:cNvSpPr>
          <p:nvPr>
            <p:ph type="title" idx="4294967295"/>
          </p:nvPr>
        </p:nvSpPr>
        <p:spPr>
          <a:xfrm>
            <a:off x="1650471" y="364596"/>
            <a:ext cx="6934200" cy="541337"/>
          </a:xfrm>
        </p:spPr>
        <p:txBody>
          <a:bodyPr/>
          <a:lstStyle/>
          <a:p>
            <a:r>
              <a:rPr lang="en-US" dirty="0" smtClean="0"/>
              <a:t>Cross Section Offset (2)</a:t>
            </a:r>
          </a:p>
        </p:txBody>
      </p:sp>
      <p:sp>
        <p:nvSpPr>
          <p:cNvPr id="30725" name="Text Box 5"/>
          <p:cNvSpPr txBox="1">
            <a:spLocks noChangeArrowheads="1"/>
          </p:cNvSpPr>
          <p:nvPr/>
        </p:nvSpPr>
        <p:spPr bwMode="auto">
          <a:xfrm>
            <a:off x="4238625" y="4989513"/>
            <a:ext cx="1585913" cy="517525"/>
          </a:xfrm>
          <a:prstGeom prst="rect">
            <a:avLst/>
          </a:prstGeom>
          <a:noFill/>
          <a:ln w="38100">
            <a:noFill/>
            <a:miter lim="800000"/>
            <a:headEnd type="none" w="sm" len="sm"/>
            <a:tailEnd type="none" w="sm" len="sm"/>
          </a:ln>
        </p:spPr>
        <p:txBody>
          <a:bodyPr>
            <a:spAutoFit/>
          </a:bodyPr>
          <a:lstStyle/>
          <a:p>
            <a:pPr algn="l">
              <a:spcBef>
                <a:spcPct val="50000"/>
              </a:spcBef>
            </a:pPr>
            <a:r>
              <a:rPr lang="en-US" sz="1400"/>
              <a:t>Centroid/Shear Center offset</a:t>
            </a:r>
          </a:p>
        </p:txBody>
      </p:sp>
      <p:sp>
        <p:nvSpPr>
          <p:cNvPr id="30726" name="Text Box 6"/>
          <p:cNvSpPr txBox="1">
            <a:spLocks noChangeArrowheads="1"/>
          </p:cNvSpPr>
          <p:nvPr/>
        </p:nvSpPr>
        <p:spPr bwMode="auto">
          <a:xfrm>
            <a:off x="4505325" y="2247900"/>
            <a:ext cx="1273175" cy="517525"/>
          </a:xfrm>
          <a:prstGeom prst="rect">
            <a:avLst/>
          </a:prstGeom>
          <a:noFill/>
          <a:ln w="38100">
            <a:noFill/>
            <a:miter lim="800000"/>
            <a:headEnd type="none" w="sm" len="sm"/>
            <a:tailEnd type="none" w="sm" len="sm"/>
          </a:ln>
        </p:spPr>
        <p:txBody>
          <a:bodyPr>
            <a:spAutoFit/>
          </a:bodyPr>
          <a:lstStyle/>
          <a:p>
            <a:pPr algn="l">
              <a:spcBef>
                <a:spcPct val="50000"/>
              </a:spcBef>
            </a:pPr>
            <a:r>
              <a:rPr lang="en-US" sz="1400"/>
              <a:t>Origin offset (no offset)</a:t>
            </a:r>
          </a:p>
        </p:txBody>
      </p:sp>
      <p:sp>
        <p:nvSpPr>
          <p:cNvPr id="30727" name="Line 7"/>
          <p:cNvSpPr>
            <a:spLocks noChangeShapeType="1"/>
          </p:cNvSpPr>
          <p:nvPr/>
        </p:nvSpPr>
        <p:spPr bwMode="auto">
          <a:xfrm flipV="1">
            <a:off x="5808663" y="3694113"/>
            <a:ext cx="1920875" cy="7937"/>
          </a:xfrm>
          <a:prstGeom prst="line">
            <a:avLst/>
          </a:prstGeom>
          <a:noFill/>
          <a:ln w="25400">
            <a:solidFill>
              <a:srgbClr val="000000"/>
            </a:solidFill>
            <a:prstDash val="sysDot"/>
            <a:round/>
            <a:headEnd type="none" w="sm" len="sm"/>
            <a:tailEnd type="none" w="sm" len="sm"/>
          </a:ln>
        </p:spPr>
        <p:txBody>
          <a:bodyPr wrap="none" anchor="ctr"/>
          <a:lstStyle/>
          <a:p>
            <a:endParaRPr lang="en-US"/>
          </a:p>
        </p:txBody>
      </p:sp>
      <p:sp>
        <p:nvSpPr>
          <p:cNvPr id="30728" name="Line 8"/>
          <p:cNvSpPr>
            <a:spLocks noChangeShapeType="1"/>
          </p:cNvSpPr>
          <p:nvPr/>
        </p:nvSpPr>
        <p:spPr bwMode="auto">
          <a:xfrm flipV="1">
            <a:off x="5776913" y="5176838"/>
            <a:ext cx="1984375" cy="0"/>
          </a:xfrm>
          <a:prstGeom prst="line">
            <a:avLst/>
          </a:prstGeom>
          <a:noFill/>
          <a:ln w="25400">
            <a:solidFill>
              <a:srgbClr val="000000"/>
            </a:solidFill>
            <a:prstDash val="sysDot"/>
            <a:round/>
            <a:headEnd type="none" w="sm" len="sm"/>
            <a:tailEnd type="none" w="sm" len="sm"/>
          </a:ln>
        </p:spPr>
        <p:txBody>
          <a:bodyPr wrap="none" anchor="ctr"/>
          <a:lstStyle/>
          <a:p>
            <a:endParaRPr lang="en-US"/>
          </a:p>
        </p:txBody>
      </p:sp>
      <p:pic>
        <p:nvPicPr>
          <p:cNvPr id="30729" name="Picture 10" descr="offset2"/>
          <p:cNvPicPr>
            <a:picLocks noChangeAspect="1" noChangeArrowheads="1"/>
          </p:cNvPicPr>
          <p:nvPr/>
        </p:nvPicPr>
        <p:blipFill>
          <a:blip r:embed="rId4" cstate="print"/>
          <a:srcRect/>
          <a:stretch>
            <a:fillRect/>
          </a:stretch>
        </p:blipFill>
        <p:spPr bwMode="auto">
          <a:xfrm>
            <a:off x="1298575" y="2120900"/>
            <a:ext cx="2433638" cy="2760663"/>
          </a:xfrm>
          <a:prstGeom prst="rect">
            <a:avLst/>
          </a:prstGeom>
          <a:noFill/>
          <a:ln w="9525">
            <a:noFill/>
            <a:miter lim="800000"/>
            <a:headEnd/>
            <a:tailEnd/>
          </a:ln>
        </p:spPr>
      </p:pic>
      <p:sp>
        <p:nvSpPr>
          <p:cNvPr id="30730" name="Text Box 12"/>
          <p:cNvSpPr txBox="1">
            <a:spLocks noChangeArrowheads="1"/>
          </p:cNvSpPr>
          <p:nvPr/>
        </p:nvSpPr>
        <p:spPr bwMode="auto">
          <a:xfrm>
            <a:off x="1730375" y="4976813"/>
            <a:ext cx="1706563" cy="730250"/>
          </a:xfrm>
          <a:prstGeom prst="rect">
            <a:avLst/>
          </a:prstGeom>
          <a:noFill/>
          <a:ln w="38100">
            <a:noFill/>
            <a:miter lim="800000"/>
            <a:headEnd type="none" w="sm" len="sm"/>
            <a:tailEnd type="none" w="sm" len="sm"/>
          </a:ln>
        </p:spPr>
        <p:txBody>
          <a:bodyPr>
            <a:spAutoFit/>
          </a:bodyPr>
          <a:lstStyle/>
          <a:p>
            <a:pPr algn="l">
              <a:spcBef>
                <a:spcPct val="50000"/>
              </a:spcBef>
            </a:pPr>
            <a:r>
              <a:rPr lang="en-US" sz="1400"/>
              <a:t>Line Body with cross section displayed</a:t>
            </a:r>
          </a:p>
        </p:txBody>
      </p:sp>
      <p:sp>
        <p:nvSpPr>
          <p:cNvPr id="30731" name="Line 13"/>
          <p:cNvSpPr>
            <a:spLocks noChangeShapeType="1"/>
          </p:cNvSpPr>
          <p:nvPr/>
        </p:nvSpPr>
        <p:spPr bwMode="auto">
          <a:xfrm flipV="1">
            <a:off x="2382838" y="3648075"/>
            <a:ext cx="155575" cy="1339850"/>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30732" name="Oval 14"/>
          <p:cNvSpPr>
            <a:spLocks noChangeArrowheads="1"/>
          </p:cNvSpPr>
          <p:nvPr/>
        </p:nvSpPr>
        <p:spPr bwMode="auto">
          <a:xfrm>
            <a:off x="6754813" y="3613150"/>
            <a:ext cx="171450" cy="201613"/>
          </a:xfrm>
          <a:prstGeom prst="ellipse">
            <a:avLst/>
          </a:prstGeom>
          <a:noFill/>
          <a:ln w="25400">
            <a:solidFill>
              <a:srgbClr val="FF0000"/>
            </a:solidFill>
            <a:round/>
            <a:headEnd type="none" w="sm" len="sm"/>
            <a:tailEnd type="none" w="sm" len="sm"/>
          </a:ln>
        </p:spPr>
        <p:txBody>
          <a:bodyPr wrap="none" anchor="ctr"/>
          <a:lstStyle/>
          <a:p>
            <a:endParaRPr lang="en-US" sz="1400"/>
          </a:p>
        </p:txBody>
      </p:sp>
      <p:sp>
        <p:nvSpPr>
          <p:cNvPr id="30733" name="Oval 15"/>
          <p:cNvSpPr>
            <a:spLocks noChangeArrowheads="1"/>
          </p:cNvSpPr>
          <p:nvPr/>
        </p:nvSpPr>
        <p:spPr bwMode="auto">
          <a:xfrm>
            <a:off x="6677025" y="5068888"/>
            <a:ext cx="171450" cy="201612"/>
          </a:xfrm>
          <a:prstGeom prst="ellipse">
            <a:avLst/>
          </a:prstGeom>
          <a:noFill/>
          <a:ln w="25400">
            <a:solidFill>
              <a:srgbClr val="FF0000"/>
            </a:solidFill>
            <a:round/>
            <a:headEnd type="none" w="sm" len="sm"/>
            <a:tailEnd type="none" w="sm" len="sm"/>
          </a:ln>
        </p:spPr>
        <p:txBody>
          <a:bodyPr wrap="none" anchor="ctr"/>
          <a:lstStyle/>
          <a:p>
            <a:endParaRPr lang="en-US" sz="1400"/>
          </a:p>
        </p:txBody>
      </p:sp>
      <p:sp>
        <p:nvSpPr>
          <p:cNvPr id="30734" name="Text Box 16"/>
          <p:cNvSpPr txBox="1">
            <a:spLocks noChangeArrowheads="1"/>
          </p:cNvSpPr>
          <p:nvPr/>
        </p:nvSpPr>
        <p:spPr bwMode="auto">
          <a:xfrm>
            <a:off x="4513263" y="3935413"/>
            <a:ext cx="1042987" cy="304800"/>
          </a:xfrm>
          <a:prstGeom prst="rect">
            <a:avLst/>
          </a:prstGeom>
          <a:noFill/>
          <a:ln w="38100">
            <a:noFill/>
            <a:miter lim="800000"/>
            <a:headEnd type="none" w="sm" len="sm"/>
            <a:tailEnd type="none" w="sm" len="sm"/>
          </a:ln>
        </p:spPr>
        <p:txBody>
          <a:bodyPr>
            <a:spAutoFit/>
          </a:bodyPr>
          <a:lstStyle/>
          <a:p>
            <a:pPr algn="l">
              <a:spcBef>
                <a:spcPct val="50000"/>
              </a:spcBef>
            </a:pPr>
            <a:r>
              <a:rPr lang="en-US" sz="1400"/>
              <a:t>Line Body</a:t>
            </a:r>
          </a:p>
        </p:txBody>
      </p:sp>
      <p:sp>
        <p:nvSpPr>
          <p:cNvPr id="30735" name="Line 17"/>
          <p:cNvSpPr>
            <a:spLocks noChangeShapeType="1"/>
          </p:cNvSpPr>
          <p:nvPr/>
        </p:nvSpPr>
        <p:spPr bwMode="auto">
          <a:xfrm flipV="1">
            <a:off x="5540375" y="3749675"/>
            <a:ext cx="1192213" cy="333375"/>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30736" name="Line 18"/>
          <p:cNvSpPr>
            <a:spLocks noChangeShapeType="1"/>
          </p:cNvSpPr>
          <p:nvPr/>
        </p:nvSpPr>
        <p:spPr bwMode="auto">
          <a:xfrm>
            <a:off x="5549900" y="4090988"/>
            <a:ext cx="1127125" cy="1008062"/>
          </a:xfrm>
          <a:prstGeom prst="line">
            <a:avLst/>
          </a:prstGeom>
          <a:noFill/>
          <a:ln w="25400">
            <a:solidFill>
              <a:srgbClr val="FF0000"/>
            </a:solidFill>
            <a:round/>
            <a:headEnd type="none" w="sm" len="sm"/>
            <a:tailEnd type="triangle" w="sm" len="sm"/>
          </a:ln>
        </p:spPr>
        <p:txBody>
          <a:bodyPr wrap="none" anchor="ctr"/>
          <a:lstStyle/>
          <a:p>
            <a:endParaRPr lang="en-US"/>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403878" y="431271"/>
            <a:ext cx="6934201" cy="517525"/>
          </a:xfrm>
        </p:spPr>
        <p:txBody>
          <a:bodyPr/>
          <a:lstStyle/>
          <a:p>
            <a:r>
              <a:rPr lang="en-US" dirty="0" smtClean="0"/>
              <a:t>Surfaces From Edges (1)</a:t>
            </a:r>
          </a:p>
        </p:txBody>
      </p:sp>
      <p:sp>
        <p:nvSpPr>
          <p:cNvPr id="31747" name="Rectangle 3"/>
          <p:cNvSpPr>
            <a:spLocks noGrp="1" noChangeArrowheads="1"/>
          </p:cNvSpPr>
          <p:nvPr>
            <p:ph type="body" idx="4294967295"/>
          </p:nvPr>
        </p:nvSpPr>
        <p:spPr>
          <a:xfrm>
            <a:off x="180975" y="947738"/>
            <a:ext cx="8335963" cy="2033587"/>
          </a:xfrm>
        </p:spPr>
        <p:txBody>
          <a:bodyPr/>
          <a:lstStyle/>
          <a:p>
            <a:r>
              <a:rPr lang="en-US" dirty="0" smtClean="0"/>
              <a:t>Surfaces From Edges </a:t>
            </a:r>
          </a:p>
          <a:p>
            <a:r>
              <a:rPr lang="en-US" b="0" dirty="0" smtClean="0"/>
              <a:t>[Main Menu] Concept </a:t>
            </a:r>
            <a:r>
              <a:rPr lang="en-US" b="0" dirty="0" smtClean="0">
                <a:sym typeface="Wingdings" pitchFamily="2" charset="2"/>
              </a:rPr>
              <a:t> </a:t>
            </a:r>
            <a:r>
              <a:rPr lang="en-US" b="0" dirty="0" smtClean="0"/>
              <a:t>Surfaces from Edges</a:t>
            </a:r>
          </a:p>
          <a:p>
            <a:pPr marL="742950" lvl="2" indent="-171450"/>
            <a:r>
              <a:rPr lang="en-US" sz="1600" b="0" dirty="0" smtClean="0"/>
              <a:t>Creates surface body using line body edges as the boundary</a:t>
            </a:r>
          </a:p>
          <a:p>
            <a:pPr marL="742950" lvl="2" indent="-171450"/>
            <a:r>
              <a:rPr lang="en-US" sz="1600" b="0" dirty="0" smtClean="0"/>
              <a:t>Line body edges must form non-intersecting closed loops</a:t>
            </a:r>
          </a:p>
          <a:p>
            <a:pPr marL="742950" lvl="2" indent="-171450"/>
            <a:r>
              <a:rPr lang="en-US" sz="1600" b="0" dirty="0" smtClean="0"/>
              <a:t>Each closed loop creates a frozen Surface Body</a:t>
            </a:r>
          </a:p>
          <a:p>
            <a:pPr marL="742950" lvl="2" indent="-171450"/>
            <a:r>
              <a:rPr lang="en-US" sz="1600" b="0" dirty="0" smtClean="0"/>
              <a:t>The loops should form a shape such that a simple surface can be inserted into the model: </a:t>
            </a:r>
          </a:p>
          <a:p>
            <a:pPr marL="1087438" lvl="3"/>
            <a:r>
              <a:rPr lang="en-US" sz="1600" b="0" dirty="0" smtClean="0"/>
              <a:t>Planes, cylinders, </a:t>
            </a:r>
            <a:r>
              <a:rPr lang="en-US" sz="1600" b="0" dirty="0" err="1" smtClean="0"/>
              <a:t>tori</a:t>
            </a:r>
            <a:r>
              <a:rPr lang="en-US" sz="1600" b="0" dirty="0" smtClean="0"/>
              <a:t>, cones, spheres and simple twisted surfaces</a:t>
            </a:r>
          </a:p>
          <a:p>
            <a:pPr marL="514350" lvl="1" indent="-171450"/>
            <a:endParaRPr lang="en-US" sz="1600" dirty="0" smtClean="0"/>
          </a:p>
        </p:txBody>
      </p:sp>
      <p:grpSp>
        <p:nvGrpSpPr>
          <p:cNvPr id="2" name="Group 18"/>
          <p:cNvGrpSpPr>
            <a:grpSpLocks/>
          </p:cNvGrpSpPr>
          <p:nvPr/>
        </p:nvGrpSpPr>
        <p:grpSpPr bwMode="auto">
          <a:xfrm>
            <a:off x="839788" y="3276600"/>
            <a:ext cx="7150100" cy="1730375"/>
            <a:chOff x="157" y="2904"/>
            <a:chExt cx="4780" cy="1270"/>
          </a:xfrm>
        </p:grpSpPr>
        <p:pic>
          <p:nvPicPr>
            <p:cNvPr id="31752" name="Picture 4" descr="surfline1"/>
            <p:cNvPicPr>
              <a:picLocks noChangeAspect="1" noChangeArrowheads="1"/>
            </p:cNvPicPr>
            <p:nvPr/>
          </p:nvPicPr>
          <p:blipFill>
            <a:blip r:embed="rId2" cstate="print"/>
            <a:srcRect/>
            <a:stretch>
              <a:fillRect/>
            </a:stretch>
          </p:blipFill>
          <p:spPr bwMode="auto">
            <a:xfrm>
              <a:off x="898" y="2945"/>
              <a:ext cx="1523" cy="1229"/>
            </a:xfrm>
            <a:prstGeom prst="rect">
              <a:avLst/>
            </a:prstGeom>
            <a:noFill/>
            <a:ln w="9525">
              <a:noFill/>
              <a:miter lim="800000"/>
              <a:headEnd/>
              <a:tailEnd/>
            </a:ln>
          </p:spPr>
        </p:pic>
        <p:pic>
          <p:nvPicPr>
            <p:cNvPr id="31753" name="Picture 5" descr="surfline2"/>
            <p:cNvPicPr>
              <a:picLocks noChangeAspect="1" noChangeArrowheads="1"/>
            </p:cNvPicPr>
            <p:nvPr/>
          </p:nvPicPr>
          <p:blipFill>
            <a:blip r:embed="rId3" cstate="print"/>
            <a:srcRect/>
            <a:stretch>
              <a:fillRect/>
            </a:stretch>
          </p:blipFill>
          <p:spPr bwMode="auto">
            <a:xfrm>
              <a:off x="3421" y="2904"/>
              <a:ext cx="1516" cy="1232"/>
            </a:xfrm>
            <a:prstGeom prst="rect">
              <a:avLst/>
            </a:prstGeom>
            <a:noFill/>
            <a:ln w="9525">
              <a:noFill/>
              <a:miter lim="800000"/>
              <a:headEnd/>
              <a:tailEnd/>
            </a:ln>
          </p:spPr>
        </p:pic>
        <p:sp>
          <p:nvSpPr>
            <p:cNvPr id="31754" name="Text Box 6"/>
            <p:cNvSpPr txBox="1">
              <a:spLocks noChangeArrowheads="1"/>
            </p:cNvSpPr>
            <p:nvPr/>
          </p:nvSpPr>
          <p:spPr bwMode="auto">
            <a:xfrm>
              <a:off x="157" y="2986"/>
              <a:ext cx="1064" cy="247"/>
            </a:xfrm>
            <a:prstGeom prst="rect">
              <a:avLst/>
            </a:prstGeom>
            <a:noFill/>
            <a:ln w="38100">
              <a:noFill/>
              <a:miter lim="800000"/>
              <a:headEnd type="none" w="sm" len="sm"/>
              <a:tailEnd type="none" w="sm" len="sm"/>
            </a:ln>
          </p:spPr>
          <p:txBody>
            <a:bodyPr>
              <a:spAutoFit/>
            </a:bodyPr>
            <a:lstStyle/>
            <a:p>
              <a:pPr algn="l">
                <a:spcBef>
                  <a:spcPct val="50000"/>
                </a:spcBef>
              </a:pPr>
              <a:r>
                <a:rPr lang="en-US" sz="1600"/>
                <a:t>Planar surface</a:t>
              </a:r>
            </a:p>
          </p:txBody>
        </p:sp>
        <p:sp>
          <p:nvSpPr>
            <p:cNvPr id="31755" name="Text Box 7"/>
            <p:cNvSpPr txBox="1">
              <a:spLocks noChangeArrowheads="1"/>
            </p:cNvSpPr>
            <p:nvPr/>
          </p:nvSpPr>
          <p:spPr bwMode="auto">
            <a:xfrm>
              <a:off x="2555" y="2938"/>
              <a:ext cx="1146" cy="429"/>
            </a:xfrm>
            <a:prstGeom prst="rect">
              <a:avLst/>
            </a:prstGeom>
            <a:noFill/>
            <a:ln w="38100">
              <a:noFill/>
              <a:miter lim="800000"/>
              <a:headEnd type="none" w="sm" len="sm"/>
              <a:tailEnd type="none" w="sm" len="sm"/>
            </a:ln>
          </p:spPr>
          <p:txBody>
            <a:bodyPr>
              <a:spAutoFit/>
            </a:bodyPr>
            <a:lstStyle/>
            <a:p>
              <a:pPr algn="l">
                <a:spcBef>
                  <a:spcPct val="50000"/>
                </a:spcBef>
              </a:pPr>
              <a:r>
                <a:rPr lang="en-US" sz="1600" dirty="0" smtClean="0"/>
                <a:t>Non-planar </a:t>
              </a:r>
              <a:r>
                <a:rPr lang="en-US" sz="1600" dirty="0"/>
                <a:t>surface</a:t>
              </a:r>
            </a:p>
          </p:txBody>
        </p:sp>
        <p:sp>
          <p:nvSpPr>
            <p:cNvPr id="31756" name="Line 8"/>
            <p:cNvSpPr>
              <a:spLocks noChangeShapeType="1"/>
            </p:cNvSpPr>
            <p:nvPr/>
          </p:nvSpPr>
          <p:spPr bwMode="auto">
            <a:xfrm flipV="1">
              <a:off x="1436" y="3450"/>
              <a:ext cx="459" cy="64"/>
            </a:xfrm>
            <a:prstGeom prst="line">
              <a:avLst/>
            </a:prstGeom>
            <a:noFill/>
            <a:ln w="25400">
              <a:solidFill>
                <a:srgbClr val="FF0000"/>
              </a:solidFill>
              <a:round/>
              <a:headEnd type="none" w="sm" len="sm"/>
              <a:tailEnd type="none" w="sm" len="sm"/>
            </a:ln>
          </p:spPr>
          <p:txBody>
            <a:bodyPr wrap="none" anchor="ctr"/>
            <a:lstStyle/>
            <a:p>
              <a:endParaRPr lang="en-US"/>
            </a:p>
          </p:txBody>
        </p:sp>
        <p:sp>
          <p:nvSpPr>
            <p:cNvPr id="31757" name="Line 9"/>
            <p:cNvSpPr>
              <a:spLocks noChangeShapeType="1"/>
            </p:cNvSpPr>
            <p:nvPr/>
          </p:nvSpPr>
          <p:spPr bwMode="auto">
            <a:xfrm flipV="1">
              <a:off x="1383" y="3264"/>
              <a:ext cx="460" cy="64"/>
            </a:xfrm>
            <a:prstGeom prst="line">
              <a:avLst/>
            </a:prstGeom>
            <a:noFill/>
            <a:ln w="25400">
              <a:solidFill>
                <a:srgbClr val="FF0000"/>
              </a:solidFill>
              <a:round/>
              <a:headEnd type="none" w="sm" len="sm"/>
              <a:tailEnd type="none" w="sm" len="sm"/>
            </a:ln>
          </p:spPr>
          <p:txBody>
            <a:bodyPr wrap="none" anchor="ctr"/>
            <a:lstStyle/>
            <a:p>
              <a:endParaRPr lang="en-US"/>
            </a:p>
          </p:txBody>
        </p:sp>
        <p:sp>
          <p:nvSpPr>
            <p:cNvPr id="31758" name="Line 10"/>
            <p:cNvSpPr>
              <a:spLocks noChangeShapeType="1"/>
            </p:cNvSpPr>
            <p:nvPr/>
          </p:nvSpPr>
          <p:spPr bwMode="auto">
            <a:xfrm>
              <a:off x="1378" y="3340"/>
              <a:ext cx="64" cy="174"/>
            </a:xfrm>
            <a:prstGeom prst="line">
              <a:avLst/>
            </a:prstGeom>
            <a:noFill/>
            <a:ln w="25400">
              <a:solidFill>
                <a:srgbClr val="FF0000"/>
              </a:solidFill>
              <a:round/>
              <a:headEnd type="none" w="sm" len="sm"/>
              <a:tailEnd type="none" w="sm" len="sm"/>
            </a:ln>
          </p:spPr>
          <p:txBody>
            <a:bodyPr wrap="none" anchor="ctr"/>
            <a:lstStyle/>
            <a:p>
              <a:endParaRPr lang="en-US"/>
            </a:p>
          </p:txBody>
        </p:sp>
        <p:sp>
          <p:nvSpPr>
            <p:cNvPr id="31759" name="Line 11"/>
            <p:cNvSpPr>
              <a:spLocks noChangeShapeType="1"/>
            </p:cNvSpPr>
            <p:nvPr/>
          </p:nvSpPr>
          <p:spPr bwMode="auto">
            <a:xfrm>
              <a:off x="1843" y="3270"/>
              <a:ext cx="64" cy="180"/>
            </a:xfrm>
            <a:prstGeom prst="line">
              <a:avLst/>
            </a:prstGeom>
            <a:noFill/>
            <a:ln w="25400">
              <a:solidFill>
                <a:srgbClr val="FF0000"/>
              </a:solidFill>
              <a:round/>
              <a:headEnd type="none" w="sm" len="sm"/>
              <a:tailEnd type="none" w="sm" len="sm"/>
            </a:ln>
          </p:spPr>
          <p:txBody>
            <a:bodyPr wrap="none" anchor="ctr"/>
            <a:lstStyle/>
            <a:p>
              <a:endParaRPr lang="en-US"/>
            </a:p>
          </p:txBody>
        </p:sp>
        <p:sp>
          <p:nvSpPr>
            <p:cNvPr id="31760" name="Line 12"/>
            <p:cNvSpPr>
              <a:spLocks noChangeShapeType="1"/>
            </p:cNvSpPr>
            <p:nvPr/>
          </p:nvSpPr>
          <p:spPr bwMode="auto">
            <a:xfrm flipH="1">
              <a:off x="3935" y="3206"/>
              <a:ext cx="233" cy="494"/>
            </a:xfrm>
            <a:prstGeom prst="line">
              <a:avLst/>
            </a:prstGeom>
            <a:noFill/>
            <a:ln w="25400">
              <a:solidFill>
                <a:srgbClr val="FF0000"/>
              </a:solidFill>
              <a:round/>
              <a:headEnd type="none" w="sm" len="sm"/>
              <a:tailEnd type="none" w="sm" len="sm"/>
            </a:ln>
          </p:spPr>
          <p:txBody>
            <a:bodyPr wrap="none" anchor="ctr"/>
            <a:lstStyle/>
            <a:p>
              <a:endParaRPr lang="en-US"/>
            </a:p>
          </p:txBody>
        </p:sp>
        <p:sp>
          <p:nvSpPr>
            <p:cNvPr id="31761" name="Line 13"/>
            <p:cNvSpPr>
              <a:spLocks noChangeShapeType="1"/>
            </p:cNvSpPr>
            <p:nvPr/>
          </p:nvSpPr>
          <p:spPr bwMode="auto">
            <a:xfrm>
              <a:off x="4173" y="3194"/>
              <a:ext cx="437" cy="390"/>
            </a:xfrm>
            <a:prstGeom prst="line">
              <a:avLst/>
            </a:prstGeom>
            <a:noFill/>
            <a:ln w="25400">
              <a:solidFill>
                <a:srgbClr val="FF0000"/>
              </a:solidFill>
              <a:round/>
              <a:headEnd type="none" w="sm" len="sm"/>
              <a:tailEnd type="none" w="sm" len="sm"/>
            </a:ln>
          </p:spPr>
          <p:txBody>
            <a:bodyPr wrap="none" anchor="ctr"/>
            <a:lstStyle/>
            <a:p>
              <a:endParaRPr lang="en-US"/>
            </a:p>
          </p:txBody>
        </p:sp>
        <p:sp>
          <p:nvSpPr>
            <p:cNvPr id="31762" name="Line 14"/>
            <p:cNvSpPr>
              <a:spLocks noChangeShapeType="1"/>
            </p:cNvSpPr>
            <p:nvPr/>
          </p:nvSpPr>
          <p:spPr bwMode="auto">
            <a:xfrm flipH="1">
              <a:off x="4371" y="3596"/>
              <a:ext cx="239" cy="192"/>
            </a:xfrm>
            <a:prstGeom prst="line">
              <a:avLst/>
            </a:prstGeom>
            <a:noFill/>
            <a:ln w="25400">
              <a:solidFill>
                <a:srgbClr val="FF0000"/>
              </a:solidFill>
              <a:round/>
              <a:headEnd type="none" w="sm" len="sm"/>
              <a:tailEnd type="none" w="sm" len="sm"/>
            </a:ln>
          </p:spPr>
          <p:txBody>
            <a:bodyPr wrap="none" anchor="ctr"/>
            <a:lstStyle/>
            <a:p>
              <a:endParaRPr lang="en-US"/>
            </a:p>
          </p:txBody>
        </p:sp>
        <p:sp>
          <p:nvSpPr>
            <p:cNvPr id="31763" name="Line 15"/>
            <p:cNvSpPr>
              <a:spLocks noChangeShapeType="1"/>
            </p:cNvSpPr>
            <p:nvPr/>
          </p:nvSpPr>
          <p:spPr bwMode="auto">
            <a:xfrm>
              <a:off x="3935" y="3706"/>
              <a:ext cx="442" cy="82"/>
            </a:xfrm>
            <a:prstGeom prst="line">
              <a:avLst/>
            </a:prstGeom>
            <a:noFill/>
            <a:ln w="25400">
              <a:solidFill>
                <a:srgbClr val="FF0000"/>
              </a:solidFill>
              <a:round/>
              <a:headEnd type="none" w="sm" len="sm"/>
              <a:tailEnd type="none" w="sm" len="sm"/>
            </a:ln>
          </p:spPr>
          <p:txBody>
            <a:bodyPr wrap="none" anchor="ctr"/>
            <a:lstStyle/>
            <a:p>
              <a:endParaRPr lang="en-US"/>
            </a:p>
          </p:txBody>
        </p:sp>
        <p:sp>
          <p:nvSpPr>
            <p:cNvPr id="31764" name="Line 16"/>
            <p:cNvSpPr>
              <a:spLocks noChangeShapeType="1"/>
            </p:cNvSpPr>
            <p:nvPr/>
          </p:nvSpPr>
          <p:spPr bwMode="auto">
            <a:xfrm>
              <a:off x="732" y="3217"/>
              <a:ext cx="902" cy="192"/>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31765" name="Line 17"/>
            <p:cNvSpPr>
              <a:spLocks noChangeShapeType="1"/>
            </p:cNvSpPr>
            <p:nvPr/>
          </p:nvSpPr>
          <p:spPr bwMode="auto">
            <a:xfrm>
              <a:off x="3137" y="3136"/>
              <a:ext cx="1095" cy="465"/>
            </a:xfrm>
            <a:prstGeom prst="line">
              <a:avLst/>
            </a:prstGeom>
            <a:noFill/>
            <a:ln w="25400">
              <a:solidFill>
                <a:srgbClr val="FF0000"/>
              </a:solidFill>
              <a:round/>
              <a:headEnd type="none" w="sm" len="sm"/>
              <a:tailEnd type="triangle" w="sm" len="sm"/>
            </a:ln>
          </p:spPr>
          <p:txBody>
            <a:bodyPr wrap="none" anchor="ctr"/>
            <a:lstStyle/>
            <a:p>
              <a:endParaRPr lang="en-US"/>
            </a:p>
          </p:txBody>
        </p:sp>
      </p:grpSp>
      <p:sp>
        <p:nvSpPr>
          <p:cNvPr id="31750" name="Text Box 20"/>
          <p:cNvSpPr txBox="1">
            <a:spLocks noChangeArrowheads="1"/>
          </p:cNvSpPr>
          <p:nvPr/>
        </p:nvSpPr>
        <p:spPr bwMode="auto">
          <a:xfrm>
            <a:off x="1314450" y="5191125"/>
            <a:ext cx="3257550" cy="1209675"/>
          </a:xfrm>
          <a:prstGeom prst="rect">
            <a:avLst/>
          </a:prstGeom>
          <a:noFill/>
          <a:ln w="22225">
            <a:solidFill>
              <a:schemeClr val="tx1"/>
            </a:solidFill>
            <a:miter lim="800000"/>
            <a:headEnd type="none" w="sm" len="sm"/>
            <a:tailEnd type="none" w="sm" len="sm"/>
          </a:ln>
        </p:spPr>
        <p:txBody>
          <a:bodyPr>
            <a:spAutoFit/>
          </a:bodyPr>
          <a:lstStyle/>
          <a:p>
            <a:pPr algn="l">
              <a:spcBef>
                <a:spcPct val="50000"/>
              </a:spcBef>
            </a:pPr>
            <a:r>
              <a:rPr lang="en-US" sz="1600" dirty="0"/>
              <a:t>Details window:</a:t>
            </a:r>
          </a:p>
          <a:p>
            <a:pPr marL="576263" lvl="1" indent="-119063" algn="l">
              <a:spcBef>
                <a:spcPct val="50000"/>
              </a:spcBef>
              <a:buFontTx/>
              <a:buChar char="•"/>
            </a:pPr>
            <a:r>
              <a:rPr lang="en-US" sz="1400" dirty="0"/>
              <a:t>Flip surface </a:t>
            </a:r>
            <a:r>
              <a:rPr lang="en-US" sz="1400" dirty="0" err="1"/>
              <a:t>normals</a:t>
            </a:r>
            <a:endParaRPr lang="en-US" sz="1400" dirty="0"/>
          </a:p>
          <a:p>
            <a:pPr marL="576263" lvl="1" indent="-119063" algn="l">
              <a:spcBef>
                <a:spcPct val="50000"/>
              </a:spcBef>
              <a:buFontTx/>
              <a:buChar char="•"/>
            </a:pPr>
            <a:r>
              <a:rPr lang="en-US" sz="1400" dirty="0"/>
              <a:t>Input thickness which will be transferred to the FE model</a:t>
            </a:r>
          </a:p>
        </p:txBody>
      </p:sp>
      <p:grpSp>
        <p:nvGrpSpPr>
          <p:cNvPr id="22" name="Group 21"/>
          <p:cNvGrpSpPr/>
          <p:nvPr/>
        </p:nvGrpSpPr>
        <p:grpSpPr>
          <a:xfrm>
            <a:off x="4838700" y="5165725"/>
            <a:ext cx="2755900" cy="1522942"/>
            <a:chOff x="4838700" y="5165725"/>
            <a:chExt cx="2324100" cy="1292225"/>
          </a:xfrm>
        </p:grpSpPr>
        <p:pic>
          <p:nvPicPr>
            <p:cNvPr id="31749" name="Picture 19" descr="detail line surf"/>
            <p:cNvPicPr>
              <a:picLocks noChangeAspect="1" noChangeArrowheads="1"/>
            </p:cNvPicPr>
            <p:nvPr/>
          </p:nvPicPr>
          <p:blipFill>
            <a:blip r:embed="rId4" cstate="print"/>
            <a:srcRect/>
            <a:stretch>
              <a:fillRect/>
            </a:stretch>
          </p:blipFill>
          <p:spPr bwMode="auto">
            <a:xfrm>
              <a:off x="4975225" y="5165725"/>
              <a:ext cx="2001838" cy="1216025"/>
            </a:xfrm>
            <a:prstGeom prst="rect">
              <a:avLst/>
            </a:prstGeom>
            <a:noFill/>
            <a:ln w="9525">
              <a:noFill/>
              <a:miter lim="800000"/>
              <a:headEnd/>
              <a:tailEnd/>
            </a:ln>
          </p:spPr>
        </p:pic>
        <p:sp>
          <p:nvSpPr>
            <p:cNvPr id="31751" name="Rectangle 21"/>
            <p:cNvSpPr>
              <a:spLocks noChangeArrowheads="1"/>
            </p:cNvSpPr>
            <p:nvPr/>
          </p:nvSpPr>
          <p:spPr bwMode="auto">
            <a:xfrm>
              <a:off x="4838700" y="5943600"/>
              <a:ext cx="2324100" cy="514350"/>
            </a:xfrm>
            <a:prstGeom prst="rect">
              <a:avLst/>
            </a:prstGeom>
            <a:noFill/>
            <a:ln w="25400">
              <a:solidFill>
                <a:srgbClr val="FF0000"/>
              </a:solidFill>
              <a:miter lim="800000"/>
              <a:headEnd type="none" w="sm" len="sm"/>
              <a:tailEnd type="none" w="sm" len="sm"/>
            </a:ln>
          </p:spPr>
          <p:txBody>
            <a:bodyPr wrap="none" anchor="ctr">
              <a:spAutoFit/>
            </a:bodyPr>
            <a:lstStyle/>
            <a:p>
              <a:endParaRPr lang="en-US" sz="1400"/>
            </a:p>
          </p:txBody>
        </p:sp>
      </p:gr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idx="4294967295"/>
          </p:nvPr>
        </p:nvSpPr>
        <p:spPr>
          <a:xfrm>
            <a:off x="1344612" y="423863"/>
            <a:ext cx="6934201" cy="515937"/>
          </a:xfrm>
        </p:spPr>
        <p:txBody>
          <a:bodyPr/>
          <a:lstStyle/>
          <a:p>
            <a:r>
              <a:rPr lang="en-US" dirty="0" smtClean="0"/>
              <a:t>Surfaces From Edges (2) </a:t>
            </a:r>
          </a:p>
        </p:txBody>
      </p:sp>
      <p:sp>
        <p:nvSpPr>
          <p:cNvPr id="33795" name="Text Box 4"/>
          <p:cNvSpPr txBox="1">
            <a:spLocks noChangeArrowheads="1"/>
          </p:cNvSpPr>
          <p:nvPr/>
        </p:nvSpPr>
        <p:spPr bwMode="auto">
          <a:xfrm>
            <a:off x="508000" y="1157295"/>
            <a:ext cx="7781925" cy="1200329"/>
          </a:xfrm>
          <a:prstGeom prst="rect">
            <a:avLst/>
          </a:prstGeom>
          <a:noFill/>
          <a:ln w="22225">
            <a:noFill/>
            <a:miter lim="800000"/>
            <a:headEnd type="none" w="sm" len="sm"/>
            <a:tailEnd type="none" w="sm" len="sm"/>
          </a:ln>
        </p:spPr>
        <p:txBody>
          <a:bodyPr>
            <a:spAutoFit/>
          </a:bodyPr>
          <a:lstStyle/>
          <a:p>
            <a:pPr marL="171450" indent="-169863">
              <a:spcBef>
                <a:spcPct val="50000"/>
              </a:spcBef>
              <a:buFont typeface="Arial" pitchFamily="34" charset="0"/>
              <a:buChar char="•"/>
              <a:defRPr/>
            </a:pPr>
            <a:r>
              <a:rPr lang="en-US" sz="1800" b="0" dirty="0" smtClean="0">
                <a:latin typeface="+mn-lt"/>
              </a:rPr>
              <a:t>Creates </a:t>
            </a:r>
            <a:r>
              <a:rPr lang="en-US" sz="1800" b="0" dirty="0">
                <a:latin typeface="+mn-lt"/>
              </a:rPr>
              <a:t>surfaces from existing body edges</a:t>
            </a:r>
          </a:p>
          <a:p>
            <a:pPr marL="171450" indent="-169863">
              <a:spcBef>
                <a:spcPct val="50000"/>
              </a:spcBef>
              <a:buFont typeface="Arial" pitchFamily="34" charset="0"/>
              <a:buChar char="•"/>
              <a:defRPr/>
            </a:pPr>
            <a:r>
              <a:rPr lang="en-US" sz="1800" b="0" dirty="0">
                <a:latin typeface="+mn-lt"/>
              </a:rPr>
              <a:t>Can be solid or line body </a:t>
            </a:r>
            <a:r>
              <a:rPr lang="en-US" sz="1800" b="0" dirty="0" smtClean="0">
                <a:latin typeface="+mn-lt"/>
              </a:rPr>
              <a:t>edges</a:t>
            </a:r>
            <a:endParaRPr lang="en-US" sz="1800" b="0" dirty="0">
              <a:latin typeface="+mn-lt"/>
            </a:endParaRPr>
          </a:p>
          <a:p>
            <a:pPr marL="171450" indent="-169863">
              <a:spcBef>
                <a:spcPct val="50000"/>
              </a:spcBef>
              <a:buFont typeface="Arial" pitchFamily="34" charset="0"/>
              <a:buChar char="•"/>
              <a:defRPr/>
            </a:pPr>
            <a:r>
              <a:rPr lang="en-US" sz="1800" b="0" dirty="0">
                <a:latin typeface="+mn-lt"/>
              </a:rPr>
              <a:t>Edges must produce non-intersecting closed </a:t>
            </a:r>
            <a:r>
              <a:rPr lang="en-US" sz="1800" b="0" dirty="0" smtClean="0">
                <a:latin typeface="+mn-lt"/>
              </a:rPr>
              <a:t>loops</a:t>
            </a:r>
            <a:endParaRPr lang="en-US" dirty="0">
              <a:latin typeface="Arial" pitchFamily="34" charset="0"/>
            </a:endParaRPr>
          </a:p>
        </p:txBody>
      </p:sp>
      <p:pic>
        <p:nvPicPr>
          <p:cNvPr id="33796" name="Picture 12" descr="surf2"/>
          <p:cNvPicPr>
            <a:picLocks noChangeAspect="1" noChangeArrowheads="1"/>
          </p:cNvPicPr>
          <p:nvPr/>
        </p:nvPicPr>
        <p:blipFill>
          <a:blip r:embed="rId2" cstate="print"/>
          <a:srcRect/>
          <a:stretch>
            <a:fillRect/>
          </a:stretch>
        </p:blipFill>
        <p:spPr bwMode="auto">
          <a:xfrm>
            <a:off x="538163" y="2855901"/>
            <a:ext cx="2952750" cy="2455862"/>
          </a:xfrm>
          <a:prstGeom prst="rect">
            <a:avLst/>
          </a:prstGeom>
          <a:noFill/>
          <a:ln w="9525">
            <a:noFill/>
            <a:miter lim="800000"/>
            <a:headEnd/>
            <a:tailEnd/>
          </a:ln>
        </p:spPr>
      </p:pic>
      <p:pic>
        <p:nvPicPr>
          <p:cNvPr id="33797" name="Picture 13" descr="surf3"/>
          <p:cNvPicPr>
            <a:picLocks noChangeAspect="1" noChangeArrowheads="1"/>
          </p:cNvPicPr>
          <p:nvPr/>
        </p:nvPicPr>
        <p:blipFill>
          <a:blip r:embed="rId3" cstate="print"/>
          <a:srcRect/>
          <a:stretch>
            <a:fillRect/>
          </a:stretch>
        </p:blipFill>
        <p:spPr bwMode="auto">
          <a:xfrm>
            <a:off x="5810250" y="2886063"/>
            <a:ext cx="2900363" cy="2486025"/>
          </a:xfrm>
          <a:prstGeom prst="rect">
            <a:avLst/>
          </a:prstGeom>
          <a:noFill/>
          <a:ln w="9525">
            <a:noFill/>
            <a:miter lim="800000"/>
            <a:headEnd/>
            <a:tailEnd/>
          </a:ln>
        </p:spPr>
      </p:pic>
      <p:sp>
        <p:nvSpPr>
          <p:cNvPr id="33798" name="Text Box 14"/>
          <p:cNvSpPr txBox="1">
            <a:spLocks noChangeArrowheads="1"/>
          </p:cNvSpPr>
          <p:nvPr/>
        </p:nvSpPr>
        <p:spPr bwMode="auto">
          <a:xfrm>
            <a:off x="438150" y="5410188"/>
            <a:ext cx="3429000" cy="517525"/>
          </a:xfrm>
          <a:prstGeom prst="rect">
            <a:avLst/>
          </a:prstGeom>
          <a:noFill/>
          <a:ln w="15875" algn="ctr">
            <a:noFill/>
            <a:miter lim="800000"/>
            <a:headEnd type="none" w="sm" len="sm"/>
            <a:tailEnd type="none" w="lg" len="med"/>
          </a:ln>
        </p:spPr>
        <p:txBody>
          <a:bodyPr>
            <a:spAutoFit/>
          </a:bodyPr>
          <a:lstStyle/>
          <a:p>
            <a:pPr>
              <a:spcBef>
                <a:spcPct val="50000"/>
              </a:spcBef>
            </a:pPr>
            <a:r>
              <a:rPr lang="en-US" sz="1400"/>
              <a:t>Existing solid body edges are selected for new surface boundary.</a:t>
            </a:r>
          </a:p>
        </p:txBody>
      </p:sp>
      <p:pic>
        <p:nvPicPr>
          <p:cNvPr id="33799" name="Picture 15" descr="surf4"/>
          <p:cNvPicPr>
            <a:picLocks noChangeAspect="1" noChangeArrowheads="1"/>
          </p:cNvPicPr>
          <p:nvPr/>
        </p:nvPicPr>
        <p:blipFill>
          <a:blip r:embed="rId4" cstate="print"/>
          <a:srcRect/>
          <a:stretch>
            <a:fillRect/>
          </a:stretch>
        </p:blipFill>
        <p:spPr bwMode="auto">
          <a:xfrm>
            <a:off x="3643313" y="2759063"/>
            <a:ext cx="2028825" cy="1152525"/>
          </a:xfrm>
          <a:prstGeom prst="rect">
            <a:avLst/>
          </a:prstGeom>
          <a:noFill/>
          <a:ln w="9525">
            <a:noFill/>
            <a:miter lim="800000"/>
            <a:headEnd/>
            <a:tailEnd/>
          </a:ln>
        </p:spPr>
      </p:pic>
      <p:sp>
        <p:nvSpPr>
          <p:cNvPr id="33800" name="Text Box 16"/>
          <p:cNvSpPr txBox="1">
            <a:spLocks noChangeArrowheads="1"/>
          </p:cNvSpPr>
          <p:nvPr/>
        </p:nvSpPr>
        <p:spPr bwMode="auto">
          <a:xfrm>
            <a:off x="5486400" y="5476863"/>
            <a:ext cx="3429000" cy="517525"/>
          </a:xfrm>
          <a:prstGeom prst="rect">
            <a:avLst/>
          </a:prstGeom>
          <a:noFill/>
          <a:ln w="15875" algn="ctr">
            <a:noFill/>
            <a:miter lim="800000"/>
            <a:headEnd type="none" w="sm" len="sm"/>
            <a:tailEnd type="none" w="lg" len="med"/>
          </a:ln>
        </p:spPr>
        <p:txBody>
          <a:bodyPr>
            <a:spAutoFit/>
          </a:bodyPr>
          <a:lstStyle/>
          <a:p>
            <a:pPr>
              <a:spcBef>
                <a:spcPct val="50000"/>
              </a:spcBef>
            </a:pPr>
            <a:r>
              <a:rPr lang="en-US" sz="1400"/>
              <a:t>New, frozen, surface body generated (note, solid body is hidden).</a:t>
            </a: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403880" y="415396"/>
            <a:ext cx="6934201" cy="508000"/>
          </a:xfrm>
        </p:spPr>
        <p:txBody>
          <a:bodyPr/>
          <a:lstStyle/>
          <a:p>
            <a:r>
              <a:rPr lang="en-US" dirty="0" smtClean="0"/>
              <a:t>Surfaces From Edges (3)</a:t>
            </a:r>
          </a:p>
        </p:txBody>
      </p:sp>
      <p:sp>
        <p:nvSpPr>
          <p:cNvPr id="32771" name="Rectangle 3"/>
          <p:cNvSpPr>
            <a:spLocks noGrp="1" noChangeArrowheads="1"/>
          </p:cNvSpPr>
          <p:nvPr>
            <p:ph type="body" idx="4294967295"/>
          </p:nvPr>
        </p:nvSpPr>
        <p:spPr>
          <a:xfrm>
            <a:off x="383117" y="1138238"/>
            <a:ext cx="7851775" cy="1733550"/>
          </a:xfrm>
        </p:spPr>
        <p:txBody>
          <a:bodyPr/>
          <a:lstStyle/>
          <a:p>
            <a:pPr marL="514350" lvl="1" indent="-171450"/>
            <a:r>
              <a:rPr lang="en-US" b="0" dirty="0" smtClean="0"/>
              <a:t>A line body with no cross section can be used to tie together surface models</a:t>
            </a:r>
          </a:p>
          <a:p>
            <a:pPr marL="514350" lvl="1" indent="-171450"/>
            <a:r>
              <a:rPr lang="en-US" b="0" dirty="0" smtClean="0"/>
              <a:t> In this case, the line body acts merely as a mechanism to insure a continuous mesh at the surface boundaries</a:t>
            </a:r>
          </a:p>
          <a:p>
            <a:pPr marL="514350" lvl="1" indent="-171450"/>
            <a:endParaRPr lang="en-US" dirty="0" smtClean="0"/>
          </a:p>
        </p:txBody>
      </p:sp>
      <p:pic>
        <p:nvPicPr>
          <p:cNvPr id="32772" name="Picture 4" descr="surface1"/>
          <p:cNvPicPr>
            <a:picLocks noChangeAspect="1" noChangeArrowheads="1"/>
          </p:cNvPicPr>
          <p:nvPr/>
        </p:nvPicPr>
        <p:blipFill>
          <a:blip r:embed="rId2" cstate="print"/>
          <a:srcRect/>
          <a:stretch>
            <a:fillRect/>
          </a:stretch>
        </p:blipFill>
        <p:spPr bwMode="auto">
          <a:xfrm>
            <a:off x="682625" y="3148013"/>
            <a:ext cx="3294063" cy="2533650"/>
          </a:xfrm>
          <a:prstGeom prst="rect">
            <a:avLst/>
          </a:prstGeom>
          <a:noFill/>
          <a:ln w="9525">
            <a:noFill/>
            <a:miter lim="800000"/>
            <a:headEnd/>
            <a:tailEnd/>
          </a:ln>
        </p:spPr>
      </p:pic>
      <p:pic>
        <p:nvPicPr>
          <p:cNvPr id="32773" name="Picture 5" descr="surface2"/>
          <p:cNvPicPr>
            <a:picLocks noChangeAspect="1" noChangeArrowheads="1"/>
          </p:cNvPicPr>
          <p:nvPr/>
        </p:nvPicPr>
        <p:blipFill>
          <a:blip r:embed="rId3" cstate="print"/>
          <a:srcRect/>
          <a:stretch>
            <a:fillRect/>
          </a:stretch>
        </p:blipFill>
        <p:spPr bwMode="auto">
          <a:xfrm>
            <a:off x="4856163" y="3108325"/>
            <a:ext cx="3225800" cy="2540000"/>
          </a:xfrm>
          <a:prstGeom prst="rect">
            <a:avLst/>
          </a:prstGeom>
          <a:noFill/>
          <a:ln w="9525">
            <a:noFill/>
            <a:miter lim="800000"/>
            <a:headEnd/>
            <a:tailEnd/>
          </a:ln>
        </p:spPr>
      </p:pic>
      <p:sp>
        <p:nvSpPr>
          <p:cNvPr id="32774" name="Text Box 6"/>
          <p:cNvSpPr txBox="1">
            <a:spLocks noChangeArrowheads="1"/>
          </p:cNvSpPr>
          <p:nvPr/>
        </p:nvSpPr>
        <p:spPr bwMode="auto">
          <a:xfrm>
            <a:off x="862013" y="5759450"/>
            <a:ext cx="3063875" cy="336550"/>
          </a:xfrm>
          <a:prstGeom prst="rect">
            <a:avLst/>
          </a:prstGeom>
          <a:noFill/>
          <a:ln w="38100">
            <a:noFill/>
            <a:miter lim="800000"/>
            <a:headEnd type="none" w="sm" len="sm"/>
            <a:tailEnd type="none" w="sm" len="sm"/>
          </a:ln>
        </p:spPr>
        <p:txBody>
          <a:bodyPr>
            <a:spAutoFit/>
          </a:bodyPr>
          <a:lstStyle/>
          <a:p>
            <a:pPr algn="l">
              <a:spcBef>
                <a:spcPct val="50000"/>
              </a:spcBef>
            </a:pPr>
            <a:r>
              <a:rPr lang="en-US" sz="1600"/>
              <a:t>Line Body (no cross section)</a:t>
            </a:r>
          </a:p>
        </p:txBody>
      </p:sp>
      <p:sp>
        <p:nvSpPr>
          <p:cNvPr id="32775" name="Line 7"/>
          <p:cNvSpPr>
            <a:spLocks noChangeShapeType="1"/>
          </p:cNvSpPr>
          <p:nvPr/>
        </p:nvSpPr>
        <p:spPr bwMode="auto">
          <a:xfrm flipV="1">
            <a:off x="2127250" y="4146550"/>
            <a:ext cx="508000" cy="1625600"/>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32776" name="Text Box 8"/>
          <p:cNvSpPr txBox="1">
            <a:spLocks noChangeArrowheads="1"/>
          </p:cNvSpPr>
          <p:nvPr/>
        </p:nvSpPr>
        <p:spPr bwMode="auto">
          <a:xfrm>
            <a:off x="4854575" y="5734050"/>
            <a:ext cx="3230563" cy="581025"/>
          </a:xfrm>
          <a:prstGeom prst="rect">
            <a:avLst/>
          </a:prstGeom>
          <a:noFill/>
          <a:ln w="38100">
            <a:noFill/>
            <a:miter lim="800000"/>
            <a:headEnd type="none" w="sm" len="sm"/>
            <a:tailEnd type="none" w="sm" len="sm"/>
          </a:ln>
        </p:spPr>
        <p:txBody>
          <a:bodyPr>
            <a:spAutoFit/>
          </a:bodyPr>
          <a:lstStyle/>
          <a:p>
            <a:pPr algn="l">
              <a:spcBef>
                <a:spcPct val="50000"/>
              </a:spcBef>
            </a:pPr>
            <a:r>
              <a:rPr lang="en-US" sz="1600"/>
              <a:t>Result is continuous FE mesh at surface interface</a:t>
            </a:r>
          </a:p>
        </p:txBody>
      </p:sp>
      <p:sp>
        <p:nvSpPr>
          <p:cNvPr id="32777" name="Text Box 9"/>
          <p:cNvSpPr txBox="1">
            <a:spLocks noChangeArrowheads="1"/>
          </p:cNvSpPr>
          <p:nvPr/>
        </p:nvSpPr>
        <p:spPr bwMode="auto">
          <a:xfrm>
            <a:off x="1871663" y="2811463"/>
            <a:ext cx="2057400" cy="336550"/>
          </a:xfrm>
          <a:prstGeom prst="rect">
            <a:avLst/>
          </a:prstGeom>
          <a:noFill/>
          <a:ln w="38100">
            <a:noFill/>
            <a:miter lim="800000"/>
            <a:headEnd type="none" w="sm" len="sm"/>
            <a:tailEnd type="none" w="sm" len="sm"/>
          </a:ln>
        </p:spPr>
        <p:txBody>
          <a:bodyPr>
            <a:spAutoFit/>
          </a:bodyPr>
          <a:lstStyle/>
          <a:p>
            <a:pPr algn="l">
              <a:spcBef>
                <a:spcPct val="50000"/>
              </a:spcBef>
            </a:pPr>
            <a:r>
              <a:rPr lang="en-US" sz="1600"/>
              <a:t>2 Surface Bodies</a:t>
            </a:r>
          </a:p>
        </p:txBody>
      </p:sp>
      <p:sp>
        <p:nvSpPr>
          <p:cNvPr id="32778" name="Line 10"/>
          <p:cNvSpPr>
            <a:spLocks noChangeShapeType="1"/>
          </p:cNvSpPr>
          <p:nvPr/>
        </p:nvSpPr>
        <p:spPr bwMode="auto">
          <a:xfrm flipH="1">
            <a:off x="2368550" y="3100388"/>
            <a:ext cx="406400" cy="636587"/>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32779" name="Line 11"/>
          <p:cNvSpPr>
            <a:spLocks noChangeShapeType="1"/>
          </p:cNvSpPr>
          <p:nvPr/>
        </p:nvSpPr>
        <p:spPr bwMode="auto">
          <a:xfrm>
            <a:off x="2774950" y="3100388"/>
            <a:ext cx="285750" cy="1096962"/>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32780" name="Line 12"/>
          <p:cNvSpPr>
            <a:spLocks noChangeShapeType="1"/>
          </p:cNvSpPr>
          <p:nvPr/>
        </p:nvSpPr>
        <p:spPr bwMode="auto">
          <a:xfrm flipV="1">
            <a:off x="6578600" y="4011613"/>
            <a:ext cx="360363" cy="1765300"/>
          </a:xfrm>
          <a:prstGeom prst="line">
            <a:avLst/>
          </a:prstGeom>
          <a:noFill/>
          <a:ln w="25400">
            <a:solidFill>
              <a:srgbClr val="FF0000"/>
            </a:solidFill>
            <a:round/>
            <a:headEnd type="none" w="sm" len="sm"/>
            <a:tailEnd type="triangle" w="sm" len="sm"/>
          </a:ln>
        </p:spPr>
        <p:txBody>
          <a:bodyPr wrap="none" anchor="ctr"/>
          <a:lstStyle/>
          <a:p>
            <a:endParaRPr lang="en-US"/>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370012" y="405872"/>
            <a:ext cx="6934201" cy="517525"/>
          </a:xfrm>
        </p:spPr>
        <p:txBody>
          <a:bodyPr/>
          <a:lstStyle/>
          <a:p>
            <a:r>
              <a:rPr lang="en-US" dirty="0" smtClean="0"/>
              <a:t>Surfaces From Sketches</a:t>
            </a:r>
          </a:p>
        </p:txBody>
      </p:sp>
      <p:sp>
        <p:nvSpPr>
          <p:cNvPr id="34819" name="Rectangle 3"/>
          <p:cNvSpPr>
            <a:spLocks noGrp="1" noChangeArrowheads="1"/>
          </p:cNvSpPr>
          <p:nvPr>
            <p:ph type="body" idx="4294967295"/>
          </p:nvPr>
        </p:nvSpPr>
        <p:spPr>
          <a:xfrm>
            <a:off x="180975" y="977900"/>
            <a:ext cx="8245475" cy="3113088"/>
          </a:xfrm>
        </p:spPr>
        <p:txBody>
          <a:bodyPr/>
          <a:lstStyle/>
          <a:p>
            <a:pPr>
              <a:lnSpc>
                <a:spcPct val="80000"/>
              </a:lnSpc>
            </a:pPr>
            <a:r>
              <a:rPr lang="en-US" dirty="0" smtClean="0"/>
              <a:t>Surfaces From Sketches</a:t>
            </a:r>
          </a:p>
          <a:p>
            <a:pPr>
              <a:lnSpc>
                <a:spcPct val="80000"/>
              </a:lnSpc>
            </a:pPr>
            <a:r>
              <a:rPr lang="en-US" b="0" dirty="0" smtClean="0"/>
              <a:t>[Main Menu] Concept </a:t>
            </a:r>
            <a:r>
              <a:rPr lang="en-US" b="0" dirty="0" smtClean="0">
                <a:sym typeface="Wingdings" pitchFamily="2" charset="2"/>
              </a:rPr>
              <a:t> </a:t>
            </a:r>
            <a:r>
              <a:rPr lang="en-US" b="0" dirty="0" smtClean="0"/>
              <a:t>Surfaces from Sketches</a:t>
            </a:r>
            <a:endParaRPr lang="en-US" dirty="0" smtClean="0"/>
          </a:p>
          <a:p>
            <a:pPr marL="731520" lvl="4" indent="-274320">
              <a:lnSpc>
                <a:spcPts val="1200"/>
              </a:lnSpc>
              <a:spcBef>
                <a:spcPts val="200"/>
              </a:spcBef>
              <a:spcAft>
                <a:spcPts val="0"/>
              </a:spcAft>
            </a:pPr>
            <a:r>
              <a:rPr lang="en-US" b="0" dirty="0" smtClean="0">
                <a:latin typeface="+mn-lt"/>
              </a:rPr>
              <a:t>Creates surface bodies using sketches as boundaries (single or multiple sketches are OK)</a:t>
            </a:r>
          </a:p>
          <a:p>
            <a:pPr marL="731520" lvl="4" indent="-274320">
              <a:lnSpc>
                <a:spcPts val="1200"/>
              </a:lnSpc>
              <a:spcBef>
                <a:spcPts val="200"/>
              </a:spcBef>
              <a:spcAft>
                <a:spcPts val="0"/>
              </a:spcAft>
              <a:buFont typeface="Times New Roman" pitchFamily="18" charset="0"/>
              <a:buNone/>
            </a:pPr>
            <a:endParaRPr lang="en-US" b="0" dirty="0" smtClean="0">
              <a:latin typeface="+mn-lt"/>
            </a:endParaRPr>
          </a:p>
          <a:p>
            <a:pPr marL="731520" lvl="4" indent="-274320">
              <a:lnSpc>
                <a:spcPts val="1200"/>
              </a:lnSpc>
              <a:spcBef>
                <a:spcPts val="200"/>
              </a:spcBef>
              <a:spcAft>
                <a:spcPts val="0"/>
              </a:spcAft>
            </a:pPr>
            <a:r>
              <a:rPr lang="en-US" b="0" dirty="0" smtClean="0">
                <a:latin typeface="+mn-lt"/>
              </a:rPr>
              <a:t>Base sketches must be closed profiles which are not self intersecting</a:t>
            </a:r>
          </a:p>
          <a:p>
            <a:pPr marL="731520" lvl="4" indent="-274320">
              <a:lnSpc>
                <a:spcPts val="1200"/>
              </a:lnSpc>
              <a:spcBef>
                <a:spcPts val="200"/>
              </a:spcBef>
              <a:spcAft>
                <a:spcPts val="0"/>
              </a:spcAft>
              <a:buFont typeface="Times New Roman" pitchFamily="18" charset="0"/>
              <a:buNone/>
            </a:pPr>
            <a:endParaRPr lang="en-US" b="0" dirty="0" smtClean="0">
              <a:latin typeface="+mn-lt"/>
            </a:endParaRPr>
          </a:p>
          <a:p>
            <a:pPr marL="731520" lvl="4" indent="-274320">
              <a:lnSpc>
                <a:spcPts val="1200"/>
              </a:lnSpc>
              <a:spcBef>
                <a:spcPts val="200"/>
              </a:spcBef>
              <a:spcAft>
                <a:spcPts val="0"/>
              </a:spcAft>
            </a:pPr>
            <a:r>
              <a:rPr lang="en-US" b="0" dirty="0" smtClean="0">
                <a:latin typeface="+mn-lt"/>
              </a:rPr>
              <a:t>May choose to “Add” or “Add Frozen” operations</a:t>
            </a:r>
          </a:p>
          <a:p>
            <a:pPr marL="731520" lvl="4" indent="-274320">
              <a:lnSpc>
                <a:spcPts val="1200"/>
              </a:lnSpc>
              <a:spcBef>
                <a:spcPts val="200"/>
              </a:spcBef>
              <a:spcAft>
                <a:spcPts val="0"/>
              </a:spcAft>
              <a:buFont typeface="Times New Roman" pitchFamily="18" charset="0"/>
              <a:buNone/>
            </a:pPr>
            <a:endParaRPr lang="en-US" b="0" dirty="0" smtClean="0">
              <a:latin typeface="+mn-lt"/>
            </a:endParaRPr>
          </a:p>
          <a:p>
            <a:pPr marL="731520" lvl="4" indent="-274320">
              <a:lnSpc>
                <a:spcPts val="1200"/>
              </a:lnSpc>
              <a:spcBef>
                <a:spcPts val="200"/>
              </a:spcBef>
              <a:spcAft>
                <a:spcPts val="0"/>
              </a:spcAft>
            </a:pPr>
            <a:r>
              <a:rPr lang="en-US" b="0" dirty="0" smtClean="0">
                <a:latin typeface="+mn-lt"/>
              </a:rPr>
              <a:t>Can reverse normal direction “No” in Orient With Plane Normal field</a:t>
            </a:r>
          </a:p>
          <a:p>
            <a:pPr marL="731520" lvl="4" indent="-274320">
              <a:lnSpc>
                <a:spcPts val="1200"/>
              </a:lnSpc>
              <a:spcBef>
                <a:spcPts val="200"/>
              </a:spcBef>
              <a:spcAft>
                <a:spcPts val="0"/>
              </a:spcAft>
              <a:buFont typeface="Times New Roman" pitchFamily="18" charset="0"/>
              <a:buNone/>
            </a:pPr>
            <a:endParaRPr lang="en-US" b="0" dirty="0" smtClean="0">
              <a:latin typeface="+mn-lt"/>
            </a:endParaRPr>
          </a:p>
          <a:p>
            <a:pPr marL="731520" lvl="4" indent="-274320">
              <a:lnSpc>
                <a:spcPts val="1200"/>
              </a:lnSpc>
              <a:spcBef>
                <a:spcPts val="200"/>
              </a:spcBef>
              <a:spcAft>
                <a:spcPts val="0"/>
              </a:spcAft>
            </a:pPr>
            <a:r>
              <a:rPr lang="en-US" b="0" dirty="0" smtClean="0">
                <a:latin typeface="+mn-lt"/>
              </a:rPr>
              <a:t>Can enter thickness which will be used in creating the FE </a:t>
            </a:r>
            <a:r>
              <a:rPr lang="en-US" b="0" dirty="0" smtClean="0"/>
              <a:t>model</a:t>
            </a:r>
          </a:p>
        </p:txBody>
      </p:sp>
      <p:pic>
        <p:nvPicPr>
          <p:cNvPr id="34820" name="Picture 4" descr="surfsketch1"/>
          <p:cNvPicPr>
            <a:picLocks noChangeAspect="1" noChangeArrowheads="1"/>
          </p:cNvPicPr>
          <p:nvPr/>
        </p:nvPicPr>
        <p:blipFill>
          <a:blip r:embed="rId2" cstate="print"/>
          <a:srcRect/>
          <a:stretch>
            <a:fillRect/>
          </a:stretch>
        </p:blipFill>
        <p:spPr bwMode="auto">
          <a:xfrm>
            <a:off x="5319713" y="4657725"/>
            <a:ext cx="2413000" cy="1314450"/>
          </a:xfrm>
          <a:prstGeom prst="rect">
            <a:avLst/>
          </a:prstGeom>
          <a:noFill/>
          <a:ln w="22225">
            <a:solidFill>
              <a:schemeClr val="tx1"/>
            </a:solidFill>
            <a:miter lim="800000"/>
            <a:headEnd/>
            <a:tailEnd/>
          </a:ln>
        </p:spPr>
      </p:pic>
      <p:pic>
        <p:nvPicPr>
          <p:cNvPr id="34821" name="Picture 5"/>
          <p:cNvPicPr>
            <a:picLocks noChangeAspect="1" noChangeArrowheads="1"/>
          </p:cNvPicPr>
          <p:nvPr/>
        </p:nvPicPr>
        <p:blipFill>
          <a:blip r:embed="rId3" cstate="print"/>
          <a:srcRect/>
          <a:stretch>
            <a:fillRect/>
          </a:stretch>
        </p:blipFill>
        <p:spPr bwMode="auto">
          <a:xfrm>
            <a:off x="1970088" y="4195763"/>
            <a:ext cx="2343150" cy="2057400"/>
          </a:xfrm>
          <a:prstGeom prst="rect">
            <a:avLst/>
          </a:prstGeom>
          <a:noFill/>
          <a:ln w="22225">
            <a:solidFill>
              <a:schemeClr val="tx1"/>
            </a:solidFill>
            <a:miter lim="800000"/>
            <a:headEnd/>
            <a:tailEnd/>
          </a:ln>
        </p:spPr>
      </p:pic>
      <p:sp>
        <p:nvSpPr>
          <p:cNvPr id="34822" name="Rectangle 6"/>
          <p:cNvSpPr>
            <a:spLocks noChangeArrowheads="1"/>
          </p:cNvSpPr>
          <p:nvPr/>
        </p:nvSpPr>
        <p:spPr bwMode="auto">
          <a:xfrm>
            <a:off x="2708275" y="5842000"/>
            <a:ext cx="1363663" cy="185738"/>
          </a:xfrm>
          <a:prstGeom prst="rect">
            <a:avLst/>
          </a:prstGeom>
          <a:noFill/>
          <a:ln w="28575" algn="ctr">
            <a:solidFill>
              <a:srgbClr val="FF0066"/>
            </a:solidFill>
            <a:miter lim="800000"/>
            <a:headEnd/>
            <a:tailEnd/>
          </a:ln>
        </p:spPr>
        <p:txBody>
          <a:bodyPr wrap="none" anchor="ctr">
            <a:spAutoFit/>
          </a:bodyPr>
          <a:lstStyle/>
          <a:p>
            <a:endParaRPr lang="en-US"/>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l="8496" t="3739" r="81598" b="85030"/>
          <a:stretch>
            <a:fillRect/>
          </a:stretch>
        </p:blipFill>
        <p:spPr bwMode="auto">
          <a:xfrm>
            <a:off x="6576478" y="1037283"/>
            <a:ext cx="1938130" cy="1373407"/>
          </a:xfrm>
          <a:prstGeom prst="rect">
            <a:avLst/>
          </a:prstGeom>
          <a:noFill/>
          <a:ln w="9525">
            <a:noFill/>
            <a:miter lim="800000"/>
            <a:headEnd/>
            <a:tailEnd/>
          </a:ln>
        </p:spPr>
      </p:pic>
      <p:pic>
        <p:nvPicPr>
          <p:cNvPr id="25602" name="Picture 9" descr="172_mid_surf.png"/>
          <p:cNvPicPr>
            <a:picLocks noChangeAspect="1"/>
          </p:cNvPicPr>
          <p:nvPr/>
        </p:nvPicPr>
        <p:blipFill>
          <a:blip r:embed="rId4" cstate="print"/>
          <a:srcRect/>
          <a:stretch>
            <a:fillRect/>
          </a:stretch>
        </p:blipFill>
        <p:spPr bwMode="auto">
          <a:xfrm>
            <a:off x="6372225" y="2743200"/>
            <a:ext cx="2133600" cy="1828800"/>
          </a:xfrm>
          <a:prstGeom prst="rect">
            <a:avLst/>
          </a:prstGeom>
          <a:noFill/>
          <a:ln w="9525">
            <a:solidFill>
              <a:schemeClr val="tx1"/>
            </a:solidFill>
            <a:miter lim="800000"/>
            <a:headEnd/>
            <a:tailEnd/>
          </a:ln>
        </p:spPr>
      </p:pic>
      <p:sp>
        <p:nvSpPr>
          <p:cNvPr id="25603" name="Title 1"/>
          <p:cNvSpPr>
            <a:spLocks noGrp="1"/>
          </p:cNvSpPr>
          <p:nvPr>
            <p:ph type="title"/>
          </p:nvPr>
        </p:nvSpPr>
        <p:spPr>
          <a:xfrm>
            <a:off x="1447800" y="389464"/>
            <a:ext cx="7126288" cy="484188"/>
          </a:xfrm>
        </p:spPr>
        <p:txBody>
          <a:bodyPr/>
          <a:lstStyle/>
          <a:p>
            <a:pPr eaLnBrk="1" hangingPunct="1"/>
            <a:r>
              <a:rPr lang="en-US" dirty="0" smtClean="0"/>
              <a:t>Mid-Surface</a:t>
            </a:r>
          </a:p>
        </p:txBody>
      </p:sp>
      <p:sp>
        <p:nvSpPr>
          <p:cNvPr id="25604" name="Content Placeholder 2"/>
          <p:cNvSpPr>
            <a:spLocks noGrp="1"/>
          </p:cNvSpPr>
          <p:nvPr>
            <p:ph idx="1"/>
          </p:nvPr>
        </p:nvSpPr>
        <p:spPr>
          <a:xfrm>
            <a:off x="172508" y="1304925"/>
            <a:ext cx="5932488" cy="5553075"/>
          </a:xfrm>
        </p:spPr>
        <p:txBody>
          <a:bodyPr/>
          <a:lstStyle/>
          <a:p>
            <a:pPr eaLnBrk="1" hangingPunct="1">
              <a:buFont typeface="Arial" pitchFamily="34" charset="0"/>
              <a:buChar char="•"/>
            </a:pPr>
            <a:r>
              <a:rPr lang="en-US" b="0" dirty="0" smtClean="0">
                <a:sym typeface="Wingdings" pitchFamily="2" charset="2"/>
              </a:rPr>
              <a:t>Extracts surface body that is midway between existing solid body faces</a:t>
            </a:r>
          </a:p>
          <a:p>
            <a:pPr eaLnBrk="1" hangingPunct="1">
              <a:buFont typeface="Arial" pitchFamily="34" charset="0"/>
              <a:buChar char="•"/>
            </a:pPr>
            <a:r>
              <a:rPr lang="en-US" b="0" dirty="0" smtClean="0">
                <a:sym typeface="Wingdings" pitchFamily="2" charset="2"/>
              </a:rPr>
              <a:t>Two Options:</a:t>
            </a:r>
          </a:p>
          <a:p>
            <a:pPr lvl="2"/>
            <a:r>
              <a:rPr lang="en-US" b="0" dirty="0" smtClean="0">
                <a:sym typeface="Wingdings" pitchFamily="2" charset="2"/>
              </a:rPr>
              <a:t>Manual: Operates only on user specified face pairs</a:t>
            </a:r>
          </a:p>
          <a:p>
            <a:pPr lvl="2"/>
            <a:r>
              <a:rPr lang="en-US" b="0" dirty="0" smtClean="0">
                <a:sym typeface="Wingdings" pitchFamily="2" charset="2"/>
              </a:rPr>
              <a:t>Automatic: Provides option to search for other matching face pairs</a:t>
            </a:r>
          </a:p>
          <a:p>
            <a:pPr lvl="1" eaLnBrk="1" hangingPunct="1">
              <a:buFont typeface="Times New Roman" pitchFamily="18" charset="0"/>
              <a:buNone/>
            </a:pPr>
            <a:endParaRPr lang="en-US" b="0" dirty="0" smtClean="0">
              <a:sym typeface="Wingdings" pitchFamily="2" charset="2"/>
            </a:endParaRPr>
          </a:p>
        </p:txBody>
      </p:sp>
      <p:sp>
        <p:nvSpPr>
          <p:cNvPr id="25606" name="TextBox 8"/>
          <p:cNvSpPr txBox="1">
            <a:spLocks noChangeArrowheads="1"/>
          </p:cNvSpPr>
          <p:nvPr/>
        </p:nvSpPr>
        <p:spPr bwMode="auto">
          <a:xfrm>
            <a:off x="781050" y="6057900"/>
            <a:ext cx="2519363"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eaLnBrk="0" hangingPunct="0">
              <a:buClr>
                <a:srgbClr val="16707C"/>
              </a:buClr>
            </a:pPr>
            <a:r>
              <a:rPr lang="en-US" sz="1400" b="0"/>
              <a:t>Details View of Mid-Surface</a:t>
            </a:r>
          </a:p>
        </p:txBody>
      </p:sp>
      <p:pic>
        <p:nvPicPr>
          <p:cNvPr id="25608" name="Picture 8" descr="171_mid_surf.png"/>
          <p:cNvPicPr>
            <a:picLocks noChangeAspect="1"/>
          </p:cNvPicPr>
          <p:nvPr/>
        </p:nvPicPr>
        <p:blipFill>
          <a:blip r:embed="rId5" cstate="print"/>
          <a:srcRect/>
          <a:stretch>
            <a:fillRect/>
          </a:stretch>
        </p:blipFill>
        <p:spPr bwMode="auto">
          <a:xfrm>
            <a:off x="4703763" y="4184650"/>
            <a:ext cx="2133600" cy="1828800"/>
          </a:xfrm>
          <a:prstGeom prst="rect">
            <a:avLst/>
          </a:prstGeom>
          <a:noFill/>
          <a:ln w="9525">
            <a:solidFill>
              <a:schemeClr val="tx1"/>
            </a:solidFill>
            <a:miter lim="800000"/>
            <a:headEnd/>
            <a:tailEnd/>
          </a:ln>
        </p:spPr>
      </p:pic>
      <p:sp>
        <p:nvSpPr>
          <p:cNvPr id="25609" name="TextBox 8"/>
          <p:cNvSpPr txBox="1">
            <a:spLocks noChangeArrowheads="1"/>
          </p:cNvSpPr>
          <p:nvPr/>
        </p:nvSpPr>
        <p:spPr bwMode="auto">
          <a:xfrm>
            <a:off x="6918325" y="4748213"/>
            <a:ext cx="2006600" cy="4492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eaLnBrk="0" hangingPunct="0">
              <a:buClr>
                <a:srgbClr val="16707C"/>
              </a:buClr>
            </a:pPr>
            <a:r>
              <a:rPr lang="en-US" sz="1400" b="0"/>
              <a:t>Mid-Surface created for a pipe geometry</a:t>
            </a:r>
          </a:p>
        </p:txBody>
      </p:sp>
      <p:sp>
        <p:nvSpPr>
          <p:cNvPr id="16" name="Rectangle 15"/>
          <p:cNvSpPr/>
          <p:nvPr/>
        </p:nvSpPr>
        <p:spPr bwMode="auto">
          <a:xfrm>
            <a:off x="6615731" y="2158546"/>
            <a:ext cx="1697037" cy="241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p:cNvSpPr/>
          <p:nvPr/>
        </p:nvSpPr>
        <p:spPr bwMode="auto">
          <a:xfrm>
            <a:off x="6590002" y="1052162"/>
            <a:ext cx="428315" cy="2184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2" name="Picture 11" descr="dm-lec9.png"/>
          <p:cNvPicPr>
            <a:picLocks noChangeAspect="1"/>
          </p:cNvPicPr>
          <p:nvPr/>
        </p:nvPicPr>
        <p:blipFill>
          <a:blip r:embed="rId6"/>
          <a:stretch>
            <a:fillRect/>
          </a:stretch>
        </p:blipFill>
        <p:spPr>
          <a:xfrm>
            <a:off x="338667" y="4220634"/>
            <a:ext cx="3648075" cy="1752600"/>
          </a:xfrm>
          <a:prstGeom prst="rect">
            <a:avLst/>
          </a:prstGeom>
          <a:ln>
            <a:solidFill>
              <a:schemeClr val="tx1"/>
            </a:solidFill>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353080" y="456672"/>
            <a:ext cx="6934201" cy="517525"/>
          </a:xfrm>
        </p:spPr>
        <p:txBody>
          <a:bodyPr/>
          <a:lstStyle/>
          <a:p>
            <a:r>
              <a:rPr lang="en-US" dirty="0" smtClean="0"/>
              <a:t>Creating Line Bodies (1)</a:t>
            </a:r>
          </a:p>
        </p:txBody>
      </p:sp>
      <p:sp>
        <p:nvSpPr>
          <p:cNvPr id="6147" name="Rectangle 3"/>
          <p:cNvSpPr>
            <a:spLocks noGrp="1" noChangeArrowheads="1"/>
          </p:cNvSpPr>
          <p:nvPr>
            <p:ph type="body" idx="4294967295"/>
          </p:nvPr>
        </p:nvSpPr>
        <p:spPr>
          <a:xfrm>
            <a:off x="370944" y="932921"/>
            <a:ext cx="7869237" cy="2439987"/>
          </a:xfrm>
        </p:spPr>
        <p:txBody>
          <a:bodyPr/>
          <a:lstStyle/>
          <a:p>
            <a:r>
              <a:rPr lang="en-US" dirty="0" smtClean="0"/>
              <a:t>Lines From Points</a:t>
            </a:r>
          </a:p>
          <a:p>
            <a:r>
              <a:rPr lang="en-US" b="0" dirty="0" smtClean="0"/>
              <a:t>[Main Menu] Concept </a:t>
            </a:r>
            <a:r>
              <a:rPr lang="en-US" b="0" dirty="0" smtClean="0">
                <a:sym typeface="Wingdings" pitchFamily="2" charset="2"/>
              </a:rPr>
              <a:t> Lines From Points</a:t>
            </a:r>
            <a:endParaRPr lang="en-US" dirty="0" smtClean="0"/>
          </a:p>
          <a:p>
            <a:pPr marL="742950" lvl="2" indent="-171450"/>
            <a:r>
              <a:rPr lang="en-US" sz="1600" b="0" dirty="0" smtClean="0"/>
              <a:t>Points can be any 2D sketch points, 3D model vertices or Point Feature (PF) points. </a:t>
            </a:r>
          </a:p>
          <a:p>
            <a:pPr marL="742950" lvl="2" indent="-171450"/>
            <a:r>
              <a:rPr lang="en-US" sz="1600" b="0" dirty="0" smtClean="0"/>
              <a:t>A point segment is a straight line connecting two selected points. </a:t>
            </a:r>
          </a:p>
          <a:p>
            <a:pPr marL="742950" lvl="2" indent="-171450"/>
            <a:r>
              <a:rPr lang="en-US" sz="1600" b="0" dirty="0" smtClean="0"/>
              <a:t>The feature can produce multiple Line Bodies, depending on the connectivity of the chosen point segments. </a:t>
            </a:r>
          </a:p>
          <a:p>
            <a:pPr marL="742950" lvl="2" indent="-171450"/>
            <a:r>
              <a:rPr lang="en-US" sz="1600" b="0" dirty="0" smtClean="0"/>
              <a:t>The Operation field allows Add or Add Frozen choices for line bodies.</a:t>
            </a:r>
          </a:p>
          <a:p>
            <a:endParaRPr lang="en-US" sz="1600" dirty="0" smtClean="0"/>
          </a:p>
        </p:txBody>
      </p:sp>
      <p:grpSp>
        <p:nvGrpSpPr>
          <p:cNvPr id="7" name="Group 6"/>
          <p:cNvGrpSpPr/>
          <p:nvPr/>
        </p:nvGrpSpPr>
        <p:grpSpPr>
          <a:xfrm>
            <a:off x="144992" y="3113087"/>
            <a:ext cx="2505075" cy="2212445"/>
            <a:chOff x="3692525" y="4002088"/>
            <a:chExt cx="2352675" cy="2057400"/>
          </a:xfrm>
        </p:grpSpPr>
        <p:pic>
          <p:nvPicPr>
            <p:cNvPr id="6148" name="Picture 6"/>
            <p:cNvPicPr>
              <a:picLocks noChangeAspect="1" noChangeArrowheads="1"/>
            </p:cNvPicPr>
            <p:nvPr/>
          </p:nvPicPr>
          <p:blipFill>
            <a:blip r:embed="rId2" cstate="print"/>
            <a:srcRect/>
            <a:stretch>
              <a:fillRect/>
            </a:stretch>
          </p:blipFill>
          <p:spPr bwMode="auto">
            <a:xfrm>
              <a:off x="3692525" y="4002088"/>
              <a:ext cx="2352675" cy="2057400"/>
            </a:xfrm>
            <a:prstGeom prst="rect">
              <a:avLst/>
            </a:prstGeom>
            <a:noFill/>
            <a:ln w="22225">
              <a:solidFill>
                <a:schemeClr val="tx1"/>
              </a:solidFill>
              <a:miter lim="800000"/>
              <a:headEnd/>
              <a:tailEnd/>
            </a:ln>
          </p:spPr>
        </p:pic>
        <p:sp>
          <p:nvSpPr>
            <p:cNvPr id="6149" name="Rectangle 8"/>
            <p:cNvSpPr>
              <a:spLocks noChangeArrowheads="1"/>
            </p:cNvSpPr>
            <p:nvPr/>
          </p:nvSpPr>
          <p:spPr bwMode="auto">
            <a:xfrm>
              <a:off x="4419600" y="4267200"/>
              <a:ext cx="490538" cy="195263"/>
            </a:xfrm>
            <a:prstGeom prst="rect">
              <a:avLst/>
            </a:prstGeom>
            <a:noFill/>
            <a:ln w="28575" algn="ctr">
              <a:solidFill>
                <a:srgbClr val="FF0066"/>
              </a:solidFill>
              <a:miter lim="800000"/>
              <a:headEnd/>
              <a:tailEnd/>
            </a:ln>
          </p:spPr>
          <p:txBody>
            <a:bodyPr wrap="none" anchor="ctr">
              <a:spAutoFit/>
            </a:bodyPr>
            <a:lstStyle/>
            <a:p>
              <a:endParaRPr lang="en-US"/>
            </a:p>
          </p:txBody>
        </p:sp>
        <p:sp>
          <p:nvSpPr>
            <p:cNvPr id="6150" name="Rectangle 9"/>
            <p:cNvSpPr>
              <a:spLocks noChangeArrowheads="1"/>
            </p:cNvSpPr>
            <p:nvPr/>
          </p:nvSpPr>
          <p:spPr bwMode="auto">
            <a:xfrm>
              <a:off x="4622800" y="4521200"/>
              <a:ext cx="906463" cy="177800"/>
            </a:xfrm>
            <a:prstGeom prst="rect">
              <a:avLst/>
            </a:prstGeom>
            <a:noFill/>
            <a:ln w="28575" algn="ctr">
              <a:solidFill>
                <a:srgbClr val="FF0066"/>
              </a:solidFill>
              <a:miter lim="800000"/>
              <a:headEnd/>
              <a:tailEnd/>
            </a:ln>
          </p:spPr>
          <p:txBody>
            <a:bodyPr wrap="none" anchor="ctr">
              <a:spAutoFit/>
            </a:bodyPr>
            <a:lstStyle/>
            <a:p>
              <a:endParaRPr lang="en-US"/>
            </a:p>
          </p:txBody>
        </p:sp>
      </p:grpSp>
      <p:grpSp>
        <p:nvGrpSpPr>
          <p:cNvPr id="8" name="Group 7"/>
          <p:cNvGrpSpPr/>
          <p:nvPr/>
        </p:nvGrpSpPr>
        <p:grpSpPr>
          <a:xfrm>
            <a:off x="4278809" y="3107274"/>
            <a:ext cx="4433358" cy="3308350"/>
            <a:chOff x="4448149" y="2921000"/>
            <a:chExt cx="4433358" cy="3308350"/>
          </a:xfrm>
        </p:grpSpPr>
        <p:pic>
          <p:nvPicPr>
            <p:cNvPr id="9" name="Picture 1030" descr="lineb4"/>
            <p:cNvPicPr>
              <a:picLocks noChangeAspect="1" noChangeArrowheads="1"/>
            </p:cNvPicPr>
            <p:nvPr/>
          </p:nvPicPr>
          <p:blipFill>
            <a:blip r:embed="rId3" cstate="print"/>
            <a:srcRect/>
            <a:stretch>
              <a:fillRect/>
            </a:stretch>
          </p:blipFill>
          <p:spPr bwMode="auto">
            <a:xfrm>
              <a:off x="4516919" y="3479800"/>
              <a:ext cx="3262313" cy="2749550"/>
            </a:xfrm>
            <a:prstGeom prst="rect">
              <a:avLst/>
            </a:prstGeom>
            <a:noFill/>
            <a:ln w="9525">
              <a:noFill/>
              <a:miter lim="800000"/>
              <a:headEnd/>
              <a:tailEnd/>
            </a:ln>
          </p:spPr>
        </p:pic>
        <p:sp>
          <p:nvSpPr>
            <p:cNvPr id="10" name="Line 1034"/>
            <p:cNvSpPr>
              <a:spLocks noChangeShapeType="1"/>
            </p:cNvSpPr>
            <p:nvPr/>
          </p:nvSpPr>
          <p:spPr bwMode="auto">
            <a:xfrm>
              <a:off x="4818037" y="3291947"/>
              <a:ext cx="36512" cy="295275"/>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11" name="Line 1035"/>
            <p:cNvSpPr>
              <a:spLocks noChangeShapeType="1"/>
            </p:cNvSpPr>
            <p:nvPr/>
          </p:nvSpPr>
          <p:spPr bwMode="auto">
            <a:xfrm flipH="1">
              <a:off x="7643257" y="5955242"/>
              <a:ext cx="471488" cy="76200"/>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12" name="Text Box 1037"/>
            <p:cNvSpPr txBox="1">
              <a:spLocks noChangeArrowheads="1"/>
            </p:cNvSpPr>
            <p:nvPr/>
          </p:nvSpPr>
          <p:spPr bwMode="auto">
            <a:xfrm>
              <a:off x="4448149" y="3007784"/>
              <a:ext cx="812800" cy="304800"/>
            </a:xfrm>
            <a:prstGeom prst="rect">
              <a:avLst/>
            </a:prstGeom>
            <a:noFill/>
            <a:ln w="25400">
              <a:noFill/>
              <a:miter lim="800000"/>
              <a:headEnd type="none" w="sm" len="sm"/>
              <a:tailEnd type="none" w="sm" len="sm"/>
            </a:ln>
          </p:spPr>
          <p:txBody>
            <a:bodyPr>
              <a:spAutoFit/>
            </a:bodyPr>
            <a:lstStyle/>
            <a:p>
              <a:pPr algn="l">
                <a:spcBef>
                  <a:spcPct val="50000"/>
                </a:spcBef>
              </a:pPr>
              <a:r>
                <a:rPr lang="en-US" sz="1400"/>
                <a:t>Point 1</a:t>
              </a:r>
            </a:p>
          </p:txBody>
        </p:sp>
        <p:sp>
          <p:nvSpPr>
            <p:cNvPr id="13" name="Text Box 1038"/>
            <p:cNvSpPr txBox="1">
              <a:spLocks noChangeArrowheads="1"/>
            </p:cNvSpPr>
            <p:nvPr/>
          </p:nvSpPr>
          <p:spPr bwMode="auto">
            <a:xfrm>
              <a:off x="8068707" y="5786967"/>
              <a:ext cx="812800" cy="304800"/>
            </a:xfrm>
            <a:prstGeom prst="rect">
              <a:avLst/>
            </a:prstGeom>
            <a:noFill/>
            <a:ln w="25400">
              <a:noFill/>
              <a:miter lim="800000"/>
              <a:headEnd type="none" w="sm" len="sm"/>
              <a:tailEnd type="none" w="sm" len="sm"/>
            </a:ln>
          </p:spPr>
          <p:txBody>
            <a:bodyPr>
              <a:spAutoFit/>
            </a:bodyPr>
            <a:lstStyle/>
            <a:p>
              <a:pPr algn="l">
                <a:spcBef>
                  <a:spcPct val="50000"/>
                </a:spcBef>
              </a:pPr>
              <a:r>
                <a:rPr lang="en-US" sz="1400" dirty="0"/>
                <a:t>Point 2</a:t>
              </a:r>
            </a:p>
          </p:txBody>
        </p:sp>
        <p:sp>
          <p:nvSpPr>
            <p:cNvPr id="14" name="Text Box 1044"/>
            <p:cNvSpPr txBox="1">
              <a:spLocks noChangeArrowheads="1"/>
            </p:cNvSpPr>
            <p:nvPr/>
          </p:nvSpPr>
          <p:spPr bwMode="auto">
            <a:xfrm>
              <a:off x="5545619" y="2921000"/>
              <a:ext cx="1441450" cy="304800"/>
            </a:xfrm>
            <a:prstGeom prst="rect">
              <a:avLst/>
            </a:prstGeom>
            <a:noFill/>
            <a:ln w="25400">
              <a:noFill/>
              <a:miter lim="800000"/>
              <a:headEnd type="none" w="sm" len="sm"/>
              <a:tailEnd type="none" w="sm" len="sm"/>
            </a:ln>
          </p:spPr>
          <p:txBody>
            <a:bodyPr>
              <a:spAutoFit/>
            </a:bodyPr>
            <a:lstStyle/>
            <a:p>
              <a:pPr algn="l">
                <a:spcBef>
                  <a:spcPct val="50000"/>
                </a:spcBef>
              </a:pPr>
              <a:r>
                <a:rPr lang="en-US" sz="1400"/>
                <a:t>Line Body</a:t>
              </a:r>
            </a:p>
          </p:txBody>
        </p:sp>
        <p:sp>
          <p:nvSpPr>
            <p:cNvPr id="15" name="Line 1045"/>
            <p:cNvSpPr>
              <a:spLocks noChangeShapeType="1"/>
            </p:cNvSpPr>
            <p:nvPr/>
          </p:nvSpPr>
          <p:spPr bwMode="auto">
            <a:xfrm>
              <a:off x="6113944" y="3178175"/>
              <a:ext cx="174625" cy="1625600"/>
            </a:xfrm>
            <a:prstGeom prst="line">
              <a:avLst/>
            </a:prstGeom>
            <a:noFill/>
            <a:ln w="25400">
              <a:solidFill>
                <a:srgbClr val="FF0000"/>
              </a:solidFill>
              <a:round/>
              <a:headEnd type="none" w="sm" len="sm"/>
              <a:tailEnd type="triangle" w="sm" len="sm"/>
            </a:ln>
          </p:spPr>
          <p:txBody>
            <a:bodyPr wrap="none" anchor="ctr"/>
            <a:lstStyle/>
            <a:p>
              <a:endParaRPr lang="en-US"/>
            </a:p>
          </p:txBody>
        </p:sp>
      </p:grpSp>
      <p:pic>
        <p:nvPicPr>
          <p:cNvPr id="16" name="Picture 15"/>
          <p:cNvPicPr>
            <a:picLocks noChangeAspect="1" noChangeArrowheads="1"/>
          </p:cNvPicPr>
          <p:nvPr/>
        </p:nvPicPr>
        <p:blipFill>
          <a:blip r:embed="rId4" cstate="print"/>
          <a:srcRect/>
          <a:stretch>
            <a:fillRect/>
          </a:stretch>
        </p:blipFill>
        <p:spPr bwMode="auto">
          <a:xfrm>
            <a:off x="150280" y="5461529"/>
            <a:ext cx="3757969" cy="973138"/>
          </a:xfrm>
          <a:prstGeom prst="rect">
            <a:avLst/>
          </a:prstGeom>
          <a:noFill/>
          <a:ln w="22225">
            <a:solidFill>
              <a:schemeClr val="tx1"/>
            </a:solidFill>
            <a:miter lim="800000"/>
            <a:headEnd/>
            <a:tailEnd/>
          </a:ln>
        </p:spPr>
      </p:pic>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1447800" y="389464"/>
            <a:ext cx="7126288" cy="484188"/>
          </a:xfrm>
        </p:spPr>
        <p:txBody>
          <a:bodyPr/>
          <a:lstStyle/>
          <a:p>
            <a:pPr eaLnBrk="1" hangingPunct="1"/>
            <a:r>
              <a:rPr lang="en-US" dirty="0" smtClean="0"/>
              <a:t>Mid-Surface: Manual (1)</a:t>
            </a:r>
          </a:p>
        </p:txBody>
      </p:sp>
      <p:sp>
        <p:nvSpPr>
          <p:cNvPr id="25604" name="Content Placeholder 2"/>
          <p:cNvSpPr>
            <a:spLocks noGrp="1"/>
          </p:cNvSpPr>
          <p:nvPr>
            <p:ph idx="1"/>
          </p:nvPr>
        </p:nvSpPr>
        <p:spPr>
          <a:xfrm>
            <a:off x="113242" y="1028173"/>
            <a:ext cx="5567891" cy="5220228"/>
          </a:xfrm>
        </p:spPr>
        <p:txBody>
          <a:bodyPr/>
          <a:lstStyle/>
          <a:p>
            <a:pPr marL="514350" lvl="1" indent="-171450">
              <a:buNone/>
            </a:pPr>
            <a:r>
              <a:rPr lang="en-US" sz="2400" dirty="0" smtClean="0"/>
              <a:t>Manual Method</a:t>
            </a:r>
          </a:p>
          <a:p>
            <a:pPr marL="514350" lvl="1" indent="-171450"/>
            <a:r>
              <a:rPr lang="en-US" b="0" dirty="0" smtClean="0"/>
              <a:t>Set the </a:t>
            </a:r>
            <a:r>
              <a:rPr lang="en-US" dirty="0" smtClean="0"/>
              <a:t>Selection Method</a:t>
            </a:r>
            <a:r>
              <a:rPr lang="en-US" b="0" dirty="0" smtClean="0"/>
              <a:t> to “Manual”</a:t>
            </a:r>
          </a:p>
          <a:p>
            <a:pPr marL="514350" lvl="1" indent="-171450"/>
            <a:r>
              <a:rPr lang="en-US" b="0" dirty="0" smtClean="0"/>
              <a:t>Select pair of faces, one pair at a time, in </a:t>
            </a:r>
            <a:r>
              <a:rPr lang="en-US" dirty="0" smtClean="0"/>
              <a:t>Face Pairs</a:t>
            </a:r>
            <a:r>
              <a:rPr lang="en-US" b="0" dirty="0" smtClean="0"/>
              <a:t> input</a:t>
            </a:r>
          </a:p>
          <a:p>
            <a:pPr marL="514350" lvl="1" indent="-171450"/>
            <a:r>
              <a:rPr lang="en-US" b="0" dirty="0" smtClean="0"/>
              <a:t>The order of selection determines the surface normal direction</a:t>
            </a:r>
          </a:p>
          <a:p>
            <a:pPr marL="514350" lvl="1" indent="-171450"/>
            <a:r>
              <a:rPr lang="en-US" b="0" dirty="0" smtClean="0"/>
              <a:t>Notice the first surface picked is displayed in purple, the second is shown in pink</a:t>
            </a:r>
          </a:p>
          <a:p>
            <a:pPr marL="514350" lvl="1" indent="-171450"/>
            <a:r>
              <a:rPr lang="en-US" b="0" dirty="0" smtClean="0"/>
              <a:t>When the selection is finalized the selected pairs are displayed in dark and light blue colors</a:t>
            </a:r>
          </a:p>
          <a:p>
            <a:pPr lvl="1" eaLnBrk="1" hangingPunct="1">
              <a:buFont typeface="Times New Roman" pitchFamily="18" charset="0"/>
              <a:buNone/>
            </a:pPr>
            <a:endParaRPr lang="en-US" b="0" dirty="0" smtClean="0">
              <a:sym typeface="Wingdings" pitchFamily="2" charset="2"/>
            </a:endParaRPr>
          </a:p>
        </p:txBody>
      </p:sp>
      <p:sp>
        <p:nvSpPr>
          <p:cNvPr id="25606" name="TextBox 8"/>
          <p:cNvSpPr txBox="1">
            <a:spLocks noChangeArrowheads="1"/>
          </p:cNvSpPr>
          <p:nvPr/>
        </p:nvSpPr>
        <p:spPr bwMode="auto">
          <a:xfrm>
            <a:off x="6021917" y="2696634"/>
            <a:ext cx="2519363"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eaLnBrk="0" hangingPunct="0">
              <a:buClr>
                <a:srgbClr val="16707C"/>
              </a:buClr>
            </a:pPr>
            <a:r>
              <a:rPr lang="en-US" sz="1400" b="0" dirty="0"/>
              <a:t>Details View of Mid-Surface</a:t>
            </a:r>
          </a:p>
        </p:txBody>
      </p:sp>
      <p:pic>
        <p:nvPicPr>
          <p:cNvPr id="12" name="Picture 11" descr="dm-lec9-2.png"/>
          <p:cNvPicPr>
            <a:picLocks noChangeAspect="1"/>
          </p:cNvPicPr>
          <p:nvPr/>
        </p:nvPicPr>
        <p:blipFill>
          <a:blip r:embed="rId3"/>
          <a:stretch>
            <a:fillRect/>
          </a:stretch>
        </p:blipFill>
        <p:spPr>
          <a:xfrm>
            <a:off x="5655826" y="1066271"/>
            <a:ext cx="3208774" cy="1549930"/>
          </a:xfrm>
          <a:prstGeom prst="rect">
            <a:avLst/>
          </a:prstGeom>
          <a:ln>
            <a:solidFill>
              <a:schemeClr val="tx1"/>
            </a:solidFill>
          </a:ln>
        </p:spPr>
      </p:pic>
      <p:pic>
        <p:nvPicPr>
          <p:cNvPr id="13" name="Picture 13" descr="midsurf3"/>
          <p:cNvPicPr>
            <a:picLocks noChangeAspect="1" noChangeArrowheads="1"/>
          </p:cNvPicPr>
          <p:nvPr/>
        </p:nvPicPr>
        <p:blipFill>
          <a:blip r:embed="rId4"/>
          <a:srcRect/>
          <a:stretch>
            <a:fillRect/>
          </a:stretch>
        </p:blipFill>
        <p:spPr bwMode="auto">
          <a:xfrm>
            <a:off x="730251" y="4052358"/>
            <a:ext cx="1815897" cy="2263775"/>
          </a:xfrm>
          <a:prstGeom prst="rect">
            <a:avLst/>
          </a:prstGeom>
          <a:noFill/>
          <a:ln w="9525">
            <a:solidFill>
              <a:schemeClr val="tx1"/>
            </a:solidFill>
            <a:miter lim="800000"/>
            <a:headEnd/>
            <a:tailEnd/>
          </a:ln>
        </p:spPr>
      </p:pic>
      <p:pic>
        <p:nvPicPr>
          <p:cNvPr id="15" name="Picture 6" descr="surfselect1"/>
          <p:cNvPicPr>
            <a:picLocks noChangeAspect="1" noChangeArrowheads="1"/>
          </p:cNvPicPr>
          <p:nvPr/>
        </p:nvPicPr>
        <p:blipFill>
          <a:blip r:embed="rId5"/>
          <a:srcRect/>
          <a:stretch>
            <a:fillRect/>
          </a:stretch>
        </p:blipFill>
        <p:spPr bwMode="auto">
          <a:xfrm>
            <a:off x="3866622" y="4063471"/>
            <a:ext cx="1872976" cy="2244196"/>
          </a:xfrm>
          <a:prstGeom prst="rect">
            <a:avLst/>
          </a:prstGeom>
          <a:noFill/>
          <a:ln w="9525">
            <a:solidFill>
              <a:schemeClr val="tx1"/>
            </a:solidFill>
            <a:miter lim="800000"/>
            <a:headEnd/>
            <a:tailEnd/>
          </a:ln>
        </p:spPr>
      </p:pic>
      <p:pic>
        <p:nvPicPr>
          <p:cNvPr id="18" name="Picture 7" descr="surfselect2"/>
          <p:cNvPicPr>
            <a:picLocks noChangeAspect="1" noChangeArrowheads="1"/>
          </p:cNvPicPr>
          <p:nvPr/>
        </p:nvPicPr>
        <p:blipFill>
          <a:blip r:embed="rId6"/>
          <a:srcRect/>
          <a:stretch>
            <a:fillRect/>
          </a:stretch>
        </p:blipFill>
        <p:spPr bwMode="auto">
          <a:xfrm>
            <a:off x="7027334" y="4044421"/>
            <a:ext cx="1757696" cy="2187046"/>
          </a:xfrm>
          <a:prstGeom prst="rect">
            <a:avLst/>
          </a:prstGeom>
          <a:noFill/>
          <a:ln w="9525">
            <a:solidFill>
              <a:schemeClr val="tx1"/>
            </a:solidFill>
            <a:miter lim="800000"/>
            <a:headEnd/>
            <a:tailEnd/>
          </a:ln>
        </p:spPr>
      </p:pic>
      <p:sp>
        <p:nvSpPr>
          <p:cNvPr id="19" name="Line 7"/>
          <p:cNvSpPr>
            <a:spLocks noChangeShapeType="1"/>
          </p:cNvSpPr>
          <p:nvPr/>
        </p:nvSpPr>
        <p:spPr bwMode="auto">
          <a:xfrm flipH="1">
            <a:off x="4588933" y="4495800"/>
            <a:ext cx="592667" cy="270932"/>
          </a:xfrm>
          <a:prstGeom prst="line">
            <a:avLst/>
          </a:prstGeom>
          <a:noFill/>
          <a:ln w="25400">
            <a:solidFill>
              <a:srgbClr val="FF0000"/>
            </a:solidFill>
            <a:round/>
            <a:headEnd type="none" w="sm" len="sm"/>
            <a:tailEnd type="triangle" w="lg" len="med"/>
          </a:ln>
        </p:spPr>
        <p:txBody>
          <a:bodyPr wrap="square">
            <a:spAutoFit/>
          </a:bodyPr>
          <a:lstStyle/>
          <a:p>
            <a:endParaRPr lang="en-US"/>
          </a:p>
        </p:txBody>
      </p:sp>
      <p:sp>
        <p:nvSpPr>
          <p:cNvPr id="20" name="Text Box 9"/>
          <p:cNvSpPr txBox="1">
            <a:spLocks noChangeArrowheads="1"/>
          </p:cNvSpPr>
          <p:nvPr/>
        </p:nvSpPr>
        <p:spPr bwMode="auto">
          <a:xfrm>
            <a:off x="5193771" y="4173009"/>
            <a:ext cx="723900" cy="581025"/>
          </a:xfrm>
          <a:prstGeom prst="rect">
            <a:avLst/>
          </a:prstGeom>
          <a:noFill/>
          <a:ln w="25400">
            <a:noFill/>
            <a:miter lim="800000"/>
            <a:headEnd type="none" w="sm" len="sm"/>
            <a:tailEnd type="none" w="lg" len="med"/>
          </a:ln>
        </p:spPr>
        <p:txBody>
          <a:bodyPr>
            <a:spAutoFit/>
          </a:bodyPr>
          <a:lstStyle/>
          <a:p>
            <a:pPr>
              <a:spcBef>
                <a:spcPct val="50000"/>
              </a:spcBef>
            </a:pPr>
            <a:r>
              <a:rPr lang="en-US" sz="1600" dirty="0" smtClean="0"/>
              <a:t>2</a:t>
            </a:r>
            <a:r>
              <a:rPr lang="en-US" baseline="30000" dirty="0" smtClean="0"/>
              <a:t>nd</a:t>
            </a:r>
            <a:r>
              <a:rPr lang="en-US" sz="1600" dirty="0" smtClean="0"/>
              <a:t> </a:t>
            </a:r>
            <a:r>
              <a:rPr lang="en-US" sz="1600" dirty="0"/>
              <a:t>Pick</a:t>
            </a:r>
          </a:p>
        </p:txBody>
      </p:sp>
      <p:sp>
        <p:nvSpPr>
          <p:cNvPr id="21" name="Line 8"/>
          <p:cNvSpPr>
            <a:spLocks noChangeShapeType="1"/>
          </p:cNvSpPr>
          <p:nvPr/>
        </p:nvSpPr>
        <p:spPr bwMode="auto">
          <a:xfrm flipV="1">
            <a:off x="3420533" y="5137995"/>
            <a:ext cx="702735" cy="45719"/>
          </a:xfrm>
          <a:prstGeom prst="line">
            <a:avLst/>
          </a:prstGeom>
          <a:noFill/>
          <a:ln w="25400">
            <a:solidFill>
              <a:srgbClr val="FF0000"/>
            </a:solidFill>
            <a:round/>
            <a:headEnd type="none" w="sm" len="sm"/>
            <a:tailEnd type="triangle" w="lg" len="med"/>
          </a:ln>
        </p:spPr>
        <p:txBody>
          <a:bodyPr wrap="square">
            <a:spAutoFit/>
          </a:bodyPr>
          <a:lstStyle/>
          <a:p>
            <a:endParaRPr lang="en-US"/>
          </a:p>
        </p:txBody>
      </p:sp>
      <p:sp>
        <p:nvSpPr>
          <p:cNvPr id="22" name="Text Box 10"/>
          <p:cNvSpPr txBox="1">
            <a:spLocks noChangeArrowheads="1"/>
          </p:cNvSpPr>
          <p:nvPr/>
        </p:nvSpPr>
        <p:spPr bwMode="auto">
          <a:xfrm>
            <a:off x="2912533" y="4947180"/>
            <a:ext cx="723900" cy="581025"/>
          </a:xfrm>
          <a:prstGeom prst="rect">
            <a:avLst/>
          </a:prstGeom>
          <a:noFill/>
          <a:ln w="25400">
            <a:noFill/>
            <a:miter lim="800000"/>
            <a:headEnd type="none" w="sm" len="sm"/>
            <a:tailEnd type="none" w="lg" len="med"/>
          </a:ln>
        </p:spPr>
        <p:txBody>
          <a:bodyPr>
            <a:spAutoFit/>
          </a:bodyPr>
          <a:lstStyle/>
          <a:p>
            <a:pPr>
              <a:spcBef>
                <a:spcPct val="50000"/>
              </a:spcBef>
            </a:pPr>
            <a:r>
              <a:rPr lang="en-US" dirty="0" smtClean="0"/>
              <a:t>1</a:t>
            </a:r>
            <a:r>
              <a:rPr lang="en-US" baseline="30000" dirty="0" smtClean="0"/>
              <a:t>st</a:t>
            </a:r>
            <a:r>
              <a:rPr lang="en-US" sz="1600" dirty="0" smtClean="0"/>
              <a:t> </a:t>
            </a:r>
            <a:r>
              <a:rPr lang="en-US" sz="1600" dirty="0"/>
              <a:t>Pick</a:t>
            </a:r>
          </a:p>
        </p:txBody>
      </p:sp>
      <p:sp>
        <p:nvSpPr>
          <p:cNvPr id="23" name="Line 11"/>
          <p:cNvSpPr>
            <a:spLocks noChangeShapeType="1"/>
          </p:cNvSpPr>
          <p:nvPr/>
        </p:nvSpPr>
        <p:spPr bwMode="auto">
          <a:xfrm>
            <a:off x="3158067" y="4682066"/>
            <a:ext cx="934509" cy="162983"/>
          </a:xfrm>
          <a:prstGeom prst="line">
            <a:avLst/>
          </a:prstGeom>
          <a:noFill/>
          <a:ln w="25400">
            <a:solidFill>
              <a:srgbClr val="FF0000"/>
            </a:solidFill>
            <a:round/>
            <a:headEnd type="triangle" w="lg" len="med"/>
            <a:tailEnd type="none" w="lg" len="med"/>
          </a:ln>
        </p:spPr>
        <p:txBody>
          <a:bodyPr wrap="square">
            <a:spAutoFit/>
          </a:bodyPr>
          <a:lstStyle/>
          <a:p>
            <a:endParaRPr lang="en-US"/>
          </a:p>
        </p:txBody>
      </p:sp>
      <p:sp>
        <p:nvSpPr>
          <p:cNvPr id="24" name="Text Box 12"/>
          <p:cNvSpPr txBox="1">
            <a:spLocks noChangeArrowheads="1"/>
          </p:cNvSpPr>
          <p:nvPr/>
        </p:nvSpPr>
        <p:spPr bwMode="auto">
          <a:xfrm>
            <a:off x="2681817" y="4149729"/>
            <a:ext cx="1746250" cy="581025"/>
          </a:xfrm>
          <a:prstGeom prst="rect">
            <a:avLst/>
          </a:prstGeom>
          <a:noFill/>
          <a:ln w="25400">
            <a:noFill/>
            <a:miter lim="800000"/>
            <a:headEnd type="none" w="sm" len="sm"/>
            <a:tailEnd type="none" w="lg" len="med"/>
          </a:ln>
        </p:spPr>
        <p:txBody>
          <a:bodyPr>
            <a:spAutoFit/>
          </a:bodyPr>
          <a:lstStyle/>
          <a:p>
            <a:pPr>
              <a:spcBef>
                <a:spcPct val="50000"/>
              </a:spcBef>
            </a:pPr>
            <a:r>
              <a:rPr lang="en-US" sz="1600" dirty="0"/>
              <a:t>Normal Direction</a:t>
            </a:r>
          </a:p>
        </p:txBody>
      </p:sp>
      <p:sp>
        <p:nvSpPr>
          <p:cNvPr id="25" name="Rectangle 9"/>
          <p:cNvSpPr>
            <a:spLocks noChangeArrowheads="1"/>
          </p:cNvSpPr>
          <p:nvPr/>
        </p:nvSpPr>
        <p:spPr bwMode="auto">
          <a:xfrm>
            <a:off x="5791200" y="1524000"/>
            <a:ext cx="3064934" cy="177800"/>
          </a:xfrm>
          <a:prstGeom prst="rect">
            <a:avLst/>
          </a:prstGeom>
          <a:noFill/>
          <a:ln w="25400">
            <a:solidFill>
              <a:srgbClr val="FF0000"/>
            </a:solidFill>
            <a:miter lim="800000"/>
            <a:headEnd type="none" w="sm" len="sm"/>
            <a:tailEnd type="none" w="lg" len="med"/>
          </a:ln>
        </p:spPr>
        <p:txBody>
          <a:bodyPr wrap="square" anchor="ctr">
            <a:noAutofit/>
          </a:bodyPr>
          <a:lstStyle/>
          <a:p>
            <a:endParaRPr lang="en-US" sz="1400"/>
          </a:p>
        </p:txBody>
      </p:sp>
      <p:sp>
        <p:nvSpPr>
          <p:cNvPr id="26" name="TextBox 8"/>
          <p:cNvSpPr txBox="1">
            <a:spLocks noChangeArrowheads="1"/>
          </p:cNvSpPr>
          <p:nvPr/>
        </p:nvSpPr>
        <p:spPr bwMode="auto">
          <a:xfrm>
            <a:off x="340784" y="6354233"/>
            <a:ext cx="2519363"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eaLnBrk="0" hangingPunct="0">
              <a:buClr>
                <a:srgbClr val="16707C"/>
              </a:buClr>
            </a:pPr>
            <a:r>
              <a:rPr lang="en-US" sz="1400" b="0" dirty="0" smtClean="0"/>
              <a:t>Solid Model</a:t>
            </a:r>
            <a:endParaRPr lang="en-US" sz="1400" b="0" dirty="0"/>
          </a:p>
        </p:txBody>
      </p:sp>
      <p:sp>
        <p:nvSpPr>
          <p:cNvPr id="27" name="TextBox 8"/>
          <p:cNvSpPr txBox="1">
            <a:spLocks noChangeArrowheads="1"/>
          </p:cNvSpPr>
          <p:nvPr/>
        </p:nvSpPr>
        <p:spPr bwMode="auto">
          <a:xfrm>
            <a:off x="3429004" y="6337300"/>
            <a:ext cx="2623080" cy="233910"/>
          </a:xfrm>
          <a:prstGeom prst="rect">
            <a:avLst/>
          </a:prstGeom>
          <a:solidFill>
            <a:srgbClr val="FFC000">
              <a:alpha val="50195"/>
            </a:srgbClr>
          </a:solidFill>
          <a:ln w="3175">
            <a:solidFill>
              <a:srgbClr val="FF0000"/>
            </a:solidFill>
            <a:miter lim="800000"/>
            <a:headEnd/>
            <a:tailEnd/>
          </a:ln>
        </p:spPr>
        <p:txBody>
          <a:bodyPr wrap="square" tIns="9144" bIns="9144">
            <a:spAutoFit/>
          </a:bodyPr>
          <a:lstStyle/>
          <a:p>
            <a:pPr marL="0" lvl="1" indent="-171450" algn="ctr" eaLnBrk="0" hangingPunct="0">
              <a:buClr>
                <a:srgbClr val="16707C"/>
              </a:buClr>
            </a:pPr>
            <a:r>
              <a:rPr lang="en-US" sz="1400" b="0" dirty="0" smtClean="0"/>
              <a:t>Color of faces during selection</a:t>
            </a:r>
            <a:endParaRPr lang="en-US" sz="1400" b="0" dirty="0"/>
          </a:p>
        </p:txBody>
      </p:sp>
      <p:sp>
        <p:nvSpPr>
          <p:cNvPr id="28" name="TextBox 8"/>
          <p:cNvSpPr txBox="1">
            <a:spLocks noChangeArrowheads="1"/>
          </p:cNvSpPr>
          <p:nvPr/>
        </p:nvSpPr>
        <p:spPr bwMode="auto">
          <a:xfrm>
            <a:off x="6624637" y="6269566"/>
            <a:ext cx="2519363" cy="233910"/>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eaLnBrk="0" hangingPunct="0">
              <a:buClr>
                <a:srgbClr val="16707C"/>
              </a:buClr>
            </a:pPr>
            <a:r>
              <a:rPr lang="en-US" sz="1400" b="0" dirty="0" smtClean="0"/>
              <a:t>Color of faces after selection</a:t>
            </a:r>
            <a:endParaRPr lang="en-US" sz="1400" b="0"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dm-lec9-2.png"/>
          <p:cNvPicPr>
            <a:picLocks noChangeAspect="1"/>
          </p:cNvPicPr>
          <p:nvPr/>
        </p:nvPicPr>
        <p:blipFill>
          <a:blip r:embed="rId3"/>
          <a:stretch>
            <a:fillRect/>
          </a:stretch>
        </p:blipFill>
        <p:spPr>
          <a:xfrm>
            <a:off x="5799758" y="5011738"/>
            <a:ext cx="3208774" cy="1549930"/>
          </a:xfrm>
          <a:prstGeom prst="rect">
            <a:avLst/>
          </a:prstGeom>
          <a:ln>
            <a:solidFill>
              <a:schemeClr val="tx1"/>
            </a:solidFill>
          </a:ln>
        </p:spPr>
      </p:pic>
      <p:sp>
        <p:nvSpPr>
          <p:cNvPr id="25603" name="Title 1"/>
          <p:cNvSpPr>
            <a:spLocks noGrp="1"/>
          </p:cNvSpPr>
          <p:nvPr>
            <p:ph type="title"/>
          </p:nvPr>
        </p:nvSpPr>
        <p:spPr>
          <a:xfrm>
            <a:off x="1447800" y="389464"/>
            <a:ext cx="7126288" cy="484188"/>
          </a:xfrm>
        </p:spPr>
        <p:txBody>
          <a:bodyPr/>
          <a:lstStyle/>
          <a:p>
            <a:pPr eaLnBrk="1" hangingPunct="1"/>
            <a:r>
              <a:rPr lang="en-US" dirty="0" smtClean="0"/>
              <a:t>Mid-Surface: Manual (2)</a:t>
            </a:r>
          </a:p>
        </p:txBody>
      </p:sp>
      <p:sp>
        <p:nvSpPr>
          <p:cNvPr id="25604" name="Content Placeholder 2"/>
          <p:cNvSpPr>
            <a:spLocks noGrp="1"/>
          </p:cNvSpPr>
          <p:nvPr>
            <p:ph idx="1"/>
          </p:nvPr>
        </p:nvSpPr>
        <p:spPr>
          <a:xfrm>
            <a:off x="113242" y="1354666"/>
            <a:ext cx="5415491" cy="4927601"/>
          </a:xfrm>
        </p:spPr>
        <p:txBody>
          <a:bodyPr/>
          <a:lstStyle/>
          <a:p>
            <a:pPr marL="514350" lvl="1" indent="-171450"/>
            <a:r>
              <a:rPr lang="en-US" sz="2000" b="0" dirty="0" smtClean="0"/>
              <a:t>Multiple surface pairs may be selected for a single mid-surface operation, however they must be selected as opposing pairs</a:t>
            </a:r>
          </a:p>
          <a:p>
            <a:pPr marL="514350" lvl="1" indent="-171450"/>
            <a:r>
              <a:rPr lang="en-US" sz="2000" b="0" dirty="0" smtClean="0"/>
              <a:t>The correct order of selection of faces for the previous example can be as in the image shown on right hand side here</a:t>
            </a:r>
          </a:p>
          <a:p>
            <a:pPr marL="514350" lvl="1" indent="-171450"/>
            <a:r>
              <a:rPr lang="en-US" sz="2000" b="0" dirty="0" smtClean="0"/>
              <a:t>Adjacent face pairs will be grouped together if within the “Thickness Tolerance” (see below)</a:t>
            </a:r>
          </a:p>
          <a:p>
            <a:pPr marL="514350" lvl="1" indent="-171450"/>
            <a:endParaRPr lang="en-US" sz="2000" b="0" dirty="0" smtClean="0"/>
          </a:p>
          <a:p>
            <a:pPr lvl="1" eaLnBrk="1" hangingPunct="1">
              <a:buFont typeface="Times New Roman" pitchFamily="18" charset="0"/>
              <a:buNone/>
            </a:pPr>
            <a:endParaRPr lang="en-US" b="0" dirty="0" smtClean="0">
              <a:sym typeface="Wingdings" pitchFamily="2" charset="2"/>
            </a:endParaRPr>
          </a:p>
        </p:txBody>
      </p:sp>
      <p:sp>
        <p:nvSpPr>
          <p:cNvPr id="26" name="TextBox 8"/>
          <p:cNvSpPr txBox="1">
            <a:spLocks noChangeArrowheads="1"/>
          </p:cNvSpPr>
          <p:nvPr/>
        </p:nvSpPr>
        <p:spPr bwMode="auto">
          <a:xfrm>
            <a:off x="6064251" y="4398406"/>
            <a:ext cx="2519363"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eaLnBrk="0" hangingPunct="0">
              <a:buClr>
                <a:srgbClr val="16707C"/>
              </a:buClr>
            </a:pPr>
            <a:r>
              <a:rPr lang="en-US" sz="1400" b="0" dirty="0" smtClean="0"/>
              <a:t>Order of face selection</a:t>
            </a:r>
            <a:endParaRPr lang="en-US" sz="1400" b="0" dirty="0"/>
          </a:p>
        </p:txBody>
      </p:sp>
      <p:grpSp>
        <p:nvGrpSpPr>
          <p:cNvPr id="29" name="Group 4"/>
          <p:cNvGrpSpPr>
            <a:grpSpLocks/>
          </p:cNvGrpSpPr>
          <p:nvPr/>
        </p:nvGrpSpPr>
        <p:grpSpPr bwMode="auto">
          <a:xfrm>
            <a:off x="5701247" y="1033444"/>
            <a:ext cx="2981325" cy="3427412"/>
            <a:chOff x="1680" y="1509"/>
            <a:chExt cx="1878" cy="2159"/>
          </a:xfrm>
        </p:grpSpPr>
        <p:pic>
          <p:nvPicPr>
            <p:cNvPr id="30" name="Picture 5" descr="midsurf5"/>
            <p:cNvPicPr>
              <a:picLocks noChangeAspect="1" noChangeArrowheads="1"/>
            </p:cNvPicPr>
            <p:nvPr/>
          </p:nvPicPr>
          <p:blipFill>
            <a:blip r:embed="rId4"/>
            <a:srcRect/>
            <a:stretch>
              <a:fillRect/>
            </a:stretch>
          </p:blipFill>
          <p:spPr bwMode="auto">
            <a:xfrm>
              <a:off x="2073" y="1509"/>
              <a:ext cx="1485" cy="1902"/>
            </a:xfrm>
            <a:prstGeom prst="rect">
              <a:avLst/>
            </a:prstGeom>
            <a:noFill/>
            <a:ln w="9525">
              <a:noFill/>
              <a:miter lim="800000"/>
              <a:headEnd/>
              <a:tailEnd/>
            </a:ln>
          </p:spPr>
        </p:pic>
        <p:sp>
          <p:nvSpPr>
            <p:cNvPr id="31" name="Text Box 6"/>
            <p:cNvSpPr txBox="1">
              <a:spLocks noChangeArrowheads="1"/>
            </p:cNvSpPr>
            <p:nvPr/>
          </p:nvSpPr>
          <p:spPr bwMode="auto">
            <a:xfrm>
              <a:off x="2940" y="2454"/>
              <a:ext cx="222" cy="212"/>
            </a:xfrm>
            <a:prstGeom prst="rect">
              <a:avLst/>
            </a:prstGeom>
            <a:noFill/>
            <a:ln w="25400">
              <a:noFill/>
              <a:miter lim="800000"/>
              <a:headEnd type="none" w="sm" len="sm"/>
              <a:tailEnd type="none" w="lg" len="med"/>
            </a:ln>
          </p:spPr>
          <p:txBody>
            <a:bodyPr>
              <a:spAutoFit/>
            </a:bodyPr>
            <a:lstStyle/>
            <a:p>
              <a:pPr>
                <a:spcBef>
                  <a:spcPct val="50000"/>
                </a:spcBef>
              </a:pPr>
              <a:r>
                <a:rPr lang="en-US" sz="1600"/>
                <a:t>3</a:t>
              </a:r>
            </a:p>
          </p:txBody>
        </p:sp>
        <p:sp>
          <p:nvSpPr>
            <p:cNvPr id="32" name="Text Box 7"/>
            <p:cNvSpPr txBox="1">
              <a:spLocks noChangeArrowheads="1"/>
            </p:cNvSpPr>
            <p:nvPr/>
          </p:nvSpPr>
          <p:spPr bwMode="auto">
            <a:xfrm>
              <a:off x="2784" y="2016"/>
              <a:ext cx="222" cy="212"/>
            </a:xfrm>
            <a:prstGeom prst="rect">
              <a:avLst/>
            </a:prstGeom>
            <a:noFill/>
            <a:ln w="25400">
              <a:noFill/>
              <a:miter lim="800000"/>
              <a:headEnd type="none" w="sm" len="sm"/>
              <a:tailEnd type="none" w="lg" len="med"/>
            </a:ln>
          </p:spPr>
          <p:txBody>
            <a:bodyPr>
              <a:spAutoFit/>
            </a:bodyPr>
            <a:lstStyle/>
            <a:p>
              <a:pPr>
                <a:spcBef>
                  <a:spcPct val="50000"/>
                </a:spcBef>
              </a:pPr>
              <a:r>
                <a:rPr lang="en-US" sz="1600"/>
                <a:t>1</a:t>
              </a:r>
            </a:p>
          </p:txBody>
        </p:sp>
        <p:sp>
          <p:nvSpPr>
            <p:cNvPr id="33" name="Text Box 8"/>
            <p:cNvSpPr txBox="1">
              <a:spLocks noChangeArrowheads="1"/>
            </p:cNvSpPr>
            <p:nvPr/>
          </p:nvSpPr>
          <p:spPr bwMode="auto">
            <a:xfrm>
              <a:off x="3246" y="2652"/>
              <a:ext cx="222" cy="212"/>
            </a:xfrm>
            <a:prstGeom prst="rect">
              <a:avLst/>
            </a:prstGeom>
            <a:noFill/>
            <a:ln w="25400">
              <a:noFill/>
              <a:miter lim="800000"/>
              <a:headEnd type="none" w="sm" len="sm"/>
              <a:tailEnd type="none" w="lg" len="med"/>
            </a:ln>
          </p:spPr>
          <p:txBody>
            <a:bodyPr>
              <a:spAutoFit/>
            </a:bodyPr>
            <a:lstStyle/>
            <a:p>
              <a:pPr>
                <a:spcBef>
                  <a:spcPct val="50000"/>
                </a:spcBef>
              </a:pPr>
              <a:r>
                <a:rPr lang="en-US" sz="1600"/>
                <a:t>5</a:t>
              </a:r>
            </a:p>
          </p:txBody>
        </p:sp>
        <p:sp>
          <p:nvSpPr>
            <p:cNvPr id="34" name="Text Box 9"/>
            <p:cNvSpPr txBox="1">
              <a:spLocks noChangeArrowheads="1"/>
            </p:cNvSpPr>
            <p:nvPr/>
          </p:nvSpPr>
          <p:spPr bwMode="auto">
            <a:xfrm>
              <a:off x="1758" y="3000"/>
              <a:ext cx="222" cy="212"/>
            </a:xfrm>
            <a:prstGeom prst="rect">
              <a:avLst/>
            </a:prstGeom>
            <a:noFill/>
            <a:ln w="25400">
              <a:noFill/>
              <a:miter lim="800000"/>
              <a:headEnd type="none" w="sm" len="sm"/>
              <a:tailEnd type="none" w="lg" len="med"/>
            </a:ln>
          </p:spPr>
          <p:txBody>
            <a:bodyPr>
              <a:spAutoFit/>
            </a:bodyPr>
            <a:lstStyle/>
            <a:p>
              <a:pPr>
                <a:spcBef>
                  <a:spcPct val="50000"/>
                </a:spcBef>
              </a:pPr>
              <a:r>
                <a:rPr lang="en-US" sz="1600"/>
                <a:t>4</a:t>
              </a:r>
            </a:p>
          </p:txBody>
        </p:sp>
        <p:sp>
          <p:nvSpPr>
            <p:cNvPr id="35" name="Text Box 10"/>
            <p:cNvSpPr txBox="1">
              <a:spLocks noChangeArrowheads="1"/>
            </p:cNvSpPr>
            <p:nvPr/>
          </p:nvSpPr>
          <p:spPr bwMode="auto">
            <a:xfrm>
              <a:off x="2460" y="3456"/>
              <a:ext cx="222" cy="212"/>
            </a:xfrm>
            <a:prstGeom prst="rect">
              <a:avLst/>
            </a:prstGeom>
            <a:noFill/>
            <a:ln w="25400">
              <a:noFill/>
              <a:miter lim="800000"/>
              <a:headEnd type="none" w="sm" len="sm"/>
              <a:tailEnd type="none" w="lg" len="med"/>
            </a:ln>
          </p:spPr>
          <p:txBody>
            <a:bodyPr>
              <a:spAutoFit/>
            </a:bodyPr>
            <a:lstStyle/>
            <a:p>
              <a:pPr>
                <a:spcBef>
                  <a:spcPct val="50000"/>
                </a:spcBef>
              </a:pPr>
              <a:r>
                <a:rPr lang="en-US" sz="1600"/>
                <a:t>6</a:t>
              </a:r>
            </a:p>
          </p:txBody>
        </p:sp>
        <p:sp>
          <p:nvSpPr>
            <p:cNvPr id="36" name="Text Box 11"/>
            <p:cNvSpPr txBox="1">
              <a:spLocks noChangeArrowheads="1"/>
            </p:cNvSpPr>
            <p:nvPr/>
          </p:nvSpPr>
          <p:spPr bwMode="auto">
            <a:xfrm>
              <a:off x="1680" y="2172"/>
              <a:ext cx="222" cy="212"/>
            </a:xfrm>
            <a:prstGeom prst="rect">
              <a:avLst/>
            </a:prstGeom>
            <a:noFill/>
            <a:ln w="25400">
              <a:noFill/>
              <a:miter lim="800000"/>
              <a:headEnd type="none" w="sm" len="sm"/>
              <a:tailEnd type="none" w="lg" len="med"/>
            </a:ln>
          </p:spPr>
          <p:txBody>
            <a:bodyPr>
              <a:spAutoFit/>
            </a:bodyPr>
            <a:lstStyle/>
            <a:p>
              <a:pPr>
                <a:spcBef>
                  <a:spcPct val="50000"/>
                </a:spcBef>
              </a:pPr>
              <a:r>
                <a:rPr lang="en-US" sz="1600"/>
                <a:t>2</a:t>
              </a:r>
            </a:p>
          </p:txBody>
        </p:sp>
        <p:sp>
          <p:nvSpPr>
            <p:cNvPr id="37" name="Line 12"/>
            <p:cNvSpPr>
              <a:spLocks noChangeShapeType="1"/>
            </p:cNvSpPr>
            <p:nvPr/>
          </p:nvSpPr>
          <p:spPr bwMode="auto">
            <a:xfrm flipH="1">
              <a:off x="2532" y="2148"/>
              <a:ext cx="312" cy="186"/>
            </a:xfrm>
            <a:prstGeom prst="line">
              <a:avLst/>
            </a:prstGeom>
            <a:noFill/>
            <a:ln w="25400">
              <a:solidFill>
                <a:srgbClr val="FF0000"/>
              </a:solidFill>
              <a:round/>
              <a:headEnd type="none" w="sm" len="sm"/>
              <a:tailEnd type="triangle" w="lg" len="med"/>
            </a:ln>
          </p:spPr>
          <p:txBody>
            <a:bodyPr>
              <a:spAutoFit/>
            </a:bodyPr>
            <a:lstStyle/>
            <a:p>
              <a:endParaRPr lang="en-US"/>
            </a:p>
          </p:txBody>
        </p:sp>
        <p:sp>
          <p:nvSpPr>
            <p:cNvPr id="38" name="Line 13"/>
            <p:cNvSpPr>
              <a:spLocks noChangeShapeType="1"/>
            </p:cNvSpPr>
            <p:nvPr/>
          </p:nvSpPr>
          <p:spPr bwMode="auto">
            <a:xfrm>
              <a:off x="1878" y="2274"/>
              <a:ext cx="300" cy="72"/>
            </a:xfrm>
            <a:prstGeom prst="line">
              <a:avLst/>
            </a:prstGeom>
            <a:noFill/>
            <a:ln w="25400">
              <a:solidFill>
                <a:srgbClr val="FF0000"/>
              </a:solidFill>
              <a:round/>
              <a:headEnd type="none" w="sm" len="sm"/>
              <a:tailEnd type="triangle" w="lg" len="med"/>
            </a:ln>
          </p:spPr>
          <p:txBody>
            <a:bodyPr>
              <a:spAutoFit/>
            </a:bodyPr>
            <a:lstStyle/>
            <a:p>
              <a:endParaRPr lang="en-US"/>
            </a:p>
          </p:txBody>
        </p:sp>
        <p:sp>
          <p:nvSpPr>
            <p:cNvPr id="39" name="Line 14"/>
            <p:cNvSpPr>
              <a:spLocks noChangeShapeType="1"/>
            </p:cNvSpPr>
            <p:nvPr/>
          </p:nvSpPr>
          <p:spPr bwMode="auto">
            <a:xfrm flipH="1">
              <a:off x="2634" y="2586"/>
              <a:ext cx="354" cy="246"/>
            </a:xfrm>
            <a:prstGeom prst="line">
              <a:avLst/>
            </a:prstGeom>
            <a:noFill/>
            <a:ln w="25400">
              <a:solidFill>
                <a:srgbClr val="FF0000"/>
              </a:solidFill>
              <a:round/>
              <a:headEnd type="none" w="sm" len="sm"/>
              <a:tailEnd type="triangle" w="lg" len="med"/>
            </a:ln>
          </p:spPr>
          <p:txBody>
            <a:bodyPr>
              <a:spAutoFit/>
            </a:bodyPr>
            <a:lstStyle/>
            <a:p>
              <a:endParaRPr lang="en-US"/>
            </a:p>
          </p:txBody>
        </p:sp>
        <p:sp>
          <p:nvSpPr>
            <p:cNvPr id="40" name="Line 15"/>
            <p:cNvSpPr>
              <a:spLocks noChangeShapeType="1"/>
            </p:cNvSpPr>
            <p:nvPr/>
          </p:nvSpPr>
          <p:spPr bwMode="auto">
            <a:xfrm flipV="1">
              <a:off x="1950" y="3048"/>
              <a:ext cx="288" cy="66"/>
            </a:xfrm>
            <a:prstGeom prst="line">
              <a:avLst/>
            </a:prstGeom>
            <a:noFill/>
            <a:ln w="25400">
              <a:solidFill>
                <a:srgbClr val="FF0000"/>
              </a:solidFill>
              <a:round/>
              <a:headEnd type="none" w="sm" len="sm"/>
              <a:tailEnd type="triangle" w="lg" len="med"/>
            </a:ln>
          </p:spPr>
          <p:txBody>
            <a:bodyPr>
              <a:spAutoFit/>
            </a:bodyPr>
            <a:lstStyle/>
            <a:p>
              <a:endParaRPr lang="en-US"/>
            </a:p>
          </p:txBody>
        </p:sp>
        <p:sp>
          <p:nvSpPr>
            <p:cNvPr id="41" name="Line 16"/>
            <p:cNvSpPr>
              <a:spLocks noChangeShapeType="1"/>
            </p:cNvSpPr>
            <p:nvPr/>
          </p:nvSpPr>
          <p:spPr bwMode="auto">
            <a:xfrm flipH="1">
              <a:off x="3162" y="2790"/>
              <a:ext cx="162" cy="192"/>
            </a:xfrm>
            <a:prstGeom prst="line">
              <a:avLst/>
            </a:prstGeom>
            <a:noFill/>
            <a:ln w="25400">
              <a:solidFill>
                <a:srgbClr val="FF0000"/>
              </a:solidFill>
              <a:round/>
              <a:headEnd type="none" w="sm" len="sm"/>
              <a:tailEnd type="triangle" w="lg" len="med"/>
            </a:ln>
          </p:spPr>
          <p:txBody>
            <a:bodyPr>
              <a:spAutoFit/>
            </a:bodyPr>
            <a:lstStyle/>
            <a:p>
              <a:endParaRPr lang="en-US"/>
            </a:p>
          </p:txBody>
        </p:sp>
        <p:sp>
          <p:nvSpPr>
            <p:cNvPr id="42" name="Line 17"/>
            <p:cNvSpPr>
              <a:spLocks noChangeShapeType="1"/>
            </p:cNvSpPr>
            <p:nvPr/>
          </p:nvSpPr>
          <p:spPr bwMode="auto">
            <a:xfrm flipV="1">
              <a:off x="2640" y="3288"/>
              <a:ext cx="60" cy="228"/>
            </a:xfrm>
            <a:prstGeom prst="line">
              <a:avLst/>
            </a:prstGeom>
            <a:noFill/>
            <a:ln w="25400">
              <a:solidFill>
                <a:srgbClr val="FF0000"/>
              </a:solidFill>
              <a:round/>
              <a:headEnd type="none" w="sm" len="sm"/>
              <a:tailEnd type="triangle" w="lg" len="med"/>
            </a:ln>
          </p:spPr>
          <p:txBody>
            <a:bodyPr>
              <a:spAutoFit/>
            </a:bodyPr>
            <a:lstStyle/>
            <a:p>
              <a:endParaRPr lang="en-US"/>
            </a:p>
          </p:txBody>
        </p:sp>
      </p:grpSp>
      <p:grpSp>
        <p:nvGrpSpPr>
          <p:cNvPr id="52" name="Group 51"/>
          <p:cNvGrpSpPr/>
          <p:nvPr/>
        </p:nvGrpSpPr>
        <p:grpSpPr>
          <a:xfrm>
            <a:off x="130167" y="4676775"/>
            <a:ext cx="5924550" cy="384175"/>
            <a:chOff x="333375" y="4676775"/>
            <a:chExt cx="5924550" cy="384175"/>
          </a:xfrm>
        </p:grpSpPr>
        <p:grpSp>
          <p:nvGrpSpPr>
            <p:cNvPr id="43" name="Group 18"/>
            <p:cNvGrpSpPr>
              <a:grpSpLocks/>
            </p:cNvGrpSpPr>
            <p:nvPr/>
          </p:nvGrpSpPr>
          <p:grpSpPr bwMode="auto">
            <a:xfrm>
              <a:off x="990600" y="4686300"/>
              <a:ext cx="4591050" cy="371475"/>
              <a:chOff x="528" y="2850"/>
              <a:chExt cx="2892" cy="234"/>
            </a:xfrm>
          </p:grpSpPr>
          <p:sp>
            <p:nvSpPr>
              <p:cNvPr id="44" name="Rectangle 19"/>
              <p:cNvSpPr>
                <a:spLocks noChangeArrowheads="1"/>
              </p:cNvSpPr>
              <p:nvPr/>
            </p:nvSpPr>
            <p:spPr bwMode="auto">
              <a:xfrm>
                <a:off x="528" y="2898"/>
                <a:ext cx="1836" cy="156"/>
              </a:xfrm>
              <a:prstGeom prst="rect">
                <a:avLst/>
              </a:prstGeom>
              <a:noFill/>
              <a:ln w="25400">
                <a:solidFill>
                  <a:srgbClr val="006666"/>
                </a:solidFill>
                <a:miter lim="800000"/>
                <a:headEnd type="none" w="sm" len="sm"/>
                <a:tailEnd type="none" w="lg" len="med"/>
              </a:ln>
            </p:spPr>
            <p:txBody>
              <a:bodyPr wrap="none" anchor="ctr">
                <a:spAutoFit/>
              </a:bodyPr>
              <a:lstStyle/>
              <a:p>
                <a:endParaRPr lang="en-US" sz="1400"/>
              </a:p>
            </p:txBody>
          </p:sp>
          <p:sp>
            <p:nvSpPr>
              <p:cNvPr id="45" name="Rectangle 20"/>
              <p:cNvSpPr>
                <a:spLocks noChangeArrowheads="1"/>
              </p:cNvSpPr>
              <p:nvPr/>
            </p:nvSpPr>
            <p:spPr bwMode="auto">
              <a:xfrm>
                <a:off x="2364" y="2850"/>
                <a:ext cx="1056" cy="234"/>
              </a:xfrm>
              <a:prstGeom prst="rect">
                <a:avLst/>
              </a:prstGeom>
              <a:noFill/>
              <a:ln w="25400">
                <a:solidFill>
                  <a:schemeClr val="bg2">
                    <a:lumMod val="75000"/>
                  </a:schemeClr>
                </a:solidFill>
                <a:miter lim="800000"/>
                <a:headEnd type="none" w="sm" len="sm"/>
                <a:tailEnd type="none" w="lg" len="med"/>
              </a:ln>
            </p:spPr>
            <p:txBody>
              <a:bodyPr wrap="none" anchor="ctr">
                <a:spAutoFit/>
              </a:bodyPr>
              <a:lstStyle/>
              <a:p>
                <a:endParaRPr lang="en-US" sz="1400"/>
              </a:p>
            </p:txBody>
          </p:sp>
        </p:grpSp>
        <p:sp>
          <p:nvSpPr>
            <p:cNvPr id="46" name="Line 22"/>
            <p:cNvSpPr>
              <a:spLocks noChangeShapeType="1"/>
            </p:cNvSpPr>
            <p:nvPr/>
          </p:nvSpPr>
          <p:spPr bwMode="auto">
            <a:xfrm flipH="1">
              <a:off x="5715000" y="4676775"/>
              <a:ext cx="0" cy="381000"/>
            </a:xfrm>
            <a:prstGeom prst="line">
              <a:avLst/>
            </a:prstGeom>
            <a:noFill/>
            <a:ln w="25400">
              <a:solidFill>
                <a:srgbClr val="FF0000"/>
              </a:solidFill>
              <a:round/>
              <a:headEnd type="triangle" w="lg" len="med"/>
              <a:tailEnd type="triangle" w="lg" len="med"/>
            </a:ln>
          </p:spPr>
          <p:txBody>
            <a:bodyPr>
              <a:spAutoFit/>
            </a:bodyPr>
            <a:lstStyle/>
            <a:p>
              <a:endParaRPr lang="en-US"/>
            </a:p>
          </p:txBody>
        </p:sp>
        <p:sp>
          <p:nvSpPr>
            <p:cNvPr id="47" name="Line 23"/>
            <p:cNvSpPr>
              <a:spLocks noChangeShapeType="1"/>
            </p:cNvSpPr>
            <p:nvPr/>
          </p:nvSpPr>
          <p:spPr bwMode="auto">
            <a:xfrm>
              <a:off x="866775" y="4762500"/>
              <a:ext cx="0" cy="266700"/>
            </a:xfrm>
            <a:prstGeom prst="line">
              <a:avLst/>
            </a:prstGeom>
            <a:noFill/>
            <a:ln w="25400">
              <a:solidFill>
                <a:srgbClr val="FF0000"/>
              </a:solidFill>
              <a:round/>
              <a:headEnd type="triangle" w="lg" len="med"/>
              <a:tailEnd type="triangle" w="lg" len="med"/>
            </a:ln>
          </p:spPr>
          <p:txBody>
            <a:bodyPr>
              <a:spAutoFit/>
            </a:bodyPr>
            <a:lstStyle/>
            <a:p>
              <a:endParaRPr lang="en-US"/>
            </a:p>
          </p:txBody>
        </p:sp>
        <p:sp>
          <p:nvSpPr>
            <p:cNvPr id="48" name="Text Box 24"/>
            <p:cNvSpPr txBox="1">
              <a:spLocks noChangeArrowheads="1"/>
            </p:cNvSpPr>
            <p:nvPr/>
          </p:nvSpPr>
          <p:spPr bwMode="auto">
            <a:xfrm>
              <a:off x="333375" y="4724400"/>
              <a:ext cx="552450" cy="336550"/>
            </a:xfrm>
            <a:prstGeom prst="rect">
              <a:avLst/>
            </a:prstGeom>
            <a:noFill/>
            <a:ln w="25400">
              <a:noFill/>
              <a:miter lim="800000"/>
              <a:headEnd type="none" w="sm" len="sm"/>
              <a:tailEnd type="none" w="lg" len="med"/>
            </a:ln>
          </p:spPr>
          <p:txBody>
            <a:bodyPr>
              <a:spAutoFit/>
            </a:bodyPr>
            <a:lstStyle/>
            <a:p>
              <a:pPr>
                <a:spcBef>
                  <a:spcPct val="50000"/>
                </a:spcBef>
              </a:pPr>
              <a:r>
                <a:rPr lang="en-US" sz="1600"/>
                <a:t>T1</a:t>
              </a:r>
            </a:p>
          </p:txBody>
        </p:sp>
        <p:sp>
          <p:nvSpPr>
            <p:cNvPr id="49" name="Text Box 25"/>
            <p:cNvSpPr txBox="1">
              <a:spLocks noChangeArrowheads="1"/>
            </p:cNvSpPr>
            <p:nvPr/>
          </p:nvSpPr>
          <p:spPr bwMode="auto">
            <a:xfrm>
              <a:off x="5705475" y="4695825"/>
              <a:ext cx="552450" cy="336550"/>
            </a:xfrm>
            <a:prstGeom prst="rect">
              <a:avLst/>
            </a:prstGeom>
            <a:noFill/>
            <a:ln w="25400">
              <a:noFill/>
              <a:miter lim="800000"/>
              <a:headEnd type="none" w="sm" len="sm"/>
              <a:tailEnd type="none" w="lg" len="med"/>
            </a:ln>
          </p:spPr>
          <p:txBody>
            <a:bodyPr>
              <a:spAutoFit/>
            </a:bodyPr>
            <a:lstStyle/>
            <a:p>
              <a:pPr>
                <a:spcBef>
                  <a:spcPct val="50000"/>
                </a:spcBef>
              </a:pPr>
              <a:r>
                <a:rPr lang="en-US" sz="1600"/>
                <a:t>T2</a:t>
              </a:r>
            </a:p>
          </p:txBody>
        </p:sp>
      </p:grpSp>
      <p:sp>
        <p:nvSpPr>
          <p:cNvPr id="50" name="Text Box 26"/>
          <p:cNvSpPr txBox="1">
            <a:spLocks noChangeArrowheads="1"/>
          </p:cNvSpPr>
          <p:nvPr/>
        </p:nvSpPr>
        <p:spPr bwMode="auto">
          <a:xfrm>
            <a:off x="981075" y="5419725"/>
            <a:ext cx="4791075" cy="581025"/>
          </a:xfrm>
          <a:prstGeom prst="rect">
            <a:avLst/>
          </a:prstGeom>
          <a:noFill/>
          <a:ln w="25400">
            <a:noFill/>
            <a:miter lim="800000"/>
            <a:headEnd type="none" w="sm" len="sm"/>
            <a:tailEnd type="none" w="lg" len="med"/>
          </a:ln>
        </p:spPr>
        <p:txBody>
          <a:bodyPr>
            <a:spAutoFit/>
          </a:bodyPr>
          <a:lstStyle/>
          <a:p>
            <a:pPr>
              <a:spcBef>
                <a:spcPct val="50000"/>
              </a:spcBef>
            </a:pPr>
            <a:r>
              <a:rPr lang="en-US" sz="1600" i="1" dirty="0">
                <a:solidFill>
                  <a:schemeClr val="bg2">
                    <a:lumMod val="75000"/>
                  </a:schemeClr>
                </a:solidFill>
              </a:rPr>
              <a:t>If </a:t>
            </a:r>
            <a:r>
              <a:rPr lang="en-US" sz="1600" i="1" dirty="0">
                <a:solidFill>
                  <a:schemeClr val="bg2">
                    <a:lumMod val="75000"/>
                  </a:schemeClr>
                </a:solidFill>
                <a:cs typeface="Arial" pitchFamily="34" charset="0"/>
              </a:rPr>
              <a:t>│</a:t>
            </a:r>
            <a:r>
              <a:rPr lang="en-US" sz="1600" i="1" dirty="0">
                <a:solidFill>
                  <a:schemeClr val="bg2">
                    <a:lumMod val="75000"/>
                  </a:schemeClr>
                </a:solidFill>
              </a:rPr>
              <a:t>T1 – T2│ &lt; Thickness Tolerance: surfaces are grouped</a:t>
            </a:r>
          </a:p>
        </p:txBody>
      </p:sp>
      <p:sp>
        <p:nvSpPr>
          <p:cNvPr id="51" name="Rectangle 29"/>
          <p:cNvSpPr>
            <a:spLocks noChangeArrowheads="1"/>
          </p:cNvSpPr>
          <p:nvPr/>
        </p:nvSpPr>
        <p:spPr bwMode="auto">
          <a:xfrm>
            <a:off x="5926667" y="5952070"/>
            <a:ext cx="3056466" cy="160863"/>
          </a:xfrm>
          <a:prstGeom prst="rect">
            <a:avLst/>
          </a:prstGeom>
          <a:noFill/>
          <a:ln w="25400">
            <a:solidFill>
              <a:srgbClr val="FF0000"/>
            </a:solidFill>
            <a:miter lim="800000"/>
            <a:headEnd type="none" w="sm" len="sm"/>
            <a:tailEnd type="none" w="lg" len="med"/>
          </a:ln>
        </p:spPr>
        <p:txBody>
          <a:bodyPr wrap="square" anchor="ctr">
            <a:noAutofit/>
          </a:bodyPr>
          <a:lstStyle/>
          <a:p>
            <a:endParaRPr lang="en-US" sz="140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404409" y="338668"/>
            <a:ext cx="5004858" cy="508000"/>
          </a:xfrm>
        </p:spPr>
        <p:txBody>
          <a:bodyPr/>
          <a:lstStyle/>
          <a:p>
            <a:r>
              <a:rPr lang="en-US" dirty="0" smtClean="0"/>
              <a:t>Mid-Surface: Automatic (1)</a:t>
            </a:r>
          </a:p>
        </p:txBody>
      </p:sp>
      <p:sp>
        <p:nvSpPr>
          <p:cNvPr id="110595" name="Rectangle 3"/>
          <p:cNvSpPr>
            <a:spLocks noGrp="1" noChangeArrowheads="1"/>
          </p:cNvSpPr>
          <p:nvPr>
            <p:ph type="body" idx="4294967295"/>
          </p:nvPr>
        </p:nvSpPr>
        <p:spPr>
          <a:xfrm>
            <a:off x="206375" y="901700"/>
            <a:ext cx="8393113" cy="3044825"/>
          </a:xfrm>
          <a:ln w="22225">
            <a:noFill/>
          </a:ln>
        </p:spPr>
        <p:txBody>
          <a:bodyPr/>
          <a:lstStyle/>
          <a:p>
            <a:pPr>
              <a:lnSpc>
                <a:spcPct val="90000"/>
              </a:lnSpc>
            </a:pPr>
            <a:r>
              <a:rPr lang="en-US" sz="2400" dirty="0" smtClean="0"/>
              <a:t>Automatic Method</a:t>
            </a:r>
          </a:p>
          <a:p>
            <a:pPr marL="514350" lvl="1" indent="-171450">
              <a:lnSpc>
                <a:spcPct val="90000"/>
              </a:lnSpc>
            </a:pPr>
            <a:r>
              <a:rPr lang="en-US" b="0" dirty="0" smtClean="0"/>
              <a:t>Switching the </a:t>
            </a:r>
            <a:r>
              <a:rPr lang="en-US" dirty="0" smtClean="0"/>
              <a:t>Selection Method</a:t>
            </a:r>
            <a:r>
              <a:rPr lang="en-US" b="0" dirty="0" smtClean="0"/>
              <a:t> from “Manual” to “Automatic” exposes several additional options</a:t>
            </a:r>
          </a:p>
          <a:p>
            <a:pPr marL="857250" lvl="2">
              <a:lnSpc>
                <a:spcPct val="90000"/>
              </a:lnSpc>
            </a:pPr>
            <a:r>
              <a:rPr lang="en-US" b="0" dirty="0" smtClean="0"/>
              <a:t>Bodies to search: Limits search to visible bodies, selected bodies or all bodies</a:t>
            </a:r>
          </a:p>
          <a:p>
            <a:pPr marL="857250" lvl="2">
              <a:lnSpc>
                <a:spcPct val="90000"/>
              </a:lnSpc>
            </a:pPr>
            <a:r>
              <a:rPr lang="en-US" b="0" dirty="0" smtClean="0"/>
              <a:t>Minimum and maximum threshold sets search range (thickness) for face pairs</a:t>
            </a:r>
          </a:p>
          <a:p>
            <a:pPr marL="628650" lvl="1">
              <a:lnSpc>
                <a:spcPct val="90000"/>
              </a:lnSpc>
            </a:pPr>
            <a:r>
              <a:rPr lang="en-US" b="0" dirty="0" smtClean="0"/>
              <a:t>Options like </a:t>
            </a:r>
            <a:r>
              <a:rPr lang="en-US" dirty="0" smtClean="0"/>
              <a:t>Extra Trimming</a:t>
            </a:r>
            <a:r>
              <a:rPr lang="en-US" b="0" dirty="0" smtClean="0"/>
              <a:t> are very useful with “Automatic” method </a:t>
            </a:r>
          </a:p>
          <a:p>
            <a:pPr marL="857250" lvl="2">
              <a:lnSpc>
                <a:spcPct val="90000"/>
              </a:lnSpc>
            </a:pPr>
            <a:r>
              <a:rPr lang="en-US" b="0" dirty="0" smtClean="0"/>
              <a:t>Provides options for situations where trimming problems with surface bodies occur</a:t>
            </a:r>
          </a:p>
          <a:p>
            <a:pPr marL="628650" lvl="1">
              <a:lnSpc>
                <a:spcPct val="90000"/>
              </a:lnSpc>
            </a:pPr>
            <a:r>
              <a:rPr lang="en-US" dirty="0" smtClean="0"/>
              <a:t>Preserve Bodies? </a:t>
            </a:r>
            <a:r>
              <a:rPr lang="en-US" b="0" dirty="0" smtClean="0"/>
              <a:t>allows you to save the solid bodies from which surfaces are created (default is No)</a:t>
            </a:r>
          </a:p>
        </p:txBody>
      </p:sp>
      <p:pic>
        <p:nvPicPr>
          <p:cNvPr id="5" name="Picture 4" descr="dm-lec9-3.png"/>
          <p:cNvPicPr>
            <a:picLocks noChangeAspect="1"/>
          </p:cNvPicPr>
          <p:nvPr/>
        </p:nvPicPr>
        <p:blipFill>
          <a:blip r:embed="rId2"/>
          <a:stretch>
            <a:fillRect/>
          </a:stretch>
        </p:blipFill>
        <p:spPr>
          <a:xfrm>
            <a:off x="2689753" y="3946528"/>
            <a:ext cx="3629025" cy="2419350"/>
          </a:xfrm>
          <a:prstGeom prst="rect">
            <a:avLst/>
          </a:prstGeom>
          <a:ln>
            <a:solidFill>
              <a:schemeClr val="tx1"/>
            </a:solidFill>
          </a:ln>
        </p:spPr>
      </p:pic>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4294967295"/>
          </p:nvPr>
        </p:nvSpPr>
        <p:spPr>
          <a:xfrm>
            <a:off x="384176" y="1180571"/>
            <a:ext cx="6482291" cy="2146829"/>
          </a:xfrm>
          <a:ln w="22225">
            <a:noFill/>
          </a:ln>
        </p:spPr>
        <p:txBody>
          <a:bodyPr/>
          <a:lstStyle/>
          <a:p>
            <a:pPr marL="514350" lvl="1" indent="-171450"/>
            <a:r>
              <a:rPr lang="en-US" sz="2000" b="0" dirty="0" smtClean="0"/>
              <a:t>When the search is complete, the number of pairs detected is listed in the details and displayed graphically</a:t>
            </a:r>
          </a:p>
          <a:p>
            <a:pPr marL="514350" lvl="1" indent="-171450"/>
            <a:endParaRPr lang="en-US" sz="2000" b="0" dirty="0" smtClean="0"/>
          </a:p>
          <a:p>
            <a:pPr marL="514350" lvl="1" indent="-171450"/>
            <a:r>
              <a:rPr lang="en-US" sz="2000" b="0" dirty="0" smtClean="0"/>
              <a:t>Mid surface creation is completed by Generating the surface body</a:t>
            </a:r>
          </a:p>
          <a:p>
            <a:endParaRPr lang="en-US" sz="1800" dirty="0" smtClean="0"/>
          </a:p>
        </p:txBody>
      </p:sp>
      <p:pic>
        <p:nvPicPr>
          <p:cNvPr id="112645" name="Picture 5" descr="surfselect2"/>
          <p:cNvPicPr>
            <a:picLocks noChangeAspect="1" noChangeArrowheads="1"/>
          </p:cNvPicPr>
          <p:nvPr/>
        </p:nvPicPr>
        <p:blipFill>
          <a:blip r:embed="rId2"/>
          <a:srcRect/>
          <a:stretch>
            <a:fillRect/>
          </a:stretch>
        </p:blipFill>
        <p:spPr bwMode="auto">
          <a:xfrm>
            <a:off x="4744508" y="3324225"/>
            <a:ext cx="1785938" cy="2222500"/>
          </a:xfrm>
          <a:prstGeom prst="rect">
            <a:avLst/>
          </a:prstGeom>
          <a:noFill/>
          <a:ln w="9525">
            <a:solidFill>
              <a:schemeClr val="tx1"/>
            </a:solidFill>
            <a:miter lim="800000"/>
            <a:headEnd/>
            <a:tailEnd/>
          </a:ln>
        </p:spPr>
      </p:pic>
      <p:pic>
        <p:nvPicPr>
          <p:cNvPr id="112648" name="Picture 8" descr="autosurf"/>
          <p:cNvPicPr>
            <a:picLocks noChangeAspect="1" noChangeArrowheads="1"/>
          </p:cNvPicPr>
          <p:nvPr/>
        </p:nvPicPr>
        <p:blipFill>
          <a:blip r:embed="rId3"/>
          <a:srcRect/>
          <a:stretch>
            <a:fillRect/>
          </a:stretch>
        </p:blipFill>
        <p:spPr bwMode="auto">
          <a:xfrm>
            <a:off x="7170738" y="3349625"/>
            <a:ext cx="1655762" cy="2171700"/>
          </a:xfrm>
          <a:prstGeom prst="rect">
            <a:avLst/>
          </a:prstGeom>
          <a:noFill/>
          <a:ln w="9525">
            <a:solidFill>
              <a:schemeClr val="tx1"/>
            </a:solidFill>
            <a:miter lim="800000"/>
            <a:headEnd/>
            <a:tailEnd/>
          </a:ln>
        </p:spPr>
      </p:pic>
      <p:pic>
        <p:nvPicPr>
          <p:cNvPr id="112649" name="Picture 9" descr="generate"/>
          <p:cNvPicPr>
            <a:picLocks noChangeAspect="1" noChangeArrowheads="1"/>
          </p:cNvPicPr>
          <p:nvPr/>
        </p:nvPicPr>
        <p:blipFill>
          <a:blip r:embed="rId4"/>
          <a:srcRect/>
          <a:stretch>
            <a:fillRect/>
          </a:stretch>
        </p:blipFill>
        <p:spPr bwMode="auto">
          <a:xfrm>
            <a:off x="2353205" y="2488672"/>
            <a:ext cx="857250" cy="276225"/>
          </a:xfrm>
          <a:prstGeom prst="rect">
            <a:avLst/>
          </a:prstGeom>
          <a:noFill/>
          <a:ln w="9525">
            <a:solidFill>
              <a:schemeClr val="tx1"/>
            </a:solidFill>
            <a:miter lim="800000"/>
            <a:headEnd/>
            <a:tailEnd/>
          </a:ln>
        </p:spPr>
      </p:pic>
      <p:sp>
        <p:nvSpPr>
          <p:cNvPr id="10" name="Rectangle 2"/>
          <p:cNvSpPr txBox="1">
            <a:spLocks noChangeArrowheads="1"/>
          </p:cNvSpPr>
          <p:nvPr/>
        </p:nvSpPr>
        <p:spPr bwMode="auto">
          <a:xfrm>
            <a:off x="1404409" y="338668"/>
            <a:ext cx="5004858" cy="50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Mid-Surface: Automatic (2)</a:t>
            </a:r>
          </a:p>
        </p:txBody>
      </p:sp>
      <p:pic>
        <p:nvPicPr>
          <p:cNvPr id="11" name="Picture 10" descr="dm-lec9-4.png"/>
          <p:cNvPicPr>
            <a:picLocks noChangeAspect="1"/>
          </p:cNvPicPr>
          <p:nvPr/>
        </p:nvPicPr>
        <p:blipFill>
          <a:blip r:embed="rId5"/>
          <a:stretch>
            <a:fillRect/>
          </a:stretch>
        </p:blipFill>
        <p:spPr>
          <a:xfrm>
            <a:off x="398991" y="3225799"/>
            <a:ext cx="3638550" cy="2438400"/>
          </a:xfrm>
          <a:prstGeom prst="rect">
            <a:avLst/>
          </a:prstGeom>
          <a:ln>
            <a:solidFill>
              <a:schemeClr val="tx1"/>
            </a:solidFill>
          </a:ln>
        </p:spPr>
      </p:pic>
      <p:sp>
        <p:nvSpPr>
          <p:cNvPr id="112647" name="Line 7"/>
          <p:cNvSpPr>
            <a:spLocks noChangeShapeType="1"/>
          </p:cNvSpPr>
          <p:nvPr/>
        </p:nvSpPr>
        <p:spPr bwMode="auto">
          <a:xfrm>
            <a:off x="2624667" y="3970866"/>
            <a:ext cx="2133600" cy="601133"/>
          </a:xfrm>
          <a:prstGeom prst="line">
            <a:avLst/>
          </a:prstGeom>
          <a:noFill/>
          <a:ln w="25400">
            <a:solidFill>
              <a:srgbClr val="FF0000"/>
            </a:solidFill>
            <a:round/>
            <a:headEnd type="none" w="sm" len="sm"/>
            <a:tailEnd type="triangle" w="lg" len="med"/>
          </a:ln>
        </p:spPr>
        <p:txBody>
          <a:bodyPr wrap="square">
            <a:spAutoFit/>
          </a:bodyPr>
          <a:lstStyle/>
          <a:p>
            <a:endParaRPr lang="en-US"/>
          </a:p>
        </p:txBody>
      </p:sp>
      <p:sp>
        <p:nvSpPr>
          <p:cNvPr id="12" name="Rectangle 9"/>
          <p:cNvSpPr>
            <a:spLocks noChangeArrowheads="1"/>
          </p:cNvSpPr>
          <p:nvPr/>
        </p:nvSpPr>
        <p:spPr bwMode="auto">
          <a:xfrm>
            <a:off x="541865" y="3784600"/>
            <a:ext cx="3488267" cy="169333"/>
          </a:xfrm>
          <a:prstGeom prst="rect">
            <a:avLst/>
          </a:prstGeom>
          <a:noFill/>
          <a:ln w="25400">
            <a:solidFill>
              <a:srgbClr val="FF0000"/>
            </a:solidFill>
            <a:miter lim="800000"/>
            <a:headEnd type="none" w="sm" len="sm"/>
            <a:tailEnd type="none" w="lg" len="med"/>
          </a:ln>
        </p:spPr>
        <p:txBody>
          <a:bodyPr wrap="square" anchor="ctr">
            <a:noAutofit/>
          </a:bodyPr>
          <a:lstStyle/>
          <a:p>
            <a:endParaRPr lang="en-US" sz="1400"/>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1336676" y="211667"/>
            <a:ext cx="4589991" cy="592667"/>
          </a:xfrm>
        </p:spPr>
        <p:txBody>
          <a:bodyPr/>
          <a:lstStyle/>
          <a:p>
            <a:r>
              <a:rPr lang="en-US" dirty="0" smtClean="0"/>
              <a:t>Mid-Surface: Trimming (1)</a:t>
            </a:r>
          </a:p>
        </p:txBody>
      </p:sp>
      <p:sp>
        <p:nvSpPr>
          <p:cNvPr id="118787" name="Rectangle 3"/>
          <p:cNvSpPr>
            <a:spLocks noGrp="1" noChangeArrowheads="1"/>
          </p:cNvSpPr>
          <p:nvPr>
            <p:ph type="body" idx="4294967295"/>
          </p:nvPr>
        </p:nvSpPr>
        <p:spPr>
          <a:xfrm>
            <a:off x="511175" y="1266825"/>
            <a:ext cx="4410075" cy="5229225"/>
          </a:xfrm>
          <a:ln w="22225">
            <a:noFill/>
          </a:ln>
        </p:spPr>
        <p:txBody>
          <a:bodyPr/>
          <a:lstStyle/>
          <a:p>
            <a:r>
              <a:rPr lang="en-US" sz="2400" dirty="0" smtClean="0"/>
              <a:t>Trimming Options</a:t>
            </a:r>
            <a:endParaRPr lang="en-US" sz="2400" b="0" dirty="0" smtClean="0"/>
          </a:p>
          <a:p>
            <a:pPr marL="514350" lvl="1" indent="-171450"/>
            <a:r>
              <a:rPr lang="en-US" sz="2000" b="0" dirty="0" smtClean="0"/>
              <a:t>In cases where trimming problems occur there are several options available to attempt corrections</a:t>
            </a:r>
          </a:p>
          <a:p>
            <a:pPr marL="514350" lvl="1" indent="-171450"/>
            <a:r>
              <a:rPr lang="en-US" sz="2000" b="0" dirty="0" smtClean="0"/>
              <a:t>Example:</a:t>
            </a:r>
          </a:p>
          <a:p>
            <a:pPr marL="857250" lvl="2"/>
            <a:r>
              <a:rPr lang="en-US" b="0" dirty="0" smtClean="0"/>
              <a:t>Using the previous model we generate the surface model without removing the unwanted face pairs</a:t>
            </a:r>
          </a:p>
          <a:p>
            <a:pPr marL="857250" lvl="2"/>
            <a:r>
              <a:rPr lang="en-US" b="0" dirty="0" smtClean="0"/>
              <a:t>Since the pairs created result in T junctions, trimming problems occur</a:t>
            </a:r>
          </a:p>
          <a:p>
            <a:pPr marL="857250" lvl="2"/>
            <a:r>
              <a:rPr lang="en-US" b="0" dirty="0" smtClean="0"/>
              <a:t>Notice the mid-surface branch in the tree is displayed with a yellow check indicating there is a problem</a:t>
            </a:r>
            <a:endParaRPr lang="en-US" sz="2000" b="0" dirty="0" smtClean="0"/>
          </a:p>
          <a:p>
            <a:pPr marL="857250" lvl="2"/>
            <a:endParaRPr lang="en-US" dirty="0" smtClean="0"/>
          </a:p>
        </p:txBody>
      </p:sp>
      <p:pic>
        <p:nvPicPr>
          <p:cNvPr id="118788" name="Picture 4" descr="badfaces"/>
          <p:cNvPicPr>
            <a:picLocks noChangeAspect="1" noChangeArrowheads="1"/>
          </p:cNvPicPr>
          <p:nvPr/>
        </p:nvPicPr>
        <p:blipFill>
          <a:blip r:embed="rId2"/>
          <a:srcRect/>
          <a:stretch>
            <a:fillRect/>
          </a:stretch>
        </p:blipFill>
        <p:spPr bwMode="auto">
          <a:xfrm>
            <a:off x="6205538" y="1423988"/>
            <a:ext cx="2314575" cy="3419475"/>
          </a:xfrm>
          <a:prstGeom prst="rect">
            <a:avLst/>
          </a:prstGeom>
          <a:noFill/>
          <a:ln w="9525">
            <a:solidFill>
              <a:schemeClr val="tx1"/>
            </a:solidFill>
            <a:miter lim="800000"/>
            <a:headEnd/>
            <a:tailEnd/>
          </a:ln>
        </p:spPr>
      </p:pic>
      <p:pic>
        <p:nvPicPr>
          <p:cNvPr id="118789" name="Picture 5" descr="tree1"/>
          <p:cNvPicPr>
            <a:picLocks noChangeAspect="1" noChangeArrowheads="1"/>
          </p:cNvPicPr>
          <p:nvPr/>
        </p:nvPicPr>
        <p:blipFill>
          <a:blip r:embed="rId3"/>
          <a:srcRect/>
          <a:stretch>
            <a:fillRect/>
          </a:stretch>
        </p:blipFill>
        <p:spPr bwMode="auto">
          <a:xfrm>
            <a:off x="6196013" y="4953000"/>
            <a:ext cx="1806575" cy="1000125"/>
          </a:xfrm>
          <a:prstGeom prst="rect">
            <a:avLst/>
          </a:prstGeom>
          <a:noFill/>
          <a:ln w="9525">
            <a:noFill/>
            <a:miter lim="800000"/>
            <a:headEnd/>
            <a:tailEnd/>
          </a:ln>
        </p:spPr>
      </p:pic>
      <p:sp>
        <p:nvSpPr>
          <p:cNvPr id="118790" name="Rectangle 6"/>
          <p:cNvSpPr>
            <a:spLocks noChangeArrowheads="1"/>
          </p:cNvSpPr>
          <p:nvPr/>
        </p:nvSpPr>
        <p:spPr bwMode="auto">
          <a:xfrm>
            <a:off x="6429375" y="5476875"/>
            <a:ext cx="304800" cy="247650"/>
          </a:xfrm>
          <a:prstGeom prst="rect">
            <a:avLst/>
          </a:prstGeom>
          <a:noFill/>
          <a:ln w="25400">
            <a:solidFill>
              <a:srgbClr val="FF0000"/>
            </a:solidFill>
            <a:miter lim="800000"/>
            <a:headEnd type="none" w="sm" len="sm"/>
            <a:tailEnd type="none" w="lg" len="med"/>
          </a:ln>
        </p:spPr>
        <p:txBody>
          <a:bodyPr anchor="ctr">
            <a:spAutoFit/>
          </a:bodyPr>
          <a:lstStyle/>
          <a:p>
            <a:endParaRPr lang="en-US" sz="1400"/>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4294967295"/>
          </p:nvPr>
        </p:nvSpPr>
        <p:spPr>
          <a:xfrm>
            <a:off x="189442" y="1036638"/>
            <a:ext cx="5207000" cy="2292350"/>
          </a:xfrm>
          <a:ln w="22225">
            <a:noFill/>
          </a:ln>
        </p:spPr>
        <p:txBody>
          <a:bodyPr/>
          <a:lstStyle/>
          <a:p>
            <a:pPr>
              <a:buFont typeface="Arial" pitchFamily="34" charset="0"/>
              <a:buChar char="•"/>
            </a:pPr>
            <a:r>
              <a:rPr lang="en-US" sz="1800" b="0" dirty="0" smtClean="0"/>
              <a:t>Using the RMB option we can “Show Problematic Geometry”</a:t>
            </a:r>
          </a:p>
          <a:p>
            <a:pPr>
              <a:buFont typeface="Arial" pitchFamily="34" charset="0"/>
              <a:buChar char="•"/>
            </a:pPr>
            <a:r>
              <a:rPr lang="en-US" sz="1800" b="0" dirty="0" smtClean="0"/>
              <a:t>The resulting plot shows regions where trimming problems have occurred</a:t>
            </a:r>
          </a:p>
          <a:p>
            <a:pPr marL="514350" lvl="1" indent="-171450"/>
            <a:r>
              <a:rPr lang="en-US" b="0" dirty="0" smtClean="0"/>
              <a:t>The default behavior is to intersect any untrimmed surfaces with the original solid body</a:t>
            </a:r>
          </a:p>
          <a:p>
            <a:pPr marL="514350" lvl="1" indent="-171450"/>
            <a:r>
              <a:rPr lang="en-US" b="0" dirty="0" smtClean="0"/>
              <a:t>Other options:</a:t>
            </a:r>
          </a:p>
        </p:txBody>
      </p:sp>
      <p:pic>
        <p:nvPicPr>
          <p:cNvPr id="119812" name="Picture 4" descr="rmbplot"/>
          <p:cNvPicPr>
            <a:picLocks noChangeAspect="1" noChangeArrowheads="1"/>
          </p:cNvPicPr>
          <p:nvPr/>
        </p:nvPicPr>
        <p:blipFill>
          <a:blip r:embed="rId2"/>
          <a:srcRect t="5890"/>
          <a:stretch>
            <a:fillRect/>
          </a:stretch>
        </p:blipFill>
        <p:spPr bwMode="auto">
          <a:xfrm>
            <a:off x="5962650" y="1312333"/>
            <a:ext cx="2533650" cy="1488017"/>
          </a:xfrm>
          <a:prstGeom prst="rect">
            <a:avLst/>
          </a:prstGeom>
          <a:noFill/>
          <a:ln w="9525">
            <a:solidFill>
              <a:schemeClr val="tx1"/>
            </a:solidFill>
            <a:miter lim="800000"/>
            <a:headEnd/>
            <a:tailEnd/>
          </a:ln>
        </p:spPr>
      </p:pic>
      <p:pic>
        <p:nvPicPr>
          <p:cNvPr id="119813" name="Picture 5" descr="rmbplot2"/>
          <p:cNvPicPr>
            <a:picLocks noChangeAspect="1" noChangeArrowheads="1"/>
          </p:cNvPicPr>
          <p:nvPr/>
        </p:nvPicPr>
        <p:blipFill>
          <a:blip r:embed="rId3"/>
          <a:srcRect/>
          <a:stretch>
            <a:fillRect/>
          </a:stretch>
        </p:blipFill>
        <p:spPr bwMode="auto">
          <a:xfrm>
            <a:off x="6612467" y="3352417"/>
            <a:ext cx="2383896" cy="2534039"/>
          </a:xfrm>
          <a:prstGeom prst="rect">
            <a:avLst/>
          </a:prstGeom>
          <a:noFill/>
          <a:ln w="9525">
            <a:solidFill>
              <a:schemeClr val="tx1"/>
            </a:solidFill>
            <a:miter lim="800000"/>
            <a:headEnd/>
            <a:tailEnd/>
          </a:ln>
        </p:spPr>
      </p:pic>
      <p:sp>
        <p:nvSpPr>
          <p:cNvPr id="119814" name="Rectangle 6"/>
          <p:cNvSpPr>
            <a:spLocks noChangeArrowheads="1"/>
          </p:cNvSpPr>
          <p:nvPr/>
        </p:nvSpPr>
        <p:spPr bwMode="auto">
          <a:xfrm>
            <a:off x="6832600" y="2523067"/>
            <a:ext cx="1663700" cy="248708"/>
          </a:xfrm>
          <a:prstGeom prst="rect">
            <a:avLst/>
          </a:prstGeom>
          <a:noFill/>
          <a:ln w="25400">
            <a:solidFill>
              <a:srgbClr val="FF0000"/>
            </a:solidFill>
            <a:miter lim="800000"/>
            <a:headEnd type="none" w="sm" len="sm"/>
            <a:tailEnd type="none" w="lg" len="med"/>
          </a:ln>
        </p:spPr>
        <p:txBody>
          <a:bodyPr wrap="none" anchor="ctr">
            <a:noAutofit/>
          </a:bodyPr>
          <a:lstStyle/>
          <a:p>
            <a:endParaRPr lang="en-US" sz="1400"/>
          </a:p>
        </p:txBody>
      </p:sp>
      <p:grpSp>
        <p:nvGrpSpPr>
          <p:cNvPr id="2" name="Group 7"/>
          <p:cNvGrpSpPr>
            <a:grpSpLocks/>
          </p:cNvGrpSpPr>
          <p:nvPr/>
        </p:nvGrpSpPr>
        <p:grpSpPr bwMode="auto">
          <a:xfrm>
            <a:off x="3207287" y="3342749"/>
            <a:ext cx="1647825" cy="2928938"/>
            <a:chOff x="443" y="2636"/>
            <a:chExt cx="1038" cy="1845"/>
          </a:xfrm>
        </p:grpSpPr>
        <p:pic>
          <p:nvPicPr>
            <p:cNvPr id="119816" name="Picture 8" descr="deleteuntrim"/>
            <p:cNvPicPr>
              <a:picLocks noChangeAspect="1" noChangeArrowheads="1"/>
            </p:cNvPicPr>
            <p:nvPr/>
          </p:nvPicPr>
          <p:blipFill>
            <a:blip r:embed="rId4"/>
            <a:srcRect/>
            <a:stretch>
              <a:fillRect/>
            </a:stretch>
          </p:blipFill>
          <p:spPr bwMode="auto">
            <a:xfrm>
              <a:off x="554" y="2636"/>
              <a:ext cx="870" cy="1569"/>
            </a:xfrm>
            <a:prstGeom prst="rect">
              <a:avLst/>
            </a:prstGeom>
            <a:noFill/>
            <a:ln w="9525">
              <a:solidFill>
                <a:schemeClr val="tx1"/>
              </a:solidFill>
              <a:miter lim="800000"/>
              <a:headEnd/>
              <a:tailEnd/>
            </a:ln>
          </p:spPr>
        </p:pic>
        <p:sp>
          <p:nvSpPr>
            <p:cNvPr id="119817" name="Text Box 9"/>
            <p:cNvSpPr txBox="1">
              <a:spLocks noChangeArrowheads="1"/>
            </p:cNvSpPr>
            <p:nvPr/>
          </p:nvSpPr>
          <p:spPr bwMode="auto">
            <a:xfrm>
              <a:off x="443" y="4287"/>
              <a:ext cx="1038" cy="194"/>
            </a:xfrm>
            <a:prstGeom prst="rect">
              <a:avLst/>
            </a:prstGeom>
            <a:solidFill>
              <a:srgbClr val="FFCC66"/>
            </a:solidFill>
            <a:ln w="12700">
              <a:solidFill>
                <a:srgbClr val="FF0000"/>
              </a:solidFill>
              <a:miter lim="800000"/>
              <a:headEnd type="none" w="sm" len="sm"/>
              <a:tailEnd type="none" w="lg" len="med"/>
            </a:ln>
          </p:spPr>
          <p:txBody>
            <a:bodyPr>
              <a:spAutoFit/>
            </a:bodyPr>
            <a:lstStyle/>
            <a:p>
              <a:pPr>
                <a:spcBef>
                  <a:spcPct val="50000"/>
                </a:spcBef>
              </a:pPr>
              <a:r>
                <a:rPr lang="en-US" sz="1400" b="0" dirty="0"/>
                <a:t>Delete </a:t>
              </a:r>
              <a:r>
                <a:rPr lang="en-US" sz="1400" b="0" dirty="0" smtClean="0"/>
                <a:t>Untrimmed</a:t>
              </a:r>
              <a:endParaRPr lang="en-US" sz="1400" b="0" dirty="0"/>
            </a:p>
          </p:txBody>
        </p:sp>
      </p:grpSp>
      <p:grpSp>
        <p:nvGrpSpPr>
          <p:cNvPr id="3" name="Group 10"/>
          <p:cNvGrpSpPr>
            <a:grpSpLocks/>
          </p:cNvGrpSpPr>
          <p:nvPr/>
        </p:nvGrpSpPr>
        <p:grpSpPr bwMode="auto">
          <a:xfrm>
            <a:off x="4959880" y="3339572"/>
            <a:ext cx="1562100" cy="3152776"/>
            <a:chOff x="2069" y="2613"/>
            <a:chExt cx="984" cy="1986"/>
          </a:xfrm>
        </p:grpSpPr>
        <p:pic>
          <p:nvPicPr>
            <p:cNvPr id="119819" name="Picture 11" descr="notrim"/>
            <p:cNvPicPr>
              <a:picLocks noChangeAspect="1" noChangeArrowheads="1"/>
            </p:cNvPicPr>
            <p:nvPr/>
          </p:nvPicPr>
          <p:blipFill>
            <a:blip r:embed="rId5"/>
            <a:srcRect/>
            <a:stretch>
              <a:fillRect/>
            </a:stretch>
          </p:blipFill>
          <p:spPr bwMode="auto">
            <a:xfrm>
              <a:off x="2112" y="2613"/>
              <a:ext cx="859" cy="1614"/>
            </a:xfrm>
            <a:prstGeom prst="rect">
              <a:avLst/>
            </a:prstGeom>
            <a:noFill/>
            <a:ln w="9525">
              <a:solidFill>
                <a:schemeClr val="tx1"/>
              </a:solidFill>
              <a:miter lim="800000"/>
              <a:headEnd/>
              <a:tailEnd/>
            </a:ln>
          </p:spPr>
        </p:pic>
        <p:sp>
          <p:nvSpPr>
            <p:cNvPr id="119820" name="Text Box 12"/>
            <p:cNvSpPr txBox="1">
              <a:spLocks noChangeArrowheads="1"/>
            </p:cNvSpPr>
            <p:nvPr/>
          </p:nvSpPr>
          <p:spPr bwMode="auto">
            <a:xfrm>
              <a:off x="2069" y="4269"/>
              <a:ext cx="984" cy="330"/>
            </a:xfrm>
            <a:prstGeom prst="rect">
              <a:avLst/>
            </a:prstGeom>
            <a:solidFill>
              <a:srgbClr val="FFCC66"/>
            </a:solidFill>
            <a:ln w="12700">
              <a:solidFill>
                <a:srgbClr val="FF0000"/>
              </a:solidFill>
              <a:miter lim="800000"/>
              <a:headEnd type="none" w="sm" len="sm"/>
              <a:tailEnd type="none" w="lg" len="med"/>
            </a:ln>
          </p:spPr>
          <p:txBody>
            <a:bodyPr>
              <a:spAutoFit/>
            </a:bodyPr>
            <a:lstStyle/>
            <a:p>
              <a:pPr algn="ctr">
                <a:spcBef>
                  <a:spcPct val="50000"/>
                </a:spcBef>
              </a:pPr>
              <a:r>
                <a:rPr lang="en-US" sz="1400" b="0" dirty="0"/>
                <a:t>No </a:t>
              </a:r>
              <a:r>
                <a:rPr lang="en-US" sz="1400" b="0" dirty="0" smtClean="0"/>
                <a:t>Extra Trimming</a:t>
              </a:r>
              <a:endParaRPr lang="en-US" sz="1400" b="0" dirty="0"/>
            </a:p>
          </p:txBody>
        </p:sp>
      </p:grpSp>
      <p:sp>
        <p:nvSpPr>
          <p:cNvPr id="15" name="Rectangle 2"/>
          <p:cNvSpPr txBox="1">
            <a:spLocks noChangeArrowheads="1"/>
          </p:cNvSpPr>
          <p:nvPr/>
        </p:nvSpPr>
        <p:spPr bwMode="auto">
          <a:xfrm>
            <a:off x="1336676" y="211667"/>
            <a:ext cx="4589991" cy="5926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Mid-Surface: Trimming (2)</a:t>
            </a:r>
          </a:p>
        </p:txBody>
      </p:sp>
      <p:pic>
        <p:nvPicPr>
          <p:cNvPr id="16" name="Picture 15" descr="dm-lec9-5.png"/>
          <p:cNvPicPr>
            <a:picLocks noChangeAspect="1"/>
          </p:cNvPicPr>
          <p:nvPr/>
        </p:nvPicPr>
        <p:blipFill>
          <a:blip r:embed="rId6"/>
          <a:stretch>
            <a:fillRect/>
          </a:stretch>
        </p:blipFill>
        <p:spPr>
          <a:xfrm>
            <a:off x="194733" y="3444875"/>
            <a:ext cx="2990303" cy="2270125"/>
          </a:xfrm>
          <a:prstGeom prst="rect">
            <a:avLst/>
          </a:prstGeom>
          <a:ln>
            <a:solidFill>
              <a:schemeClr val="tx1"/>
            </a:solidFill>
          </a:ln>
        </p:spPr>
      </p:pic>
      <p:sp>
        <p:nvSpPr>
          <p:cNvPr id="17" name="Rectangle 6"/>
          <p:cNvSpPr>
            <a:spLocks noChangeArrowheads="1"/>
          </p:cNvSpPr>
          <p:nvPr/>
        </p:nvSpPr>
        <p:spPr bwMode="auto">
          <a:xfrm>
            <a:off x="319616" y="5174192"/>
            <a:ext cx="1458384" cy="125941"/>
          </a:xfrm>
          <a:prstGeom prst="rect">
            <a:avLst/>
          </a:prstGeom>
          <a:noFill/>
          <a:ln w="25400">
            <a:solidFill>
              <a:srgbClr val="FF0000"/>
            </a:solidFill>
            <a:miter lim="800000"/>
            <a:headEnd type="none" w="sm" len="sm"/>
            <a:tailEnd type="none" w="lg" len="med"/>
          </a:ln>
        </p:spPr>
        <p:txBody>
          <a:bodyPr wrap="none" anchor="ctr">
            <a:noAutofit/>
          </a:bodyPr>
          <a:lstStyle/>
          <a:p>
            <a:endParaRPr lang="en-US" sz="1400"/>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1311274" y="330200"/>
            <a:ext cx="7629525" cy="804333"/>
          </a:xfrm>
        </p:spPr>
        <p:txBody>
          <a:bodyPr/>
          <a:lstStyle/>
          <a:p>
            <a:r>
              <a:rPr lang="en-US" dirty="0" smtClean="0"/>
              <a:t>Mid-Surface: Effects of Maximum Threshold</a:t>
            </a:r>
          </a:p>
        </p:txBody>
      </p:sp>
      <p:sp>
        <p:nvSpPr>
          <p:cNvPr id="117763" name="Rectangle 3"/>
          <p:cNvSpPr>
            <a:spLocks noGrp="1" noChangeArrowheads="1"/>
          </p:cNvSpPr>
          <p:nvPr>
            <p:ph type="body" idx="4294967295"/>
          </p:nvPr>
        </p:nvSpPr>
        <p:spPr>
          <a:xfrm>
            <a:off x="139168" y="1240367"/>
            <a:ext cx="6329363" cy="5143500"/>
          </a:xfrm>
          <a:ln w="22225">
            <a:noFill/>
          </a:ln>
        </p:spPr>
        <p:txBody>
          <a:bodyPr/>
          <a:lstStyle/>
          <a:p>
            <a:pPr marL="457200" lvl="1" indent="-457200">
              <a:spcBef>
                <a:spcPts val="1200"/>
              </a:spcBef>
              <a:buClr>
                <a:schemeClr val="tx1"/>
              </a:buClr>
              <a:buSzTx/>
            </a:pPr>
            <a:r>
              <a:rPr lang="en-US" sz="2000" b="0" dirty="0" smtClean="0"/>
              <a:t>In this case, </a:t>
            </a:r>
            <a:r>
              <a:rPr lang="en-US" sz="2000" dirty="0" smtClean="0"/>
              <a:t>Maximum Threshold</a:t>
            </a:r>
            <a:r>
              <a:rPr lang="en-US" sz="2000" b="0" dirty="0" smtClean="0"/>
              <a:t> was increased to intentionally detect unwanted surfaces</a:t>
            </a:r>
          </a:p>
          <a:p>
            <a:pPr>
              <a:buFont typeface="Arial" pitchFamily="34" charset="0"/>
              <a:buChar char="•"/>
            </a:pPr>
            <a:r>
              <a:rPr lang="en-US" b="0" dirty="0" smtClean="0"/>
              <a:t>Clicking in the </a:t>
            </a:r>
            <a:r>
              <a:rPr lang="en-US" dirty="0" smtClean="0"/>
              <a:t>Face Pairs</a:t>
            </a:r>
            <a:r>
              <a:rPr lang="en-US" b="0" dirty="0" smtClean="0"/>
              <a:t> field activates selection mode</a:t>
            </a:r>
          </a:p>
          <a:p>
            <a:pPr>
              <a:buFont typeface="Arial" pitchFamily="34" charset="0"/>
              <a:buChar char="•"/>
            </a:pPr>
            <a:r>
              <a:rPr lang="en-US" b="0" dirty="0" smtClean="0"/>
              <a:t>RMB in the graphics window provides the optional selection modes</a:t>
            </a:r>
          </a:p>
          <a:p>
            <a:pPr>
              <a:buFont typeface="Arial" pitchFamily="34" charset="0"/>
              <a:buChar char="•"/>
            </a:pPr>
            <a:r>
              <a:rPr lang="en-US" b="0" dirty="0" smtClean="0"/>
              <a:t>In this case. we can choose “Remove Face Pairs”. then select one of the faces to be removed</a:t>
            </a:r>
          </a:p>
          <a:p>
            <a:pPr>
              <a:buFont typeface="Arial" pitchFamily="34" charset="0"/>
              <a:buChar char="•"/>
            </a:pPr>
            <a:r>
              <a:rPr lang="en-US" b="0" dirty="0" smtClean="0"/>
              <a:t>When selection is complete, press </a:t>
            </a:r>
            <a:r>
              <a:rPr lang="en-US" dirty="0" smtClean="0"/>
              <a:t>Generate</a:t>
            </a:r>
            <a:r>
              <a:rPr lang="en-US" b="0" dirty="0" smtClean="0"/>
              <a:t> to update the model</a:t>
            </a:r>
          </a:p>
          <a:p>
            <a:pPr>
              <a:buFont typeface="Arial" pitchFamily="34" charset="0"/>
              <a:buChar char="•"/>
            </a:pPr>
            <a:r>
              <a:rPr lang="en-US" b="0" dirty="0" smtClean="0"/>
              <a:t>Please note that in above steps, when removing face pairs, selecting one of the faces will remove the pair</a:t>
            </a:r>
          </a:p>
        </p:txBody>
      </p:sp>
      <p:pic>
        <p:nvPicPr>
          <p:cNvPr id="117765" name="Picture 5" descr="rmboptions"/>
          <p:cNvPicPr>
            <a:picLocks noChangeAspect="1" noChangeArrowheads="1"/>
          </p:cNvPicPr>
          <p:nvPr/>
        </p:nvPicPr>
        <p:blipFill>
          <a:blip r:embed="rId2"/>
          <a:srcRect l="4507" t="6574" b="4537"/>
          <a:stretch>
            <a:fillRect/>
          </a:stretch>
        </p:blipFill>
        <p:spPr bwMode="auto">
          <a:xfrm>
            <a:off x="1964267" y="5317067"/>
            <a:ext cx="1735455" cy="914400"/>
          </a:xfrm>
          <a:prstGeom prst="rect">
            <a:avLst/>
          </a:prstGeom>
          <a:noFill/>
          <a:ln w="9525">
            <a:solidFill>
              <a:schemeClr val="tx1"/>
            </a:solidFill>
            <a:miter lim="800000"/>
            <a:headEnd/>
            <a:tailEnd/>
          </a:ln>
        </p:spPr>
      </p:pic>
      <p:pic>
        <p:nvPicPr>
          <p:cNvPr id="117766" name="Picture 6" descr="remove plot"/>
          <p:cNvPicPr>
            <a:picLocks noChangeAspect="1" noChangeArrowheads="1"/>
          </p:cNvPicPr>
          <p:nvPr/>
        </p:nvPicPr>
        <p:blipFill>
          <a:blip r:embed="rId3"/>
          <a:srcRect/>
          <a:stretch>
            <a:fillRect/>
          </a:stretch>
        </p:blipFill>
        <p:spPr bwMode="auto">
          <a:xfrm>
            <a:off x="7639319" y="2506129"/>
            <a:ext cx="1394614" cy="1998132"/>
          </a:xfrm>
          <a:prstGeom prst="rect">
            <a:avLst/>
          </a:prstGeom>
          <a:noFill/>
          <a:ln w="9525">
            <a:solidFill>
              <a:schemeClr val="tx1"/>
            </a:solidFill>
            <a:miter lim="800000"/>
            <a:headEnd/>
            <a:tailEnd/>
          </a:ln>
        </p:spPr>
      </p:pic>
      <p:sp>
        <p:nvSpPr>
          <p:cNvPr id="8" name="TextBox 16"/>
          <p:cNvSpPr txBox="1">
            <a:spLocks noChangeArrowheads="1"/>
          </p:cNvSpPr>
          <p:nvPr/>
        </p:nvSpPr>
        <p:spPr bwMode="auto">
          <a:xfrm>
            <a:off x="1947333" y="6284912"/>
            <a:ext cx="1769534" cy="233910"/>
          </a:xfrm>
          <a:prstGeom prst="rect">
            <a:avLst/>
          </a:prstGeom>
          <a:solidFill>
            <a:srgbClr val="FFC000">
              <a:alpha val="50195"/>
            </a:srgbClr>
          </a:solidFill>
          <a:ln w="3175">
            <a:solidFill>
              <a:srgbClr val="FF0000"/>
            </a:solidFill>
            <a:miter lim="800000"/>
            <a:headEnd/>
            <a:tailEnd/>
          </a:ln>
        </p:spPr>
        <p:txBody>
          <a:bodyPr wrap="square" tIns="9144" bIns="9144">
            <a:spAutoFit/>
          </a:bodyPr>
          <a:lstStyle/>
          <a:p>
            <a:pPr marL="0" lvl="1" indent="-171450" algn="ctr" eaLnBrk="0" hangingPunct="0">
              <a:buClr>
                <a:srgbClr val="16707C"/>
              </a:buClr>
            </a:pPr>
            <a:r>
              <a:rPr lang="en-US" sz="1400" b="0" dirty="0" smtClean="0"/>
              <a:t>RMB Options</a:t>
            </a:r>
            <a:endParaRPr lang="en-US" sz="1400" b="0" dirty="0"/>
          </a:p>
        </p:txBody>
      </p:sp>
      <p:pic>
        <p:nvPicPr>
          <p:cNvPr id="9" name="Picture 8" descr="dm-lec9-6.png"/>
          <p:cNvPicPr>
            <a:picLocks noChangeAspect="1"/>
          </p:cNvPicPr>
          <p:nvPr/>
        </p:nvPicPr>
        <p:blipFill>
          <a:blip r:embed="rId4"/>
          <a:stretch>
            <a:fillRect/>
          </a:stretch>
        </p:blipFill>
        <p:spPr>
          <a:xfrm>
            <a:off x="6308724" y="1122893"/>
            <a:ext cx="2801408" cy="1217366"/>
          </a:xfrm>
          <a:prstGeom prst="rect">
            <a:avLst/>
          </a:prstGeom>
          <a:ln>
            <a:solidFill>
              <a:schemeClr val="tx1"/>
            </a:solidFill>
          </a:ln>
        </p:spPr>
      </p:pic>
      <p:grpSp>
        <p:nvGrpSpPr>
          <p:cNvPr id="13" name="Group 12"/>
          <p:cNvGrpSpPr/>
          <p:nvPr/>
        </p:nvGrpSpPr>
        <p:grpSpPr>
          <a:xfrm>
            <a:off x="6299200" y="4267731"/>
            <a:ext cx="1642534" cy="2336270"/>
            <a:chOff x="6312430" y="3395663"/>
            <a:chExt cx="2238375" cy="3133725"/>
          </a:xfrm>
        </p:grpSpPr>
        <p:pic>
          <p:nvPicPr>
            <p:cNvPr id="10" name="Picture 4" descr="unsurfs"/>
            <p:cNvPicPr>
              <a:picLocks noChangeAspect="1" noChangeArrowheads="1"/>
            </p:cNvPicPr>
            <p:nvPr/>
          </p:nvPicPr>
          <p:blipFill>
            <a:blip r:embed="rId5"/>
            <a:srcRect/>
            <a:stretch>
              <a:fillRect/>
            </a:stretch>
          </p:blipFill>
          <p:spPr bwMode="auto">
            <a:xfrm>
              <a:off x="6312430" y="3395663"/>
              <a:ext cx="2238375" cy="3133725"/>
            </a:xfrm>
            <a:prstGeom prst="rect">
              <a:avLst/>
            </a:prstGeom>
            <a:noFill/>
            <a:ln w="9525">
              <a:solidFill>
                <a:schemeClr val="tx1"/>
              </a:solidFill>
              <a:miter lim="800000"/>
              <a:headEnd/>
              <a:tailEnd/>
            </a:ln>
          </p:spPr>
        </p:pic>
        <p:sp>
          <p:nvSpPr>
            <p:cNvPr id="11" name="Line 5"/>
            <p:cNvSpPr>
              <a:spLocks noChangeShapeType="1"/>
            </p:cNvSpPr>
            <p:nvPr/>
          </p:nvSpPr>
          <p:spPr bwMode="auto">
            <a:xfrm flipH="1">
              <a:off x="7781589" y="5305144"/>
              <a:ext cx="371476" cy="285750"/>
            </a:xfrm>
            <a:prstGeom prst="line">
              <a:avLst/>
            </a:prstGeom>
            <a:noFill/>
            <a:ln w="25400">
              <a:solidFill>
                <a:srgbClr val="FF0000"/>
              </a:solidFill>
              <a:round/>
              <a:headEnd type="none" w="sm" len="sm"/>
              <a:tailEnd type="triangle" w="lg" len="med"/>
            </a:ln>
          </p:spPr>
          <p:txBody>
            <a:bodyPr>
              <a:spAutoFit/>
            </a:bodyPr>
            <a:lstStyle/>
            <a:p>
              <a:endParaRPr lang="en-US"/>
            </a:p>
          </p:txBody>
        </p:sp>
        <p:sp>
          <p:nvSpPr>
            <p:cNvPr id="12" name="Line 6"/>
            <p:cNvSpPr>
              <a:spLocks noChangeShapeType="1"/>
            </p:cNvSpPr>
            <p:nvPr/>
          </p:nvSpPr>
          <p:spPr bwMode="auto">
            <a:xfrm flipV="1">
              <a:off x="7107767" y="5800725"/>
              <a:ext cx="457200" cy="276225"/>
            </a:xfrm>
            <a:prstGeom prst="line">
              <a:avLst/>
            </a:prstGeom>
            <a:noFill/>
            <a:ln w="25400">
              <a:solidFill>
                <a:srgbClr val="FF0000"/>
              </a:solidFill>
              <a:round/>
              <a:headEnd type="none" w="sm" len="sm"/>
              <a:tailEnd type="triangle" w="lg" len="med"/>
            </a:ln>
          </p:spPr>
          <p:txBody>
            <a:bodyPr>
              <a:spAutoFit/>
            </a:bodyPr>
            <a:lstStyle/>
            <a:p>
              <a:endParaRPr lang="en-US"/>
            </a:p>
          </p:txBody>
        </p:sp>
      </p:gr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1362075" y="414868"/>
            <a:ext cx="5749925" cy="508000"/>
          </a:xfrm>
        </p:spPr>
        <p:txBody>
          <a:bodyPr/>
          <a:lstStyle/>
          <a:p>
            <a:r>
              <a:rPr lang="en-US" dirty="0" smtClean="0"/>
              <a:t>Mid-Surface: Sewing Tolerance</a:t>
            </a:r>
          </a:p>
        </p:txBody>
      </p:sp>
      <p:sp>
        <p:nvSpPr>
          <p:cNvPr id="109571" name="Rectangle 3"/>
          <p:cNvSpPr>
            <a:spLocks noGrp="1" noChangeArrowheads="1"/>
          </p:cNvSpPr>
          <p:nvPr>
            <p:ph type="body" idx="4294967295"/>
          </p:nvPr>
        </p:nvSpPr>
        <p:spPr>
          <a:xfrm>
            <a:off x="237067" y="1067858"/>
            <a:ext cx="8272463" cy="1853142"/>
          </a:xfrm>
          <a:ln w="22225">
            <a:noFill/>
          </a:ln>
        </p:spPr>
        <p:txBody>
          <a:bodyPr/>
          <a:lstStyle/>
          <a:p>
            <a:r>
              <a:rPr lang="en-US" sz="2400" dirty="0" smtClean="0"/>
              <a:t>Sewing Tolerance</a:t>
            </a:r>
          </a:p>
          <a:p>
            <a:pPr marL="514350" lvl="1" indent="-171450"/>
            <a:r>
              <a:rPr lang="en-US" sz="2000" b="0" dirty="0" smtClean="0"/>
              <a:t>If gaps exist in adjacent face pairs, they will be sewn together within the </a:t>
            </a:r>
            <a:r>
              <a:rPr lang="en-US" sz="2000" dirty="0" smtClean="0"/>
              <a:t>Sewing Tolerance</a:t>
            </a:r>
          </a:p>
          <a:p>
            <a:pPr marL="514350" lvl="1" indent="-171450"/>
            <a:r>
              <a:rPr lang="en-US" sz="2000" b="0" dirty="0" smtClean="0"/>
              <a:t>If Gap &lt; Sewing Tolerance, Surfaces are grouped and connected (Conformal Mesh between them)</a:t>
            </a:r>
          </a:p>
        </p:txBody>
      </p:sp>
      <p:grpSp>
        <p:nvGrpSpPr>
          <p:cNvPr id="2" name="Group 4"/>
          <p:cNvGrpSpPr>
            <a:grpSpLocks/>
          </p:cNvGrpSpPr>
          <p:nvPr/>
        </p:nvGrpSpPr>
        <p:grpSpPr bwMode="auto">
          <a:xfrm>
            <a:off x="942975" y="3084525"/>
            <a:ext cx="3276600" cy="2668587"/>
            <a:chOff x="1998" y="2069"/>
            <a:chExt cx="2064" cy="1681"/>
          </a:xfrm>
        </p:grpSpPr>
        <p:grpSp>
          <p:nvGrpSpPr>
            <p:cNvPr id="3" name="Group 5"/>
            <p:cNvGrpSpPr>
              <a:grpSpLocks/>
            </p:cNvGrpSpPr>
            <p:nvPr/>
          </p:nvGrpSpPr>
          <p:grpSpPr bwMode="auto">
            <a:xfrm>
              <a:off x="2814" y="2069"/>
              <a:ext cx="1248" cy="1681"/>
              <a:chOff x="3756" y="2111"/>
              <a:chExt cx="1248" cy="1681"/>
            </a:xfrm>
          </p:grpSpPr>
          <p:sp>
            <p:nvSpPr>
              <p:cNvPr id="109574" name="Rectangle 6"/>
              <p:cNvSpPr>
                <a:spLocks noChangeArrowheads="1"/>
              </p:cNvSpPr>
              <p:nvPr/>
            </p:nvSpPr>
            <p:spPr bwMode="auto">
              <a:xfrm>
                <a:off x="3756" y="2748"/>
                <a:ext cx="1230" cy="1044"/>
              </a:xfrm>
              <a:prstGeom prst="rect">
                <a:avLst/>
              </a:prstGeom>
              <a:noFill/>
              <a:ln w="25400">
                <a:solidFill>
                  <a:schemeClr val="bg2">
                    <a:lumMod val="75000"/>
                  </a:schemeClr>
                </a:solidFill>
                <a:miter lim="800000"/>
                <a:headEnd type="none" w="sm" len="sm"/>
                <a:tailEnd type="none" w="lg" len="med"/>
              </a:ln>
            </p:spPr>
            <p:txBody>
              <a:bodyPr wrap="none" anchor="ctr">
                <a:spAutoFit/>
              </a:bodyPr>
              <a:lstStyle/>
              <a:p>
                <a:endParaRPr lang="en-US" sz="1400"/>
              </a:p>
            </p:txBody>
          </p:sp>
          <p:sp>
            <p:nvSpPr>
              <p:cNvPr id="109575" name="Rectangle 7"/>
              <p:cNvSpPr>
                <a:spLocks noChangeArrowheads="1"/>
              </p:cNvSpPr>
              <p:nvPr/>
            </p:nvSpPr>
            <p:spPr bwMode="auto">
              <a:xfrm rot="249038">
                <a:off x="3776" y="2111"/>
                <a:ext cx="1228" cy="586"/>
              </a:xfrm>
              <a:prstGeom prst="rect">
                <a:avLst/>
              </a:prstGeom>
              <a:noFill/>
              <a:ln w="25400">
                <a:solidFill>
                  <a:srgbClr val="006666"/>
                </a:solidFill>
                <a:miter lim="800000"/>
                <a:headEnd type="none" w="sm" len="sm"/>
                <a:tailEnd type="none" w="lg" len="med"/>
              </a:ln>
            </p:spPr>
            <p:txBody>
              <a:bodyPr anchor="ctr">
                <a:spAutoFit/>
              </a:bodyPr>
              <a:lstStyle/>
              <a:p>
                <a:endParaRPr lang="en-US" sz="1400"/>
              </a:p>
            </p:txBody>
          </p:sp>
        </p:grpSp>
        <p:sp>
          <p:nvSpPr>
            <p:cNvPr id="109576" name="Line 8"/>
            <p:cNvSpPr>
              <a:spLocks noChangeShapeType="1"/>
            </p:cNvSpPr>
            <p:nvPr/>
          </p:nvSpPr>
          <p:spPr bwMode="auto">
            <a:xfrm flipH="1">
              <a:off x="2568" y="2604"/>
              <a:ext cx="144" cy="0"/>
            </a:xfrm>
            <a:prstGeom prst="line">
              <a:avLst/>
            </a:prstGeom>
            <a:noFill/>
            <a:ln w="25400">
              <a:solidFill>
                <a:srgbClr val="FF0000"/>
              </a:solidFill>
              <a:round/>
              <a:headEnd type="none" w="sm" len="sm"/>
              <a:tailEnd type="none" w="lg" len="med"/>
            </a:ln>
          </p:spPr>
          <p:txBody>
            <a:bodyPr>
              <a:spAutoFit/>
            </a:bodyPr>
            <a:lstStyle/>
            <a:p>
              <a:endParaRPr lang="en-US"/>
            </a:p>
          </p:txBody>
        </p:sp>
        <p:sp>
          <p:nvSpPr>
            <p:cNvPr id="109577" name="Line 9"/>
            <p:cNvSpPr>
              <a:spLocks noChangeShapeType="1"/>
            </p:cNvSpPr>
            <p:nvPr/>
          </p:nvSpPr>
          <p:spPr bwMode="auto">
            <a:xfrm flipH="1">
              <a:off x="2568" y="2706"/>
              <a:ext cx="144" cy="0"/>
            </a:xfrm>
            <a:prstGeom prst="line">
              <a:avLst/>
            </a:prstGeom>
            <a:noFill/>
            <a:ln w="25400">
              <a:solidFill>
                <a:srgbClr val="FF0000"/>
              </a:solidFill>
              <a:round/>
              <a:headEnd type="none" w="sm" len="sm"/>
              <a:tailEnd type="none" w="lg" len="med"/>
            </a:ln>
          </p:spPr>
          <p:txBody>
            <a:bodyPr>
              <a:spAutoFit/>
            </a:bodyPr>
            <a:lstStyle/>
            <a:p>
              <a:endParaRPr lang="en-US"/>
            </a:p>
          </p:txBody>
        </p:sp>
        <p:sp>
          <p:nvSpPr>
            <p:cNvPr id="109578" name="Line 10"/>
            <p:cNvSpPr>
              <a:spLocks noChangeShapeType="1"/>
            </p:cNvSpPr>
            <p:nvPr/>
          </p:nvSpPr>
          <p:spPr bwMode="auto">
            <a:xfrm flipH="1">
              <a:off x="2502" y="2586"/>
              <a:ext cx="6" cy="132"/>
            </a:xfrm>
            <a:prstGeom prst="line">
              <a:avLst/>
            </a:prstGeom>
            <a:noFill/>
            <a:ln w="25400">
              <a:solidFill>
                <a:srgbClr val="FF0000"/>
              </a:solidFill>
              <a:round/>
              <a:headEnd type="triangle" w="lg" len="med"/>
              <a:tailEnd type="triangle" w="lg" len="med"/>
            </a:ln>
          </p:spPr>
          <p:txBody>
            <a:bodyPr>
              <a:spAutoFit/>
            </a:bodyPr>
            <a:lstStyle/>
            <a:p>
              <a:endParaRPr lang="en-US"/>
            </a:p>
          </p:txBody>
        </p:sp>
        <p:sp>
          <p:nvSpPr>
            <p:cNvPr id="109579" name="Text Box 11"/>
            <p:cNvSpPr txBox="1">
              <a:spLocks noChangeArrowheads="1"/>
            </p:cNvSpPr>
            <p:nvPr/>
          </p:nvSpPr>
          <p:spPr bwMode="auto">
            <a:xfrm>
              <a:off x="1998" y="2544"/>
              <a:ext cx="438" cy="212"/>
            </a:xfrm>
            <a:prstGeom prst="rect">
              <a:avLst/>
            </a:prstGeom>
            <a:noFill/>
            <a:ln w="25400">
              <a:noFill/>
              <a:miter lim="800000"/>
              <a:headEnd type="none" w="sm" len="sm"/>
              <a:tailEnd type="none" w="lg" len="med"/>
            </a:ln>
          </p:spPr>
          <p:txBody>
            <a:bodyPr>
              <a:spAutoFit/>
            </a:bodyPr>
            <a:lstStyle/>
            <a:p>
              <a:pPr>
                <a:spcBef>
                  <a:spcPct val="50000"/>
                </a:spcBef>
              </a:pPr>
              <a:r>
                <a:rPr lang="en-US" sz="1600" dirty="0"/>
                <a:t>Gap</a:t>
              </a:r>
            </a:p>
          </p:txBody>
        </p:sp>
      </p:grpSp>
      <p:pic>
        <p:nvPicPr>
          <p:cNvPr id="15" name="Picture 14" descr="dm-lec9-2.png"/>
          <p:cNvPicPr>
            <a:picLocks noChangeAspect="1"/>
          </p:cNvPicPr>
          <p:nvPr/>
        </p:nvPicPr>
        <p:blipFill>
          <a:blip r:embed="rId2"/>
          <a:stretch>
            <a:fillRect/>
          </a:stretch>
        </p:blipFill>
        <p:spPr>
          <a:xfrm>
            <a:off x="4936159" y="3428471"/>
            <a:ext cx="3208774" cy="1549930"/>
          </a:xfrm>
          <a:prstGeom prst="rect">
            <a:avLst/>
          </a:prstGeom>
          <a:ln>
            <a:solidFill>
              <a:schemeClr val="tx1"/>
            </a:solidFill>
          </a:ln>
        </p:spPr>
      </p:pic>
      <p:sp>
        <p:nvSpPr>
          <p:cNvPr id="16" name="Rectangle 29"/>
          <p:cNvSpPr>
            <a:spLocks noChangeArrowheads="1"/>
          </p:cNvSpPr>
          <p:nvPr/>
        </p:nvSpPr>
        <p:spPr bwMode="auto">
          <a:xfrm>
            <a:off x="5054600" y="4512736"/>
            <a:ext cx="3056466" cy="160863"/>
          </a:xfrm>
          <a:prstGeom prst="rect">
            <a:avLst/>
          </a:prstGeom>
          <a:noFill/>
          <a:ln w="25400">
            <a:solidFill>
              <a:srgbClr val="FF0000"/>
            </a:solidFill>
            <a:miter lim="800000"/>
            <a:headEnd type="none" w="sm" len="sm"/>
            <a:tailEnd type="none" w="lg" len="med"/>
          </a:ln>
        </p:spPr>
        <p:txBody>
          <a:bodyPr wrap="square" anchor="ctr">
            <a:noAutofit/>
          </a:bodyPr>
          <a:lstStyle/>
          <a:p>
            <a:endParaRPr lang="en-US" sz="1400"/>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rect_entity_sel.png"/>
          <p:cNvPicPr>
            <a:picLocks noChangeAspect="1"/>
          </p:cNvPicPr>
          <p:nvPr/>
        </p:nvPicPr>
        <p:blipFill>
          <a:blip r:embed="rId3" cstate="print"/>
          <a:stretch>
            <a:fillRect/>
          </a:stretch>
        </p:blipFill>
        <p:spPr>
          <a:xfrm>
            <a:off x="0" y="3814242"/>
            <a:ext cx="3333104" cy="2171699"/>
          </a:xfrm>
          <a:prstGeom prst="rect">
            <a:avLst/>
          </a:prstGeom>
          <a:ln>
            <a:solidFill>
              <a:schemeClr val="tx1"/>
            </a:solidFill>
          </a:ln>
        </p:spPr>
      </p:pic>
      <p:sp>
        <p:nvSpPr>
          <p:cNvPr id="16" name="Content Placeholder 15"/>
          <p:cNvSpPr>
            <a:spLocks noGrp="1"/>
          </p:cNvSpPr>
          <p:nvPr>
            <p:ph type="body" sz="quarter" idx="10"/>
          </p:nvPr>
        </p:nvSpPr>
        <p:spPr>
          <a:xfrm>
            <a:off x="152400" y="1143000"/>
            <a:ext cx="4648200" cy="3048000"/>
          </a:xfrm>
        </p:spPr>
        <p:txBody>
          <a:bodyPr>
            <a:normAutofit/>
          </a:bodyPr>
          <a:lstStyle/>
          <a:p>
            <a:r>
              <a:rPr lang="en-US" sz="2400" dirty="0" smtClean="0"/>
              <a:t>Selection Tolerance</a:t>
            </a:r>
          </a:p>
          <a:p>
            <a:pPr lvl="2"/>
            <a:r>
              <a:rPr lang="en-US" b="0" dirty="0" smtClean="0"/>
              <a:t>Tolerance is used to detect face pairs in case of imperfect offsets</a:t>
            </a:r>
          </a:p>
          <a:p>
            <a:pPr lvl="2"/>
            <a:r>
              <a:rPr lang="en-US" b="0" dirty="0" smtClean="0"/>
              <a:t>Selecting an undetected pair manually, provides feedback on tolerance value required, which can be used for automated selection</a:t>
            </a:r>
          </a:p>
          <a:p>
            <a:pPr lvl="2"/>
            <a:r>
              <a:rPr lang="en-US" b="0" dirty="0" smtClean="0"/>
              <a:t>Default value is set to zero </a:t>
            </a:r>
          </a:p>
        </p:txBody>
      </p:sp>
      <p:sp>
        <p:nvSpPr>
          <p:cNvPr id="2" name="Title 1"/>
          <p:cNvSpPr>
            <a:spLocks noGrp="1"/>
          </p:cNvSpPr>
          <p:nvPr>
            <p:ph type="title"/>
          </p:nvPr>
        </p:nvSpPr>
        <p:spPr/>
        <p:txBody>
          <a:bodyPr/>
          <a:lstStyle/>
          <a:p>
            <a:r>
              <a:rPr lang="en-US" dirty="0" smtClean="0"/>
              <a:t>Mid Surface: Selection Tolerance</a:t>
            </a:r>
            <a:endParaRPr lang="en-US" dirty="0"/>
          </a:p>
        </p:txBody>
      </p:sp>
      <p:pic>
        <p:nvPicPr>
          <p:cNvPr id="4" name="Picture 4"/>
          <p:cNvPicPr>
            <a:picLocks noChangeAspect="1" noChangeArrowheads="1"/>
          </p:cNvPicPr>
          <p:nvPr/>
        </p:nvPicPr>
        <p:blipFill>
          <a:blip r:embed="rId4" cstate="print"/>
          <a:stretch>
            <a:fillRect/>
          </a:stretch>
        </p:blipFill>
        <p:spPr bwMode="auto">
          <a:xfrm>
            <a:off x="5808133" y="1044579"/>
            <a:ext cx="3052575" cy="2117725"/>
          </a:xfrm>
          <a:prstGeom prst="rect">
            <a:avLst/>
          </a:prstGeom>
          <a:noFill/>
          <a:ln w="12700" algn="ctr">
            <a:solidFill>
              <a:schemeClr val="tx1"/>
            </a:solidFill>
            <a:miter lim="800000"/>
            <a:headEnd/>
            <a:tailEnd/>
          </a:ln>
          <a:effectLst/>
        </p:spPr>
      </p:pic>
      <p:pic>
        <p:nvPicPr>
          <p:cNvPr id="6" name="Picture 6"/>
          <p:cNvPicPr>
            <a:picLocks noChangeAspect="1" noChangeArrowheads="1"/>
          </p:cNvPicPr>
          <p:nvPr/>
        </p:nvPicPr>
        <p:blipFill>
          <a:blip r:embed="rId5" cstate="print"/>
          <a:stretch>
            <a:fillRect/>
          </a:stretch>
        </p:blipFill>
        <p:spPr bwMode="auto">
          <a:xfrm>
            <a:off x="5944973" y="3817120"/>
            <a:ext cx="3104837" cy="2058174"/>
          </a:xfrm>
          <a:prstGeom prst="rect">
            <a:avLst/>
          </a:prstGeom>
          <a:noFill/>
          <a:ln w="12700" algn="ctr">
            <a:solidFill>
              <a:schemeClr val="tx1"/>
            </a:solidFill>
            <a:miter lim="800000"/>
            <a:headEnd/>
            <a:tailEnd/>
          </a:ln>
          <a:effectLst/>
        </p:spPr>
      </p:pic>
      <p:sp>
        <p:nvSpPr>
          <p:cNvPr id="8" name="AutoShape 17"/>
          <p:cNvSpPr>
            <a:spLocks noChangeArrowheads="1"/>
          </p:cNvSpPr>
          <p:nvPr/>
        </p:nvSpPr>
        <p:spPr bwMode="auto">
          <a:xfrm>
            <a:off x="6025091" y="3183472"/>
            <a:ext cx="2619375" cy="283154"/>
          </a:xfrm>
          <a:prstGeom prst="rect">
            <a:avLst/>
          </a:prstGeom>
          <a:solidFill>
            <a:srgbClr val="FFCC66"/>
          </a:solidFill>
          <a:ln w="12700" algn="ctr">
            <a:solidFill>
              <a:srgbClr val="FF0000"/>
            </a:solidFill>
            <a:round/>
            <a:headEnd/>
            <a:tailEnd/>
          </a:ln>
        </p:spPr>
        <p:txBody>
          <a:bodyPr wrap="square" lIns="18288" tIns="18288" rIns="18288" bIns="18288">
            <a:spAutoFit/>
          </a:bodyPr>
          <a:lstStyle/>
          <a:p>
            <a:pPr marL="114300" indent="-114300" algn="ctr"/>
            <a:r>
              <a:rPr lang="en-US" sz="1600" b="0" dirty="0" smtClean="0"/>
              <a:t>Without Selection Tolerance</a:t>
            </a:r>
            <a:endParaRPr lang="en-US" sz="1600" b="0" dirty="0"/>
          </a:p>
        </p:txBody>
      </p:sp>
      <p:sp>
        <p:nvSpPr>
          <p:cNvPr id="9" name="AutoShape 17"/>
          <p:cNvSpPr>
            <a:spLocks noChangeArrowheads="1"/>
          </p:cNvSpPr>
          <p:nvPr/>
        </p:nvSpPr>
        <p:spPr bwMode="auto">
          <a:xfrm>
            <a:off x="5935133" y="5884334"/>
            <a:ext cx="3124201" cy="529376"/>
          </a:xfrm>
          <a:prstGeom prst="rect">
            <a:avLst/>
          </a:prstGeom>
          <a:solidFill>
            <a:srgbClr val="FFCC66"/>
          </a:solidFill>
          <a:ln w="12700" algn="ctr">
            <a:solidFill>
              <a:srgbClr val="FF0000"/>
            </a:solidFill>
            <a:round/>
            <a:headEnd/>
            <a:tailEnd/>
          </a:ln>
        </p:spPr>
        <p:txBody>
          <a:bodyPr wrap="square" lIns="18288" tIns="18288" rIns="18288" bIns="18288">
            <a:spAutoFit/>
          </a:bodyPr>
          <a:lstStyle/>
          <a:p>
            <a:pPr marL="114300" indent="-114300" algn="ctr"/>
            <a:r>
              <a:rPr lang="en-US" sz="1600" b="0" dirty="0" smtClean="0"/>
              <a:t>All the pairs detected successfully with Selection tolerance</a:t>
            </a:r>
            <a:endParaRPr lang="en-US" sz="1600" b="0" dirty="0"/>
          </a:p>
        </p:txBody>
      </p:sp>
      <p:sp>
        <p:nvSpPr>
          <p:cNvPr id="10" name="AutoShape 17"/>
          <p:cNvSpPr>
            <a:spLocks noChangeArrowheads="1"/>
          </p:cNvSpPr>
          <p:nvPr/>
        </p:nvSpPr>
        <p:spPr bwMode="auto">
          <a:xfrm>
            <a:off x="253999" y="6002875"/>
            <a:ext cx="2619375" cy="529376"/>
          </a:xfrm>
          <a:prstGeom prst="rect">
            <a:avLst/>
          </a:prstGeom>
          <a:solidFill>
            <a:srgbClr val="FFCC66"/>
          </a:solidFill>
          <a:ln w="12700" algn="ctr">
            <a:solidFill>
              <a:srgbClr val="FF0000"/>
            </a:solidFill>
            <a:round/>
            <a:headEnd/>
            <a:tailEnd/>
          </a:ln>
        </p:spPr>
        <p:txBody>
          <a:bodyPr wrap="square" lIns="18288" tIns="18288" rIns="18288" bIns="18288">
            <a:spAutoFit/>
          </a:bodyPr>
          <a:lstStyle/>
          <a:p>
            <a:pPr marL="114300" indent="-114300" algn="ctr"/>
            <a:r>
              <a:rPr lang="en-US" sz="1600" b="0" dirty="0" smtClean="0"/>
              <a:t>Selection tolerance value is suggested to user</a:t>
            </a:r>
            <a:endParaRPr lang="en-US" sz="1600" b="0" dirty="0"/>
          </a:p>
        </p:txBody>
      </p:sp>
      <p:pic>
        <p:nvPicPr>
          <p:cNvPr id="13" name="Picture 12" descr="dm-lec9-8.png"/>
          <p:cNvPicPr>
            <a:picLocks noChangeAspect="1"/>
          </p:cNvPicPr>
          <p:nvPr/>
        </p:nvPicPr>
        <p:blipFill>
          <a:blip r:embed="rId6"/>
          <a:stretch>
            <a:fillRect/>
          </a:stretch>
        </p:blipFill>
        <p:spPr>
          <a:xfrm>
            <a:off x="3342345" y="3807883"/>
            <a:ext cx="2583278" cy="1805517"/>
          </a:xfrm>
          <a:prstGeom prst="rect">
            <a:avLst/>
          </a:prstGeom>
          <a:ln>
            <a:solidFill>
              <a:schemeClr val="tx1"/>
            </a:solidFill>
          </a:ln>
        </p:spPr>
      </p:pic>
      <p:sp>
        <p:nvSpPr>
          <p:cNvPr id="15" name="Rectangle 14"/>
          <p:cNvSpPr/>
          <p:nvPr/>
        </p:nvSpPr>
        <p:spPr bwMode="auto">
          <a:xfrm>
            <a:off x="3451070" y="4929559"/>
            <a:ext cx="2467130" cy="192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8573" t="3640" r="81602" b="83555"/>
          <a:stretch>
            <a:fillRect/>
          </a:stretch>
        </p:blipFill>
        <p:spPr bwMode="auto">
          <a:xfrm>
            <a:off x="6709559" y="973777"/>
            <a:ext cx="2245114" cy="1828800"/>
          </a:xfrm>
          <a:prstGeom prst="rect">
            <a:avLst/>
          </a:prstGeom>
          <a:noFill/>
          <a:ln w="9525">
            <a:noFill/>
            <a:miter lim="800000"/>
            <a:headEnd/>
            <a:tailEnd/>
          </a:ln>
        </p:spPr>
      </p:pic>
      <p:sp>
        <p:nvSpPr>
          <p:cNvPr id="26626" name="Content Placeholder 2"/>
          <p:cNvSpPr>
            <a:spLocks noGrp="1"/>
          </p:cNvSpPr>
          <p:nvPr>
            <p:ph idx="1"/>
          </p:nvPr>
        </p:nvSpPr>
        <p:spPr>
          <a:xfrm>
            <a:off x="180975" y="935038"/>
            <a:ext cx="6653213" cy="5553075"/>
          </a:xfrm>
        </p:spPr>
        <p:txBody>
          <a:bodyPr/>
          <a:lstStyle/>
          <a:p>
            <a:pPr eaLnBrk="1" hangingPunct="1">
              <a:buFont typeface="Arial" pitchFamily="34" charset="0"/>
              <a:buChar char="•"/>
            </a:pPr>
            <a:r>
              <a:rPr lang="en-US" b="0" dirty="0" smtClean="0"/>
              <a:t>Joins surface bodies together such that their contact regions share common edge</a:t>
            </a:r>
          </a:p>
          <a:p>
            <a:pPr lvl="2"/>
            <a:r>
              <a:rPr lang="en-US" b="0" dirty="0" smtClean="0"/>
              <a:t>Prerequisite for conformal meshes</a:t>
            </a:r>
          </a:p>
          <a:p>
            <a:pPr eaLnBrk="1" hangingPunct="1">
              <a:buFont typeface="Arial" pitchFamily="34" charset="0"/>
              <a:buChar char="•"/>
            </a:pPr>
            <a:r>
              <a:rPr lang="en-US" b="0" dirty="0" smtClean="0"/>
              <a:t>Takes two or more surface bodies as input</a:t>
            </a:r>
          </a:p>
          <a:p>
            <a:pPr eaLnBrk="1" hangingPunct="1">
              <a:buFont typeface="Arial" pitchFamily="34" charset="0"/>
              <a:buChar char="•"/>
            </a:pPr>
            <a:r>
              <a:rPr lang="en-US" b="0" dirty="0" smtClean="0"/>
              <a:t>Imprints edges on all bodies where they make contact</a:t>
            </a:r>
          </a:p>
          <a:p>
            <a:pPr eaLnBrk="1" hangingPunct="1">
              <a:buFont typeface="Arial" pitchFamily="34" charset="0"/>
              <a:buChar char="•"/>
            </a:pPr>
            <a:endParaRPr lang="en-US" b="0" dirty="0" smtClean="0">
              <a:solidFill>
                <a:srgbClr val="FF0000"/>
              </a:solidFill>
              <a:sym typeface="Wingdings" pitchFamily="2" charset="2"/>
            </a:endParaRPr>
          </a:p>
        </p:txBody>
      </p:sp>
      <p:pic>
        <p:nvPicPr>
          <p:cNvPr id="26627" name="Picture 16" descr="141-joint.png"/>
          <p:cNvPicPr>
            <a:picLocks noChangeAspect="1"/>
          </p:cNvPicPr>
          <p:nvPr/>
        </p:nvPicPr>
        <p:blipFill>
          <a:blip r:embed="rId4" cstate="print"/>
          <a:srcRect/>
          <a:stretch>
            <a:fillRect/>
          </a:stretch>
        </p:blipFill>
        <p:spPr bwMode="auto">
          <a:xfrm>
            <a:off x="6092825" y="3117850"/>
            <a:ext cx="2782888" cy="2286000"/>
          </a:xfrm>
          <a:prstGeom prst="rect">
            <a:avLst/>
          </a:prstGeom>
          <a:noFill/>
          <a:ln w="9525">
            <a:solidFill>
              <a:srgbClr val="000066"/>
            </a:solidFill>
            <a:miter lim="800000"/>
            <a:headEnd/>
            <a:tailEnd/>
          </a:ln>
        </p:spPr>
      </p:pic>
      <p:pic>
        <p:nvPicPr>
          <p:cNvPr id="26628" name="Picture 15" descr="142-joint.png"/>
          <p:cNvPicPr>
            <a:picLocks noChangeAspect="1"/>
          </p:cNvPicPr>
          <p:nvPr/>
        </p:nvPicPr>
        <p:blipFill>
          <a:blip r:embed="rId5" cstate="print"/>
          <a:srcRect/>
          <a:stretch>
            <a:fillRect/>
          </a:stretch>
        </p:blipFill>
        <p:spPr bwMode="auto">
          <a:xfrm>
            <a:off x="155575" y="3117850"/>
            <a:ext cx="2781300" cy="2286000"/>
          </a:xfrm>
          <a:prstGeom prst="rect">
            <a:avLst/>
          </a:prstGeom>
          <a:noFill/>
          <a:ln w="9525">
            <a:solidFill>
              <a:srgbClr val="000066"/>
            </a:solidFill>
            <a:miter lim="800000"/>
            <a:headEnd/>
            <a:tailEnd/>
          </a:ln>
        </p:spPr>
      </p:pic>
      <p:sp>
        <p:nvSpPr>
          <p:cNvPr id="26629" name="Title 1"/>
          <p:cNvSpPr>
            <a:spLocks noGrp="1"/>
          </p:cNvSpPr>
          <p:nvPr>
            <p:ph type="title"/>
          </p:nvPr>
        </p:nvSpPr>
        <p:spPr/>
        <p:txBody>
          <a:bodyPr/>
          <a:lstStyle/>
          <a:p>
            <a:pPr eaLnBrk="1" hangingPunct="1"/>
            <a:r>
              <a:rPr lang="en-US" dirty="0" smtClean="0"/>
              <a:t>Joint</a:t>
            </a:r>
          </a:p>
        </p:txBody>
      </p:sp>
      <p:sp>
        <p:nvSpPr>
          <p:cNvPr id="12" name="Rectangle 11"/>
          <p:cNvSpPr/>
          <p:nvPr/>
        </p:nvSpPr>
        <p:spPr bwMode="auto">
          <a:xfrm>
            <a:off x="6754299" y="1013710"/>
            <a:ext cx="442148" cy="245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bwMode="auto">
          <a:xfrm>
            <a:off x="6710737" y="2550425"/>
            <a:ext cx="1697037" cy="241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31" name="TextBox 8"/>
          <p:cNvSpPr txBox="1">
            <a:spLocks noChangeArrowheads="1"/>
          </p:cNvSpPr>
          <p:nvPr/>
        </p:nvSpPr>
        <p:spPr bwMode="auto">
          <a:xfrm>
            <a:off x="3644900" y="4827588"/>
            <a:ext cx="1284288" cy="4492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eaLnBrk="0" hangingPunct="0">
              <a:buClr>
                <a:srgbClr val="16707C"/>
              </a:buClr>
            </a:pPr>
            <a:r>
              <a:rPr lang="en-US" sz="1400" b="0"/>
              <a:t>Details View of Joint</a:t>
            </a:r>
          </a:p>
        </p:txBody>
      </p:sp>
      <p:pic>
        <p:nvPicPr>
          <p:cNvPr id="26632" name="Picture 9" descr="126-joint.png"/>
          <p:cNvPicPr>
            <a:picLocks noChangeAspect="1"/>
          </p:cNvPicPr>
          <p:nvPr/>
        </p:nvPicPr>
        <p:blipFill>
          <a:blip r:embed="rId6" cstate="print"/>
          <a:srcRect/>
          <a:stretch>
            <a:fillRect/>
          </a:stretch>
        </p:blipFill>
        <p:spPr bwMode="auto">
          <a:xfrm>
            <a:off x="3379788" y="3813175"/>
            <a:ext cx="1981200" cy="895350"/>
          </a:xfrm>
          <a:prstGeom prst="rect">
            <a:avLst/>
          </a:prstGeom>
          <a:noFill/>
          <a:ln w="9525">
            <a:solidFill>
              <a:schemeClr val="tx1"/>
            </a:solidFill>
            <a:miter lim="800000"/>
            <a:headEnd/>
            <a:tailEnd/>
          </a:ln>
        </p:spPr>
      </p:pic>
      <p:sp>
        <p:nvSpPr>
          <p:cNvPr id="26633" name="TextBox 15"/>
          <p:cNvSpPr txBox="1">
            <a:spLocks noChangeArrowheads="1"/>
          </p:cNvSpPr>
          <p:nvPr/>
        </p:nvSpPr>
        <p:spPr bwMode="auto">
          <a:xfrm>
            <a:off x="163513" y="5522913"/>
            <a:ext cx="2649537"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eaLnBrk="0" hangingPunct="0">
              <a:buClr>
                <a:srgbClr val="16707C"/>
              </a:buClr>
            </a:pPr>
            <a:r>
              <a:rPr lang="en-US" sz="1400" b="0"/>
              <a:t>Surface bodies to be Joined</a:t>
            </a:r>
          </a:p>
        </p:txBody>
      </p:sp>
      <p:sp>
        <p:nvSpPr>
          <p:cNvPr id="26634" name="TextBox 16"/>
          <p:cNvSpPr txBox="1">
            <a:spLocks noChangeArrowheads="1"/>
          </p:cNvSpPr>
          <p:nvPr/>
        </p:nvSpPr>
        <p:spPr bwMode="auto">
          <a:xfrm>
            <a:off x="6321425" y="5522913"/>
            <a:ext cx="2381250"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eaLnBrk="0" hangingPunct="0">
              <a:buClr>
                <a:srgbClr val="16707C"/>
              </a:buClr>
            </a:pPr>
            <a:r>
              <a:rPr lang="en-US" sz="1400" b="0" dirty="0"/>
              <a:t>Surface bodies after Joint</a:t>
            </a:r>
          </a:p>
        </p:txBody>
      </p:sp>
      <p:cxnSp>
        <p:nvCxnSpPr>
          <p:cNvPr id="17" name="Straight Connector 16"/>
          <p:cNvCxnSpPr/>
          <p:nvPr/>
        </p:nvCxnSpPr>
        <p:spPr>
          <a:xfrm>
            <a:off x="6515100" y="4059238"/>
            <a:ext cx="1604963" cy="4651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636" name="Picture 19" descr="173_joint.png"/>
          <p:cNvPicPr>
            <a:picLocks noChangeAspect="1"/>
          </p:cNvPicPr>
          <p:nvPr/>
        </p:nvPicPr>
        <p:blipFill>
          <a:blip r:embed="rId7" cstate="print"/>
          <a:srcRect/>
          <a:stretch>
            <a:fillRect/>
          </a:stretch>
        </p:blipFill>
        <p:spPr bwMode="auto">
          <a:xfrm>
            <a:off x="5402263" y="4433888"/>
            <a:ext cx="504825" cy="257175"/>
          </a:xfrm>
          <a:prstGeom prst="rect">
            <a:avLst/>
          </a:prstGeom>
          <a:noFill/>
          <a:ln w="9525">
            <a:solidFill>
              <a:schemeClr val="tx1"/>
            </a:solidFill>
            <a:miter lim="800000"/>
            <a:headEnd/>
            <a:tailEnd/>
          </a:ln>
        </p:spPr>
      </p:pic>
      <p:sp>
        <p:nvSpPr>
          <p:cNvPr id="19" name="Right Arrow 18"/>
          <p:cNvSpPr/>
          <p:nvPr/>
        </p:nvSpPr>
        <p:spPr>
          <a:xfrm>
            <a:off x="2992583" y="4108862"/>
            <a:ext cx="342055" cy="266288"/>
          </a:xfrm>
          <a:prstGeom prst="right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Arrow 20"/>
          <p:cNvSpPr/>
          <p:nvPr/>
        </p:nvSpPr>
        <p:spPr>
          <a:xfrm>
            <a:off x="5403273" y="4049485"/>
            <a:ext cx="667327" cy="271689"/>
          </a:xfrm>
          <a:prstGeom prst="right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traight Arrow Connector 19"/>
          <p:cNvCxnSpPr/>
          <p:nvPr/>
        </p:nvCxnSpPr>
        <p:spPr>
          <a:xfrm rot="10800000" flipV="1">
            <a:off x="7499350" y="4119563"/>
            <a:ext cx="258763" cy="1460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378475" y="432331"/>
            <a:ext cx="6934201" cy="490537"/>
          </a:xfrm>
        </p:spPr>
        <p:txBody>
          <a:bodyPr/>
          <a:lstStyle/>
          <a:p>
            <a:r>
              <a:rPr lang="en-US" dirty="0" smtClean="0"/>
              <a:t>Creating</a:t>
            </a:r>
            <a:r>
              <a:rPr lang="en-US" sz="1600" dirty="0" smtClean="0"/>
              <a:t> </a:t>
            </a:r>
            <a:r>
              <a:rPr lang="en-US" dirty="0" smtClean="0"/>
              <a:t>Line Bodies (2)</a:t>
            </a:r>
          </a:p>
        </p:txBody>
      </p:sp>
      <p:sp>
        <p:nvSpPr>
          <p:cNvPr id="8195" name="Rectangle 3"/>
          <p:cNvSpPr>
            <a:spLocks noGrp="1" noChangeArrowheads="1"/>
          </p:cNvSpPr>
          <p:nvPr>
            <p:ph type="body" idx="4294967295"/>
          </p:nvPr>
        </p:nvSpPr>
        <p:spPr>
          <a:xfrm>
            <a:off x="360369" y="953556"/>
            <a:ext cx="8023225" cy="2316163"/>
          </a:xfrm>
        </p:spPr>
        <p:txBody>
          <a:bodyPr/>
          <a:lstStyle/>
          <a:p>
            <a:r>
              <a:rPr lang="en-US" dirty="0" smtClean="0"/>
              <a:t>Lines From Sketches</a:t>
            </a:r>
          </a:p>
          <a:p>
            <a:r>
              <a:rPr lang="en-US" b="0" dirty="0" smtClean="0"/>
              <a:t>[Main Menu] Concept </a:t>
            </a:r>
            <a:r>
              <a:rPr lang="en-US" b="0" dirty="0" smtClean="0">
                <a:sym typeface="Wingdings" pitchFamily="2" charset="2"/>
              </a:rPr>
              <a:t> Lines From Sketches</a:t>
            </a:r>
            <a:endParaRPr lang="en-US" dirty="0" smtClean="0"/>
          </a:p>
          <a:p>
            <a:pPr marL="742950" lvl="2" indent="-171450"/>
            <a:r>
              <a:rPr lang="en-US" sz="1600" b="0" dirty="0" smtClean="0"/>
              <a:t>Line bodies created based on sketches and planes from faces</a:t>
            </a:r>
          </a:p>
          <a:p>
            <a:pPr marL="742950" lvl="2" indent="-171450"/>
            <a:r>
              <a:rPr lang="en-US" sz="1600" b="0" dirty="0" smtClean="0"/>
              <a:t>Multiple Line Bodies may be created depending on the connectivity of the edges within the base objects</a:t>
            </a:r>
          </a:p>
          <a:p>
            <a:pPr marL="742950" lvl="2" indent="-171450"/>
            <a:r>
              <a:rPr lang="en-US" sz="1600" b="0" dirty="0" smtClean="0"/>
              <a:t>Select sketches or planes in the feature tree then “Apply” in the detail window</a:t>
            </a:r>
          </a:p>
          <a:p>
            <a:pPr marL="742950" lvl="2" indent="-171450"/>
            <a:r>
              <a:rPr lang="en-US" sz="1600" b="0" dirty="0" smtClean="0"/>
              <a:t>Multiple sketches, planes, and combinations of sketches and planes can be used as the base object for the creation of line bodies</a:t>
            </a:r>
          </a:p>
          <a:p>
            <a:pPr marL="514350" lvl="1" indent="-171450"/>
            <a:endParaRPr lang="en-US" sz="1600" dirty="0" smtClean="0"/>
          </a:p>
        </p:txBody>
      </p:sp>
      <p:grpSp>
        <p:nvGrpSpPr>
          <p:cNvPr id="6" name="Group 5"/>
          <p:cNvGrpSpPr/>
          <p:nvPr/>
        </p:nvGrpSpPr>
        <p:grpSpPr>
          <a:xfrm>
            <a:off x="122766" y="3405188"/>
            <a:ext cx="2362200" cy="2028825"/>
            <a:chOff x="3441700" y="3811588"/>
            <a:chExt cx="2362200" cy="2028825"/>
          </a:xfrm>
        </p:grpSpPr>
        <p:pic>
          <p:nvPicPr>
            <p:cNvPr id="8196" name="Picture 6"/>
            <p:cNvPicPr>
              <a:picLocks noChangeAspect="1" noChangeArrowheads="1"/>
            </p:cNvPicPr>
            <p:nvPr/>
          </p:nvPicPr>
          <p:blipFill>
            <a:blip r:embed="rId2" cstate="print"/>
            <a:srcRect/>
            <a:stretch>
              <a:fillRect/>
            </a:stretch>
          </p:blipFill>
          <p:spPr bwMode="auto">
            <a:xfrm>
              <a:off x="3441700" y="3811588"/>
              <a:ext cx="2362200" cy="2028825"/>
            </a:xfrm>
            <a:prstGeom prst="rect">
              <a:avLst/>
            </a:prstGeom>
            <a:noFill/>
            <a:ln w="22225">
              <a:solidFill>
                <a:schemeClr val="tx1"/>
              </a:solidFill>
              <a:miter lim="800000"/>
              <a:headEnd/>
              <a:tailEnd/>
            </a:ln>
          </p:spPr>
        </p:pic>
        <p:sp>
          <p:nvSpPr>
            <p:cNvPr id="8197" name="Rectangle 8"/>
            <p:cNvSpPr>
              <a:spLocks noChangeArrowheads="1"/>
            </p:cNvSpPr>
            <p:nvPr/>
          </p:nvSpPr>
          <p:spPr bwMode="auto">
            <a:xfrm>
              <a:off x="4183063" y="4452938"/>
              <a:ext cx="1260475" cy="220662"/>
            </a:xfrm>
            <a:prstGeom prst="rect">
              <a:avLst/>
            </a:prstGeom>
            <a:noFill/>
            <a:ln w="28575" algn="ctr">
              <a:solidFill>
                <a:srgbClr val="FF0066"/>
              </a:solidFill>
              <a:miter lim="800000"/>
              <a:headEnd/>
              <a:tailEnd/>
            </a:ln>
          </p:spPr>
          <p:txBody>
            <a:bodyPr wrap="none" anchor="ctr">
              <a:spAutoFit/>
            </a:bodyPr>
            <a:lstStyle/>
            <a:p>
              <a:endParaRPr lang="en-US"/>
            </a:p>
          </p:txBody>
        </p:sp>
      </p:grpSp>
      <p:pic>
        <p:nvPicPr>
          <p:cNvPr id="7" name="Picture 6" descr="lineb8"/>
          <p:cNvPicPr>
            <a:picLocks noChangeAspect="1" noChangeArrowheads="1"/>
          </p:cNvPicPr>
          <p:nvPr/>
        </p:nvPicPr>
        <p:blipFill>
          <a:blip r:embed="rId3" cstate="print"/>
          <a:srcRect/>
          <a:stretch>
            <a:fillRect/>
          </a:stretch>
        </p:blipFill>
        <p:spPr bwMode="auto">
          <a:xfrm>
            <a:off x="4324868" y="3737543"/>
            <a:ext cx="4689475" cy="2795587"/>
          </a:xfrm>
          <a:prstGeom prst="rect">
            <a:avLst/>
          </a:prstGeom>
          <a:noFill/>
          <a:ln w="9525">
            <a:noFill/>
            <a:miter lim="800000"/>
            <a:headEnd/>
            <a:tailEnd/>
          </a:ln>
        </p:spPr>
      </p:pic>
      <p:pic>
        <p:nvPicPr>
          <p:cNvPr id="9" name="Picture 13"/>
          <p:cNvPicPr>
            <a:picLocks noChangeAspect="1" noChangeArrowheads="1"/>
          </p:cNvPicPr>
          <p:nvPr/>
        </p:nvPicPr>
        <p:blipFill>
          <a:blip r:embed="rId4" cstate="print"/>
          <a:srcRect/>
          <a:stretch>
            <a:fillRect/>
          </a:stretch>
        </p:blipFill>
        <p:spPr bwMode="auto">
          <a:xfrm>
            <a:off x="121697" y="5557876"/>
            <a:ext cx="3448050" cy="923925"/>
          </a:xfrm>
          <a:prstGeom prst="rect">
            <a:avLst/>
          </a:prstGeom>
          <a:noFill/>
          <a:ln w="22225">
            <a:solidFill>
              <a:schemeClr val="tx1"/>
            </a:solidFill>
            <a:miter lim="800000"/>
            <a:headEnd/>
            <a:tailEnd/>
          </a:ln>
        </p:spPr>
      </p:pic>
      <p:grpSp>
        <p:nvGrpSpPr>
          <p:cNvPr id="12" name="Group 11"/>
          <p:cNvGrpSpPr/>
          <p:nvPr/>
        </p:nvGrpSpPr>
        <p:grpSpPr>
          <a:xfrm>
            <a:off x="3125777" y="3457613"/>
            <a:ext cx="1895475" cy="1381125"/>
            <a:chOff x="983710" y="3813213"/>
            <a:chExt cx="1895475" cy="1381125"/>
          </a:xfrm>
        </p:grpSpPr>
        <p:pic>
          <p:nvPicPr>
            <p:cNvPr id="8" name="Picture 12"/>
            <p:cNvPicPr>
              <a:picLocks noChangeAspect="1" noChangeArrowheads="1"/>
            </p:cNvPicPr>
            <p:nvPr/>
          </p:nvPicPr>
          <p:blipFill>
            <a:blip r:embed="rId5" cstate="print"/>
            <a:srcRect/>
            <a:stretch>
              <a:fillRect/>
            </a:stretch>
          </p:blipFill>
          <p:spPr bwMode="auto">
            <a:xfrm>
              <a:off x="983710" y="3813213"/>
              <a:ext cx="1895475" cy="1381125"/>
            </a:xfrm>
            <a:prstGeom prst="rect">
              <a:avLst/>
            </a:prstGeom>
            <a:noFill/>
            <a:ln w="22225">
              <a:solidFill>
                <a:schemeClr val="tx1"/>
              </a:solidFill>
              <a:miter lim="800000"/>
              <a:headEnd/>
              <a:tailEnd/>
            </a:ln>
          </p:spPr>
        </p:pic>
        <p:sp>
          <p:nvSpPr>
            <p:cNvPr id="10" name="Rectangle 14"/>
            <p:cNvSpPr>
              <a:spLocks noChangeArrowheads="1"/>
            </p:cNvSpPr>
            <p:nvPr/>
          </p:nvSpPr>
          <p:spPr bwMode="auto">
            <a:xfrm>
              <a:off x="1718190" y="4267238"/>
              <a:ext cx="711200" cy="228600"/>
            </a:xfrm>
            <a:prstGeom prst="rect">
              <a:avLst/>
            </a:prstGeom>
            <a:noFill/>
            <a:ln w="28575" algn="ctr">
              <a:solidFill>
                <a:srgbClr val="FF0066"/>
              </a:solidFill>
              <a:miter lim="800000"/>
              <a:headEnd/>
              <a:tailEnd/>
            </a:ln>
          </p:spPr>
          <p:txBody>
            <a:bodyPr wrap="none" anchor="ctr">
              <a:spAutoFit/>
            </a:bodyPr>
            <a:lstStyle/>
            <a:p>
              <a:endParaRPr lang="en-US"/>
            </a:p>
          </p:txBody>
        </p:sp>
      </p:grpSp>
      <p:sp>
        <p:nvSpPr>
          <p:cNvPr id="11" name="Rectangle 15"/>
          <p:cNvSpPr>
            <a:spLocks noChangeArrowheads="1"/>
          </p:cNvSpPr>
          <p:nvPr/>
        </p:nvSpPr>
        <p:spPr bwMode="auto">
          <a:xfrm>
            <a:off x="1253585" y="6121438"/>
            <a:ext cx="541337" cy="185738"/>
          </a:xfrm>
          <a:prstGeom prst="rect">
            <a:avLst/>
          </a:prstGeom>
          <a:noFill/>
          <a:ln w="28575" algn="ctr">
            <a:solidFill>
              <a:srgbClr val="FF0066"/>
            </a:solidFill>
            <a:miter lim="800000"/>
            <a:headEnd/>
            <a:tailEnd/>
          </a:ln>
        </p:spPr>
        <p:txBody>
          <a:bodyPr wrap="none" anchor="ctr">
            <a:spAutoFit/>
          </a:bodyPr>
          <a:lstStyle/>
          <a:p>
            <a:endParaRPr lang="en-US"/>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7"/>
          <p:cNvSpPr>
            <a:spLocks noGrp="1" noChangeArrowheads="1"/>
          </p:cNvSpPr>
          <p:nvPr>
            <p:ph type="body" idx="4294967295"/>
          </p:nvPr>
        </p:nvSpPr>
        <p:spPr>
          <a:xfrm>
            <a:off x="188913" y="985838"/>
            <a:ext cx="8029575" cy="1800225"/>
          </a:xfrm>
        </p:spPr>
        <p:txBody>
          <a:bodyPr/>
          <a:lstStyle/>
          <a:p>
            <a:pPr>
              <a:lnSpc>
                <a:spcPct val="80000"/>
              </a:lnSpc>
              <a:spcBef>
                <a:spcPct val="50000"/>
              </a:spcBef>
              <a:buFont typeface="Arial" pitchFamily="34" charset="0"/>
              <a:buChar char="•"/>
            </a:pPr>
            <a:r>
              <a:rPr lang="en-US" sz="1800" b="0" dirty="0" smtClean="0"/>
              <a:t>Edge Joints are the glue that holds together bodies where a continuous mesh is desired</a:t>
            </a:r>
          </a:p>
          <a:p>
            <a:pPr>
              <a:lnSpc>
                <a:spcPct val="80000"/>
              </a:lnSpc>
              <a:spcBef>
                <a:spcPct val="50000"/>
              </a:spcBef>
              <a:buFont typeface="Arial" pitchFamily="34" charset="0"/>
              <a:buChar char="•"/>
            </a:pPr>
            <a:r>
              <a:rPr lang="en-US" sz="1800" b="0" dirty="0" smtClean="0"/>
              <a:t>Creating surface and/or line multi-body parts with coincident edges results in automatic creation of edge joints</a:t>
            </a:r>
          </a:p>
          <a:p>
            <a:pPr>
              <a:lnSpc>
                <a:spcPct val="80000"/>
              </a:lnSpc>
              <a:spcBef>
                <a:spcPct val="50000"/>
              </a:spcBef>
              <a:buFont typeface="Arial" pitchFamily="34" charset="0"/>
              <a:buChar char="•"/>
            </a:pPr>
            <a:r>
              <a:rPr lang="en-US" sz="1800" b="0" dirty="0" smtClean="0"/>
              <a:t>Joints can be created manually ([Main Menu] Tools </a:t>
            </a:r>
            <a:r>
              <a:rPr lang="en-US" sz="1800" b="0" dirty="0" smtClean="0">
                <a:sym typeface="Wingdings" pitchFamily="2" charset="2"/>
              </a:rPr>
              <a:t></a:t>
            </a:r>
            <a:r>
              <a:rPr lang="en-US" sz="1800" b="0" dirty="0" smtClean="0"/>
              <a:t> Joint) where no coincident topology exists</a:t>
            </a:r>
          </a:p>
          <a:p>
            <a:pPr>
              <a:lnSpc>
                <a:spcPct val="80000"/>
              </a:lnSpc>
            </a:pPr>
            <a:endParaRPr lang="en-US" dirty="0" smtClean="0"/>
          </a:p>
        </p:txBody>
      </p:sp>
      <p:sp>
        <p:nvSpPr>
          <p:cNvPr id="36867" name="Rectangle 1028"/>
          <p:cNvSpPr>
            <a:spLocks noGrp="1" noChangeArrowheads="1"/>
          </p:cNvSpPr>
          <p:nvPr>
            <p:ph type="title" idx="4294967295"/>
          </p:nvPr>
        </p:nvSpPr>
        <p:spPr>
          <a:xfrm>
            <a:off x="1302279" y="388938"/>
            <a:ext cx="6934201" cy="517525"/>
          </a:xfrm>
          <a:noFill/>
        </p:spPr>
        <p:txBody>
          <a:bodyPr lIns="92075" tIns="46038" rIns="92075" bIns="46038"/>
          <a:lstStyle/>
          <a:p>
            <a:r>
              <a:rPr lang="en-US" dirty="0" smtClean="0"/>
              <a:t>Edge Joints (1)</a:t>
            </a:r>
          </a:p>
        </p:txBody>
      </p:sp>
      <p:pic>
        <p:nvPicPr>
          <p:cNvPr id="36868" name="Picture 1029"/>
          <p:cNvPicPr>
            <a:picLocks noChangeAspect="1" noChangeArrowheads="1"/>
          </p:cNvPicPr>
          <p:nvPr/>
        </p:nvPicPr>
        <p:blipFill>
          <a:blip r:embed="rId2" cstate="print"/>
          <a:srcRect/>
          <a:stretch>
            <a:fillRect/>
          </a:stretch>
        </p:blipFill>
        <p:spPr bwMode="auto">
          <a:xfrm>
            <a:off x="1000125" y="3190875"/>
            <a:ext cx="3143250" cy="3048000"/>
          </a:xfrm>
          <a:prstGeom prst="rect">
            <a:avLst/>
          </a:prstGeom>
          <a:noFill/>
          <a:ln w="9525">
            <a:noFill/>
            <a:miter lim="800000"/>
            <a:headEnd/>
            <a:tailEnd/>
          </a:ln>
        </p:spPr>
      </p:pic>
      <p:pic>
        <p:nvPicPr>
          <p:cNvPr id="36869" name="Picture 1030"/>
          <p:cNvPicPr>
            <a:picLocks noChangeAspect="1" noChangeArrowheads="1"/>
          </p:cNvPicPr>
          <p:nvPr/>
        </p:nvPicPr>
        <p:blipFill>
          <a:blip r:embed="rId3" cstate="print"/>
          <a:srcRect/>
          <a:stretch>
            <a:fillRect/>
          </a:stretch>
        </p:blipFill>
        <p:spPr bwMode="auto">
          <a:xfrm>
            <a:off x="4956175" y="3432175"/>
            <a:ext cx="3409950" cy="2514600"/>
          </a:xfrm>
          <a:prstGeom prst="rect">
            <a:avLst/>
          </a:prstGeom>
          <a:noFill/>
          <a:ln w="9525">
            <a:noFill/>
            <a:miter lim="800000"/>
            <a:headEnd/>
            <a:tailEnd/>
          </a:ln>
        </p:spPr>
      </p:pic>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051"/>
          <p:cNvSpPr>
            <a:spLocks noGrp="1" noChangeArrowheads="1"/>
          </p:cNvSpPr>
          <p:nvPr>
            <p:ph type="body" idx="4294967295"/>
          </p:nvPr>
        </p:nvSpPr>
        <p:spPr>
          <a:xfrm>
            <a:off x="268288" y="1076325"/>
            <a:ext cx="5565775" cy="2878138"/>
          </a:xfrm>
        </p:spPr>
        <p:txBody>
          <a:bodyPr/>
          <a:lstStyle/>
          <a:p>
            <a:pPr>
              <a:spcBef>
                <a:spcPct val="50000"/>
              </a:spcBef>
              <a:buFont typeface="Arial" pitchFamily="34" charset="0"/>
              <a:buChar char="•"/>
            </a:pPr>
            <a:r>
              <a:rPr lang="en-US" sz="1800" b="0" dirty="0" smtClean="0"/>
              <a:t>Edge Joints can be viewed by turning on the Edge Joints option in the View menu.</a:t>
            </a:r>
          </a:p>
          <a:p>
            <a:pPr>
              <a:spcBef>
                <a:spcPct val="50000"/>
              </a:spcBef>
              <a:buFont typeface="Arial" pitchFamily="34" charset="0"/>
              <a:buChar char="•"/>
            </a:pPr>
            <a:r>
              <a:rPr lang="en-US" sz="1800" b="0" dirty="0" smtClean="0"/>
              <a:t>Edge joints are displayed in either blue or red. </a:t>
            </a:r>
          </a:p>
          <a:p>
            <a:pPr marL="742950" lvl="2" indent="-171450">
              <a:spcBef>
                <a:spcPct val="50000"/>
              </a:spcBef>
            </a:pPr>
            <a:r>
              <a:rPr lang="en-US" sz="1600" b="0" dirty="0" smtClean="0"/>
              <a:t>Blue: edge joint is contained in properly defined multi-body part</a:t>
            </a:r>
          </a:p>
          <a:p>
            <a:pPr marL="742950" lvl="2" indent="-171450">
              <a:spcBef>
                <a:spcPct val="50000"/>
              </a:spcBef>
            </a:pPr>
            <a:r>
              <a:rPr lang="en-US" sz="1600" b="0" dirty="0" smtClean="0"/>
              <a:t>Red: edge joint not grouped into the same part</a:t>
            </a:r>
          </a:p>
          <a:p>
            <a:pPr>
              <a:spcBef>
                <a:spcPct val="50000"/>
              </a:spcBef>
            </a:pPr>
            <a:endParaRPr lang="en-US" sz="1600" dirty="0" smtClean="0"/>
          </a:p>
        </p:txBody>
      </p:sp>
      <p:sp>
        <p:nvSpPr>
          <p:cNvPr id="37891" name="Rectangle 2052"/>
          <p:cNvSpPr>
            <a:spLocks noGrp="1" noChangeArrowheads="1"/>
          </p:cNvSpPr>
          <p:nvPr>
            <p:ph type="title" idx="4294967295"/>
          </p:nvPr>
        </p:nvSpPr>
        <p:spPr>
          <a:xfrm>
            <a:off x="1395941" y="414338"/>
            <a:ext cx="6934200" cy="525462"/>
          </a:xfrm>
          <a:noFill/>
        </p:spPr>
        <p:txBody>
          <a:bodyPr lIns="92075" tIns="46038" rIns="92075" bIns="46038"/>
          <a:lstStyle/>
          <a:p>
            <a:r>
              <a:rPr lang="en-US" dirty="0" smtClean="0"/>
              <a:t>Edge Joints (2)</a:t>
            </a:r>
          </a:p>
        </p:txBody>
      </p:sp>
      <p:pic>
        <p:nvPicPr>
          <p:cNvPr id="37892" name="Picture 2054"/>
          <p:cNvPicPr>
            <a:picLocks noChangeAspect="1" noChangeArrowheads="1"/>
          </p:cNvPicPr>
          <p:nvPr/>
        </p:nvPicPr>
        <p:blipFill>
          <a:blip r:embed="rId2" cstate="print"/>
          <a:srcRect/>
          <a:stretch>
            <a:fillRect/>
          </a:stretch>
        </p:blipFill>
        <p:spPr bwMode="auto">
          <a:xfrm>
            <a:off x="288925" y="4216400"/>
            <a:ext cx="2066925" cy="1895475"/>
          </a:xfrm>
          <a:prstGeom prst="rect">
            <a:avLst/>
          </a:prstGeom>
          <a:noFill/>
          <a:ln w="9525">
            <a:noFill/>
            <a:miter lim="800000"/>
            <a:headEnd/>
            <a:tailEnd/>
          </a:ln>
        </p:spPr>
      </p:pic>
      <p:pic>
        <p:nvPicPr>
          <p:cNvPr id="37893" name="Picture 2058" descr="view-menu"/>
          <p:cNvPicPr>
            <a:picLocks noChangeAspect="1" noChangeArrowheads="1"/>
          </p:cNvPicPr>
          <p:nvPr/>
        </p:nvPicPr>
        <p:blipFill>
          <a:blip r:embed="rId3" cstate="print"/>
          <a:srcRect/>
          <a:stretch>
            <a:fillRect/>
          </a:stretch>
        </p:blipFill>
        <p:spPr bwMode="auto">
          <a:xfrm>
            <a:off x="6597650" y="1219200"/>
            <a:ext cx="1990725" cy="1895475"/>
          </a:xfrm>
          <a:prstGeom prst="rect">
            <a:avLst/>
          </a:prstGeom>
          <a:noFill/>
          <a:ln w="22225">
            <a:solidFill>
              <a:schemeClr val="tx1"/>
            </a:solidFill>
            <a:miter lim="800000"/>
            <a:headEnd/>
            <a:tailEnd/>
          </a:ln>
        </p:spPr>
      </p:pic>
      <p:sp>
        <p:nvSpPr>
          <p:cNvPr id="37894" name="Rectangle 2057"/>
          <p:cNvSpPr>
            <a:spLocks noChangeArrowheads="1"/>
          </p:cNvSpPr>
          <p:nvPr/>
        </p:nvSpPr>
        <p:spPr bwMode="auto">
          <a:xfrm>
            <a:off x="6507163" y="2381250"/>
            <a:ext cx="1381125" cy="266700"/>
          </a:xfrm>
          <a:prstGeom prst="rect">
            <a:avLst/>
          </a:prstGeom>
          <a:noFill/>
          <a:ln w="25400">
            <a:solidFill>
              <a:srgbClr val="FF0000"/>
            </a:solidFill>
            <a:miter lim="800000"/>
            <a:headEnd type="none" w="sm" len="sm"/>
            <a:tailEnd type="none" w="sm" len="sm"/>
          </a:ln>
        </p:spPr>
        <p:txBody>
          <a:bodyPr wrap="none" anchor="ctr">
            <a:spAutoFit/>
          </a:bodyPr>
          <a:lstStyle/>
          <a:p>
            <a:endParaRPr lang="en-US" sz="1400"/>
          </a:p>
        </p:txBody>
      </p:sp>
      <p:pic>
        <p:nvPicPr>
          <p:cNvPr id="37895" name="Picture 2059" descr="mesh2"/>
          <p:cNvPicPr>
            <a:picLocks noChangeAspect="1" noChangeArrowheads="1"/>
          </p:cNvPicPr>
          <p:nvPr/>
        </p:nvPicPr>
        <p:blipFill>
          <a:blip r:embed="rId4" cstate="print"/>
          <a:srcRect/>
          <a:stretch>
            <a:fillRect/>
          </a:stretch>
        </p:blipFill>
        <p:spPr bwMode="auto">
          <a:xfrm>
            <a:off x="6191250" y="4216400"/>
            <a:ext cx="2514600" cy="1562100"/>
          </a:xfrm>
          <a:prstGeom prst="rect">
            <a:avLst/>
          </a:prstGeom>
          <a:noFill/>
          <a:ln w="9525">
            <a:noFill/>
            <a:miter lim="800000"/>
            <a:headEnd/>
            <a:tailEnd/>
          </a:ln>
        </p:spPr>
      </p:pic>
      <p:pic>
        <p:nvPicPr>
          <p:cNvPr id="37896" name="Picture 2060" descr="mesh1"/>
          <p:cNvPicPr>
            <a:picLocks noChangeAspect="1" noChangeArrowheads="1"/>
          </p:cNvPicPr>
          <p:nvPr/>
        </p:nvPicPr>
        <p:blipFill>
          <a:blip r:embed="rId5" cstate="print"/>
          <a:srcRect/>
          <a:stretch>
            <a:fillRect/>
          </a:stretch>
        </p:blipFill>
        <p:spPr bwMode="auto">
          <a:xfrm>
            <a:off x="3457575" y="4216400"/>
            <a:ext cx="2514600" cy="1562100"/>
          </a:xfrm>
          <a:prstGeom prst="rect">
            <a:avLst/>
          </a:prstGeom>
          <a:noFill/>
          <a:ln w="9525">
            <a:noFill/>
            <a:miter lim="800000"/>
            <a:headEnd/>
            <a:tailEnd/>
          </a:ln>
        </p:spPr>
      </p:pic>
      <p:sp>
        <p:nvSpPr>
          <p:cNvPr id="37897" name="Text Box 2061"/>
          <p:cNvSpPr txBox="1">
            <a:spLocks noChangeArrowheads="1"/>
          </p:cNvSpPr>
          <p:nvPr/>
        </p:nvSpPr>
        <p:spPr bwMode="auto">
          <a:xfrm>
            <a:off x="3686175" y="5838825"/>
            <a:ext cx="1905000" cy="304800"/>
          </a:xfrm>
          <a:prstGeom prst="rect">
            <a:avLst/>
          </a:prstGeom>
          <a:noFill/>
          <a:ln w="15875" algn="ctr">
            <a:noFill/>
            <a:miter lim="800000"/>
            <a:headEnd type="none" w="sm" len="sm"/>
            <a:tailEnd type="none" w="lg" len="med"/>
          </a:ln>
        </p:spPr>
        <p:txBody>
          <a:bodyPr>
            <a:spAutoFit/>
          </a:bodyPr>
          <a:lstStyle/>
          <a:p>
            <a:pPr>
              <a:spcBef>
                <a:spcPct val="50000"/>
              </a:spcBef>
            </a:pPr>
            <a:r>
              <a:rPr lang="en-US" sz="1400"/>
              <a:t>No Edge Joint</a:t>
            </a:r>
          </a:p>
        </p:txBody>
      </p:sp>
      <p:sp>
        <p:nvSpPr>
          <p:cNvPr id="37898" name="Text Box 2062"/>
          <p:cNvSpPr txBox="1">
            <a:spLocks noChangeArrowheads="1"/>
          </p:cNvSpPr>
          <p:nvPr/>
        </p:nvSpPr>
        <p:spPr bwMode="auto">
          <a:xfrm>
            <a:off x="6524625" y="5829300"/>
            <a:ext cx="1905000" cy="304800"/>
          </a:xfrm>
          <a:prstGeom prst="rect">
            <a:avLst/>
          </a:prstGeom>
          <a:noFill/>
          <a:ln w="15875" algn="ctr">
            <a:noFill/>
            <a:miter lim="800000"/>
            <a:headEnd type="none" w="sm" len="sm"/>
            <a:tailEnd type="none" w="lg" len="med"/>
          </a:ln>
        </p:spPr>
        <p:txBody>
          <a:bodyPr>
            <a:spAutoFit/>
          </a:bodyPr>
          <a:lstStyle/>
          <a:p>
            <a:pPr>
              <a:spcBef>
                <a:spcPct val="50000"/>
              </a:spcBef>
            </a:pPr>
            <a:r>
              <a:rPr lang="en-US" sz="1400"/>
              <a:t>With Edge Joint</a:t>
            </a:r>
          </a:p>
        </p:txBody>
      </p:sp>
      <p:sp>
        <p:nvSpPr>
          <p:cNvPr id="37899" name="Line 2063"/>
          <p:cNvSpPr>
            <a:spLocks noChangeShapeType="1"/>
          </p:cNvSpPr>
          <p:nvPr/>
        </p:nvSpPr>
        <p:spPr bwMode="auto">
          <a:xfrm flipV="1">
            <a:off x="4648200" y="5276850"/>
            <a:ext cx="209550" cy="561975"/>
          </a:xfrm>
          <a:prstGeom prst="line">
            <a:avLst/>
          </a:prstGeom>
          <a:noFill/>
          <a:ln w="15875">
            <a:solidFill>
              <a:srgbClr val="FF0000"/>
            </a:solidFill>
            <a:round/>
            <a:headEnd type="none" w="sm" len="sm"/>
            <a:tailEnd type="triangle" w="lg" len="med"/>
          </a:ln>
        </p:spPr>
        <p:txBody>
          <a:bodyPr/>
          <a:lstStyle/>
          <a:p>
            <a:endParaRPr lang="en-US"/>
          </a:p>
        </p:txBody>
      </p:sp>
      <p:sp>
        <p:nvSpPr>
          <p:cNvPr id="37900" name="Line 2064"/>
          <p:cNvSpPr>
            <a:spLocks noChangeShapeType="1"/>
          </p:cNvSpPr>
          <p:nvPr/>
        </p:nvSpPr>
        <p:spPr bwMode="auto">
          <a:xfrm flipV="1">
            <a:off x="7505700" y="5267325"/>
            <a:ext cx="142875" cy="600075"/>
          </a:xfrm>
          <a:prstGeom prst="line">
            <a:avLst/>
          </a:prstGeom>
          <a:noFill/>
          <a:ln w="15875">
            <a:solidFill>
              <a:srgbClr val="FF0000"/>
            </a:solidFill>
            <a:round/>
            <a:headEnd type="none" w="sm" len="sm"/>
            <a:tailEnd type="triangle" w="lg" len="med"/>
          </a:ln>
        </p:spPr>
        <p:txBody>
          <a:bodyPr/>
          <a:lstStyle/>
          <a:p>
            <a:endParaRPr lang="en-US"/>
          </a:p>
        </p:txBody>
      </p:sp>
      <p:sp>
        <p:nvSpPr>
          <p:cNvPr id="37901" name="Rectangle 13"/>
          <p:cNvSpPr>
            <a:spLocks noChangeArrowheads="1"/>
          </p:cNvSpPr>
          <p:nvPr/>
        </p:nvSpPr>
        <p:spPr bwMode="auto">
          <a:xfrm>
            <a:off x="6621463" y="1236663"/>
            <a:ext cx="330200" cy="236537"/>
          </a:xfrm>
          <a:prstGeom prst="rect">
            <a:avLst/>
          </a:prstGeom>
          <a:noFill/>
          <a:ln w="28575" algn="ctr">
            <a:solidFill>
              <a:srgbClr val="FF0066"/>
            </a:solidFill>
            <a:miter lim="800000"/>
            <a:headEnd/>
            <a:tailEnd/>
          </a:ln>
        </p:spPr>
        <p:txBody>
          <a:bodyPr wrap="none" anchor="ctr">
            <a:spAutoFit/>
          </a:bodyPr>
          <a:lstStyle/>
          <a:p>
            <a:endParaRPr lang="en-US"/>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7" name="Title 6"/>
          <p:cNvSpPr>
            <a:spLocks noGrp="1"/>
          </p:cNvSpPr>
          <p:nvPr>
            <p:ph type="title"/>
          </p:nvPr>
        </p:nvSpPr>
        <p:spPr/>
        <p:txBody>
          <a:bodyPr/>
          <a:lstStyle/>
          <a:p>
            <a:r>
              <a:rPr lang="en-GB" dirty="0" smtClean="0"/>
              <a:t>Workshop 6 – Beam &amp; Shell </a:t>
            </a:r>
            <a:r>
              <a:rPr lang="en-GB" dirty="0" err="1" smtClean="0"/>
              <a:t>Modeling</a:t>
            </a:r>
            <a:endParaRPr lang="en-GB" dirty="0"/>
          </a:p>
        </p:txBody>
      </p:sp>
      <p:pic>
        <p:nvPicPr>
          <p:cNvPr id="8" name="Picture 2" descr="D:\Documents and Settings\hsahire\My Documents\SnagIt Catalog\Image-0070.jpg"/>
          <p:cNvPicPr>
            <a:picLocks noChangeAspect="1" noChangeArrowheads="1"/>
          </p:cNvPicPr>
          <p:nvPr/>
        </p:nvPicPr>
        <p:blipFill>
          <a:blip r:embed="rId2" cstate="print"/>
          <a:srcRect l="28051" t="14961" r="591" b="16535"/>
          <a:stretch>
            <a:fillRect/>
          </a:stretch>
        </p:blipFill>
        <p:spPr bwMode="auto">
          <a:xfrm>
            <a:off x="2266950" y="2017405"/>
            <a:ext cx="4410140" cy="3564245"/>
          </a:xfrm>
          <a:prstGeom prst="rect">
            <a:avLst/>
          </a:prstGeom>
          <a:noFill/>
          <a:ln w="19050">
            <a:solidFill>
              <a:schemeClr val="accent1"/>
            </a:solid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361546" y="457732"/>
            <a:ext cx="6934201" cy="523875"/>
          </a:xfrm>
        </p:spPr>
        <p:txBody>
          <a:bodyPr/>
          <a:lstStyle/>
          <a:p>
            <a:r>
              <a:rPr lang="en-US" dirty="0" smtClean="0"/>
              <a:t>Creating</a:t>
            </a:r>
            <a:r>
              <a:rPr lang="en-US" sz="1600" dirty="0" smtClean="0"/>
              <a:t> </a:t>
            </a:r>
            <a:r>
              <a:rPr lang="en-US" dirty="0" smtClean="0"/>
              <a:t>Line Bodies (3)</a:t>
            </a:r>
          </a:p>
        </p:txBody>
      </p:sp>
      <p:sp>
        <p:nvSpPr>
          <p:cNvPr id="10243" name="Rectangle 3"/>
          <p:cNvSpPr>
            <a:spLocks noGrp="1" noChangeArrowheads="1"/>
          </p:cNvSpPr>
          <p:nvPr>
            <p:ph type="body" idx="4294967295"/>
          </p:nvPr>
        </p:nvSpPr>
        <p:spPr>
          <a:xfrm>
            <a:off x="147638" y="1036638"/>
            <a:ext cx="6202362" cy="2019829"/>
          </a:xfrm>
        </p:spPr>
        <p:txBody>
          <a:bodyPr/>
          <a:lstStyle/>
          <a:p>
            <a:r>
              <a:rPr lang="en-US" dirty="0" smtClean="0"/>
              <a:t>Lines From Edges</a:t>
            </a:r>
          </a:p>
          <a:p>
            <a:r>
              <a:rPr lang="en-US" b="0" dirty="0" smtClean="0"/>
              <a:t>[Main Menu] Concept </a:t>
            </a:r>
            <a:r>
              <a:rPr lang="en-US" b="0" dirty="0" smtClean="0">
                <a:sym typeface="Wingdings" pitchFamily="2" charset="2"/>
              </a:rPr>
              <a:t> Lines From Edges</a:t>
            </a:r>
            <a:endParaRPr lang="en-US" dirty="0" smtClean="0"/>
          </a:p>
          <a:p>
            <a:pPr marL="742950" lvl="2" indent="-171450"/>
            <a:r>
              <a:rPr lang="en-US" sz="1600" b="0" dirty="0" smtClean="0"/>
              <a:t>Creates line bodies based on existing 2D and 3D model edges</a:t>
            </a:r>
          </a:p>
          <a:p>
            <a:pPr marL="742950" lvl="2" indent="-171450"/>
            <a:r>
              <a:rPr lang="en-US" sz="1600" b="0" dirty="0" smtClean="0"/>
              <a:t>Can produce multiple line bodies depending on the connectivity of the selected edges and faces</a:t>
            </a:r>
          </a:p>
          <a:p>
            <a:pPr marL="742950" lvl="2" indent="-171450"/>
            <a:r>
              <a:rPr lang="en-US" sz="1600" b="0" dirty="0" smtClean="0"/>
              <a:t>Can select edges and/or faces through two fields in the detail window then “Apply”</a:t>
            </a:r>
          </a:p>
          <a:p>
            <a:pPr marL="742950" lvl="2" indent="-171450"/>
            <a:endParaRPr lang="en-US" sz="1600" dirty="0" smtClean="0"/>
          </a:p>
        </p:txBody>
      </p:sp>
      <p:grpSp>
        <p:nvGrpSpPr>
          <p:cNvPr id="6" name="Group 5"/>
          <p:cNvGrpSpPr/>
          <p:nvPr/>
        </p:nvGrpSpPr>
        <p:grpSpPr>
          <a:xfrm>
            <a:off x="6327774" y="595312"/>
            <a:ext cx="2528358" cy="2147887"/>
            <a:chOff x="3381375" y="3516313"/>
            <a:chExt cx="2362200" cy="2028825"/>
          </a:xfrm>
        </p:grpSpPr>
        <p:pic>
          <p:nvPicPr>
            <p:cNvPr id="10244" name="Picture 6"/>
            <p:cNvPicPr>
              <a:picLocks noChangeAspect="1" noChangeArrowheads="1"/>
            </p:cNvPicPr>
            <p:nvPr/>
          </p:nvPicPr>
          <p:blipFill>
            <a:blip r:embed="rId2" cstate="print"/>
            <a:srcRect/>
            <a:stretch>
              <a:fillRect/>
            </a:stretch>
          </p:blipFill>
          <p:spPr bwMode="auto">
            <a:xfrm>
              <a:off x="3381375" y="3516313"/>
              <a:ext cx="2362200" cy="2028825"/>
            </a:xfrm>
            <a:prstGeom prst="rect">
              <a:avLst/>
            </a:prstGeom>
            <a:noFill/>
            <a:ln w="22225">
              <a:solidFill>
                <a:schemeClr val="tx1"/>
              </a:solidFill>
              <a:miter lim="800000"/>
              <a:headEnd/>
              <a:tailEnd/>
            </a:ln>
          </p:spPr>
        </p:pic>
        <p:sp>
          <p:nvSpPr>
            <p:cNvPr id="10245" name="Rectangle 7"/>
            <p:cNvSpPr>
              <a:spLocks noChangeArrowheads="1"/>
            </p:cNvSpPr>
            <p:nvPr/>
          </p:nvSpPr>
          <p:spPr bwMode="auto">
            <a:xfrm>
              <a:off x="4114800" y="4343400"/>
              <a:ext cx="1100138" cy="261938"/>
            </a:xfrm>
            <a:prstGeom prst="rect">
              <a:avLst/>
            </a:prstGeom>
            <a:noFill/>
            <a:ln w="28575" algn="ctr">
              <a:solidFill>
                <a:srgbClr val="FF0066"/>
              </a:solidFill>
              <a:miter lim="800000"/>
              <a:headEnd/>
              <a:tailEnd/>
            </a:ln>
          </p:spPr>
          <p:txBody>
            <a:bodyPr wrap="none" anchor="ctr">
              <a:spAutoFit/>
            </a:bodyPr>
            <a:lstStyle/>
            <a:p>
              <a:endParaRPr lang="en-US"/>
            </a:p>
          </p:txBody>
        </p:sp>
      </p:grpSp>
      <p:pic>
        <p:nvPicPr>
          <p:cNvPr id="16" name="Picture 12"/>
          <p:cNvPicPr>
            <a:picLocks noChangeAspect="1" noChangeArrowheads="1"/>
          </p:cNvPicPr>
          <p:nvPr/>
        </p:nvPicPr>
        <p:blipFill>
          <a:blip r:embed="rId3" cstate="print"/>
          <a:srcRect/>
          <a:stretch>
            <a:fillRect/>
          </a:stretch>
        </p:blipFill>
        <p:spPr bwMode="auto">
          <a:xfrm>
            <a:off x="178856" y="3815299"/>
            <a:ext cx="2562866" cy="2610902"/>
          </a:xfrm>
          <a:prstGeom prst="rect">
            <a:avLst/>
          </a:prstGeom>
          <a:noFill/>
          <a:ln w="9525">
            <a:noFill/>
            <a:miter lim="800000"/>
            <a:headEnd/>
            <a:tailEnd/>
          </a:ln>
        </p:spPr>
      </p:pic>
      <p:pic>
        <p:nvPicPr>
          <p:cNvPr id="17" name="Picture 13"/>
          <p:cNvPicPr>
            <a:picLocks noChangeAspect="1" noChangeArrowheads="1"/>
          </p:cNvPicPr>
          <p:nvPr/>
        </p:nvPicPr>
        <p:blipFill>
          <a:blip r:embed="rId4" cstate="print"/>
          <a:srcRect/>
          <a:stretch>
            <a:fillRect/>
          </a:stretch>
        </p:blipFill>
        <p:spPr bwMode="auto">
          <a:xfrm>
            <a:off x="6094430" y="3682781"/>
            <a:ext cx="2397638" cy="2701085"/>
          </a:xfrm>
          <a:prstGeom prst="rect">
            <a:avLst/>
          </a:prstGeom>
          <a:noFill/>
          <a:ln w="9525">
            <a:noFill/>
            <a:miter lim="800000"/>
            <a:headEnd/>
            <a:tailEnd/>
          </a:ln>
        </p:spPr>
      </p:pic>
      <p:pic>
        <p:nvPicPr>
          <p:cNvPr id="18" name="Picture 14"/>
          <p:cNvPicPr>
            <a:picLocks noChangeAspect="1" noChangeArrowheads="1"/>
          </p:cNvPicPr>
          <p:nvPr/>
        </p:nvPicPr>
        <p:blipFill>
          <a:blip r:embed="rId5" cstate="print"/>
          <a:srcRect/>
          <a:stretch>
            <a:fillRect/>
          </a:stretch>
        </p:blipFill>
        <p:spPr bwMode="auto">
          <a:xfrm>
            <a:off x="3195108" y="3423199"/>
            <a:ext cx="2227263" cy="1822450"/>
          </a:xfrm>
          <a:prstGeom prst="rect">
            <a:avLst/>
          </a:prstGeom>
          <a:noFill/>
          <a:ln w="22225">
            <a:solidFill>
              <a:schemeClr val="tx1"/>
            </a:solidFill>
            <a:miter lim="800000"/>
            <a:headEnd/>
            <a:tailEnd/>
          </a:ln>
        </p:spPr>
      </p:pic>
      <p:pic>
        <p:nvPicPr>
          <p:cNvPr id="19" name="Picture 15"/>
          <p:cNvPicPr>
            <a:picLocks noChangeAspect="1" noChangeArrowheads="1"/>
          </p:cNvPicPr>
          <p:nvPr/>
        </p:nvPicPr>
        <p:blipFill>
          <a:blip r:embed="rId6" cstate="print"/>
          <a:srcRect/>
          <a:stretch>
            <a:fillRect/>
          </a:stretch>
        </p:blipFill>
        <p:spPr bwMode="auto">
          <a:xfrm>
            <a:off x="3220508" y="5355186"/>
            <a:ext cx="2466975" cy="1076325"/>
          </a:xfrm>
          <a:prstGeom prst="rect">
            <a:avLst/>
          </a:prstGeom>
          <a:noFill/>
          <a:ln w="22225">
            <a:solidFill>
              <a:schemeClr val="tx1"/>
            </a:solidFill>
            <a:miter lim="800000"/>
            <a:headEnd/>
            <a:tailEnd/>
          </a:ln>
        </p:spPr>
      </p:pic>
      <p:sp>
        <p:nvSpPr>
          <p:cNvPr id="20" name="Rectangle 16"/>
          <p:cNvSpPr>
            <a:spLocks noChangeArrowheads="1"/>
          </p:cNvSpPr>
          <p:nvPr/>
        </p:nvSpPr>
        <p:spPr bwMode="auto">
          <a:xfrm>
            <a:off x="4215871" y="6061624"/>
            <a:ext cx="1457325" cy="203200"/>
          </a:xfrm>
          <a:prstGeom prst="rect">
            <a:avLst/>
          </a:prstGeom>
          <a:noFill/>
          <a:ln w="28575" algn="ctr">
            <a:solidFill>
              <a:srgbClr val="FF0066"/>
            </a:solidFill>
            <a:miter lim="800000"/>
            <a:headEnd/>
            <a:tailEnd/>
          </a:ln>
        </p:spPr>
        <p:txBody>
          <a:bodyPr wrap="none" anchor="ctr">
            <a:spAutoFit/>
          </a:bodyPr>
          <a:lstStyle/>
          <a:p>
            <a:endParaRPr lang="en-US"/>
          </a:p>
        </p:txBody>
      </p:sp>
      <p:sp>
        <p:nvSpPr>
          <p:cNvPr id="21" name="Rectangle 17"/>
          <p:cNvSpPr>
            <a:spLocks noChangeArrowheads="1"/>
          </p:cNvSpPr>
          <p:nvPr/>
        </p:nvSpPr>
        <p:spPr bwMode="auto">
          <a:xfrm>
            <a:off x="3666596" y="4656686"/>
            <a:ext cx="541337" cy="160338"/>
          </a:xfrm>
          <a:prstGeom prst="rect">
            <a:avLst/>
          </a:prstGeom>
          <a:noFill/>
          <a:ln w="28575" algn="ctr">
            <a:solidFill>
              <a:srgbClr val="FF0066"/>
            </a:solidFill>
            <a:miter lim="800000"/>
            <a:headEnd/>
            <a:tailEnd/>
          </a:ln>
        </p:spPr>
        <p:txBody>
          <a:bodyPr wrap="none" anchor="ctr">
            <a:spAutoFit/>
          </a:bodyPr>
          <a:lstStyle/>
          <a:p>
            <a:endParaRPr lang="en-US"/>
          </a:p>
        </p:txBody>
      </p:sp>
      <p:sp>
        <p:nvSpPr>
          <p:cNvPr id="22" name="Text Box 1044"/>
          <p:cNvSpPr txBox="1">
            <a:spLocks noChangeArrowheads="1"/>
          </p:cNvSpPr>
          <p:nvPr/>
        </p:nvSpPr>
        <p:spPr bwMode="auto">
          <a:xfrm>
            <a:off x="5825013" y="3064941"/>
            <a:ext cx="1441450" cy="304800"/>
          </a:xfrm>
          <a:prstGeom prst="rect">
            <a:avLst/>
          </a:prstGeom>
          <a:noFill/>
          <a:ln w="25400">
            <a:noFill/>
            <a:miter lim="800000"/>
            <a:headEnd type="none" w="sm" len="sm"/>
            <a:tailEnd type="none" w="sm" len="sm"/>
          </a:ln>
        </p:spPr>
        <p:txBody>
          <a:bodyPr>
            <a:spAutoFit/>
          </a:bodyPr>
          <a:lstStyle/>
          <a:p>
            <a:pPr algn="l">
              <a:spcBef>
                <a:spcPct val="50000"/>
              </a:spcBef>
            </a:pPr>
            <a:r>
              <a:rPr lang="en-US" sz="1400" dirty="0"/>
              <a:t>Line </a:t>
            </a:r>
            <a:r>
              <a:rPr lang="en-US" sz="1400" dirty="0" smtClean="0"/>
              <a:t>Bodies</a:t>
            </a:r>
            <a:endParaRPr lang="en-US" sz="1400" dirty="0"/>
          </a:p>
        </p:txBody>
      </p:sp>
      <p:sp>
        <p:nvSpPr>
          <p:cNvPr id="23" name="Line 1045"/>
          <p:cNvSpPr>
            <a:spLocks noChangeShapeType="1"/>
          </p:cNvSpPr>
          <p:nvPr/>
        </p:nvSpPr>
        <p:spPr bwMode="auto">
          <a:xfrm>
            <a:off x="6393338" y="3322116"/>
            <a:ext cx="174625" cy="1625600"/>
          </a:xfrm>
          <a:prstGeom prst="line">
            <a:avLst/>
          </a:prstGeom>
          <a:noFill/>
          <a:ln w="25400">
            <a:solidFill>
              <a:srgbClr val="FF0000"/>
            </a:solidFill>
            <a:round/>
            <a:headEnd type="none" w="sm" len="sm"/>
            <a:tailEnd type="triangle" w="sm" len="sm"/>
          </a:ln>
        </p:spPr>
        <p:txBody>
          <a:bodyPr wrap="none" anchor="ctr"/>
          <a:lstStyle/>
          <a:p>
            <a:endParaRPr lang="en-US"/>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302279" y="406400"/>
            <a:ext cx="6934201" cy="515938"/>
          </a:xfrm>
        </p:spPr>
        <p:txBody>
          <a:bodyPr/>
          <a:lstStyle/>
          <a:p>
            <a:r>
              <a:rPr lang="en-US" dirty="0" smtClean="0"/>
              <a:t>Split Edges</a:t>
            </a:r>
          </a:p>
        </p:txBody>
      </p:sp>
      <p:sp>
        <p:nvSpPr>
          <p:cNvPr id="12291" name="Rectangle 3"/>
          <p:cNvSpPr>
            <a:spLocks noGrp="1" noChangeArrowheads="1"/>
          </p:cNvSpPr>
          <p:nvPr>
            <p:ph type="body" idx="4294967295"/>
          </p:nvPr>
        </p:nvSpPr>
        <p:spPr>
          <a:xfrm>
            <a:off x="315913" y="970489"/>
            <a:ext cx="8123237" cy="1393825"/>
          </a:xfrm>
        </p:spPr>
        <p:txBody>
          <a:bodyPr/>
          <a:lstStyle/>
          <a:p>
            <a:pPr>
              <a:lnSpc>
                <a:spcPct val="80000"/>
              </a:lnSpc>
            </a:pPr>
            <a:r>
              <a:rPr lang="en-US" dirty="0" smtClean="0"/>
              <a:t>Split Line Body</a:t>
            </a:r>
          </a:p>
          <a:p>
            <a:pPr>
              <a:lnSpc>
                <a:spcPct val="80000"/>
              </a:lnSpc>
            </a:pPr>
            <a:r>
              <a:rPr lang="en-US" b="0" dirty="0" smtClean="0"/>
              <a:t>[Main Menu] Concept </a:t>
            </a:r>
            <a:r>
              <a:rPr lang="en-US" b="0" dirty="0" smtClean="0">
                <a:sym typeface="Wingdings" pitchFamily="2" charset="2"/>
              </a:rPr>
              <a:t> Split Edges</a:t>
            </a:r>
            <a:endParaRPr lang="en-US" dirty="0" smtClean="0"/>
          </a:p>
          <a:p>
            <a:pPr marL="742950" lvl="2" indent="-171450">
              <a:lnSpc>
                <a:spcPct val="80000"/>
              </a:lnSpc>
            </a:pPr>
            <a:r>
              <a:rPr lang="en-US" sz="1600" b="0" dirty="0" smtClean="0"/>
              <a:t>Splits line body edges into two pieces</a:t>
            </a:r>
          </a:p>
          <a:p>
            <a:pPr marL="742950" lvl="2" indent="-171450">
              <a:lnSpc>
                <a:spcPct val="80000"/>
              </a:lnSpc>
            </a:pPr>
            <a:r>
              <a:rPr lang="en-US" sz="1600" b="0" dirty="0" smtClean="0"/>
              <a:t>Split location is controlled by the Fraction property (e.g. 0.5 = split in half). </a:t>
            </a:r>
          </a:p>
          <a:p>
            <a:pPr marL="742950" lvl="2" indent="-171450">
              <a:lnSpc>
                <a:spcPct val="80000"/>
              </a:lnSpc>
            </a:pPr>
            <a:r>
              <a:rPr lang="en-US" sz="1600" b="0" dirty="0" smtClean="0"/>
              <a:t>Other Options:</a:t>
            </a:r>
          </a:p>
          <a:p>
            <a:pPr marL="973138" lvl="3" indent="-171450">
              <a:lnSpc>
                <a:spcPct val="80000"/>
              </a:lnSpc>
            </a:pPr>
            <a:r>
              <a:rPr lang="en-US" sz="1600" b="0" dirty="0" smtClean="0"/>
              <a:t>Split by Delta: Distance between each split is given by Delta along the edge</a:t>
            </a:r>
          </a:p>
          <a:p>
            <a:pPr marL="973138" lvl="3" indent="-171450">
              <a:lnSpc>
                <a:spcPct val="80000"/>
              </a:lnSpc>
            </a:pPr>
            <a:r>
              <a:rPr lang="en-US" sz="1600" b="0" dirty="0" smtClean="0"/>
              <a:t>Split by N: Number of Divisions of the Edge</a:t>
            </a:r>
          </a:p>
          <a:p>
            <a:pPr marL="514350" lvl="1" indent="-171450">
              <a:lnSpc>
                <a:spcPct val="80000"/>
              </a:lnSpc>
            </a:pPr>
            <a:endParaRPr lang="en-US" sz="1400" dirty="0" smtClean="0"/>
          </a:p>
        </p:txBody>
      </p:sp>
      <p:grpSp>
        <p:nvGrpSpPr>
          <p:cNvPr id="2" name="Group 17"/>
          <p:cNvGrpSpPr>
            <a:grpSpLocks/>
          </p:cNvGrpSpPr>
          <p:nvPr/>
        </p:nvGrpSpPr>
        <p:grpSpPr bwMode="auto">
          <a:xfrm>
            <a:off x="1025525" y="2847456"/>
            <a:ext cx="7112000" cy="1817687"/>
            <a:chOff x="315" y="2320"/>
            <a:chExt cx="5226" cy="1635"/>
          </a:xfrm>
        </p:grpSpPr>
        <p:pic>
          <p:nvPicPr>
            <p:cNvPr id="12297" name="Picture 16" descr="lineb20"/>
            <p:cNvPicPr>
              <a:picLocks noChangeAspect="1" noChangeArrowheads="1"/>
            </p:cNvPicPr>
            <p:nvPr/>
          </p:nvPicPr>
          <p:blipFill>
            <a:blip r:embed="rId2" cstate="print"/>
            <a:srcRect/>
            <a:stretch>
              <a:fillRect/>
            </a:stretch>
          </p:blipFill>
          <p:spPr bwMode="auto">
            <a:xfrm>
              <a:off x="3867" y="2814"/>
              <a:ext cx="1674" cy="1115"/>
            </a:xfrm>
            <a:prstGeom prst="rect">
              <a:avLst/>
            </a:prstGeom>
            <a:noFill/>
            <a:ln w="9525">
              <a:noFill/>
              <a:miter lim="800000"/>
              <a:headEnd/>
              <a:tailEnd/>
            </a:ln>
          </p:spPr>
        </p:pic>
        <p:pic>
          <p:nvPicPr>
            <p:cNvPr id="12298" name="Picture 15" descr="lineb19"/>
            <p:cNvPicPr>
              <a:picLocks noChangeAspect="1" noChangeArrowheads="1"/>
            </p:cNvPicPr>
            <p:nvPr/>
          </p:nvPicPr>
          <p:blipFill>
            <a:blip r:embed="rId3" cstate="print"/>
            <a:srcRect/>
            <a:stretch>
              <a:fillRect/>
            </a:stretch>
          </p:blipFill>
          <p:spPr bwMode="auto">
            <a:xfrm>
              <a:off x="2017" y="2815"/>
              <a:ext cx="1726" cy="1139"/>
            </a:xfrm>
            <a:prstGeom prst="rect">
              <a:avLst/>
            </a:prstGeom>
            <a:noFill/>
            <a:ln w="9525">
              <a:noFill/>
              <a:miter lim="800000"/>
              <a:headEnd/>
              <a:tailEnd/>
            </a:ln>
          </p:spPr>
        </p:pic>
        <p:pic>
          <p:nvPicPr>
            <p:cNvPr id="12299" name="Picture 14" descr="lineb17"/>
            <p:cNvPicPr>
              <a:picLocks noChangeAspect="1" noChangeArrowheads="1"/>
            </p:cNvPicPr>
            <p:nvPr/>
          </p:nvPicPr>
          <p:blipFill>
            <a:blip r:embed="rId4" cstate="print"/>
            <a:srcRect/>
            <a:stretch>
              <a:fillRect/>
            </a:stretch>
          </p:blipFill>
          <p:spPr bwMode="auto">
            <a:xfrm>
              <a:off x="315" y="2823"/>
              <a:ext cx="1640" cy="1132"/>
            </a:xfrm>
            <a:prstGeom prst="rect">
              <a:avLst/>
            </a:prstGeom>
            <a:noFill/>
            <a:ln w="9525">
              <a:noFill/>
              <a:miter lim="800000"/>
              <a:headEnd/>
              <a:tailEnd/>
            </a:ln>
          </p:spPr>
        </p:pic>
        <p:sp>
          <p:nvSpPr>
            <p:cNvPr id="12300" name="Text Box 7"/>
            <p:cNvSpPr txBox="1">
              <a:spLocks noChangeArrowheads="1"/>
            </p:cNvSpPr>
            <p:nvPr/>
          </p:nvSpPr>
          <p:spPr bwMode="auto">
            <a:xfrm>
              <a:off x="495" y="2334"/>
              <a:ext cx="1064" cy="303"/>
            </a:xfrm>
            <a:prstGeom prst="rect">
              <a:avLst/>
            </a:prstGeom>
            <a:noFill/>
            <a:ln w="38100">
              <a:noFill/>
              <a:miter lim="800000"/>
              <a:headEnd type="none" w="sm" len="sm"/>
              <a:tailEnd type="none" w="sm" len="sm"/>
            </a:ln>
          </p:spPr>
          <p:txBody>
            <a:bodyPr>
              <a:spAutoFit/>
            </a:bodyPr>
            <a:lstStyle/>
            <a:p>
              <a:pPr algn="l">
                <a:spcBef>
                  <a:spcPct val="50000"/>
                </a:spcBef>
              </a:pPr>
              <a:r>
                <a:rPr lang="en-US" sz="1600"/>
                <a:t>Selected line</a:t>
              </a:r>
            </a:p>
          </p:txBody>
        </p:sp>
        <p:sp>
          <p:nvSpPr>
            <p:cNvPr id="12301" name="Text Box 8"/>
            <p:cNvSpPr txBox="1">
              <a:spLocks noChangeArrowheads="1"/>
            </p:cNvSpPr>
            <p:nvPr/>
          </p:nvSpPr>
          <p:spPr bwMode="auto">
            <a:xfrm>
              <a:off x="2367" y="2320"/>
              <a:ext cx="1064" cy="523"/>
            </a:xfrm>
            <a:prstGeom prst="rect">
              <a:avLst/>
            </a:prstGeom>
            <a:noFill/>
            <a:ln w="38100">
              <a:noFill/>
              <a:miter lim="800000"/>
              <a:headEnd type="none" w="sm" len="sm"/>
              <a:tailEnd type="none" w="sm" len="sm"/>
            </a:ln>
          </p:spPr>
          <p:txBody>
            <a:bodyPr>
              <a:spAutoFit/>
            </a:bodyPr>
            <a:lstStyle/>
            <a:p>
              <a:pPr algn="l">
                <a:spcBef>
                  <a:spcPct val="50000"/>
                </a:spcBef>
              </a:pPr>
              <a:r>
                <a:rPr lang="en-US" sz="1600" dirty="0"/>
                <a:t>Fraction = 0.5</a:t>
              </a:r>
            </a:p>
          </p:txBody>
        </p:sp>
        <p:sp>
          <p:nvSpPr>
            <p:cNvPr id="12302" name="Text Box 9"/>
            <p:cNvSpPr txBox="1">
              <a:spLocks noChangeArrowheads="1"/>
            </p:cNvSpPr>
            <p:nvPr/>
          </p:nvSpPr>
          <p:spPr bwMode="auto">
            <a:xfrm>
              <a:off x="4343" y="2326"/>
              <a:ext cx="1066" cy="522"/>
            </a:xfrm>
            <a:prstGeom prst="rect">
              <a:avLst/>
            </a:prstGeom>
            <a:noFill/>
            <a:ln w="38100">
              <a:noFill/>
              <a:miter lim="800000"/>
              <a:headEnd type="none" w="sm" len="sm"/>
              <a:tailEnd type="none" w="sm" len="sm"/>
            </a:ln>
          </p:spPr>
          <p:txBody>
            <a:bodyPr>
              <a:spAutoFit/>
            </a:bodyPr>
            <a:lstStyle/>
            <a:p>
              <a:pPr algn="l">
                <a:spcBef>
                  <a:spcPct val="50000"/>
                </a:spcBef>
              </a:pPr>
              <a:r>
                <a:rPr lang="en-US" sz="1600" dirty="0"/>
                <a:t>Fraction = 0.25</a:t>
              </a:r>
            </a:p>
          </p:txBody>
        </p:sp>
        <p:sp>
          <p:nvSpPr>
            <p:cNvPr id="12303" name="Line 10"/>
            <p:cNvSpPr>
              <a:spLocks noChangeShapeType="1"/>
            </p:cNvSpPr>
            <p:nvPr/>
          </p:nvSpPr>
          <p:spPr bwMode="auto">
            <a:xfrm>
              <a:off x="995" y="2539"/>
              <a:ext cx="111" cy="350"/>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12304" name="Line 12"/>
            <p:cNvSpPr>
              <a:spLocks noChangeShapeType="1"/>
            </p:cNvSpPr>
            <p:nvPr/>
          </p:nvSpPr>
          <p:spPr bwMode="auto">
            <a:xfrm flipH="1">
              <a:off x="2249" y="2493"/>
              <a:ext cx="180" cy="411"/>
            </a:xfrm>
            <a:prstGeom prst="line">
              <a:avLst/>
            </a:prstGeom>
            <a:noFill/>
            <a:ln w="25400">
              <a:solidFill>
                <a:srgbClr val="FF0000"/>
              </a:solidFill>
              <a:round/>
              <a:headEnd type="none" w="sm" len="sm"/>
              <a:tailEnd type="triangle" w="sm" len="sm"/>
            </a:ln>
          </p:spPr>
          <p:txBody>
            <a:bodyPr wrap="none" anchor="ctr"/>
            <a:lstStyle/>
            <a:p>
              <a:endParaRPr lang="en-US"/>
            </a:p>
          </p:txBody>
        </p:sp>
        <p:sp>
          <p:nvSpPr>
            <p:cNvPr id="12305" name="Line 13"/>
            <p:cNvSpPr>
              <a:spLocks noChangeShapeType="1"/>
            </p:cNvSpPr>
            <p:nvPr/>
          </p:nvSpPr>
          <p:spPr bwMode="auto">
            <a:xfrm flipH="1">
              <a:off x="4190" y="2485"/>
              <a:ext cx="200" cy="433"/>
            </a:xfrm>
            <a:prstGeom prst="line">
              <a:avLst/>
            </a:prstGeom>
            <a:noFill/>
            <a:ln w="25400">
              <a:solidFill>
                <a:srgbClr val="FF0000"/>
              </a:solidFill>
              <a:round/>
              <a:headEnd type="none" w="sm" len="sm"/>
              <a:tailEnd type="triangle" w="sm" len="sm"/>
            </a:ln>
          </p:spPr>
          <p:txBody>
            <a:bodyPr wrap="none" anchor="ctr"/>
            <a:lstStyle/>
            <a:p>
              <a:endParaRPr lang="en-US"/>
            </a:p>
          </p:txBody>
        </p:sp>
      </p:grpSp>
      <p:grpSp>
        <p:nvGrpSpPr>
          <p:cNvPr id="18" name="Group 17"/>
          <p:cNvGrpSpPr/>
          <p:nvPr/>
        </p:nvGrpSpPr>
        <p:grpSpPr>
          <a:xfrm>
            <a:off x="1270000" y="4699535"/>
            <a:ext cx="1608138" cy="1798637"/>
            <a:chOff x="1270000" y="4564063"/>
            <a:chExt cx="1608138" cy="1798637"/>
          </a:xfrm>
        </p:grpSpPr>
        <p:pic>
          <p:nvPicPr>
            <p:cNvPr id="12293" name="Picture 14"/>
            <p:cNvPicPr>
              <a:picLocks noChangeAspect="1" noChangeArrowheads="1"/>
            </p:cNvPicPr>
            <p:nvPr/>
          </p:nvPicPr>
          <p:blipFill>
            <a:blip r:embed="rId5" cstate="print"/>
            <a:srcRect/>
            <a:stretch>
              <a:fillRect/>
            </a:stretch>
          </p:blipFill>
          <p:spPr bwMode="auto">
            <a:xfrm>
              <a:off x="1295400" y="4589463"/>
              <a:ext cx="1582738" cy="1773237"/>
            </a:xfrm>
            <a:prstGeom prst="rect">
              <a:avLst/>
            </a:prstGeom>
            <a:noFill/>
            <a:ln w="22225">
              <a:solidFill>
                <a:schemeClr val="tx1"/>
              </a:solidFill>
              <a:miter lim="800000"/>
              <a:headEnd/>
              <a:tailEnd/>
            </a:ln>
          </p:spPr>
        </p:pic>
        <p:sp>
          <p:nvSpPr>
            <p:cNvPr id="12294" name="Rectangle 17"/>
            <p:cNvSpPr>
              <a:spLocks noChangeArrowheads="1"/>
            </p:cNvSpPr>
            <p:nvPr/>
          </p:nvSpPr>
          <p:spPr bwMode="auto">
            <a:xfrm>
              <a:off x="1303338" y="4564063"/>
              <a:ext cx="441325" cy="236537"/>
            </a:xfrm>
            <a:prstGeom prst="rect">
              <a:avLst/>
            </a:prstGeom>
            <a:noFill/>
            <a:ln w="28575" algn="ctr">
              <a:solidFill>
                <a:srgbClr val="FF0066"/>
              </a:solidFill>
              <a:miter lim="800000"/>
              <a:headEnd/>
              <a:tailEnd/>
            </a:ln>
          </p:spPr>
          <p:txBody>
            <a:bodyPr wrap="none" anchor="ctr">
              <a:spAutoFit/>
            </a:bodyPr>
            <a:lstStyle/>
            <a:p>
              <a:endParaRPr lang="en-US"/>
            </a:p>
          </p:txBody>
        </p:sp>
        <p:sp>
          <p:nvSpPr>
            <p:cNvPr id="12295" name="Rectangle 18"/>
            <p:cNvSpPr>
              <a:spLocks noChangeArrowheads="1"/>
            </p:cNvSpPr>
            <p:nvPr/>
          </p:nvSpPr>
          <p:spPr bwMode="auto">
            <a:xfrm>
              <a:off x="1270000" y="5562600"/>
              <a:ext cx="820738" cy="211138"/>
            </a:xfrm>
            <a:prstGeom prst="rect">
              <a:avLst/>
            </a:prstGeom>
            <a:noFill/>
            <a:ln w="28575" algn="ctr">
              <a:solidFill>
                <a:srgbClr val="FF0066"/>
              </a:solidFill>
              <a:miter lim="800000"/>
              <a:headEnd/>
              <a:tailEnd/>
            </a:ln>
          </p:spPr>
          <p:txBody>
            <a:bodyPr wrap="none" anchor="ctr">
              <a:spAutoFit/>
            </a:bodyPr>
            <a:lstStyle/>
            <a:p>
              <a:endParaRPr lang="en-US"/>
            </a:p>
          </p:txBody>
        </p:sp>
      </p:grpSp>
      <p:pic>
        <p:nvPicPr>
          <p:cNvPr id="12296" name="Picture 19"/>
          <p:cNvPicPr>
            <a:picLocks noChangeAspect="1" noChangeArrowheads="1"/>
          </p:cNvPicPr>
          <p:nvPr/>
        </p:nvPicPr>
        <p:blipFill>
          <a:blip r:embed="rId6" cstate="print"/>
          <a:srcRect/>
          <a:stretch>
            <a:fillRect/>
          </a:stretch>
        </p:blipFill>
        <p:spPr bwMode="auto">
          <a:xfrm>
            <a:off x="3783013" y="4852996"/>
            <a:ext cx="2543175" cy="1266825"/>
          </a:xfrm>
          <a:prstGeom prst="rect">
            <a:avLst/>
          </a:prstGeom>
          <a:noFill/>
          <a:ln w="22225">
            <a:solidFill>
              <a:schemeClr val="tx1"/>
            </a:solidFill>
            <a:miter lim="800000"/>
            <a:headEnd/>
            <a:tailEnd/>
          </a:ln>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327678" y="422805"/>
            <a:ext cx="6934201" cy="492125"/>
          </a:xfrm>
        </p:spPr>
        <p:txBody>
          <a:bodyPr/>
          <a:lstStyle/>
          <a:p>
            <a:r>
              <a:rPr lang="en-US" dirty="0" smtClean="0"/>
              <a:t>Cross Sections (1)</a:t>
            </a:r>
          </a:p>
        </p:txBody>
      </p:sp>
      <p:sp>
        <p:nvSpPr>
          <p:cNvPr id="13315" name="Rectangle 3"/>
          <p:cNvSpPr>
            <a:spLocks noGrp="1" noChangeArrowheads="1"/>
          </p:cNvSpPr>
          <p:nvPr>
            <p:ph type="body" idx="4294967295"/>
          </p:nvPr>
        </p:nvSpPr>
        <p:spPr>
          <a:xfrm>
            <a:off x="316971" y="986897"/>
            <a:ext cx="8216900" cy="2181225"/>
          </a:xfrm>
        </p:spPr>
        <p:txBody>
          <a:bodyPr/>
          <a:lstStyle/>
          <a:p>
            <a:pPr>
              <a:lnSpc>
                <a:spcPct val="90000"/>
              </a:lnSpc>
            </a:pPr>
            <a:r>
              <a:rPr lang="en-US" dirty="0" smtClean="0"/>
              <a:t>Cross Sections</a:t>
            </a:r>
          </a:p>
          <a:p>
            <a:pPr marL="742950" lvl="2" indent="-171450">
              <a:lnSpc>
                <a:spcPct val="90000"/>
              </a:lnSpc>
            </a:pPr>
            <a:r>
              <a:rPr lang="en-US" sz="1600" b="0" dirty="0" smtClean="0"/>
              <a:t>Cross sections are attributes assigned to line bodies to define beam properties in the FE simulation</a:t>
            </a:r>
          </a:p>
          <a:p>
            <a:pPr marL="742950" lvl="2" indent="-171450">
              <a:lnSpc>
                <a:spcPct val="90000"/>
              </a:lnSpc>
            </a:pPr>
            <a:r>
              <a:rPr lang="en-US" sz="1600" b="0" dirty="0" smtClean="0"/>
              <a:t>In DM, cross sections are represented by sketches and are controlled by a set of dimensions</a:t>
            </a:r>
          </a:p>
          <a:p>
            <a:pPr marL="1087438" lvl="3">
              <a:lnSpc>
                <a:spcPct val="90000"/>
              </a:lnSpc>
            </a:pPr>
            <a:r>
              <a:rPr lang="en-US" sz="1600" b="0" dirty="0" smtClean="0"/>
              <a:t>Note: Design-Modeler uses a different coordinate system for cross sections than the one used in the ANSYS environment (described later)</a:t>
            </a:r>
          </a:p>
          <a:p>
            <a:pPr marL="514350" lvl="1" indent="-171450">
              <a:lnSpc>
                <a:spcPct val="90000"/>
              </a:lnSpc>
            </a:pPr>
            <a:endParaRPr lang="en-US" sz="1600" dirty="0" smtClean="0"/>
          </a:p>
        </p:txBody>
      </p:sp>
      <p:pic>
        <p:nvPicPr>
          <p:cNvPr id="13316" name="Picture 5"/>
          <p:cNvPicPr>
            <a:picLocks noChangeAspect="1" noChangeArrowheads="1"/>
          </p:cNvPicPr>
          <p:nvPr/>
        </p:nvPicPr>
        <p:blipFill>
          <a:blip r:embed="rId2" cstate="print"/>
          <a:srcRect/>
          <a:stretch>
            <a:fillRect/>
          </a:stretch>
        </p:blipFill>
        <p:spPr bwMode="auto">
          <a:xfrm>
            <a:off x="1536172" y="2995613"/>
            <a:ext cx="1901295" cy="3330400"/>
          </a:xfrm>
          <a:prstGeom prst="rect">
            <a:avLst/>
          </a:prstGeom>
          <a:noFill/>
          <a:ln w="22225">
            <a:solidFill>
              <a:schemeClr val="tx1"/>
            </a:solidFill>
            <a:miter lim="800000"/>
            <a:headEnd/>
            <a:tailEnd/>
          </a:ln>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327678" y="431800"/>
            <a:ext cx="6934201" cy="508000"/>
          </a:xfrm>
        </p:spPr>
        <p:txBody>
          <a:bodyPr/>
          <a:lstStyle/>
          <a:p>
            <a:r>
              <a:rPr lang="en-US" dirty="0" smtClean="0"/>
              <a:t>Cross Sections (2)</a:t>
            </a:r>
          </a:p>
        </p:txBody>
      </p:sp>
      <p:sp>
        <p:nvSpPr>
          <p:cNvPr id="14339" name="Rectangle 3"/>
          <p:cNvSpPr>
            <a:spLocks noGrp="1" noChangeArrowheads="1"/>
          </p:cNvSpPr>
          <p:nvPr>
            <p:ph type="body" idx="4294967295"/>
          </p:nvPr>
        </p:nvSpPr>
        <p:spPr>
          <a:xfrm>
            <a:off x="171450" y="985838"/>
            <a:ext cx="8166100" cy="1190625"/>
          </a:xfrm>
        </p:spPr>
        <p:txBody>
          <a:bodyPr/>
          <a:lstStyle/>
          <a:p>
            <a:pPr>
              <a:lnSpc>
                <a:spcPct val="90000"/>
              </a:lnSpc>
              <a:buFont typeface="Arial" pitchFamily="34" charset="0"/>
              <a:buChar char="•"/>
            </a:pPr>
            <a:r>
              <a:rPr lang="en-US" b="0" dirty="0" smtClean="0"/>
              <a:t>Cross sections are selected from the Concept menu</a:t>
            </a:r>
          </a:p>
          <a:p>
            <a:pPr>
              <a:lnSpc>
                <a:spcPct val="90000"/>
              </a:lnSpc>
              <a:buFont typeface="Arial" pitchFamily="34" charset="0"/>
              <a:buChar char="•"/>
            </a:pPr>
            <a:r>
              <a:rPr lang="en-US" b="0" dirty="0" smtClean="0"/>
              <a:t>A cross section branch is inserted in the tree where each chosen cross section is listed</a:t>
            </a:r>
          </a:p>
        </p:txBody>
      </p:sp>
      <p:sp>
        <p:nvSpPr>
          <p:cNvPr id="14341" name="Text Box 8"/>
          <p:cNvSpPr txBox="1">
            <a:spLocks noChangeArrowheads="1"/>
          </p:cNvSpPr>
          <p:nvPr/>
        </p:nvSpPr>
        <p:spPr bwMode="auto">
          <a:xfrm>
            <a:off x="5870575" y="5443008"/>
            <a:ext cx="2215092" cy="669925"/>
          </a:xfrm>
          <a:prstGeom prst="rect">
            <a:avLst/>
          </a:prstGeom>
          <a:noFill/>
          <a:ln w="38100">
            <a:noFill/>
            <a:miter lim="800000"/>
            <a:headEnd type="none" w="sm" len="sm"/>
            <a:tailEnd type="none" w="sm" len="sm"/>
          </a:ln>
        </p:spPr>
        <p:txBody>
          <a:bodyPr wrap="square">
            <a:spAutoFit/>
          </a:bodyPr>
          <a:lstStyle/>
          <a:p>
            <a:pPr algn="l">
              <a:spcBef>
                <a:spcPct val="50000"/>
              </a:spcBef>
            </a:pPr>
            <a:r>
              <a:rPr lang="en-US" sz="1800" dirty="0" smtClean="0"/>
              <a:t>Cross Sections in Tree Outline</a:t>
            </a:r>
            <a:endParaRPr lang="en-US" sz="1800" dirty="0"/>
          </a:p>
        </p:txBody>
      </p:sp>
      <p:grpSp>
        <p:nvGrpSpPr>
          <p:cNvPr id="13" name="Group 12"/>
          <p:cNvGrpSpPr/>
          <p:nvPr/>
        </p:nvGrpSpPr>
        <p:grpSpPr>
          <a:xfrm>
            <a:off x="5198534" y="2421464"/>
            <a:ext cx="3133725" cy="2843213"/>
            <a:chOff x="5873750" y="4208463"/>
            <a:chExt cx="2543175" cy="1809750"/>
          </a:xfrm>
        </p:grpSpPr>
        <p:pic>
          <p:nvPicPr>
            <p:cNvPr id="14346" name="Picture 17"/>
            <p:cNvPicPr>
              <a:picLocks noChangeAspect="1" noChangeArrowheads="1"/>
            </p:cNvPicPr>
            <p:nvPr/>
          </p:nvPicPr>
          <p:blipFill>
            <a:blip r:embed="rId2" cstate="print"/>
            <a:srcRect/>
            <a:stretch>
              <a:fillRect/>
            </a:stretch>
          </p:blipFill>
          <p:spPr bwMode="auto">
            <a:xfrm>
              <a:off x="5873750" y="4208463"/>
              <a:ext cx="2543175" cy="1809750"/>
            </a:xfrm>
            <a:prstGeom prst="rect">
              <a:avLst/>
            </a:prstGeom>
            <a:noFill/>
            <a:ln w="22225">
              <a:solidFill>
                <a:schemeClr val="tx1"/>
              </a:solidFill>
              <a:miter lim="800000"/>
              <a:headEnd/>
              <a:tailEnd/>
            </a:ln>
          </p:spPr>
        </p:pic>
        <p:sp>
          <p:nvSpPr>
            <p:cNvPr id="14347" name="Rectangle 18"/>
            <p:cNvSpPr>
              <a:spLocks noChangeArrowheads="1"/>
            </p:cNvSpPr>
            <p:nvPr/>
          </p:nvSpPr>
          <p:spPr bwMode="auto">
            <a:xfrm>
              <a:off x="6096000" y="5138738"/>
              <a:ext cx="1668463" cy="660400"/>
            </a:xfrm>
            <a:prstGeom prst="rect">
              <a:avLst/>
            </a:prstGeom>
            <a:noFill/>
            <a:ln w="28575" algn="ctr">
              <a:solidFill>
                <a:srgbClr val="FF0066"/>
              </a:solidFill>
              <a:miter lim="800000"/>
              <a:headEnd/>
              <a:tailEnd/>
            </a:ln>
          </p:spPr>
          <p:txBody>
            <a:bodyPr wrap="none" anchor="ctr">
              <a:spAutoFit/>
            </a:bodyPr>
            <a:lstStyle/>
            <a:p>
              <a:endParaRPr lang="en-US"/>
            </a:p>
          </p:txBody>
        </p:sp>
      </p:grpSp>
      <p:grpSp>
        <p:nvGrpSpPr>
          <p:cNvPr id="14" name="Group 13"/>
          <p:cNvGrpSpPr/>
          <p:nvPr/>
        </p:nvGrpSpPr>
        <p:grpSpPr>
          <a:xfrm>
            <a:off x="203729" y="2396066"/>
            <a:ext cx="5045603" cy="4038601"/>
            <a:chOff x="576263" y="2565400"/>
            <a:chExt cx="4906962" cy="3910013"/>
          </a:xfrm>
        </p:grpSpPr>
        <p:sp>
          <p:nvSpPr>
            <p:cNvPr id="14340" name="Text Box 7"/>
            <p:cNvSpPr txBox="1">
              <a:spLocks noChangeArrowheads="1"/>
            </p:cNvSpPr>
            <p:nvPr/>
          </p:nvSpPr>
          <p:spPr bwMode="auto">
            <a:xfrm>
              <a:off x="2247900" y="3114675"/>
              <a:ext cx="1817688" cy="369332"/>
            </a:xfrm>
            <a:prstGeom prst="rect">
              <a:avLst/>
            </a:prstGeom>
            <a:noFill/>
            <a:ln w="38100">
              <a:noFill/>
              <a:miter lim="800000"/>
              <a:headEnd type="none" w="sm" len="sm"/>
              <a:tailEnd type="none" w="sm" len="sm"/>
            </a:ln>
          </p:spPr>
          <p:txBody>
            <a:bodyPr>
              <a:spAutoFit/>
            </a:bodyPr>
            <a:lstStyle/>
            <a:p>
              <a:pPr algn="l">
                <a:spcBef>
                  <a:spcPct val="50000"/>
                </a:spcBef>
              </a:pPr>
              <a:r>
                <a:rPr lang="en-US" sz="1800" dirty="0"/>
                <a:t>Concept </a:t>
              </a:r>
              <a:r>
                <a:rPr lang="en-US" sz="1800" dirty="0" smtClean="0"/>
                <a:t>Menu</a:t>
              </a:r>
              <a:endParaRPr lang="en-US" sz="1800" dirty="0"/>
            </a:p>
          </p:txBody>
        </p:sp>
        <p:sp>
          <p:nvSpPr>
            <p:cNvPr id="14342" name="Text Box 12"/>
            <p:cNvSpPr txBox="1">
              <a:spLocks noChangeArrowheads="1"/>
            </p:cNvSpPr>
            <p:nvPr/>
          </p:nvSpPr>
          <p:spPr bwMode="auto">
            <a:xfrm>
              <a:off x="3665538" y="5400675"/>
              <a:ext cx="1817687" cy="646331"/>
            </a:xfrm>
            <a:prstGeom prst="rect">
              <a:avLst/>
            </a:prstGeom>
            <a:noFill/>
            <a:ln w="38100">
              <a:noFill/>
              <a:miter lim="800000"/>
              <a:headEnd type="none" w="sm" len="sm"/>
              <a:tailEnd type="none" w="sm" len="sm"/>
            </a:ln>
          </p:spPr>
          <p:txBody>
            <a:bodyPr>
              <a:spAutoFit/>
            </a:bodyPr>
            <a:lstStyle/>
            <a:p>
              <a:pPr algn="l">
                <a:spcBef>
                  <a:spcPct val="50000"/>
                </a:spcBef>
              </a:pPr>
              <a:r>
                <a:rPr lang="en-US" sz="1800" dirty="0" smtClean="0"/>
                <a:t>List of Cross Sections</a:t>
              </a:r>
              <a:endParaRPr lang="en-US" sz="1800" dirty="0"/>
            </a:p>
          </p:txBody>
        </p:sp>
        <p:pic>
          <p:nvPicPr>
            <p:cNvPr id="14343" name="Picture 13"/>
            <p:cNvPicPr>
              <a:picLocks noChangeAspect="1" noChangeArrowheads="1"/>
            </p:cNvPicPr>
            <p:nvPr/>
          </p:nvPicPr>
          <p:blipFill>
            <a:blip r:embed="rId3" cstate="print"/>
            <a:srcRect/>
            <a:stretch>
              <a:fillRect/>
            </a:stretch>
          </p:blipFill>
          <p:spPr bwMode="auto">
            <a:xfrm>
              <a:off x="595313" y="2589213"/>
              <a:ext cx="1619250" cy="1762125"/>
            </a:xfrm>
            <a:prstGeom prst="rect">
              <a:avLst/>
            </a:prstGeom>
            <a:noFill/>
            <a:ln w="22225">
              <a:solidFill>
                <a:schemeClr val="tx1"/>
              </a:solidFill>
              <a:miter lim="800000"/>
              <a:headEnd/>
              <a:tailEnd/>
            </a:ln>
          </p:spPr>
        </p:pic>
        <p:pic>
          <p:nvPicPr>
            <p:cNvPr id="14344" name="Picture 14"/>
            <p:cNvPicPr>
              <a:picLocks noChangeAspect="1" noChangeArrowheads="1"/>
            </p:cNvPicPr>
            <p:nvPr/>
          </p:nvPicPr>
          <p:blipFill>
            <a:blip r:embed="rId4" cstate="print"/>
            <a:srcRect/>
            <a:stretch>
              <a:fillRect/>
            </a:stretch>
          </p:blipFill>
          <p:spPr bwMode="auto">
            <a:xfrm>
              <a:off x="2238375" y="4078288"/>
              <a:ext cx="1368425" cy="2397125"/>
            </a:xfrm>
            <a:prstGeom prst="rect">
              <a:avLst/>
            </a:prstGeom>
            <a:noFill/>
            <a:ln w="22225">
              <a:solidFill>
                <a:schemeClr val="tx1"/>
              </a:solidFill>
              <a:miter lim="800000"/>
              <a:headEnd/>
              <a:tailEnd/>
            </a:ln>
          </p:spPr>
        </p:pic>
        <p:sp>
          <p:nvSpPr>
            <p:cNvPr id="14345" name="Rectangle 15"/>
            <p:cNvSpPr>
              <a:spLocks noChangeArrowheads="1"/>
            </p:cNvSpPr>
            <p:nvPr/>
          </p:nvSpPr>
          <p:spPr bwMode="auto">
            <a:xfrm>
              <a:off x="762000" y="4148138"/>
              <a:ext cx="914400" cy="161925"/>
            </a:xfrm>
            <a:prstGeom prst="rect">
              <a:avLst/>
            </a:prstGeom>
            <a:noFill/>
            <a:ln w="28575" algn="ctr">
              <a:solidFill>
                <a:srgbClr val="FF0066"/>
              </a:solidFill>
              <a:miter lim="800000"/>
              <a:headEnd/>
              <a:tailEnd/>
            </a:ln>
          </p:spPr>
          <p:txBody>
            <a:bodyPr wrap="none" anchor="ctr">
              <a:spAutoFit/>
            </a:bodyPr>
            <a:lstStyle/>
            <a:p>
              <a:endParaRPr lang="en-US"/>
            </a:p>
          </p:txBody>
        </p:sp>
        <p:sp>
          <p:nvSpPr>
            <p:cNvPr id="14348" name="Rectangle 19"/>
            <p:cNvSpPr>
              <a:spLocks noChangeArrowheads="1"/>
            </p:cNvSpPr>
            <p:nvPr/>
          </p:nvSpPr>
          <p:spPr bwMode="auto">
            <a:xfrm>
              <a:off x="576263" y="2565400"/>
              <a:ext cx="508000" cy="220663"/>
            </a:xfrm>
            <a:prstGeom prst="rect">
              <a:avLst/>
            </a:prstGeom>
            <a:noFill/>
            <a:ln w="28575" algn="ctr">
              <a:solidFill>
                <a:srgbClr val="FF0066"/>
              </a:solidFill>
              <a:miter lim="800000"/>
              <a:headEnd/>
              <a:tailEnd/>
            </a:ln>
          </p:spPr>
          <p:txBody>
            <a:bodyPr wrap="none" anchor="ctr">
              <a:spAutoFit/>
            </a:bodyPr>
            <a:lstStyle/>
            <a:p>
              <a:endParaRPr lang="en-US"/>
            </a:p>
          </p:txBody>
        </p:sp>
      </p:gr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395412" y="440266"/>
            <a:ext cx="6934201" cy="515938"/>
          </a:xfrm>
        </p:spPr>
        <p:txBody>
          <a:bodyPr/>
          <a:lstStyle/>
          <a:p>
            <a:r>
              <a:rPr lang="en-US" dirty="0" smtClean="0"/>
              <a:t>Cross Sections (3)</a:t>
            </a:r>
          </a:p>
        </p:txBody>
      </p:sp>
      <p:sp>
        <p:nvSpPr>
          <p:cNvPr id="15363" name="Rectangle 3"/>
          <p:cNvSpPr>
            <a:spLocks noGrp="1" noChangeArrowheads="1"/>
          </p:cNvSpPr>
          <p:nvPr>
            <p:ph type="body" idx="4294967295"/>
          </p:nvPr>
        </p:nvSpPr>
        <p:spPr>
          <a:xfrm>
            <a:off x="188913" y="919163"/>
            <a:ext cx="8391525" cy="430212"/>
          </a:xfrm>
        </p:spPr>
        <p:txBody>
          <a:bodyPr/>
          <a:lstStyle/>
          <a:p>
            <a:r>
              <a:rPr lang="en-US" dirty="0" smtClean="0">
                <a:latin typeface="+mn-lt"/>
              </a:rPr>
              <a:t>Highlight the cross section in the Tree to modify dimensions in the Details window</a:t>
            </a:r>
          </a:p>
        </p:txBody>
      </p:sp>
      <p:pic>
        <p:nvPicPr>
          <p:cNvPr id="15364" name="Picture 9"/>
          <p:cNvPicPr>
            <a:picLocks noChangeAspect="1" noChangeArrowheads="1"/>
          </p:cNvPicPr>
          <p:nvPr/>
        </p:nvPicPr>
        <p:blipFill>
          <a:blip r:embed="rId2" cstate="print"/>
          <a:srcRect/>
          <a:stretch>
            <a:fillRect/>
          </a:stretch>
        </p:blipFill>
        <p:spPr bwMode="auto">
          <a:xfrm>
            <a:off x="1293813" y="1541997"/>
            <a:ext cx="6450012" cy="4975225"/>
          </a:xfrm>
          <a:prstGeom prst="rect">
            <a:avLst/>
          </a:prstGeom>
          <a:noFill/>
          <a:ln w="9525">
            <a:noFill/>
            <a:miter lim="800000"/>
            <a:headEnd/>
            <a:tailEnd/>
          </a:ln>
        </p:spPr>
      </p:pic>
      <p:sp>
        <p:nvSpPr>
          <p:cNvPr id="15365" name="Rectangle 10"/>
          <p:cNvSpPr>
            <a:spLocks noChangeArrowheads="1"/>
          </p:cNvSpPr>
          <p:nvPr/>
        </p:nvSpPr>
        <p:spPr bwMode="auto">
          <a:xfrm>
            <a:off x="1709738" y="3311002"/>
            <a:ext cx="584200" cy="142875"/>
          </a:xfrm>
          <a:prstGeom prst="rect">
            <a:avLst/>
          </a:prstGeom>
          <a:noFill/>
          <a:ln w="28575" algn="ctr">
            <a:solidFill>
              <a:srgbClr val="FF0066"/>
            </a:solidFill>
            <a:miter lim="800000"/>
            <a:headEnd/>
            <a:tailEnd/>
          </a:ln>
        </p:spPr>
        <p:txBody>
          <a:bodyPr wrap="none" anchor="ctr">
            <a:spAutoFit/>
          </a:bodyPr>
          <a:lstStyle/>
          <a:p>
            <a:endParaRPr lang="en-US"/>
          </a:p>
        </p:txBody>
      </p:sp>
      <p:sp>
        <p:nvSpPr>
          <p:cNvPr id="15366" name="Line 11"/>
          <p:cNvSpPr>
            <a:spLocks noChangeShapeType="1"/>
          </p:cNvSpPr>
          <p:nvPr/>
        </p:nvSpPr>
        <p:spPr bwMode="auto">
          <a:xfrm flipH="1" flipV="1">
            <a:off x="474133" y="1244600"/>
            <a:ext cx="1456267" cy="3725332"/>
          </a:xfrm>
          <a:prstGeom prst="line">
            <a:avLst/>
          </a:prstGeom>
          <a:noFill/>
          <a:ln w="28575">
            <a:solidFill>
              <a:srgbClr val="FF0066"/>
            </a:solidFill>
            <a:round/>
            <a:headEnd/>
            <a:tailEnd type="triangle" w="med" len="med"/>
          </a:ln>
        </p:spPr>
        <p:txBody>
          <a:bodyPr wrap="square">
            <a:spAutoFit/>
          </a:bodyPr>
          <a:lstStyle/>
          <a:p>
            <a:endParaRPr lang="en-US"/>
          </a:p>
        </p:txBody>
      </p:sp>
    </p:spTree>
  </p:cSld>
  <p:clrMapOvr>
    <a:masterClrMapping/>
  </p:clrMapOvr>
  <p:transition>
    <p:wipe dir="r"/>
  </p:transition>
</p:sld>
</file>

<file path=ppt/theme/theme1.xml><?xml version="1.0" encoding="utf-8"?>
<a:theme xmlns:a="http://schemas.openxmlformats.org/drawingml/2006/main" name="1_ANSYS-2011-powerpoint-template">
  <a:themeElements>
    <a:clrScheme name="Custom 1">
      <a:dk1>
        <a:sysClr val="windowText" lastClr="000000"/>
      </a:dk1>
      <a:lt1>
        <a:sysClr val="window" lastClr="FFFFFF"/>
      </a:lt1>
      <a:dk2>
        <a:srgbClr val="FFDD00"/>
      </a:dk2>
      <a:lt2>
        <a:srgbClr val="0079C1"/>
      </a:lt2>
      <a:accent1>
        <a:srgbClr val="000000"/>
      </a:accent1>
      <a:accent2>
        <a:srgbClr val="F2F2F2"/>
      </a:accent2>
      <a:accent3>
        <a:srgbClr val="BFBFBF"/>
      </a:accent3>
      <a:accent4>
        <a:srgbClr val="6D6E71"/>
      </a:accent4>
      <a:accent5>
        <a:srgbClr val="939598"/>
      </a:accent5>
      <a:accent6>
        <a:srgbClr val="BCBEC0"/>
      </a:accent6>
      <a:hlink>
        <a:srgbClr val="414042"/>
      </a:hlink>
      <a:folHlink>
        <a:srgbClr val="008C99"/>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12700" cap="sq" algn="ctr">
          <a:noFill/>
          <a:miter lim="800000"/>
          <a:headEnd/>
          <a:tailEnd/>
        </a:ln>
        <a:effectLst/>
      </a:spPr>
      <a:bodyPr wrap="none" rtlCol="0" anchor="ctr"/>
      <a:lstStyle>
        <a:defPPr algn="ctr">
          <a:defRPr b="1" dirty="0" smtClean="0">
            <a:solidFill>
              <a:schemeClr val="bg1"/>
            </a:solidFill>
            <a:latin typeface="Arial Narrow" pitchFamily="34" charset="0"/>
          </a:defRPr>
        </a:defPPr>
      </a:lstStyle>
    </a:spDef>
    <a:lnDef>
      <a:spPr bwMode="auto">
        <a:solidFill>
          <a:schemeClr val="accent2"/>
        </a:solidFill>
        <a:ln w="19050" cap="sq" cmpd="sng" algn="ctr">
          <a:solidFill>
            <a:schemeClr val="bg2"/>
          </a:solidFill>
          <a:prstDash val="solid"/>
          <a:round/>
          <a:headEnd type="triangle" w="med" len="med"/>
          <a:tailEnd type="triangle" w="med" len="med"/>
        </a:ln>
        <a:effectLst/>
      </a:spPr>
      <a:bodyPr/>
      <a:lstStyle/>
    </a:lnDef>
    <a:txDef>
      <a:spPr bwMode="auto">
        <a:noFill/>
        <a:ln w="12700" cap="sq" algn="ctr">
          <a:noFill/>
          <a:miter lim="800000"/>
          <a:headEnd/>
          <a:tailEnd/>
        </a:ln>
        <a:effectLst/>
      </a:spPr>
      <a:bodyPr wrap="square" rtlCol="0">
        <a:spAutoFit/>
      </a:bodyPr>
      <a:lstStyle>
        <a:defPPr>
          <a:defRPr b="1" dirty="0" smtClean="0">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37252</TotalTime>
  <Words>2659</Words>
  <Application>Microsoft Office PowerPoint</Application>
  <PresentationFormat>On-screen Show (4:3)</PresentationFormat>
  <Paragraphs>338</Paragraphs>
  <Slides>42</Slides>
  <Notes>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1_ANSYS-2011-powerpoint-template</vt:lpstr>
      <vt:lpstr>Lecture 9  Beams and Shells</vt:lpstr>
      <vt:lpstr>Beams &amp; Shells</vt:lpstr>
      <vt:lpstr>Creating Line Bodies (1)</vt:lpstr>
      <vt:lpstr>Creating Line Bodies (2)</vt:lpstr>
      <vt:lpstr>Creating Line Bodies (3)</vt:lpstr>
      <vt:lpstr>Split Edges</vt:lpstr>
      <vt:lpstr>Cross Sections (1)</vt:lpstr>
      <vt:lpstr>Cross Sections (2)</vt:lpstr>
      <vt:lpstr>Cross Sections (3)</vt:lpstr>
      <vt:lpstr>Cross Sections (4)</vt:lpstr>
      <vt:lpstr>Cross Sections (5)</vt:lpstr>
      <vt:lpstr>Cross Sections (6)</vt:lpstr>
      <vt:lpstr>Cross Sections (8)</vt:lpstr>
      <vt:lpstr>Cross Section Alignment (1)</vt:lpstr>
      <vt:lpstr>Cross Section Alignment (2)</vt:lpstr>
      <vt:lpstr>Cross Section Alignment (3)</vt:lpstr>
      <vt:lpstr>Cross Section Alignment (4)</vt:lpstr>
      <vt:lpstr>Cross Section Alignment (5)</vt:lpstr>
      <vt:lpstr>Cross Section Alignment (6)</vt:lpstr>
      <vt:lpstr>Cross Section Alignment (7)</vt:lpstr>
      <vt:lpstr>Cross Section Alignment (8)</vt:lpstr>
      <vt:lpstr>Cross Section Alignment (9)</vt:lpstr>
      <vt:lpstr>Cross Section Offset (1)</vt:lpstr>
      <vt:lpstr>Cross Section Offset (2)</vt:lpstr>
      <vt:lpstr>Surfaces From Edges (1)</vt:lpstr>
      <vt:lpstr>Surfaces From Edges (2) </vt:lpstr>
      <vt:lpstr>Surfaces From Edges (3)</vt:lpstr>
      <vt:lpstr>Surfaces From Sketches</vt:lpstr>
      <vt:lpstr>Mid-Surface</vt:lpstr>
      <vt:lpstr>Mid-Surface: Manual (1)</vt:lpstr>
      <vt:lpstr>Mid-Surface: Manual (2)</vt:lpstr>
      <vt:lpstr>Mid-Surface: Automatic (1)</vt:lpstr>
      <vt:lpstr>Slide 33</vt:lpstr>
      <vt:lpstr>Mid-Surface: Trimming (1)</vt:lpstr>
      <vt:lpstr>Slide 35</vt:lpstr>
      <vt:lpstr>Mid-Surface: Effects of Maximum Threshold</vt:lpstr>
      <vt:lpstr>Mid-Surface: Sewing Tolerance</vt:lpstr>
      <vt:lpstr>Mid Surface: Selection Tolerance</vt:lpstr>
      <vt:lpstr>Joint</vt:lpstr>
      <vt:lpstr>Edge Joints (1)</vt:lpstr>
      <vt:lpstr>Edge Joints (2)</vt:lpstr>
      <vt:lpstr>Workshop 6 – Beam &amp; Shell Modeling</vt:lpstr>
    </vt:vector>
  </TitlesOfParts>
  <Company>ANSYS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pcdimier</dc:creator>
  <cp:lastModifiedBy>mkhan</cp:lastModifiedBy>
  <cp:revision>840</cp:revision>
  <dcterms:created xsi:type="dcterms:W3CDTF">2003-01-22T19:16:29Z</dcterms:created>
  <dcterms:modified xsi:type="dcterms:W3CDTF">2012-11-07T09:40:55Z</dcterms:modified>
</cp:coreProperties>
</file>