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40"/>
  </p:notesMasterIdLst>
  <p:sldIdLst>
    <p:sldId id="258" r:id="rId2"/>
    <p:sldId id="389" r:id="rId3"/>
    <p:sldId id="390" r:id="rId4"/>
    <p:sldId id="326" r:id="rId5"/>
    <p:sldId id="300" r:id="rId6"/>
    <p:sldId id="261" r:id="rId7"/>
    <p:sldId id="278" r:id="rId8"/>
    <p:sldId id="265" r:id="rId9"/>
    <p:sldId id="345" r:id="rId10"/>
    <p:sldId id="356" r:id="rId11"/>
    <p:sldId id="355" r:id="rId12"/>
    <p:sldId id="385" r:id="rId13"/>
    <p:sldId id="354" r:id="rId14"/>
    <p:sldId id="372" r:id="rId15"/>
    <p:sldId id="377" r:id="rId16"/>
    <p:sldId id="363" r:id="rId17"/>
    <p:sldId id="378" r:id="rId18"/>
    <p:sldId id="348" r:id="rId19"/>
    <p:sldId id="368" r:id="rId20"/>
    <p:sldId id="369" r:id="rId21"/>
    <p:sldId id="346" r:id="rId22"/>
    <p:sldId id="370" r:id="rId23"/>
    <p:sldId id="353" r:id="rId24"/>
    <p:sldId id="376" r:id="rId25"/>
    <p:sldId id="386" r:id="rId26"/>
    <p:sldId id="387" r:id="rId27"/>
    <p:sldId id="350" r:id="rId28"/>
    <p:sldId id="349" r:id="rId29"/>
    <p:sldId id="351" r:id="rId30"/>
    <p:sldId id="352" r:id="rId31"/>
    <p:sldId id="375" r:id="rId32"/>
    <p:sldId id="379" r:id="rId33"/>
    <p:sldId id="380" r:id="rId34"/>
    <p:sldId id="382" r:id="rId35"/>
    <p:sldId id="381" r:id="rId36"/>
    <p:sldId id="383" r:id="rId37"/>
    <p:sldId id="384" r:id="rId38"/>
    <p:sldId id="388"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0F4F"/>
    <a:srgbClr val="1E1162"/>
    <a:srgbClr val="110F50"/>
    <a:srgbClr val="100D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05"/>
    <p:restoredTop sz="95803"/>
  </p:normalViewPr>
  <p:slideViewPr>
    <p:cSldViewPr snapToGrid="0" snapToObjects="1">
      <p:cViewPr varScale="1">
        <p:scale>
          <a:sx n="50" d="100"/>
          <a:sy n="50" d="100"/>
        </p:scale>
        <p:origin x="48" y="75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3C8D0D-7507-44B5-BF86-9B7EE280158D}" type="datetimeFigureOut">
              <a:rPr lang="tr-TR" smtClean="0"/>
              <a:t>13.01.2025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0A8F55-591F-4C82-A106-4949E9E692F5}" type="slidenum">
              <a:rPr lang="tr-TR" smtClean="0"/>
              <a:t>‹#›</a:t>
            </a:fld>
            <a:endParaRPr lang="tr-TR"/>
          </a:p>
        </p:txBody>
      </p:sp>
    </p:spTree>
    <p:extLst>
      <p:ext uri="{BB962C8B-B14F-4D97-AF65-F5344CB8AC3E}">
        <p14:creationId xmlns:p14="http://schemas.microsoft.com/office/powerpoint/2010/main" val="1380911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60A8F55-591F-4C82-A106-4949E9E692F5}" type="slidenum">
              <a:rPr lang="tr-TR" smtClean="0"/>
              <a:t>1</a:t>
            </a:fld>
            <a:endParaRPr lang="tr-TR"/>
          </a:p>
        </p:txBody>
      </p:sp>
    </p:spTree>
    <p:extLst>
      <p:ext uri="{BB962C8B-B14F-4D97-AF65-F5344CB8AC3E}">
        <p14:creationId xmlns:p14="http://schemas.microsoft.com/office/powerpoint/2010/main" val="218072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19</a:t>
            </a:fld>
            <a:endParaRPr lang="tr-TR"/>
          </a:p>
        </p:txBody>
      </p:sp>
    </p:spTree>
    <p:extLst>
      <p:ext uri="{BB962C8B-B14F-4D97-AF65-F5344CB8AC3E}">
        <p14:creationId xmlns:p14="http://schemas.microsoft.com/office/powerpoint/2010/main" val="3402367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20</a:t>
            </a:fld>
            <a:endParaRPr lang="tr-TR"/>
          </a:p>
        </p:txBody>
      </p:sp>
    </p:spTree>
    <p:extLst>
      <p:ext uri="{BB962C8B-B14F-4D97-AF65-F5344CB8AC3E}">
        <p14:creationId xmlns:p14="http://schemas.microsoft.com/office/powerpoint/2010/main" val="112191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0A8F55-591F-4C82-A106-4949E9E692F5}" type="slidenum">
              <a:rPr lang="tr-TR" smtClean="0"/>
              <a:t>22</a:t>
            </a:fld>
            <a:endParaRPr lang="tr-TR"/>
          </a:p>
        </p:txBody>
      </p:sp>
    </p:spTree>
    <p:extLst>
      <p:ext uri="{BB962C8B-B14F-4D97-AF65-F5344CB8AC3E}">
        <p14:creationId xmlns:p14="http://schemas.microsoft.com/office/powerpoint/2010/main" val="781688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Slayt Görüntüsü Yer Tutucusu">
            <a:extLst>
              <a:ext uri="{FF2B5EF4-FFF2-40B4-BE49-F238E27FC236}">
                <a16:creationId xmlns:a16="http://schemas.microsoft.com/office/drawing/2014/main" id="{C4E57D18-99BD-E348-B199-BA0565B250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2 Not Yer Tutucusu">
            <a:extLst>
              <a:ext uri="{FF2B5EF4-FFF2-40B4-BE49-F238E27FC236}">
                <a16:creationId xmlns:a16="http://schemas.microsoft.com/office/drawing/2014/main" id="{A6791B2C-E276-7745-930E-A7C8EF89A1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
        <p:nvSpPr>
          <p:cNvPr id="16388" name="3 Slayt Numarası Yer Tutucusu">
            <a:extLst>
              <a:ext uri="{FF2B5EF4-FFF2-40B4-BE49-F238E27FC236}">
                <a16:creationId xmlns:a16="http://schemas.microsoft.com/office/drawing/2014/main" id="{50A26CDA-8C4D-B341-BA11-E81D4252AF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2475" indent="-288925">
              <a:spcBef>
                <a:spcPct val="30000"/>
              </a:spcBef>
              <a:defRPr sz="1200">
                <a:solidFill>
                  <a:schemeClr val="tx1"/>
                </a:solidFill>
                <a:latin typeface="Calibri" panose="020F0502020204030204" pitchFamily="34" charset="0"/>
              </a:defRPr>
            </a:lvl2pPr>
            <a:lvl3pPr marL="1157288" indent="-230188">
              <a:spcBef>
                <a:spcPct val="30000"/>
              </a:spcBef>
              <a:defRPr sz="1200">
                <a:solidFill>
                  <a:schemeClr val="tx1"/>
                </a:solidFill>
                <a:latin typeface="Calibri" panose="020F0502020204030204" pitchFamily="34" charset="0"/>
              </a:defRPr>
            </a:lvl3pPr>
            <a:lvl4pPr marL="1620838" indent="-230188">
              <a:spcBef>
                <a:spcPct val="30000"/>
              </a:spcBef>
              <a:defRPr sz="1200">
                <a:solidFill>
                  <a:schemeClr val="tx1"/>
                </a:solidFill>
                <a:latin typeface="Calibri" panose="020F0502020204030204" pitchFamily="34" charset="0"/>
              </a:defRPr>
            </a:lvl4pPr>
            <a:lvl5pPr marL="2084388" indent="-230188">
              <a:spcBef>
                <a:spcPct val="30000"/>
              </a:spcBef>
              <a:defRPr sz="1200">
                <a:solidFill>
                  <a:schemeClr val="tx1"/>
                </a:solidFill>
                <a:latin typeface="Calibri" panose="020F0502020204030204" pitchFamily="34" charset="0"/>
              </a:defRPr>
            </a:lvl5pPr>
            <a:lvl6pPr marL="2541588" indent="-230188" eaLnBrk="0" fontAlgn="base" hangingPunct="0">
              <a:spcBef>
                <a:spcPct val="30000"/>
              </a:spcBef>
              <a:spcAft>
                <a:spcPct val="0"/>
              </a:spcAft>
              <a:defRPr sz="1200">
                <a:solidFill>
                  <a:schemeClr val="tx1"/>
                </a:solidFill>
                <a:latin typeface="Calibri" panose="020F0502020204030204" pitchFamily="34" charset="0"/>
              </a:defRPr>
            </a:lvl6pPr>
            <a:lvl7pPr marL="2998788" indent="-230188" eaLnBrk="0" fontAlgn="base" hangingPunct="0">
              <a:spcBef>
                <a:spcPct val="30000"/>
              </a:spcBef>
              <a:spcAft>
                <a:spcPct val="0"/>
              </a:spcAft>
              <a:defRPr sz="1200">
                <a:solidFill>
                  <a:schemeClr val="tx1"/>
                </a:solidFill>
                <a:latin typeface="Calibri" panose="020F0502020204030204" pitchFamily="34" charset="0"/>
              </a:defRPr>
            </a:lvl7pPr>
            <a:lvl8pPr marL="3455988" indent="-230188" eaLnBrk="0" fontAlgn="base" hangingPunct="0">
              <a:spcBef>
                <a:spcPct val="30000"/>
              </a:spcBef>
              <a:spcAft>
                <a:spcPct val="0"/>
              </a:spcAft>
              <a:defRPr sz="1200">
                <a:solidFill>
                  <a:schemeClr val="tx1"/>
                </a:solidFill>
                <a:latin typeface="Calibri" panose="020F0502020204030204" pitchFamily="34" charset="0"/>
              </a:defRPr>
            </a:lvl8pPr>
            <a:lvl9pPr marL="3913188" indent="-2301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4EE1DCB-6A8A-E64C-AA1E-7DD950016CC1}" type="slidenum">
              <a:rPr lang="en-US" altLang="tr-TR"/>
              <a:pPr>
                <a:spcBef>
                  <a:spcPct val="0"/>
                </a:spcBef>
              </a:pPr>
              <a:t>8</a:t>
            </a:fld>
            <a:endParaRPr lang="en-US"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9</a:t>
            </a:fld>
            <a:endParaRPr lang="tr-TR"/>
          </a:p>
        </p:txBody>
      </p:sp>
    </p:spTree>
    <p:extLst>
      <p:ext uri="{BB962C8B-B14F-4D97-AF65-F5344CB8AC3E}">
        <p14:creationId xmlns:p14="http://schemas.microsoft.com/office/powerpoint/2010/main" val="1501009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13</a:t>
            </a:fld>
            <a:endParaRPr lang="tr-TR"/>
          </a:p>
        </p:txBody>
      </p:sp>
    </p:spTree>
    <p:extLst>
      <p:ext uri="{BB962C8B-B14F-4D97-AF65-F5344CB8AC3E}">
        <p14:creationId xmlns:p14="http://schemas.microsoft.com/office/powerpoint/2010/main" val="3454584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14</a:t>
            </a:fld>
            <a:endParaRPr lang="tr-TR"/>
          </a:p>
        </p:txBody>
      </p:sp>
    </p:spTree>
    <p:extLst>
      <p:ext uri="{BB962C8B-B14F-4D97-AF65-F5344CB8AC3E}">
        <p14:creationId xmlns:p14="http://schemas.microsoft.com/office/powerpoint/2010/main" val="3915612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15</a:t>
            </a:fld>
            <a:endParaRPr lang="tr-TR"/>
          </a:p>
        </p:txBody>
      </p:sp>
    </p:spTree>
    <p:extLst>
      <p:ext uri="{BB962C8B-B14F-4D97-AF65-F5344CB8AC3E}">
        <p14:creationId xmlns:p14="http://schemas.microsoft.com/office/powerpoint/2010/main" val="2637732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16</a:t>
            </a:fld>
            <a:endParaRPr lang="tr-TR"/>
          </a:p>
        </p:txBody>
      </p:sp>
    </p:spTree>
    <p:extLst>
      <p:ext uri="{BB962C8B-B14F-4D97-AF65-F5344CB8AC3E}">
        <p14:creationId xmlns:p14="http://schemas.microsoft.com/office/powerpoint/2010/main" val="1871126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17</a:t>
            </a:fld>
            <a:endParaRPr lang="tr-TR"/>
          </a:p>
        </p:txBody>
      </p:sp>
    </p:spTree>
    <p:extLst>
      <p:ext uri="{BB962C8B-B14F-4D97-AF65-F5344CB8AC3E}">
        <p14:creationId xmlns:p14="http://schemas.microsoft.com/office/powerpoint/2010/main" val="4144736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F60A8F55-591F-4C82-A106-4949E9E692F5}" type="slidenum">
              <a:rPr lang="tr-TR" smtClean="0"/>
              <a:t>18</a:t>
            </a:fld>
            <a:endParaRPr lang="tr-TR"/>
          </a:p>
        </p:txBody>
      </p:sp>
    </p:spTree>
    <p:extLst>
      <p:ext uri="{BB962C8B-B14F-4D97-AF65-F5344CB8AC3E}">
        <p14:creationId xmlns:p14="http://schemas.microsoft.com/office/powerpoint/2010/main" val="1446381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697C9482-0B13-8C46-B789-1676CF68126E}"/>
              </a:ext>
            </a:extLst>
          </p:cNvPr>
          <p:cNvPicPr>
            <a:picLocks noChangeAspect="1"/>
          </p:cNvPicPr>
          <p:nvPr userDrawn="1"/>
        </p:nvPicPr>
        <p:blipFill>
          <a:blip r:embed="rId2"/>
          <a:stretch>
            <a:fillRect/>
          </a:stretch>
        </p:blipFill>
        <p:spPr>
          <a:xfrm>
            <a:off x="0" y="0"/>
            <a:ext cx="12192000" cy="6557450"/>
          </a:xfrm>
          <a:prstGeom prst="rect">
            <a:avLst/>
          </a:prstGeom>
        </p:spPr>
      </p:pic>
      <p:sp>
        <p:nvSpPr>
          <p:cNvPr id="2" name="Başlık 1">
            <a:extLst>
              <a:ext uri="{FF2B5EF4-FFF2-40B4-BE49-F238E27FC236}">
                <a16:creationId xmlns:a16="http://schemas.microsoft.com/office/drawing/2014/main" id="{085F501C-3996-5742-AD09-2E4D7E46E39A}"/>
              </a:ext>
            </a:extLst>
          </p:cNvPr>
          <p:cNvSpPr>
            <a:spLocks noGrp="1"/>
          </p:cNvSpPr>
          <p:nvPr>
            <p:ph type="ctrTitle"/>
          </p:nvPr>
        </p:nvSpPr>
        <p:spPr>
          <a:xfrm>
            <a:off x="2209799" y="2042319"/>
            <a:ext cx="9500119" cy="2793292"/>
          </a:xfrm>
        </p:spPr>
        <p:txBody>
          <a:bodyPr anchor="t" anchorCtr="0"/>
          <a:lstStyle>
            <a:lvl1pPr algn="l">
              <a:defRPr sz="6000" b="1">
                <a:solidFill>
                  <a:schemeClr val="bg1"/>
                </a:solidFill>
                <a:latin typeface="Times New Roman" panose="02020603050405020304" pitchFamily="18" charset="0"/>
                <a:cs typeface="Times New Roman" panose="02020603050405020304" pitchFamily="18" charset="0"/>
              </a:defRPr>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58758B05-720F-504C-B895-2D4C4FB992FA}"/>
              </a:ext>
            </a:extLst>
          </p:cNvPr>
          <p:cNvSpPr>
            <a:spLocks noGrp="1"/>
          </p:cNvSpPr>
          <p:nvPr>
            <p:ph type="subTitle" idx="1"/>
          </p:nvPr>
        </p:nvSpPr>
        <p:spPr>
          <a:xfrm>
            <a:off x="838200" y="5267391"/>
            <a:ext cx="7968050" cy="983142"/>
          </a:xfrm>
        </p:spPr>
        <p:txBody>
          <a:bodyPr/>
          <a:lstStyle>
            <a:lvl1pPr marL="0" indent="0" algn="l">
              <a:buNone/>
              <a:defRPr sz="2400">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a:extLst>
              <a:ext uri="{FF2B5EF4-FFF2-40B4-BE49-F238E27FC236}">
                <a16:creationId xmlns:a16="http://schemas.microsoft.com/office/drawing/2014/main" id="{C3FC8C9A-E818-6C46-A394-492DEB49EC11}"/>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680CB75C-9A3B-BB4F-8295-0E26BF540BB0}"/>
              </a:ext>
            </a:extLst>
          </p:cNvPr>
          <p:cNvSpPr>
            <a:spLocks noGrp="1"/>
          </p:cNvSpPr>
          <p:nvPr>
            <p:ph type="ftr" sz="quarter" idx="11"/>
          </p:nvPr>
        </p:nvSpPr>
        <p:spPr/>
        <p:txBody>
          <a:bodyPr/>
          <a:lstStyle>
            <a:lvl1pPr>
              <a:defRPr/>
            </a:lvl1p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2F744FFD-C81B-0748-92DB-102E565F9A64}"/>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50567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712342"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341735" y="6356350"/>
            <a:ext cx="101206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883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a:xfrm>
            <a:off x="1493950" y="2540061"/>
            <a:ext cx="4040996" cy="2270527"/>
          </a:xfrm>
        </p:spPr>
        <p:txBody>
          <a:bodyPr/>
          <a:lstStyle>
            <a:lvl1pPr marL="0" indent="0" algn="ctr">
              <a:buNone/>
              <a:defRPr baseline="0"/>
            </a:lvl1pPr>
          </a:lstStyle>
          <a:p>
            <a:pPr lvl="0"/>
            <a:endParaRPr lang="tr-TR" dirty="0"/>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a:t>07.10.2020</a:t>
            </a:r>
            <a:endParaRPr lang="tr-TR" dirty="0"/>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a:xfrm>
            <a:off x="2500604" y="6356350"/>
            <a:ext cx="7274461" cy="365125"/>
          </a:xfrm>
        </p:spPr>
        <p:txBody>
          <a:bodyPr/>
          <a:lstStyle/>
          <a:p>
            <a:r>
              <a:rPr lang="tr-TR"/>
              <a:t>GM 401- Süt Bilimi ve Teknolojisi</a:t>
            </a:r>
            <a:endParaRPr lang="tr-TR" dirty="0"/>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a:xfrm>
            <a:off x="10109915" y="6356350"/>
            <a:ext cx="1243885" cy="365125"/>
          </a:xfrm>
        </p:spPr>
        <p:txBody>
          <a:bodyPr/>
          <a:lstStyle>
            <a:lvl1pPr>
              <a:defRPr/>
            </a:lvl1pPr>
          </a:lstStyle>
          <a:p>
            <a:r>
              <a:rPr lang="tr-TR" dirty="0"/>
              <a:t>atauni.edu.tr</a:t>
            </a: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57434" y="2518149"/>
            <a:ext cx="4040997" cy="2270527"/>
          </a:xfrm>
          <a:prstGeom prst="rect">
            <a:avLst/>
          </a:prstGeom>
        </p:spPr>
      </p:pic>
      <p:sp>
        <p:nvSpPr>
          <p:cNvPr id="11" name="Metin kutusu 10"/>
          <p:cNvSpPr txBox="1"/>
          <p:nvPr userDrawn="1"/>
        </p:nvSpPr>
        <p:spPr>
          <a:xfrm>
            <a:off x="6246254" y="1567377"/>
            <a:ext cx="5107546" cy="392415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tr-TR" sz="2400" dirty="0">
                <a:latin typeface="Times New Roman" panose="02020603050405020304" pitchFamily="18" charset="0"/>
                <a:cs typeface="Times New Roman" panose="02020603050405020304" pitchFamily="18" charset="0"/>
              </a:rPr>
              <a:t>Süt; dişi memeli hayvanların yeni doğurdukları yavrularını besleyebilmek üzere, süt bezlerinde hayvan türüne göre farklı sürelerde salgılanan, içinde yavrunun kendi kendisini besleyecek duruma gelinceye kadar almak zorunda olduğu tüm esin maddelerini gerekli oranlarda bulunduran, porselen beyazı renginde, kendine has tat ve kokusu olan bir sıvıdır</a:t>
            </a:r>
          </a:p>
          <a:p>
            <a:endParaRPr lang="tr-TR" sz="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509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91A78-C054-F44A-AA80-00DCE80DF42B}"/>
              </a:ext>
            </a:extLst>
          </p:cNvPr>
          <p:cNvSpPr>
            <a:spLocks noGrp="1"/>
          </p:cNvSpPr>
          <p:nvPr>
            <p:ph type="title"/>
          </p:nvPr>
        </p:nvSpPr>
        <p:spPr>
          <a:xfrm>
            <a:off x="839788" y="886408"/>
            <a:ext cx="10515600" cy="804280"/>
          </a:xfrm>
        </p:spPr>
        <p:txBody>
          <a:body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71040944-9F69-C949-983C-13DC0AE3B6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3C15BA8-53C4-A64E-8E99-4E12AEF2EA5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E123063-C3CB-5644-9787-FEBEC6860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C1D3E4E-DC6A-E64C-BC2C-CF760678F916}"/>
              </a:ext>
            </a:extLst>
          </p:cNvPr>
          <p:cNvSpPr>
            <a:spLocks noGrp="1"/>
          </p:cNvSpPr>
          <p:nvPr>
            <p:ph sz="quarter" idx="4"/>
          </p:nvPr>
        </p:nvSpPr>
        <p:spPr>
          <a:xfrm>
            <a:off x="6172200" y="2505075"/>
            <a:ext cx="5183188" cy="3684588"/>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a:extLst>
              <a:ext uri="{FF2B5EF4-FFF2-40B4-BE49-F238E27FC236}">
                <a16:creationId xmlns:a16="http://schemas.microsoft.com/office/drawing/2014/main" id="{FA7B3210-1D44-9D47-ABF4-668809F49539}"/>
              </a:ext>
            </a:extLst>
          </p:cNvPr>
          <p:cNvSpPr>
            <a:spLocks noGrp="1"/>
          </p:cNvSpPr>
          <p:nvPr>
            <p:ph type="dt" sz="half" idx="10"/>
          </p:nvPr>
        </p:nvSpPr>
        <p:spPr/>
        <p:txBody>
          <a:bodyPr/>
          <a:lstStyle/>
          <a:p>
            <a:r>
              <a:rPr lang="tr-TR"/>
              <a:t>07.10.2020</a:t>
            </a:r>
          </a:p>
        </p:txBody>
      </p:sp>
      <p:sp>
        <p:nvSpPr>
          <p:cNvPr id="8" name="Alt Bilgi Yer Tutucusu 7">
            <a:extLst>
              <a:ext uri="{FF2B5EF4-FFF2-40B4-BE49-F238E27FC236}">
                <a16:creationId xmlns:a16="http://schemas.microsoft.com/office/drawing/2014/main" id="{AB836BB7-668C-CB46-AB21-54D34ECAA582}"/>
              </a:ext>
            </a:extLst>
          </p:cNvPr>
          <p:cNvSpPr>
            <a:spLocks noGrp="1"/>
          </p:cNvSpPr>
          <p:nvPr>
            <p:ph type="ftr" sz="quarter" idx="11"/>
          </p:nvPr>
        </p:nvSpPr>
        <p:spPr/>
        <p:txBody>
          <a:bodyPr/>
          <a:lstStyle/>
          <a:p>
            <a:r>
              <a:rPr lang="tr-TR"/>
              <a:t>GM 401- Süt Bilimi ve Teknolojisi</a:t>
            </a:r>
            <a:endParaRPr lang="tr-TR" dirty="0"/>
          </a:p>
        </p:txBody>
      </p:sp>
      <p:sp>
        <p:nvSpPr>
          <p:cNvPr id="9" name="Slayt Numarası Yer Tutucusu 8">
            <a:extLst>
              <a:ext uri="{FF2B5EF4-FFF2-40B4-BE49-F238E27FC236}">
                <a16:creationId xmlns:a16="http://schemas.microsoft.com/office/drawing/2014/main" id="{35D5FE17-9613-B74E-B3CE-60F34496D0CC}"/>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207236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2_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4DD74B-8D67-7C4F-A40E-5ED927993ED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6867767-1E79-FB4C-A90E-5AC880B7B41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83BF5AD-5046-4846-A41E-4D51E1F3366C}"/>
              </a:ext>
            </a:extLst>
          </p:cNvPr>
          <p:cNvSpPr>
            <a:spLocks noGrp="1"/>
          </p:cNvSpPr>
          <p:nvPr>
            <p:ph type="dt" sz="half" idx="10"/>
          </p:nvPr>
        </p:nvSpPr>
        <p:spPr/>
        <p:txBody>
          <a:bodyPr/>
          <a:lstStyle/>
          <a:p>
            <a:r>
              <a:rPr lang="tr-TR" dirty="0"/>
              <a:t>28.09.2020</a:t>
            </a:r>
          </a:p>
        </p:txBody>
      </p:sp>
      <p:sp>
        <p:nvSpPr>
          <p:cNvPr id="5" name="Alt Bilgi Yer Tutucusu 4">
            <a:extLst>
              <a:ext uri="{FF2B5EF4-FFF2-40B4-BE49-F238E27FC236}">
                <a16:creationId xmlns:a16="http://schemas.microsoft.com/office/drawing/2014/main" id="{7756B946-9508-9F49-BCAF-051F718BF760}"/>
              </a:ext>
            </a:extLst>
          </p:cNvPr>
          <p:cNvSpPr>
            <a:spLocks noGrp="1"/>
          </p:cNvSpPr>
          <p:nvPr>
            <p:ph type="ftr" sz="quarter" idx="11"/>
          </p:nvPr>
        </p:nvSpPr>
        <p:spPr/>
        <p:txBody>
          <a:bodyPr/>
          <a:lstStyle/>
          <a:p>
            <a:r>
              <a:rPr lang="tr-TR" dirty="0"/>
              <a:t>KİD 620 –Görsel Kimlik Kılavuzu</a:t>
            </a:r>
          </a:p>
        </p:txBody>
      </p:sp>
      <p:sp>
        <p:nvSpPr>
          <p:cNvPr id="6" name="Slayt Numarası Yer Tutucusu 5">
            <a:extLst>
              <a:ext uri="{FF2B5EF4-FFF2-40B4-BE49-F238E27FC236}">
                <a16:creationId xmlns:a16="http://schemas.microsoft.com/office/drawing/2014/main" id="{77917803-1C07-744D-B98D-5A1C7AF3C83D}"/>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1989412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138721-0BBA-1C4F-B418-B908631338D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2AFAEB7-2ED2-CD4C-BDEF-BFD441CC50E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44F9A3F-067D-8B40-9FE4-D84985DA820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007CF7-8C49-6343-9BA9-C71126829458}"/>
              </a:ext>
            </a:extLst>
          </p:cNvPr>
          <p:cNvSpPr>
            <a:spLocks noGrp="1"/>
          </p:cNvSpPr>
          <p:nvPr>
            <p:ph type="dt" sz="half" idx="10"/>
          </p:nvPr>
        </p:nvSpPr>
        <p:spPr/>
        <p:txBody>
          <a:bodyPr/>
          <a:lstStyle/>
          <a:p>
            <a:r>
              <a:rPr lang="tr-TR"/>
              <a:t>28.09.2020</a:t>
            </a:r>
          </a:p>
        </p:txBody>
      </p:sp>
      <p:sp>
        <p:nvSpPr>
          <p:cNvPr id="6" name="Alt Bilgi Yer Tutucusu 5">
            <a:extLst>
              <a:ext uri="{FF2B5EF4-FFF2-40B4-BE49-F238E27FC236}">
                <a16:creationId xmlns:a16="http://schemas.microsoft.com/office/drawing/2014/main" id="{FB8C2E6C-3E4A-504A-9DDD-F120780FF139}"/>
              </a:ext>
            </a:extLst>
          </p:cNvPr>
          <p:cNvSpPr>
            <a:spLocks noGrp="1"/>
          </p:cNvSpPr>
          <p:nvPr>
            <p:ph type="ftr" sz="quarter" idx="11"/>
          </p:nvPr>
        </p:nvSpPr>
        <p:spPr/>
        <p:txBody>
          <a:bodyPr/>
          <a:lstStyle/>
          <a:p>
            <a:r>
              <a:rPr lang="tr-TR" dirty="0"/>
              <a:t>KİD 620 –Görsel Kimlik Kılavuzu</a:t>
            </a:r>
          </a:p>
        </p:txBody>
      </p:sp>
      <p:sp>
        <p:nvSpPr>
          <p:cNvPr id="7" name="Slayt Numarası Yer Tutucusu 6">
            <a:extLst>
              <a:ext uri="{FF2B5EF4-FFF2-40B4-BE49-F238E27FC236}">
                <a16:creationId xmlns:a16="http://schemas.microsoft.com/office/drawing/2014/main" id="{52978699-6E10-6446-B6C8-982767F436C6}"/>
              </a:ext>
            </a:extLst>
          </p:cNvPr>
          <p:cNvSpPr>
            <a:spLocks noGrp="1"/>
          </p:cNvSpPr>
          <p:nvPr>
            <p:ph type="sldNum" sz="quarter" idx="12"/>
          </p:nvPr>
        </p:nvSpPr>
        <p:spPr/>
        <p:txBody>
          <a:bodyPr/>
          <a:lstStyle/>
          <a:p>
            <a:fld id="{50F4E6BD-4CAD-3E44-B214-2CFB9D00E5E7}" type="slidenum">
              <a:rPr lang="tr-TR" smtClean="0"/>
              <a:t>‹#›</a:t>
            </a:fld>
            <a:endParaRPr lang="tr-TR"/>
          </a:p>
        </p:txBody>
      </p:sp>
    </p:spTree>
    <p:extLst>
      <p:ext uri="{BB962C8B-B14F-4D97-AF65-F5344CB8AC3E}">
        <p14:creationId xmlns:p14="http://schemas.microsoft.com/office/powerpoint/2010/main" val="477990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E96E16A-A0BE-F847-A472-BA783A436DBC}"/>
              </a:ext>
            </a:extLst>
          </p:cNvPr>
          <p:cNvSpPr>
            <a:spLocks noGrp="1"/>
          </p:cNvSpPr>
          <p:nvPr>
            <p:ph type="title"/>
          </p:nvPr>
        </p:nvSpPr>
        <p:spPr>
          <a:xfrm>
            <a:off x="838200" y="897924"/>
            <a:ext cx="10515600" cy="792764"/>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C28368-8F4B-A549-A46E-071E43FB68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a:extLst>
              <a:ext uri="{FF2B5EF4-FFF2-40B4-BE49-F238E27FC236}">
                <a16:creationId xmlns:a16="http://schemas.microsoft.com/office/drawing/2014/main" id="{8B4AAA90-01A4-CC4C-88BB-2C104D9540C2}"/>
              </a:ext>
            </a:extLst>
          </p:cNvPr>
          <p:cNvSpPr>
            <a:spLocks noGrp="1"/>
          </p:cNvSpPr>
          <p:nvPr>
            <p:ph type="dt" sz="half" idx="2"/>
          </p:nvPr>
        </p:nvSpPr>
        <p:spPr>
          <a:xfrm>
            <a:off x="838200" y="6356350"/>
            <a:ext cx="1438469"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a:t>07.10.2020</a:t>
            </a:r>
            <a:endParaRPr lang="tr-TR" dirty="0"/>
          </a:p>
        </p:txBody>
      </p:sp>
      <p:sp>
        <p:nvSpPr>
          <p:cNvPr id="5" name="Alt Bilgi Yer Tutucusu 4">
            <a:extLst>
              <a:ext uri="{FF2B5EF4-FFF2-40B4-BE49-F238E27FC236}">
                <a16:creationId xmlns:a16="http://schemas.microsoft.com/office/drawing/2014/main" id="{68733454-1A69-8343-A6A6-DF8F8152ECD2}"/>
              </a:ext>
            </a:extLst>
          </p:cNvPr>
          <p:cNvSpPr>
            <a:spLocks noGrp="1"/>
          </p:cNvSpPr>
          <p:nvPr>
            <p:ph type="ftr" sz="quarter" idx="3"/>
          </p:nvPr>
        </p:nvSpPr>
        <p:spPr>
          <a:xfrm>
            <a:off x="2500604" y="6356350"/>
            <a:ext cx="8257592"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tr-TR" dirty="0"/>
              <a:t>GM 401- Süt Bilimi ve Teknolojisi</a:t>
            </a:r>
          </a:p>
        </p:txBody>
      </p:sp>
      <p:sp>
        <p:nvSpPr>
          <p:cNvPr id="6" name="Slayt Numarası Yer Tutucusu 5">
            <a:extLst>
              <a:ext uri="{FF2B5EF4-FFF2-40B4-BE49-F238E27FC236}">
                <a16:creationId xmlns:a16="http://schemas.microsoft.com/office/drawing/2014/main" id="{2D6F0A88-6574-074D-9593-4D17EDD695A6}"/>
              </a:ext>
            </a:extLst>
          </p:cNvPr>
          <p:cNvSpPr>
            <a:spLocks noGrp="1"/>
          </p:cNvSpPr>
          <p:nvPr>
            <p:ph type="sldNum" sz="quarter" idx="4"/>
          </p:nvPr>
        </p:nvSpPr>
        <p:spPr>
          <a:xfrm>
            <a:off x="10944808" y="6356350"/>
            <a:ext cx="408992"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cs typeface="Times New Roman" panose="02020603050405020304" pitchFamily="18" charset="0"/>
              </a:defRPr>
            </a:lvl1pPr>
          </a:lstStyle>
          <a:p>
            <a:fld id="{50F4E6BD-4CAD-3E44-B214-2CFB9D00E5E7}" type="slidenum">
              <a:rPr lang="tr-TR" smtClean="0"/>
              <a:pPr/>
              <a:t>‹#›</a:t>
            </a:fld>
            <a:endParaRPr lang="tr-TR" dirty="0"/>
          </a:p>
        </p:txBody>
      </p:sp>
      <p:cxnSp>
        <p:nvCxnSpPr>
          <p:cNvPr id="7" name="Düz Bağlayıcı 6">
            <a:extLst>
              <a:ext uri="{FF2B5EF4-FFF2-40B4-BE49-F238E27FC236}">
                <a16:creationId xmlns:a16="http://schemas.microsoft.com/office/drawing/2014/main" id="{84DA3CEB-A4D8-7948-9AB0-A7CC0CE19F4C}"/>
              </a:ext>
            </a:extLst>
          </p:cNvPr>
          <p:cNvCxnSpPr>
            <a:cxnSpLocks/>
          </p:cNvCxnSpPr>
          <p:nvPr userDrawn="1"/>
        </p:nvCxnSpPr>
        <p:spPr>
          <a:xfrm>
            <a:off x="4208106" y="586338"/>
            <a:ext cx="715909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Resim 7">
            <a:extLst>
              <a:ext uri="{FF2B5EF4-FFF2-40B4-BE49-F238E27FC236}">
                <a16:creationId xmlns:a16="http://schemas.microsoft.com/office/drawing/2014/main" id="{C0E5A012-2939-D141-8D23-592AE5C7C125}"/>
              </a:ext>
            </a:extLst>
          </p:cNvPr>
          <p:cNvPicPr>
            <a:picLocks noChangeAspect="1"/>
          </p:cNvPicPr>
          <p:nvPr userDrawn="1"/>
        </p:nvPicPr>
        <p:blipFill>
          <a:blip r:embed="rId8"/>
          <a:stretch>
            <a:fillRect/>
          </a:stretch>
        </p:blipFill>
        <p:spPr>
          <a:xfrm>
            <a:off x="526518" y="126419"/>
            <a:ext cx="610521" cy="610521"/>
          </a:xfrm>
          <a:prstGeom prst="rect">
            <a:avLst/>
          </a:prstGeom>
        </p:spPr>
      </p:pic>
      <p:sp>
        <p:nvSpPr>
          <p:cNvPr id="10" name="Dikdörtgen 9"/>
          <p:cNvSpPr/>
          <p:nvPr userDrawn="1"/>
        </p:nvSpPr>
        <p:spPr>
          <a:xfrm>
            <a:off x="1154644" y="217192"/>
            <a:ext cx="6096000" cy="400110"/>
          </a:xfrm>
          <a:prstGeom prst="rect">
            <a:avLst/>
          </a:prstGeom>
        </p:spPr>
        <p:txBody>
          <a:bodyPr>
            <a:spAutoFit/>
          </a:bodyPr>
          <a:lstStyle/>
          <a:p>
            <a:pPr algn="l"/>
            <a:r>
              <a:rPr lang="tr-TR" sz="1000" b="0" dirty="0">
                <a:solidFill>
                  <a:schemeClr val="bg1">
                    <a:lumMod val="50000"/>
                  </a:schemeClr>
                </a:solidFill>
                <a:latin typeface="Times New Roman" panose="02020603050405020304" pitchFamily="18" charset="0"/>
                <a:cs typeface="Times New Roman" panose="02020603050405020304" pitchFamily="18" charset="0"/>
              </a:rPr>
              <a:t>GIDA</a:t>
            </a:r>
            <a:r>
              <a:rPr lang="tr-TR" sz="1000" b="0" baseline="0" dirty="0">
                <a:solidFill>
                  <a:schemeClr val="bg1">
                    <a:lumMod val="50000"/>
                  </a:schemeClr>
                </a:solidFill>
                <a:latin typeface="Times New Roman" panose="02020603050405020304" pitchFamily="18" charset="0"/>
                <a:cs typeface="Times New Roman" panose="02020603050405020304" pitchFamily="18" charset="0"/>
              </a:rPr>
              <a:t> MÜHENDİSLİĞİ BÖLÜMÜ</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a:p>
            <a:pPr algn="l"/>
            <a:r>
              <a:rPr lang="tr-TR" sz="1000" b="0" dirty="0" err="1">
                <a:solidFill>
                  <a:schemeClr val="bg1">
                    <a:lumMod val="50000"/>
                  </a:schemeClr>
                </a:solidFill>
                <a:latin typeface="Times New Roman" panose="02020603050405020304" pitchFamily="18" charset="0"/>
                <a:cs typeface="Times New Roman" panose="02020603050405020304" pitchFamily="18" charset="0"/>
              </a:rPr>
              <a:t>Department</a:t>
            </a:r>
            <a:r>
              <a:rPr lang="tr-TR" sz="1000" b="0" dirty="0">
                <a:solidFill>
                  <a:schemeClr val="bg1">
                    <a:lumMod val="50000"/>
                  </a:schemeClr>
                </a:solidFill>
                <a:latin typeface="Times New Roman" panose="02020603050405020304" pitchFamily="18" charset="0"/>
                <a:cs typeface="Times New Roman" panose="02020603050405020304" pitchFamily="18" charset="0"/>
              </a:rPr>
              <a:t> of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Food</a:t>
            </a:r>
            <a:r>
              <a:rPr lang="tr-TR" sz="1000" b="0" dirty="0">
                <a:solidFill>
                  <a:schemeClr val="bg1">
                    <a:lumMod val="50000"/>
                  </a:schemeClr>
                </a:solidFill>
                <a:latin typeface="Times New Roman" panose="02020603050405020304" pitchFamily="18" charset="0"/>
                <a:cs typeface="Times New Roman" panose="02020603050405020304" pitchFamily="18" charset="0"/>
              </a:rPr>
              <a:t> </a:t>
            </a:r>
            <a:r>
              <a:rPr lang="tr-TR" sz="1000" b="0" dirty="0" err="1">
                <a:solidFill>
                  <a:schemeClr val="bg1">
                    <a:lumMod val="50000"/>
                  </a:schemeClr>
                </a:solidFill>
                <a:latin typeface="Times New Roman" panose="02020603050405020304" pitchFamily="18" charset="0"/>
                <a:cs typeface="Times New Roman" panose="02020603050405020304" pitchFamily="18" charset="0"/>
              </a:rPr>
              <a:t>Engineering</a:t>
            </a:r>
            <a:endParaRPr lang="tr-TR" sz="1000" b="0" dirty="0">
              <a:solidFill>
                <a:schemeClr val="bg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3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1" r:id="rId3"/>
    <p:sldLayoutId id="2147483665" r:id="rId4"/>
    <p:sldLayoutId id="2147483672" r:id="rId5"/>
    <p:sldLayoutId id="2147483673" r:id="rId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9.pn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9.png"/><Relationship Id="rId7"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a:xfrm>
            <a:off x="2518718" y="967282"/>
            <a:ext cx="9500119" cy="861519"/>
          </a:xfrm>
        </p:spPr>
        <p:txBody>
          <a:bodyPr>
            <a:normAutofit fontScale="90000"/>
          </a:bodyPr>
          <a:lstStyle/>
          <a:p>
            <a:r>
              <a:rPr lang="tr-TR" sz="6000" b="0" i="0" u="none" strike="noStrike" dirty="0">
                <a:effectLst/>
              </a:rPr>
              <a:t>HEM103-C</a:t>
            </a:r>
            <a:r>
              <a:rPr lang="tr-TR" sz="6000" dirty="0"/>
              <a:t>-Beslenme</a:t>
            </a:r>
            <a:r>
              <a:rPr lang="tr-TR" dirty="0"/>
              <a:t> İlkeleri</a:t>
            </a:r>
            <a:br>
              <a:rPr lang="tr-TR" dirty="0"/>
            </a:br>
            <a:r>
              <a:rPr lang="tr-TR" dirty="0"/>
              <a:t/>
            </a:r>
            <a:br>
              <a:rPr lang="tr-TR" dirty="0"/>
            </a:br>
            <a:r>
              <a:rPr lang="tr-TR" dirty="0"/>
              <a:t/>
            </a:r>
            <a:br>
              <a:rPr lang="tr-TR" dirty="0"/>
            </a:br>
            <a:endParaRPr lang="tr-TR" dirty="0"/>
          </a:p>
        </p:txBody>
      </p:sp>
      <p:sp>
        <p:nvSpPr>
          <p:cNvPr id="5" name="Alt Başlık 4"/>
          <p:cNvSpPr>
            <a:spLocks noGrp="1"/>
          </p:cNvSpPr>
          <p:nvPr>
            <p:ph type="subTitle" idx="1"/>
          </p:nvPr>
        </p:nvSpPr>
        <p:spPr/>
        <p:txBody>
          <a:bodyPr>
            <a:normAutofit lnSpcReduction="10000"/>
          </a:bodyPr>
          <a:lstStyle/>
          <a:p>
            <a:pPr>
              <a:lnSpc>
                <a:spcPct val="120000"/>
              </a:lnSpc>
            </a:pPr>
            <a:r>
              <a:rPr lang="tr-TR" dirty="0">
                <a:solidFill>
                  <a:srgbClr val="0F0F4F"/>
                </a:solidFill>
              </a:rPr>
              <a:t>Dersin Adı:  </a:t>
            </a:r>
            <a:r>
              <a:rPr lang="tr-TR" b="0" i="0" u="none" strike="noStrike" dirty="0">
                <a:effectLst/>
              </a:rPr>
              <a:t>HEM103-C</a:t>
            </a:r>
            <a:r>
              <a:rPr lang="tr-TR" dirty="0"/>
              <a:t>-Beslenme İlkeleri </a:t>
            </a:r>
          </a:p>
          <a:p>
            <a:pPr>
              <a:lnSpc>
                <a:spcPct val="110000"/>
              </a:lnSpc>
              <a:spcBef>
                <a:spcPts val="600"/>
              </a:spcBef>
            </a:pPr>
            <a:r>
              <a:rPr lang="tr-TR" dirty="0">
                <a:solidFill>
                  <a:srgbClr val="0F0F4F"/>
                </a:solidFill>
                <a:latin typeface="Times New Roman" panose="02020603050405020304" pitchFamily="18" charset="0"/>
                <a:cs typeface="Times New Roman" panose="02020603050405020304" pitchFamily="18" charset="0"/>
              </a:rPr>
              <a:t>Dersin Hocası: </a:t>
            </a:r>
            <a:r>
              <a:rPr lang="tr-TR" dirty="0" smtClean="0">
                <a:solidFill>
                  <a:srgbClr val="0F0F4F"/>
                </a:solidFill>
                <a:latin typeface="Times New Roman" panose="02020603050405020304" pitchFamily="18" charset="0"/>
                <a:cs typeface="Times New Roman" panose="02020603050405020304" pitchFamily="18" charset="0"/>
              </a:rPr>
              <a:t>Dr. Öğretim Üyesi </a:t>
            </a:r>
            <a:r>
              <a:rPr lang="tr-TR" dirty="0" err="1" smtClean="0">
                <a:solidFill>
                  <a:srgbClr val="0F0F4F"/>
                </a:solidFill>
                <a:latin typeface="Times New Roman" panose="02020603050405020304" pitchFamily="18" charset="0"/>
                <a:cs typeface="Times New Roman" panose="02020603050405020304" pitchFamily="18" charset="0"/>
              </a:rPr>
              <a:t>Ferid</a:t>
            </a:r>
            <a:r>
              <a:rPr lang="tr-TR" dirty="0" smtClean="0">
                <a:solidFill>
                  <a:srgbClr val="0F0F4F"/>
                </a:solidFill>
                <a:latin typeface="Times New Roman" panose="02020603050405020304" pitchFamily="18" charset="0"/>
                <a:cs typeface="Times New Roman" panose="02020603050405020304" pitchFamily="18" charset="0"/>
              </a:rPr>
              <a:t> Aydın</a:t>
            </a:r>
            <a:endParaRPr lang="tr-TR" dirty="0">
              <a:solidFill>
                <a:srgbClr val="0F0F4F"/>
              </a:solidFill>
              <a:latin typeface="Times New Roman" panose="02020603050405020304" pitchFamily="18" charset="0"/>
              <a:cs typeface="Times New Roman" panose="02020603050405020304" pitchFamily="18" charset="0"/>
            </a:endParaRPr>
          </a:p>
        </p:txBody>
      </p:sp>
      <p:sp>
        <p:nvSpPr>
          <p:cNvPr id="6" name="Metin kutusu 5">
            <a:extLst>
              <a:ext uri="{FF2B5EF4-FFF2-40B4-BE49-F238E27FC236}">
                <a16:creationId xmlns:a16="http://schemas.microsoft.com/office/drawing/2014/main" id="{C9E0C6AC-0A36-F04A-9B42-AFA5DFF78E48}"/>
              </a:ext>
            </a:extLst>
          </p:cNvPr>
          <p:cNvSpPr txBox="1"/>
          <p:nvPr/>
        </p:nvSpPr>
        <p:spPr>
          <a:xfrm>
            <a:off x="1173892" y="2339716"/>
            <a:ext cx="9737124" cy="1323439"/>
          </a:xfrm>
          <a:prstGeom prst="rect">
            <a:avLst/>
          </a:prstGeom>
          <a:noFill/>
        </p:spPr>
        <p:txBody>
          <a:bodyPr wrap="square">
            <a:spAutoFit/>
          </a:bodyPr>
          <a:lstStyle/>
          <a:p>
            <a:r>
              <a:rPr lang="tr-TR" sz="40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Gıdalardaki bileşenler ve sağlıkla ilişkileri: Karbonhidratlar, Enerji ihtiyacı ve dengesi</a:t>
            </a:r>
            <a:r>
              <a:rPr lang="tr-TR" sz="4000" b="1" dirty="0">
                <a:solidFill>
                  <a:schemeClr val="bg1"/>
                </a:solidFill>
                <a:effectLst/>
                <a:latin typeface="Times New Roman" panose="02020603050405020304" pitchFamily="18" charset="0"/>
                <a:cs typeface="Times New Roman" panose="02020603050405020304" pitchFamily="18" charset="0"/>
              </a:rPr>
              <a:t> </a:t>
            </a:r>
            <a:endParaRPr lang="tr-TR" sz="4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030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5D365837-9A20-9145-8F50-B200FE595BD2}"/>
              </a:ext>
            </a:extLst>
          </p:cNvPr>
          <p:cNvSpPr>
            <a:spLocks noGrp="1"/>
          </p:cNvSpPr>
          <p:nvPr>
            <p:ph type="sldNum" sz="quarter" idx="12"/>
          </p:nvPr>
        </p:nvSpPr>
        <p:spPr/>
        <p:txBody>
          <a:bodyPr/>
          <a:lstStyle/>
          <a:p>
            <a:fld id="{50F4E6BD-4CAD-3E44-B214-2CFB9D00E5E7}" type="slidenum">
              <a:rPr lang="tr-TR" smtClean="0"/>
              <a:t>10</a:t>
            </a:fld>
            <a:endParaRPr lang="tr-TR"/>
          </a:p>
        </p:txBody>
      </p:sp>
      <p:sp>
        <p:nvSpPr>
          <p:cNvPr id="6" name="Metin kutusu 5">
            <a:extLst>
              <a:ext uri="{FF2B5EF4-FFF2-40B4-BE49-F238E27FC236}">
                <a16:creationId xmlns:a16="http://schemas.microsoft.com/office/drawing/2014/main" id="{96A004CC-8958-264C-9C5B-9631C663B3ED}"/>
              </a:ext>
            </a:extLst>
          </p:cNvPr>
          <p:cNvSpPr txBox="1"/>
          <p:nvPr/>
        </p:nvSpPr>
        <p:spPr>
          <a:xfrm>
            <a:off x="171449" y="1124726"/>
            <a:ext cx="5366906" cy="1754326"/>
          </a:xfrm>
          <a:prstGeom prst="rect">
            <a:avLst/>
          </a:prstGeom>
          <a:noFill/>
        </p:spPr>
        <p:txBody>
          <a:bodyPr wrap="square">
            <a:spAutoFit/>
          </a:bodyPr>
          <a:lstStyle/>
          <a:p>
            <a:pPr marL="285750" indent="-285750" algn="just">
              <a:buFont typeface="Wingdings" pitchFamily="2" charset="2"/>
              <a:buChar char="Ø"/>
            </a:pPr>
            <a:r>
              <a:rPr lang="tr-TR" sz="1800" dirty="0">
                <a:latin typeface="Comic Sans MS" panose="030F0902030302020204" pitchFamily="66" charset="0"/>
              </a:rPr>
              <a:t>Besinsel lif (diyet lifi, posa) olarak da günlük diyette önemli yere sahiptir. </a:t>
            </a:r>
            <a:r>
              <a:rPr lang="tr-TR" sz="1800" dirty="0" err="1">
                <a:latin typeface="Comic Sans MS" panose="030F0902030302020204" pitchFamily="66" charset="0"/>
              </a:rPr>
              <a:t>Bağırsak</a:t>
            </a:r>
            <a:r>
              <a:rPr lang="tr-TR" sz="1800" dirty="0">
                <a:latin typeface="Comic Sans MS" panose="030F0902030302020204" pitchFamily="66" charset="0"/>
              </a:rPr>
              <a:t> hareketlerini arttırarak burada </a:t>
            </a:r>
            <a:r>
              <a:rPr lang="tr-TR" sz="1800" dirty="0" err="1">
                <a:latin typeface="Comic Sans MS" panose="030F0902030302020204" pitchFamily="66" charset="0"/>
              </a:rPr>
              <a:t>oluşan</a:t>
            </a:r>
            <a:r>
              <a:rPr lang="tr-TR" sz="1800" dirty="0">
                <a:latin typeface="Comic Sans MS" panose="030F0902030302020204" pitchFamily="66" charset="0"/>
              </a:rPr>
              <a:t> artıkların </a:t>
            </a:r>
            <a:r>
              <a:rPr lang="tr-TR" sz="1800" dirty="0" err="1">
                <a:latin typeface="Comic Sans MS" panose="030F0902030302020204" pitchFamily="66" charset="0"/>
              </a:rPr>
              <a:t>dışkı</a:t>
            </a:r>
            <a:r>
              <a:rPr lang="tr-TR" sz="1800" dirty="0">
                <a:latin typeface="Comic Sans MS" panose="030F0902030302020204" pitchFamily="66" charset="0"/>
              </a:rPr>
              <a:t> (gaita) olarak atılmasına yardım ederler. Kabızlığı önler,</a:t>
            </a:r>
            <a:r>
              <a:rPr lang="tr-TR" dirty="0">
                <a:latin typeface="Comic Sans MS" panose="030F0902030302020204" pitchFamily="66" charset="0"/>
              </a:rPr>
              <a:t> kandaki istenmeyen </a:t>
            </a:r>
            <a:r>
              <a:rPr lang="tr-TR" dirty="0" err="1">
                <a:latin typeface="Comic Sans MS" panose="030F0902030302020204" pitchFamily="66" charset="0"/>
              </a:rPr>
              <a:t>yag</a:t>
            </a:r>
            <a:r>
              <a:rPr lang="tr-TR" dirty="0">
                <a:latin typeface="Comic Sans MS" panose="030F0902030302020204" pitchFamily="66" charset="0"/>
              </a:rPr>
              <a:t>̆ ve </a:t>
            </a:r>
            <a:r>
              <a:rPr lang="tr-TR" dirty="0" err="1">
                <a:latin typeface="Comic Sans MS" panose="030F0902030302020204" pitchFamily="66" charset="0"/>
              </a:rPr>
              <a:t>şeker</a:t>
            </a:r>
            <a:r>
              <a:rPr lang="tr-TR" dirty="0">
                <a:latin typeface="Comic Sans MS" panose="030F0902030302020204" pitchFamily="66" charset="0"/>
              </a:rPr>
              <a:t> miktarını düşürürler.</a:t>
            </a:r>
            <a:endParaRPr lang="tr-TR" sz="1800" dirty="0">
              <a:latin typeface="Comic Sans MS" panose="030F0902030302020204" pitchFamily="66" charset="0"/>
            </a:endParaRPr>
          </a:p>
        </p:txBody>
      </p:sp>
      <p:sp>
        <p:nvSpPr>
          <p:cNvPr id="8" name="Metin kutusu 7">
            <a:extLst>
              <a:ext uri="{FF2B5EF4-FFF2-40B4-BE49-F238E27FC236}">
                <a16:creationId xmlns:a16="http://schemas.microsoft.com/office/drawing/2014/main" id="{CA43BDDE-600B-D242-B40C-2E620A45034F}"/>
              </a:ext>
            </a:extLst>
          </p:cNvPr>
          <p:cNvSpPr txBox="1"/>
          <p:nvPr/>
        </p:nvSpPr>
        <p:spPr>
          <a:xfrm>
            <a:off x="244185" y="3200073"/>
            <a:ext cx="5075960" cy="2062103"/>
          </a:xfrm>
          <a:prstGeom prst="rect">
            <a:avLst/>
          </a:prstGeom>
          <a:noFill/>
        </p:spPr>
        <p:txBody>
          <a:bodyPr wrap="square">
            <a:spAutoFit/>
          </a:bodyPr>
          <a:lstStyle/>
          <a:p>
            <a:pPr algn="just"/>
            <a:r>
              <a:rPr lang="tr-TR" dirty="0">
                <a:latin typeface="Comic Sans MS" panose="030F0902030302020204" pitchFamily="66" charset="0"/>
              </a:rPr>
              <a:t>Besinsel lif (gıda lifi), insan ince </a:t>
            </a:r>
            <a:r>
              <a:rPr lang="tr-TR" dirty="0" err="1">
                <a:latin typeface="Comic Sans MS" panose="030F0902030302020204" pitchFamily="66" charset="0"/>
              </a:rPr>
              <a:t>bağırsağında</a:t>
            </a:r>
            <a:r>
              <a:rPr lang="tr-TR" dirty="0">
                <a:latin typeface="Comic Sans MS" panose="030F0902030302020204" pitchFamily="66" charset="0"/>
              </a:rPr>
              <a:t> sindirilmeyen buna </a:t>
            </a:r>
            <a:r>
              <a:rPr lang="tr-TR" dirty="0" err="1">
                <a:latin typeface="Comic Sans MS" panose="030F0902030302020204" pitchFamily="66" charset="0"/>
              </a:rPr>
              <a:t>karşılık</a:t>
            </a:r>
            <a:r>
              <a:rPr lang="tr-TR" dirty="0">
                <a:latin typeface="Comic Sans MS" panose="030F0902030302020204" pitchFamily="66" charset="0"/>
              </a:rPr>
              <a:t> kalın </a:t>
            </a:r>
            <a:r>
              <a:rPr lang="tr-TR" dirty="0" err="1">
                <a:latin typeface="Comic Sans MS" panose="030F0902030302020204" pitchFamily="66" charset="0"/>
              </a:rPr>
              <a:t>bağırsakta</a:t>
            </a:r>
            <a:r>
              <a:rPr lang="tr-TR" dirty="0">
                <a:latin typeface="Comic Sans MS" panose="030F0902030302020204" pitchFamily="66" charset="0"/>
              </a:rPr>
              <a:t> tamamen veya kısmen fermente olan, bitkilerin yenilebilir kısımlarıdır</a:t>
            </a:r>
            <a:r>
              <a:rPr lang="tr-TR" sz="2000" dirty="0">
                <a:latin typeface="Comic Sans MS" panose="030F0902030302020204" pitchFamily="66" charset="0"/>
              </a:rPr>
              <a:t>. </a:t>
            </a:r>
            <a:r>
              <a:rPr lang="tr-TR" dirty="0">
                <a:latin typeface="Comic Sans MS" panose="030F0902030302020204" pitchFamily="66" charset="0"/>
              </a:rPr>
              <a:t>Bitkisel besinlerde bulunan ve sindirilemeyen </a:t>
            </a:r>
            <a:r>
              <a:rPr lang="tr-TR" dirty="0" err="1">
                <a:latin typeface="Comic Sans MS" panose="030F0902030302020204" pitchFamily="66" charset="0"/>
              </a:rPr>
              <a:t>selüloz</a:t>
            </a:r>
            <a:r>
              <a:rPr lang="tr-TR" dirty="0">
                <a:latin typeface="Comic Sans MS" panose="030F0902030302020204" pitchFamily="66" charset="0"/>
              </a:rPr>
              <a:t>, </a:t>
            </a:r>
            <a:r>
              <a:rPr lang="tr-TR" dirty="0" err="1">
                <a:latin typeface="Comic Sans MS" panose="030F0902030302020204" pitchFamily="66" charset="0"/>
              </a:rPr>
              <a:t>hemiselüloz</a:t>
            </a:r>
            <a:r>
              <a:rPr lang="tr-TR" dirty="0">
                <a:latin typeface="Comic Sans MS" panose="030F0902030302020204" pitchFamily="66" charset="0"/>
              </a:rPr>
              <a:t>, lignin gibi kompleks </a:t>
            </a:r>
            <a:r>
              <a:rPr lang="tr-TR" dirty="0" err="1">
                <a:latin typeface="Comic Sans MS" panose="030F0902030302020204" pitchFamily="66" charset="0"/>
              </a:rPr>
              <a:t>bileşikler</a:t>
            </a:r>
            <a:r>
              <a:rPr lang="tr-TR" dirty="0">
                <a:latin typeface="Comic Sans MS" panose="030F0902030302020204" pitchFamily="66" charset="0"/>
              </a:rPr>
              <a:t> lifi </a:t>
            </a:r>
            <a:r>
              <a:rPr lang="tr-TR" dirty="0" err="1">
                <a:latin typeface="Comic Sans MS" panose="030F0902030302020204" pitchFamily="66" charset="0"/>
              </a:rPr>
              <a:t>oluşturur</a:t>
            </a:r>
            <a:r>
              <a:rPr lang="tr-TR" dirty="0">
                <a:latin typeface="Comic Sans MS" panose="030F0902030302020204" pitchFamily="66" charset="0"/>
              </a:rPr>
              <a:t>. </a:t>
            </a:r>
            <a:endParaRPr lang="tr-TR" sz="2000" dirty="0">
              <a:latin typeface="Comic Sans MS" panose="030F0902030302020204" pitchFamily="66" charset="0"/>
            </a:endParaRPr>
          </a:p>
        </p:txBody>
      </p:sp>
      <p:sp>
        <p:nvSpPr>
          <p:cNvPr id="10" name="Metin kutusu 9">
            <a:extLst>
              <a:ext uri="{FF2B5EF4-FFF2-40B4-BE49-F238E27FC236}">
                <a16:creationId xmlns:a16="http://schemas.microsoft.com/office/drawing/2014/main" id="{15C6B212-D143-B941-8D0E-44799803EA5B}"/>
              </a:ext>
            </a:extLst>
          </p:cNvPr>
          <p:cNvSpPr txBox="1"/>
          <p:nvPr/>
        </p:nvSpPr>
        <p:spPr>
          <a:xfrm>
            <a:off x="3737541" y="118112"/>
            <a:ext cx="6105832" cy="461665"/>
          </a:xfrm>
          <a:prstGeom prst="rect">
            <a:avLst/>
          </a:prstGeom>
          <a:noFill/>
        </p:spPr>
        <p:txBody>
          <a:bodyPr wrap="square">
            <a:spAutoFit/>
          </a:bodyPr>
          <a:lstStyle/>
          <a:p>
            <a:r>
              <a:rPr lang="tr-TR" sz="2400" dirty="0">
                <a:solidFill>
                  <a:srgbClr val="FF0000"/>
                </a:solidFill>
                <a:latin typeface="Comic Sans MS" panose="030F0902030302020204" pitchFamily="66" charset="0"/>
              </a:rPr>
              <a:t>Karbonhidratların Vücuttaki Görevleri </a:t>
            </a:r>
          </a:p>
        </p:txBody>
      </p:sp>
      <p:pic>
        <p:nvPicPr>
          <p:cNvPr id="12" name="Resim 11">
            <a:extLst>
              <a:ext uri="{FF2B5EF4-FFF2-40B4-BE49-F238E27FC236}">
                <a16:creationId xmlns:a16="http://schemas.microsoft.com/office/drawing/2014/main" id="{7EBF9157-A0C6-DC47-8E44-583DFC1B38EC}"/>
              </a:ext>
            </a:extLst>
          </p:cNvPr>
          <p:cNvPicPr>
            <a:picLocks noChangeAspect="1"/>
          </p:cNvPicPr>
          <p:nvPr/>
        </p:nvPicPr>
        <p:blipFill>
          <a:blip r:embed="rId2"/>
          <a:stretch>
            <a:fillRect/>
          </a:stretch>
        </p:blipFill>
        <p:spPr>
          <a:xfrm>
            <a:off x="6096000" y="831850"/>
            <a:ext cx="5988050" cy="5194300"/>
          </a:xfrm>
          <a:prstGeom prst="rect">
            <a:avLst/>
          </a:prstGeom>
        </p:spPr>
      </p:pic>
    </p:spTree>
    <p:extLst>
      <p:ext uri="{BB962C8B-B14F-4D97-AF65-F5344CB8AC3E}">
        <p14:creationId xmlns:p14="http://schemas.microsoft.com/office/powerpoint/2010/main" val="1486144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5D365837-9A20-9145-8F50-B200FE595BD2}"/>
              </a:ext>
            </a:extLst>
          </p:cNvPr>
          <p:cNvSpPr>
            <a:spLocks noGrp="1"/>
          </p:cNvSpPr>
          <p:nvPr>
            <p:ph type="sldNum" sz="quarter" idx="12"/>
          </p:nvPr>
        </p:nvSpPr>
        <p:spPr/>
        <p:txBody>
          <a:bodyPr/>
          <a:lstStyle/>
          <a:p>
            <a:fld id="{50F4E6BD-4CAD-3E44-B214-2CFB9D00E5E7}" type="slidenum">
              <a:rPr lang="tr-TR" smtClean="0"/>
              <a:t>11</a:t>
            </a:fld>
            <a:endParaRPr lang="tr-TR"/>
          </a:p>
        </p:txBody>
      </p:sp>
      <p:pic>
        <p:nvPicPr>
          <p:cNvPr id="5" name="Resim 4">
            <a:extLst>
              <a:ext uri="{FF2B5EF4-FFF2-40B4-BE49-F238E27FC236}">
                <a16:creationId xmlns:a16="http://schemas.microsoft.com/office/drawing/2014/main" id="{40D6AED6-3E92-2241-D36A-0EFA9F14B67F}"/>
              </a:ext>
            </a:extLst>
          </p:cNvPr>
          <p:cNvPicPr>
            <a:picLocks noChangeAspect="1"/>
          </p:cNvPicPr>
          <p:nvPr/>
        </p:nvPicPr>
        <p:blipFill rotWithShape="1">
          <a:blip r:embed="rId2"/>
          <a:srcRect l="30713" t="14553" r="17734" b="5432"/>
          <a:stretch/>
        </p:blipFill>
        <p:spPr>
          <a:xfrm>
            <a:off x="425302" y="340242"/>
            <a:ext cx="10519506" cy="6381233"/>
          </a:xfrm>
          <a:prstGeom prst="rect">
            <a:avLst/>
          </a:prstGeom>
        </p:spPr>
      </p:pic>
    </p:spTree>
    <p:extLst>
      <p:ext uri="{BB962C8B-B14F-4D97-AF65-F5344CB8AC3E}">
        <p14:creationId xmlns:p14="http://schemas.microsoft.com/office/powerpoint/2010/main" val="3690121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5D365837-9A20-9145-8F50-B200FE595BD2}"/>
              </a:ext>
            </a:extLst>
          </p:cNvPr>
          <p:cNvSpPr>
            <a:spLocks noGrp="1"/>
          </p:cNvSpPr>
          <p:nvPr>
            <p:ph type="sldNum" sz="quarter" idx="12"/>
          </p:nvPr>
        </p:nvSpPr>
        <p:spPr/>
        <p:txBody>
          <a:bodyPr/>
          <a:lstStyle/>
          <a:p>
            <a:fld id="{50F4E6BD-4CAD-3E44-B214-2CFB9D00E5E7}" type="slidenum">
              <a:rPr lang="tr-TR" smtClean="0"/>
              <a:t>12</a:t>
            </a:fld>
            <a:endParaRPr lang="tr-TR"/>
          </a:p>
        </p:txBody>
      </p:sp>
      <p:sp>
        <p:nvSpPr>
          <p:cNvPr id="9" name="Metin kutusu 8">
            <a:extLst>
              <a:ext uri="{FF2B5EF4-FFF2-40B4-BE49-F238E27FC236}">
                <a16:creationId xmlns:a16="http://schemas.microsoft.com/office/drawing/2014/main" id="{443D6A86-ACA3-BE42-B7E7-4E9B63280394}"/>
              </a:ext>
            </a:extLst>
          </p:cNvPr>
          <p:cNvSpPr txBox="1"/>
          <p:nvPr/>
        </p:nvSpPr>
        <p:spPr>
          <a:xfrm>
            <a:off x="607869" y="1935217"/>
            <a:ext cx="6099462" cy="1200329"/>
          </a:xfrm>
          <a:prstGeom prst="rect">
            <a:avLst/>
          </a:prstGeom>
          <a:noFill/>
        </p:spPr>
        <p:txBody>
          <a:bodyPr wrap="square">
            <a:spAutoFit/>
          </a:bodyPr>
          <a:lstStyle/>
          <a:p>
            <a:pPr marL="285750" indent="-285750" algn="just">
              <a:buFont typeface="Wingdings" pitchFamily="2" charset="2"/>
              <a:buChar char="Ø"/>
            </a:pPr>
            <a:endParaRPr lang="tr-TR" sz="1800" dirty="0">
              <a:latin typeface="Comic Sans MS" panose="030F0902030302020204" pitchFamily="66" charset="0"/>
            </a:endParaRPr>
          </a:p>
          <a:p>
            <a:pPr marL="285750" indent="-285750" algn="just">
              <a:buFont typeface="Wingdings" pitchFamily="2" charset="2"/>
              <a:buChar char="Ø"/>
            </a:pPr>
            <a:r>
              <a:rPr lang="tr-TR" sz="1800" dirty="0" err="1">
                <a:latin typeface="Comic Sans MS" panose="030F0902030302020204" pitchFamily="66" charset="0"/>
              </a:rPr>
              <a:t>Bağırsaklarda</a:t>
            </a:r>
            <a:r>
              <a:rPr lang="tr-TR" sz="1800" dirty="0">
                <a:latin typeface="Comic Sans MS" panose="030F0902030302020204" pitchFamily="66" charset="0"/>
              </a:rPr>
              <a:t> patojen bakterilerin </a:t>
            </a:r>
            <a:r>
              <a:rPr lang="tr-TR" sz="1800" dirty="0" err="1">
                <a:latin typeface="Comic Sans MS" panose="030F0902030302020204" pitchFamily="66" charset="0"/>
              </a:rPr>
              <a:t>çoğalmasını</a:t>
            </a:r>
            <a:r>
              <a:rPr lang="tr-TR" sz="1800" dirty="0">
                <a:latin typeface="Comic Sans MS" panose="030F0902030302020204" pitchFamily="66" charset="0"/>
              </a:rPr>
              <a:t> engelleyen </a:t>
            </a:r>
            <a:r>
              <a:rPr lang="tr-TR" sz="1800" dirty="0" err="1">
                <a:latin typeface="Comic Sans MS" panose="030F0902030302020204" pitchFamily="66" charset="0"/>
              </a:rPr>
              <a:t>bifido</a:t>
            </a:r>
            <a:r>
              <a:rPr lang="tr-TR" sz="1800" dirty="0">
                <a:latin typeface="Comic Sans MS" panose="030F0902030302020204" pitchFamily="66" charset="0"/>
              </a:rPr>
              <a:t> bakterilerin </a:t>
            </a:r>
            <a:r>
              <a:rPr lang="tr-TR" sz="1800" dirty="0" err="1">
                <a:latin typeface="Comic Sans MS" panose="030F0902030302020204" pitchFamily="66" charset="0"/>
              </a:rPr>
              <a:t>çoğalmasını</a:t>
            </a:r>
            <a:r>
              <a:rPr lang="tr-TR" sz="1800" dirty="0">
                <a:latin typeface="Comic Sans MS" panose="030F0902030302020204" pitchFamily="66" charset="0"/>
              </a:rPr>
              <a:t> </a:t>
            </a:r>
            <a:r>
              <a:rPr lang="tr-TR" sz="1800" dirty="0" err="1">
                <a:latin typeface="Comic Sans MS" panose="030F0902030302020204" pitchFamily="66" charset="0"/>
              </a:rPr>
              <a:t>sağlarlar</a:t>
            </a:r>
            <a:r>
              <a:rPr lang="tr-TR" sz="1800" dirty="0">
                <a:latin typeface="Comic Sans MS" panose="030F0902030302020204" pitchFamily="66" charset="0"/>
              </a:rPr>
              <a:t>. Yani </a:t>
            </a:r>
            <a:r>
              <a:rPr lang="tr-TR" sz="1800" dirty="0" err="1">
                <a:latin typeface="Comic Sans MS" panose="030F0902030302020204" pitchFamily="66" charset="0"/>
              </a:rPr>
              <a:t>prebiyotik</a:t>
            </a:r>
            <a:r>
              <a:rPr lang="tr-TR" sz="1800" dirty="0">
                <a:latin typeface="Comic Sans MS" panose="030F0902030302020204" pitchFamily="66" charset="0"/>
              </a:rPr>
              <a:t> </a:t>
            </a:r>
            <a:r>
              <a:rPr lang="tr-TR" dirty="0">
                <a:latin typeface="Comic Sans MS" panose="030F0902030302020204" pitchFamily="66" charset="0"/>
              </a:rPr>
              <a:t>ö</a:t>
            </a:r>
            <a:r>
              <a:rPr lang="tr-TR" sz="1800" dirty="0">
                <a:latin typeface="Comic Sans MS" panose="030F0902030302020204" pitchFamily="66" charset="0"/>
              </a:rPr>
              <a:t>zellik gösterirler</a:t>
            </a:r>
            <a:endParaRPr lang="tr-TR" dirty="0"/>
          </a:p>
        </p:txBody>
      </p:sp>
      <p:sp>
        <p:nvSpPr>
          <p:cNvPr id="11" name="Metin kutusu 10">
            <a:extLst>
              <a:ext uri="{FF2B5EF4-FFF2-40B4-BE49-F238E27FC236}">
                <a16:creationId xmlns:a16="http://schemas.microsoft.com/office/drawing/2014/main" id="{A6A3904A-B152-FC49-9A27-E98E3E64F962}"/>
              </a:ext>
            </a:extLst>
          </p:cNvPr>
          <p:cNvSpPr txBox="1"/>
          <p:nvPr/>
        </p:nvSpPr>
        <p:spPr>
          <a:xfrm>
            <a:off x="607869" y="3429000"/>
            <a:ext cx="6099462" cy="2862322"/>
          </a:xfrm>
          <a:prstGeom prst="rect">
            <a:avLst/>
          </a:prstGeom>
          <a:noFill/>
        </p:spPr>
        <p:txBody>
          <a:bodyPr wrap="square">
            <a:spAutoFit/>
          </a:bodyPr>
          <a:lstStyle/>
          <a:p>
            <a:pPr marL="342900" indent="-342900" algn="just">
              <a:buFont typeface="Wingdings" pitchFamily="2" charset="2"/>
              <a:buChar char="Ø"/>
            </a:pPr>
            <a:r>
              <a:rPr lang="tr-TR" sz="1800" dirty="0">
                <a:latin typeface="Comic Sans MS" panose="030F0902030302020204" pitchFamily="66" charset="0"/>
              </a:rPr>
              <a:t>Karbonhidratlar enerji </a:t>
            </a:r>
            <a:r>
              <a:rPr lang="tr-TR" sz="1800" dirty="0" err="1">
                <a:latin typeface="Comic Sans MS" panose="030F0902030302020204" pitchFamily="66" charset="0"/>
              </a:rPr>
              <a:t>kaynağı</a:t>
            </a:r>
            <a:r>
              <a:rPr lang="tr-TR" sz="1800" dirty="0">
                <a:latin typeface="Comic Sans MS" panose="030F0902030302020204" pitchFamily="66" charset="0"/>
              </a:rPr>
              <a:t> olmalarının yanı sıra, canlılarda yapısal ve  destekleyici element olarak da fonksiyon </a:t>
            </a:r>
            <a:r>
              <a:rPr lang="tr-TR" sz="1800" dirty="0" err="1">
                <a:latin typeface="Comic Sans MS" panose="030F0902030302020204" pitchFamily="66" charset="0"/>
              </a:rPr>
              <a:t>görür</a:t>
            </a:r>
            <a:r>
              <a:rPr lang="tr-TR" sz="1800" dirty="0">
                <a:latin typeface="Comic Sans MS" panose="030F0902030302020204" pitchFamily="66" charset="0"/>
              </a:rPr>
              <a:t>. </a:t>
            </a:r>
          </a:p>
          <a:p>
            <a:pPr algn="just"/>
            <a:endParaRPr lang="tr-TR" sz="1800" dirty="0">
              <a:latin typeface="Comic Sans MS" panose="030F0902030302020204" pitchFamily="66" charset="0"/>
            </a:endParaRPr>
          </a:p>
          <a:p>
            <a:pPr algn="just"/>
            <a:r>
              <a:rPr lang="tr-TR" sz="1800" dirty="0">
                <a:latin typeface="Comic Sans MS" panose="030F0902030302020204" pitchFamily="66" charset="0"/>
              </a:rPr>
              <a:t>Örneğin, suda çözünmeyen karbonhidratlar, hayvansal </a:t>
            </a:r>
            <a:r>
              <a:rPr lang="tr-TR" sz="1800" dirty="0" err="1">
                <a:latin typeface="Comic Sans MS" panose="030F0902030302020204" pitchFamily="66" charset="0"/>
              </a:rPr>
              <a:t>hücre</a:t>
            </a:r>
            <a:r>
              <a:rPr lang="tr-TR" sz="1800" dirty="0">
                <a:latin typeface="Comic Sans MS" panose="030F0902030302020204" pitchFamily="66" charset="0"/>
              </a:rPr>
              <a:t> kılıfında ve </a:t>
            </a:r>
            <a:r>
              <a:rPr lang="tr-TR" sz="1800" dirty="0" err="1">
                <a:latin typeface="Comic Sans MS" panose="030F0902030302020204" pitchFamily="66" charset="0"/>
              </a:rPr>
              <a:t>bag</a:t>
            </a:r>
            <a:r>
              <a:rPr lang="tr-TR" sz="1800" dirty="0">
                <a:latin typeface="Comic Sans MS" panose="030F0902030302020204" pitchFamily="66" charset="0"/>
              </a:rPr>
              <a:t>̆ dokusunda yapısal ve destekleyici element olarak </a:t>
            </a:r>
            <a:r>
              <a:rPr lang="tr-TR" sz="1800" dirty="0" err="1">
                <a:latin typeface="Comic Sans MS" panose="030F0902030302020204" pitchFamily="66" charset="0"/>
              </a:rPr>
              <a:t>görev</a:t>
            </a:r>
            <a:r>
              <a:rPr lang="tr-TR" sz="1800" dirty="0">
                <a:latin typeface="Comic Sans MS" panose="030F0902030302020204" pitchFamily="66" charset="0"/>
              </a:rPr>
              <a:t> yapar. </a:t>
            </a:r>
            <a:r>
              <a:rPr lang="tr-TR" sz="1800" dirty="0" err="1">
                <a:latin typeface="Comic Sans MS" panose="030F0902030302020204" pitchFamily="66" charset="0"/>
              </a:rPr>
              <a:t>Diğer</a:t>
            </a:r>
            <a:r>
              <a:rPr lang="tr-TR" sz="1800" dirty="0">
                <a:latin typeface="Comic Sans MS" panose="030F0902030302020204" pitchFamily="66" charset="0"/>
              </a:rPr>
              <a:t> bazı karbonhidratlar ise eklemleri </a:t>
            </a:r>
            <a:r>
              <a:rPr lang="tr-TR" sz="1800" dirty="0" err="1">
                <a:latin typeface="Comic Sans MS" panose="030F0902030302020204" pitchFamily="66" charset="0"/>
              </a:rPr>
              <a:t>kayganlaştırır</a:t>
            </a:r>
            <a:r>
              <a:rPr lang="tr-TR" sz="1800" dirty="0">
                <a:latin typeface="Comic Sans MS" panose="030F0902030302020204" pitchFamily="66" charset="0"/>
              </a:rPr>
              <a:t>, </a:t>
            </a:r>
            <a:r>
              <a:rPr lang="tr-TR" sz="1800" dirty="0" err="1">
                <a:latin typeface="Comic Sans MS" panose="030F0902030302020204" pitchFamily="66" charset="0"/>
              </a:rPr>
              <a:t>hücrelerin</a:t>
            </a:r>
            <a:r>
              <a:rPr lang="tr-TR" sz="1800" dirty="0">
                <a:latin typeface="Comic Sans MS" panose="030F0902030302020204" pitchFamily="66" charset="0"/>
              </a:rPr>
              <a:t> birbirine tutunmalarını </a:t>
            </a:r>
            <a:r>
              <a:rPr lang="tr-TR" sz="1800" dirty="0" err="1">
                <a:latin typeface="Comic Sans MS" panose="030F0902030302020204" pitchFamily="66" charset="0"/>
              </a:rPr>
              <a:t>sağlar</a:t>
            </a:r>
            <a:r>
              <a:rPr lang="tr-TR" sz="1800" dirty="0">
                <a:latin typeface="Comic Sans MS" panose="030F0902030302020204" pitchFamily="66" charset="0"/>
              </a:rPr>
              <a:t> ve hayvan </a:t>
            </a:r>
            <a:r>
              <a:rPr lang="tr-TR" sz="1800" dirty="0" err="1">
                <a:latin typeface="Comic Sans MS" panose="030F0902030302020204" pitchFamily="66" charset="0"/>
              </a:rPr>
              <a:t>hücrelerinin</a:t>
            </a:r>
            <a:r>
              <a:rPr lang="tr-TR" sz="1800" dirty="0">
                <a:latin typeface="Comic Sans MS" panose="030F0902030302020204" pitchFamily="66" charset="0"/>
              </a:rPr>
              <a:t> </a:t>
            </a:r>
            <a:r>
              <a:rPr lang="tr-TR" sz="1800" dirty="0" err="1">
                <a:latin typeface="Comic Sans MS" panose="030F0902030302020204" pitchFamily="66" charset="0"/>
              </a:rPr>
              <a:t>yüzeyine</a:t>
            </a:r>
            <a:r>
              <a:rPr lang="tr-TR" sz="1800" dirty="0">
                <a:latin typeface="Comic Sans MS" panose="030F0902030302020204" pitchFamily="66" charset="0"/>
              </a:rPr>
              <a:t> biyolojik </a:t>
            </a:r>
            <a:r>
              <a:rPr lang="tr-TR" sz="1800" dirty="0" err="1">
                <a:latin typeface="Comic Sans MS" panose="030F0902030302020204" pitchFamily="66" charset="0"/>
              </a:rPr>
              <a:t>özgüllük</a:t>
            </a:r>
            <a:r>
              <a:rPr lang="tr-TR" sz="1800" dirty="0">
                <a:latin typeface="Comic Sans MS" panose="030F0902030302020204" pitchFamily="66" charset="0"/>
              </a:rPr>
              <a:t> kazandırır. </a:t>
            </a:r>
          </a:p>
        </p:txBody>
      </p:sp>
      <p:sp>
        <p:nvSpPr>
          <p:cNvPr id="12" name="Metin kutusu 11">
            <a:extLst>
              <a:ext uri="{FF2B5EF4-FFF2-40B4-BE49-F238E27FC236}">
                <a16:creationId xmlns:a16="http://schemas.microsoft.com/office/drawing/2014/main" id="{1E2C5671-8F3D-BA4F-89A6-ED0DE1EE2085}"/>
              </a:ext>
            </a:extLst>
          </p:cNvPr>
          <p:cNvSpPr txBox="1"/>
          <p:nvPr/>
        </p:nvSpPr>
        <p:spPr>
          <a:xfrm>
            <a:off x="4747304" y="198097"/>
            <a:ext cx="5692584" cy="738664"/>
          </a:xfrm>
          <a:prstGeom prst="rect">
            <a:avLst/>
          </a:prstGeom>
          <a:noFill/>
        </p:spPr>
        <p:txBody>
          <a:bodyPr wrap="none" rtlCol="0">
            <a:spAutoFit/>
          </a:bodyPr>
          <a:lstStyle/>
          <a:p>
            <a:r>
              <a:rPr lang="tr-TR" sz="2400" dirty="0">
                <a:solidFill>
                  <a:srgbClr val="FF0000"/>
                </a:solidFill>
                <a:latin typeface="Comic Sans MS" panose="030F0902030302020204" pitchFamily="66" charset="0"/>
              </a:rPr>
              <a:t>Karbonhidratların Vücuttaki Görevleri </a:t>
            </a:r>
          </a:p>
          <a:p>
            <a:endParaRPr lang="tr-TR" dirty="0"/>
          </a:p>
        </p:txBody>
      </p:sp>
      <p:pic>
        <p:nvPicPr>
          <p:cNvPr id="3073" name="Picture 1" descr="page4image2025049296">
            <a:extLst>
              <a:ext uri="{FF2B5EF4-FFF2-40B4-BE49-F238E27FC236}">
                <a16:creationId xmlns:a16="http://schemas.microsoft.com/office/drawing/2014/main" id="{3A75F357-E490-1544-90B8-BF14995291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369338" y="1214054"/>
            <a:ext cx="4214793" cy="519006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F4EE7AE1-CDDC-A145-90D8-8A27D4210589}"/>
              </a:ext>
            </a:extLst>
          </p:cNvPr>
          <p:cNvSpPr txBox="1"/>
          <p:nvPr/>
        </p:nvSpPr>
        <p:spPr>
          <a:xfrm>
            <a:off x="683494" y="1257300"/>
            <a:ext cx="5883561" cy="923330"/>
          </a:xfrm>
          <a:prstGeom prst="rect">
            <a:avLst/>
          </a:prstGeom>
          <a:noFill/>
        </p:spPr>
        <p:txBody>
          <a:bodyPr wrap="square" rtlCol="0">
            <a:spAutoFit/>
          </a:bodyPr>
          <a:lstStyle/>
          <a:p>
            <a:pPr marL="285750" indent="-285750">
              <a:buFont typeface="Wingdings" pitchFamily="2" charset="2"/>
              <a:buChar char="Ø"/>
            </a:pPr>
            <a:r>
              <a:rPr lang="tr-TR" dirty="0">
                <a:latin typeface="Comic Sans MS" panose="030F0902030302020204" pitchFamily="66" charset="0"/>
              </a:rPr>
              <a:t>Vücutta suyun ve elektrolitlerin dengede tutulmasını </a:t>
            </a:r>
            <a:r>
              <a:rPr lang="tr-TR" dirty="0" err="1">
                <a:latin typeface="Comic Sans MS" panose="030F0902030302020204" pitchFamily="66" charset="0"/>
              </a:rPr>
              <a:t>sağlar</a:t>
            </a:r>
            <a:r>
              <a:rPr lang="tr-TR" dirty="0">
                <a:latin typeface="Comic Sans MS" panose="030F0902030302020204" pitchFamily="66" charset="0"/>
              </a:rPr>
              <a:t>.</a:t>
            </a:r>
            <a:br>
              <a:rPr lang="tr-TR" dirty="0">
                <a:latin typeface="Comic Sans MS" panose="030F0902030302020204" pitchFamily="66" charset="0"/>
              </a:rPr>
            </a:br>
            <a:endParaRPr lang="tr-TR" dirty="0">
              <a:latin typeface="Comic Sans MS" panose="030F0902030302020204" pitchFamily="66" charset="0"/>
            </a:endParaRPr>
          </a:p>
        </p:txBody>
      </p:sp>
    </p:spTree>
    <p:extLst>
      <p:ext uri="{BB962C8B-B14F-4D97-AF65-F5344CB8AC3E}">
        <p14:creationId xmlns:p14="http://schemas.microsoft.com/office/powerpoint/2010/main" val="602107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13</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4712E1B1-7432-3C41-B9EC-750CA3887FC1}"/>
              </a:ext>
            </a:extLst>
          </p:cNvPr>
          <p:cNvSpPr/>
          <p:nvPr/>
        </p:nvSpPr>
        <p:spPr>
          <a:xfrm>
            <a:off x="675785" y="825500"/>
            <a:ext cx="6070893" cy="523220"/>
          </a:xfrm>
          <a:prstGeom prst="rect">
            <a:avLst/>
          </a:prstGeom>
        </p:spPr>
        <p:txBody>
          <a:bodyPr wrap="none">
            <a:spAutoFit/>
          </a:bodyPr>
          <a:lstStyle/>
          <a:p>
            <a:r>
              <a:rPr lang="tr-TR" sz="2800" dirty="0">
                <a:solidFill>
                  <a:srgbClr val="FF0000"/>
                </a:solidFill>
                <a:latin typeface="Comic Sans MS" panose="030F0902030302020204" pitchFamily="66" charset="0"/>
              </a:rPr>
              <a:t>Karbonhidratların Sınıflandırılması </a:t>
            </a:r>
            <a:endParaRPr lang="tr-TR" sz="2800" dirty="0">
              <a:solidFill>
                <a:srgbClr val="FF0000"/>
              </a:solidFill>
              <a:effectLst/>
              <a:latin typeface="Comic Sans MS" panose="030F0902030302020204" pitchFamily="66" charset="0"/>
            </a:endParaRPr>
          </a:p>
        </p:txBody>
      </p:sp>
      <p:sp>
        <p:nvSpPr>
          <p:cNvPr id="3" name="Dikdörtgen 2">
            <a:extLst>
              <a:ext uri="{FF2B5EF4-FFF2-40B4-BE49-F238E27FC236}">
                <a16:creationId xmlns:a16="http://schemas.microsoft.com/office/drawing/2014/main" id="{88903AE4-0316-2A42-9627-445D4BB150DA}"/>
              </a:ext>
            </a:extLst>
          </p:cNvPr>
          <p:cNvSpPr/>
          <p:nvPr/>
        </p:nvSpPr>
        <p:spPr>
          <a:xfrm>
            <a:off x="586290" y="1596251"/>
            <a:ext cx="6096000" cy="1908215"/>
          </a:xfrm>
          <a:prstGeom prst="rect">
            <a:avLst/>
          </a:prstGeom>
        </p:spPr>
        <p:txBody>
          <a:bodyPr>
            <a:spAutoFit/>
          </a:bodyPr>
          <a:lstStyle/>
          <a:p>
            <a:r>
              <a:rPr lang="tr-TR" sz="2000" dirty="0">
                <a:latin typeface="Comic Sans MS" panose="030F0902030302020204" pitchFamily="66" charset="0"/>
                <a:cs typeface="Calibri" panose="020F0502020204030204" pitchFamily="34" charset="0"/>
              </a:rPr>
              <a:t>Karbonhidratlar, genellikle 4 büyük sınıfa ayrılarak incelenirler: </a:t>
            </a:r>
          </a:p>
          <a:p>
            <a:pPr marL="342900" indent="-342900">
              <a:buAutoNum type="arabicParenR"/>
            </a:pPr>
            <a:r>
              <a:rPr lang="tr-TR" sz="2000" dirty="0" err="1">
                <a:latin typeface="Comic Sans MS" panose="030F0902030302020204" pitchFamily="66" charset="0"/>
                <a:cs typeface="Calibri" panose="020F0502020204030204" pitchFamily="34" charset="0"/>
              </a:rPr>
              <a:t>Monosakkaritler</a:t>
            </a:r>
            <a:endParaRPr lang="tr-TR" sz="2000" dirty="0">
              <a:latin typeface="Comic Sans MS" panose="030F0902030302020204" pitchFamily="66" charset="0"/>
              <a:cs typeface="Calibri" panose="020F0502020204030204" pitchFamily="34" charset="0"/>
            </a:endParaRPr>
          </a:p>
          <a:p>
            <a:pPr marL="342900" indent="-342900">
              <a:buAutoNum type="arabicParenR"/>
            </a:pPr>
            <a:r>
              <a:rPr lang="tr-TR" sz="2000" dirty="0" err="1">
                <a:latin typeface="Comic Sans MS" panose="030F0902030302020204" pitchFamily="66" charset="0"/>
                <a:cs typeface="Calibri" panose="020F0502020204030204" pitchFamily="34" charset="0"/>
              </a:rPr>
              <a:t>Disakkaritler</a:t>
            </a:r>
            <a:endParaRPr lang="tr-TR" sz="2000" dirty="0">
              <a:latin typeface="Comic Sans MS" panose="030F0902030302020204" pitchFamily="66" charset="0"/>
              <a:cs typeface="Calibri" panose="020F0502020204030204" pitchFamily="34" charset="0"/>
            </a:endParaRPr>
          </a:p>
          <a:p>
            <a:pPr marL="342900" indent="-342900">
              <a:buFontTx/>
              <a:buAutoNum type="arabicParenR"/>
            </a:pPr>
            <a:r>
              <a:rPr lang="tr-TR" dirty="0" err="1">
                <a:latin typeface="Comic Sans MS" panose="030F0902030302020204" pitchFamily="66" charset="0"/>
              </a:rPr>
              <a:t>Oligosakkaritler</a:t>
            </a:r>
            <a:r>
              <a:rPr lang="tr-TR" dirty="0">
                <a:latin typeface="Comic Sans MS" panose="030F0902030302020204" pitchFamily="66" charset="0"/>
              </a:rPr>
              <a:t> </a:t>
            </a:r>
            <a:endParaRPr lang="tr-TR" sz="2000" dirty="0">
              <a:latin typeface="Comic Sans MS" panose="030F0902030302020204" pitchFamily="66" charset="0"/>
            </a:endParaRPr>
          </a:p>
          <a:p>
            <a:pPr marL="342900" indent="-342900">
              <a:buFontTx/>
              <a:buAutoNum type="arabicParenR"/>
            </a:pPr>
            <a:r>
              <a:rPr lang="tr-TR" sz="2000" dirty="0" err="1">
                <a:latin typeface="Comic Sans MS" panose="030F0902030302020204" pitchFamily="66" charset="0"/>
                <a:cs typeface="Calibri" panose="020F0502020204030204" pitchFamily="34" charset="0"/>
              </a:rPr>
              <a:t>Polisakkaritler</a:t>
            </a:r>
            <a:endParaRPr lang="tr-TR" sz="2000" dirty="0">
              <a:latin typeface="Comic Sans MS" panose="030F0902030302020204" pitchFamily="66" charset="0"/>
              <a:cs typeface="Calibri" panose="020F0502020204030204" pitchFamily="34" charset="0"/>
            </a:endParaRPr>
          </a:p>
        </p:txBody>
      </p:sp>
      <p:pic>
        <p:nvPicPr>
          <p:cNvPr id="2052" name="Picture 4" descr="Sınıflandırılması Karbonhidratlar Monosakkaritler Glukoz Fruktoz Galaktoz Mannoz Riboz Ksiloz Oligosakkaritler Disakkaritler Maltoz Laktoz Sakkaroz">
            <a:extLst>
              <a:ext uri="{FF2B5EF4-FFF2-40B4-BE49-F238E27FC236}">
                <a16:creationId xmlns:a16="http://schemas.microsoft.com/office/drawing/2014/main" id="{89613EC8-27DB-B64B-BB8D-3C2174F479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3196" y="1941657"/>
            <a:ext cx="6859704" cy="477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551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14</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page9image1845408096">
            <a:extLst>
              <a:ext uri="{FF2B5EF4-FFF2-40B4-BE49-F238E27FC236}">
                <a16:creationId xmlns:a16="http://schemas.microsoft.com/office/drawing/2014/main" id="{E3B1A358-E862-DE44-910B-FB0CD44C44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2964" y="825500"/>
            <a:ext cx="4864100" cy="165100"/>
          </a:xfrm>
          <a:prstGeom prst="rect">
            <a:avLst/>
          </a:prstGeom>
          <a:noFill/>
          <a:extLst>
            <a:ext uri="{909E8E84-426E-40DD-AFC4-6F175D3DCCD1}">
              <a14:hiddenFill xmlns:a14="http://schemas.microsoft.com/office/drawing/2010/main">
                <a:solidFill>
                  <a:srgbClr val="FFFFFF"/>
                </a:solidFill>
              </a14:hiddenFill>
            </a:ext>
          </a:extLst>
        </p:spPr>
      </p:pic>
      <p:sp>
        <p:nvSpPr>
          <p:cNvPr id="9" name="Dikdörtgen 8">
            <a:extLst>
              <a:ext uri="{FF2B5EF4-FFF2-40B4-BE49-F238E27FC236}">
                <a16:creationId xmlns:a16="http://schemas.microsoft.com/office/drawing/2014/main" id="{B9240572-558D-8A4A-98D1-4C631A1C90E7}"/>
              </a:ext>
            </a:extLst>
          </p:cNvPr>
          <p:cNvSpPr/>
          <p:nvPr/>
        </p:nvSpPr>
        <p:spPr>
          <a:xfrm>
            <a:off x="4634419" y="59462"/>
            <a:ext cx="5440913" cy="523220"/>
          </a:xfrm>
          <a:prstGeom prst="rect">
            <a:avLst/>
          </a:prstGeom>
        </p:spPr>
        <p:txBody>
          <a:bodyPr wrap="none">
            <a:spAutoFit/>
          </a:bodyPr>
          <a:lstStyle/>
          <a:p>
            <a:r>
              <a:rPr lang="tr-TR" sz="2800" b="1" dirty="0">
                <a:solidFill>
                  <a:srgbClr val="FF0000"/>
                </a:solidFill>
                <a:latin typeface="Calibri" panose="020F0502020204030204" pitchFamily="34" charset="0"/>
                <a:cs typeface="Calibri" panose="020F0502020204030204" pitchFamily="34" charset="0"/>
              </a:rPr>
              <a:t>1. </a:t>
            </a:r>
            <a:r>
              <a:rPr lang="tr-TR" sz="2800" b="1" dirty="0" err="1">
                <a:solidFill>
                  <a:srgbClr val="FF0000"/>
                </a:solidFill>
                <a:latin typeface="Calibri" panose="020F0502020204030204" pitchFamily="34" charset="0"/>
                <a:cs typeface="Calibri" panose="020F0502020204030204" pitchFamily="34" charset="0"/>
              </a:rPr>
              <a:t>Monosakkaritler</a:t>
            </a:r>
            <a:r>
              <a:rPr lang="tr-TR" sz="2800" b="1" dirty="0">
                <a:solidFill>
                  <a:srgbClr val="FF0000"/>
                </a:solidFill>
                <a:latin typeface="Calibri" panose="020F0502020204030204" pitchFamily="34" charset="0"/>
                <a:cs typeface="Calibri" panose="020F0502020204030204" pitchFamily="34" charset="0"/>
              </a:rPr>
              <a:t> (Basit </a:t>
            </a:r>
            <a:r>
              <a:rPr lang="tr-TR" sz="2800" b="1" dirty="0" err="1">
                <a:solidFill>
                  <a:srgbClr val="FF0000"/>
                </a:solidFill>
                <a:latin typeface="Calibri" panose="020F0502020204030204" pitchFamily="34" charset="0"/>
                <a:cs typeface="Calibri" panose="020F0502020204030204" pitchFamily="34" charset="0"/>
              </a:rPr>
              <a:t>Şekerler</a:t>
            </a:r>
            <a:r>
              <a:rPr lang="tr-TR" sz="2800" b="1" dirty="0">
                <a:solidFill>
                  <a:srgbClr val="FF0000"/>
                </a:solidFill>
                <a:latin typeface="Calibri" panose="020F0502020204030204" pitchFamily="34" charset="0"/>
                <a:cs typeface="Calibri" panose="020F0502020204030204" pitchFamily="34" charset="0"/>
              </a:rPr>
              <a:t>) </a:t>
            </a:r>
            <a:endParaRPr lang="tr-TR" sz="2800" dirty="0">
              <a:solidFill>
                <a:srgbClr val="FF0000"/>
              </a:solidFill>
              <a:latin typeface="Calibri" panose="020F0502020204030204" pitchFamily="34" charset="0"/>
              <a:cs typeface="Calibri" panose="020F0502020204030204" pitchFamily="34" charset="0"/>
            </a:endParaRPr>
          </a:p>
        </p:txBody>
      </p:sp>
      <p:sp>
        <p:nvSpPr>
          <p:cNvPr id="2" name="Dikdörtgen 1">
            <a:extLst>
              <a:ext uri="{FF2B5EF4-FFF2-40B4-BE49-F238E27FC236}">
                <a16:creationId xmlns:a16="http://schemas.microsoft.com/office/drawing/2014/main" id="{61405169-FF07-6D4E-98D3-4079516165AA}"/>
              </a:ext>
            </a:extLst>
          </p:cNvPr>
          <p:cNvSpPr/>
          <p:nvPr/>
        </p:nvSpPr>
        <p:spPr>
          <a:xfrm>
            <a:off x="417090" y="842084"/>
            <a:ext cx="9484588" cy="1015663"/>
          </a:xfrm>
          <a:prstGeom prst="rect">
            <a:avLst/>
          </a:prstGeom>
        </p:spPr>
        <p:txBody>
          <a:bodyPr wrap="square">
            <a:spAutoFit/>
          </a:bodyPr>
          <a:lstStyle/>
          <a:p>
            <a:pPr algn="just"/>
            <a:r>
              <a:rPr lang="tr-TR" sz="2000" dirty="0" err="1">
                <a:latin typeface="Calibri" panose="020F0502020204030204" pitchFamily="34" charset="0"/>
                <a:cs typeface="Calibri" panose="020F0502020204030204" pitchFamily="34" charset="0"/>
              </a:rPr>
              <a:t>Monosakkaritler</a:t>
            </a:r>
            <a:r>
              <a:rPr lang="tr-TR" sz="2000" dirty="0">
                <a:latin typeface="Calibri" panose="020F0502020204030204" pitchFamily="34" charset="0"/>
                <a:cs typeface="Calibri" panose="020F0502020204030204" pitchFamily="34" charset="0"/>
              </a:rPr>
              <a:t>, tek bir </a:t>
            </a:r>
            <a:r>
              <a:rPr lang="tr-TR" sz="2000" dirty="0" err="1">
                <a:highlight>
                  <a:srgbClr val="00FFFF"/>
                </a:highlight>
                <a:latin typeface="Calibri" panose="020F0502020204030204" pitchFamily="34" charset="0"/>
                <a:cs typeface="Calibri" panose="020F0502020204030204" pitchFamily="34" charset="0"/>
              </a:rPr>
              <a:t>polihidroksi</a:t>
            </a:r>
            <a:r>
              <a:rPr lang="tr-TR" sz="2000" dirty="0">
                <a:highlight>
                  <a:srgbClr val="00FFFF"/>
                </a:highlight>
                <a:latin typeface="Calibri" panose="020F0502020204030204" pitchFamily="34" charset="0"/>
                <a:cs typeface="Calibri" panose="020F0502020204030204" pitchFamily="34" charset="0"/>
              </a:rPr>
              <a:t> aldehit veya </a:t>
            </a:r>
            <a:r>
              <a:rPr lang="tr-TR" sz="2000" dirty="0" err="1">
                <a:highlight>
                  <a:srgbClr val="00FFFF"/>
                </a:highlight>
                <a:latin typeface="Calibri" panose="020F0502020204030204" pitchFamily="34" charset="0"/>
                <a:cs typeface="Calibri" panose="020F0502020204030204" pitchFamily="34" charset="0"/>
              </a:rPr>
              <a:t>polihidroksi</a:t>
            </a:r>
            <a:r>
              <a:rPr lang="tr-TR" sz="2000" dirty="0">
                <a:highlight>
                  <a:srgbClr val="00FFFF"/>
                </a:highlight>
                <a:latin typeface="Calibri" panose="020F0502020204030204" pitchFamily="34" charset="0"/>
                <a:cs typeface="Calibri" panose="020F0502020204030204" pitchFamily="34" charset="0"/>
              </a:rPr>
              <a:t> keton </a:t>
            </a:r>
            <a:r>
              <a:rPr lang="tr-TR" sz="2000" dirty="0" err="1">
                <a:latin typeface="Calibri" panose="020F0502020204030204" pitchFamily="34" charset="0"/>
                <a:cs typeface="Calibri" panose="020F0502020204030204" pitchFamily="34" charset="0"/>
              </a:rPr>
              <a:t>ünitesinden</a:t>
            </a:r>
            <a:r>
              <a:rPr lang="tr-TR" sz="2000" dirty="0">
                <a:latin typeface="Calibri" panose="020F0502020204030204" pitchFamily="34" charset="0"/>
                <a:cs typeface="Calibri" panose="020F0502020204030204" pitchFamily="34" charset="0"/>
              </a:rPr>
              <a:t> ibaret </a:t>
            </a:r>
            <a:r>
              <a:rPr lang="tr-TR" sz="2000" dirty="0" err="1">
                <a:latin typeface="Calibri" panose="020F0502020204030204" pitchFamily="34" charset="0"/>
                <a:cs typeface="Calibri" panose="020F0502020204030204" pitchFamily="34" charset="0"/>
              </a:rPr>
              <a:t>şekerlerdir</a:t>
            </a:r>
            <a:r>
              <a:rPr lang="tr-TR" sz="2000" dirty="0">
                <a:latin typeface="Calibri" panose="020F0502020204030204" pitchFamily="34" charset="0"/>
                <a:cs typeface="Calibri" panose="020F0502020204030204" pitchFamily="34" charset="0"/>
              </a:rPr>
              <a:t>. Hidrolizle, daha basit </a:t>
            </a:r>
            <a:r>
              <a:rPr lang="tr-TR" sz="2000" dirty="0" err="1">
                <a:latin typeface="Calibri" panose="020F0502020204030204" pitchFamily="34" charset="0"/>
                <a:cs typeface="Calibri" panose="020F0502020204030204" pitchFamily="34" charset="0"/>
              </a:rPr>
              <a:t>şekerlere</a:t>
            </a:r>
            <a:r>
              <a:rPr lang="tr-TR" sz="2000" dirty="0">
                <a:latin typeface="Calibri" panose="020F0502020204030204" pitchFamily="34" charset="0"/>
                <a:cs typeface="Calibri" panose="020F0502020204030204" pitchFamily="34" charset="0"/>
              </a:rPr>
              <a:t> </a:t>
            </a:r>
            <a:r>
              <a:rPr lang="tr-TR" sz="2000" dirty="0" err="1">
                <a:latin typeface="Calibri" panose="020F0502020204030204" pitchFamily="34" charset="0"/>
                <a:cs typeface="Calibri" panose="020F0502020204030204" pitchFamily="34" charset="0"/>
              </a:rPr>
              <a:t>parçalanmazlar</a:t>
            </a:r>
            <a:r>
              <a:rPr lang="tr-TR" sz="2000" dirty="0">
                <a:latin typeface="Calibri" panose="020F0502020204030204" pitchFamily="34" charset="0"/>
                <a:cs typeface="Calibri" panose="020F0502020204030204" pitchFamily="34" charset="0"/>
              </a:rPr>
              <a:t>. </a:t>
            </a:r>
          </a:p>
          <a:p>
            <a:pPr algn="just"/>
            <a:endParaRPr lang="tr-TR" sz="2000" dirty="0">
              <a:latin typeface="Calibri" panose="020F0502020204030204" pitchFamily="34" charset="0"/>
              <a:cs typeface="Calibri" panose="020F0502020204030204" pitchFamily="34" charset="0"/>
            </a:endParaRPr>
          </a:p>
        </p:txBody>
      </p:sp>
      <p:pic>
        <p:nvPicPr>
          <p:cNvPr id="4" name="Resim 3">
            <a:extLst>
              <a:ext uri="{FF2B5EF4-FFF2-40B4-BE49-F238E27FC236}">
                <a16:creationId xmlns:a16="http://schemas.microsoft.com/office/drawing/2014/main" id="{DAD6A1C1-E3F5-5A45-92E8-03ACCA6C783D}"/>
              </a:ext>
            </a:extLst>
          </p:cNvPr>
          <p:cNvPicPr>
            <a:picLocks noChangeAspect="1"/>
          </p:cNvPicPr>
          <p:nvPr/>
        </p:nvPicPr>
        <p:blipFill>
          <a:blip r:embed="rId8"/>
          <a:stretch>
            <a:fillRect/>
          </a:stretch>
        </p:blipFill>
        <p:spPr>
          <a:xfrm>
            <a:off x="254000" y="3406123"/>
            <a:ext cx="9055100" cy="2655098"/>
          </a:xfrm>
          <a:prstGeom prst="rect">
            <a:avLst/>
          </a:prstGeom>
        </p:spPr>
      </p:pic>
      <p:sp>
        <p:nvSpPr>
          <p:cNvPr id="5" name="Dikdörtgen 4">
            <a:extLst>
              <a:ext uri="{FF2B5EF4-FFF2-40B4-BE49-F238E27FC236}">
                <a16:creationId xmlns:a16="http://schemas.microsoft.com/office/drawing/2014/main" id="{1C30A27D-C63D-8C47-883B-C39E1BD3C630}"/>
              </a:ext>
            </a:extLst>
          </p:cNvPr>
          <p:cNvSpPr/>
          <p:nvPr/>
        </p:nvSpPr>
        <p:spPr>
          <a:xfrm>
            <a:off x="417090" y="1647767"/>
            <a:ext cx="9734603" cy="1323439"/>
          </a:xfrm>
          <a:prstGeom prst="rect">
            <a:avLst/>
          </a:prstGeom>
        </p:spPr>
        <p:txBody>
          <a:bodyPr wrap="square">
            <a:spAutoFit/>
          </a:bodyPr>
          <a:lstStyle/>
          <a:p>
            <a:r>
              <a:rPr lang="tr-TR" sz="2000" dirty="0"/>
              <a:t>Karbonhidratların yapılarında</a:t>
            </a:r>
          </a:p>
          <a:p>
            <a:r>
              <a:rPr lang="tr-TR" sz="2000" dirty="0"/>
              <a:t> ya aldehit ya da keton </a:t>
            </a:r>
            <a:r>
              <a:rPr lang="tr-TR" sz="2000" dirty="0">
                <a:solidFill>
                  <a:srgbClr val="FF0000"/>
                </a:solidFill>
              </a:rPr>
              <a:t>bir karbonil grubu</a:t>
            </a:r>
            <a:r>
              <a:rPr lang="tr-TR" sz="2000" dirty="0"/>
              <a:t>; </a:t>
            </a:r>
          </a:p>
          <a:p>
            <a:r>
              <a:rPr lang="tr-TR" sz="2000" dirty="0"/>
              <a:t>hem </a:t>
            </a:r>
            <a:r>
              <a:rPr lang="tr-TR" sz="2000" dirty="0" err="1"/>
              <a:t>primer</a:t>
            </a:r>
            <a:r>
              <a:rPr lang="tr-TR" sz="2000" dirty="0"/>
              <a:t> alkol yapısında hem </a:t>
            </a:r>
            <a:r>
              <a:rPr lang="tr-TR" sz="2000" dirty="0" err="1"/>
              <a:t>sekonder</a:t>
            </a:r>
            <a:r>
              <a:rPr lang="tr-TR" sz="2000" dirty="0"/>
              <a:t> alkol yapısında iki veya daha fazla sayıda </a:t>
            </a:r>
            <a:r>
              <a:rPr lang="tr-TR" sz="2000" dirty="0">
                <a:solidFill>
                  <a:srgbClr val="FF0000"/>
                </a:solidFill>
              </a:rPr>
              <a:t>hidroksil grupları </a:t>
            </a:r>
            <a:r>
              <a:rPr lang="tr-TR" sz="2000" dirty="0"/>
              <a:t>bulunur. </a:t>
            </a:r>
          </a:p>
        </p:txBody>
      </p:sp>
    </p:spTree>
    <p:extLst>
      <p:ext uri="{BB962C8B-B14F-4D97-AF65-F5344CB8AC3E}">
        <p14:creationId xmlns:p14="http://schemas.microsoft.com/office/powerpoint/2010/main" val="3786080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15</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page9image1845408096">
            <a:extLst>
              <a:ext uri="{FF2B5EF4-FFF2-40B4-BE49-F238E27FC236}">
                <a16:creationId xmlns:a16="http://schemas.microsoft.com/office/drawing/2014/main" id="{E3B1A358-E862-DE44-910B-FB0CD44C44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2964" y="825500"/>
            <a:ext cx="4864100" cy="1651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descr="page7image64397440">
            <a:extLst>
              <a:ext uri="{FF2B5EF4-FFF2-40B4-BE49-F238E27FC236}">
                <a16:creationId xmlns:a16="http://schemas.microsoft.com/office/drawing/2014/main" id="{E00CF4CA-798C-424E-A803-8EA36AE54F2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825500"/>
            <a:ext cx="10756232" cy="553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869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16</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page9image1845408096">
            <a:extLst>
              <a:ext uri="{FF2B5EF4-FFF2-40B4-BE49-F238E27FC236}">
                <a16:creationId xmlns:a16="http://schemas.microsoft.com/office/drawing/2014/main" id="{E3B1A358-E862-DE44-910B-FB0CD44C44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42964" y="825500"/>
            <a:ext cx="4864100" cy="1651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 ve L İzomeri&#10;D &amp; L izomerinin gösterimi,&#10;gliseraldehitin asimetrik C&#10;atomunun (Şiral C)&#10;konfigürasyonu temel&#10;alınarak ya...">
            <a:extLst>
              <a:ext uri="{FF2B5EF4-FFF2-40B4-BE49-F238E27FC236}">
                <a16:creationId xmlns:a16="http://schemas.microsoft.com/office/drawing/2014/main" id="{07693519-965C-DD47-92B0-5CD3129545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5080" y="215900"/>
            <a:ext cx="9719680" cy="608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011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17</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DA721DFD-66D8-2447-9009-103EA7E7C87F}"/>
              </a:ext>
            </a:extLst>
          </p:cNvPr>
          <p:cNvSpPr/>
          <p:nvPr/>
        </p:nvSpPr>
        <p:spPr>
          <a:xfrm>
            <a:off x="588985" y="1212850"/>
            <a:ext cx="10355823" cy="2616101"/>
          </a:xfrm>
          <a:prstGeom prst="rect">
            <a:avLst/>
          </a:prstGeom>
        </p:spPr>
        <p:txBody>
          <a:bodyPr wrap="square">
            <a:spAutoFit/>
          </a:bodyPr>
          <a:lstStyle/>
          <a:p>
            <a:pPr algn="just"/>
            <a:r>
              <a:rPr lang="tr-TR" sz="2000" dirty="0" err="1"/>
              <a:t>Monosakkaritler</a:t>
            </a:r>
            <a:r>
              <a:rPr lang="tr-TR" sz="2000" dirty="0"/>
              <a:t>, </a:t>
            </a:r>
            <a:r>
              <a:rPr lang="tr-TR" sz="2000" dirty="0" err="1"/>
              <a:t>moleküllerindeki</a:t>
            </a:r>
            <a:r>
              <a:rPr lang="tr-TR" sz="2000" dirty="0"/>
              <a:t> toplam karbon sayılarına </a:t>
            </a:r>
            <a:r>
              <a:rPr lang="tr-TR" sz="2000" dirty="0" err="1"/>
              <a:t>göre</a:t>
            </a:r>
            <a:r>
              <a:rPr lang="tr-TR" sz="2000" dirty="0"/>
              <a:t> de sınıflandırılırlar ve karbon sayısının Latince adının sonuna </a:t>
            </a:r>
            <a:r>
              <a:rPr lang="tr-TR" sz="2000" dirty="0">
                <a:solidFill>
                  <a:srgbClr val="FF0000"/>
                </a:solidFill>
              </a:rPr>
              <a:t>“</a:t>
            </a:r>
            <a:r>
              <a:rPr lang="tr-TR" sz="2000" dirty="0" err="1">
                <a:solidFill>
                  <a:srgbClr val="FF0000"/>
                </a:solidFill>
              </a:rPr>
              <a:t>oz</a:t>
            </a:r>
            <a:r>
              <a:rPr lang="tr-TR" sz="2000" dirty="0">
                <a:solidFill>
                  <a:srgbClr val="FF0000"/>
                </a:solidFill>
              </a:rPr>
              <a:t>” </a:t>
            </a:r>
            <a:r>
              <a:rPr lang="tr-TR" sz="2000" dirty="0"/>
              <a:t>hecesi getirilerek adlandırılırlar; </a:t>
            </a:r>
            <a:r>
              <a:rPr lang="tr-TR" sz="2000" dirty="0" err="1"/>
              <a:t>monosakkaritlerin</a:t>
            </a:r>
            <a:r>
              <a:rPr lang="tr-TR" sz="2000" dirty="0"/>
              <a:t> </a:t>
            </a:r>
            <a:r>
              <a:rPr lang="tr-TR" sz="2000" dirty="0" err="1">
                <a:solidFill>
                  <a:srgbClr val="FF0000"/>
                </a:solidFill>
              </a:rPr>
              <a:t>moleküldeki</a:t>
            </a:r>
            <a:r>
              <a:rPr lang="tr-TR" sz="2000" dirty="0">
                <a:solidFill>
                  <a:srgbClr val="FF0000"/>
                </a:solidFill>
              </a:rPr>
              <a:t> toplam </a:t>
            </a:r>
            <a:r>
              <a:rPr lang="tr-TR" sz="2400" dirty="0">
                <a:solidFill>
                  <a:srgbClr val="FF0000"/>
                </a:solidFill>
              </a:rPr>
              <a:t>karbon sayısı </a:t>
            </a:r>
          </a:p>
          <a:p>
            <a:pPr algn="just"/>
            <a:r>
              <a:rPr lang="tr-TR" sz="2000" dirty="0"/>
              <a:t>3 olanlar </a:t>
            </a:r>
            <a:r>
              <a:rPr lang="tr-TR" sz="2000" dirty="0" err="1"/>
              <a:t>triozlar</a:t>
            </a:r>
            <a:r>
              <a:rPr lang="tr-TR" sz="2000" dirty="0"/>
              <a:t>, </a:t>
            </a:r>
          </a:p>
          <a:p>
            <a:pPr algn="just"/>
            <a:r>
              <a:rPr lang="tr-TR" sz="2000" dirty="0"/>
              <a:t>4 olanlar </a:t>
            </a:r>
            <a:r>
              <a:rPr lang="tr-TR" sz="2000" dirty="0" err="1"/>
              <a:t>tetrozlar</a:t>
            </a:r>
            <a:r>
              <a:rPr lang="tr-TR" sz="2000" dirty="0"/>
              <a:t>, </a:t>
            </a:r>
          </a:p>
          <a:p>
            <a:pPr algn="just"/>
            <a:r>
              <a:rPr lang="tr-TR" sz="2000" dirty="0"/>
              <a:t>5 olanlar </a:t>
            </a:r>
            <a:r>
              <a:rPr lang="tr-TR" sz="2000" dirty="0" err="1"/>
              <a:t>pentozlar</a:t>
            </a:r>
            <a:r>
              <a:rPr lang="tr-TR" sz="2000" dirty="0"/>
              <a:t>, </a:t>
            </a:r>
          </a:p>
          <a:p>
            <a:pPr algn="just"/>
            <a:r>
              <a:rPr lang="tr-TR" sz="2000" dirty="0"/>
              <a:t>6 olanlar </a:t>
            </a:r>
            <a:r>
              <a:rPr lang="tr-TR" sz="2000" dirty="0" err="1"/>
              <a:t>heksozlar</a:t>
            </a:r>
            <a:r>
              <a:rPr lang="tr-TR" sz="2000" dirty="0"/>
              <a:t>, </a:t>
            </a:r>
          </a:p>
          <a:p>
            <a:pPr algn="just"/>
            <a:r>
              <a:rPr lang="tr-TR" sz="2000" dirty="0"/>
              <a:t>7 olanlar </a:t>
            </a:r>
            <a:r>
              <a:rPr lang="tr-TR" sz="2000" dirty="0" err="1"/>
              <a:t>heptozlardır</a:t>
            </a:r>
            <a:r>
              <a:rPr lang="tr-TR" sz="2000" dirty="0"/>
              <a:t>: </a:t>
            </a:r>
          </a:p>
        </p:txBody>
      </p:sp>
      <p:pic>
        <p:nvPicPr>
          <p:cNvPr id="17410" name="Picture 2">
            <a:extLst>
              <a:ext uri="{FF2B5EF4-FFF2-40B4-BE49-F238E27FC236}">
                <a16:creationId xmlns:a16="http://schemas.microsoft.com/office/drawing/2014/main" id="{DC0E886C-641E-DE40-B1F1-78DF0203A5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848" y="2385508"/>
            <a:ext cx="5549152" cy="3329491"/>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B74703CD-FB5E-9360-032C-3F1346200DC2}"/>
              </a:ext>
            </a:extLst>
          </p:cNvPr>
          <p:cNvSpPr txBox="1"/>
          <p:nvPr/>
        </p:nvSpPr>
        <p:spPr>
          <a:xfrm>
            <a:off x="3711678" y="181917"/>
            <a:ext cx="6194322" cy="461665"/>
          </a:xfrm>
          <a:prstGeom prst="rect">
            <a:avLst/>
          </a:prstGeom>
          <a:noFill/>
        </p:spPr>
        <p:txBody>
          <a:bodyPr wrap="square">
            <a:spAutoFit/>
          </a:bodyPr>
          <a:lstStyle/>
          <a:p>
            <a:r>
              <a:rPr lang="tr-TR" sz="2400" b="1" dirty="0">
                <a:solidFill>
                  <a:srgbClr val="FF0000"/>
                </a:solidFill>
                <a:latin typeface="Comic Sans MS" panose="030F0902030302020204" pitchFamily="66" charset="0"/>
                <a:cs typeface="Calibri" panose="020F0502020204030204" pitchFamily="34" charset="0"/>
              </a:rPr>
              <a:t>1. </a:t>
            </a:r>
            <a:r>
              <a:rPr lang="tr-TR" sz="2400" b="1" dirty="0" err="1">
                <a:solidFill>
                  <a:srgbClr val="FF0000"/>
                </a:solidFill>
                <a:latin typeface="Comic Sans MS" panose="030F0902030302020204" pitchFamily="66" charset="0"/>
                <a:cs typeface="Calibri" panose="020F0502020204030204" pitchFamily="34" charset="0"/>
              </a:rPr>
              <a:t>Monosakkaritler</a:t>
            </a:r>
            <a:r>
              <a:rPr lang="tr-TR" sz="2400" b="1" dirty="0">
                <a:solidFill>
                  <a:srgbClr val="FF0000"/>
                </a:solidFill>
                <a:latin typeface="Comic Sans MS" panose="030F0902030302020204" pitchFamily="66" charset="0"/>
                <a:cs typeface="Calibri" panose="020F0502020204030204" pitchFamily="34" charset="0"/>
              </a:rPr>
              <a:t> (Basit </a:t>
            </a:r>
            <a:r>
              <a:rPr lang="tr-TR" sz="2400" b="1" dirty="0" err="1">
                <a:solidFill>
                  <a:srgbClr val="FF0000"/>
                </a:solidFill>
                <a:latin typeface="Comic Sans MS" panose="030F0902030302020204" pitchFamily="66" charset="0"/>
                <a:cs typeface="Calibri" panose="020F0502020204030204" pitchFamily="34" charset="0"/>
              </a:rPr>
              <a:t>Şekerler</a:t>
            </a:r>
            <a:r>
              <a:rPr lang="tr-TR" sz="2400" b="1" dirty="0">
                <a:solidFill>
                  <a:srgbClr val="FF0000"/>
                </a:solidFill>
                <a:latin typeface="Comic Sans MS" panose="030F0902030302020204" pitchFamily="66" charset="0"/>
                <a:cs typeface="Calibri" panose="020F0502020204030204" pitchFamily="34" charset="0"/>
              </a:rPr>
              <a:t>) </a:t>
            </a:r>
            <a:endParaRPr lang="tr-TR" sz="2400" dirty="0">
              <a:solidFill>
                <a:srgbClr val="FF0000"/>
              </a:solidFill>
              <a:latin typeface="Comic Sans MS" panose="030F0902030302020204" pitchFamily="66" charset="0"/>
              <a:cs typeface="Calibri" panose="020F0502020204030204" pitchFamily="34" charset="0"/>
            </a:endParaRPr>
          </a:p>
        </p:txBody>
      </p:sp>
    </p:spTree>
    <p:extLst>
      <p:ext uri="{BB962C8B-B14F-4D97-AF65-F5344CB8AC3E}">
        <p14:creationId xmlns:p14="http://schemas.microsoft.com/office/powerpoint/2010/main" val="1810848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18</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a:extLst>
              <a:ext uri="{FF2B5EF4-FFF2-40B4-BE49-F238E27FC236}">
                <a16:creationId xmlns:a16="http://schemas.microsoft.com/office/drawing/2014/main" id="{68B76AEF-3980-974D-87FF-6468FD571F29}"/>
              </a:ext>
            </a:extLst>
          </p:cNvPr>
          <p:cNvSpPr txBox="1"/>
          <p:nvPr/>
        </p:nvSpPr>
        <p:spPr>
          <a:xfrm>
            <a:off x="1129928" y="825500"/>
            <a:ext cx="6194322" cy="461665"/>
          </a:xfrm>
          <a:prstGeom prst="rect">
            <a:avLst/>
          </a:prstGeom>
          <a:noFill/>
        </p:spPr>
        <p:txBody>
          <a:bodyPr wrap="square">
            <a:spAutoFit/>
          </a:bodyPr>
          <a:lstStyle/>
          <a:p>
            <a:r>
              <a:rPr lang="tr-TR" sz="2400" b="1" dirty="0">
                <a:solidFill>
                  <a:srgbClr val="FF0000"/>
                </a:solidFill>
                <a:latin typeface="Comic Sans MS" panose="030F0902030302020204" pitchFamily="66" charset="0"/>
                <a:cs typeface="Calibri" panose="020F0502020204030204" pitchFamily="34" charset="0"/>
              </a:rPr>
              <a:t>1. </a:t>
            </a:r>
            <a:r>
              <a:rPr lang="tr-TR" sz="2400" b="1" dirty="0" err="1">
                <a:solidFill>
                  <a:srgbClr val="FF0000"/>
                </a:solidFill>
                <a:latin typeface="Comic Sans MS" panose="030F0902030302020204" pitchFamily="66" charset="0"/>
                <a:cs typeface="Calibri" panose="020F0502020204030204" pitchFamily="34" charset="0"/>
              </a:rPr>
              <a:t>Monosakkaritler</a:t>
            </a:r>
            <a:r>
              <a:rPr lang="tr-TR" sz="2400" b="1" dirty="0">
                <a:solidFill>
                  <a:srgbClr val="FF0000"/>
                </a:solidFill>
                <a:latin typeface="Comic Sans MS" panose="030F0902030302020204" pitchFamily="66" charset="0"/>
                <a:cs typeface="Calibri" panose="020F0502020204030204" pitchFamily="34" charset="0"/>
              </a:rPr>
              <a:t> (Basit </a:t>
            </a:r>
            <a:r>
              <a:rPr lang="tr-TR" sz="2400" b="1" dirty="0" err="1">
                <a:solidFill>
                  <a:srgbClr val="FF0000"/>
                </a:solidFill>
                <a:latin typeface="Comic Sans MS" panose="030F0902030302020204" pitchFamily="66" charset="0"/>
                <a:cs typeface="Calibri" panose="020F0502020204030204" pitchFamily="34" charset="0"/>
              </a:rPr>
              <a:t>Şekerler</a:t>
            </a:r>
            <a:r>
              <a:rPr lang="tr-TR" sz="2400" b="1" dirty="0">
                <a:solidFill>
                  <a:srgbClr val="FF0000"/>
                </a:solidFill>
                <a:latin typeface="Comic Sans MS" panose="030F0902030302020204" pitchFamily="66" charset="0"/>
                <a:cs typeface="Calibri" panose="020F0502020204030204" pitchFamily="34" charset="0"/>
              </a:rPr>
              <a:t>) </a:t>
            </a:r>
            <a:endParaRPr lang="tr-TR" sz="2400" dirty="0">
              <a:solidFill>
                <a:srgbClr val="FF0000"/>
              </a:solidFill>
              <a:latin typeface="Comic Sans MS" panose="030F0902030302020204" pitchFamily="66" charset="0"/>
              <a:cs typeface="Calibri" panose="020F0502020204030204" pitchFamily="34" charset="0"/>
            </a:endParaRPr>
          </a:p>
        </p:txBody>
      </p:sp>
      <p:sp>
        <p:nvSpPr>
          <p:cNvPr id="4" name="Metin kutusu 3">
            <a:extLst>
              <a:ext uri="{FF2B5EF4-FFF2-40B4-BE49-F238E27FC236}">
                <a16:creationId xmlns:a16="http://schemas.microsoft.com/office/drawing/2014/main" id="{5F18EBB5-D744-5841-896F-C438B1E788CD}"/>
              </a:ext>
            </a:extLst>
          </p:cNvPr>
          <p:cNvSpPr txBox="1"/>
          <p:nvPr/>
        </p:nvSpPr>
        <p:spPr>
          <a:xfrm>
            <a:off x="438130" y="1664126"/>
            <a:ext cx="9223244" cy="1200329"/>
          </a:xfrm>
          <a:prstGeom prst="rect">
            <a:avLst/>
          </a:prstGeom>
          <a:noFill/>
        </p:spPr>
        <p:txBody>
          <a:bodyPr wrap="square" rtlCol="0">
            <a:spAutoFit/>
          </a:bodyPr>
          <a:lstStyle/>
          <a:p>
            <a:pPr algn="just"/>
            <a:r>
              <a:rPr lang="tr-TR" dirty="0">
                <a:latin typeface="Comic Sans MS" panose="030F0902030302020204" pitchFamily="66" charset="0"/>
              </a:rPr>
              <a:t> En önemlileri </a:t>
            </a:r>
            <a:r>
              <a:rPr lang="tr-TR" dirty="0">
                <a:highlight>
                  <a:srgbClr val="FFFF00"/>
                </a:highlight>
                <a:latin typeface="Comic Sans MS" panose="030F0902030302020204" pitchFamily="66" charset="0"/>
              </a:rPr>
              <a:t>glikoz,</a:t>
            </a:r>
            <a:r>
              <a:rPr lang="tr-TR" dirty="0">
                <a:latin typeface="Comic Sans MS" panose="030F0902030302020204" pitchFamily="66" charset="0"/>
              </a:rPr>
              <a:t>  </a:t>
            </a:r>
            <a:r>
              <a:rPr lang="tr-TR" dirty="0">
                <a:highlight>
                  <a:srgbClr val="FFFF00"/>
                </a:highlight>
                <a:latin typeface="Comic Sans MS" panose="030F0902030302020204" pitchFamily="66" charset="0"/>
              </a:rPr>
              <a:t>früktoz ve </a:t>
            </a:r>
            <a:r>
              <a:rPr lang="tr-TR" dirty="0" err="1">
                <a:highlight>
                  <a:srgbClr val="FFFF00"/>
                </a:highlight>
                <a:latin typeface="Comic Sans MS" panose="030F0902030302020204" pitchFamily="66" charset="0"/>
              </a:rPr>
              <a:t>galaktozdur</a:t>
            </a:r>
            <a:r>
              <a:rPr lang="tr-TR" dirty="0">
                <a:latin typeface="Comic Sans MS" panose="030F0902030302020204" pitchFamily="66" charset="0"/>
              </a:rPr>
              <a:t>. </a:t>
            </a:r>
            <a:r>
              <a:rPr lang="tr-TR" dirty="0" err="1">
                <a:latin typeface="Comic Sans MS" panose="030F0902030302020204" pitchFamily="66" charset="0"/>
              </a:rPr>
              <a:t>Oligosakkaritlerin</a:t>
            </a:r>
            <a:r>
              <a:rPr lang="tr-TR" dirty="0">
                <a:latin typeface="Comic Sans MS" panose="030F0902030302020204" pitchFamily="66" charset="0"/>
              </a:rPr>
              <a:t> ve </a:t>
            </a:r>
            <a:r>
              <a:rPr lang="tr-TR" dirty="0" err="1">
                <a:latin typeface="Comic Sans MS" panose="030F0902030302020204" pitchFamily="66" charset="0"/>
              </a:rPr>
              <a:t>polisakkaritlerin</a:t>
            </a:r>
            <a:r>
              <a:rPr lang="tr-TR" dirty="0">
                <a:latin typeface="Comic Sans MS" panose="030F0902030302020204" pitchFamily="66" charset="0"/>
              </a:rPr>
              <a:t> alt </a:t>
            </a:r>
            <a:r>
              <a:rPr lang="tr-TR" dirty="0" err="1">
                <a:latin typeface="Comic Sans MS" panose="030F0902030302020204" pitchFamily="66" charset="0"/>
              </a:rPr>
              <a:t>ünitelerini</a:t>
            </a:r>
            <a:r>
              <a:rPr lang="tr-TR" dirty="0">
                <a:latin typeface="Comic Sans MS" panose="030F0902030302020204" pitchFamily="66" charset="0"/>
              </a:rPr>
              <a:t> </a:t>
            </a:r>
            <a:r>
              <a:rPr lang="tr-TR" dirty="0" err="1">
                <a:latin typeface="Comic Sans MS" panose="030F0902030302020204" pitchFamily="66" charset="0"/>
              </a:rPr>
              <a:t>oluştururlar</a:t>
            </a:r>
            <a:r>
              <a:rPr lang="tr-TR" dirty="0">
                <a:latin typeface="Comic Sans MS" panose="030F0902030302020204" pitchFamily="66" charset="0"/>
              </a:rPr>
              <a:t>. </a:t>
            </a:r>
          </a:p>
          <a:p>
            <a:pPr algn="just"/>
            <a:endParaRPr lang="tr-TR" dirty="0">
              <a:latin typeface="Comic Sans MS" panose="030F0902030302020204" pitchFamily="66" charset="0"/>
            </a:endParaRPr>
          </a:p>
          <a:p>
            <a:endParaRPr lang="tr-TR" dirty="0"/>
          </a:p>
        </p:txBody>
      </p:sp>
      <p:sp>
        <p:nvSpPr>
          <p:cNvPr id="13" name="Metin kutusu 12">
            <a:extLst>
              <a:ext uri="{FF2B5EF4-FFF2-40B4-BE49-F238E27FC236}">
                <a16:creationId xmlns:a16="http://schemas.microsoft.com/office/drawing/2014/main" id="{C7D73A3A-D98F-0243-9447-2632ECF643BB}"/>
              </a:ext>
            </a:extLst>
          </p:cNvPr>
          <p:cNvSpPr txBox="1"/>
          <p:nvPr/>
        </p:nvSpPr>
        <p:spPr>
          <a:xfrm>
            <a:off x="438130" y="3042013"/>
            <a:ext cx="6184900" cy="1815882"/>
          </a:xfrm>
          <a:prstGeom prst="rect">
            <a:avLst/>
          </a:prstGeom>
          <a:noFill/>
        </p:spPr>
        <p:txBody>
          <a:bodyPr wrap="square">
            <a:spAutoFit/>
          </a:bodyPr>
          <a:lstStyle/>
          <a:p>
            <a:pPr algn="just"/>
            <a:r>
              <a:rPr lang="tr-TR" b="1" dirty="0">
                <a:solidFill>
                  <a:srgbClr val="FF0000"/>
                </a:solidFill>
                <a:latin typeface="Comic Sans MS" panose="030F0902030302020204" pitchFamily="66" charset="0"/>
              </a:rPr>
              <a:t>G</a:t>
            </a:r>
            <a:r>
              <a:rPr lang="tr-TR" sz="1800" b="1" dirty="0">
                <a:solidFill>
                  <a:srgbClr val="FF0000"/>
                </a:solidFill>
                <a:latin typeface="Comic Sans MS" panose="030F0902030302020204" pitchFamily="66" charset="0"/>
              </a:rPr>
              <a:t>likoz</a:t>
            </a:r>
            <a:r>
              <a:rPr lang="tr-TR" sz="1800" b="1" dirty="0">
                <a:latin typeface="Comic Sans MS" panose="030F0902030302020204" pitchFamily="66" charset="0"/>
              </a:rPr>
              <a:t> </a:t>
            </a:r>
            <a:r>
              <a:rPr lang="tr-TR" sz="1800" dirty="0">
                <a:latin typeface="Comic Sans MS" panose="030F0902030302020204" pitchFamily="66" charset="0"/>
              </a:rPr>
              <a:t>tabiatta serbest halde ve daha </a:t>
            </a:r>
            <a:r>
              <a:rPr lang="tr-TR" sz="1800" dirty="0" err="1">
                <a:latin typeface="Comic Sans MS" panose="030F0902030302020204" pitchFamily="66" charset="0"/>
              </a:rPr>
              <a:t>çok</a:t>
            </a:r>
            <a:r>
              <a:rPr lang="tr-TR" sz="1800" dirty="0">
                <a:latin typeface="Comic Sans MS" panose="030F0902030302020204" pitchFamily="66" charset="0"/>
              </a:rPr>
              <a:t> </a:t>
            </a:r>
            <a:r>
              <a:rPr lang="tr-TR" sz="1800" dirty="0" err="1">
                <a:latin typeface="Comic Sans MS" panose="030F0902030302020204" pitchFamily="66" charset="0"/>
              </a:rPr>
              <a:t>fruktoz</a:t>
            </a:r>
            <a:r>
              <a:rPr lang="tr-TR" sz="1800" dirty="0">
                <a:latin typeface="Comic Sans MS" panose="030F0902030302020204" pitchFamily="66" charset="0"/>
              </a:rPr>
              <a:t> ile birlikte meyvelerde, balda ve bitki </a:t>
            </a:r>
            <a:r>
              <a:rPr lang="tr-TR" sz="1800" dirty="0" err="1">
                <a:latin typeface="Comic Sans MS" panose="030F0902030302020204" pitchFamily="66" charset="0"/>
              </a:rPr>
              <a:t>özsularında</a:t>
            </a:r>
            <a:r>
              <a:rPr lang="tr-TR" sz="1800" dirty="0">
                <a:latin typeface="Comic Sans MS" panose="030F0902030302020204" pitchFamily="66" charset="0"/>
              </a:rPr>
              <a:t> bulunur. Ayrıca </a:t>
            </a:r>
            <a:r>
              <a:rPr lang="tr-TR" sz="1800" dirty="0" err="1">
                <a:latin typeface="Comic Sans MS" panose="030F0902030302020204" pitchFamily="66" charset="0"/>
              </a:rPr>
              <a:t>nişasta</a:t>
            </a:r>
            <a:r>
              <a:rPr lang="tr-TR" sz="1800" dirty="0">
                <a:latin typeface="Comic Sans MS" panose="030F0902030302020204" pitchFamily="66" charset="0"/>
              </a:rPr>
              <a:t>, </a:t>
            </a:r>
            <a:r>
              <a:rPr lang="tr-TR" sz="1800" dirty="0" err="1">
                <a:latin typeface="Comic Sans MS" panose="030F0902030302020204" pitchFamily="66" charset="0"/>
              </a:rPr>
              <a:t>sakkaroz</a:t>
            </a:r>
            <a:r>
              <a:rPr lang="tr-TR" sz="1800" dirty="0">
                <a:latin typeface="Comic Sans MS" panose="030F0902030302020204" pitchFamily="66" charset="0"/>
              </a:rPr>
              <a:t>, maltoz ve laktozun hidrolizi sonucunda </a:t>
            </a:r>
            <a:r>
              <a:rPr lang="tr-TR" sz="1800" dirty="0" err="1">
                <a:latin typeface="Comic Sans MS" panose="030F0902030302020204" pitchFamily="66" charset="0"/>
              </a:rPr>
              <a:t>teşekkül</a:t>
            </a:r>
            <a:r>
              <a:rPr lang="tr-TR" sz="1800" dirty="0">
                <a:latin typeface="Comic Sans MS" panose="030F0902030302020204" pitchFamily="66" charset="0"/>
              </a:rPr>
              <a:t> eder. Vücudun temel </a:t>
            </a:r>
            <a:r>
              <a:rPr lang="tr-TR" sz="1800" dirty="0" err="1">
                <a:latin typeface="Comic Sans MS" panose="030F0902030302020204" pitchFamily="66" charset="0"/>
              </a:rPr>
              <a:t>şekeridir</a:t>
            </a:r>
            <a:r>
              <a:rPr lang="tr-TR" sz="1800" dirty="0">
                <a:latin typeface="Comic Sans MS" panose="030F0902030302020204" pitchFamily="66" charset="0"/>
              </a:rPr>
              <a:t>. Kanda % 0.1 nispetinde bulunur. </a:t>
            </a:r>
            <a:r>
              <a:rPr lang="tr-TR" dirty="0">
                <a:latin typeface="Comic Sans MS" panose="030F0902030302020204" pitchFamily="66" charset="0"/>
              </a:rPr>
              <a:t>̈Üzümde bol </a:t>
            </a:r>
            <a:r>
              <a:rPr lang="tr-TR" dirty="0" err="1">
                <a:latin typeface="Comic Sans MS" panose="030F0902030302020204" pitchFamily="66" charset="0"/>
              </a:rPr>
              <a:t>bulunduğundan</a:t>
            </a:r>
            <a:r>
              <a:rPr lang="tr-TR" dirty="0">
                <a:latin typeface="Comic Sans MS" panose="030F0902030302020204" pitchFamily="66" charset="0"/>
              </a:rPr>
              <a:t> </a:t>
            </a:r>
            <a:r>
              <a:rPr lang="tr-TR" dirty="0">
                <a:solidFill>
                  <a:srgbClr val="7030A0"/>
                </a:solidFill>
                <a:latin typeface="Comic Sans MS" panose="030F0902030302020204" pitchFamily="66" charset="0"/>
              </a:rPr>
              <a:t>üzüm</a:t>
            </a:r>
            <a:r>
              <a:rPr lang="tr-TR" dirty="0">
                <a:latin typeface="Comic Sans MS" panose="030F0902030302020204" pitchFamily="66" charset="0"/>
              </a:rPr>
              <a:t> </a:t>
            </a:r>
            <a:r>
              <a:rPr lang="tr-TR" dirty="0" err="1">
                <a:solidFill>
                  <a:srgbClr val="7030A0"/>
                </a:solidFill>
                <a:latin typeface="Comic Sans MS" panose="030F0902030302020204" pitchFamily="66" charset="0"/>
              </a:rPr>
              <a:t>şekeri</a:t>
            </a:r>
            <a:r>
              <a:rPr lang="tr-TR" dirty="0">
                <a:solidFill>
                  <a:srgbClr val="7030A0"/>
                </a:solidFill>
                <a:latin typeface="Comic Sans MS" panose="030F0902030302020204" pitchFamily="66" charset="0"/>
              </a:rPr>
              <a:t> </a:t>
            </a:r>
            <a:r>
              <a:rPr lang="tr-TR" dirty="0">
                <a:latin typeface="Comic Sans MS" panose="030F0902030302020204" pitchFamily="66" charset="0"/>
              </a:rPr>
              <a:t>olarak ta adlandırılır. </a:t>
            </a:r>
            <a:endParaRPr lang="tr-TR" sz="1800" dirty="0">
              <a:latin typeface="Comic Sans MS" panose="030F0902030302020204" pitchFamily="66" charset="0"/>
            </a:endParaRPr>
          </a:p>
        </p:txBody>
      </p:sp>
      <p:pic>
        <p:nvPicPr>
          <p:cNvPr id="3074" name="Picture 2" descr="ŞEKERİN İKİ YÜZÜ – BEYNİ GELİŞTİRİR VE BEYNE ZARAR VERİR | Psikiyatrist Dr.  Ali GÖK">
            <a:extLst>
              <a:ext uri="{FF2B5EF4-FFF2-40B4-BE49-F238E27FC236}">
                <a16:creationId xmlns:a16="http://schemas.microsoft.com/office/drawing/2014/main" id="{98EF04C7-21F8-624A-A668-C147A09728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93387" y="2855912"/>
            <a:ext cx="3978847" cy="368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481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19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E2B3D14D-6877-474D-A75D-7A13EE84EB03}"/>
              </a:ext>
            </a:extLst>
          </p:cNvPr>
          <p:cNvSpPr/>
          <p:nvPr/>
        </p:nvSpPr>
        <p:spPr>
          <a:xfrm>
            <a:off x="340730" y="956120"/>
            <a:ext cx="6096000" cy="1384995"/>
          </a:xfrm>
          <a:prstGeom prst="rect">
            <a:avLst/>
          </a:prstGeom>
        </p:spPr>
        <p:txBody>
          <a:bodyPr>
            <a:spAutoFit/>
          </a:bodyPr>
          <a:lstStyle/>
          <a:p>
            <a:pPr algn="just"/>
            <a:r>
              <a:rPr lang="tr-TR" sz="2400" b="1" dirty="0">
                <a:solidFill>
                  <a:srgbClr val="FF0000"/>
                </a:solidFill>
                <a:latin typeface="Comic Sans MS" panose="030F0902030302020204" pitchFamily="66" charset="0"/>
              </a:rPr>
              <a:t>D-</a:t>
            </a:r>
            <a:r>
              <a:rPr lang="tr-TR" sz="2400" b="1" dirty="0" err="1">
                <a:solidFill>
                  <a:srgbClr val="FF0000"/>
                </a:solidFill>
                <a:latin typeface="Comic Sans MS" panose="030F0902030302020204" pitchFamily="66" charset="0"/>
              </a:rPr>
              <a:t>Fruktoz</a:t>
            </a:r>
            <a:r>
              <a:rPr lang="tr-TR" sz="2400" b="1" dirty="0">
                <a:solidFill>
                  <a:srgbClr val="FF0000"/>
                </a:solidFill>
                <a:latin typeface="Comic Sans MS" panose="030F0902030302020204" pitchFamily="66" charset="0"/>
              </a:rPr>
              <a:t> </a:t>
            </a:r>
            <a:r>
              <a:rPr lang="tr-TR" sz="2000" dirty="0">
                <a:latin typeface="Comic Sans MS" panose="030F0902030302020204" pitchFamily="66" charset="0"/>
              </a:rPr>
              <a:t>meyvelerde ve balda bulunur. </a:t>
            </a:r>
            <a:r>
              <a:rPr lang="tr-TR" sz="2000" dirty="0">
                <a:solidFill>
                  <a:srgbClr val="FF0000"/>
                </a:solidFill>
                <a:latin typeface="Comic Sans MS" panose="030F0902030302020204" pitchFamily="66" charset="0"/>
              </a:rPr>
              <a:t>En tatlı </a:t>
            </a:r>
            <a:r>
              <a:rPr lang="tr-TR" sz="2000" dirty="0" err="1">
                <a:solidFill>
                  <a:srgbClr val="FF0000"/>
                </a:solidFill>
                <a:latin typeface="Comic Sans MS" panose="030F0902030302020204" pitchFamily="66" charset="0"/>
              </a:rPr>
              <a:t>şekerlerdir</a:t>
            </a:r>
            <a:r>
              <a:rPr lang="tr-TR" sz="2000" dirty="0">
                <a:latin typeface="Comic Sans MS" panose="030F0902030302020204" pitchFamily="66" charset="0"/>
              </a:rPr>
              <a:t>. Meyve </a:t>
            </a:r>
            <a:r>
              <a:rPr lang="tr-TR" sz="2000" dirty="0" err="1">
                <a:latin typeface="Comic Sans MS" panose="030F0902030302020204" pitchFamily="66" charset="0"/>
              </a:rPr>
              <a:t>şekeri</a:t>
            </a:r>
            <a:r>
              <a:rPr lang="tr-TR" sz="2000" dirty="0">
                <a:latin typeface="Comic Sans MS" panose="030F0902030302020204" pitchFamily="66" charset="0"/>
              </a:rPr>
              <a:t> olarak ta adlandırılır. </a:t>
            </a:r>
            <a:r>
              <a:rPr lang="tr-TR" sz="2000" dirty="0" err="1">
                <a:latin typeface="Comic Sans MS" panose="030F0902030302020204" pitchFamily="66" charset="0"/>
              </a:rPr>
              <a:t>Çay</a:t>
            </a:r>
            <a:r>
              <a:rPr lang="tr-TR" sz="2000" dirty="0">
                <a:latin typeface="Comic Sans MS" panose="030F0902030302020204" pitchFamily="66" charset="0"/>
              </a:rPr>
              <a:t> </a:t>
            </a:r>
            <a:r>
              <a:rPr lang="tr-TR" sz="2000" dirty="0" err="1">
                <a:latin typeface="Comic Sans MS" panose="030F0902030302020204" pitchFamily="66" charset="0"/>
              </a:rPr>
              <a:t>şekerinde</a:t>
            </a:r>
            <a:r>
              <a:rPr lang="tr-TR" sz="2000" dirty="0">
                <a:latin typeface="Comic Sans MS" panose="030F0902030302020204" pitchFamily="66" charset="0"/>
              </a:rPr>
              <a:t> glikozla birlikte yarı yarıya bulunur. </a:t>
            </a:r>
          </a:p>
        </p:txBody>
      </p:sp>
      <p:pic>
        <p:nvPicPr>
          <p:cNvPr id="3074" name="Picture 2" descr="Slayt Başlığı Yok">
            <a:extLst>
              <a:ext uri="{FF2B5EF4-FFF2-40B4-BE49-F238E27FC236}">
                <a16:creationId xmlns:a16="http://schemas.microsoft.com/office/drawing/2014/main" id="{A3F17D62-6120-A540-890C-4E1C3E61E4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51080" y="956120"/>
            <a:ext cx="4538955" cy="442427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AL ŞİFADIR – Türkiye Arı Yetiştiricileri Merkez Birliği">
            <a:extLst>
              <a:ext uri="{FF2B5EF4-FFF2-40B4-BE49-F238E27FC236}">
                <a16:creationId xmlns:a16="http://schemas.microsoft.com/office/drawing/2014/main" id="{2E3D60DF-16AC-1244-8024-0AAAF37AC5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186" y="2705100"/>
            <a:ext cx="5781813" cy="321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7815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
        <p:nvSpPr>
          <p:cNvPr id="3" name="Veri Yer Tutucusu 2"/>
          <p:cNvSpPr>
            <a:spLocks noGrp="1"/>
          </p:cNvSpPr>
          <p:nvPr>
            <p:ph type="dt" sz="half" idx="10"/>
          </p:nvPr>
        </p:nvSpPr>
        <p:spPr/>
        <p:txBody>
          <a:bodyPr/>
          <a:lstStyle/>
          <a:p>
            <a:r>
              <a:rPr lang="tr-TR" smtClean="0"/>
              <a:t>07.10.2020</a:t>
            </a:r>
            <a:endParaRPr lang="tr-TR" dirty="0"/>
          </a:p>
        </p:txBody>
      </p:sp>
      <p:sp>
        <p:nvSpPr>
          <p:cNvPr id="4" name="Altbilgi Yer Tutucusu 3"/>
          <p:cNvSpPr>
            <a:spLocks noGrp="1"/>
          </p:cNvSpPr>
          <p:nvPr>
            <p:ph type="ftr" sz="quarter" idx="11"/>
          </p:nvPr>
        </p:nvSpPr>
        <p:spPr/>
        <p:txBody>
          <a:bodyPr/>
          <a:lstStyle/>
          <a:p>
            <a:r>
              <a:rPr lang="tr-TR" smtClean="0"/>
              <a:t>GM 401- Süt Bilimi ve Teknolojisi</a:t>
            </a:r>
            <a:endParaRPr lang="tr-TR" dirty="0"/>
          </a:p>
        </p:txBody>
      </p:sp>
      <p:sp>
        <p:nvSpPr>
          <p:cNvPr id="5" name="Slayt Numarası Yer Tutucusu 4"/>
          <p:cNvSpPr>
            <a:spLocks noGrp="1"/>
          </p:cNvSpPr>
          <p:nvPr>
            <p:ph type="sldNum" sz="quarter" idx="12"/>
          </p:nvPr>
        </p:nvSpPr>
        <p:spPr/>
        <p:txBody>
          <a:bodyPr/>
          <a:lstStyle/>
          <a:p>
            <a:r>
              <a:rPr lang="tr-TR" smtClean="0"/>
              <a:t>atauni.edu.tr</a:t>
            </a:r>
            <a:endParaRPr lang="tr-TR" dirty="0"/>
          </a:p>
        </p:txBody>
      </p:sp>
    </p:spTree>
    <p:extLst>
      <p:ext uri="{BB962C8B-B14F-4D97-AF65-F5344CB8AC3E}">
        <p14:creationId xmlns:p14="http://schemas.microsoft.com/office/powerpoint/2010/main" val="2002721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20</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A29358A9-2B8D-7A4D-91C5-F8007529D1C6}"/>
              </a:ext>
            </a:extLst>
          </p:cNvPr>
          <p:cNvSpPr/>
          <p:nvPr/>
        </p:nvSpPr>
        <p:spPr>
          <a:xfrm>
            <a:off x="555811" y="956120"/>
            <a:ext cx="6096000" cy="1077218"/>
          </a:xfrm>
          <a:prstGeom prst="rect">
            <a:avLst/>
          </a:prstGeom>
        </p:spPr>
        <p:txBody>
          <a:bodyPr>
            <a:spAutoFit/>
          </a:bodyPr>
          <a:lstStyle/>
          <a:p>
            <a:pPr algn="just"/>
            <a:r>
              <a:rPr lang="tr-TR" sz="2400" b="1" dirty="0">
                <a:solidFill>
                  <a:srgbClr val="FF0000"/>
                </a:solidFill>
                <a:latin typeface="Comic Sans MS" panose="030F0902030302020204" pitchFamily="66" charset="0"/>
                <a:cs typeface="Calibri" panose="020F0502020204030204" pitchFamily="34" charset="0"/>
              </a:rPr>
              <a:t>D-</a:t>
            </a:r>
            <a:r>
              <a:rPr lang="tr-TR" sz="2400" b="1" dirty="0" err="1">
                <a:solidFill>
                  <a:srgbClr val="FF0000"/>
                </a:solidFill>
                <a:latin typeface="Comic Sans MS" panose="030F0902030302020204" pitchFamily="66" charset="0"/>
                <a:cs typeface="Calibri" panose="020F0502020204030204" pitchFamily="34" charset="0"/>
              </a:rPr>
              <a:t>Galaktoz</a:t>
            </a:r>
            <a:r>
              <a:rPr lang="tr-TR" sz="2400" b="1" dirty="0">
                <a:solidFill>
                  <a:srgbClr val="FF0000"/>
                </a:solidFill>
                <a:latin typeface="Comic Sans MS" panose="030F0902030302020204" pitchFamily="66" charset="0"/>
                <a:cs typeface="Calibri" panose="020F0502020204030204" pitchFamily="34" charset="0"/>
              </a:rPr>
              <a:t>, </a:t>
            </a:r>
            <a:r>
              <a:rPr lang="tr-TR" sz="2000" dirty="0">
                <a:latin typeface="Comic Sans MS" panose="030F0902030302020204" pitchFamily="66" charset="0"/>
              </a:rPr>
              <a:t>laktozun (süt şekeri) hidrolizi sonucunda meydana gelen tabiatta serbest halde bulunmayan </a:t>
            </a:r>
            <a:r>
              <a:rPr lang="tr-TR" sz="2000" dirty="0" err="1">
                <a:latin typeface="Comic Sans MS" panose="030F0902030302020204" pitchFamily="66" charset="0"/>
              </a:rPr>
              <a:t>şekerdir</a:t>
            </a:r>
            <a:r>
              <a:rPr lang="tr-TR" sz="2000" dirty="0">
                <a:latin typeface="Comic Sans MS" panose="030F0902030302020204" pitchFamily="66" charset="0"/>
              </a:rPr>
              <a:t>. </a:t>
            </a:r>
          </a:p>
        </p:txBody>
      </p:sp>
      <p:pic>
        <p:nvPicPr>
          <p:cNvPr id="4098" name="Picture 2" descr="Karbonhidratlar | Fikir.Gen.Tr">
            <a:extLst>
              <a:ext uri="{FF2B5EF4-FFF2-40B4-BE49-F238E27FC236}">
                <a16:creationId xmlns:a16="http://schemas.microsoft.com/office/drawing/2014/main" id="{30E9E3E1-8D51-7F44-82B2-AAE1F762BB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166" y="2604620"/>
            <a:ext cx="8363226" cy="301989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üt gerçekten zararlı mı? - Sağlık Haberleri">
            <a:extLst>
              <a:ext uri="{FF2B5EF4-FFF2-40B4-BE49-F238E27FC236}">
                <a16:creationId xmlns:a16="http://schemas.microsoft.com/office/drawing/2014/main" id="{37DD99A1-3B40-204A-8F41-10094FE507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03956" y="1494729"/>
            <a:ext cx="3321878" cy="4110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3204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21</a:t>
            </a:fld>
            <a:endParaRPr lang="tr-TR"/>
          </a:p>
        </p:txBody>
      </p:sp>
      <p:sp>
        <p:nvSpPr>
          <p:cNvPr id="2" name="Metin kutusu 1">
            <a:extLst>
              <a:ext uri="{FF2B5EF4-FFF2-40B4-BE49-F238E27FC236}">
                <a16:creationId xmlns:a16="http://schemas.microsoft.com/office/drawing/2014/main" id="{8FD4891A-096E-3E4C-9C23-0C2B03213BFB}"/>
              </a:ext>
            </a:extLst>
          </p:cNvPr>
          <p:cNvSpPr txBox="1"/>
          <p:nvPr/>
        </p:nvSpPr>
        <p:spPr>
          <a:xfrm>
            <a:off x="5689600" y="136525"/>
            <a:ext cx="2537874" cy="523220"/>
          </a:xfrm>
          <a:prstGeom prst="rect">
            <a:avLst/>
          </a:prstGeom>
          <a:noFill/>
        </p:spPr>
        <p:txBody>
          <a:bodyPr wrap="none" rtlCol="0">
            <a:spAutoFit/>
          </a:bodyPr>
          <a:lstStyle/>
          <a:p>
            <a:r>
              <a:rPr lang="tr-TR" sz="2800" dirty="0" err="1">
                <a:solidFill>
                  <a:srgbClr val="FF0000"/>
                </a:solidFill>
                <a:latin typeface="Comic Sans MS" panose="030F0902030302020204" pitchFamily="66" charset="0"/>
              </a:rPr>
              <a:t>Disakkaridler</a:t>
            </a:r>
            <a:r>
              <a:rPr lang="tr-TR" sz="2800" dirty="0">
                <a:solidFill>
                  <a:srgbClr val="FF0000"/>
                </a:solidFill>
                <a:latin typeface="Comic Sans MS" panose="030F0902030302020204" pitchFamily="66" charset="0"/>
              </a:rPr>
              <a:t> </a:t>
            </a:r>
          </a:p>
        </p:txBody>
      </p:sp>
      <p:sp>
        <p:nvSpPr>
          <p:cNvPr id="3" name="Metin kutusu 2">
            <a:extLst>
              <a:ext uri="{FF2B5EF4-FFF2-40B4-BE49-F238E27FC236}">
                <a16:creationId xmlns:a16="http://schemas.microsoft.com/office/drawing/2014/main" id="{AFE9E168-626F-FA49-A808-1B09FF0A6C08}"/>
              </a:ext>
            </a:extLst>
          </p:cNvPr>
          <p:cNvSpPr txBox="1"/>
          <p:nvPr/>
        </p:nvSpPr>
        <p:spPr>
          <a:xfrm>
            <a:off x="656171" y="1128759"/>
            <a:ext cx="7231467" cy="369332"/>
          </a:xfrm>
          <a:prstGeom prst="rect">
            <a:avLst/>
          </a:prstGeom>
          <a:noFill/>
        </p:spPr>
        <p:txBody>
          <a:bodyPr wrap="none" rtlCol="0">
            <a:spAutoFit/>
          </a:bodyPr>
          <a:lstStyle/>
          <a:p>
            <a:r>
              <a:rPr lang="tr-TR" dirty="0">
                <a:latin typeface="Comic Sans MS" panose="030F0902030302020204" pitchFamily="66" charset="0"/>
              </a:rPr>
              <a:t>İki adet </a:t>
            </a:r>
            <a:r>
              <a:rPr lang="tr-TR" dirty="0" err="1">
                <a:latin typeface="Comic Sans MS" panose="030F0902030302020204" pitchFamily="66" charset="0"/>
              </a:rPr>
              <a:t>monosakkarit</a:t>
            </a:r>
            <a:r>
              <a:rPr lang="tr-TR" dirty="0">
                <a:latin typeface="Comic Sans MS" panose="030F0902030302020204" pitchFamily="66" charset="0"/>
              </a:rPr>
              <a:t> birbirine bağlanması sonucu meydana gelir. </a:t>
            </a:r>
          </a:p>
        </p:txBody>
      </p:sp>
      <p:sp>
        <p:nvSpPr>
          <p:cNvPr id="5" name="Metin kutusu 4">
            <a:extLst>
              <a:ext uri="{FF2B5EF4-FFF2-40B4-BE49-F238E27FC236}">
                <a16:creationId xmlns:a16="http://schemas.microsoft.com/office/drawing/2014/main" id="{6F6D1B2E-1F08-7F43-961F-8BB58752E07C}"/>
              </a:ext>
            </a:extLst>
          </p:cNvPr>
          <p:cNvSpPr txBox="1"/>
          <p:nvPr/>
        </p:nvSpPr>
        <p:spPr>
          <a:xfrm>
            <a:off x="386773" y="1819420"/>
            <a:ext cx="7321748" cy="1477328"/>
          </a:xfrm>
          <a:prstGeom prst="rect">
            <a:avLst/>
          </a:prstGeom>
          <a:noFill/>
        </p:spPr>
        <p:txBody>
          <a:bodyPr wrap="square" rtlCol="0">
            <a:spAutoFit/>
          </a:bodyPr>
          <a:lstStyle/>
          <a:p>
            <a:r>
              <a:rPr lang="tr-TR" dirty="0">
                <a:latin typeface="Comic Sans MS" panose="030F0902030302020204" pitchFamily="66" charset="0"/>
              </a:rPr>
              <a:t>En </a:t>
            </a:r>
            <a:r>
              <a:rPr lang="tr-TR" dirty="0" err="1">
                <a:latin typeface="Comic Sans MS" panose="030F0902030302020204" pitchFamily="66" charset="0"/>
              </a:rPr>
              <a:t>çok</a:t>
            </a:r>
            <a:r>
              <a:rPr lang="tr-TR" dirty="0">
                <a:latin typeface="Comic Sans MS" panose="030F0902030302020204" pitchFamily="66" charset="0"/>
              </a:rPr>
              <a:t> bulunan </a:t>
            </a:r>
            <a:r>
              <a:rPr lang="tr-TR" dirty="0" err="1">
                <a:latin typeface="Comic Sans MS" panose="030F0902030302020204" pitchFamily="66" charset="0"/>
              </a:rPr>
              <a:t>disakkaritler</a:t>
            </a:r>
            <a:r>
              <a:rPr lang="tr-TR" dirty="0">
                <a:latin typeface="Comic Sans MS" panose="030F0902030302020204" pitchFamily="66" charset="0"/>
              </a:rPr>
              <a:t>; </a:t>
            </a:r>
          </a:p>
          <a:p>
            <a:pPr marL="285750" indent="-285750">
              <a:buFont typeface="Wingdings" pitchFamily="2" charset="2"/>
              <a:buChar char="Ø"/>
            </a:pPr>
            <a:r>
              <a:rPr lang="tr-TR" dirty="0">
                <a:solidFill>
                  <a:srgbClr val="7030A0"/>
                </a:solidFill>
                <a:latin typeface="Comic Sans MS" panose="030F0902030302020204" pitchFamily="66" charset="0"/>
              </a:rPr>
              <a:t>maltoz (arpa </a:t>
            </a:r>
            <a:r>
              <a:rPr lang="tr-TR" dirty="0" err="1">
                <a:solidFill>
                  <a:srgbClr val="7030A0"/>
                </a:solidFill>
                <a:latin typeface="Comic Sans MS" panose="030F0902030302020204" pitchFamily="66" charset="0"/>
              </a:rPr>
              <a:t>şekeri</a:t>
            </a:r>
            <a:r>
              <a:rPr lang="tr-TR" dirty="0">
                <a:solidFill>
                  <a:srgbClr val="7030A0"/>
                </a:solidFill>
                <a:latin typeface="Comic Sans MS" panose="030F0902030302020204" pitchFamily="66" charset="0"/>
              </a:rPr>
              <a:t>), </a:t>
            </a:r>
          </a:p>
          <a:p>
            <a:pPr marL="285750" indent="-285750">
              <a:buFont typeface="Wingdings" pitchFamily="2" charset="2"/>
              <a:buChar char="Ø"/>
            </a:pPr>
            <a:r>
              <a:rPr lang="tr-TR" dirty="0" err="1">
                <a:solidFill>
                  <a:srgbClr val="7030A0"/>
                </a:solidFill>
                <a:latin typeface="Comic Sans MS" panose="030F0902030302020204" pitchFamily="66" charset="0"/>
              </a:rPr>
              <a:t>sakkaroz</a:t>
            </a:r>
            <a:r>
              <a:rPr lang="tr-TR" dirty="0">
                <a:solidFill>
                  <a:srgbClr val="7030A0"/>
                </a:solidFill>
                <a:latin typeface="Comic Sans MS" panose="030F0902030302020204" pitchFamily="66" charset="0"/>
              </a:rPr>
              <a:t> </a:t>
            </a:r>
            <a:r>
              <a:rPr lang="tr-TR" dirty="0" err="1">
                <a:solidFill>
                  <a:srgbClr val="7030A0"/>
                </a:solidFill>
                <a:latin typeface="Comic Sans MS" panose="030F0902030302020204" pitchFamily="66" charset="0"/>
              </a:rPr>
              <a:t>diğer</a:t>
            </a:r>
            <a:r>
              <a:rPr lang="tr-TR" dirty="0">
                <a:solidFill>
                  <a:srgbClr val="7030A0"/>
                </a:solidFill>
                <a:latin typeface="Comic Sans MS" panose="030F0902030302020204" pitchFamily="66" charset="0"/>
              </a:rPr>
              <a:t> adı </a:t>
            </a:r>
            <a:r>
              <a:rPr lang="tr-TR" dirty="0" err="1">
                <a:solidFill>
                  <a:srgbClr val="7030A0"/>
                </a:solidFill>
                <a:latin typeface="Comic Sans MS" panose="030F0902030302020204" pitchFamily="66" charset="0"/>
              </a:rPr>
              <a:t>sükroz</a:t>
            </a:r>
            <a:r>
              <a:rPr lang="tr-TR" dirty="0">
                <a:solidFill>
                  <a:srgbClr val="7030A0"/>
                </a:solidFill>
                <a:latin typeface="Comic Sans MS" panose="030F0902030302020204" pitchFamily="66" charset="0"/>
              </a:rPr>
              <a:t> (</a:t>
            </a:r>
            <a:r>
              <a:rPr lang="tr-TR" dirty="0" err="1">
                <a:solidFill>
                  <a:srgbClr val="7030A0"/>
                </a:solidFill>
                <a:latin typeface="Comic Sans MS" panose="030F0902030302020204" pitchFamily="66" charset="0"/>
              </a:rPr>
              <a:t>çay</a:t>
            </a:r>
            <a:r>
              <a:rPr lang="tr-TR" dirty="0">
                <a:solidFill>
                  <a:srgbClr val="7030A0"/>
                </a:solidFill>
                <a:latin typeface="Comic Sans MS" panose="030F0902030302020204" pitchFamily="66" charset="0"/>
              </a:rPr>
              <a:t> </a:t>
            </a:r>
            <a:r>
              <a:rPr lang="tr-TR" dirty="0" err="1">
                <a:solidFill>
                  <a:srgbClr val="7030A0"/>
                </a:solidFill>
                <a:latin typeface="Comic Sans MS" panose="030F0902030302020204" pitchFamily="66" charset="0"/>
              </a:rPr>
              <a:t>şekeri</a:t>
            </a:r>
            <a:r>
              <a:rPr lang="tr-TR" dirty="0">
                <a:solidFill>
                  <a:srgbClr val="7030A0"/>
                </a:solidFill>
                <a:latin typeface="Comic Sans MS" panose="030F0902030302020204" pitchFamily="66" charset="0"/>
              </a:rPr>
              <a:t>) </a:t>
            </a:r>
          </a:p>
          <a:p>
            <a:pPr marL="285750" indent="-285750">
              <a:buFont typeface="Wingdings" pitchFamily="2" charset="2"/>
              <a:buChar char="Ø"/>
            </a:pPr>
            <a:r>
              <a:rPr lang="tr-TR" dirty="0">
                <a:solidFill>
                  <a:srgbClr val="7030A0"/>
                </a:solidFill>
                <a:latin typeface="Comic Sans MS" panose="030F0902030302020204" pitchFamily="66" charset="0"/>
              </a:rPr>
              <a:t>ve</a:t>
            </a:r>
            <a:r>
              <a:rPr lang="tr-TR" dirty="0">
                <a:latin typeface="Comic Sans MS" panose="030F0902030302020204" pitchFamily="66" charset="0"/>
              </a:rPr>
              <a:t> </a:t>
            </a:r>
            <a:r>
              <a:rPr lang="tr-TR" dirty="0">
                <a:solidFill>
                  <a:srgbClr val="7030A0"/>
                </a:solidFill>
                <a:latin typeface="Comic Sans MS" panose="030F0902030302020204" pitchFamily="66" charset="0"/>
              </a:rPr>
              <a:t>laktoz (süt şekeri) </a:t>
            </a:r>
            <a:r>
              <a:rPr lang="tr-TR" dirty="0" err="1">
                <a:latin typeface="Comic Sans MS" panose="030F0902030302020204" pitchFamily="66" charset="0"/>
              </a:rPr>
              <a:t>dir</a:t>
            </a:r>
            <a:r>
              <a:rPr lang="tr-TR" dirty="0">
                <a:latin typeface="Comic Sans MS" panose="030F0902030302020204" pitchFamily="66" charset="0"/>
              </a:rPr>
              <a:t>. </a:t>
            </a:r>
          </a:p>
          <a:p>
            <a:endParaRPr lang="tr-TR" dirty="0"/>
          </a:p>
        </p:txBody>
      </p:sp>
      <p:pic>
        <p:nvPicPr>
          <p:cNvPr id="8" name="Picture 2" descr="Disakkaritler - Hayatın Dilini Öğrenmek İçin...">
            <a:extLst>
              <a:ext uri="{FF2B5EF4-FFF2-40B4-BE49-F238E27FC236}">
                <a16:creationId xmlns:a16="http://schemas.microsoft.com/office/drawing/2014/main" id="{2315CB7D-E9A3-0A4B-A53F-95307C656A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8400" y="2028660"/>
            <a:ext cx="6826827" cy="416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1265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22</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F2646F32-8D38-6640-9DBE-1E35DB283F2A}"/>
              </a:ext>
            </a:extLst>
          </p:cNvPr>
          <p:cNvSpPr/>
          <p:nvPr/>
        </p:nvSpPr>
        <p:spPr>
          <a:xfrm>
            <a:off x="427619" y="600236"/>
            <a:ext cx="6762889" cy="2369880"/>
          </a:xfrm>
          <a:prstGeom prst="rect">
            <a:avLst/>
          </a:prstGeom>
        </p:spPr>
        <p:txBody>
          <a:bodyPr wrap="square">
            <a:spAutoFit/>
          </a:bodyPr>
          <a:lstStyle/>
          <a:p>
            <a:pPr>
              <a:buFont typeface="+mj-lt"/>
              <a:buAutoNum type="arabicPeriod"/>
            </a:pPr>
            <a:r>
              <a:rPr lang="tr-TR" sz="2800" dirty="0" err="1">
                <a:solidFill>
                  <a:srgbClr val="FF0000"/>
                </a:solidFill>
                <a:latin typeface="Comic Sans MS" panose="030F0902030302020204" pitchFamily="66" charset="0"/>
              </a:rPr>
              <a:t>Sakkaroz</a:t>
            </a:r>
            <a:r>
              <a:rPr lang="tr-TR" sz="2800" dirty="0">
                <a:solidFill>
                  <a:srgbClr val="FF0000"/>
                </a:solidFill>
                <a:latin typeface="Comic Sans MS" panose="030F0902030302020204" pitchFamily="66" charset="0"/>
              </a:rPr>
              <a:t> </a:t>
            </a:r>
          </a:p>
          <a:p>
            <a:pPr algn="just"/>
            <a:r>
              <a:rPr lang="tr-TR" sz="2000" dirty="0" err="1">
                <a:latin typeface="Comic Sans MS" panose="030F0902030302020204" pitchFamily="66" charset="0"/>
              </a:rPr>
              <a:t>Sakkaroz</a:t>
            </a:r>
            <a:r>
              <a:rPr lang="tr-TR" sz="2000" dirty="0">
                <a:latin typeface="Comic Sans MS" panose="030F0902030302020204" pitchFamily="66" charset="0"/>
              </a:rPr>
              <a:t> (</a:t>
            </a:r>
            <a:r>
              <a:rPr lang="tr-TR" sz="2000" dirty="0" err="1">
                <a:latin typeface="Comic Sans MS" panose="030F0902030302020204" pitchFamily="66" charset="0"/>
              </a:rPr>
              <a:t>sükroz</a:t>
            </a:r>
            <a:r>
              <a:rPr lang="tr-TR" sz="2000" dirty="0">
                <a:latin typeface="Comic Sans MS" panose="030F0902030302020204" pitchFamily="66" charset="0"/>
              </a:rPr>
              <a:t>),</a:t>
            </a:r>
            <a:r>
              <a:rPr lang="tr-TR" sz="2000" dirty="0" err="1">
                <a:latin typeface="Comic Sans MS" panose="030F0902030302020204" pitchFamily="66" charset="0"/>
              </a:rPr>
              <a:t>şeker</a:t>
            </a:r>
            <a:r>
              <a:rPr lang="tr-TR" sz="2000" dirty="0">
                <a:latin typeface="Comic Sans MS" panose="030F0902030302020204" pitchFamily="66" charset="0"/>
              </a:rPr>
              <a:t> pancarı ve </a:t>
            </a:r>
            <a:r>
              <a:rPr lang="tr-TR" sz="2000" dirty="0" err="1">
                <a:latin typeface="Comic Sans MS" panose="030F0902030302020204" pitchFamily="66" charset="0"/>
              </a:rPr>
              <a:t>şeker</a:t>
            </a:r>
            <a:r>
              <a:rPr lang="tr-TR" sz="2000" dirty="0">
                <a:latin typeface="Comic Sans MS" panose="030F0902030302020204" pitchFamily="66" charset="0"/>
              </a:rPr>
              <a:t> </a:t>
            </a:r>
            <a:r>
              <a:rPr lang="tr-TR" sz="2000" dirty="0" err="1">
                <a:latin typeface="Comic Sans MS" panose="030F0902030302020204" pitchFamily="66" charset="0"/>
              </a:rPr>
              <a:t>kamışından</a:t>
            </a:r>
            <a:r>
              <a:rPr lang="tr-TR" sz="2000" dirty="0">
                <a:latin typeface="Comic Sans MS" panose="030F0902030302020204" pitchFamily="66" charset="0"/>
              </a:rPr>
              <a:t> elde edilen </a:t>
            </a:r>
            <a:r>
              <a:rPr lang="tr-TR" sz="2000" dirty="0" err="1">
                <a:latin typeface="Comic Sans MS" panose="030F0902030302020204" pitchFamily="66" charset="0"/>
              </a:rPr>
              <a:t>çay</a:t>
            </a:r>
            <a:r>
              <a:rPr lang="tr-TR" sz="2000" dirty="0">
                <a:latin typeface="Comic Sans MS" panose="030F0902030302020204" pitchFamily="66" charset="0"/>
              </a:rPr>
              <a:t> </a:t>
            </a:r>
            <a:r>
              <a:rPr lang="tr-TR" sz="2000" dirty="0" err="1">
                <a:latin typeface="Comic Sans MS" panose="030F0902030302020204" pitchFamily="66" charset="0"/>
              </a:rPr>
              <a:t>şekeri</a:t>
            </a:r>
            <a:r>
              <a:rPr lang="tr-TR" sz="2000" dirty="0">
                <a:latin typeface="Comic Sans MS" panose="030F0902030302020204" pitchFamily="66" charset="0"/>
              </a:rPr>
              <a:t> olarak bilinen </a:t>
            </a:r>
            <a:r>
              <a:rPr lang="tr-TR" sz="2000" dirty="0" err="1">
                <a:latin typeface="Comic Sans MS" panose="030F0902030302020204" pitchFamily="66" charset="0"/>
              </a:rPr>
              <a:t>şekerdir</a:t>
            </a:r>
            <a:r>
              <a:rPr lang="tr-TR" sz="2000" dirty="0">
                <a:latin typeface="Comic Sans MS" panose="030F0902030302020204" pitchFamily="66" charset="0"/>
              </a:rPr>
              <a:t>.  </a:t>
            </a:r>
            <a:r>
              <a:rPr lang="tr-TR" sz="2000" dirty="0">
                <a:solidFill>
                  <a:srgbClr val="7030A0"/>
                </a:solidFill>
                <a:latin typeface="Comic Sans MS" panose="030F0902030302020204" pitchFamily="66" charset="0"/>
              </a:rPr>
              <a:t>Glikoz ve früktoz </a:t>
            </a:r>
            <a:r>
              <a:rPr lang="tr-TR" sz="2000" dirty="0" err="1">
                <a:latin typeface="Comic Sans MS" panose="030F0902030302020204" pitchFamily="66" charset="0"/>
              </a:rPr>
              <a:t>monosakkaritlerinin</a:t>
            </a:r>
            <a:r>
              <a:rPr lang="tr-TR" sz="2000" dirty="0">
                <a:latin typeface="Comic Sans MS" panose="030F0902030302020204" pitchFamily="66" charset="0"/>
              </a:rPr>
              <a:t> bir araya gelmesiyle oluşur. </a:t>
            </a:r>
            <a:r>
              <a:rPr lang="tr-TR" sz="2000" dirty="0" err="1">
                <a:latin typeface="Comic Sans MS" panose="030F0902030302020204" pitchFamily="66" charset="0"/>
              </a:rPr>
              <a:t>Şeker</a:t>
            </a:r>
            <a:r>
              <a:rPr lang="tr-TR" sz="2000" dirty="0">
                <a:latin typeface="Comic Sans MS" panose="030F0902030302020204" pitchFamily="66" charset="0"/>
              </a:rPr>
              <a:t> pancarında % 16-20, </a:t>
            </a:r>
            <a:r>
              <a:rPr lang="tr-TR" sz="2000" dirty="0" err="1">
                <a:latin typeface="Comic Sans MS" panose="030F0902030302020204" pitchFamily="66" charset="0"/>
              </a:rPr>
              <a:t>şeker</a:t>
            </a:r>
            <a:r>
              <a:rPr lang="tr-TR" sz="2000" dirty="0">
                <a:latin typeface="Comic Sans MS" panose="030F0902030302020204" pitchFamily="66" charset="0"/>
              </a:rPr>
              <a:t> </a:t>
            </a:r>
            <a:r>
              <a:rPr lang="tr-TR" sz="2000" dirty="0" err="1">
                <a:latin typeface="Comic Sans MS" panose="030F0902030302020204" pitchFamily="66" charset="0"/>
              </a:rPr>
              <a:t>kamışında</a:t>
            </a:r>
            <a:r>
              <a:rPr lang="tr-TR" sz="2000" dirty="0">
                <a:latin typeface="Comic Sans MS" panose="030F0902030302020204" pitchFamily="66" charset="0"/>
              </a:rPr>
              <a:t> % 14-28 oranlarında </a:t>
            </a:r>
            <a:r>
              <a:rPr lang="tr-TR" sz="2000" dirty="0" err="1">
                <a:latin typeface="Comic Sans MS" panose="030F0902030302020204" pitchFamily="66" charset="0"/>
              </a:rPr>
              <a:t>sakkaroz</a:t>
            </a:r>
            <a:r>
              <a:rPr lang="tr-TR" sz="2000" dirty="0">
                <a:latin typeface="Comic Sans MS" panose="030F0902030302020204" pitchFamily="66" charset="0"/>
              </a:rPr>
              <a:t> bulunur. </a:t>
            </a:r>
          </a:p>
          <a:p>
            <a:pPr algn="just"/>
            <a:endParaRPr lang="tr-TR" sz="2000" dirty="0">
              <a:effectLst/>
            </a:endParaRPr>
          </a:p>
        </p:txBody>
      </p:sp>
      <p:pic>
        <p:nvPicPr>
          <p:cNvPr id="7170" name="Picture 2" descr="Hangi şeker sağlıklı? Sakkaroz, Fruktoz, Glukoz, Sukroz, Asesulfam, Aspartam">
            <a:extLst>
              <a:ext uri="{FF2B5EF4-FFF2-40B4-BE49-F238E27FC236}">
                <a16:creationId xmlns:a16="http://schemas.microsoft.com/office/drawing/2014/main" id="{399D6A9E-903D-6546-9B1F-6C456911124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3799" y="825500"/>
            <a:ext cx="3965713" cy="26035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7DFA34A1-0708-CB43-8595-28FD48BF7C88}"/>
              </a:ext>
            </a:extLst>
          </p:cNvPr>
          <p:cNvSpPr txBox="1"/>
          <p:nvPr/>
        </p:nvSpPr>
        <p:spPr>
          <a:xfrm>
            <a:off x="5160237" y="57152"/>
            <a:ext cx="4079963" cy="584775"/>
          </a:xfrm>
          <a:prstGeom prst="rect">
            <a:avLst/>
          </a:prstGeom>
          <a:noFill/>
        </p:spPr>
        <p:txBody>
          <a:bodyPr wrap="none" rtlCol="0">
            <a:spAutoFit/>
          </a:bodyPr>
          <a:lstStyle/>
          <a:p>
            <a:r>
              <a:rPr lang="tr-TR" sz="3200" dirty="0">
                <a:solidFill>
                  <a:srgbClr val="FF0000"/>
                </a:solidFill>
                <a:latin typeface="Comic Sans MS" panose="030F0902030302020204" pitchFamily="66" charset="0"/>
                <a:cs typeface="Calibri" panose="020F0502020204030204" pitchFamily="34" charset="0"/>
              </a:rPr>
              <a:t>Önemli </a:t>
            </a:r>
            <a:r>
              <a:rPr lang="tr-TR" sz="3200" dirty="0" err="1">
                <a:solidFill>
                  <a:srgbClr val="FF0000"/>
                </a:solidFill>
                <a:latin typeface="Comic Sans MS" panose="030F0902030302020204" pitchFamily="66" charset="0"/>
                <a:cs typeface="Calibri" panose="020F0502020204030204" pitchFamily="34" charset="0"/>
              </a:rPr>
              <a:t>disakkaritler</a:t>
            </a:r>
            <a:endParaRPr lang="tr-TR" sz="3200" dirty="0">
              <a:solidFill>
                <a:srgbClr val="FF0000"/>
              </a:solidFill>
              <a:latin typeface="Comic Sans MS" panose="030F0902030302020204" pitchFamily="66" charset="0"/>
              <a:cs typeface="Calibri" panose="020F0502020204030204" pitchFamily="34" charset="0"/>
            </a:endParaRPr>
          </a:p>
        </p:txBody>
      </p:sp>
      <p:sp>
        <p:nvSpPr>
          <p:cNvPr id="4" name="Dikdörtgen 3">
            <a:extLst>
              <a:ext uri="{FF2B5EF4-FFF2-40B4-BE49-F238E27FC236}">
                <a16:creationId xmlns:a16="http://schemas.microsoft.com/office/drawing/2014/main" id="{233AC328-DFD3-424D-B43A-403E0E8BC467}"/>
              </a:ext>
            </a:extLst>
          </p:cNvPr>
          <p:cNvSpPr/>
          <p:nvPr/>
        </p:nvSpPr>
        <p:spPr>
          <a:xfrm>
            <a:off x="558939" y="3174781"/>
            <a:ext cx="6096000" cy="2062103"/>
          </a:xfrm>
          <a:prstGeom prst="rect">
            <a:avLst/>
          </a:prstGeom>
        </p:spPr>
        <p:txBody>
          <a:bodyPr wrap="square">
            <a:spAutoFit/>
          </a:bodyPr>
          <a:lstStyle/>
          <a:p>
            <a:r>
              <a:rPr lang="tr-TR" sz="2800" dirty="0">
                <a:solidFill>
                  <a:srgbClr val="FF0000"/>
                </a:solidFill>
                <a:latin typeface="Comic Sans MS" panose="030F0902030302020204" pitchFamily="66" charset="0"/>
                <a:cs typeface="Calibri" panose="020F0502020204030204" pitchFamily="34" charset="0"/>
              </a:rPr>
              <a:t>2. Laktoz</a:t>
            </a:r>
          </a:p>
          <a:p>
            <a:pPr algn="just"/>
            <a:r>
              <a:rPr lang="tr-TR" sz="2000" dirty="0" err="1">
                <a:latin typeface="Comic Sans MS" panose="030F0902030302020204" pitchFamily="66" charset="0"/>
                <a:cs typeface="Calibri" panose="020F0502020204030204" pitchFamily="34" charset="0"/>
              </a:rPr>
              <a:t>Süt</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şekeri</a:t>
            </a:r>
            <a:r>
              <a:rPr lang="tr-TR" sz="2000" dirty="0">
                <a:latin typeface="Comic Sans MS" panose="030F0902030302020204" pitchFamily="66" charset="0"/>
                <a:cs typeface="Calibri" panose="020F0502020204030204" pitchFamily="34" charset="0"/>
              </a:rPr>
              <a:t> olarak bilinen, birer </a:t>
            </a:r>
            <a:r>
              <a:rPr lang="tr-TR" sz="2000" dirty="0" err="1">
                <a:latin typeface="Comic Sans MS" panose="030F0902030302020204" pitchFamily="66" charset="0"/>
                <a:cs typeface="Calibri" panose="020F0502020204030204" pitchFamily="34" charset="0"/>
              </a:rPr>
              <a:t>molekül</a:t>
            </a:r>
            <a:r>
              <a:rPr lang="tr-TR" sz="2000" dirty="0">
                <a:latin typeface="Comic Sans MS" panose="030F0902030302020204" pitchFamily="66" charset="0"/>
                <a:cs typeface="Calibri" panose="020F0502020204030204" pitchFamily="34" charset="0"/>
              </a:rPr>
              <a:t> glikoz ve </a:t>
            </a:r>
            <a:r>
              <a:rPr lang="tr-TR" sz="2000" dirty="0" err="1">
                <a:latin typeface="Comic Sans MS" panose="030F0902030302020204" pitchFamily="66" charset="0"/>
                <a:cs typeface="Calibri" panose="020F0502020204030204" pitchFamily="34" charset="0"/>
              </a:rPr>
              <a:t>galaktozun</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glikozidik</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bag</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oluşturmasıyla</a:t>
            </a:r>
            <a:r>
              <a:rPr lang="tr-TR" sz="2000" dirty="0">
                <a:latin typeface="Comic Sans MS" panose="030F0902030302020204" pitchFamily="66" charset="0"/>
                <a:cs typeface="Calibri" panose="020F0502020204030204" pitchFamily="34" charset="0"/>
              </a:rPr>
              <a:t> meydana gelen </a:t>
            </a:r>
            <a:r>
              <a:rPr lang="tr-TR" sz="2000" dirty="0" err="1">
                <a:latin typeface="Comic Sans MS" panose="030F0902030302020204" pitchFamily="66" charset="0"/>
                <a:cs typeface="Calibri" panose="020F0502020204030204" pitchFamily="34" charset="0"/>
              </a:rPr>
              <a:t>disakkarittir</a:t>
            </a:r>
            <a:r>
              <a:rPr lang="tr-TR" sz="2000" dirty="0">
                <a:latin typeface="Comic Sans MS" panose="030F0902030302020204" pitchFamily="66" charset="0"/>
                <a:cs typeface="Calibri" panose="020F0502020204030204" pitchFamily="34" charset="0"/>
              </a:rPr>
              <a:t>. </a:t>
            </a:r>
            <a:r>
              <a:rPr lang="tr-TR" sz="2000" dirty="0" err="1">
                <a:latin typeface="Comic Sans MS" panose="030F0902030302020204" pitchFamily="66" charset="0"/>
                <a:cs typeface="Calibri" panose="020F0502020204030204" pitchFamily="34" charset="0"/>
              </a:rPr>
              <a:t>Doğada</a:t>
            </a:r>
            <a:r>
              <a:rPr lang="tr-TR" sz="2000" dirty="0">
                <a:latin typeface="Comic Sans MS" panose="030F0902030302020204" pitchFamily="66" charset="0"/>
                <a:cs typeface="Calibri" panose="020F0502020204030204" pitchFamily="34" charset="0"/>
              </a:rPr>
              <a:t> sadece </a:t>
            </a:r>
            <a:r>
              <a:rPr lang="tr-TR" sz="2000" dirty="0" err="1">
                <a:latin typeface="Comic Sans MS" panose="030F0902030302020204" pitchFamily="66" charset="0"/>
                <a:cs typeface="Calibri" panose="020F0502020204030204" pitchFamily="34" charset="0"/>
              </a:rPr>
              <a:t>sütte</a:t>
            </a:r>
            <a:r>
              <a:rPr lang="tr-TR" sz="2000" dirty="0">
                <a:latin typeface="Comic Sans MS" panose="030F0902030302020204" pitchFamily="66" charset="0"/>
                <a:cs typeface="Calibri" panose="020F0502020204030204" pitchFamily="34" charset="0"/>
              </a:rPr>
              <a:t> bulunur. Bu nedenle </a:t>
            </a:r>
            <a:r>
              <a:rPr lang="tr-TR" sz="2000" dirty="0">
                <a:highlight>
                  <a:srgbClr val="FFFF00"/>
                </a:highlight>
                <a:latin typeface="Comic Sans MS" panose="030F0902030302020204" pitchFamily="66" charset="0"/>
                <a:cs typeface="Calibri" panose="020F0502020204030204" pitchFamily="34" charset="0"/>
              </a:rPr>
              <a:t>süt şekeri </a:t>
            </a:r>
            <a:r>
              <a:rPr lang="tr-TR" sz="2000" dirty="0">
                <a:latin typeface="Comic Sans MS" panose="030F0902030302020204" pitchFamily="66" charset="0"/>
                <a:cs typeface="Calibri" panose="020F0502020204030204" pitchFamily="34" charset="0"/>
              </a:rPr>
              <a:t>olarak isimlendirilir. </a:t>
            </a:r>
          </a:p>
          <a:p>
            <a:pPr algn="just"/>
            <a:r>
              <a:rPr lang="tr-TR" sz="2000" dirty="0">
                <a:solidFill>
                  <a:srgbClr val="FF0000"/>
                </a:solidFill>
                <a:latin typeface="Calibri" panose="020F0502020204030204" pitchFamily="34" charset="0"/>
                <a:cs typeface="Calibri" panose="020F0502020204030204" pitchFamily="34" charset="0"/>
              </a:rPr>
              <a:t> </a:t>
            </a:r>
            <a:endParaRPr lang="tr-TR" sz="2000" dirty="0">
              <a:solidFill>
                <a:srgbClr val="FF0000"/>
              </a:solidFill>
              <a:effectLst/>
              <a:latin typeface="Calibri" panose="020F0502020204030204" pitchFamily="34" charset="0"/>
              <a:cs typeface="Calibri" panose="020F0502020204030204" pitchFamily="34" charset="0"/>
            </a:endParaRPr>
          </a:p>
        </p:txBody>
      </p:sp>
      <p:pic>
        <p:nvPicPr>
          <p:cNvPr id="5" name="Picture 4" descr="Süt pahalanırken üretim düşüyor - Ekonomi haberleri">
            <a:extLst>
              <a:ext uri="{FF2B5EF4-FFF2-40B4-BE49-F238E27FC236}">
                <a16:creationId xmlns:a16="http://schemas.microsoft.com/office/drawing/2014/main" id="{B77762B2-3F73-1C41-8DC7-5BDC4641A3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8264" y="3666964"/>
            <a:ext cx="3834941" cy="252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0150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23</a:t>
            </a:fld>
            <a:endParaRPr lang="tr-TR"/>
          </a:p>
        </p:txBody>
      </p:sp>
      <p:sp>
        <p:nvSpPr>
          <p:cNvPr id="3" name="Metin kutusu 2">
            <a:extLst>
              <a:ext uri="{FF2B5EF4-FFF2-40B4-BE49-F238E27FC236}">
                <a16:creationId xmlns:a16="http://schemas.microsoft.com/office/drawing/2014/main" id="{B70DD99C-F27A-7B42-9F29-659A1DF02077}"/>
              </a:ext>
            </a:extLst>
          </p:cNvPr>
          <p:cNvSpPr txBox="1"/>
          <p:nvPr/>
        </p:nvSpPr>
        <p:spPr>
          <a:xfrm>
            <a:off x="4735945" y="59561"/>
            <a:ext cx="3310522" cy="523220"/>
          </a:xfrm>
          <a:prstGeom prst="rect">
            <a:avLst/>
          </a:prstGeom>
          <a:noFill/>
        </p:spPr>
        <p:txBody>
          <a:bodyPr wrap="none" rtlCol="0">
            <a:spAutoFit/>
          </a:bodyPr>
          <a:lstStyle/>
          <a:p>
            <a:r>
              <a:rPr lang="tr-TR" sz="2800" dirty="0">
                <a:solidFill>
                  <a:srgbClr val="FF0000"/>
                </a:solidFill>
                <a:latin typeface="Comic Sans MS" panose="030F0902030302020204" pitchFamily="66" charset="0"/>
              </a:rPr>
              <a:t>3. </a:t>
            </a:r>
            <a:r>
              <a:rPr lang="tr-TR" sz="2800" dirty="0" err="1">
                <a:solidFill>
                  <a:srgbClr val="FF0000"/>
                </a:solidFill>
                <a:latin typeface="Comic Sans MS" panose="030F0902030302020204" pitchFamily="66" charset="0"/>
              </a:rPr>
              <a:t>Oligosakkaritler</a:t>
            </a:r>
            <a:endParaRPr lang="tr-TR" sz="2800" dirty="0">
              <a:solidFill>
                <a:srgbClr val="FF0000"/>
              </a:solidFill>
              <a:latin typeface="Comic Sans MS" panose="030F0902030302020204" pitchFamily="66" charset="0"/>
            </a:endParaRPr>
          </a:p>
        </p:txBody>
      </p:sp>
      <p:sp>
        <p:nvSpPr>
          <p:cNvPr id="4" name="Metin kutusu 3">
            <a:extLst>
              <a:ext uri="{FF2B5EF4-FFF2-40B4-BE49-F238E27FC236}">
                <a16:creationId xmlns:a16="http://schemas.microsoft.com/office/drawing/2014/main" id="{8E8D1526-F97C-264E-83EE-F360930BF92A}"/>
              </a:ext>
            </a:extLst>
          </p:cNvPr>
          <p:cNvSpPr txBox="1"/>
          <p:nvPr/>
        </p:nvSpPr>
        <p:spPr>
          <a:xfrm>
            <a:off x="783820" y="812800"/>
            <a:ext cx="9661619" cy="646331"/>
          </a:xfrm>
          <a:prstGeom prst="rect">
            <a:avLst/>
          </a:prstGeom>
          <a:noFill/>
        </p:spPr>
        <p:txBody>
          <a:bodyPr wrap="none" rtlCol="0">
            <a:spAutoFit/>
          </a:bodyPr>
          <a:lstStyle/>
          <a:p>
            <a:r>
              <a:rPr lang="tr-TR" dirty="0">
                <a:latin typeface="Comic Sans MS" panose="030F0902030302020204" pitchFamily="66" charset="0"/>
              </a:rPr>
              <a:t>3 ile 10 </a:t>
            </a:r>
            <a:r>
              <a:rPr lang="tr-TR" dirty="0" err="1">
                <a:latin typeface="Comic Sans MS" panose="030F0902030302020204" pitchFamily="66" charset="0"/>
              </a:rPr>
              <a:t>arasıda</a:t>
            </a:r>
            <a:r>
              <a:rPr lang="tr-TR" dirty="0">
                <a:latin typeface="Comic Sans MS" panose="030F0902030302020204" pitchFamily="66" charset="0"/>
              </a:rPr>
              <a:t> </a:t>
            </a:r>
            <a:r>
              <a:rPr lang="tr-TR" dirty="0" err="1">
                <a:latin typeface="Comic Sans MS" panose="030F0902030302020204" pitchFamily="66" charset="0"/>
              </a:rPr>
              <a:t>değişen</a:t>
            </a:r>
            <a:r>
              <a:rPr lang="tr-TR" dirty="0">
                <a:latin typeface="Comic Sans MS" panose="030F0902030302020204" pitchFamily="66" charset="0"/>
              </a:rPr>
              <a:t> </a:t>
            </a:r>
            <a:r>
              <a:rPr lang="tr-TR" dirty="0" err="1">
                <a:latin typeface="Comic Sans MS" panose="030F0902030302020204" pitchFamily="66" charset="0"/>
              </a:rPr>
              <a:t>sakkaritlerden</a:t>
            </a:r>
            <a:r>
              <a:rPr lang="tr-TR" dirty="0">
                <a:latin typeface="Comic Sans MS" panose="030F0902030302020204" pitchFamily="66" charset="0"/>
              </a:rPr>
              <a:t> </a:t>
            </a:r>
            <a:r>
              <a:rPr lang="tr-TR" dirty="0" err="1">
                <a:latin typeface="Comic Sans MS" panose="030F0902030302020204" pitchFamily="66" charset="0"/>
              </a:rPr>
              <a:t>oluşan</a:t>
            </a:r>
            <a:r>
              <a:rPr lang="tr-TR" dirty="0">
                <a:latin typeface="Comic Sans MS" panose="030F0902030302020204" pitchFamily="66" charset="0"/>
              </a:rPr>
              <a:t> </a:t>
            </a:r>
            <a:r>
              <a:rPr lang="tr-TR" dirty="0" err="1">
                <a:latin typeface="Comic Sans MS" panose="030F0902030302020204" pitchFamily="66" charset="0"/>
              </a:rPr>
              <a:t>düşük</a:t>
            </a:r>
            <a:r>
              <a:rPr lang="tr-TR" dirty="0">
                <a:latin typeface="Comic Sans MS" panose="030F0902030302020204" pitchFamily="66" charset="0"/>
              </a:rPr>
              <a:t> </a:t>
            </a:r>
            <a:r>
              <a:rPr lang="tr-TR" dirty="0" err="1">
                <a:latin typeface="Comic Sans MS" panose="030F0902030302020204" pitchFamily="66" charset="0"/>
              </a:rPr>
              <a:t>molekül</a:t>
            </a:r>
            <a:r>
              <a:rPr lang="tr-TR" dirty="0">
                <a:latin typeface="Comic Sans MS" panose="030F0902030302020204" pitchFamily="66" charset="0"/>
              </a:rPr>
              <a:t> </a:t>
            </a:r>
            <a:r>
              <a:rPr lang="tr-TR" dirty="0" err="1">
                <a:latin typeface="Comic Sans MS" panose="030F0902030302020204" pitchFamily="66" charset="0"/>
              </a:rPr>
              <a:t>ağırlıklı</a:t>
            </a:r>
            <a:r>
              <a:rPr lang="tr-TR" dirty="0">
                <a:latin typeface="Comic Sans MS" panose="030F0902030302020204" pitchFamily="66" charset="0"/>
              </a:rPr>
              <a:t> karbonhidratlardır. </a:t>
            </a:r>
          </a:p>
          <a:p>
            <a:endParaRPr lang="tr-TR" dirty="0"/>
          </a:p>
        </p:txBody>
      </p:sp>
      <p:sp>
        <p:nvSpPr>
          <p:cNvPr id="8" name="Metin kutusu 7">
            <a:extLst>
              <a:ext uri="{FF2B5EF4-FFF2-40B4-BE49-F238E27FC236}">
                <a16:creationId xmlns:a16="http://schemas.microsoft.com/office/drawing/2014/main" id="{75CFF558-A851-4B4E-A071-3327E9251D22}"/>
              </a:ext>
            </a:extLst>
          </p:cNvPr>
          <p:cNvSpPr txBox="1"/>
          <p:nvPr/>
        </p:nvSpPr>
        <p:spPr>
          <a:xfrm>
            <a:off x="571500" y="2212370"/>
            <a:ext cx="6096000" cy="1754326"/>
          </a:xfrm>
          <a:prstGeom prst="rect">
            <a:avLst/>
          </a:prstGeom>
          <a:noFill/>
        </p:spPr>
        <p:txBody>
          <a:bodyPr wrap="square">
            <a:spAutoFit/>
          </a:bodyPr>
          <a:lstStyle/>
          <a:p>
            <a:pPr algn="just"/>
            <a:r>
              <a:rPr lang="tr-TR" sz="1800" dirty="0" err="1">
                <a:latin typeface="Comic Sans MS" panose="030F0902030302020204" pitchFamily="66" charset="0"/>
                <a:cs typeface="Calibri" panose="020F0502020204030204" pitchFamily="34" charset="0"/>
              </a:rPr>
              <a:t>Polisakkaritler</a:t>
            </a:r>
            <a:r>
              <a:rPr lang="tr-TR" sz="1800" dirty="0">
                <a:latin typeface="Comic Sans MS" panose="030F0902030302020204" pitchFamily="66" charset="0"/>
                <a:cs typeface="Calibri" panose="020F0502020204030204" pitchFamily="34" charset="0"/>
              </a:rPr>
              <a:t>, pek </a:t>
            </a:r>
            <a:r>
              <a:rPr lang="tr-TR" sz="1800" dirty="0" err="1">
                <a:latin typeface="Comic Sans MS" panose="030F0902030302020204" pitchFamily="66" charset="0"/>
                <a:cs typeface="Calibri" panose="020F0502020204030204" pitchFamily="34" charset="0"/>
              </a:rPr>
              <a:t>çok</a:t>
            </a:r>
            <a:r>
              <a:rPr lang="tr-TR" sz="1800" dirty="0">
                <a:latin typeface="Comic Sans MS" panose="030F0902030302020204" pitchFamily="66" charset="0"/>
                <a:cs typeface="Calibri" panose="020F0502020204030204" pitchFamily="34" charset="0"/>
              </a:rPr>
              <a:t> sayıda </a:t>
            </a:r>
            <a:r>
              <a:rPr lang="tr-TR" sz="1800" dirty="0" err="1">
                <a:latin typeface="Comic Sans MS" panose="030F0902030302020204" pitchFamily="66" charset="0"/>
                <a:cs typeface="Calibri" panose="020F0502020204030204" pitchFamily="34" charset="0"/>
              </a:rPr>
              <a:t>monosakkarit</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glikozid</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bağları</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aracılığıyla</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bağlanmasıyla</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oluşmus</a:t>
            </a:r>
            <a:r>
              <a:rPr lang="tr-TR" sz="1800" dirty="0">
                <a:latin typeface="Comic Sans MS" panose="030F0902030302020204" pitchFamily="66" charset="0"/>
                <a:cs typeface="Calibri" panose="020F0502020204030204" pitchFamily="34" charset="0"/>
              </a:rPr>
              <a:t>̧ karbonhidratlardır. </a:t>
            </a:r>
            <a:r>
              <a:rPr lang="tr-TR" sz="1800" dirty="0" err="1">
                <a:latin typeface="Comic Sans MS" panose="030F0902030302020204" pitchFamily="66" charset="0"/>
                <a:cs typeface="Calibri" panose="020F0502020204030204" pitchFamily="34" charset="0"/>
              </a:rPr>
              <a:t>Doğada</a:t>
            </a:r>
            <a:r>
              <a:rPr lang="tr-TR" sz="1800" dirty="0">
                <a:latin typeface="Comic Sans MS" panose="030F0902030302020204" pitchFamily="66" charset="0"/>
                <a:cs typeface="Calibri" panose="020F0502020204030204" pitchFamily="34" charset="0"/>
              </a:rPr>
              <a:t> bulunan karbonhidratların </a:t>
            </a:r>
            <a:r>
              <a:rPr lang="tr-TR" sz="1800" dirty="0" err="1">
                <a:latin typeface="Comic Sans MS" panose="030F0902030302020204" pitchFamily="66" charset="0"/>
                <a:cs typeface="Calibri" panose="020F0502020204030204" pitchFamily="34" charset="0"/>
              </a:rPr>
              <a:t>çoğu</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yüksek</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moleküler</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ağırlıklı</a:t>
            </a:r>
            <a:r>
              <a:rPr lang="tr-TR" sz="1800" dirty="0">
                <a:latin typeface="Comic Sans MS" panose="030F0902030302020204" pitchFamily="66" charset="0"/>
                <a:cs typeface="Calibri" panose="020F0502020204030204" pitchFamily="34" charset="0"/>
              </a:rPr>
              <a:t> polimerler olan </a:t>
            </a:r>
            <a:r>
              <a:rPr lang="tr-TR" sz="1800" dirty="0" err="1">
                <a:latin typeface="Comic Sans MS" panose="030F0902030302020204" pitchFamily="66" charset="0"/>
                <a:cs typeface="Calibri" panose="020F0502020204030204" pitchFamily="34" charset="0"/>
              </a:rPr>
              <a:t>polisakkaritler</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hâlindedirler</a:t>
            </a:r>
            <a:r>
              <a:rPr lang="tr-TR" sz="1800" dirty="0">
                <a:latin typeface="Comic Sans MS" panose="030F0902030302020204" pitchFamily="66" charset="0"/>
                <a:cs typeface="Calibri" panose="020F0502020204030204" pitchFamily="34" charset="0"/>
              </a:rPr>
              <a:t>. Enzimler veya asitlerin etkisiyle yapılarındaki </a:t>
            </a:r>
            <a:r>
              <a:rPr lang="tr-TR" sz="1800" dirty="0" err="1">
                <a:latin typeface="Comic Sans MS" panose="030F0902030302020204" pitchFamily="66" charset="0"/>
                <a:cs typeface="Calibri" panose="020F0502020204030204" pitchFamily="34" charset="0"/>
              </a:rPr>
              <a:t>monosakkaritlere</a:t>
            </a:r>
            <a:r>
              <a:rPr lang="tr-TR" sz="1800" dirty="0">
                <a:latin typeface="Comic Sans MS" panose="030F0902030302020204" pitchFamily="66" charset="0"/>
                <a:cs typeface="Calibri" panose="020F0502020204030204" pitchFamily="34" charset="0"/>
              </a:rPr>
              <a:t> parçalanırlar.</a:t>
            </a:r>
          </a:p>
        </p:txBody>
      </p:sp>
      <p:sp>
        <p:nvSpPr>
          <p:cNvPr id="7" name="Metin kutusu 6">
            <a:extLst>
              <a:ext uri="{FF2B5EF4-FFF2-40B4-BE49-F238E27FC236}">
                <a16:creationId xmlns:a16="http://schemas.microsoft.com/office/drawing/2014/main" id="{3573BFB6-39E9-994A-B20F-FA0E9C24468A}"/>
              </a:ext>
            </a:extLst>
          </p:cNvPr>
          <p:cNvSpPr txBox="1"/>
          <p:nvPr/>
        </p:nvSpPr>
        <p:spPr>
          <a:xfrm>
            <a:off x="1041400" y="1663700"/>
            <a:ext cx="3314700" cy="523220"/>
          </a:xfrm>
          <a:prstGeom prst="rect">
            <a:avLst/>
          </a:prstGeom>
          <a:noFill/>
        </p:spPr>
        <p:txBody>
          <a:bodyPr wrap="square" rtlCol="0">
            <a:spAutoFit/>
          </a:bodyPr>
          <a:lstStyle/>
          <a:p>
            <a:r>
              <a:rPr lang="tr-TR" sz="2800" b="1" dirty="0">
                <a:solidFill>
                  <a:srgbClr val="FF0000"/>
                </a:solidFill>
                <a:latin typeface="Comic Sans MS" panose="030F0902030302020204" pitchFamily="66" charset="0"/>
                <a:cs typeface="Calibri" panose="020F0502020204030204" pitchFamily="34" charset="0"/>
              </a:rPr>
              <a:t>4. </a:t>
            </a:r>
            <a:r>
              <a:rPr lang="tr-TR" sz="2800" b="1" dirty="0" err="1">
                <a:solidFill>
                  <a:srgbClr val="FF0000"/>
                </a:solidFill>
                <a:latin typeface="Comic Sans MS" panose="030F0902030302020204" pitchFamily="66" charset="0"/>
                <a:cs typeface="Calibri" panose="020F0502020204030204" pitchFamily="34" charset="0"/>
              </a:rPr>
              <a:t>Polisakkaritler</a:t>
            </a:r>
            <a:endParaRPr lang="tr-TR" sz="2800" dirty="0">
              <a:latin typeface="Comic Sans MS" panose="030F0902030302020204" pitchFamily="66" charset="0"/>
            </a:endParaRPr>
          </a:p>
        </p:txBody>
      </p:sp>
      <p:sp>
        <p:nvSpPr>
          <p:cNvPr id="9" name="Metin kutusu 8">
            <a:extLst>
              <a:ext uri="{FF2B5EF4-FFF2-40B4-BE49-F238E27FC236}">
                <a16:creationId xmlns:a16="http://schemas.microsoft.com/office/drawing/2014/main" id="{0431758C-F0BA-3D4D-9783-796EDC7076D7}"/>
              </a:ext>
            </a:extLst>
          </p:cNvPr>
          <p:cNvSpPr txBox="1"/>
          <p:nvPr/>
        </p:nvSpPr>
        <p:spPr>
          <a:xfrm>
            <a:off x="415520" y="4053701"/>
            <a:ext cx="11519500" cy="1231106"/>
          </a:xfrm>
          <a:prstGeom prst="rect">
            <a:avLst/>
          </a:prstGeom>
          <a:noFill/>
        </p:spPr>
        <p:txBody>
          <a:bodyPr wrap="none" rtlCol="0">
            <a:spAutoFit/>
          </a:bodyPr>
          <a:lstStyle/>
          <a:p>
            <a:r>
              <a:rPr lang="tr-TR" dirty="0" err="1">
                <a:latin typeface="Comic Sans MS" panose="030F0902030302020204" pitchFamily="66" charset="0"/>
                <a:cs typeface="Calibri" panose="020F0502020204030204" pitchFamily="34" charset="0"/>
              </a:rPr>
              <a:t>Polisakkaritler</a:t>
            </a:r>
            <a:r>
              <a:rPr lang="tr-TR" dirty="0">
                <a:latin typeface="Comic Sans MS" panose="030F0902030302020204" pitchFamily="66" charset="0"/>
                <a:cs typeface="Calibri" panose="020F0502020204030204" pitchFamily="34" charset="0"/>
              </a:rPr>
              <a:t> genellikle iki gruba ayrılır. </a:t>
            </a:r>
          </a:p>
          <a:p>
            <a:endParaRPr lang="tr-TR" dirty="0">
              <a:latin typeface="Comic Sans MS" panose="030F0902030302020204" pitchFamily="66" charset="0"/>
              <a:cs typeface="Calibri" panose="020F0502020204030204" pitchFamily="34" charset="0"/>
            </a:endParaRPr>
          </a:p>
          <a:p>
            <a:r>
              <a:rPr lang="tr-TR" sz="2000" b="1" dirty="0">
                <a:solidFill>
                  <a:srgbClr val="FF0000"/>
                </a:solidFill>
                <a:latin typeface="Comic Sans MS" panose="030F0902030302020204" pitchFamily="66" charset="0"/>
                <a:cs typeface="Calibri" panose="020F0502020204030204" pitchFamily="34" charset="0"/>
              </a:rPr>
              <a:t>1. </a:t>
            </a:r>
            <a:r>
              <a:rPr lang="tr-TR" sz="2000" b="1" dirty="0" err="1">
                <a:solidFill>
                  <a:srgbClr val="FF0000"/>
                </a:solidFill>
                <a:latin typeface="Comic Sans MS" panose="030F0902030302020204" pitchFamily="66" charset="0"/>
                <a:cs typeface="Calibri" panose="020F0502020204030204" pitchFamily="34" charset="0"/>
              </a:rPr>
              <a:t>Homopolisakkaritler</a:t>
            </a:r>
            <a:r>
              <a:rPr lang="tr-TR" dirty="0">
                <a:latin typeface="Comic Sans MS" panose="030F0902030302020204" pitchFamily="66" charset="0"/>
              </a:rPr>
              <a:t>. </a:t>
            </a:r>
            <a:r>
              <a:rPr lang="tr-TR" dirty="0">
                <a:latin typeface="Comic Sans MS" panose="030F0902030302020204" pitchFamily="66" charset="0"/>
                <a:cs typeface="Calibri" panose="020F0502020204030204" pitchFamily="34" charset="0"/>
              </a:rPr>
              <a:t>Bunlar tek tip </a:t>
            </a:r>
            <a:r>
              <a:rPr lang="tr-TR" dirty="0" err="1">
                <a:latin typeface="Comic Sans MS" panose="030F0902030302020204" pitchFamily="66" charset="0"/>
                <a:cs typeface="Calibri" panose="020F0502020204030204" pitchFamily="34" charset="0"/>
              </a:rPr>
              <a:t>monosakkarit</a:t>
            </a:r>
            <a:r>
              <a:rPr lang="tr-TR" dirty="0">
                <a:latin typeface="Comic Sans MS" panose="030F0902030302020204" pitchFamily="66" charset="0"/>
                <a:cs typeface="Calibri" panose="020F0502020204030204" pitchFamily="34" charset="0"/>
              </a:rPr>
              <a:t> veya </a:t>
            </a:r>
            <a:r>
              <a:rPr lang="tr-TR" dirty="0" err="1">
                <a:latin typeface="Comic Sans MS" panose="030F0902030302020204" pitchFamily="66" charset="0"/>
                <a:cs typeface="Calibri" panose="020F0502020204030204" pitchFamily="34" charset="0"/>
              </a:rPr>
              <a:t>türevi</a:t>
            </a:r>
            <a:r>
              <a:rPr lang="tr-TR" dirty="0">
                <a:latin typeface="Comic Sans MS" panose="030F0902030302020204" pitchFamily="66" charset="0"/>
                <a:cs typeface="Calibri" panose="020F0502020204030204" pitchFamily="34" charset="0"/>
              </a:rPr>
              <a:t> ihtiva etmektedir (Nişasta, selüloz gibi)</a:t>
            </a:r>
          </a:p>
          <a:p>
            <a:endParaRPr lang="tr-TR" dirty="0"/>
          </a:p>
        </p:txBody>
      </p:sp>
      <p:sp>
        <p:nvSpPr>
          <p:cNvPr id="10" name="Metin kutusu 9">
            <a:extLst>
              <a:ext uri="{FF2B5EF4-FFF2-40B4-BE49-F238E27FC236}">
                <a16:creationId xmlns:a16="http://schemas.microsoft.com/office/drawing/2014/main" id="{C98EF36A-2BBE-5649-B101-0D502A493F4E}"/>
              </a:ext>
            </a:extLst>
          </p:cNvPr>
          <p:cNvSpPr txBox="1"/>
          <p:nvPr/>
        </p:nvSpPr>
        <p:spPr>
          <a:xfrm>
            <a:off x="415520" y="5330162"/>
            <a:ext cx="10417580" cy="954107"/>
          </a:xfrm>
          <a:prstGeom prst="rect">
            <a:avLst/>
          </a:prstGeom>
          <a:noFill/>
        </p:spPr>
        <p:txBody>
          <a:bodyPr wrap="square" rtlCol="0">
            <a:spAutoFit/>
          </a:bodyPr>
          <a:lstStyle/>
          <a:p>
            <a:r>
              <a:rPr lang="tr-TR" sz="2000" b="1" dirty="0">
                <a:solidFill>
                  <a:srgbClr val="FF0000"/>
                </a:solidFill>
                <a:latin typeface="Comic Sans MS" panose="030F0902030302020204" pitchFamily="66" charset="0"/>
                <a:cs typeface="Calibri" panose="020F0502020204030204" pitchFamily="34" charset="0"/>
              </a:rPr>
              <a:t>2. </a:t>
            </a:r>
            <a:r>
              <a:rPr lang="tr-TR" sz="2000" b="1" dirty="0" err="1">
                <a:solidFill>
                  <a:srgbClr val="FF0000"/>
                </a:solidFill>
                <a:latin typeface="Comic Sans MS" panose="030F0902030302020204" pitchFamily="66" charset="0"/>
                <a:cs typeface="Calibri" panose="020F0502020204030204" pitchFamily="34" charset="0"/>
              </a:rPr>
              <a:t>Heteropolisakkaritler</a:t>
            </a:r>
            <a:r>
              <a:rPr lang="tr-TR" sz="2000" b="1" dirty="0">
                <a:solidFill>
                  <a:srgbClr val="FF0000"/>
                </a:solidFill>
                <a:latin typeface="Comic Sans MS" panose="030F0902030302020204" pitchFamily="66" charset="0"/>
                <a:cs typeface="Calibri" panose="020F0502020204030204" pitchFamily="34" charset="0"/>
              </a:rPr>
              <a:t> : </a:t>
            </a:r>
            <a:r>
              <a:rPr lang="tr-TR" dirty="0">
                <a:latin typeface="Comic Sans MS" panose="030F0902030302020204" pitchFamily="66" charset="0"/>
              </a:rPr>
              <a:t>Hidrolize edildiklerinde birden fazla </a:t>
            </a:r>
            <a:r>
              <a:rPr lang="tr-TR" dirty="0" err="1">
                <a:latin typeface="Comic Sans MS" panose="030F0902030302020204" pitchFamily="66" charset="0"/>
              </a:rPr>
              <a:t>monosakkarit</a:t>
            </a:r>
            <a:r>
              <a:rPr lang="tr-TR" dirty="0">
                <a:latin typeface="Comic Sans MS" panose="030F0902030302020204" pitchFamily="66" charset="0"/>
              </a:rPr>
              <a:t> </a:t>
            </a:r>
            <a:r>
              <a:rPr lang="tr-TR" dirty="0" err="1">
                <a:latin typeface="Comic Sans MS" panose="030F0902030302020204" pitchFamily="66" charset="0"/>
              </a:rPr>
              <a:t>türevi</a:t>
            </a:r>
            <a:r>
              <a:rPr lang="tr-TR" dirty="0">
                <a:latin typeface="Comic Sans MS" panose="030F0902030302020204" pitchFamily="66" charset="0"/>
              </a:rPr>
              <a:t> meydana getiren </a:t>
            </a:r>
            <a:r>
              <a:rPr lang="tr-TR" dirty="0" err="1">
                <a:latin typeface="Comic Sans MS" panose="030F0902030302020204" pitchFamily="66" charset="0"/>
              </a:rPr>
              <a:t>polisakkaritlerdir</a:t>
            </a:r>
            <a:r>
              <a:rPr lang="tr-TR" dirty="0">
                <a:latin typeface="Comic Sans MS" panose="030F0902030302020204" pitchFamily="66" charset="0"/>
              </a:rPr>
              <a:t> (Pektik </a:t>
            </a:r>
            <a:r>
              <a:rPr lang="tr-TR" dirty="0" err="1">
                <a:latin typeface="Comic Sans MS" panose="030F0902030302020204" pitchFamily="66" charset="0"/>
              </a:rPr>
              <a:t>bileşikler</a:t>
            </a:r>
            <a:r>
              <a:rPr lang="tr-TR" dirty="0">
                <a:latin typeface="Comic Sans MS" panose="030F0902030302020204" pitchFamily="66" charset="0"/>
              </a:rPr>
              <a:t>, bitki zamkları). </a:t>
            </a:r>
          </a:p>
          <a:p>
            <a:endParaRPr lang="tr-TR" dirty="0"/>
          </a:p>
        </p:txBody>
      </p:sp>
      <p:pic>
        <p:nvPicPr>
          <p:cNvPr id="4098" name="Picture 2" descr="Polisakkaritlerin Çeşitleri ve Özellikleri (Konu Anlatımı)">
            <a:extLst>
              <a:ext uri="{FF2B5EF4-FFF2-40B4-BE49-F238E27FC236}">
                <a16:creationId xmlns:a16="http://schemas.microsoft.com/office/drawing/2014/main" id="{095CE01B-219C-E646-BD5B-74C941E74B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6828" y="1527449"/>
            <a:ext cx="4949652" cy="2952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7010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ayt Numarası Yer Tutucusu 6">
            <a:extLst>
              <a:ext uri="{FF2B5EF4-FFF2-40B4-BE49-F238E27FC236}">
                <a16:creationId xmlns:a16="http://schemas.microsoft.com/office/drawing/2014/main" id="{AE8AF8F6-DBD8-08CD-F07C-C85785D21F84}"/>
              </a:ext>
            </a:extLst>
          </p:cNvPr>
          <p:cNvSpPr>
            <a:spLocks noGrp="1"/>
          </p:cNvSpPr>
          <p:nvPr>
            <p:ph type="sldNum" sz="quarter" idx="12"/>
          </p:nvPr>
        </p:nvSpPr>
        <p:spPr/>
        <p:txBody>
          <a:bodyPr/>
          <a:lstStyle/>
          <a:p>
            <a:fld id="{50F4E6BD-4CAD-3E44-B214-2CFB9D00E5E7}" type="slidenum">
              <a:rPr lang="tr-TR" smtClean="0"/>
              <a:t>24</a:t>
            </a:fld>
            <a:endParaRPr lang="tr-TR"/>
          </a:p>
        </p:txBody>
      </p:sp>
      <p:sp>
        <p:nvSpPr>
          <p:cNvPr id="3" name="Metin kutusu 2">
            <a:extLst>
              <a:ext uri="{FF2B5EF4-FFF2-40B4-BE49-F238E27FC236}">
                <a16:creationId xmlns:a16="http://schemas.microsoft.com/office/drawing/2014/main" id="{B905AE0D-E479-1003-5FA7-B20D4E626C43}"/>
              </a:ext>
            </a:extLst>
          </p:cNvPr>
          <p:cNvSpPr txBox="1"/>
          <p:nvPr/>
        </p:nvSpPr>
        <p:spPr>
          <a:xfrm>
            <a:off x="489098" y="1382286"/>
            <a:ext cx="6103088" cy="4708981"/>
          </a:xfrm>
          <a:prstGeom prst="rect">
            <a:avLst/>
          </a:prstGeom>
          <a:noFill/>
        </p:spPr>
        <p:txBody>
          <a:bodyPr wrap="square">
            <a:spAutoFit/>
          </a:bodyPr>
          <a:lstStyle/>
          <a:p>
            <a:pPr algn="just">
              <a:buFont typeface="Arial" panose="020B0604020202020204" pitchFamily="34" charset="0"/>
              <a:buChar char="•"/>
            </a:pPr>
            <a:r>
              <a:rPr lang="tr-TR" sz="2000" dirty="0">
                <a:effectLst/>
                <a:latin typeface="Times New Roman" panose="02020603050405020304" pitchFamily="18" charset="0"/>
                <a:cs typeface="Times New Roman" panose="02020603050405020304" pitchFamily="18" charset="0"/>
              </a:rPr>
              <a:t> </a:t>
            </a:r>
            <a:r>
              <a:rPr lang="tr-TR" sz="2000" b="1" dirty="0" err="1">
                <a:effectLst/>
                <a:highlight>
                  <a:srgbClr val="FFFF00"/>
                </a:highlight>
                <a:cs typeface="Times New Roman" panose="02020603050405020304" pitchFamily="18" charset="0"/>
              </a:rPr>
              <a:t>Nişasta</a:t>
            </a:r>
            <a:r>
              <a:rPr lang="tr-TR" sz="2000" b="1" dirty="0">
                <a:effectLst/>
                <a:cs typeface="Times New Roman" panose="02020603050405020304" pitchFamily="18" charset="0"/>
              </a:rPr>
              <a:t>: </a:t>
            </a:r>
            <a:r>
              <a:rPr lang="tr-TR" sz="2000" dirty="0">
                <a:effectLst/>
                <a:cs typeface="Times New Roman" panose="02020603050405020304" pitchFamily="18" charset="0"/>
              </a:rPr>
              <a:t>Bitkisel besinlerde depo karbonhidrat olarak bulunur. </a:t>
            </a:r>
            <a:r>
              <a:rPr lang="tr-TR" sz="2000" dirty="0" err="1">
                <a:effectLst/>
                <a:cs typeface="Times New Roman" panose="02020603050405020304" pitchFamily="18" charset="0"/>
              </a:rPr>
              <a:t>Çok</a:t>
            </a:r>
            <a:r>
              <a:rPr lang="tr-TR" sz="2000" dirty="0">
                <a:effectLst/>
                <a:cs typeface="Times New Roman" panose="02020603050405020304" pitchFamily="18" charset="0"/>
              </a:rPr>
              <a:t> sayıda glikozun </a:t>
            </a:r>
            <a:r>
              <a:rPr lang="tr-TR" sz="2000" dirty="0" err="1">
                <a:effectLst/>
                <a:cs typeface="Times New Roman" panose="02020603050405020304" pitchFamily="18" charset="0"/>
              </a:rPr>
              <a:t>birleşmesiyle</a:t>
            </a:r>
            <a:r>
              <a:rPr lang="tr-TR" sz="2000" dirty="0">
                <a:effectLst/>
                <a:cs typeface="Times New Roman" panose="02020603050405020304" pitchFamily="18" charset="0"/>
              </a:rPr>
              <a:t> </a:t>
            </a:r>
            <a:r>
              <a:rPr lang="tr-TR" sz="2000" dirty="0" err="1">
                <a:effectLst/>
                <a:cs typeface="Times New Roman" panose="02020603050405020304" pitchFamily="18" charset="0"/>
              </a:rPr>
              <a:t>oluşmus</a:t>
            </a:r>
            <a:r>
              <a:rPr lang="tr-TR" sz="2000" dirty="0">
                <a:effectLst/>
                <a:cs typeface="Times New Roman" panose="02020603050405020304" pitchFamily="18" charset="0"/>
              </a:rPr>
              <a:t>̧ </a:t>
            </a:r>
            <a:r>
              <a:rPr lang="tr-TR" sz="2000" dirty="0" err="1">
                <a:effectLst/>
                <a:cs typeface="Times New Roman" panose="02020603050405020304" pitchFamily="18" charset="0"/>
              </a:rPr>
              <a:t>büyük</a:t>
            </a:r>
            <a:r>
              <a:rPr lang="tr-TR" sz="2000" dirty="0">
                <a:effectLst/>
                <a:cs typeface="Times New Roman" panose="02020603050405020304" pitchFamily="18" charset="0"/>
              </a:rPr>
              <a:t> </a:t>
            </a:r>
            <a:r>
              <a:rPr lang="tr-TR" sz="2000" dirty="0" err="1">
                <a:effectLst/>
                <a:cs typeface="Times New Roman" panose="02020603050405020304" pitchFamily="18" charset="0"/>
              </a:rPr>
              <a:t>moleküllu</a:t>
            </a:r>
            <a:r>
              <a:rPr lang="tr-TR" sz="2000" dirty="0">
                <a:effectLst/>
                <a:cs typeface="Times New Roman" panose="02020603050405020304" pitchFamily="18" charset="0"/>
              </a:rPr>
              <a:t>̈ </a:t>
            </a:r>
            <a:r>
              <a:rPr lang="tr-TR" sz="2000" dirty="0" err="1">
                <a:effectLst/>
                <a:cs typeface="Times New Roman" panose="02020603050405020304" pitchFamily="18" charset="0"/>
              </a:rPr>
              <a:t>polisakkarittir</a:t>
            </a:r>
            <a:r>
              <a:rPr lang="tr-TR" sz="2000" dirty="0">
                <a:effectLst/>
                <a:cs typeface="Times New Roman" panose="02020603050405020304" pitchFamily="18" charset="0"/>
              </a:rPr>
              <a:t>. Saf olarak da elde edilebilir. Suda erimez. </a:t>
            </a:r>
          </a:p>
          <a:p>
            <a:pPr algn="just"/>
            <a:endParaRPr lang="tr-TR" sz="2000" dirty="0">
              <a:effectLst/>
              <a:cs typeface="Times New Roman" panose="02020603050405020304" pitchFamily="18" charset="0"/>
            </a:endParaRPr>
          </a:p>
          <a:p>
            <a:pPr algn="just">
              <a:buFont typeface="Arial" panose="020B0604020202020204" pitchFamily="34" charset="0"/>
              <a:buChar char="•"/>
            </a:pPr>
            <a:r>
              <a:rPr lang="tr-TR" sz="2000" b="1" dirty="0">
                <a:effectLst/>
                <a:highlight>
                  <a:srgbClr val="FFFF00"/>
                </a:highlight>
                <a:cs typeface="Times New Roman" panose="02020603050405020304" pitchFamily="18" charset="0"/>
              </a:rPr>
              <a:t>Glikojen: </a:t>
            </a:r>
            <a:r>
              <a:rPr lang="tr-TR" sz="2000" dirty="0">
                <a:effectLst/>
                <a:cs typeface="Times New Roman" panose="02020603050405020304" pitchFamily="18" charset="0"/>
              </a:rPr>
              <a:t>Kaslarda ve </a:t>
            </a:r>
            <a:r>
              <a:rPr lang="tr-TR" sz="2000" dirty="0" err="1">
                <a:effectLst/>
                <a:cs typeface="Times New Roman" panose="02020603050405020304" pitchFamily="18" charset="0"/>
              </a:rPr>
              <a:t>karaciğerde</a:t>
            </a:r>
            <a:r>
              <a:rPr lang="tr-TR" sz="2000" dirty="0">
                <a:effectLst/>
                <a:cs typeface="Times New Roman" panose="02020603050405020304" pitchFamily="18" charset="0"/>
              </a:rPr>
              <a:t> depolanarak </a:t>
            </a:r>
            <a:r>
              <a:rPr lang="tr-TR" sz="2000" dirty="0" err="1">
                <a:effectLst/>
                <a:cs typeface="Times New Roman" panose="02020603050405020304" pitchFamily="18" charset="0"/>
              </a:rPr>
              <a:t>hücredeki</a:t>
            </a:r>
            <a:r>
              <a:rPr lang="tr-TR" sz="2000" dirty="0">
                <a:effectLst/>
                <a:cs typeface="Times New Roman" panose="02020603050405020304" pitchFamily="18" charset="0"/>
              </a:rPr>
              <a:t> enerji </a:t>
            </a:r>
            <a:r>
              <a:rPr lang="tr-TR" sz="2000" dirty="0" err="1">
                <a:effectLst/>
                <a:cs typeface="Times New Roman" panose="02020603050405020304" pitchFamily="18" charset="0"/>
              </a:rPr>
              <a:t>için</a:t>
            </a:r>
            <a:r>
              <a:rPr lang="tr-TR" sz="2000" dirty="0">
                <a:effectLst/>
                <a:cs typeface="Times New Roman" panose="02020603050405020304" pitchFamily="18" charset="0"/>
              </a:rPr>
              <a:t> kullanılan hayvansal kaynaklı bir </a:t>
            </a:r>
            <a:r>
              <a:rPr lang="tr-TR" sz="2000" dirty="0" err="1">
                <a:effectLst/>
                <a:cs typeface="Times New Roman" panose="02020603050405020304" pitchFamily="18" charset="0"/>
              </a:rPr>
              <a:t>polisakkarittir</a:t>
            </a:r>
            <a:r>
              <a:rPr lang="tr-TR" sz="2000" dirty="0">
                <a:effectLst/>
                <a:cs typeface="Times New Roman" panose="02020603050405020304" pitchFamily="18" charset="0"/>
              </a:rPr>
              <a:t>. </a:t>
            </a:r>
          </a:p>
          <a:p>
            <a:pPr algn="just">
              <a:buFont typeface="Arial" panose="020B0604020202020204" pitchFamily="34" charset="0"/>
              <a:buChar char="•"/>
            </a:pPr>
            <a:endParaRPr lang="tr-TR" sz="2000" dirty="0">
              <a:effectLst/>
              <a:cs typeface="Times New Roman" panose="02020603050405020304" pitchFamily="18" charset="0"/>
            </a:endParaRPr>
          </a:p>
          <a:p>
            <a:pPr algn="just">
              <a:buFont typeface="Arial" panose="020B0604020202020204" pitchFamily="34" charset="0"/>
              <a:buChar char="•"/>
            </a:pPr>
            <a:r>
              <a:rPr lang="tr-TR" sz="2000" b="1" dirty="0" err="1">
                <a:effectLst/>
                <a:highlight>
                  <a:srgbClr val="FFFF00"/>
                </a:highlight>
                <a:cs typeface="Times New Roman" panose="02020603050405020304" pitchFamily="18" charset="0"/>
              </a:rPr>
              <a:t>Selüloz</a:t>
            </a:r>
            <a:r>
              <a:rPr lang="tr-TR" sz="2000" b="1" dirty="0">
                <a:effectLst/>
                <a:highlight>
                  <a:srgbClr val="FFFF00"/>
                </a:highlight>
                <a:cs typeface="Times New Roman" panose="02020603050405020304" pitchFamily="18" charset="0"/>
              </a:rPr>
              <a:t>, </a:t>
            </a:r>
            <a:r>
              <a:rPr lang="tr-TR" sz="2000" b="1" dirty="0" err="1">
                <a:effectLst/>
                <a:highlight>
                  <a:srgbClr val="FFFF00"/>
                </a:highlight>
                <a:cs typeface="Times New Roman" panose="02020603050405020304" pitchFamily="18" charset="0"/>
              </a:rPr>
              <a:t>Hemiselüloz</a:t>
            </a:r>
            <a:r>
              <a:rPr lang="tr-TR" sz="2000" b="1" dirty="0">
                <a:effectLst/>
                <a:highlight>
                  <a:srgbClr val="FFFF00"/>
                </a:highlight>
                <a:cs typeface="Times New Roman" panose="02020603050405020304" pitchFamily="18" charset="0"/>
              </a:rPr>
              <a:t>, Lignin vb. (Posa): </a:t>
            </a:r>
            <a:r>
              <a:rPr lang="tr-TR" sz="2000" dirty="0">
                <a:effectLst/>
                <a:cs typeface="Times New Roman" panose="02020603050405020304" pitchFamily="18" charset="0"/>
              </a:rPr>
              <a:t>Bitkisel yapıda yer alır. Yiyeceklerin sindirilemeyen kısımlarıdır. Posa olarak adlandırılır, </a:t>
            </a:r>
            <a:r>
              <a:rPr lang="tr-TR" sz="2000" dirty="0" err="1">
                <a:effectLst/>
                <a:cs typeface="Times New Roman" panose="02020603050405020304" pitchFamily="18" charset="0"/>
              </a:rPr>
              <a:t>bağırsak</a:t>
            </a:r>
            <a:r>
              <a:rPr lang="tr-TR" sz="2000" dirty="0">
                <a:effectLst/>
                <a:cs typeface="Times New Roman" panose="02020603050405020304" pitchFamily="18" charset="0"/>
              </a:rPr>
              <a:t> hareketlerini artırarak </a:t>
            </a:r>
            <a:r>
              <a:rPr lang="tr-TR" sz="2000" dirty="0" err="1">
                <a:effectLst/>
                <a:cs typeface="Times New Roman" panose="02020603050405020304" pitchFamily="18" charset="0"/>
              </a:rPr>
              <a:t>bağırsağın</a:t>
            </a:r>
            <a:r>
              <a:rPr lang="tr-TR" sz="2000" dirty="0">
                <a:effectLst/>
                <a:cs typeface="Times New Roman" panose="02020603050405020304" pitchFamily="18" charset="0"/>
              </a:rPr>
              <a:t> </a:t>
            </a:r>
            <a:r>
              <a:rPr lang="tr-TR" sz="2000" dirty="0" err="1">
                <a:effectLst/>
                <a:cs typeface="Times New Roman" panose="02020603050405020304" pitchFamily="18" charset="0"/>
              </a:rPr>
              <a:t>düzenli</a:t>
            </a:r>
            <a:r>
              <a:rPr lang="tr-TR" sz="2000" dirty="0">
                <a:effectLst/>
                <a:cs typeface="Times New Roman" panose="02020603050405020304" pitchFamily="18" charset="0"/>
              </a:rPr>
              <a:t> </a:t>
            </a:r>
            <a:r>
              <a:rPr lang="tr-TR" sz="2000" dirty="0" err="1">
                <a:effectLst/>
                <a:cs typeface="Times New Roman" panose="02020603050405020304" pitchFamily="18" charset="0"/>
              </a:rPr>
              <a:t>çalışmasını</a:t>
            </a:r>
            <a:r>
              <a:rPr lang="tr-TR" sz="2000" dirty="0">
                <a:effectLst/>
                <a:cs typeface="Times New Roman" panose="02020603050405020304" pitchFamily="18" charset="0"/>
              </a:rPr>
              <a:t> </a:t>
            </a:r>
            <a:r>
              <a:rPr lang="tr-TR" sz="2000" dirty="0" err="1">
                <a:effectLst/>
                <a:cs typeface="Times New Roman" panose="02020603050405020304" pitchFamily="18" charset="0"/>
              </a:rPr>
              <a:t>sağlar</a:t>
            </a:r>
            <a:r>
              <a:rPr lang="tr-TR" sz="2000" dirty="0">
                <a:effectLst/>
                <a:cs typeface="Times New Roman" panose="02020603050405020304" pitchFamily="18" charset="0"/>
              </a:rPr>
              <a:t>. </a:t>
            </a:r>
            <a:r>
              <a:rPr lang="tr-TR" sz="2000" dirty="0" err="1">
                <a:effectLst/>
                <a:cs typeface="Times New Roman" panose="02020603050405020304" pitchFamily="18" charset="0"/>
              </a:rPr>
              <a:t>Kabızlığın</a:t>
            </a:r>
            <a:r>
              <a:rPr lang="tr-TR" sz="2000" dirty="0">
                <a:effectLst/>
                <a:cs typeface="Times New Roman" panose="02020603050405020304" pitchFamily="18" charset="0"/>
              </a:rPr>
              <a:t> </a:t>
            </a:r>
            <a:r>
              <a:rPr lang="tr-TR" sz="2000" dirty="0" err="1">
                <a:effectLst/>
                <a:cs typeface="Times New Roman" panose="02020603050405020304" pitchFamily="18" charset="0"/>
              </a:rPr>
              <a:t>önlenmesinde</a:t>
            </a:r>
            <a:r>
              <a:rPr lang="tr-TR" sz="2000" dirty="0">
                <a:effectLst/>
                <a:cs typeface="Times New Roman" panose="02020603050405020304" pitchFamily="18" charset="0"/>
              </a:rPr>
              <a:t> ve mide ile </a:t>
            </a:r>
            <a:r>
              <a:rPr lang="tr-TR" sz="2000" dirty="0" err="1">
                <a:effectLst/>
                <a:cs typeface="Times New Roman" panose="02020603050405020304" pitchFamily="18" charset="0"/>
              </a:rPr>
              <a:t>bağırsaklarda</a:t>
            </a:r>
            <a:r>
              <a:rPr lang="tr-TR" sz="2000" dirty="0">
                <a:effectLst/>
                <a:cs typeface="Times New Roman" panose="02020603050405020304" pitchFamily="18" charset="0"/>
              </a:rPr>
              <a:t> dolgunluk hissi </a:t>
            </a:r>
            <a:r>
              <a:rPr lang="tr-TR" sz="2000" dirty="0" err="1">
                <a:effectLst/>
                <a:cs typeface="Times New Roman" panose="02020603050405020304" pitchFamily="18" charset="0"/>
              </a:rPr>
              <a:t>sağladığından</a:t>
            </a:r>
            <a:r>
              <a:rPr lang="tr-TR" sz="2000" dirty="0">
                <a:effectLst/>
                <a:cs typeface="Times New Roman" panose="02020603050405020304" pitchFamily="18" charset="0"/>
              </a:rPr>
              <a:t> zayıflama rejimlerinde </a:t>
            </a:r>
            <a:r>
              <a:rPr lang="tr-TR" sz="2000" dirty="0" err="1">
                <a:effectLst/>
                <a:cs typeface="Times New Roman" panose="02020603050405020304" pitchFamily="18" charset="0"/>
              </a:rPr>
              <a:t>önerilir</a:t>
            </a:r>
            <a:r>
              <a:rPr lang="tr-TR" sz="2000" dirty="0">
                <a:effectLst/>
                <a:cs typeface="Times New Roman" panose="02020603050405020304" pitchFamily="18" charset="0"/>
              </a:rPr>
              <a:t>. </a:t>
            </a:r>
          </a:p>
        </p:txBody>
      </p:sp>
      <p:sp>
        <p:nvSpPr>
          <p:cNvPr id="5" name="Metin kutusu 4">
            <a:extLst>
              <a:ext uri="{FF2B5EF4-FFF2-40B4-BE49-F238E27FC236}">
                <a16:creationId xmlns:a16="http://schemas.microsoft.com/office/drawing/2014/main" id="{AA61C7E3-2E69-FD86-0FFB-E258B7EB600D}"/>
              </a:ext>
            </a:extLst>
          </p:cNvPr>
          <p:cNvSpPr txBox="1"/>
          <p:nvPr/>
        </p:nvSpPr>
        <p:spPr>
          <a:xfrm>
            <a:off x="4028089" y="127145"/>
            <a:ext cx="6103088" cy="461665"/>
          </a:xfrm>
          <a:prstGeom prst="rect">
            <a:avLst/>
          </a:prstGeom>
          <a:noFill/>
        </p:spPr>
        <p:txBody>
          <a:bodyPr wrap="square">
            <a:spAutoFit/>
          </a:bodyPr>
          <a:lstStyle/>
          <a:p>
            <a:r>
              <a:rPr lang="tr-TR" sz="2400" dirty="0">
                <a:solidFill>
                  <a:srgbClr val="FF0000"/>
                </a:solidFill>
                <a:latin typeface="Comic Sans MS" panose="030F0902030302020204" pitchFamily="66" charset="0"/>
                <a:cs typeface="Calibri" panose="020F0502020204030204" pitchFamily="34" charset="0"/>
              </a:rPr>
              <a:t>Önemli </a:t>
            </a:r>
            <a:r>
              <a:rPr lang="tr-TR" sz="2400" dirty="0" err="1">
                <a:solidFill>
                  <a:srgbClr val="FF0000"/>
                </a:solidFill>
                <a:latin typeface="Comic Sans MS" panose="030F0902030302020204" pitchFamily="66" charset="0"/>
                <a:cs typeface="Calibri" panose="020F0502020204030204" pitchFamily="34" charset="0"/>
              </a:rPr>
              <a:t>Polisakkaritler</a:t>
            </a:r>
            <a:endParaRPr lang="tr-TR" sz="2400" dirty="0">
              <a:solidFill>
                <a:srgbClr val="FF0000"/>
              </a:solidFill>
              <a:latin typeface="Comic Sans MS" panose="030F0902030302020204" pitchFamily="66" charset="0"/>
              <a:cs typeface="Calibri" panose="020F0502020204030204" pitchFamily="34" charset="0"/>
            </a:endParaRPr>
          </a:p>
        </p:txBody>
      </p:sp>
      <p:pic>
        <p:nvPicPr>
          <p:cNvPr id="1026" name="Picture 2" descr="Polisakkaritler konu anlatımı 9. sınıf biyoloji ders notu">
            <a:extLst>
              <a:ext uri="{FF2B5EF4-FFF2-40B4-BE49-F238E27FC236}">
                <a16:creationId xmlns:a16="http://schemas.microsoft.com/office/drawing/2014/main" id="{ECB63E17-69B1-2DC9-554F-E811F2EE9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5335" y="1212706"/>
            <a:ext cx="4807567" cy="5143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744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0CA81-F71E-D4B4-1BF7-B5BC49E62609}"/>
              </a:ext>
            </a:extLst>
          </p:cNvPr>
          <p:cNvSpPr>
            <a:spLocks noGrp="1"/>
          </p:cNvSpPr>
          <p:nvPr>
            <p:ph type="title"/>
          </p:nvPr>
        </p:nvSpPr>
        <p:spPr>
          <a:xfrm>
            <a:off x="3113568" y="0"/>
            <a:ext cx="10515600" cy="792764"/>
          </a:xfrm>
        </p:spPr>
        <p:txBody>
          <a:bodyPr/>
          <a:lstStyle/>
          <a:p>
            <a:r>
              <a:rPr lang="tr-TR" dirty="0">
                <a:highlight>
                  <a:srgbClr val="FFFF00"/>
                </a:highlight>
              </a:rPr>
              <a:t>Karbonhidrat metabolizması</a:t>
            </a:r>
          </a:p>
        </p:txBody>
      </p:sp>
      <p:sp>
        <p:nvSpPr>
          <p:cNvPr id="7" name="Slayt Numarası Yer Tutucusu 6">
            <a:extLst>
              <a:ext uri="{FF2B5EF4-FFF2-40B4-BE49-F238E27FC236}">
                <a16:creationId xmlns:a16="http://schemas.microsoft.com/office/drawing/2014/main" id="{7BDCF801-3F27-CD6B-5A51-E2E6E88E5ACC}"/>
              </a:ext>
            </a:extLst>
          </p:cNvPr>
          <p:cNvSpPr>
            <a:spLocks noGrp="1"/>
          </p:cNvSpPr>
          <p:nvPr>
            <p:ph type="sldNum" sz="quarter" idx="12"/>
          </p:nvPr>
        </p:nvSpPr>
        <p:spPr/>
        <p:txBody>
          <a:bodyPr/>
          <a:lstStyle/>
          <a:p>
            <a:fld id="{50F4E6BD-4CAD-3E44-B214-2CFB9D00E5E7}" type="slidenum">
              <a:rPr lang="tr-TR" smtClean="0"/>
              <a:t>25</a:t>
            </a:fld>
            <a:endParaRPr lang="tr-TR"/>
          </a:p>
        </p:txBody>
      </p:sp>
      <p:sp>
        <p:nvSpPr>
          <p:cNvPr id="9" name="Metin kutusu 8">
            <a:extLst>
              <a:ext uri="{FF2B5EF4-FFF2-40B4-BE49-F238E27FC236}">
                <a16:creationId xmlns:a16="http://schemas.microsoft.com/office/drawing/2014/main" id="{A6D726B6-A611-8543-2DAF-81B817803809}"/>
              </a:ext>
            </a:extLst>
          </p:cNvPr>
          <p:cNvSpPr txBox="1"/>
          <p:nvPr/>
        </p:nvSpPr>
        <p:spPr>
          <a:xfrm>
            <a:off x="357939" y="792764"/>
            <a:ext cx="6815470" cy="1477328"/>
          </a:xfrm>
          <a:prstGeom prst="rect">
            <a:avLst/>
          </a:prstGeom>
          <a:noFill/>
        </p:spPr>
        <p:txBody>
          <a:bodyPr wrap="square">
            <a:spAutoFit/>
          </a:bodyPr>
          <a:lstStyle/>
          <a:p>
            <a:r>
              <a:rPr lang="tr-TR" sz="1800" dirty="0" err="1">
                <a:effectLst/>
                <a:highlight>
                  <a:srgbClr val="FFFF00"/>
                </a:highlight>
                <a:latin typeface="Times New Roman,Bold"/>
              </a:rPr>
              <a:t>Ağızda</a:t>
            </a:r>
            <a:r>
              <a:rPr lang="tr-TR" sz="1800" dirty="0">
                <a:effectLst/>
                <a:highlight>
                  <a:srgbClr val="FFFF00"/>
                </a:highlight>
                <a:latin typeface="Times New Roman,Bold"/>
              </a:rPr>
              <a:t> sindirim</a:t>
            </a:r>
            <a:endParaRPr lang="tr-TR" dirty="0">
              <a:effectLst/>
            </a:endParaRPr>
          </a:p>
          <a:p>
            <a:r>
              <a:rPr lang="tr-TR" sz="1800" dirty="0">
                <a:effectLst/>
                <a:latin typeface="Times New Roman" panose="02020603050405020304" pitchFamily="18" charset="0"/>
              </a:rPr>
              <a:t>Karbonhidratların sindirimi </a:t>
            </a:r>
            <a:r>
              <a:rPr lang="tr-TR" sz="1800" dirty="0" err="1">
                <a:effectLst/>
                <a:latin typeface="Times New Roman" panose="02020603050405020304" pitchFamily="18" charset="0"/>
              </a:rPr>
              <a:t>tükürükteki</a:t>
            </a:r>
            <a:r>
              <a:rPr lang="tr-TR" sz="1800" dirty="0">
                <a:effectLst/>
                <a:latin typeface="Times New Roman" panose="02020603050405020304" pitchFamily="18" charset="0"/>
              </a:rPr>
              <a:t> amilaz enzimi (</a:t>
            </a:r>
            <a:r>
              <a:rPr lang="tr-TR" sz="1800" dirty="0" err="1">
                <a:effectLst/>
                <a:latin typeface="Times New Roman" panose="02020603050405020304" pitchFamily="18" charset="0"/>
              </a:rPr>
              <a:t>pityalin</a:t>
            </a:r>
            <a:r>
              <a:rPr lang="tr-TR" sz="1800" dirty="0">
                <a:effectLst/>
                <a:latin typeface="Times New Roman" panose="02020603050405020304" pitchFamily="18" charset="0"/>
              </a:rPr>
              <a:t>) sayesinde </a:t>
            </a:r>
            <a:r>
              <a:rPr lang="tr-TR" sz="1800" dirty="0" err="1">
                <a:effectLst/>
                <a:latin typeface="Times New Roman" panose="02020603050405020304" pitchFamily="18" charset="0"/>
              </a:rPr>
              <a:t>ağızda</a:t>
            </a:r>
            <a:r>
              <a:rPr lang="tr-TR" sz="1800" dirty="0">
                <a:effectLst/>
                <a:latin typeface="Times New Roman" panose="02020603050405020304" pitchFamily="18" charset="0"/>
              </a:rPr>
              <a:t> </a:t>
            </a:r>
            <a:r>
              <a:rPr lang="tr-TR" sz="1800" dirty="0" err="1">
                <a:effectLst/>
                <a:latin typeface="Times New Roman" panose="02020603050405020304" pitchFamily="18" charset="0"/>
              </a:rPr>
              <a:t>başlar</a:t>
            </a:r>
            <a:r>
              <a:rPr lang="tr-TR" sz="1800" dirty="0">
                <a:effectLst/>
                <a:latin typeface="Times New Roman" panose="02020603050405020304" pitchFamily="18" charset="0"/>
              </a:rPr>
              <a:t>. </a:t>
            </a:r>
            <a:r>
              <a:rPr lang="tr-TR" sz="1800" dirty="0" err="1">
                <a:effectLst/>
                <a:latin typeface="Times New Roman" panose="02020603050405020304" pitchFamily="18" charset="0"/>
              </a:rPr>
              <a:t>Çiğneme</a:t>
            </a:r>
            <a:r>
              <a:rPr lang="tr-TR" sz="1800" dirty="0">
                <a:effectLst/>
                <a:latin typeface="Times New Roman" panose="02020603050405020304" pitchFamily="18" charset="0"/>
              </a:rPr>
              <a:t> </a:t>
            </a:r>
            <a:r>
              <a:rPr lang="tr-TR" sz="1800" dirty="0" err="1">
                <a:effectLst/>
                <a:latin typeface="Times New Roman" panose="02020603050405020304" pitchFamily="18" charset="0"/>
              </a:rPr>
              <a:t>süresi</a:t>
            </a:r>
            <a:r>
              <a:rPr lang="tr-TR" sz="1800" dirty="0">
                <a:effectLst/>
                <a:latin typeface="Times New Roman" panose="02020603050405020304" pitchFamily="18" charset="0"/>
              </a:rPr>
              <a:t> </a:t>
            </a:r>
            <a:r>
              <a:rPr lang="tr-TR" sz="1800" dirty="0" err="1">
                <a:effectLst/>
                <a:latin typeface="Times New Roman" panose="02020603050405020304" pitchFamily="18" charset="0"/>
              </a:rPr>
              <a:t>uzadıkça</a:t>
            </a:r>
            <a:r>
              <a:rPr lang="tr-TR" sz="1800" dirty="0">
                <a:effectLst/>
                <a:latin typeface="Times New Roman" panose="02020603050405020304" pitchFamily="18" charset="0"/>
              </a:rPr>
              <a:t> </a:t>
            </a:r>
            <a:r>
              <a:rPr lang="tr-TR" sz="1800" dirty="0" err="1">
                <a:effectLst/>
                <a:latin typeface="Times New Roman" panose="02020603050405020304" pitchFamily="18" charset="0"/>
              </a:rPr>
              <a:t>ağızda</a:t>
            </a:r>
            <a:r>
              <a:rPr lang="tr-TR" sz="1800" dirty="0">
                <a:effectLst/>
                <a:latin typeface="Times New Roman" panose="02020603050405020304" pitchFamily="18" charset="0"/>
              </a:rPr>
              <a:t> karbonhidrat sindirimi artar. </a:t>
            </a:r>
            <a:endParaRPr lang="tr-TR" dirty="0">
              <a:effectLst/>
            </a:endParaRPr>
          </a:p>
          <a:p>
            <a:endParaRPr lang="tr-TR" dirty="0">
              <a:effectLst/>
            </a:endParaRPr>
          </a:p>
        </p:txBody>
      </p:sp>
      <p:sp>
        <p:nvSpPr>
          <p:cNvPr id="11" name="Metin kutusu 10">
            <a:extLst>
              <a:ext uri="{FF2B5EF4-FFF2-40B4-BE49-F238E27FC236}">
                <a16:creationId xmlns:a16="http://schemas.microsoft.com/office/drawing/2014/main" id="{F8BF33D4-6D19-373E-6DC4-42EFBB815BAF}"/>
              </a:ext>
            </a:extLst>
          </p:cNvPr>
          <p:cNvSpPr txBox="1"/>
          <p:nvPr/>
        </p:nvSpPr>
        <p:spPr>
          <a:xfrm>
            <a:off x="258713" y="2270092"/>
            <a:ext cx="6815470" cy="1477328"/>
          </a:xfrm>
          <a:prstGeom prst="rect">
            <a:avLst/>
          </a:prstGeom>
          <a:noFill/>
        </p:spPr>
        <p:txBody>
          <a:bodyPr wrap="square">
            <a:spAutoFit/>
          </a:bodyPr>
          <a:lstStyle/>
          <a:p>
            <a:r>
              <a:rPr lang="tr-TR" sz="1800" dirty="0">
                <a:effectLst/>
                <a:highlight>
                  <a:srgbClr val="FFFF00"/>
                </a:highlight>
                <a:latin typeface="Times New Roman,Bold"/>
              </a:rPr>
              <a:t>Midede sindirim </a:t>
            </a:r>
            <a:endParaRPr lang="tr-TR" dirty="0">
              <a:effectLst/>
              <a:highlight>
                <a:srgbClr val="FFFF00"/>
              </a:highlight>
            </a:endParaRPr>
          </a:p>
          <a:p>
            <a:r>
              <a:rPr lang="tr-TR" sz="1800" dirty="0">
                <a:effectLst/>
                <a:latin typeface="Times New Roman" panose="02020603050405020304" pitchFamily="18" charset="0"/>
              </a:rPr>
              <a:t>Besin maddeleri mideye </a:t>
            </a:r>
            <a:r>
              <a:rPr lang="tr-TR" sz="1800" dirty="0" err="1">
                <a:effectLst/>
                <a:latin typeface="Times New Roman" panose="02020603050405020304" pitchFamily="18" charset="0"/>
              </a:rPr>
              <a:t>geldiğinde</a:t>
            </a:r>
            <a:r>
              <a:rPr lang="tr-TR" sz="1800" dirty="0">
                <a:effectLst/>
                <a:latin typeface="Times New Roman" panose="02020603050405020304" pitchFamily="18" charset="0"/>
              </a:rPr>
              <a:t>, midenin asit </a:t>
            </a:r>
            <a:r>
              <a:rPr lang="tr-TR" sz="1800" dirty="0" err="1">
                <a:effectLst/>
                <a:latin typeface="Times New Roman" panose="02020603050405020304" pitchFamily="18" charset="0"/>
              </a:rPr>
              <a:t>pH’ında</a:t>
            </a:r>
            <a:r>
              <a:rPr lang="tr-TR" sz="1800" dirty="0">
                <a:effectLst/>
                <a:latin typeface="Times New Roman" panose="02020603050405020304" pitchFamily="18" charset="0"/>
              </a:rPr>
              <a:t> karbonhidrat sindirimi durur. </a:t>
            </a:r>
            <a:r>
              <a:rPr lang="tr-TR" sz="1800" dirty="0" err="1">
                <a:effectLst/>
                <a:latin typeface="Times New Roman" panose="02020603050405020304" pitchFamily="18" charset="0"/>
              </a:rPr>
              <a:t>Böylece</a:t>
            </a:r>
            <a:r>
              <a:rPr lang="tr-TR" sz="1800" dirty="0">
                <a:effectLst/>
                <a:latin typeface="Times New Roman" panose="02020603050405020304" pitchFamily="18" charset="0"/>
              </a:rPr>
              <a:t> </a:t>
            </a:r>
            <a:r>
              <a:rPr lang="tr-TR" sz="1800" dirty="0" err="1">
                <a:effectLst/>
                <a:latin typeface="Times New Roman" panose="02020603050405020304" pitchFamily="18" charset="0"/>
              </a:rPr>
              <a:t>tükrüğün</a:t>
            </a:r>
            <a:r>
              <a:rPr lang="tr-TR" sz="1800" dirty="0">
                <a:effectLst/>
                <a:latin typeface="Times New Roman" panose="02020603050405020304" pitchFamily="18" charset="0"/>
              </a:rPr>
              <a:t> </a:t>
            </a:r>
            <a:r>
              <a:rPr lang="tr-TR" sz="1800" dirty="0" err="1">
                <a:effectLst/>
                <a:latin typeface="Times New Roman" panose="02020603050405020304" pitchFamily="18" charset="0"/>
              </a:rPr>
              <a:t>görevi</a:t>
            </a:r>
            <a:r>
              <a:rPr lang="tr-TR" sz="1800" dirty="0">
                <a:effectLst/>
                <a:latin typeface="Times New Roman" panose="02020603050405020304" pitchFamily="18" charset="0"/>
              </a:rPr>
              <a:t> mide </a:t>
            </a:r>
            <a:r>
              <a:rPr lang="tr-TR" sz="1800" dirty="0" err="1">
                <a:effectLst/>
                <a:latin typeface="Times New Roman" panose="02020603050405020304" pitchFamily="18" charset="0"/>
              </a:rPr>
              <a:t>pH’sında</a:t>
            </a:r>
            <a:r>
              <a:rPr lang="tr-TR" sz="1800" dirty="0">
                <a:effectLst/>
                <a:latin typeface="Times New Roman" panose="02020603050405020304" pitchFamily="18" charset="0"/>
              </a:rPr>
              <a:t> son bulur. Ama </a:t>
            </a:r>
            <a:r>
              <a:rPr lang="tr-TR" sz="1800" dirty="0" err="1">
                <a:effectLst/>
                <a:latin typeface="Times New Roman" panose="02020603050405020304" pitchFamily="18" charset="0"/>
              </a:rPr>
              <a:t>tükrüğün</a:t>
            </a:r>
            <a:r>
              <a:rPr lang="tr-TR" sz="1800" dirty="0">
                <a:effectLst/>
                <a:latin typeface="Times New Roman" panose="02020603050405020304" pitchFamily="18" charset="0"/>
              </a:rPr>
              <a:t> </a:t>
            </a:r>
            <a:r>
              <a:rPr lang="tr-TR" sz="1800" dirty="0" err="1">
                <a:effectLst/>
                <a:latin typeface="Times New Roman" panose="02020603050405020304" pitchFamily="18" charset="0"/>
              </a:rPr>
              <a:t>sindirdiği</a:t>
            </a:r>
            <a:r>
              <a:rPr lang="tr-TR" sz="1800" dirty="0">
                <a:effectLst/>
                <a:latin typeface="Times New Roman" panose="02020603050405020304" pitchFamily="18" charset="0"/>
              </a:rPr>
              <a:t> </a:t>
            </a:r>
            <a:r>
              <a:rPr lang="tr-TR" sz="1800" dirty="0" err="1">
                <a:effectLst/>
                <a:latin typeface="Times New Roman" panose="02020603050405020304" pitchFamily="18" charset="0"/>
              </a:rPr>
              <a:t>Kh</a:t>
            </a:r>
            <a:r>
              <a:rPr lang="tr-TR" sz="1800" dirty="0">
                <a:effectLst/>
                <a:latin typeface="Times New Roman" panose="02020603050405020304" pitchFamily="18" charset="0"/>
              </a:rPr>
              <a:t> </a:t>
            </a:r>
            <a:r>
              <a:rPr lang="tr-TR" sz="1800" dirty="0" err="1">
                <a:effectLst/>
                <a:latin typeface="Times New Roman" panose="02020603050405020304" pitchFamily="18" charset="0"/>
              </a:rPr>
              <a:t>molekülu</a:t>
            </a:r>
            <a:r>
              <a:rPr lang="tr-TR" sz="1800" dirty="0">
                <a:effectLst/>
                <a:latin typeface="Times New Roman" panose="02020603050405020304" pitchFamily="18" charset="0"/>
              </a:rPr>
              <a:t>̈ tamamen kullanabilir hale </a:t>
            </a:r>
            <a:r>
              <a:rPr lang="tr-TR" sz="1800" dirty="0" err="1">
                <a:effectLst/>
                <a:latin typeface="Times New Roman" panose="02020603050405020304" pitchFamily="18" charset="0"/>
              </a:rPr>
              <a:t>gelmemiştir</a:t>
            </a:r>
            <a:r>
              <a:rPr lang="tr-TR" sz="1800" dirty="0">
                <a:effectLst/>
                <a:latin typeface="Times New Roman" panose="02020603050405020304" pitchFamily="18" charset="0"/>
              </a:rPr>
              <a:t>. </a:t>
            </a:r>
            <a:endParaRPr lang="tr-TR" dirty="0">
              <a:effectLst/>
            </a:endParaRPr>
          </a:p>
        </p:txBody>
      </p:sp>
      <p:sp>
        <p:nvSpPr>
          <p:cNvPr id="12" name="Metin kutusu 11">
            <a:extLst>
              <a:ext uri="{FF2B5EF4-FFF2-40B4-BE49-F238E27FC236}">
                <a16:creationId xmlns:a16="http://schemas.microsoft.com/office/drawing/2014/main" id="{7420B946-5543-8F0D-3354-FD19307C9397}"/>
              </a:ext>
            </a:extLst>
          </p:cNvPr>
          <p:cNvSpPr txBox="1"/>
          <p:nvPr/>
        </p:nvSpPr>
        <p:spPr>
          <a:xfrm>
            <a:off x="258713" y="3747420"/>
            <a:ext cx="7861151" cy="3139321"/>
          </a:xfrm>
          <a:prstGeom prst="rect">
            <a:avLst/>
          </a:prstGeom>
          <a:noFill/>
        </p:spPr>
        <p:txBody>
          <a:bodyPr wrap="square" rtlCol="0">
            <a:spAutoFit/>
          </a:bodyPr>
          <a:lstStyle/>
          <a:p>
            <a:r>
              <a:rPr lang="tr-TR" sz="1800" dirty="0" err="1">
                <a:effectLst/>
                <a:latin typeface="Times New Roman,Bold"/>
              </a:rPr>
              <a:t>İ</a:t>
            </a:r>
            <a:r>
              <a:rPr lang="tr-TR" sz="1800" dirty="0" err="1">
                <a:effectLst/>
                <a:highlight>
                  <a:srgbClr val="FFFF00"/>
                </a:highlight>
                <a:latin typeface="Times New Roman,Bold"/>
              </a:rPr>
              <a:t>nce</a:t>
            </a:r>
            <a:r>
              <a:rPr lang="tr-TR" sz="1800" dirty="0">
                <a:effectLst/>
                <a:highlight>
                  <a:srgbClr val="FFFF00"/>
                </a:highlight>
                <a:latin typeface="Times New Roman,Bold"/>
              </a:rPr>
              <a:t> </a:t>
            </a:r>
            <a:r>
              <a:rPr lang="tr-TR" sz="1800" dirty="0" err="1">
                <a:effectLst/>
                <a:highlight>
                  <a:srgbClr val="FFFF00"/>
                </a:highlight>
                <a:latin typeface="Times New Roman,Bold"/>
              </a:rPr>
              <a:t>bağırsakta</a:t>
            </a:r>
            <a:r>
              <a:rPr lang="tr-TR" sz="1800" dirty="0">
                <a:effectLst/>
                <a:highlight>
                  <a:srgbClr val="FFFF00"/>
                </a:highlight>
                <a:latin typeface="Times New Roman,Bold"/>
              </a:rPr>
              <a:t> sindirim </a:t>
            </a:r>
            <a:endParaRPr lang="tr-TR" dirty="0">
              <a:effectLst/>
              <a:highlight>
                <a:srgbClr val="FFFF00"/>
              </a:highlight>
            </a:endParaRPr>
          </a:p>
          <a:p>
            <a:r>
              <a:rPr lang="tr-TR" sz="1800" dirty="0">
                <a:effectLst/>
                <a:latin typeface="Times New Roman" panose="02020603050405020304" pitchFamily="18" charset="0"/>
              </a:rPr>
              <a:t>Onikiparmak </a:t>
            </a:r>
            <a:r>
              <a:rPr lang="tr-TR" sz="1800" dirty="0" err="1">
                <a:effectLst/>
                <a:latin typeface="Times New Roman" panose="02020603050405020304" pitchFamily="18" charset="0"/>
              </a:rPr>
              <a:t>bağırsağına</a:t>
            </a:r>
            <a:r>
              <a:rPr lang="tr-TR" sz="1800" dirty="0">
                <a:effectLst/>
                <a:latin typeface="Times New Roman" panose="02020603050405020304" pitchFamily="18" charset="0"/>
              </a:rPr>
              <a:t> salgılanan pankreas </a:t>
            </a:r>
            <a:r>
              <a:rPr lang="tr-TR" sz="1800" dirty="0" err="1">
                <a:effectLst/>
                <a:latin typeface="Times New Roman" panose="02020603050405020304" pitchFamily="18" charset="0"/>
              </a:rPr>
              <a:t>öz</a:t>
            </a:r>
            <a:r>
              <a:rPr lang="tr-TR" sz="1800" dirty="0">
                <a:effectLst/>
                <a:latin typeface="Times New Roman" panose="02020603050405020304" pitchFamily="18" charset="0"/>
              </a:rPr>
              <a:t> suyundaki amilaz ile </a:t>
            </a:r>
            <a:r>
              <a:rPr lang="tr-TR" sz="1800" dirty="0" err="1">
                <a:effectLst/>
                <a:latin typeface="Times New Roman" panose="02020603050405020304" pitchFamily="18" charset="0"/>
              </a:rPr>
              <a:t>nişasta</a:t>
            </a:r>
            <a:r>
              <a:rPr lang="tr-TR" sz="1800" dirty="0">
                <a:effectLst/>
                <a:latin typeface="Times New Roman" panose="02020603050405020304" pitchFamily="18" charset="0"/>
              </a:rPr>
              <a:t>, glikojen ve dekstrin </a:t>
            </a:r>
            <a:r>
              <a:rPr lang="tr-TR" sz="1800" dirty="0" err="1">
                <a:effectLst/>
                <a:latin typeface="Times New Roman" panose="02020603050405020304" pitchFamily="18" charset="0"/>
              </a:rPr>
              <a:t>disakkaritlere</a:t>
            </a:r>
            <a:r>
              <a:rPr lang="tr-TR" sz="1800" dirty="0">
                <a:effectLst/>
                <a:latin typeface="Times New Roman" panose="02020603050405020304" pitchFamily="18" charset="0"/>
              </a:rPr>
              <a:t> (maltoza) </a:t>
            </a:r>
            <a:r>
              <a:rPr lang="tr-TR" sz="1800" dirty="0" err="1">
                <a:effectLst/>
                <a:latin typeface="Times New Roman" panose="02020603050405020304" pitchFamily="18" charset="0"/>
              </a:rPr>
              <a:t>parçalanır</a:t>
            </a:r>
            <a:r>
              <a:rPr lang="tr-TR" sz="1800" dirty="0">
                <a:effectLst/>
                <a:latin typeface="Times New Roman" panose="02020603050405020304" pitchFamily="18" charset="0"/>
              </a:rPr>
              <a:t>. </a:t>
            </a:r>
          </a:p>
          <a:p>
            <a:endParaRPr lang="tr-TR" dirty="0">
              <a:effectLst/>
            </a:endParaRPr>
          </a:p>
          <a:p>
            <a:r>
              <a:rPr lang="tr-TR" sz="1800" dirty="0" err="1">
                <a:effectLst/>
                <a:latin typeface="Times New Roman" panose="02020603050405020304" pitchFamily="18" charset="0"/>
              </a:rPr>
              <a:t>Nişasta</a:t>
            </a:r>
            <a:r>
              <a:rPr lang="tr-TR" sz="1800" dirty="0">
                <a:effectLst/>
                <a:latin typeface="Times New Roman" panose="02020603050405020304" pitchFamily="18" charset="0"/>
              </a:rPr>
              <a:t> + Amilaz enzimi + Glikojen + Su --------&gt; Maltoz + Dekstrin </a:t>
            </a:r>
          </a:p>
          <a:p>
            <a:endParaRPr lang="tr-TR" dirty="0">
              <a:effectLst/>
            </a:endParaRPr>
          </a:p>
          <a:p>
            <a:pPr algn="just"/>
            <a:r>
              <a:rPr lang="tr-TR" sz="1800" dirty="0" err="1">
                <a:effectLst/>
                <a:latin typeface="Times New Roman" panose="02020603050405020304" pitchFamily="18" charset="0"/>
              </a:rPr>
              <a:t>İnce</a:t>
            </a:r>
            <a:r>
              <a:rPr lang="tr-TR" sz="1800" dirty="0">
                <a:effectLst/>
                <a:latin typeface="Times New Roman" panose="02020603050405020304" pitchFamily="18" charset="0"/>
              </a:rPr>
              <a:t> </a:t>
            </a:r>
            <a:r>
              <a:rPr lang="tr-TR" sz="1800" dirty="0" err="1">
                <a:effectLst/>
                <a:latin typeface="Times New Roman" panose="02020603050405020304" pitchFamily="18" charset="0"/>
              </a:rPr>
              <a:t>bağırsak</a:t>
            </a:r>
            <a:r>
              <a:rPr lang="tr-TR" sz="1800" dirty="0">
                <a:effectLst/>
                <a:latin typeface="Times New Roman" panose="02020603050405020304" pitchFamily="18" charset="0"/>
              </a:rPr>
              <a:t> bezlerinden salgılanan </a:t>
            </a:r>
            <a:r>
              <a:rPr lang="tr-TR" sz="1800" dirty="0" err="1">
                <a:effectLst/>
                <a:latin typeface="Times New Roman" panose="02020603050405020304" pitchFamily="18" charset="0"/>
              </a:rPr>
              <a:t>maltaz</a:t>
            </a:r>
            <a:r>
              <a:rPr lang="tr-TR" sz="1800" dirty="0">
                <a:effectLst/>
                <a:latin typeface="Times New Roman" panose="02020603050405020304" pitchFamily="18" charset="0"/>
              </a:rPr>
              <a:t> (maltozu </a:t>
            </a:r>
            <a:r>
              <a:rPr lang="tr-TR" sz="1800" dirty="0" err="1">
                <a:effectLst/>
                <a:latin typeface="Times New Roman" panose="02020603050405020304" pitchFamily="18" charset="0"/>
              </a:rPr>
              <a:t>parçalar</a:t>
            </a:r>
            <a:r>
              <a:rPr lang="tr-TR" sz="1800" dirty="0">
                <a:effectLst/>
                <a:latin typeface="Times New Roman" panose="02020603050405020304" pitchFamily="18" charset="0"/>
              </a:rPr>
              <a:t>), laktaz (laktozu </a:t>
            </a:r>
            <a:r>
              <a:rPr lang="tr-TR" sz="1800" dirty="0" err="1">
                <a:effectLst/>
                <a:latin typeface="Times New Roman" panose="02020603050405020304" pitchFamily="18" charset="0"/>
              </a:rPr>
              <a:t>parçalar</a:t>
            </a:r>
            <a:r>
              <a:rPr lang="tr-TR" sz="1800" dirty="0">
                <a:effectLst/>
                <a:latin typeface="Times New Roman" panose="02020603050405020304" pitchFamily="18" charset="0"/>
              </a:rPr>
              <a:t>), </a:t>
            </a:r>
            <a:r>
              <a:rPr lang="tr-TR" sz="1800" dirty="0" err="1">
                <a:effectLst/>
                <a:latin typeface="Times New Roman" panose="02020603050405020304" pitchFamily="18" charset="0"/>
              </a:rPr>
              <a:t>sakkaraz</a:t>
            </a:r>
            <a:r>
              <a:rPr lang="tr-TR" sz="1800" dirty="0">
                <a:effectLst/>
                <a:latin typeface="Times New Roman" panose="02020603050405020304" pitchFamily="18" charset="0"/>
              </a:rPr>
              <a:t> (</a:t>
            </a:r>
            <a:r>
              <a:rPr lang="tr-TR" sz="1800" dirty="0" err="1">
                <a:effectLst/>
                <a:latin typeface="Times New Roman" panose="02020603050405020304" pitchFamily="18" charset="0"/>
              </a:rPr>
              <a:t>sakkarozu</a:t>
            </a:r>
            <a:r>
              <a:rPr lang="tr-TR" sz="1800" dirty="0">
                <a:effectLst/>
                <a:latin typeface="Times New Roman" panose="02020603050405020304" pitchFamily="18" charset="0"/>
              </a:rPr>
              <a:t> </a:t>
            </a:r>
            <a:r>
              <a:rPr lang="tr-TR" sz="1800" dirty="0" err="1">
                <a:effectLst/>
                <a:latin typeface="Times New Roman" panose="02020603050405020304" pitchFamily="18" charset="0"/>
              </a:rPr>
              <a:t>parçalar</a:t>
            </a:r>
            <a:r>
              <a:rPr lang="tr-TR" sz="1800" dirty="0">
                <a:effectLst/>
                <a:latin typeface="Times New Roman" panose="02020603050405020304" pitchFamily="18" charset="0"/>
              </a:rPr>
              <a:t>) enzimleriyle </a:t>
            </a:r>
            <a:r>
              <a:rPr lang="tr-TR" sz="1800" dirty="0" err="1">
                <a:effectLst/>
                <a:latin typeface="Times New Roman" panose="02020603050405020304" pitchFamily="18" charset="0"/>
              </a:rPr>
              <a:t>disakkaritler</a:t>
            </a:r>
            <a:r>
              <a:rPr lang="tr-TR" sz="1800" dirty="0">
                <a:effectLst/>
                <a:latin typeface="Times New Roman" panose="02020603050405020304" pitchFamily="18" charset="0"/>
              </a:rPr>
              <a:t> </a:t>
            </a:r>
            <a:r>
              <a:rPr lang="tr-TR" sz="1800" dirty="0" err="1">
                <a:effectLst/>
                <a:latin typeface="Times New Roman" panose="02020603050405020304" pitchFamily="18" charset="0"/>
              </a:rPr>
              <a:t>monosakkaritlere</a:t>
            </a:r>
            <a:r>
              <a:rPr lang="tr-TR" sz="1800" dirty="0">
                <a:effectLst/>
                <a:latin typeface="Times New Roman" panose="02020603050405020304" pitchFamily="18" charset="0"/>
              </a:rPr>
              <a:t> </a:t>
            </a:r>
            <a:r>
              <a:rPr lang="tr-TR" sz="1800" dirty="0" err="1">
                <a:effectLst/>
                <a:latin typeface="Times New Roman" panose="02020603050405020304" pitchFamily="18" charset="0"/>
              </a:rPr>
              <a:t>parçalanır</a:t>
            </a:r>
            <a:r>
              <a:rPr lang="tr-TR" sz="1800" dirty="0">
                <a:effectLst/>
                <a:latin typeface="Times New Roman" panose="02020603050405020304" pitchFamily="18" charset="0"/>
              </a:rPr>
              <a:t>. </a:t>
            </a:r>
          </a:p>
          <a:p>
            <a:pPr algn="just"/>
            <a:r>
              <a:rPr lang="tr-TR" sz="1800" dirty="0">
                <a:effectLst/>
                <a:latin typeface="Times New Roman" panose="02020603050405020304" pitchFamily="18" charset="0"/>
              </a:rPr>
              <a:t>Karbonhidratların sindirim </a:t>
            </a:r>
            <a:r>
              <a:rPr lang="tr-TR" sz="1800" dirty="0" err="1">
                <a:effectLst/>
                <a:latin typeface="Times New Roman" panose="02020603050405020304" pitchFamily="18" charset="0"/>
              </a:rPr>
              <a:t>ürünu</a:t>
            </a:r>
            <a:r>
              <a:rPr lang="tr-TR" sz="1800" dirty="0">
                <a:effectLst/>
                <a:latin typeface="Times New Roman" panose="02020603050405020304" pitchFamily="18" charset="0"/>
              </a:rPr>
              <a:t>̈ </a:t>
            </a:r>
            <a:r>
              <a:rPr lang="tr-TR" sz="1800" dirty="0">
                <a:effectLst/>
                <a:highlight>
                  <a:srgbClr val="FFFF00"/>
                </a:highlight>
                <a:latin typeface="Times New Roman" panose="02020603050405020304" pitchFamily="18" charset="0"/>
              </a:rPr>
              <a:t>glikoz, </a:t>
            </a:r>
            <a:r>
              <a:rPr lang="tr-TR" sz="1800" dirty="0" err="1">
                <a:effectLst/>
                <a:highlight>
                  <a:srgbClr val="FFFF00"/>
                </a:highlight>
                <a:latin typeface="Times New Roman" panose="02020603050405020304" pitchFamily="18" charset="0"/>
              </a:rPr>
              <a:t>fruktoz</a:t>
            </a:r>
            <a:r>
              <a:rPr lang="tr-TR" sz="1800" dirty="0">
                <a:effectLst/>
                <a:highlight>
                  <a:srgbClr val="FFFF00"/>
                </a:highlight>
                <a:latin typeface="Times New Roman" panose="02020603050405020304" pitchFamily="18" charset="0"/>
              </a:rPr>
              <a:t> ve </a:t>
            </a:r>
            <a:r>
              <a:rPr lang="tr-TR" sz="1800" dirty="0" err="1">
                <a:effectLst/>
                <a:highlight>
                  <a:srgbClr val="FFFF00"/>
                </a:highlight>
                <a:latin typeface="Times New Roman" panose="02020603050405020304" pitchFamily="18" charset="0"/>
              </a:rPr>
              <a:t>galaktozdur</a:t>
            </a:r>
            <a:r>
              <a:rPr lang="tr-TR" sz="1800" dirty="0">
                <a:effectLst/>
                <a:latin typeface="Times New Roman" panose="02020603050405020304" pitchFamily="18" charset="0"/>
              </a:rPr>
              <a:t>: </a:t>
            </a:r>
            <a:endParaRPr lang="tr-TR" dirty="0">
              <a:effectLst/>
            </a:endParaRPr>
          </a:p>
          <a:p>
            <a:endParaRPr lang="tr-TR" dirty="0"/>
          </a:p>
        </p:txBody>
      </p:sp>
    </p:spTree>
    <p:extLst>
      <p:ext uri="{BB962C8B-B14F-4D97-AF65-F5344CB8AC3E}">
        <p14:creationId xmlns:p14="http://schemas.microsoft.com/office/powerpoint/2010/main" val="3297915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90CA81-F71E-D4B4-1BF7-B5BC49E62609}"/>
              </a:ext>
            </a:extLst>
          </p:cNvPr>
          <p:cNvSpPr>
            <a:spLocks noGrp="1"/>
          </p:cNvSpPr>
          <p:nvPr>
            <p:ph type="title"/>
          </p:nvPr>
        </p:nvSpPr>
        <p:spPr>
          <a:xfrm>
            <a:off x="3113568" y="0"/>
            <a:ext cx="10515600" cy="792764"/>
          </a:xfrm>
        </p:spPr>
        <p:txBody>
          <a:bodyPr/>
          <a:lstStyle/>
          <a:p>
            <a:r>
              <a:rPr lang="tr-TR" dirty="0">
                <a:highlight>
                  <a:srgbClr val="FFFF00"/>
                </a:highlight>
              </a:rPr>
              <a:t>Karbonhidrat metabolizması</a:t>
            </a:r>
          </a:p>
        </p:txBody>
      </p:sp>
      <p:sp>
        <p:nvSpPr>
          <p:cNvPr id="7" name="Slayt Numarası Yer Tutucusu 6">
            <a:extLst>
              <a:ext uri="{FF2B5EF4-FFF2-40B4-BE49-F238E27FC236}">
                <a16:creationId xmlns:a16="http://schemas.microsoft.com/office/drawing/2014/main" id="{7BDCF801-3F27-CD6B-5A51-E2E6E88E5ACC}"/>
              </a:ext>
            </a:extLst>
          </p:cNvPr>
          <p:cNvSpPr>
            <a:spLocks noGrp="1"/>
          </p:cNvSpPr>
          <p:nvPr>
            <p:ph type="sldNum" sz="quarter" idx="12"/>
          </p:nvPr>
        </p:nvSpPr>
        <p:spPr/>
        <p:txBody>
          <a:bodyPr/>
          <a:lstStyle/>
          <a:p>
            <a:fld id="{50F4E6BD-4CAD-3E44-B214-2CFB9D00E5E7}" type="slidenum">
              <a:rPr lang="tr-TR" smtClean="0"/>
              <a:t>26</a:t>
            </a:fld>
            <a:endParaRPr lang="tr-TR"/>
          </a:p>
        </p:txBody>
      </p:sp>
      <p:sp>
        <p:nvSpPr>
          <p:cNvPr id="4" name="Metin kutusu 3">
            <a:extLst>
              <a:ext uri="{FF2B5EF4-FFF2-40B4-BE49-F238E27FC236}">
                <a16:creationId xmlns:a16="http://schemas.microsoft.com/office/drawing/2014/main" id="{11444DF3-B657-2EBF-FA00-9904F2918A92}"/>
              </a:ext>
            </a:extLst>
          </p:cNvPr>
          <p:cNvSpPr txBox="1"/>
          <p:nvPr/>
        </p:nvSpPr>
        <p:spPr>
          <a:xfrm>
            <a:off x="664535" y="1358565"/>
            <a:ext cx="4821865" cy="3170099"/>
          </a:xfrm>
          <a:prstGeom prst="rect">
            <a:avLst/>
          </a:prstGeom>
          <a:noFill/>
        </p:spPr>
        <p:txBody>
          <a:bodyPr wrap="square">
            <a:spAutoFit/>
          </a:bodyPr>
          <a:lstStyle/>
          <a:p>
            <a:pPr algn="just"/>
            <a:r>
              <a:rPr lang="tr-TR" sz="2000" dirty="0">
                <a:effectLst/>
              </a:rPr>
              <a:t>Sindirim </a:t>
            </a:r>
            <a:r>
              <a:rPr lang="tr-TR" sz="2000" dirty="0" err="1">
                <a:effectLst/>
              </a:rPr>
              <a:t>aşama</a:t>
            </a:r>
            <a:r>
              <a:rPr lang="tr-TR" sz="2000" dirty="0">
                <a:effectLst/>
              </a:rPr>
              <a:t> </a:t>
            </a:r>
            <a:r>
              <a:rPr lang="tr-TR" sz="2000" dirty="0" err="1">
                <a:effectLst/>
              </a:rPr>
              <a:t>aşama</a:t>
            </a:r>
            <a:r>
              <a:rPr lang="tr-TR" sz="2000" dirty="0">
                <a:effectLst/>
              </a:rPr>
              <a:t> </a:t>
            </a:r>
            <a:r>
              <a:rPr lang="tr-TR" sz="2000" dirty="0" err="1">
                <a:effectLst/>
              </a:rPr>
              <a:t>gerçekleşir</a:t>
            </a:r>
            <a:r>
              <a:rPr lang="tr-TR" sz="2000" dirty="0">
                <a:effectLst/>
              </a:rPr>
              <a:t> ve son yer </a:t>
            </a:r>
            <a:r>
              <a:rPr lang="tr-TR" sz="2000" dirty="0" err="1">
                <a:effectLst/>
              </a:rPr>
              <a:t>incebarsak</a:t>
            </a:r>
            <a:r>
              <a:rPr lang="tr-TR" sz="2000" dirty="0">
                <a:effectLst/>
              </a:rPr>
              <a:t> mukozasıdır. Buradan </a:t>
            </a:r>
            <a:r>
              <a:rPr lang="tr-TR" sz="2000" dirty="0" err="1">
                <a:effectLst/>
              </a:rPr>
              <a:t>monomerler</a:t>
            </a:r>
            <a:r>
              <a:rPr lang="tr-TR" sz="2000" dirty="0">
                <a:effectLst/>
              </a:rPr>
              <a:t> kana </a:t>
            </a:r>
            <a:r>
              <a:rPr lang="tr-TR" sz="2000" dirty="0" err="1">
                <a:effectLst/>
              </a:rPr>
              <a:t>geçerler</a:t>
            </a:r>
            <a:r>
              <a:rPr lang="tr-TR" sz="2000" dirty="0">
                <a:effectLst/>
              </a:rPr>
              <a:t>. Kana </a:t>
            </a:r>
            <a:r>
              <a:rPr lang="tr-TR" sz="2000" dirty="0" err="1">
                <a:effectLst/>
              </a:rPr>
              <a:t>geçen</a:t>
            </a:r>
            <a:r>
              <a:rPr lang="tr-TR" sz="2000" dirty="0">
                <a:effectLst/>
              </a:rPr>
              <a:t> </a:t>
            </a:r>
            <a:r>
              <a:rPr lang="tr-TR" sz="2000" dirty="0" err="1">
                <a:effectLst/>
              </a:rPr>
              <a:t>monomerler</a:t>
            </a:r>
            <a:r>
              <a:rPr lang="tr-TR" sz="2000" dirty="0">
                <a:effectLst/>
              </a:rPr>
              <a:t> ilgili yerlere </a:t>
            </a:r>
            <a:r>
              <a:rPr lang="tr-TR" sz="2000" dirty="0" err="1">
                <a:effectLst/>
              </a:rPr>
              <a:t>götürülür</a:t>
            </a:r>
            <a:r>
              <a:rPr lang="tr-TR" sz="2000" dirty="0">
                <a:effectLst/>
              </a:rPr>
              <a:t> ve burada metabolizmada kullanılmak </a:t>
            </a:r>
            <a:r>
              <a:rPr lang="tr-TR" sz="2000" dirty="0" err="1">
                <a:effectLst/>
              </a:rPr>
              <a:t>üzere</a:t>
            </a:r>
            <a:r>
              <a:rPr lang="tr-TR" sz="2000" dirty="0">
                <a:effectLst/>
              </a:rPr>
              <a:t> </a:t>
            </a:r>
            <a:r>
              <a:rPr lang="tr-TR" sz="2000" dirty="0" err="1">
                <a:effectLst/>
              </a:rPr>
              <a:t>çoğunlukjla</a:t>
            </a:r>
            <a:r>
              <a:rPr lang="tr-TR" sz="2000" dirty="0">
                <a:effectLst/>
              </a:rPr>
              <a:t>  D-</a:t>
            </a:r>
            <a:r>
              <a:rPr lang="tr-TR" sz="2000" dirty="0" err="1">
                <a:effectLst/>
              </a:rPr>
              <a:t>glukoza</a:t>
            </a:r>
            <a:r>
              <a:rPr lang="tr-TR" sz="2000" dirty="0">
                <a:effectLst/>
              </a:rPr>
              <a:t> </a:t>
            </a:r>
            <a:r>
              <a:rPr lang="tr-TR" sz="2000" dirty="0" err="1">
                <a:effectLst/>
              </a:rPr>
              <a:t>dönüştürülür</a:t>
            </a:r>
            <a:r>
              <a:rPr lang="tr-TR" sz="2000" dirty="0">
                <a:effectLst/>
              </a:rPr>
              <a:t>. Dokularda  glikoz oksijen varlığında enzimlerin yardımıyla oluşan </a:t>
            </a:r>
            <a:r>
              <a:rPr lang="tr-TR" sz="2000" dirty="0" err="1">
                <a:effectLst/>
              </a:rPr>
              <a:t>oksidasyon</a:t>
            </a:r>
            <a:r>
              <a:rPr lang="tr-TR" sz="2000" dirty="0">
                <a:effectLst/>
              </a:rPr>
              <a:t> sonucunda enerji, su ve karbondioksite dönüşür.</a:t>
            </a:r>
          </a:p>
        </p:txBody>
      </p:sp>
      <p:sp>
        <p:nvSpPr>
          <p:cNvPr id="6" name="Metin kutusu 5">
            <a:extLst>
              <a:ext uri="{FF2B5EF4-FFF2-40B4-BE49-F238E27FC236}">
                <a16:creationId xmlns:a16="http://schemas.microsoft.com/office/drawing/2014/main" id="{2836B093-8DA8-17D2-598F-6DC6CFFF59C1}"/>
              </a:ext>
            </a:extLst>
          </p:cNvPr>
          <p:cNvSpPr txBox="1"/>
          <p:nvPr/>
        </p:nvSpPr>
        <p:spPr>
          <a:xfrm>
            <a:off x="664535" y="5094465"/>
            <a:ext cx="6815470" cy="923330"/>
          </a:xfrm>
          <a:prstGeom prst="rect">
            <a:avLst/>
          </a:prstGeom>
          <a:noFill/>
        </p:spPr>
        <p:txBody>
          <a:bodyPr wrap="square">
            <a:spAutoFit/>
          </a:bodyPr>
          <a:lstStyle/>
          <a:p>
            <a:r>
              <a:rPr lang="tr-TR" dirty="0">
                <a:latin typeface="Calibri" panose="020F0502020204030204" pitchFamily="34" charset="0"/>
              </a:rPr>
              <a:t>G</a:t>
            </a:r>
            <a:r>
              <a:rPr lang="tr-TR" sz="1800" dirty="0">
                <a:effectLst/>
                <a:latin typeface="Calibri" panose="020F0502020204030204" pitchFamily="34" charset="0"/>
              </a:rPr>
              <a:t>likoz, </a:t>
            </a:r>
            <a:r>
              <a:rPr lang="tr-TR" sz="1800" dirty="0" err="1">
                <a:effectLst/>
                <a:latin typeface="Calibri" panose="020F0502020204030204" pitchFamily="34" charset="0"/>
              </a:rPr>
              <a:t>öncelikle</a:t>
            </a:r>
            <a:r>
              <a:rPr lang="tr-TR" sz="1800" dirty="0">
                <a:effectLst/>
                <a:latin typeface="Calibri" panose="020F0502020204030204" pitchFamily="34" charset="0"/>
              </a:rPr>
              <a:t> enerji ihtiyacı </a:t>
            </a:r>
            <a:r>
              <a:rPr lang="tr-TR" sz="1800" dirty="0" err="1">
                <a:effectLst/>
                <a:latin typeface="Calibri" panose="020F0502020204030204" pitchFamily="34" charset="0"/>
              </a:rPr>
              <a:t>için</a:t>
            </a:r>
            <a:r>
              <a:rPr lang="tr-TR" sz="1800" dirty="0">
                <a:effectLst/>
                <a:latin typeface="Calibri" panose="020F0502020204030204" pitchFamily="34" charset="0"/>
              </a:rPr>
              <a:t> kullanılır. </a:t>
            </a:r>
            <a:endParaRPr lang="tr-TR" dirty="0">
              <a:effectLst/>
            </a:endParaRPr>
          </a:p>
          <a:p>
            <a:pPr>
              <a:buFont typeface="Arial" panose="020B0604020202020204" pitchFamily="34" charset="0"/>
              <a:buChar char="•"/>
            </a:pPr>
            <a:r>
              <a:rPr lang="tr-TR" sz="1800" dirty="0">
                <a:effectLst/>
                <a:latin typeface="Calibri" panose="020F0502020204030204" pitchFamily="34" charset="0"/>
              </a:rPr>
              <a:t>Enerji ihtiyacı yoksa glikoz </a:t>
            </a:r>
            <a:r>
              <a:rPr lang="tr-TR" sz="1800" dirty="0" err="1">
                <a:effectLst/>
                <a:latin typeface="Calibri" panose="020F0502020204030204" pitchFamily="34" charset="0"/>
              </a:rPr>
              <a:t>karaciğerde</a:t>
            </a:r>
            <a:r>
              <a:rPr lang="tr-TR" sz="1800" dirty="0">
                <a:effectLst/>
                <a:latin typeface="Calibri" panose="020F0502020204030204" pitchFamily="34" charset="0"/>
              </a:rPr>
              <a:t> glikojene </a:t>
            </a:r>
            <a:endParaRPr lang="tr-TR" sz="1800" dirty="0">
              <a:effectLst/>
              <a:latin typeface="Arial" panose="020B0604020202020204" pitchFamily="34" charset="0"/>
            </a:endParaRPr>
          </a:p>
          <a:p>
            <a:r>
              <a:rPr lang="tr-TR" sz="1800" dirty="0" err="1">
                <a:effectLst/>
                <a:latin typeface="Calibri" panose="020F0502020204030204" pitchFamily="34" charset="0"/>
              </a:rPr>
              <a:t>dönüşür</a:t>
            </a:r>
            <a:r>
              <a:rPr lang="tr-TR" sz="1800" dirty="0">
                <a:effectLst/>
                <a:latin typeface="Calibri" panose="020F0502020204030204" pitchFamily="34" charset="0"/>
              </a:rPr>
              <a:t> ve depo edilir. </a:t>
            </a:r>
            <a:endParaRPr lang="tr-TR" sz="1800" dirty="0">
              <a:effectLst/>
              <a:latin typeface="Arial" panose="020B0604020202020204" pitchFamily="34" charset="0"/>
            </a:endParaRPr>
          </a:p>
        </p:txBody>
      </p:sp>
      <p:pic>
        <p:nvPicPr>
          <p:cNvPr id="2050" name="Picture 2" descr="KARBONHÝDRAT METABOLÝZMASI">
            <a:extLst>
              <a:ext uri="{FF2B5EF4-FFF2-40B4-BE49-F238E27FC236}">
                <a16:creationId xmlns:a16="http://schemas.microsoft.com/office/drawing/2014/main" id="{9DE20101-16FA-3D90-9C23-E100380CE3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3208" y="792764"/>
            <a:ext cx="5507666" cy="6065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244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27</a:t>
            </a:fld>
            <a:endParaRPr lang="tr-TR"/>
          </a:p>
        </p:txBody>
      </p:sp>
      <p:sp>
        <p:nvSpPr>
          <p:cNvPr id="3" name="Metin kutusu 2">
            <a:extLst>
              <a:ext uri="{FF2B5EF4-FFF2-40B4-BE49-F238E27FC236}">
                <a16:creationId xmlns:a16="http://schemas.microsoft.com/office/drawing/2014/main" id="{2A3FA9CD-500E-944A-8081-8372C4D6DCD4}"/>
              </a:ext>
            </a:extLst>
          </p:cNvPr>
          <p:cNvSpPr txBox="1"/>
          <p:nvPr/>
        </p:nvSpPr>
        <p:spPr>
          <a:xfrm>
            <a:off x="4488873" y="138545"/>
            <a:ext cx="4673074" cy="523220"/>
          </a:xfrm>
          <a:prstGeom prst="rect">
            <a:avLst/>
          </a:prstGeom>
          <a:noFill/>
        </p:spPr>
        <p:txBody>
          <a:bodyPr wrap="none" rtlCol="0">
            <a:spAutoFit/>
          </a:bodyPr>
          <a:lstStyle/>
          <a:p>
            <a:r>
              <a:rPr lang="tr-TR" sz="2800" dirty="0">
                <a:solidFill>
                  <a:srgbClr val="FF0000"/>
                </a:solidFill>
                <a:latin typeface="Comic Sans MS" panose="030F0902030302020204" pitchFamily="66" charset="0"/>
              </a:rPr>
              <a:t>Karbonhidrat gereksinmesi</a:t>
            </a:r>
          </a:p>
        </p:txBody>
      </p:sp>
      <p:sp>
        <p:nvSpPr>
          <p:cNvPr id="5" name="Metin kutusu 4">
            <a:extLst>
              <a:ext uri="{FF2B5EF4-FFF2-40B4-BE49-F238E27FC236}">
                <a16:creationId xmlns:a16="http://schemas.microsoft.com/office/drawing/2014/main" id="{30031D0D-A659-0A41-8337-4E8C29815FB8}"/>
              </a:ext>
            </a:extLst>
          </p:cNvPr>
          <p:cNvSpPr txBox="1"/>
          <p:nvPr/>
        </p:nvSpPr>
        <p:spPr>
          <a:xfrm>
            <a:off x="502166" y="965998"/>
            <a:ext cx="8824714" cy="5355312"/>
          </a:xfrm>
          <a:prstGeom prst="rect">
            <a:avLst/>
          </a:prstGeom>
          <a:noFill/>
        </p:spPr>
        <p:txBody>
          <a:bodyPr wrap="square" rtlCol="0">
            <a:spAutoFit/>
          </a:bodyPr>
          <a:lstStyle/>
          <a:p>
            <a:r>
              <a:rPr lang="tr-TR" dirty="0" err="1">
                <a:latin typeface="Comic Sans MS" panose="030F0902030302020204" pitchFamily="66" charset="0"/>
              </a:rPr>
              <a:t>Günlük</a:t>
            </a:r>
            <a:r>
              <a:rPr lang="tr-TR" dirty="0">
                <a:latin typeface="Comic Sans MS" panose="030F0902030302020204" pitchFamily="66" charset="0"/>
              </a:rPr>
              <a:t> enerji gereksinimi </a:t>
            </a:r>
          </a:p>
          <a:p>
            <a:pPr marL="285750" indent="-285750">
              <a:buFont typeface="Wingdings" pitchFamily="2" charset="2"/>
              <a:buChar char="Ø"/>
            </a:pPr>
            <a:r>
              <a:rPr lang="tr-TR" dirty="0" err="1">
                <a:latin typeface="Comic Sans MS" panose="030F0902030302020204" pitchFamily="66" charset="0"/>
              </a:rPr>
              <a:t>yaşa</a:t>
            </a:r>
            <a:r>
              <a:rPr lang="tr-TR" dirty="0">
                <a:latin typeface="Comic Sans MS" panose="030F0902030302020204" pitchFamily="66" charset="0"/>
              </a:rPr>
              <a:t>, </a:t>
            </a:r>
          </a:p>
          <a:p>
            <a:pPr marL="285750" indent="-285750">
              <a:buFont typeface="Wingdings" pitchFamily="2" charset="2"/>
              <a:buChar char="Ø"/>
            </a:pPr>
            <a:r>
              <a:rPr lang="tr-TR" dirty="0">
                <a:latin typeface="Comic Sans MS" panose="030F0902030302020204" pitchFamily="66" charset="0"/>
              </a:rPr>
              <a:t>cinsiyete, </a:t>
            </a:r>
          </a:p>
          <a:p>
            <a:pPr marL="285750" indent="-285750">
              <a:buFont typeface="Wingdings" pitchFamily="2" charset="2"/>
              <a:buChar char="Ø"/>
            </a:pPr>
            <a:r>
              <a:rPr lang="tr-TR" dirty="0">
                <a:latin typeface="Comic Sans MS" panose="030F0902030302020204" pitchFamily="66" charset="0"/>
              </a:rPr>
              <a:t>fiziksel aktivite </a:t>
            </a:r>
            <a:r>
              <a:rPr lang="tr-TR" dirty="0" err="1">
                <a:latin typeface="Comic Sans MS" panose="030F0902030302020204" pitchFamily="66" charset="0"/>
              </a:rPr>
              <a:t>düzeyine</a:t>
            </a:r>
            <a:r>
              <a:rPr lang="tr-TR" dirty="0">
                <a:latin typeface="Comic Sans MS" panose="030F0902030302020204" pitchFamily="66" charset="0"/>
              </a:rPr>
              <a:t>, </a:t>
            </a:r>
          </a:p>
          <a:p>
            <a:pPr marL="285750" indent="-285750">
              <a:buFont typeface="Wingdings" pitchFamily="2" charset="2"/>
              <a:buChar char="Ø"/>
            </a:pPr>
            <a:r>
              <a:rPr lang="tr-TR" dirty="0">
                <a:latin typeface="Comic Sans MS" panose="030F0902030302020204" pitchFamily="66" charset="0"/>
              </a:rPr>
              <a:t>fizyolojik duruma (gebelik ve emziklilik), </a:t>
            </a:r>
          </a:p>
          <a:p>
            <a:pPr marL="285750" indent="-285750">
              <a:buFont typeface="Wingdings" pitchFamily="2" charset="2"/>
              <a:buChar char="Ø"/>
            </a:pPr>
            <a:r>
              <a:rPr lang="tr-TR" dirty="0">
                <a:latin typeface="Comic Sans MS" panose="030F0902030302020204" pitchFamily="66" charset="0"/>
              </a:rPr>
              <a:t>hastalık durumuna, </a:t>
            </a:r>
          </a:p>
          <a:p>
            <a:pPr marL="285750" indent="-285750">
              <a:buFont typeface="Wingdings" pitchFamily="2" charset="2"/>
              <a:buChar char="Ø"/>
            </a:pPr>
            <a:r>
              <a:rPr lang="tr-TR" dirty="0">
                <a:latin typeface="Comic Sans MS" panose="030F0902030302020204" pitchFamily="66" charset="0"/>
              </a:rPr>
              <a:t>genetik yapıya ve </a:t>
            </a:r>
            <a:r>
              <a:rPr lang="tr-TR" dirty="0" err="1">
                <a:latin typeface="Comic Sans MS" panose="030F0902030302020204" pitchFamily="66" charset="0"/>
              </a:rPr>
              <a:t>çevre</a:t>
            </a:r>
            <a:r>
              <a:rPr lang="tr-TR" dirty="0">
                <a:latin typeface="Comic Sans MS" panose="030F0902030302020204" pitchFamily="66" charset="0"/>
              </a:rPr>
              <a:t> </a:t>
            </a:r>
            <a:r>
              <a:rPr lang="tr-TR" dirty="0" err="1">
                <a:latin typeface="Comic Sans MS" panose="030F0902030302020204" pitchFamily="66" charset="0"/>
              </a:rPr>
              <a:t>koşullarına</a:t>
            </a:r>
            <a:r>
              <a:rPr lang="tr-TR" dirty="0">
                <a:latin typeface="Comic Sans MS" panose="030F0902030302020204" pitchFamily="66" charset="0"/>
              </a:rPr>
              <a:t> </a:t>
            </a:r>
            <a:r>
              <a:rPr lang="tr-TR" dirty="0" err="1">
                <a:latin typeface="Comic Sans MS" panose="030F0902030302020204" pitchFamily="66" charset="0"/>
              </a:rPr>
              <a:t>göre</a:t>
            </a:r>
            <a:r>
              <a:rPr lang="tr-TR" dirty="0">
                <a:latin typeface="Comic Sans MS" panose="030F0902030302020204" pitchFamily="66" charset="0"/>
              </a:rPr>
              <a:t> </a:t>
            </a:r>
            <a:r>
              <a:rPr lang="tr-TR" dirty="0" err="1">
                <a:latin typeface="Comic Sans MS" panose="030F0902030302020204" pitchFamily="66" charset="0"/>
              </a:rPr>
              <a:t>değişir</a:t>
            </a:r>
            <a:r>
              <a:rPr lang="tr-TR" dirty="0">
                <a:latin typeface="Comic Sans MS" panose="030F0902030302020204" pitchFamily="66" charset="0"/>
              </a:rPr>
              <a:t>. </a:t>
            </a:r>
          </a:p>
          <a:p>
            <a:pPr marL="285750" indent="-285750">
              <a:buFont typeface="Wingdings" pitchFamily="2" charset="2"/>
              <a:buChar char="Ø"/>
            </a:pPr>
            <a:endParaRPr lang="tr-TR" dirty="0">
              <a:latin typeface="Comic Sans MS" panose="030F0902030302020204" pitchFamily="66" charset="0"/>
            </a:endParaRPr>
          </a:p>
          <a:p>
            <a:pPr algn="just"/>
            <a:r>
              <a:rPr lang="tr-TR" dirty="0">
                <a:latin typeface="Comic Sans MS" panose="030F0902030302020204" pitchFamily="66" charset="0"/>
              </a:rPr>
              <a:t>Alınan enerji ile harcanan enerji </a:t>
            </a:r>
            <a:r>
              <a:rPr lang="tr-TR" dirty="0" err="1">
                <a:latin typeface="Comic Sans MS" panose="030F0902030302020204" pitchFamily="66" charset="0"/>
              </a:rPr>
              <a:t>eşit</a:t>
            </a:r>
            <a:r>
              <a:rPr lang="tr-TR" dirty="0">
                <a:latin typeface="Comic Sans MS" panose="030F0902030302020204" pitchFamily="66" charset="0"/>
              </a:rPr>
              <a:t> </a:t>
            </a:r>
            <a:r>
              <a:rPr lang="tr-TR" dirty="0" err="1">
                <a:latin typeface="Comic Sans MS" panose="030F0902030302020204" pitchFamily="66" charset="0"/>
              </a:rPr>
              <a:t>olduğunda</a:t>
            </a:r>
            <a:r>
              <a:rPr lang="tr-TR" dirty="0">
                <a:latin typeface="Comic Sans MS" panose="030F0902030302020204" pitchFamily="66" charset="0"/>
              </a:rPr>
              <a:t> </a:t>
            </a:r>
            <a:r>
              <a:rPr lang="tr-TR" dirty="0" err="1">
                <a:latin typeface="Comic Sans MS" panose="030F0902030302020204" pitchFamily="66" charset="0"/>
              </a:rPr>
              <a:t>vücutta</a:t>
            </a:r>
            <a:r>
              <a:rPr lang="tr-TR" dirty="0">
                <a:latin typeface="Comic Sans MS" panose="030F0902030302020204" pitchFamily="66" charset="0"/>
              </a:rPr>
              <a:t> enerji dengesi </a:t>
            </a:r>
            <a:r>
              <a:rPr lang="tr-TR" dirty="0" err="1">
                <a:latin typeface="Comic Sans MS" panose="030F0902030302020204" pitchFamily="66" charset="0"/>
              </a:rPr>
              <a:t>sağlanır</a:t>
            </a:r>
            <a:r>
              <a:rPr lang="tr-TR" dirty="0">
                <a:latin typeface="Comic Sans MS" panose="030F0902030302020204" pitchFamily="66" charset="0"/>
              </a:rPr>
              <a:t>. </a:t>
            </a:r>
            <a:r>
              <a:rPr lang="tr-TR" dirty="0" err="1">
                <a:latin typeface="Comic Sans MS" panose="030F0902030302020204" pitchFamily="66" charset="0"/>
              </a:rPr>
              <a:t>Gerektiğinden</a:t>
            </a:r>
            <a:r>
              <a:rPr lang="tr-TR" dirty="0">
                <a:latin typeface="Comic Sans MS" panose="030F0902030302020204" pitchFamily="66" charset="0"/>
              </a:rPr>
              <a:t> fazla enerji alımı </a:t>
            </a:r>
            <a:r>
              <a:rPr lang="tr-TR" dirty="0" err="1">
                <a:latin typeface="Comic Sans MS" panose="030F0902030302020204" pitchFamily="66" charset="0"/>
              </a:rPr>
              <a:t>vücut</a:t>
            </a:r>
            <a:r>
              <a:rPr lang="tr-TR" dirty="0">
                <a:latin typeface="Comic Sans MS" panose="030F0902030302020204" pitchFamily="66" charset="0"/>
              </a:rPr>
              <a:t> </a:t>
            </a:r>
            <a:r>
              <a:rPr lang="tr-TR" dirty="0" err="1">
                <a:latin typeface="Comic Sans MS" panose="030F0902030302020204" pitchFamily="66" charset="0"/>
              </a:rPr>
              <a:t>ağırlığının</a:t>
            </a:r>
            <a:r>
              <a:rPr lang="tr-TR" dirty="0">
                <a:latin typeface="Comic Sans MS" panose="030F0902030302020204" pitchFamily="66" charset="0"/>
              </a:rPr>
              <a:t> </a:t>
            </a:r>
            <a:r>
              <a:rPr lang="tr-TR" dirty="0" err="1">
                <a:latin typeface="Comic Sans MS" panose="030F0902030302020204" pitchFamily="66" charset="0"/>
              </a:rPr>
              <a:t>artışına</a:t>
            </a:r>
            <a:r>
              <a:rPr lang="tr-TR" dirty="0">
                <a:latin typeface="Comic Sans MS" panose="030F0902030302020204" pitchFamily="66" charset="0"/>
              </a:rPr>
              <a:t>, az alımı ise </a:t>
            </a:r>
            <a:r>
              <a:rPr lang="tr-TR" dirty="0" err="1">
                <a:latin typeface="Comic Sans MS" panose="030F0902030302020204" pitchFamily="66" charset="0"/>
              </a:rPr>
              <a:t>vücut</a:t>
            </a:r>
            <a:r>
              <a:rPr lang="tr-TR" dirty="0">
                <a:latin typeface="Comic Sans MS" panose="030F0902030302020204" pitchFamily="66" charset="0"/>
              </a:rPr>
              <a:t> </a:t>
            </a:r>
            <a:r>
              <a:rPr lang="tr-TR" dirty="0" err="1">
                <a:latin typeface="Comic Sans MS" panose="030F0902030302020204" pitchFamily="66" charset="0"/>
              </a:rPr>
              <a:t>ağırlığının</a:t>
            </a:r>
            <a:r>
              <a:rPr lang="tr-TR" dirty="0">
                <a:latin typeface="Comic Sans MS" panose="030F0902030302020204" pitchFamily="66" charset="0"/>
              </a:rPr>
              <a:t> kaybına neden olur.</a:t>
            </a:r>
          </a:p>
          <a:p>
            <a:pPr algn="just"/>
            <a:endParaRPr lang="tr-TR" dirty="0">
              <a:latin typeface="Comic Sans MS" panose="030F0902030302020204" pitchFamily="66" charset="0"/>
            </a:endParaRPr>
          </a:p>
          <a:p>
            <a:pPr algn="just"/>
            <a:r>
              <a:rPr lang="tr-TR" dirty="0">
                <a:latin typeface="Comic Sans MS" panose="030F0902030302020204" pitchFamily="66" charset="0"/>
              </a:rPr>
              <a:t> Karbonhidratların fazlası </a:t>
            </a:r>
            <a:r>
              <a:rPr lang="tr-TR" dirty="0" err="1">
                <a:latin typeface="Comic Sans MS" panose="030F0902030302020204" pitchFamily="66" charset="0"/>
              </a:rPr>
              <a:t>karaciğer</a:t>
            </a:r>
            <a:r>
              <a:rPr lang="tr-TR" dirty="0">
                <a:latin typeface="Comic Sans MS" panose="030F0902030302020204" pitchFamily="66" charset="0"/>
              </a:rPr>
              <a:t> ve kaslarda glikojen olarak depo </a:t>
            </a:r>
            <a:r>
              <a:rPr lang="tr-TR" dirty="0" err="1">
                <a:latin typeface="Comic Sans MS" panose="030F0902030302020204" pitchFamily="66" charset="0"/>
              </a:rPr>
              <a:t>lanır</a:t>
            </a:r>
            <a:r>
              <a:rPr lang="tr-TR" dirty="0">
                <a:latin typeface="Comic Sans MS" panose="030F0902030302020204" pitchFamily="66" charset="0"/>
              </a:rPr>
              <a:t>. </a:t>
            </a:r>
            <a:r>
              <a:rPr lang="tr-TR" dirty="0" err="1">
                <a:latin typeface="Comic Sans MS" panose="030F0902030302020204" pitchFamily="66" charset="0"/>
              </a:rPr>
              <a:t>Vücut</a:t>
            </a:r>
            <a:r>
              <a:rPr lang="tr-TR" dirty="0">
                <a:latin typeface="Comic Sans MS" panose="030F0902030302020204" pitchFamily="66" charset="0"/>
              </a:rPr>
              <a:t> </a:t>
            </a:r>
            <a:r>
              <a:rPr lang="tr-TR" dirty="0" err="1">
                <a:latin typeface="Comic Sans MS" panose="030F0902030302020204" pitchFamily="66" charset="0"/>
              </a:rPr>
              <a:t>için</a:t>
            </a:r>
            <a:r>
              <a:rPr lang="tr-TR" dirty="0">
                <a:latin typeface="Comic Sans MS" panose="030F0902030302020204" pitchFamily="66" charset="0"/>
              </a:rPr>
              <a:t> en ekonomik ve hızlı enerji </a:t>
            </a:r>
            <a:r>
              <a:rPr lang="tr-TR" dirty="0" err="1">
                <a:latin typeface="Comic Sans MS" panose="030F0902030302020204" pitchFamily="66" charset="0"/>
              </a:rPr>
              <a:t>kaynağıdır</a:t>
            </a:r>
            <a:r>
              <a:rPr lang="tr-TR" dirty="0">
                <a:latin typeface="Comic Sans MS" panose="030F0902030302020204" pitchFamily="66" charset="0"/>
              </a:rPr>
              <a:t>. Kas ve </a:t>
            </a:r>
            <a:r>
              <a:rPr lang="tr-TR" dirty="0" err="1">
                <a:latin typeface="Comic Sans MS" panose="030F0902030302020204" pitchFamily="66" charset="0"/>
              </a:rPr>
              <a:t>karaciğer</a:t>
            </a:r>
            <a:r>
              <a:rPr lang="tr-TR" dirty="0">
                <a:latin typeface="Comic Sans MS" panose="030F0902030302020204" pitchFamily="66" charset="0"/>
              </a:rPr>
              <a:t> glikojeni </a:t>
            </a:r>
            <a:r>
              <a:rPr lang="tr-TR" dirty="0" err="1">
                <a:latin typeface="Comic Sans MS" panose="030F0902030302020204" pitchFamily="66" charset="0"/>
              </a:rPr>
              <a:t>ağır</a:t>
            </a:r>
            <a:r>
              <a:rPr lang="tr-TR" dirty="0">
                <a:latin typeface="Comic Sans MS" panose="030F0902030302020204" pitchFamily="66" charset="0"/>
              </a:rPr>
              <a:t> </a:t>
            </a:r>
            <a:r>
              <a:rPr lang="tr-TR" dirty="0" err="1">
                <a:latin typeface="Comic Sans MS" panose="030F0902030302020204" pitchFamily="66" charset="0"/>
              </a:rPr>
              <a:t>çalışma</a:t>
            </a:r>
            <a:r>
              <a:rPr lang="tr-TR" dirty="0">
                <a:latin typeface="Comic Sans MS" panose="030F0902030302020204" pitchFamily="66" charset="0"/>
              </a:rPr>
              <a:t> </a:t>
            </a:r>
            <a:r>
              <a:rPr lang="tr-TR" dirty="0" err="1">
                <a:latin typeface="Comic Sans MS" panose="030F0902030302020204" pitchFamily="66" charset="0"/>
              </a:rPr>
              <a:t>koşullarında</a:t>
            </a:r>
            <a:r>
              <a:rPr lang="tr-TR" dirty="0">
                <a:latin typeface="Comic Sans MS" panose="030F0902030302020204" pitchFamily="66" charset="0"/>
              </a:rPr>
              <a:t> ve dayanıklılık egzersizlerinde enerji </a:t>
            </a:r>
            <a:r>
              <a:rPr lang="tr-TR" dirty="0" err="1">
                <a:latin typeface="Comic Sans MS" panose="030F0902030302020204" pitchFamily="66" charset="0"/>
              </a:rPr>
              <a:t>kaynağı</a:t>
            </a:r>
            <a:r>
              <a:rPr lang="tr-TR" dirty="0">
                <a:latin typeface="Comic Sans MS" panose="030F0902030302020204" pitchFamily="66" charset="0"/>
              </a:rPr>
              <a:t> olarak kullanılır. </a:t>
            </a:r>
          </a:p>
          <a:p>
            <a:pPr algn="just"/>
            <a:endParaRPr lang="tr-TR" dirty="0">
              <a:latin typeface="Comic Sans MS" panose="030F0902030302020204" pitchFamily="66" charset="0"/>
            </a:endParaRPr>
          </a:p>
          <a:p>
            <a:pPr algn="just"/>
            <a:r>
              <a:rPr lang="tr-TR" dirty="0" err="1">
                <a:latin typeface="Comic Sans MS" panose="030F0902030302020204" pitchFamily="66" charset="0"/>
              </a:rPr>
              <a:t>Günlük</a:t>
            </a:r>
            <a:r>
              <a:rPr lang="tr-TR" dirty="0">
                <a:latin typeface="Comic Sans MS" panose="030F0902030302020204" pitchFamily="66" charset="0"/>
              </a:rPr>
              <a:t> fazla alınan karbonhidrat glikojen olarak depolandıktan sonra geri kalanı </a:t>
            </a:r>
            <a:r>
              <a:rPr lang="tr-TR" dirty="0" err="1">
                <a:latin typeface="Comic Sans MS" panose="030F0902030302020204" pitchFamily="66" charset="0"/>
              </a:rPr>
              <a:t>yağa</a:t>
            </a:r>
            <a:r>
              <a:rPr lang="tr-TR" dirty="0">
                <a:latin typeface="Comic Sans MS" panose="030F0902030302020204" pitchFamily="66" charset="0"/>
              </a:rPr>
              <a:t> </a:t>
            </a:r>
            <a:r>
              <a:rPr lang="tr-TR" dirty="0" err="1">
                <a:latin typeface="Comic Sans MS" panose="030F0902030302020204" pitchFamily="66" charset="0"/>
              </a:rPr>
              <a:t>dönüşür</a:t>
            </a:r>
            <a:r>
              <a:rPr lang="tr-TR" dirty="0">
                <a:latin typeface="Comic Sans MS" panose="030F0902030302020204" pitchFamily="66" charset="0"/>
              </a:rPr>
              <a:t> ve depolanır. Bu nedenle </a:t>
            </a:r>
            <a:r>
              <a:rPr lang="tr-TR" dirty="0" err="1">
                <a:latin typeface="Comic Sans MS" panose="030F0902030302020204" pitchFamily="66" charset="0"/>
              </a:rPr>
              <a:t>günlük</a:t>
            </a:r>
            <a:r>
              <a:rPr lang="tr-TR" dirty="0">
                <a:latin typeface="Comic Sans MS" panose="030F0902030302020204" pitchFamily="66" charset="0"/>
              </a:rPr>
              <a:t> alınan diyet enerjisinin </a:t>
            </a:r>
            <a:r>
              <a:rPr lang="tr-TR" dirty="0">
                <a:solidFill>
                  <a:srgbClr val="FF0000"/>
                </a:solidFill>
                <a:latin typeface="Comic Sans MS" panose="030F0902030302020204" pitchFamily="66" charset="0"/>
              </a:rPr>
              <a:t>%45-60’ının karbonhidratlardan gelmesi </a:t>
            </a:r>
            <a:r>
              <a:rPr lang="tr-TR" dirty="0" err="1">
                <a:latin typeface="Comic Sans MS" panose="030F0902030302020204" pitchFamily="66" charset="0"/>
              </a:rPr>
              <a:t>önerilir</a:t>
            </a:r>
            <a:r>
              <a:rPr lang="tr-TR" dirty="0">
                <a:latin typeface="Comic Sans MS" panose="030F0902030302020204" pitchFamily="66" charset="0"/>
              </a:rPr>
              <a:t>. </a:t>
            </a:r>
          </a:p>
        </p:txBody>
      </p:sp>
    </p:spTree>
    <p:extLst>
      <p:ext uri="{BB962C8B-B14F-4D97-AF65-F5344CB8AC3E}">
        <p14:creationId xmlns:p14="http://schemas.microsoft.com/office/powerpoint/2010/main" val="3567583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28</a:t>
            </a:fld>
            <a:endParaRPr lang="tr-TR"/>
          </a:p>
        </p:txBody>
      </p:sp>
      <p:sp>
        <p:nvSpPr>
          <p:cNvPr id="2" name="Metin kutusu 1">
            <a:extLst>
              <a:ext uri="{FF2B5EF4-FFF2-40B4-BE49-F238E27FC236}">
                <a16:creationId xmlns:a16="http://schemas.microsoft.com/office/drawing/2014/main" id="{4F009CF8-536D-F743-B30C-C70479633182}"/>
              </a:ext>
            </a:extLst>
          </p:cNvPr>
          <p:cNvSpPr txBox="1"/>
          <p:nvPr/>
        </p:nvSpPr>
        <p:spPr>
          <a:xfrm>
            <a:off x="4533603" y="108588"/>
            <a:ext cx="5200463" cy="523220"/>
          </a:xfrm>
          <a:prstGeom prst="rect">
            <a:avLst/>
          </a:prstGeom>
          <a:noFill/>
        </p:spPr>
        <p:txBody>
          <a:bodyPr wrap="none" rtlCol="0">
            <a:spAutoFit/>
          </a:bodyPr>
          <a:lstStyle/>
          <a:p>
            <a:r>
              <a:rPr lang="tr-TR" sz="2800" dirty="0">
                <a:solidFill>
                  <a:srgbClr val="FF0000"/>
                </a:solidFill>
                <a:latin typeface="Comic Sans MS" panose="030F0902030302020204" pitchFamily="66" charset="0"/>
              </a:rPr>
              <a:t>Karbonhidrat kaynağı gıdalar  </a:t>
            </a:r>
          </a:p>
        </p:txBody>
      </p:sp>
      <p:sp>
        <p:nvSpPr>
          <p:cNvPr id="5" name="Metin kutusu 4">
            <a:extLst>
              <a:ext uri="{FF2B5EF4-FFF2-40B4-BE49-F238E27FC236}">
                <a16:creationId xmlns:a16="http://schemas.microsoft.com/office/drawing/2014/main" id="{4C0BBAA1-8C67-264A-9DD4-88E298913973}"/>
              </a:ext>
            </a:extLst>
          </p:cNvPr>
          <p:cNvSpPr txBox="1"/>
          <p:nvPr/>
        </p:nvSpPr>
        <p:spPr>
          <a:xfrm>
            <a:off x="1206500" y="1016000"/>
            <a:ext cx="9738308" cy="1477328"/>
          </a:xfrm>
          <a:prstGeom prst="rect">
            <a:avLst/>
          </a:prstGeom>
          <a:noFill/>
        </p:spPr>
        <p:txBody>
          <a:bodyPr wrap="square" rtlCol="0">
            <a:spAutoFit/>
          </a:bodyPr>
          <a:lstStyle/>
          <a:p>
            <a:pPr algn="just"/>
            <a:r>
              <a:rPr lang="tr-TR" dirty="0">
                <a:latin typeface="Comic Sans MS" panose="030F0902030302020204" pitchFamily="66" charset="0"/>
              </a:rPr>
              <a:t>Genel olarak karbonhidrat kaynaklı gıdaların başında bitkisel kaynaklı gıdalar gelmektedir. Bitkisel gıdalar çeşitlerine göre az yada çok karbonhidrat depo ederler.  Kuru tanelerin %60-90’ı karbonhidratlardan oluşmuştur. Meyve ve sebzelerde ise  %10-20 oranında karbonhidrat bulunur.</a:t>
            </a:r>
            <a:endParaRPr lang="tr-TR" dirty="0">
              <a:solidFill>
                <a:srgbClr val="333333"/>
              </a:solidFill>
              <a:latin typeface="Comic Sans MS" panose="030F0902030302020204" pitchFamily="66" charset="0"/>
            </a:endParaRPr>
          </a:p>
          <a:p>
            <a:pPr algn="just"/>
            <a:endParaRPr lang="tr-TR" dirty="0">
              <a:solidFill>
                <a:srgbClr val="333333"/>
              </a:solidFill>
              <a:latin typeface="Comic Sans MS" panose="030F0902030302020204" pitchFamily="66" charset="0"/>
            </a:endParaRPr>
          </a:p>
        </p:txBody>
      </p:sp>
      <p:sp>
        <p:nvSpPr>
          <p:cNvPr id="6" name="Metin kutusu 5">
            <a:extLst>
              <a:ext uri="{FF2B5EF4-FFF2-40B4-BE49-F238E27FC236}">
                <a16:creationId xmlns:a16="http://schemas.microsoft.com/office/drawing/2014/main" id="{22F82FAE-E923-5148-B68E-EE9062ED244A}"/>
              </a:ext>
            </a:extLst>
          </p:cNvPr>
          <p:cNvSpPr txBox="1"/>
          <p:nvPr/>
        </p:nvSpPr>
        <p:spPr>
          <a:xfrm>
            <a:off x="467592" y="2609299"/>
            <a:ext cx="6096000" cy="3477875"/>
          </a:xfrm>
          <a:prstGeom prst="rect">
            <a:avLst/>
          </a:prstGeom>
          <a:noFill/>
        </p:spPr>
        <p:txBody>
          <a:bodyPr wrap="square">
            <a:spAutoFit/>
          </a:bodyPr>
          <a:lstStyle/>
          <a:p>
            <a:pPr algn="just"/>
            <a:r>
              <a:rPr lang="tr-TR" sz="2000" b="1" dirty="0">
                <a:solidFill>
                  <a:srgbClr val="FF0000"/>
                </a:solidFill>
                <a:effectLst/>
                <a:latin typeface="Comic Sans MS" panose="030F0902030302020204" pitchFamily="66" charset="0"/>
              </a:rPr>
              <a:t>Basit karbonhidratlar</a:t>
            </a:r>
            <a:r>
              <a:rPr lang="tr-TR" sz="2000" b="1" dirty="0">
                <a:solidFill>
                  <a:srgbClr val="191919"/>
                </a:solidFill>
                <a:effectLst/>
                <a:latin typeface="Comic Sans MS" panose="030F0902030302020204" pitchFamily="66" charset="0"/>
              </a:rPr>
              <a:t>; </a:t>
            </a:r>
            <a:r>
              <a:rPr lang="tr-TR" sz="2000" dirty="0">
                <a:solidFill>
                  <a:srgbClr val="191919"/>
                </a:solidFill>
                <a:effectLst/>
                <a:latin typeface="Comic Sans MS" panose="030F0902030302020204" pitchFamily="66" charset="0"/>
              </a:rPr>
              <a:t>tek ve en fazla iki </a:t>
            </a:r>
            <a:r>
              <a:rPr lang="tr-TR" sz="2000" dirty="0" err="1">
                <a:solidFill>
                  <a:srgbClr val="191919"/>
                </a:solidFill>
                <a:effectLst/>
                <a:latin typeface="Comic Sans MS" panose="030F0902030302020204" pitchFamily="66" charset="0"/>
              </a:rPr>
              <a:t>molekül</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şeker</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içerir</a:t>
            </a:r>
            <a:r>
              <a:rPr lang="tr-TR" sz="2000" dirty="0">
                <a:solidFill>
                  <a:srgbClr val="191919"/>
                </a:solidFill>
                <a:effectLst/>
                <a:latin typeface="Comic Sans MS" panose="030F0902030302020204" pitchFamily="66" charset="0"/>
              </a:rPr>
              <a:t>. Tek </a:t>
            </a:r>
            <a:r>
              <a:rPr lang="tr-TR" sz="2000" dirty="0" err="1">
                <a:solidFill>
                  <a:srgbClr val="191919"/>
                </a:solidFill>
                <a:effectLst/>
                <a:latin typeface="Comic Sans MS" panose="030F0902030302020204" pitchFamily="66" charset="0"/>
              </a:rPr>
              <a:t>molekül</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şekerler</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glukoz</a:t>
            </a:r>
            <a:r>
              <a:rPr lang="tr-TR" sz="2000" dirty="0">
                <a:solidFill>
                  <a:srgbClr val="191919"/>
                </a:solidFill>
                <a:effectLst/>
                <a:latin typeface="Comic Sans MS" panose="030F0902030302020204" pitchFamily="66" charset="0"/>
              </a:rPr>
              <a:t> veya glikoz (</a:t>
            </a:r>
            <a:r>
              <a:rPr lang="tr-TR" sz="2000" dirty="0" err="1">
                <a:solidFill>
                  <a:srgbClr val="191919"/>
                </a:solidFill>
                <a:effectLst/>
                <a:latin typeface="Comic Sans MS" panose="030F0902030302020204" pitchFamily="66" charset="0"/>
              </a:rPr>
              <a:t>üzüm</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şekeri</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fruktoz</a:t>
            </a:r>
            <a:r>
              <a:rPr lang="tr-TR" sz="2000" dirty="0">
                <a:solidFill>
                  <a:srgbClr val="191919"/>
                </a:solidFill>
                <a:effectLst/>
                <a:latin typeface="Comic Sans MS" panose="030F0902030302020204" pitchFamily="66" charset="0"/>
              </a:rPr>
              <a:t> (meyve </a:t>
            </a:r>
            <a:r>
              <a:rPr lang="tr-TR" sz="2000" dirty="0" err="1">
                <a:solidFill>
                  <a:srgbClr val="191919"/>
                </a:solidFill>
                <a:effectLst/>
                <a:latin typeface="Comic Sans MS" panose="030F0902030302020204" pitchFamily="66" charset="0"/>
              </a:rPr>
              <a:t>şekeri</a:t>
            </a:r>
            <a:r>
              <a:rPr lang="tr-TR" sz="2000" dirty="0">
                <a:solidFill>
                  <a:srgbClr val="191919"/>
                </a:solidFill>
                <a:effectLst/>
                <a:latin typeface="Comic Sans MS" panose="030F0902030302020204" pitchFamily="66" charset="0"/>
              </a:rPr>
              <a:t>) ve </a:t>
            </a:r>
            <a:r>
              <a:rPr lang="tr-TR" sz="2000" dirty="0" err="1">
                <a:solidFill>
                  <a:srgbClr val="191919"/>
                </a:solidFill>
                <a:effectLst/>
                <a:latin typeface="Comic Sans MS" panose="030F0902030302020204" pitchFamily="66" charset="0"/>
              </a:rPr>
              <a:t>galaktoz</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süt</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şekeri</a:t>
            </a:r>
            <a:r>
              <a:rPr lang="tr-TR" sz="2000" dirty="0">
                <a:solidFill>
                  <a:srgbClr val="191919"/>
                </a:solidFill>
                <a:effectLst/>
                <a:latin typeface="Comic Sans MS" panose="030F0902030302020204" pitchFamily="66" charset="0"/>
              </a:rPr>
              <a:t>)’dur. </a:t>
            </a:r>
            <a:r>
              <a:rPr lang="tr-TR" sz="2000" dirty="0" err="1">
                <a:solidFill>
                  <a:srgbClr val="191919"/>
                </a:solidFill>
                <a:effectLst/>
                <a:latin typeface="Comic Sans MS" panose="030F0902030302020204" pitchFamily="66" charset="0"/>
              </a:rPr>
              <a:t>İki</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molekül</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şeker</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içerenler</a:t>
            </a:r>
            <a:r>
              <a:rPr lang="tr-TR" sz="2000" dirty="0">
                <a:solidFill>
                  <a:srgbClr val="191919"/>
                </a:solidFill>
                <a:effectLst/>
                <a:latin typeface="Comic Sans MS" panose="030F0902030302020204" pitchFamily="66" charset="0"/>
              </a:rPr>
              <a:t> ise </a:t>
            </a:r>
            <a:r>
              <a:rPr lang="tr-TR" sz="2000" dirty="0" err="1">
                <a:solidFill>
                  <a:srgbClr val="191919"/>
                </a:solidFill>
                <a:effectLst/>
                <a:latin typeface="Comic Sans MS" panose="030F0902030302020204" pitchFamily="66" charset="0"/>
              </a:rPr>
              <a:t>sukroz</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çay</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şekeri</a:t>
            </a:r>
            <a:r>
              <a:rPr lang="tr-TR" sz="2000" dirty="0">
                <a:solidFill>
                  <a:srgbClr val="191919"/>
                </a:solidFill>
                <a:effectLst/>
                <a:latin typeface="Comic Sans MS" panose="030F0902030302020204" pitchFamily="66" charset="0"/>
              </a:rPr>
              <a:t>, sofra </a:t>
            </a:r>
            <a:r>
              <a:rPr lang="tr-TR" sz="2000" dirty="0" err="1">
                <a:solidFill>
                  <a:srgbClr val="191919"/>
                </a:solidFill>
                <a:effectLst/>
                <a:latin typeface="Comic Sans MS" panose="030F0902030302020204" pitchFamily="66" charset="0"/>
              </a:rPr>
              <a:t>şekeri</a:t>
            </a:r>
            <a:r>
              <a:rPr lang="tr-TR" sz="2000" dirty="0">
                <a:solidFill>
                  <a:srgbClr val="191919"/>
                </a:solidFill>
                <a:effectLst/>
                <a:latin typeface="Comic Sans MS" panose="030F0902030302020204" pitchFamily="66" charset="0"/>
              </a:rPr>
              <a:t>), laktoz (</a:t>
            </a:r>
            <a:r>
              <a:rPr lang="tr-TR" sz="2000" dirty="0" err="1">
                <a:solidFill>
                  <a:srgbClr val="191919"/>
                </a:solidFill>
                <a:effectLst/>
                <a:latin typeface="Comic Sans MS" panose="030F0902030302020204" pitchFamily="66" charset="0"/>
              </a:rPr>
              <a:t>süt</a:t>
            </a:r>
            <a:r>
              <a:rPr lang="tr-TR" sz="2000" dirty="0">
                <a:solidFill>
                  <a:srgbClr val="191919"/>
                </a:solidFill>
                <a:effectLst/>
                <a:latin typeface="Comic Sans MS" panose="030F0902030302020204" pitchFamily="66" charset="0"/>
              </a:rPr>
              <a:t> ve </a:t>
            </a:r>
            <a:r>
              <a:rPr lang="tr-TR" sz="2000" dirty="0" err="1">
                <a:solidFill>
                  <a:srgbClr val="191919"/>
                </a:solidFill>
                <a:effectLst/>
                <a:latin typeface="Comic Sans MS" panose="030F0902030302020204" pitchFamily="66" charset="0"/>
              </a:rPr>
              <a:t>ürünleri</a:t>
            </a:r>
            <a:r>
              <a:rPr lang="tr-TR" sz="2000" dirty="0">
                <a:solidFill>
                  <a:srgbClr val="191919"/>
                </a:solidFill>
                <a:effectLst/>
                <a:latin typeface="Comic Sans MS" panose="030F0902030302020204" pitchFamily="66" charset="0"/>
              </a:rPr>
              <a:t>) ve maltozdur (bazı sebzeler ve malt). Basit </a:t>
            </a:r>
            <a:r>
              <a:rPr lang="tr-TR" sz="2000" dirty="0" err="1">
                <a:solidFill>
                  <a:srgbClr val="191919"/>
                </a:solidFill>
                <a:effectLst/>
                <a:latin typeface="Comic Sans MS" panose="030F0902030302020204" pitchFamily="66" charset="0"/>
              </a:rPr>
              <a:t>şekerler</a:t>
            </a:r>
            <a:r>
              <a:rPr lang="tr-TR" sz="2000" dirty="0">
                <a:solidFill>
                  <a:srgbClr val="191919"/>
                </a:solidFill>
                <a:effectLst/>
                <a:latin typeface="Comic Sans MS" panose="030F0902030302020204" pitchFamily="66" charset="0"/>
              </a:rPr>
              <a:t> besine tatlı tadını verir. </a:t>
            </a:r>
            <a:r>
              <a:rPr lang="tr-TR" sz="2000" dirty="0" err="1">
                <a:solidFill>
                  <a:srgbClr val="191919"/>
                </a:solidFill>
                <a:effectLst/>
                <a:latin typeface="Comic Sans MS" panose="030F0902030302020204" pitchFamily="66" charset="0"/>
              </a:rPr>
              <a:t>Doğal</a:t>
            </a:r>
            <a:r>
              <a:rPr lang="tr-TR" sz="2000" dirty="0">
                <a:solidFill>
                  <a:srgbClr val="191919"/>
                </a:solidFill>
                <a:effectLst/>
                <a:latin typeface="Comic Sans MS" panose="030F0902030302020204" pitchFamily="66" charset="0"/>
              </a:rPr>
              <a:t> olarak meyvelerde, </a:t>
            </a:r>
            <a:r>
              <a:rPr lang="tr-TR" sz="2000" dirty="0" err="1">
                <a:solidFill>
                  <a:srgbClr val="191919"/>
                </a:solidFill>
                <a:effectLst/>
                <a:latin typeface="Comic Sans MS" panose="030F0902030302020204" pitchFamily="66" charset="0"/>
              </a:rPr>
              <a:t>sütte</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eklenmis</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şeker</a:t>
            </a:r>
            <a:r>
              <a:rPr lang="tr-TR" sz="2000" dirty="0">
                <a:solidFill>
                  <a:srgbClr val="191919"/>
                </a:solidFill>
                <a:effectLst/>
                <a:latin typeface="Comic Sans MS" panose="030F0902030302020204" pitchFamily="66" charset="0"/>
              </a:rPr>
              <a:t> olarak gazlı </a:t>
            </a:r>
            <a:r>
              <a:rPr lang="tr-TR" sz="2000" dirty="0" err="1">
                <a:solidFill>
                  <a:srgbClr val="191919"/>
                </a:solidFill>
                <a:effectLst/>
                <a:latin typeface="Comic Sans MS" panose="030F0902030302020204" pitchFamily="66" charset="0"/>
              </a:rPr>
              <a:t>içeceklerde</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soğuk</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çay</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içeceklerinde</a:t>
            </a:r>
            <a:r>
              <a:rPr lang="tr-TR" sz="2000" dirty="0">
                <a:solidFill>
                  <a:srgbClr val="191919"/>
                </a:solidFill>
                <a:effectLst/>
                <a:latin typeface="Comic Sans MS" panose="030F0902030302020204" pitchFamily="66" charset="0"/>
              </a:rPr>
              <a:t>, meyveli </a:t>
            </a:r>
            <a:r>
              <a:rPr lang="tr-TR" sz="2000" dirty="0" err="1">
                <a:solidFill>
                  <a:srgbClr val="191919"/>
                </a:solidFill>
                <a:effectLst/>
                <a:latin typeface="Comic Sans MS" panose="030F0902030302020204" pitchFamily="66" charset="0"/>
              </a:rPr>
              <a:t>içeceklerde</a:t>
            </a:r>
            <a:r>
              <a:rPr lang="tr-TR" sz="2000" dirty="0">
                <a:solidFill>
                  <a:srgbClr val="191919"/>
                </a:solidFill>
                <a:effectLst/>
                <a:latin typeface="Comic Sans MS" panose="030F0902030302020204" pitchFamily="66" charset="0"/>
              </a:rPr>
              <a:t>, </a:t>
            </a:r>
            <a:r>
              <a:rPr lang="tr-TR" sz="2000" dirty="0" err="1">
                <a:solidFill>
                  <a:srgbClr val="191919"/>
                </a:solidFill>
                <a:effectLst/>
                <a:latin typeface="Comic Sans MS" panose="030F0902030302020204" pitchFamily="66" charset="0"/>
              </a:rPr>
              <a:t>şekerleme</a:t>
            </a:r>
            <a:r>
              <a:rPr lang="tr-TR" sz="2000" dirty="0">
                <a:solidFill>
                  <a:srgbClr val="191919"/>
                </a:solidFill>
                <a:effectLst/>
                <a:latin typeface="Comic Sans MS" panose="030F0902030302020204" pitchFamily="66" charset="0"/>
              </a:rPr>
              <a:t> ve tatlılarda bulunur </a:t>
            </a:r>
            <a:endParaRPr lang="tr-TR" sz="2000" dirty="0">
              <a:latin typeface="Comic Sans MS" panose="030F0902030302020204" pitchFamily="66" charset="0"/>
            </a:endParaRPr>
          </a:p>
        </p:txBody>
      </p:sp>
      <p:sp>
        <p:nvSpPr>
          <p:cNvPr id="8" name="Metin kutusu 7">
            <a:extLst>
              <a:ext uri="{FF2B5EF4-FFF2-40B4-BE49-F238E27FC236}">
                <a16:creationId xmlns:a16="http://schemas.microsoft.com/office/drawing/2014/main" id="{E2B4D13E-021C-784C-A2F4-CABD43D009B0}"/>
              </a:ext>
            </a:extLst>
          </p:cNvPr>
          <p:cNvSpPr txBox="1"/>
          <p:nvPr/>
        </p:nvSpPr>
        <p:spPr>
          <a:xfrm>
            <a:off x="6863397" y="2877520"/>
            <a:ext cx="4784812" cy="2308324"/>
          </a:xfrm>
          <a:prstGeom prst="rect">
            <a:avLst/>
          </a:prstGeom>
          <a:noFill/>
        </p:spPr>
        <p:txBody>
          <a:bodyPr wrap="square">
            <a:spAutoFit/>
          </a:bodyPr>
          <a:lstStyle/>
          <a:p>
            <a:pPr algn="just"/>
            <a:r>
              <a:rPr lang="tr-TR" sz="1800" b="1" dirty="0">
                <a:solidFill>
                  <a:srgbClr val="FF0000"/>
                </a:solidFill>
                <a:effectLst/>
                <a:latin typeface="Comic Sans MS" panose="030F0902030302020204" pitchFamily="66" charset="0"/>
              </a:rPr>
              <a:t>Kompleks karbonhidratlar</a:t>
            </a:r>
            <a:r>
              <a:rPr lang="tr-TR" sz="1800" b="1" dirty="0">
                <a:solidFill>
                  <a:srgbClr val="191919"/>
                </a:solidFill>
                <a:effectLst/>
                <a:latin typeface="Comic Sans MS" panose="030F0902030302020204" pitchFamily="66" charset="0"/>
              </a:rPr>
              <a:t>; </a:t>
            </a:r>
            <a:r>
              <a:rPr lang="tr-TR" sz="1800" dirty="0" err="1">
                <a:solidFill>
                  <a:srgbClr val="191919"/>
                </a:solidFill>
                <a:effectLst/>
                <a:latin typeface="Comic Sans MS" panose="030F0902030302020204" pitchFamily="66" charset="0"/>
              </a:rPr>
              <a:t>nişasta</a:t>
            </a:r>
            <a:r>
              <a:rPr lang="tr-TR" sz="1800" dirty="0">
                <a:solidFill>
                  <a:srgbClr val="191919"/>
                </a:solidFill>
                <a:effectLst/>
                <a:latin typeface="Comic Sans MS" panose="030F0902030302020204" pitchFamily="66" charset="0"/>
              </a:rPr>
              <a:t> ve diyet posasını </a:t>
            </a:r>
            <a:r>
              <a:rPr lang="tr-TR" sz="1800" dirty="0" err="1">
                <a:solidFill>
                  <a:srgbClr val="191919"/>
                </a:solidFill>
                <a:effectLst/>
                <a:latin typeface="Comic Sans MS" panose="030F0902030302020204" pitchFamily="66" charset="0"/>
              </a:rPr>
              <a:t>içerir</a:t>
            </a:r>
            <a:r>
              <a:rPr lang="tr-TR" sz="1800" dirty="0">
                <a:solidFill>
                  <a:srgbClr val="191919"/>
                </a:solidFill>
                <a:effectLst/>
                <a:latin typeface="Comic Sans MS" panose="030F0902030302020204" pitchFamily="66" charset="0"/>
              </a:rPr>
              <a:t>. </a:t>
            </a:r>
            <a:r>
              <a:rPr lang="tr-TR" sz="1800" dirty="0" err="1">
                <a:solidFill>
                  <a:srgbClr val="191919"/>
                </a:solidFill>
                <a:effectLst/>
                <a:latin typeface="Comic Sans MS" panose="030F0902030302020204" pitchFamily="66" charset="0"/>
              </a:rPr>
              <a:t>Nişasta</a:t>
            </a:r>
            <a:r>
              <a:rPr lang="tr-TR" sz="1800" dirty="0">
                <a:solidFill>
                  <a:srgbClr val="191919"/>
                </a:solidFill>
                <a:effectLst/>
                <a:latin typeface="Comic Sans MS" panose="030F0902030302020204" pitchFamily="66" charset="0"/>
              </a:rPr>
              <a:t> </a:t>
            </a:r>
            <a:r>
              <a:rPr lang="tr-TR" sz="1800" dirty="0" err="1">
                <a:solidFill>
                  <a:srgbClr val="191919"/>
                </a:solidFill>
                <a:effectLst/>
                <a:latin typeface="Comic Sans MS" panose="030F0902030302020204" pitchFamily="66" charset="0"/>
              </a:rPr>
              <a:t>birçok</a:t>
            </a:r>
            <a:r>
              <a:rPr lang="tr-TR" sz="1800" dirty="0">
                <a:solidFill>
                  <a:srgbClr val="191919"/>
                </a:solidFill>
                <a:effectLst/>
                <a:latin typeface="Comic Sans MS" panose="030F0902030302020204" pitchFamily="66" charset="0"/>
              </a:rPr>
              <a:t> bitkisel besin- de bulunur. Tahıllar (</a:t>
            </a:r>
            <a:r>
              <a:rPr lang="tr-TR" sz="1800" dirty="0" err="1">
                <a:solidFill>
                  <a:srgbClr val="191919"/>
                </a:solidFill>
                <a:effectLst/>
                <a:latin typeface="Comic Sans MS" panose="030F0902030302020204" pitchFamily="66" charset="0"/>
              </a:rPr>
              <a:t>buğday</a:t>
            </a:r>
            <a:r>
              <a:rPr lang="tr-TR" sz="1800" dirty="0">
                <a:solidFill>
                  <a:srgbClr val="191919"/>
                </a:solidFill>
                <a:effectLst/>
                <a:latin typeface="Comic Sans MS" panose="030F0902030302020204" pitchFamily="66" charset="0"/>
              </a:rPr>
              <a:t>, </a:t>
            </a:r>
            <a:r>
              <a:rPr lang="tr-TR" sz="1800" dirty="0" err="1">
                <a:solidFill>
                  <a:srgbClr val="191919"/>
                </a:solidFill>
                <a:effectLst/>
                <a:latin typeface="Comic Sans MS" panose="030F0902030302020204" pitchFamily="66" charset="0"/>
              </a:rPr>
              <a:t>çavdar</a:t>
            </a:r>
            <a:r>
              <a:rPr lang="tr-TR" sz="1800" dirty="0">
                <a:solidFill>
                  <a:srgbClr val="191919"/>
                </a:solidFill>
                <a:effectLst/>
                <a:latin typeface="Comic Sans MS" panose="030F0902030302020204" pitchFamily="66" charset="0"/>
              </a:rPr>
              <a:t>, yulaf, </a:t>
            </a:r>
            <a:r>
              <a:rPr lang="tr-TR" sz="1800" dirty="0" err="1">
                <a:solidFill>
                  <a:srgbClr val="191919"/>
                </a:solidFill>
                <a:effectLst/>
                <a:latin typeface="Comic Sans MS" panose="030F0902030302020204" pitchFamily="66" charset="0"/>
              </a:rPr>
              <a:t>pirinc</a:t>
            </a:r>
            <a:r>
              <a:rPr lang="tr-TR" sz="1800" dirty="0">
                <a:solidFill>
                  <a:srgbClr val="191919"/>
                </a:solidFill>
                <a:effectLst/>
                <a:latin typeface="Comic Sans MS" panose="030F0902030302020204" pitchFamily="66" charset="0"/>
              </a:rPr>
              <a:t>̧, arpa ve darı), </a:t>
            </a:r>
            <a:r>
              <a:rPr lang="tr-TR" sz="1800" dirty="0" err="1">
                <a:solidFill>
                  <a:srgbClr val="191919"/>
                </a:solidFill>
                <a:effectLst/>
                <a:latin typeface="Comic Sans MS" panose="030F0902030302020204" pitchFamily="66" charset="0"/>
              </a:rPr>
              <a:t>kurubaklagiller</a:t>
            </a:r>
            <a:r>
              <a:rPr lang="tr-TR" sz="1800" dirty="0">
                <a:solidFill>
                  <a:srgbClr val="191919"/>
                </a:solidFill>
                <a:effectLst/>
                <a:latin typeface="Comic Sans MS" panose="030F0902030302020204" pitchFamily="66" charset="0"/>
              </a:rPr>
              <a:t> (kuru fa- </a:t>
            </a:r>
            <a:r>
              <a:rPr lang="tr-TR" sz="1800" dirty="0" err="1">
                <a:solidFill>
                  <a:srgbClr val="191919"/>
                </a:solidFill>
                <a:effectLst/>
                <a:latin typeface="Comic Sans MS" panose="030F0902030302020204" pitchFamily="66" charset="0"/>
              </a:rPr>
              <a:t>sulye</a:t>
            </a:r>
            <a:r>
              <a:rPr lang="tr-TR" sz="1800" dirty="0">
                <a:solidFill>
                  <a:srgbClr val="191919"/>
                </a:solidFill>
                <a:effectLst/>
                <a:latin typeface="Comic Sans MS" panose="030F0902030302020204" pitchFamily="66" charset="0"/>
              </a:rPr>
              <a:t>, mercimek, nohut) ve </a:t>
            </a:r>
            <a:r>
              <a:rPr lang="tr-TR" sz="1800" dirty="0" err="1">
                <a:solidFill>
                  <a:srgbClr val="191919"/>
                </a:solidFill>
                <a:effectLst/>
                <a:latin typeface="Comic Sans MS" panose="030F0902030302020204" pitchFamily="66" charset="0"/>
              </a:rPr>
              <a:t>kök</a:t>
            </a:r>
            <a:r>
              <a:rPr lang="tr-TR" sz="1800" dirty="0">
                <a:solidFill>
                  <a:srgbClr val="191919"/>
                </a:solidFill>
                <a:effectLst/>
                <a:latin typeface="Comic Sans MS" panose="030F0902030302020204" pitchFamily="66" charset="0"/>
              </a:rPr>
              <a:t> sebzeler (</a:t>
            </a:r>
            <a:r>
              <a:rPr lang="tr-TR" sz="1800" dirty="0" err="1">
                <a:solidFill>
                  <a:srgbClr val="191919"/>
                </a:solidFill>
                <a:effectLst/>
                <a:latin typeface="Comic Sans MS" panose="030F0902030302020204" pitchFamily="66" charset="0"/>
              </a:rPr>
              <a:t>pa</a:t>
            </a:r>
            <a:r>
              <a:rPr lang="tr-TR" sz="1800" dirty="0">
                <a:solidFill>
                  <a:srgbClr val="191919"/>
                </a:solidFill>
                <a:effectLst/>
                <a:latin typeface="Comic Sans MS" panose="030F0902030302020204" pitchFamily="66" charset="0"/>
              </a:rPr>
              <a:t>- </a:t>
            </a:r>
            <a:r>
              <a:rPr lang="tr-TR" sz="1800" dirty="0" err="1">
                <a:solidFill>
                  <a:srgbClr val="191919"/>
                </a:solidFill>
                <a:effectLst/>
                <a:latin typeface="Comic Sans MS" panose="030F0902030302020204" pitchFamily="66" charset="0"/>
              </a:rPr>
              <a:t>tates</a:t>
            </a:r>
            <a:r>
              <a:rPr lang="tr-TR" sz="1800" dirty="0">
                <a:solidFill>
                  <a:srgbClr val="191919"/>
                </a:solidFill>
                <a:effectLst/>
                <a:latin typeface="Comic Sans MS" panose="030F0902030302020204" pitchFamily="66" charset="0"/>
              </a:rPr>
              <a:t>) </a:t>
            </a:r>
            <a:r>
              <a:rPr lang="tr-TR" sz="1800" dirty="0" err="1">
                <a:solidFill>
                  <a:srgbClr val="191919"/>
                </a:solidFill>
                <a:effectLst/>
                <a:latin typeface="Comic Sans MS" panose="030F0902030302020204" pitchFamily="66" charset="0"/>
              </a:rPr>
              <a:t>nişasta</a:t>
            </a:r>
            <a:r>
              <a:rPr lang="tr-TR" sz="1800" dirty="0">
                <a:solidFill>
                  <a:srgbClr val="191919"/>
                </a:solidFill>
                <a:effectLst/>
                <a:latin typeface="Comic Sans MS" panose="030F0902030302020204" pitchFamily="66" charset="0"/>
              </a:rPr>
              <a:t> </a:t>
            </a:r>
            <a:r>
              <a:rPr lang="tr-TR" sz="1800" dirty="0" err="1">
                <a:solidFill>
                  <a:srgbClr val="191919"/>
                </a:solidFill>
                <a:effectLst/>
                <a:latin typeface="Comic Sans MS" panose="030F0902030302020204" pitchFamily="66" charset="0"/>
              </a:rPr>
              <a:t>içerir</a:t>
            </a:r>
            <a:r>
              <a:rPr lang="tr-TR" sz="1800" dirty="0">
                <a:solidFill>
                  <a:srgbClr val="191919"/>
                </a:solidFill>
                <a:effectLst/>
                <a:latin typeface="Comic Sans MS" panose="030F0902030302020204" pitchFamily="66" charset="0"/>
              </a:rPr>
              <a:t>. Sebze ve meyveler, tam tahıllar ve </a:t>
            </a:r>
            <a:r>
              <a:rPr lang="tr-TR" sz="1800" dirty="0" err="1">
                <a:solidFill>
                  <a:srgbClr val="191919"/>
                </a:solidFill>
                <a:effectLst/>
                <a:latin typeface="Comic Sans MS" panose="030F0902030302020204" pitchFamily="66" charset="0"/>
              </a:rPr>
              <a:t>kurubaklagiller</a:t>
            </a:r>
            <a:r>
              <a:rPr lang="tr-TR" sz="1800" dirty="0">
                <a:solidFill>
                  <a:srgbClr val="191919"/>
                </a:solidFill>
                <a:effectLst/>
                <a:latin typeface="Comic Sans MS" panose="030F0902030302020204" pitchFamily="66" charset="0"/>
              </a:rPr>
              <a:t> posa </a:t>
            </a:r>
            <a:r>
              <a:rPr lang="tr-TR" sz="1800" dirty="0" err="1">
                <a:solidFill>
                  <a:srgbClr val="191919"/>
                </a:solidFill>
                <a:effectLst/>
                <a:latin typeface="Comic Sans MS" panose="030F0902030302020204" pitchFamily="66" charset="0"/>
              </a:rPr>
              <a:t>içerir</a:t>
            </a:r>
            <a:r>
              <a:rPr lang="tr-TR" sz="1800" dirty="0">
                <a:solidFill>
                  <a:srgbClr val="191919"/>
                </a:solidFill>
                <a:effectLst/>
                <a:latin typeface="Comic Sans MS" panose="030F0902030302020204" pitchFamily="66" charset="0"/>
              </a:rPr>
              <a:t>. </a:t>
            </a:r>
            <a:endParaRPr lang="tr-TR" dirty="0">
              <a:latin typeface="Comic Sans MS" panose="030F0902030302020204" pitchFamily="66" charset="0"/>
            </a:endParaRPr>
          </a:p>
        </p:txBody>
      </p:sp>
    </p:spTree>
    <p:extLst>
      <p:ext uri="{BB962C8B-B14F-4D97-AF65-F5344CB8AC3E}">
        <p14:creationId xmlns:p14="http://schemas.microsoft.com/office/powerpoint/2010/main" val="909669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29</a:t>
            </a:fld>
            <a:endParaRPr lang="tr-TR"/>
          </a:p>
        </p:txBody>
      </p:sp>
      <p:sp>
        <p:nvSpPr>
          <p:cNvPr id="2" name="Metin kutusu 1">
            <a:extLst>
              <a:ext uri="{FF2B5EF4-FFF2-40B4-BE49-F238E27FC236}">
                <a16:creationId xmlns:a16="http://schemas.microsoft.com/office/drawing/2014/main" id="{7FE42B48-5227-2B4D-BE1A-270DBBE054BA}"/>
              </a:ext>
            </a:extLst>
          </p:cNvPr>
          <p:cNvSpPr txBox="1"/>
          <p:nvPr/>
        </p:nvSpPr>
        <p:spPr>
          <a:xfrm>
            <a:off x="738810" y="1488492"/>
            <a:ext cx="1050288" cy="461665"/>
          </a:xfrm>
          <a:prstGeom prst="rect">
            <a:avLst/>
          </a:prstGeom>
          <a:noFill/>
        </p:spPr>
        <p:txBody>
          <a:bodyPr wrap="none" rtlCol="0">
            <a:spAutoFit/>
          </a:bodyPr>
          <a:lstStyle/>
          <a:p>
            <a:r>
              <a:rPr lang="tr-TR" sz="2400" dirty="0">
                <a:solidFill>
                  <a:srgbClr val="FF0000"/>
                </a:solidFill>
                <a:latin typeface="Comic Sans MS" panose="030F0902030302020204" pitchFamily="66" charset="0"/>
              </a:rPr>
              <a:t>Soru: </a:t>
            </a:r>
          </a:p>
        </p:txBody>
      </p:sp>
      <p:sp>
        <p:nvSpPr>
          <p:cNvPr id="3" name="Metin kutusu 2">
            <a:extLst>
              <a:ext uri="{FF2B5EF4-FFF2-40B4-BE49-F238E27FC236}">
                <a16:creationId xmlns:a16="http://schemas.microsoft.com/office/drawing/2014/main" id="{B5749C8C-7980-F94A-A3BA-A12E276C4B29}"/>
              </a:ext>
            </a:extLst>
          </p:cNvPr>
          <p:cNvSpPr txBox="1"/>
          <p:nvPr/>
        </p:nvSpPr>
        <p:spPr>
          <a:xfrm>
            <a:off x="1789097" y="1488492"/>
            <a:ext cx="8348815" cy="1107996"/>
          </a:xfrm>
          <a:prstGeom prst="rect">
            <a:avLst/>
          </a:prstGeom>
          <a:noFill/>
        </p:spPr>
        <p:txBody>
          <a:bodyPr wrap="square" rtlCol="0">
            <a:spAutoFit/>
          </a:bodyPr>
          <a:lstStyle/>
          <a:p>
            <a:pPr algn="just"/>
            <a:r>
              <a:rPr lang="tr-TR" sz="2400" dirty="0"/>
              <a:t>Günlük 2000 </a:t>
            </a:r>
            <a:r>
              <a:rPr lang="tr-TR" sz="2400" dirty="0" err="1"/>
              <a:t>kkal</a:t>
            </a:r>
            <a:r>
              <a:rPr lang="tr-TR" sz="2400" dirty="0"/>
              <a:t> enerji gereksinmesi olan bir </a:t>
            </a:r>
            <a:r>
              <a:rPr lang="tr-TR" sz="2400" dirty="0" err="1"/>
              <a:t>yetişkin</a:t>
            </a:r>
            <a:r>
              <a:rPr lang="tr-TR" sz="2400" dirty="0"/>
              <a:t> bireyin diyetinde ne kadar karbonhidrat bulunmalıdır?</a:t>
            </a:r>
          </a:p>
          <a:p>
            <a:endParaRPr lang="tr-TR" dirty="0"/>
          </a:p>
        </p:txBody>
      </p:sp>
      <p:pic>
        <p:nvPicPr>
          <p:cNvPr id="5122" name="Picture 2" descr="Kırmızı soru işareti | Vektörel çizim ©HitToon | Vektörel #61067223">
            <a:extLst>
              <a:ext uri="{FF2B5EF4-FFF2-40B4-BE49-F238E27FC236}">
                <a16:creationId xmlns:a16="http://schemas.microsoft.com/office/drawing/2014/main" id="{81FF1BD1-39FA-9E4E-A64B-5B1E00021D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810" y="2596488"/>
            <a:ext cx="3439490" cy="329631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Soru İşareti Nedir? Nerede Nasıl Kullanılır?">
            <a:extLst>
              <a:ext uri="{FF2B5EF4-FFF2-40B4-BE49-F238E27FC236}">
                <a16:creationId xmlns:a16="http://schemas.microsoft.com/office/drawing/2014/main" id="{7278D6CF-7F01-7845-B357-334FD8159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7200" y="2844800"/>
            <a:ext cx="58166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535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endParaRPr lang="tr-TR"/>
          </a:p>
        </p:txBody>
      </p:sp>
      <p:sp>
        <p:nvSpPr>
          <p:cNvPr id="3" name="Veri Yer Tutucusu 2"/>
          <p:cNvSpPr>
            <a:spLocks noGrp="1"/>
          </p:cNvSpPr>
          <p:nvPr>
            <p:ph type="dt" sz="half" idx="10"/>
          </p:nvPr>
        </p:nvSpPr>
        <p:spPr/>
        <p:txBody>
          <a:bodyPr/>
          <a:lstStyle/>
          <a:p>
            <a:r>
              <a:rPr lang="tr-TR" smtClean="0"/>
              <a:t>07.10.2020</a:t>
            </a:r>
            <a:endParaRPr lang="tr-TR" dirty="0"/>
          </a:p>
        </p:txBody>
      </p:sp>
      <p:sp>
        <p:nvSpPr>
          <p:cNvPr id="4" name="Altbilgi Yer Tutucusu 3"/>
          <p:cNvSpPr>
            <a:spLocks noGrp="1"/>
          </p:cNvSpPr>
          <p:nvPr>
            <p:ph type="ftr" sz="quarter" idx="11"/>
          </p:nvPr>
        </p:nvSpPr>
        <p:spPr/>
        <p:txBody>
          <a:bodyPr/>
          <a:lstStyle/>
          <a:p>
            <a:r>
              <a:rPr lang="tr-TR" smtClean="0"/>
              <a:t>GM 401- Süt Bilimi ve Teknolojisi</a:t>
            </a:r>
            <a:endParaRPr lang="tr-TR" dirty="0"/>
          </a:p>
        </p:txBody>
      </p:sp>
      <p:sp>
        <p:nvSpPr>
          <p:cNvPr id="5" name="Slayt Numarası Yer Tutucusu 4"/>
          <p:cNvSpPr>
            <a:spLocks noGrp="1"/>
          </p:cNvSpPr>
          <p:nvPr>
            <p:ph type="sldNum" sz="quarter" idx="12"/>
          </p:nvPr>
        </p:nvSpPr>
        <p:spPr/>
        <p:txBody>
          <a:bodyPr/>
          <a:lstStyle/>
          <a:p>
            <a:r>
              <a:rPr lang="tr-TR" smtClean="0"/>
              <a:t>atauni.edu.tr</a:t>
            </a:r>
            <a:endParaRPr lang="tr-TR" dirty="0"/>
          </a:p>
        </p:txBody>
      </p:sp>
    </p:spTree>
    <p:extLst>
      <p:ext uri="{BB962C8B-B14F-4D97-AF65-F5344CB8AC3E}">
        <p14:creationId xmlns:p14="http://schemas.microsoft.com/office/powerpoint/2010/main" val="40017015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30</a:t>
            </a:fld>
            <a:endParaRPr lang="tr-TR"/>
          </a:p>
        </p:txBody>
      </p:sp>
      <p:sp>
        <p:nvSpPr>
          <p:cNvPr id="2" name="Metin kutusu 1">
            <a:extLst>
              <a:ext uri="{FF2B5EF4-FFF2-40B4-BE49-F238E27FC236}">
                <a16:creationId xmlns:a16="http://schemas.microsoft.com/office/drawing/2014/main" id="{108CA348-224A-3040-9A43-9B7451F8FFC9}"/>
              </a:ext>
            </a:extLst>
          </p:cNvPr>
          <p:cNvSpPr txBox="1"/>
          <p:nvPr/>
        </p:nvSpPr>
        <p:spPr>
          <a:xfrm>
            <a:off x="1447800" y="1498600"/>
            <a:ext cx="1364476" cy="523220"/>
          </a:xfrm>
          <a:prstGeom prst="rect">
            <a:avLst/>
          </a:prstGeom>
          <a:noFill/>
        </p:spPr>
        <p:txBody>
          <a:bodyPr wrap="none" rtlCol="0">
            <a:spAutoFit/>
          </a:bodyPr>
          <a:lstStyle/>
          <a:p>
            <a:r>
              <a:rPr lang="tr-TR" sz="2800" dirty="0">
                <a:latin typeface="Comic Sans MS" panose="030F0902030302020204" pitchFamily="66" charset="0"/>
              </a:rPr>
              <a:t>Cevap: </a:t>
            </a:r>
          </a:p>
        </p:txBody>
      </p:sp>
      <p:pic>
        <p:nvPicPr>
          <p:cNvPr id="6146" name="Picture 2" descr="Dişliler · soru · cevap · soru · işareti · ampul · ünlem · işareti - vektör  ilüstrasyonu © limbi007 (#6820871) | Stockfresh">
            <a:extLst>
              <a:ext uri="{FF2B5EF4-FFF2-40B4-BE49-F238E27FC236}">
                <a16:creationId xmlns:a16="http://schemas.microsoft.com/office/drawing/2014/main" id="{94A7173D-C0AB-6441-9E03-7B3A07A99B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800" y="1498600"/>
            <a:ext cx="6858000" cy="45974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1FF023CA-C173-4946-B819-814B5BF2F702}"/>
              </a:ext>
            </a:extLst>
          </p:cNvPr>
          <p:cNvSpPr txBox="1"/>
          <p:nvPr/>
        </p:nvSpPr>
        <p:spPr>
          <a:xfrm>
            <a:off x="2692400" y="1544766"/>
            <a:ext cx="5686172" cy="800219"/>
          </a:xfrm>
          <a:prstGeom prst="rect">
            <a:avLst/>
          </a:prstGeom>
          <a:noFill/>
        </p:spPr>
        <p:txBody>
          <a:bodyPr wrap="none" rtlCol="0">
            <a:spAutoFit/>
          </a:bodyPr>
          <a:lstStyle/>
          <a:p>
            <a:r>
              <a:rPr lang="tr-TR" sz="2800" dirty="0"/>
              <a:t>225-300 g karbonhidrat bulunmalıdır. </a:t>
            </a:r>
          </a:p>
          <a:p>
            <a:endParaRPr lang="tr-TR" dirty="0"/>
          </a:p>
        </p:txBody>
      </p:sp>
    </p:spTree>
    <p:extLst>
      <p:ext uri="{BB962C8B-B14F-4D97-AF65-F5344CB8AC3E}">
        <p14:creationId xmlns:p14="http://schemas.microsoft.com/office/powerpoint/2010/main" val="2514019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7C57C1-329B-474B-8712-40381763569B}"/>
              </a:ext>
            </a:extLst>
          </p:cNvPr>
          <p:cNvSpPr>
            <a:spLocks noGrp="1"/>
          </p:cNvSpPr>
          <p:nvPr>
            <p:ph type="title"/>
          </p:nvPr>
        </p:nvSpPr>
        <p:spPr>
          <a:xfrm>
            <a:off x="3762476" y="66127"/>
            <a:ext cx="10515600" cy="804280"/>
          </a:xfrm>
        </p:spPr>
        <p:txBody>
          <a:bodyPr/>
          <a:lstStyle/>
          <a:p>
            <a:r>
              <a:rPr lang="tr-TR" dirty="0">
                <a:highlight>
                  <a:srgbClr val="FFFF00"/>
                </a:highlight>
              </a:rPr>
              <a:t>Enerji metabolizması</a:t>
            </a:r>
          </a:p>
        </p:txBody>
      </p:sp>
      <p:sp>
        <p:nvSpPr>
          <p:cNvPr id="9" name="Slayt Numarası Yer Tutucusu 8">
            <a:extLst>
              <a:ext uri="{FF2B5EF4-FFF2-40B4-BE49-F238E27FC236}">
                <a16:creationId xmlns:a16="http://schemas.microsoft.com/office/drawing/2014/main" id="{46894C11-12AA-614D-FA5B-72118A857892}"/>
              </a:ext>
            </a:extLst>
          </p:cNvPr>
          <p:cNvSpPr>
            <a:spLocks noGrp="1"/>
          </p:cNvSpPr>
          <p:nvPr>
            <p:ph type="sldNum" sz="quarter" idx="12"/>
          </p:nvPr>
        </p:nvSpPr>
        <p:spPr/>
        <p:txBody>
          <a:bodyPr/>
          <a:lstStyle/>
          <a:p>
            <a:fld id="{50F4E6BD-4CAD-3E44-B214-2CFB9D00E5E7}" type="slidenum">
              <a:rPr lang="tr-TR" smtClean="0"/>
              <a:t>31</a:t>
            </a:fld>
            <a:endParaRPr lang="tr-TR"/>
          </a:p>
        </p:txBody>
      </p:sp>
      <p:sp>
        <p:nvSpPr>
          <p:cNvPr id="10" name="Metin kutusu 9">
            <a:extLst>
              <a:ext uri="{FF2B5EF4-FFF2-40B4-BE49-F238E27FC236}">
                <a16:creationId xmlns:a16="http://schemas.microsoft.com/office/drawing/2014/main" id="{DB9C6E94-3669-CE51-F9BD-35543733CDFD}"/>
              </a:ext>
            </a:extLst>
          </p:cNvPr>
          <p:cNvSpPr txBox="1"/>
          <p:nvPr/>
        </p:nvSpPr>
        <p:spPr>
          <a:xfrm>
            <a:off x="914400" y="811824"/>
            <a:ext cx="2315057" cy="461665"/>
          </a:xfrm>
          <a:prstGeom prst="rect">
            <a:avLst/>
          </a:prstGeom>
          <a:noFill/>
        </p:spPr>
        <p:txBody>
          <a:bodyPr wrap="none" rtlCol="0">
            <a:spAutoFit/>
          </a:bodyPr>
          <a:lstStyle/>
          <a:p>
            <a:r>
              <a:rPr lang="tr-TR" sz="2400" b="1" i="0" dirty="0">
                <a:solidFill>
                  <a:srgbClr val="000000"/>
                </a:solidFill>
                <a:effectLst/>
                <a:highlight>
                  <a:srgbClr val="FFFF00"/>
                </a:highlight>
              </a:rPr>
              <a:t>Temel Kavramlar</a:t>
            </a:r>
            <a:endParaRPr lang="tr-TR" sz="2400" dirty="0">
              <a:highlight>
                <a:srgbClr val="FFFF00"/>
              </a:highlight>
            </a:endParaRPr>
          </a:p>
        </p:txBody>
      </p:sp>
      <p:sp>
        <p:nvSpPr>
          <p:cNvPr id="12" name="Metin kutusu 11">
            <a:extLst>
              <a:ext uri="{FF2B5EF4-FFF2-40B4-BE49-F238E27FC236}">
                <a16:creationId xmlns:a16="http://schemas.microsoft.com/office/drawing/2014/main" id="{75758FED-89C8-AB49-2E01-E957BCA3F222}"/>
              </a:ext>
            </a:extLst>
          </p:cNvPr>
          <p:cNvSpPr txBox="1"/>
          <p:nvPr/>
        </p:nvSpPr>
        <p:spPr>
          <a:xfrm>
            <a:off x="181179" y="1347873"/>
            <a:ext cx="9162288" cy="1015663"/>
          </a:xfrm>
          <a:prstGeom prst="rect">
            <a:avLst/>
          </a:prstGeom>
          <a:noFill/>
        </p:spPr>
        <p:txBody>
          <a:bodyPr wrap="square" rtlCol="0">
            <a:spAutoFit/>
          </a:bodyPr>
          <a:lstStyle/>
          <a:p>
            <a:pPr algn="just"/>
            <a:r>
              <a:rPr lang="tr-TR" sz="2000" b="1" i="1" dirty="0">
                <a:solidFill>
                  <a:srgbClr val="000000"/>
                </a:solidFill>
                <a:highlight>
                  <a:srgbClr val="FFFF00"/>
                </a:highlight>
              </a:rPr>
              <a:t>M</a:t>
            </a:r>
            <a:r>
              <a:rPr lang="tr-TR" sz="2000" b="1" i="1" dirty="0">
                <a:solidFill>
                  <a:srgbClr val="000000"/>
                </a:solidFill>
                <a:effectLst/>
                <a:highlight>
                  <a:srgbClr val="FFFF00"/>
                </a:highlight>
              </a:rPr>
              <a:t>etabolizma;</a:t>
            </a:r>
            <a:r>
              <a:rPr lang="tr-TR" sz="2000" b="1" i="0" dirty="0">
                <a:solidFill>
                  <a:srgbClr val="000000"/>
                </a:solidFill>
                <a:effectLst/>
                <a:highlight>
                  <a:srgbClr val="FFFF00"/>
                </a:highlight>
              </a:rPr>
              <a:t> </a:t>
            </a:r>
            <a:r>
              <a:rPr lang="tr-TR" sz="2000" b="0" i="0" dirty="0">
                <a:solidFill>
                  <a:srgbClr val="000000"/>
                </a:solidFill>
                <a:effectLst/>
              </a:rPr>
              <a:t>organların çalışabilmesi, vücut ısısının sürdürülebilmesi, canlılığın devamı, hücrelerin yenilenmesi için hücrede besin öğelerinden enerji oluşması ve harcanması olaylarının tamamına verilen addır.</a:t>
            </a:r>
            <a:endParaRPr lang="tr-TR" sz="2000" dirty="0"/>
          </a:p>
        </p:txBody>
      </p:sp>
      <p:sp>
        <p:nvSpPr>
          <p:cNvPr id="13" name="Metin kutusu 12">
            <a:extLst>
              <a:ext uri="{FF2B5EF4-FFF2-40B4-BE49-F238E27FC236}">
                <a16:creationId xmlns:a16="http://schemas.microsoft.com/office/drawing/2014/main" id="{C1FE7395-73A7-7EAC-3589-5A55D6E8E7F8}"/>
              </a:ext>
            </a:extLst>
          </p:cNvPr>
          <p:cNvSpPr txBox="1"/>
          <p:nvPr/>
        </p:nvSpPr>
        <p:spPr>
          <a:xfrm>
            <a:off x="66350" y="2529957"/>
            <a:ext cx="9820656" cy="1631216"/>
          </a:xfrm>
          <a:prstGeom prst="rect">
            <a:avLst/>
          </a:prstGeom>
          <a:noFill/>
        </p:spPr>
        <p:txBody>
          <a:bodyPr wrap="square" rtlCol="0">
            <a:spAutoFit/>
          </a:bodyPr>
          <a:lstStyle/>
          <a:p>
            <a:pPr algn="just"/>
            <a:r>
              <a:rPr lang="tr-TR" sz="2000" b="1" i="1" dirty="0">
                <a:solidFill>
                  <a:srgbClr val="000000"/>
                </a:solidFill>
                <a:effectLst/>
                <a:highlight>
                  <a:srgbClr val="FFFF00"/>
                </a:highlight>
              </a:rPr>
              <a:t>Bazal Metabolizma</a:t>
            </a:r>
            <a:r>
              <a:rPr lang="tr-TR" sz="2000" b="1" i="1" dirty="0">
                <a:solidFill>
                  <a:srgbClr val="000000"/>
                </a:solidFill>
                <a:effectLst/>
              </a:rPr>
              <a:t>; </a:t>
            </a:r>
            <a:r>
              <a:rPr lang="tr-TR" sz="2000" b="0" i="0" dirty="0">
                <a:solidFill>
                  <a:srgbClr val="000000"/>
                </a:solidFill>
                <a:effectLst/>
              </a:rPr>
              <a:t>hareketsiz bir şekilde sırt üstü yatarken sadece organlarımızın çalışması canlılığını devam ettirebilmesi için harcadığımız enerji anlamına gelmektedir.</a:t>
            </a:r>
            <a:r>
              <a:rPr lang="tr-TR" sz="2000" dirty="0"/>
              <a:t> </a:t>
            </a:r>
          </a:p>
          <a:p>
            <a:pPr algn="just"/>
            <a:r>
              <a:rPr lang="tr-TR" sz="2000" dirty="0">
                <a:cs typeface="Times New Roman" panose="02020603050405020304" pitchFamily="18" charset="0"/>
              </a:rPr>
              <a:t>Tam dinlenme durumunda, organların çalışması, vücut sıcaklığının korunması yaşamın sürdürülmesi için zorunlu enerji harcamasına “bazal metabolizma” denir. Kısacası dinlenme durumunda enerji harcamasıdır</a:t>
            </a:r>
          </a:p>
        </p:txBody>
      </p:sp>
      <p:sp>
        <p:nvSpPr>
          <p:cNvPr id="14" name="Metin kutusu 13">
            <a:extLst>
              <a:ext uri="{FF2B5EF4-FFF2-40B4-BE49-F238E27FC236}">
                <a16:creationId xmlns:a16="http://schemas.microsoft.com/office/drawing/2014/main" id="{7CFB316F-36D6-8C24-5286-1D59BC15A882}"/>
              </a:ext>
            </a:extLst>
          </p:cNvPr>
          <p:cNvSpPr txBox="1"/>
          <p:nvPr/>
        </p:nvSpPr>
        <p:spPr>
          <a:xfrm>
            <a:off x="66350" y="4136152"/>
            <a:ext cx="9162288" cy="2246769"/>
          </a:xfrm>
          <a:prstGeom prst="rect">
            <a:avLst/>
          </a:prstGeom>
          <a:noFill/>
        </p:spPr>
        <p:txBody>
          <a:bodyPr wrap="square" rtlCol="0">
            <a:spAutoFit/>
          </a:bodyPr>
          <a:lstStyle/>
          <a:p>
            <a:r>
              <a:rPr lang="tr-TR" sz="2000" b="1" i="1" dirty="0" err="1">
                <a:solidFill>
                  <a:srgbClr val="000000"/>
                </a:solidFill>
                <a:effectLst/>
                <a:highlight>
                  <a:srgbClr val="FFFF00"/>
                </a:highlight>
              </a:rPr>
              <a:t>Enerji</a:t>
            </a:r>
            <a:r>
              <a:rPr lang="tr-TR" sz="2000" b="1" i="1" dirty="0" err="1">
                <a:solidFill>
                  <a:srgbClr val="000000"/>
                </a:solidFill>
                <a:effectLst/>
              </a:rPr>
              <a:t>;</a:t>
            </a:r>
            <a:r>
              <a:rPr lang="tr-TR" sz="2000" b="0" i="0" dirty="0" err="1">
                <a:solidFill>
                  <a:srgbClr val="000000"/>
                </a:solidFill>
                <a:effectLst/>
              </a:rPr>
              <a:t>iş</a:t>
            </a:r>
            <a:r>
              <a:rPr lang="tr-TR" sz="2000" b="0" i="0" dirty="0">
                <a:solidFill>
                  <a:srgbClr val="000000"/>
                </a:solidFill>
                <a:effectLst/>
              </a:rPr>
              <a:t> yapabilme gücüdür. Canlılığın sürdürülebilmesi, vücudun çalışabilmesi için temel koşuldur. Günlük enerji ihtiyacı alınan besinler sayesinde karşılanır. Bir gram karbonhidrat veya protein 4 kalori enerji verirken; bir gram yağ ise 9 kalori enerji sağlar.</a:t>
            </a:r>
          </a:p>
          <a:p>
            <a:r>
              <a:rPr lang="tr-TR" sz="2000" dirty="0"/>
              <a:t/>
            </a:r>
            <a:br>
              <a:rPr lang="tr-TR" sz="2000" dirty="0"/>
            </a:br>
            <a:r>
              <a:rPr lang="tr-TR" sz="2000" b="1" i="1" dirty="0">
                <a:solidFill>
                  <a:srgbClr val="000000"/>
                </a:solidFill>
                <a:effectLst/>
                <a:highlight>
                  <a:srgbClr val="FFFF00"/>
                </a:highlight>
              </a:rPr>
              <a:t>Kalori; </a:t>
            </a:r>
            <a:r>
              <a:rPr lang="tr-TR" sz="2000" b="0" i="0" dirty="0">
                <a:solidFill>
                  <a:srgbClr val="000000"/>
                </a:solidFill>
                <a:effectLst/>
              </a:rPr>
              <a:t>enerji ölçümü ifadesinde kullanılan ısı birimidir. Biyolojide kilokalori (</a:t>
            </a:r>
            <a:r>
              <a:rPr lang="tr-TR" sz="2000" b="0" i="0" dirty="0" err="1">
                <a:solidFill>
                  <a:srgbClr val="000000"/>
                </a:solidFill>
                <a:effectLst/>
              </a:rPr>
              <a:t>Kkal</a:t>
            </a:r>
            <a:r>
              <a:rPr lang="tr-TR" sz="2000" b="0" i="0" dirty="0">
                <a:solidFill>
                  <a:srgbClr val="000000"/>
                </a:solidFill>
                <a:effectLst/>
              </a:rPr>
              <a:t>) / (C) – fizyolojik kalori olarak adlandırılır. Kilokalori, 1 litre saf suyun sıcaklığını 1 C yükseltebilen ısı enerjisidir. Kilokalori “</a:t>
            </a:r>
            <a:r>
              <a:rPr lang="tr-TR" sz="2000" b="0" i="0" dirty="0" err="1">
                <a:solidFill>
                  <a:srgbClr val="000000"/>
                </a:solidFill>
                <a:effectLst/>
              </a:rPr>
              <a:t>kcal</a:t>
            </a:r>
            <a:r>
              <a:rPr lang="tr-TR" sz="2000" b="0" i="0" dirty="0">
                <a:solidFill>
                  <a:srgbClr val="000000"/>
                </a:solidFill>
                <a:effectLst/>
              </a:rPr>
              <a:t>” ya da yalnızca “cal” ile gösterilir.</a:t>
            </a:r>
            <a:endParaRPr lang="tr-TR" sz="2000" dirty="0"/>
          </a:p>
        </p:txBody>
      </p:sp>
    </p:spTree>
    <p:extLst>
      <p:ext uri="{BB962C8B-B14F-4D97-AF65-F5344CB8AC3E}">
        <p14:creationId xmlns:p14="http://schemas.microsoft.com/office/powerpoint/2010/main" val="479069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FFC27F15-6A32-F0F6-684D-E24B49A43638}"/>
              </a:ext>
            </a:extLst>
          </p:cNvPr>
          <p:cNvSpPr>
            <a:spLocks noGrp="1"/>
          </p:cNvSpPr>
          <p:nvPr>
            <p:ph type="sldNum" sz="quarter" idx="12"/>
          </p:nvPr>
        </p:nvSpPr>
        <p:spPr/>
        <p:txBody>
          <a:bodyPr/>
          <a:lstStyle/>
          <a:p>
            <a:fld id="{50F4E6BD-4CAD-3E44-B214-2CFB9D00E5E7}" type="slidenum">
              <a:rPr lang="tr-TR" smtClean="0"/>
              <a:t>32</a:t>
            </a:fld>
            <a:endParaRPr lang="tr-TR"/>
          </a:p>
        </p:txBody>
      </p:sp>
      <p:sp>
        <p:nvSpPr>
          <p:cNvPr id="11" name="Metin kutusu 10">
            <a:extLst>
              <a:ext uri="{FF2B5EF4-FFF2-40B4-BE49-F238E27FC236}">
                <a16:creationId xmlns:a16="http://schemas.microsoft.com/office/drawing/2014/main" id="{1B2ACF4F-8FFB-BEB4-F53E-1F1FD6ADFA16}"/>
              </a:ext>
            </a:extLst>
          </p:cNvPr>
          <p:cNvSpPr txBox="1"/>
          <p:nvPr/>
        </p:nvSpPr>
        <p:spPr>
          <a:xfrm>
            <a:off x="280380" y="1211302"/>
            <a:ext cx="5057164" cy="3785652"/>
          </a:xfrm>
          <a:prstGeom prst="rect">
            <a:avLst/>
          </a:prstGeom>
          <a:noFill/>
        </p:spPr>
        <p:txBody>
          <a:bodyPr wrap="square">
            <a:spAutoFit/>
          </a:bodyPr>
          <a:lstStyle/>
          <a:p>
            <a:r>
              <a:rPr lang="tr-TR" sz="2000" dirty="0"/>
              <a:t>Vücutta oluşan enerji, büyüme, organların çalışması; zararlı maddelerin dışarı atılması, hücredeki yapım ve yıkım olayları, vücut sıcaklığının korunması, fiziksel hareketler için kullanılmaktadır. </a:t>
            </a:r>
          </a:p>
          <a:p>
            <a:endParaRPr lang="tr-TR" sz="2000" dirty="0"/>
          </a:p>
          <a:p>
            <a:r>
              <a:rPr lang="tr-TR" sz="2000" dirty="0"/>
              <a:t>Enerjinin vücutta kullanılma durumu üç grupta incelenir. </a:t>
            </a:r>
          </a:p>
          <a:p>
            <a:endParaRPr lang="tr-TR" sz="2000" dirty="0"/>
          </a:p>
          <a:p>
            <a:r>
              <a:rPr lang="tr-TR" sz="2000" dirty="0"/>
              <a:t>1- Bazal </a:t>
            </a:r>
            <a:r>
              <a:rPr lang="tr-TR" sz="2000" dirty="0" err="1"/>
              <a:t>Metobalizma</a:t>
            </a:r>
            <a:r>
              <a:rPr lang="tr-TR" sz="2000" dirty="0"/>
              <a:t> </a:t>
            </a:r>
          </a:p>
          <a:p>
            <a:r>
              <a:rPr lang="tr-TR" sz="2000" dirty="0"/>
              <a:t>2- Fiziksel Hareketler ve Çalışma </a:t>
            </a:r>
          </a:p>
          <a:p>
            <a:r>
              <a:rPr lang="tr-TR" sz="2000" dirty="0"/>
              <a:t>3- Besinlerin Termik Etkisi (Isısal Etki)</a:t>
            </a:r>
          </a:p>
        </p:txBody>
      </p:sp>
      <p:sp>
        <p:nvSpPr>
          <p:cNvPr id="3" name="Metin kutusu 2">
            <a:extLst>
              <a:ext uri="{FF2B5EF4-FFF2-40B4-BE49-F238E27FC236}">
                <a16:creationId xmlns:a16="http://schemas.microsoft.com/office/drawing/2014/main" id="{64C21F8F-6B1E-7CE1-E9FC-3201B08FBF0E}"/>
              </a:ext>
            </a:extLst>
          </p:cNvPr>
          <p:cNvSpPr txBox="1"/>
          <p:nvPr/>
        </p:nvSpPr>
        <p:spPr>
          <a:xfrm>
            <a:off x="4136065" y="132907"/>
            <a:ext cx="6103088" cy="523220"/>
          </a:xfrm>
          <a:prstGeom prst="rect">
            <a:avLst/>
          </a:prstGeom>
          <a:noFill/>
        </p:spPr>
        <p:txBody>
          <a:bodyPr wrap="square">
            <a:spAutoFit/>
          </a:bodyPr>
          <a:lstStyle/>
          <a:p>
            <a:r>
              <a:rPr lang="tr-TR" sz="2800" dirty="0">
                <a:highlight>
                  <a:srgbClr val="FFFF00"/>
                </a:highlight>
              </a:rPr>
              <a:t>Enerji metabolizması</a:t>
            </a:r>
            <a:endParaRPr lang="tr-TR" sz="2800" dirty="0"/>
          </a:p>
        </p:txBody>
      </p:sp>
      <p:pic>
        <p:nvPicPr>
          <p:cNvPr id="3076" name="Picture 4" descr="Bazal Metabolizma Hızı Nedir? Nasıl Ölçülür? - BirBes">
            <a:extLst>
              <a:ext uri="{FF2B5EF4-FFF2-40B4-BE49-F238E27FC236}">
                <a16:creationId xmlns:a16="http://schemas.microsoft.com/office/drawing/2014/main" id="{CA894520-2C13-3278-14C3-98662F97A2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5912" y="956930"/>
            <a:ext cx="6576088" cy="5399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82212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7285B948-EB5D-2CC4-34E9-1B16C39336B9}"/>
              </a:ext>
            </a:extLst>
          </p:cNvPr>
          <p:cNvSpPr>
            <a:spLocks noGrp="1"/>
          </p:cNvSpPr>
          <p:nvPr>
            <p:ph type="sldNum" sz="quarter" idx="12"/>
          </p:nvPr>
        </p:nvSpPr>
        <p:spPr/>
        <p:txBody>
          <a:bodyPr/>
          <a:lstStyle/>
          <a:p>
            <a:fld id="{50F4E6BD-4CAD-3E44-B214-2CFB9D00E5E7}" type="slidenum">
              <a:rPr lang="tr-TR" smtClean="0"/>
              <a:t>33</a:t>
            </a:fld>
            <a:endParaRPr lang="tr-TR"/>
          </a:p>
        </p:txBody>
      </p:sp>
      <p:sp>
        <p:nvSpPr>
          <p:cNvPr id="11" name="Metin kutusu 10">
            <a:extLst>
              <a:ext uri="{FF2B5EF4-FFF2-40B4-BE49-F238E27FC236}">
                <a16:creationId xmlns:a16="http://schemas.microsoft.com/office/drawing/2014/main" id="{FD2F56EC-6476-1FB4-A30A-DE658DE18017}"/>
              </a:ext>
            </a:extLst>
          </p:cNvPr>
          <p:cNvSpPr txBox="1"/>
          <p:nvPr/>
        </p:nvSpPr>
        <p:spPr>
          <a:xfrm>
            <a:off x="891540" y="997357"/>
            <a:ext cx="6099048" cy="4216539"/>
          </a:xfrm>
          <a:prstGeom prst="rect">
            <a:avLst/>
          </a:prstGeom>
          <a:noFill/>
        </p:spPr>
        <p:txBody>
          <a:bodyPr wrap="square">
            <a:spAutoFit/>
          </a:bodyPr>
          <a:lstStyle/>
          <a:p>
            <a:r>
              <a:rPr lang="tr-TR" sz="2800" dirty="0">
                <a:highlight>
                  <a:srgbClr val="FFFF00"/>
                </a:highlight>
              </a:rPr>
              <a:t>Bazal Metabolizma Hızı (BHM): </a:t>
            </a:r>
            <a:r>
              <a:rPr lang="tr-TR" sz="2000" dirty="0"/>
              <a:t>Kişilerde bazal metabolizma hızı ölçülebilir. Bunun ölçülebilmesi için; </a:t>
            </a:r>
          </a:p>
          <a:p>
            <a:endParaRPr lang="tr-TR" sz="2000" dirty="0"/>
          </a:p>
          <a:p>
            <a:r>
              <a:rPr lang="tr-TR" sz="2000" dirty="0"/>
              <a:t>1- Bireyin yediği son öğünün üzerinden 12-16 saat geçmiş olmalıdır. </a:t>
            </a:r>
          </a:p>
          <a:p>
            <a:endParaRPr lang="tr-TR" sz="2000" dirty="0"/>
          </a:p>
          <a:p>
            <a:r>
              <a:rPr lang="tr-TR" sz="2000" dirty="0"/>
              <a:t>2- Birey tam bir fiziksel ve zihinsel dinlenme halinde olmalıdır. </a:t>
            </a:r>
          </a:p>
          <a:p>
            <a:endParaRPr lang="tr-TR" sz="2000" dirty="0"/>
          </a:p>
          <a:p>
            <a:r>
              <a:rPr lang="tr-TR" sz="2000" dirty="0"/>
              <a:t>3- Ölçüm yapılan ortamın sıcaklığı 20-25◦C’de olmalıdır. Bazal metabolizma hızı ölçülen kişi uzanmış rahat bir pozisyonda olmalıdır</a:t>
            </a:r>
          </a:p>
        </p:txBody>
      </p:sp>
      <p:pic>
        <p:nvPicPr>
          <p:cNvPr id="4098" name="Picture 2" descr="Metabolizma ve enerjinin harcanma prensipleri – Obezit">
            <a:extLst>
              <a:ext uri="{FF2B5EF4-FFF2-40B4-BE49-F238E27FC236}">
                <a16:creationId xmlns:a16="http://schemas.microsoft.com/office/drawing/2014/main" id="{DF9779FD-1206-354C-1E0D-6EF3303700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7055" y="574159"/>
            <a:ext cx="4380024" cy="5954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945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7285B948-EB5D-2CC4-34E9-1B16C39336B9}"/>
              </a:ext>
            </a:extLst>
          </p:cNvPr>
          <p:cNvSpPr>
            <a:spLocks noGrp="1"/>
          </p:cNvSpPr>
          <p:nvPr>
            <p:ph type="sldNum" sz="quarter" idx="12"/>
          </p:nvPr>
        </p:nvSpPr>
        <p:spPr/>
        <p:txBody>
          <a:bodyPr/>
          <a:lstStyle/>
          <a:p>
            <a:fld id="{50F4E6BD-4CAD-3E44-B214-2CFB9D00E5E7}" type="slidenum">
              <a:rPr lang="tr-TR" smtClean="0"/>
              <a:t>34</a:t>
            </a:fld>
            <a:endParaRPr lang="tr-TR"/>
          </a:p>
        </p:txBody>
      </p:sp>
      <p:sp>
        <p:nvSpPr>
          <p:cNvPr id="3" name="Metin kutusu 2">
            <a:extLst>
              <a:ext uri="{FF2B5EF4-FFF2-40B4-BE49-F238E27FC236}">
                <a16:creationId xmlns:a16="http://schemas.microsoft.com/office/drawing/2014/main" id="{DBF69E7D-6B4B-CB10-3CA7-E88332554BF2}"/>
              </a:ext>
            </a:extLst>
          </p:cNvPr>
          <p:cNvSpPr txBox="1"/>
          <p:nvPr/>
        </p:nvSpPr>
        <p:spPr>
          <a:xfrm>
            <a:off x="3730752" y="16930"/>
            <a:ext cx="6944336" cy="523220"/>
          </a:xfrm>
          <a:prstGeom prst="rect">
            <a:avLst/>
          </a:prstGeom>
          <a:noFill/>
        </p:spPr>
        <p:txBody>
          <a:bodyPr wrap="square">
            <a:spAutoFit/>
          </a:bodyPr>
          <a:lstStyle/>
          <a:p>
            <a:r>
              <a:rPr lang="tr-TR" sz="2800" dirty="0">
                <a:highlight>
                  <a:srgbClr val="FFFF00"/>
                </a:highlight>
              </a:rPr>
              <a:t>Bazal Metabolizma Hızını Etkileyen Faktörler</a:t>
            </a:r>
          </a:p>
        </p:txBody>
      </p:sp>
      <p:sp>
        <p:nvSpPr>
          <p:cNvPr id="5" name="Metin kutusu 4">
            <a:extLst>
              <a:ext uri="{FF2B5EF4-FFF2-40B4-BE49-F238E27FC236}">
                <a16:creationId xmlns:a16="http://schemas.microsoft.com/office/drawing/2014/main" id="{BA1CEB0E-E34B-27F2-E731-FA0A999E042A}"/>
              </a:ext>
            </a:extLst>
          </p:cNvPr>
          <p:cNvSpPr txBox="1"/>
          <p:nvPr/>
        </p:nvSpPr>
        <p:spPr>
          <a:xfrm>
            <a:off x="377278" y="734210"/>
            <a:ext cx="6099048" cy="1015663"/>
          </a:xfrm>
          <a:prstGeom prst="rect">
            <a:avLst/>
          </a:prstGeom>
          <a:noFill/>
        </p:spPr>
        <p:txBody>
          <a:bodyPr wrap="square">
            <a:spAutoFit/>
          </a:bodyPr>
          <a:lstStyle/>
          <a:p>
            <a:r>
              <a:rPr lang="tr-TR" sz="2000" b="1" dirty="0">
                <a:highlight>
                  <a:srgbClr val="FFFF00"/>
                </a:highlight>
              </a:rPr>
              <a:t>Yaş</a:t>
            </a:r>
            <a:r>
              <a:rPr lang="tr-TR" sz="2000" dirty="0">
                <a:highlight>
                  <a:srgbClr val="FFFF00"/>
                </a:highlight>
              </a:rPr>
              <a:t>: </a:t>
            </a:r>
            <a:r>
              <a:rPr lang="tr-TR" sz="2000" dirty="0"/>
              <a:t>Büyümenin en hızlı olduğu bebeklik döneminde bazal metabolizma hızı yüksektir. Yaş ilerledikçe bazal metabolizma hızı düşer.</a:t>
            </a:r>
          </a:p>
        </p:txBody>
      </p:sp>
      <p:sp>
        <p:nvSpPr>
          <p:cNvPr id="6" name="Metin kutusu 5">
            <a:extLst>
              <a:ext uri="{FF2B5EF4-FFF2-40B4-BE49-F238E27FC236}">
                <a16:creationId xmlns:a16="http://schemas.microsoft.com/office/drawing/2014/main" id="{142E26F7-B698-24B9-9596-2CE3CBB5D934}"/>
              </a:ext>
            </a:extLst>
          </p:cNvPr>
          <p:cNvSpPr txBox="1"/>
          <p:nvPr/>
        </p:nvSpPr>
        <p:spPr>
          <a:xfrm>
            <a:off x="157184" y="1920542"/>
            <a:ext cx="7887764" cy="1323439"/>
          </a:xfrm>
          <a:prstGeom prst="rect">
            <a:avLst/>
          </a:prstGeom>
          <a:noFill/>
        </p:spPr>
        <p:txBody>
          <a:bodyPr wrap="square" rtlCol="0">
            <a:spAutoFit/>
          </a:bodyPr>
          <a:lstStyle/>
          <a:p>
            <a:pPr algn="just"/>
            <a:r>
              <a:rPr lang="tr-TR" sz="2000" b="1" dirty="0">
                <a:highlight>
                  <a:srgbClr val="FFFF00"/>
                </a:highlight>
              </a:rPr>
              <a:t>Cinsiyet ve vücut bileşimi</a:t>
            </a:r>
            <a:r>
              <a:rPr lang="tr-TR" sz="2000" b="1" dirty="0"/>
              <a:t>: </a:t>
            </a:r>
            <a:r>
              <a:rPr lang="tr-TR" sz="2000" dirty="0"/>
              <a:t>Vücutta yağ dokusu arttıkça bazal metabolizma hızı düşer, kas dokusu artınca bazal metabolizma hızı yükselir. Genellikle kadınlarda yağ dokusu erkeklere göre daha fazladır; bu nedenle kadınların bazal metabolizma hızı erkeklerden biraz düşüktü</a:t>
            </a:r>
          </a:p>
        </p:txBody>
      </p:sp>
      <p:sp>
        <p:nvSpPr>
          <p:cNvPr id="8" name="Metin kutusu 7">
            <a:extLst>
              <a:ext uri="{FF2B5EF4-FFF2-40B4-BE49-F238E27FC236}">
                <a16:creationId xmlns:a16="http://schemas.microsoft.com/office/drawing/2014/main" id="{03ADA953-84DE-6D07-ABCD-13CCBA822BA6}"/>
              </a:ext>
            </a:extLst>
          </p:cNvPr>
          <p:cNvSpPr txBox="1"/>
          <p:nvPr/>
        </p:nvSpPr>
        <p:spPr>
          <a:xfrm>
            <a:off x="157184" y="3414650"/>
            <a:ext cx="7667670" cy="1600438"/>
          </a:xfrm>
          <a:prstGeom prst="rect">
            <a:avLst/>
          </a:prstGeom>
          <a:noFill/>
        </p:spPr>
        <p:txBody>
          <a:bodyPr wrap="square">
            <a:spAutoFit/>
          </a:bodyPr>
          <a:lstStyle/>
          <a:p>
            <a:endParaRPr lang="tr-TR" dirty="0"/>
          </a:p>
          <a:p>
            <a:pPr algn="just"/>
            <a:r>
              <a:rPr lang="tr-TR" sz="2000" b="1" dirty="0">
                <a:highlight>
                  <a:srgbClr val="FFFF00"/>
                </a:highlight>
              </a:rPr>
              <a:t>Hormonlar: </a:t>
            </a:r>
            <a:r>
              <a:rPr lang="tr-TR" sz="2000" dirty="0" err="1"/>
              <a:t>Tiroid</a:t>
            </a:r>
            <a:r>
              <a:rPr lang="tr-TR" sz="2000" dirty="0"/>
              <a:t> bezinden salgılanan </a:t>
            </a:r>
            <a:r>
              <a:rPr lang="tr-TR" sz="2000" dirty="0" err="1"/>
              <a:t>troksin</a:t>
            </a:r>
            <a:r>
              <a:rPr lang="tr-TR" sz="2000" dirty="0"/>
              <a:t> hormonu bazal metabolizma hızını etkiler. Bu hormonun aşırı salgılanması durumunda bazal metabolizma hızı yükselir, az salgılanması sonucunda bazal metabolizma hızı düşer.</a:t>
            </a:r>
          </a:p>
        </p:txBody>
      </p:sp>
      <p:sp>
        <p:nvSpPr>
          <p:cNvPr id="12" name="Metin kutusu 11">
            <a:extLst>
              <a:ext uri="{FF2B5EF4-FFF2-40B4-BE49-F238E27FC236}">
                <a16:creationId xmlns:a16="http://schemas.microsoft.com/office/drawing/2014/main" id="{8FD88195-CE79-F37E-6B58-2D031CA87B8E}"/>
              </a:ext>
            </a:extLst>
          </p:cNvPr>
          <p:cNvSpPr txBox="1"/>
          <p:nvPr/>
        </p:nvSpPr>
        <p:spPr>
          <a:xfrm>
            <a:off x="157184" y="4671318"/>
            <a:ext cx="8178033" cy="1877437"/>
          </a:xfrm>
          <a:prstGeom prst="rect">
            <a:avLst/>
          </a:prstGeom>
          <a:noFill/>
        </p:spPr>
        <p:txBody>
          <a:bodyPr wrap="square">
            <a:spAutoFit/>
          </a:bodyPr>
          <a:lstStyle/>
          <a:p>
            <a:endParaRPr lang="tr-TR" dirty="0"/>
          </a:p>
          <a:p>
            <a:endParaRPr lang="tr-TR" dirty="0"/>
          </a:p>
          <a:p>
            <a:pPr algn="just"/>
            <a:r>
              <a:rPr lang="tr-TR" sz="2000" b="1" dirty="0">
                <a:highlight>
                  <a:srgbClr val="FFFF00"/>
                </a:highlight>
              </a:rPr>
              <a:t>Hamilelik </a:t>
            </a:r>
            <a:r>
              <a:rPr lang="tr-TR" dirty="0">
                <a:highlight>
                  <a:srgbClr val="FFFF00"/>
                </a:highlight>
              </a:rPr>
              <a:t>: </a:t>
            </a:r>
            <a:r>
              <a:rPr lang="tr-TR" sz="2000" dirty="0"/>
              <a:t>Hamileliğin ilk aylarında bazal metabolizma hızında artma başlar ve son üç aylık dönemde bazal metabolizma hızı %20 artış gösterir. Bunun sebebi bebeğin hızlı büyümesidir. Bazı hamilelerde ise bazal metabolizma hızı değişiklik göstermemektedir.</a:t>
            </a:r>
          </a:p>
        </p:txBody>
      </p:sp>
      <p:pic>
        <p:nvPicPr>
          <p:cNvPr id="5122" name="Picture 2" descr="Hızlanan Metabolizma Gerçeği; Bazal Metabolizma Hızını Etkileyen Faktörler  - Diyetisyen Hande Güngör">
            <a:extLst>
              <a:ext uri="{FF2B5EF4-FFF2-40B4-BE49-F238E27FC236}">
                <a16:creationId xmlns:a16="http://schemas.microsoft.com/office/drawing/2014/main" id="{DE2131BA-6EEE-2AD2-880E-E309391066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5450" y="935665"/>
            <a:ext cx="3649272" cy="4869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7617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81CEB269-5E40-BC69-24AD-111D3888B3F1}"/>
              </a:ext>
            </a:extLst>
          </p:cNvPr>
          <p:cNvSpPr>
            <a:spLocks noGrp="1"/>
          </p:cNvSpPr>
          <p:nvPr>
            <p:ph type="sldNum" sz="quarter" idx="12"/>
          </p:nvPr>
        </p:nvSpPr>
        <p:spPr/>
        <p:txBody>
          <a:bodyPr/>
          <a:lstStyle/>
          <a:p>
            <a:fld id="{50F4E6BD-4CAD-3E44-B214-2CFB9D00E5E7}" type="slidenum">
              <a:rPr lang="tr-TR" smtClean="0"/>
              <a:t>35</a:t>
            </a:fld>
            <a:endParaRPr lang="tr-TR"/>
          </a:p>
        </p:txBody>
      </p:sp>
      <p:sp>
        <p:nvSpPr>
          <p:cNvPr id="12" name="Metin kutusu 11">
            <a:extLst>
              <a:ext uri="{FF2B5EF4-FFF2-40B4-BE49-F238E27FC236}">
                <a16:creationId xmlns:a16="http://schemas.microsoft.com/office/drawing/2014/main" id="{40F0D299-51A7-97A5-6896-2760D4D6392C}"/>
              </a:ext>
            </a:extLst>
          </p:cNvPr>
          <p:cNvSpPr txBox="1"/>
          <p:nvPr/>
        </p:nvSpPr>
        <p:spPr>
          <a:xfrm>
            <a:off x="496539" y="1466325"/>
            <a:ext cx="6099048" cy="1323439"/>
          </a:xfrm>
          <a:prstGeom prst="rect">
            <a:avLst/>
          </a:prstGeom>
          <a:noFill/>
        </p:spPr>
        <p:txBody>
          <a:bodyPr wrap="square">
            <a:spAutoFit/>
          </a:bodyPr>
          <a:lstStyle/>
          <a:p>
            <a:r>
              <a:rPr lang="tr-TR" b="1" dirty="0">
                <a:highlight>
                  <a:srgbClr val="FFFF00"/>
                </a:highlight>
              </a:rPr>
              <a:t>Sürekli açlık:  </a:t>
            </a:r>
            <a:r>
              <a:rPr lang="tr-TR" sz="2000" dirty="0">
                <a:latin typeface="Calibri" panose="020F0502020204030204" pitchFamily="34" charset="0"/>
                <a:cs typeface="Calibri" panose="020F0502020204030204" pitchFamily="34" charset="0"/>
              </a:rPr>
              <a:t>Uzun süreli açlık ve yarı açlık durumu, bazal metabolizma hızını düşürür. Uzun süre az besin alanlarda bazal metabolizma hızında %20 civarında düşme olduğu bulunmuştur.</a:t>
            </a:r>
          </a:p>
        </p:txBody>
      </p:sp>
      <p:sp>
        <p:nvSpPr>
          <p:cNvPr id="14" name="Metin kutusu 13">
            <a:extLst>
              <a:ext uri="{FF2B5EF4-FFF2-40B4-BE49-F238E27FC236}">
                <a16:creationId xmlns:a16="http://schemas.microsoft.com/office/drawing/2014/main" id="{C4672F48-CDCC-C5CE-9FA2-23B86DA56402}"/>
              </a:ext>
            </a:extLst>
          </p:cNvPr>
          <p:cNvSpPr txBox="1"/>
          <p:nvPr/>
        </p:nvSpPr>
        <p:spPr>
          <a:xfrm>
            <a:off x="434340" y="2921168"/>
            <a:ext cx="6540618" cy="1323439"/>
          </a:xfrm>
          <a:prstGeom prst="rect">
            <a:avLst/>
          </a:prstGeom>
          <a:noFill/>
        </p:spPr>
        <p:txBody>
          <a:bodyPr wrap="square" rtlCol="0">
            <a:spAutoFit/>
          </a:bodyPr>
          <a:lstStyle/>
          <a:p>
            <a:r>
              <a:rPr lang="tr-TR" sz="2000" b="1" dirty="0">
                <a:highlight>
                  <a:srgbClr val="FFFF00"/>
                </a:highlight>
                <a:latin typeface="Calibri" panose="020F0502020204030204" pitchFamily="34" charset="0"/>
                <a:cs typeface="Calibri" panose="020F0502020204030204" pitchFamily="34" charset="0"/>
              </a:rPr>
              <a:t>Uyku: </a:t>
            </a:r>
            <a:r>
              <a:rPr lang="tr-TR" sz="2000" dirty="0">
                <a:latin typeface="Calibri" panose="020F0502020204030204" pitchFamily="34" charset="0"/>
                <a:cs typeface="Calibri" panose="020F0502020204030204" pitchFamily="34" charset="0"/>
              </a:rPr>
              <a:t>Uykunun ilk saatlerinde bazal metabolizma hızında önemli değişiklik görülmemekle birlikte uykunun ilerleyen saatlerinde bazal metabolizma hızında % 10’a kadar düşme gözlemlenir. </a:t>
            </a:r>
          </a:p>
        </p:txBody>
      </p:sp>
      <p:sp>
        <p:nvSpPr>
          <p:cNvPr id="15" name="Metin kutusu 14">
            <a:extLst>
              <a:ext uri="{FF2B5EF4-FFF2-40B4-BE49-F238E27FC236}">
                <a16:creationId xmlns:a16="http://schemas.microsoft.com/office/drawing/2014/main" id="{B08061EC-B99F-11E0-BA57-C95F89F09B9B}"/>
              </a:ext>
            </a:extLst>
          </p:cNvPr>
          <p:cNvSpPr txBox="1"/>
          <p:nvPr/>
        </p:nvSpPr>
        <p:spPr>
          <a:xfrm>
            <a:off x="434340" y="4745344"/>
            <a:ext cx="6099048" cy="707886"/>
          </a:xfrm>
          <a:prstGeom prst="rect">
            <a:avLst/>
          </a:prstGeom>
          <a:noFill/>
        </p:spPr>
        <p:txBody>
          <a:bodyPr wrap="square">
            <a:spAutoFit/>
          </a:bodyPr>
          <a:lstStyle/>
          <a:p>
            <a:r>
              <a:rPr lang="tr-TR" b="1" dirty="0">
                <a:highlight>
                  <a:srgbClr val="FFFF00"/>
                </a:highlight>
              </a:rPr>
              <a:t>Diyetin </a:t>
            </a:r>
            <a:r>
              <a:rPr lang="tr-TR" b="1" dirty="0" err="1">
                <a:highlight>
                  <a:srgbClr val="FFFF00"/>
                </a:highlight>
              </a:rPr>
              <a:t>bileşimi</a:t>
            </a:r>
            <a:r>
              <a:rPr lang="tr-TR" dirty="0" err="1"/>
              <a:t>:</a:t>
            </a:r>
            <a:r>
              <a:rPr lang="tr-TR" sz="2000" dirty="0" err="1"/>
              <a:t>Uygulanan</a:t>
            </a:r>
            <a:r>
              <a:rPr lang="tr-TR" sz="2000" dirty="0"/>
              <a:t> diyette proteinin çok bulunması bazal metabolizma hızını yükseltir.</a:t>
            </a:r>
          </a:p>
        </p:txBody>
      </p:sp>
      <p:pic>
        <p:nvPicPr>
          <p:cNvPr id="6148" name="Picture 4" descr="Metabolizma hızını arttırarak kilo vermenin pratik yöntemleri">
            <a:extLst>
              <a:ext uri="{FF2B5EF4-FFF2-40B4-BE49-F238E27FC236}">
                <a16:creationId xmlns:a16="http://schemas.microsoft.com/office/drawing/2014/main" id="{56FB9790-0A04-1CF5-020F-9D34CB9F66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3104" y="825667"/>
            <a:ext cx="4494556" cy="589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902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1ED58DB8-AEDB-57CC-3D55-219B80E8BC76}"/>
              </a:ext>
            </a:extLst>
          </p:cNvPr>
          <p:cNvSpPr>
            <a:spLocks noGrp="1"/>
          </p:cNvSpPr>
          <p:nvPr>
            <p:ph type="sldNum" sz="quarter" idx="12"/>
          </p:nvPr>
        </p:nvSpPr>
        <p:spPr/>
        <p:txBody>
          <a:bodyPr/>
          <a:lstStyle/>
          <a:p>
            <a:fld id="{50F4E6BD-4CAD-3E44-B214-2CFB9D00E5E7}" type="slidenum">
              <a:rPr lang="tr-TR" smtClean="0"/>
              <a:t>36</a:t>
            </a:fld>
            <a:endParaRPr lang="tr-TR"/>
          </a:p>
        </p:txBody>
      </p:sp>
      <p:sp>
        <p:nvSpPr>
          <p:cNvPr id="11" name="Metin kutusu 10">
            <a:extLst>
              <a:ext uri="{FF2B5EF4-FFF2-40B4-BE49-F238E27FC236}">
                <a16:creationId xmlns:a16="http://schemas.microsoft.com/office/drawing/2014/main" id="{AD569CA0-F002-F794-BC60-DFCC5000EFC8}"/>
              </a:ext>
            </a:extLst>
          </p:cNvPr>
          <p:cNvSpPr txBox="1"/>
          <p:nvPr/>
        </p:nvSpPr>
        <p:spPr>
          <a:xfrm>
            <a:off x="598933" y="634965"/>
            <a:ext cx="6099048" cy="2831544"/>
          </a:xfrm>
          <a:prstGeom prst="rect">
            <a:avLst/>
          </a:prstGeom>
          <a:noFill/>
        </p:spPr>
        <p:txBody>
          <a:bodyPr wrap="square">
            <a:spAutoFit/>
          </a:bodyPr>
          <a:lstStyle/>
          <a:p>
            <a:r>
              <a:rPr lang="tr-TR" sz="2000" dirty="0">
                <a:highlight>
                  <a:srgbClr val="FFFF00"/>
                </a:highlight>
              </a:rPr>
              <a:t>2- Fiziksel Hareketler ve Çalışma: </a:t>
            </a:r>
          </a:p>
          <a:p>
            <a:endParaRPr lang="tr-TR" dirty="0"/>
          </a:p>
          <a:p>
            <a:pPr algn="just"/>
            <a:r>
              <a:rPr lang="tr-TR" sz="2000" dirty="0"/>
              <a:t>Günlük işler için yapılan her hareket enerji harcaması gerektirmektedir. Yapılan hareket için harcanan enerji miktarı hareketin türüne, süresine, kişinin becerisine, cinsiyetine, vücut ağırlığına göre değişiklik göstermektedir. Değişik hareketlerin yapılmasında kilogram başına dakikada harcanan enerji miktarı aşağıda verilmiştir.</a:t>
            </a:r>
          </a:p>
        </p:txBody>
      </p:sp>
      <p:pic>
        <p:nvPicPr>
          <p:cNvPr id="13" name="Resim 12">
            <a:extLst>
              <a:ext uri="{FF2B5EF4-FFF2-40B4-BE49-F238E27FC236}">
                <a16:creationId xmlns:a16="http://schemas.microsoft.com/office/drawing/2014/main" id="{63702382-F8FC-AB49-CB00-03EF80EAE022}"/>
              </a:ext>
            </a:extLst>
          </p:cNvPr>
          <p:cNvPicPr>
            <a:picLocks noChangeAspect="1"/>
          </p:cNvPicPr>
          <p:nvPr/>
        </p:nvPicPr>
        <p:blipFill rotWithShape="1">
          <a:blip r:embed="rId2"/>
          <a:srcRect t="14237"/>
          <a:stretch/>
        </p:blipFill>
        <p:spPr>
          <a:xfrm>
            <a:off x="0" y="4005072"/>
            <a:ext cx="7772400" cy="2533840"/>
          </a:xfrm>
          <a:prstGeom prst="rect">
            <a:avLst/>
          </a:prstGeom>
        </p:spPr>
      </p:pic>
      <p:pic>
        <p:nvPicPr>
          <p:cNvPr id="7170" name="Picture 2" descr="Enerji Metabolizması - II: Vücutta Harcanan Enerji | Gıda ve Sağlık">
            <a:extLst>
              <a:ext uri="{FF2B5EF4-FFF2-40B4-BE49-F238E27FC236}">
                <a16:creationId xmlns:a16="http://schemas.microsoft.com/office/drawing/2014/main" id="{C0300007-1CCC-67DB-8C9D-A3D1B316C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8324" y="1079500"/>
            <a:ext cx="4374743" cy="5459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3595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1ED58DB8-AEDB-57CC-3D55-219B80E8BC76}"/>
              </a:ext>
            </a:extLst>
          </p:cNvPr>
          <p:cNvSpPr>
            <a:spLocks noGrp="1"/>
          </p:cNvSpPr>
          <p:nvPr>
            <p:ph type="sldNum" sz="quarter" idx="12"/>
          </p:nvPr>
        </p:nvSpPr>
        <p:spPr/>
        <p:txBody>
          <a:bodyPr/>
          <a:lstStyle/>
          <a:p>
            <a:fld id="{50F4E6BD-4CAD-3E44-B214-2CFB9D00E5E7}" type="slidenum">
              <a:rPr lang="tr-TR" smtClean="0"/>
              <a:t>37</a:t>
            </a:fld>
            <a:endParaRPr lang="tr-TR"/>
          </a:p>
        </p:txBody>
      </p:sp>
      <p:sp>
        <p:nvSpPr>
          <p:cNvPr id="3" name="Metin kutusu 2">
            <a:extLst>
              <a:ext uri="{FF2B5EF4-FFF2-40B4-BE49-F238E27FC236}">
                <a16:creationId xmlns:a16="http://schemas.microsoft.com/office/drawing/2014/main" id="{8F40DDEF-625E-315D-DB45-7C10DCEE8DA5}"/>
              </a:ext>
            </a:extLst>
          </p:cNvPr>
          <p:cNvSpPr txBox="1"/>
          <p:nvPr/>
        </p:nvSpPr>
        <p:spPr>
          <a:xfrm>
            <a:off x="977876" y="1167648"/>
            <a:ext cx="6099048" cy="4370427"/>
          </a:xfrm>
          <a:prstGeom prst="rect">
            <a:avLst/>
          </a:prstGeom>
          <a:noFill/>
        </p:spPr>
        <p:txBody>
          <a:bodyPr wrap="square">
            <a:spAutoFit/>
          </a:bodyPr>
          <a:lstStyle/>
          <a:p>
            <a:r>
              <a:rPr lang="tr-TR" sz="2000" b="1" dirty="0">
                <a:highlight>
                  <a:srgbClr val="FFFF00"/>
                </a:highlight>
              </a:rPr>
              <a:t>3- Besinlerin Termik Etkisi: </a:t>
            </a:r>
          </a:p>
          <a:p>
            <a:endParaRPr lang="tr-TR" dirty="0">
              <a:highlight>
                <a:srgbClr val="FFFF00"/>
              </a:highlight>
            </a:endParaRPr>
          </a:p>
          <a:p>
            <a:pPr algn="just"/>
            <a:r>
              <a:rPr lang="tr-TR" sz="2000" dirty="0"/>
              <a:t>. Vücuda besinler alındıktan sonra metabolizmada artış meydana gelir. Bunun sonunda da ısı oluşumunda artış olmaktadır. Isı artışı yemek yendikten beş dakika sonra başlamakta ve üç saat sonra en yüksek düzeyine çıkmaktadır. </a:t>
            </a:r>
          </a:p>
          <a:p>
            <a:pPr algn="just"/>
            <a:endParaRPr lang="tr-TR" sz="2000" dirty="0"/>
          </a:p>
          <a:p>
            <a:pPr algn="just"/>
            <a:r>
              <a:rPr lang="tr-TR" sz="2000" dirty="0"/>
              <a:t>Bu ısı besinlerle alınan ve vücuda enerji sağlayan protein, karbonhidrat ve yağların sindirim ve emilmesinin karşılığıdır. Normal bir diyette besinlerin termik etkisi bazal metabolizma ve fiziksel aktivitenin harcadığı toplam enerjinin %10’u geçmez. Proteinler ısısal termik etkisi karbonhidrat ve yağlara göre yüksektir</a:t>
            </a:r>
          </a:p>
        </p:txBody>
      </p:sp>
      <p:pic>
        <p:nvPicPr>
          <p:cNvPr id="2" name="Picture 4" descr="Bazal Metabolizma Hızı Nedir? Nasıl Ölçülür? - BirBes">
            <a:extLst>
              <a:ext uri="{FF2B5EF4-FFF2-40B4-BE49-F238E27FC236}">
                <a16:creationId xmlns:a16="http://schemas.microsoft.com/office/drawing/2014/main" id="{71540201-6B92-BD3C-C558-CA4D0E7BD4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8092" y="956930"/>
            <a:ext cx="4323907" cy="5399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165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ayt Numarası Yer Tutucusu 8">
            <a:extLst>
              <a:ext uri="{FF2B5EF4-FFF2-40B4-BE49-F238E27FC236}">
                <a16:creationId xmlns:a16="http://schemas.microsoft.com/office/drawing/2014/main" id="{1ED58DB8-AEDB-57CC-3D55-219B80E8BC76}"/>
              </a:ext>
            </a:extLst>
          </p:cNvPr>
          <p:cNvSpPr>
            <a:spLocks noGrp="1"/>
          </p:cNvSpPr>
          <p:nvPr>
            <p:ph type="sldNum" sz="quarter" idx="12"/>
          </p:nvPr>
        </p:nvSpPr>
        <p:spPr/>
        <p:txBody>
          <a:bodyPr/>
          <a:lstStyle/>
          <a:p>
            <a:fld id="{50F4E6BD-4CAD-3E44-B214-2CFB9D00E5E7}" type="slidenum">
              <a:rPr lang="tr-TR" smtClean="0"/>
              <a:t>38</a:t>
            </a:fld>
            <a:endParaRPr lang="tr-TR"/>
          </a:p>
        </p:txBody>
      </p:sp>
      <p:pic>
        <p:nvPicPr>
          <p:cNvPr id="7" name="Resim 6">
            <a:extLst>
              <a:ext uri="{FF2B5EF4-FFF2-40B4-BE49-F238E27FC236}">
                <a16:creationId xmlns:a16="http://schemas.microsoft.com/office/drawing/2014/main" id="{C437AEA9-C446-1359-F883-5DEC734E427A}"/>
              </a:ext>
            </a:extLst>
          </p:cNvPr>
          <p:cNvPicPr>
            <a:picLocks noChangeAspect="1"/>
          </p:cNvPicPr>
          <p:nvPr/>
        </p:nvPicPr>
        <p:blipFill rotWithShape="1">
          <a:blip r:embed="rId2"/>
          <a:srcRect l="30765" t="21450" r="11797" b="19637"/>
          <a:stretch/>
        </p:blipFill>
        <p:spPr>
          <a:xfrm>
            <a:off x="0" y="531629"/>
            <a:ext cx="12192000" cy="6326372"/>
          </a:xfrm>
          <a:prstGeom prst="rect">
            <a:avLst/>
          </a:prstGeom>
        </p:spPr>
      </p:pic>
    </p:spTree>
    <p:extLst>
      <p:ext uri="{BB962C8B-B14F-4D97-AF65-F5344CB8AC3E}">
        <p14:creationId xmlns:p14="http://schemas.microsoft.com/office/powerpoint/2010/main" val="3813584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a:extLst>
              <a:ext uri="{FF2B5EF4-FFF2-40B4-BE49-F238E27FC236}">
                <a16:creationId xmlns:a16="http://schemas.microsoft.com/office/drawing/2014/main" id="{E43BB565-C407-4397-8188-DDFF30489D81}"/>
              </a:ext>
            </a:extLst>
          </p:cNvPr>
          <p:cNvSpPr>
            <a:spLocks noGrp="1"/>
          </p:cNvSpPr>
          <p:nvPr>
            <p:ph type="sldNum" sz="quarter" idx="12"/>
          </p:nvPr>
        </p:nvSpPr>
        <p:spPr/>
        <p:txBody>
          <a:bodyPr/>
          <a:lstStyle/>
          <a:p>
            <a:fld id="{50F4E6BD-4CAD-3E44-B214-2CFB9D00E5E7}" type="slidenum">
              <a:rPr lang="tr-TR" smtClean="0"/>
              <a:t>4</a:t>
            </a:fld>
            <a:endParaRPr lang="tr-TR"/>
          </a:p>
        </p:txBody>
      </p:sp>
      <p:sp>
        <p:nvSpPr>
          <p:cNvPr id="5" name="Dikdörtgen 4">
            <a:extLst>
              <a:ext uri="{FF2B5EF4-FFF2-40B4-BE49-F238E27FC236}">
                <a16:creationId xmlns:a16="http://schemas.microsoft.com/office/drawing/2014/main" id="{748B3F0A-027B-4785-9B8B-D9851B16B18B}"/>
              </a:ext>
            </a:extLst>
          </p:cNvPr>
          <p:cNvSpPr/>
          <p:nvPr/>
        </p:nvSpPr>
        <p:spPr>
          <a:xfrm>
            <a:off x="446810" y="1560860"/>
            <a:ext cx="5080670" cy="3826945"/>
          </a:xfrm>
          <a:prstGeom prst="rect">
            <a:avLst/>
          </a:prstGeom>
        </p:spPr>
        <p:txBody>
          <a:bodyPr wrap="square">
            <a:spAutoFit/>
          </a:bodyPr>
          <a:lstStyle/>
          <a:p>
            <a:pPr algn="just">
              <a:lnSpc>
                <a:spcPct val="150000"/>
              </a:lnSpc>
              <a:spcAft>
                <a:spcPts val="800"/>
              </a:spcAft>
            </a:pPr>
            <a:r>
              <a:rPr lang="tr-TR" sz="2400" b="1" dirty="0">
                <a:solidFill>
                  <a:srgbClr val="FF0000"/>
                </a:solidFill>
                <a:latin typeface="Comic Sans MS" panose="030F0902030302020204" pitchFamily="66" charset="0"/>
                <a:ea typeface="Calibri" panose="020F0502020204030204" pitchFamily="34" charset="0"/>
                <a:cs typeface="Times New Roman" panose="02020603050405020304" pitchFamily="18" charset="0"/>
              </a:rPr>
              <a:t>Gıda (besin)</a:t>
            </a:r>
            <a:r>
              <a:rPr lang="tr-TR" sz="2400" dirty="0">
                <a:solidFill>
                  <a:srgbClr val="FF0000"/>
                </a:solidFill>
                <a:latin typeface="Comic Sans MS" panose="030F0902030302020204" pitchFamily="66" charset="0"/>
                <a:ea typeface="Calibri" panose="020F0502020204030204" pitchFamily="34" charset="0"/>
                <a:cs typeface="Times New Roman" panose="02020603050405020304" pitchFamily="18" charset="0"/>
              </a:rPr>
              <a:t> </a:t>
            </a:r>
            <a:r>
              <a:rPr lang="tr-TR" sz="2400" b="1" dirty="0">
                <a:solidFill>
                  <a:srgbClr val="FF0000"/>
                </a:solidFill>
                <a:latin typeface="Comic Sans MS" panose="030F0902030302020204" pitchFamily="66" charset="0"/>
                <a:ea typeface="Calibri" panose="020F0502020204030204" pitchFamily="34" charset="0"/>
                <a:cs typeface="Times New Roman" panose="02020603050405020304" pitchFamily="18" charset="0"/>
              </a:rPr>
              <a:t>nedir</a:t>
            </a:r>
            <a:r>
              <a:rPr lang="tr-TR" sz="2400" dirty="0">
                <a:solidFill>
                  <a:srgbClr val="FF0000"/>
                </a:solidFill>
                <a:latin typeface="Comic Sans MS" panose="030F0902030302020204" pitchFamily="66" charset="0"/>
                <a:ea typeface="Calibri" panose="020F0502020204030204" pitchFamily="34" charset="0"/>
                <a:cs typeface="Times New Roman" panose="02020603050405020304" pitchFamily="18" charset="0"/>
              </a:rPr>
              <a:t>? </a:t>
            </a:r>
            <a:r>
              <a:rPr lang="tr-TR" sz="2000" dirty="0">
                <a:latin typeface="Comic Sans MS" panose="030F0902030302020204" pitchFamily="66" charset="0"/>
                <a:ea typeface="Calibri" panose="020F0502020204030204" pitchFamily="34" charset="0"/>
                <a:cs typeface="Times New Roman" panose="02020603050405020304" pitchFamily="18" charset="0"/>
              </a:rPr>
              <a:t>insanoğlunun varlığını sürdürebilmesi, büyümesi, çoğalması, ekonomik etkinlikte bulunabilmesi için gerekli olan </a:t>
            </a:r>
            <a:r>
              <a:rPr lang="tr-TR" sz="2000" dirty="0">
                <a:solidFill>
                  <a:srgbClr val="FF0000"/>
                </a:solidFill>
                <a:latin typeface="Comic Sans MS" panose="030F0902030302020204" pitchFamily="66" charset="0"/>
                <a:ea typeface="Calibri" panose="020F0502020204030204" pitchFamily="34" charset="0"/>
                <a:cs typeface="Times New Roman" panose="02020603050405020304" pitchFamily="18" charset="0"/>
              </a:rPr>
              <a:t>besin öğelerinin </a:t>
            </a:r>
            <a:r>
              <a:rPr lang="tr-TR" sz="2000" dirty="0">
                <a:latin typeface="Comic Sans MS" panose="030F0902030302020204" pitchFamily="66" charset="0"/>
                <a:ea typeface="Calibri" panose="020F0502020204030204" pitchFamily="34" charset="0"/>
                <a:cs typeface="Times New Roman" panose="02020603050405020304" pitchFamily="18" charset="0"/>
              </a:rPr>
              <a:t>(</a:t>
            </a:r>
            <a:r>
              <a:rPr lang="tr-TR" sz="2000" b="1" dirty="0">
                <a:latin typeface="Comic Sans MS" panose="030F0902030302020204" pitchFamily="66" charset="0"/>
                <a:ea typeface="Calibri" panose="020F0502020204030204" pitchFamily="34" charset="0"/>
                <a:cs typeface="Times New Roman" panose="02020603050405020304" pitchFamily="18" charset="0"/>
              </a:rPr>
              <a:t>protein, yağ, karbonhidrat, vitamin, madensel madde vs</a:t>
            </a:r>
            <a:r>
              <a:rPr lang="tr-TR" sz="2000" dirty="0">
                <a:latin typeface="Comic Sans MS" panose="030F0902030302020204" pitchFamily="66" charset="0"/>
                <a:ea typeface="Calibri" panose="020F0502020204030204" pitchFamily="34" charset="0"/>
                <a:cs typeface="Times New Roman" panose="02020603050405020304" pitchFamily="18" charset="0"/>
              </a:rPr>
              <a:t>.) kaynağını oluşturan her türlü yiyecek ve içeceğe denilmektedir. </a:t>
            </a:r>
            <a:endParaRPr lang="tr-TR" sz="2000" dirty="0">
              <a:effectLst/>
              <a:latin typeface="Comic Sans MS" panose="030F0902030302020204" pitchFamily="66" charset="0"/>
              <a:ea typeface="Calibri" panose="020F0502020204030204" pitchFamily="34" charset="0"/>
              <a:cs typeface="Times New Roman" panose="02020603050405020304" pitchFamily="18" charset="0"/>
            </a:endParaRPr>
          </a:p>
        </p:txBody>
      </p:sp>
      <p:pic>
        <p:nvPicPr>
          <p:cNvPr id="8" name="Resim 7">
            <a:extLst>
              <a:ext uri="{FF2B5EF4-FFF2-40B4-BE49-F238E27FC236}">
                <a16:creationId xmlns:a16="http://schemas.microsoft.com/office/drawing/2014/main" id="{32DF408C-B016-4AD1-AE22-BF35D40BA0D0}"/>
              </a:ext>
            </a:extLst>
          </p:cNvPr>
          <p:cNvPicPr>
            <a:picLocks noChangeAspect="1"/>
          </p:cNvPicPr>
          <p:nvPr/>
        </p:nvPicPr>
        <p:blipFill>
          <a:blip r:embed="rId2"/>
          <a:stretch>
            <a:fillRect/>
          </a:stretch>
        </p:blipFill>
        <p:spPr>
          <a:xfrm>
            <a:off x="5632646" y="1083212"/>
            <a:ext cx="6338960" cy="4628271"/>
          </a:xfrm>
          <a:prstGeom prst="rect">
            <a:avLst/>
          </a:prstGeom>
        </p:spPr>
      </p:pic>
    </p:spTree>
    <p:extLst>
      <p:ext uri="{BB962C8B-B14F-4D97-AF65-F5344CB8AC3E}">
        <p14:creationId xmlns:p14="http://schemas.microsoft.com/office/powerpoint/2010/main" val="2138150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5</a:t>
            </a:fld>
            <a:endParaRPr lang="tr-TR"/>
          </a:p>
        </p:txBody>
      </p:sp>
      <p:sp>
        <p:nvSpPr>
          <p:cNvPr id="4" name="Başlık 3">
            <a:extLst>
              <a:ext uri="{FF2B5EF4-FFF2-40B4-BE49-F238E27FC236}">
                <a16:creationId xmlns:a16="http://schemas.microsoft.com/office/drawing/2014/main" id="{5112F887-D4B0-E146-9A69-E0DA850B5596}"/>
              </a:ext>
            </a:extLst>
          </p:cNvPr>
          <p:cNvSpPr>
            <a:spLocks noGrp="1"/>
          </p:cNvSpPr>
          <p:nvPr>
            <p:ph type="title"/>
          </p:nvPr>
        </p:nvSpPr>
        <p:spPr/>
        <p:txBody>
          <a:bodyPr>
            <a:normAutofit/>
          </a:bodyPr>
          <a:lstStyle/>
          <a:p>
            <a:r>
              <a:rPr lang="tr-TR" sz="4000" b="1" dirty="0">
                <a:solidFill>
                  <a:srgbClr val="FF0000"/>
                </a:solidFill>
                <a:highlight>
                  <a:srgbClr val="FFFF00"/>
                </a:highlight>
                <a:latin typeface="Comic Sans MS" panose="030F0902030302020204" pitchFamily="66" charset="0"/>
              </a:rPr>
              <a:t>GIDALARDA YER ALAN BİLEŞENLER</a:t>
            </a:r>
          </a:p>
        </p:txBody>
      </p:sp>
      <p:sp>
        <p:nvSpPr>
          <p:cNvPr id="5" name="Metin kutusu 4">
            <a:extLst>
              <a:ext uri="{FF2B5EF4-FFF2-40B4-BE49-F238E27FC236}">
                <a16:creationId xmlns:a16="http://schemas.microsoft.com/office/drawing/2014/main" id="{656E4A42-F2DD-2041-8386-9E950269E188}"/>
              </a:ext>
            </a:extLst>
          </p:cNvPr>
          <p:cNvSpPr txBox="1"/>
          <p:nvPr/>
        </p:nvSpPr>
        <p:spPr>
          <a:xfrm>
            <a:off x="839788" y="1997839"/>
            <a:ext cx="6098058" cy="2862322"/>
          </a:xfrm>
          <a:prstGeom prst="rect">
            <a:avLst/>
          </a:prstGeom>
          <a:noFill/>
        </p:spPr>
        <p:txBody>
          <a:bodyPr wrap="square">
            <a:spAutoFit/>
          </a:bodyPr>
          <a:lstStyle/>
          <a:p>
            <a:pPr algn="just"/>
            <a:r>
              <a:rPr lang="tr-TR" dirty="0">
                <a:solidFill>
                  <a:srgbClr val="FF0000"/>
                </a:solidFill>
                <a:latin typeface="Comic Sans MS" panose="030F0902030302020204" pitchFamily="66" charset="0"/>
              </a:rPr>
              <a:t>Gıdaların </a:t>
            </a:r>
            <a:r>
              <a:rPr lang="tr-TR" dirty="0" err="1">
                <a:solidFill>
                  <a:srgbClr val="FF0000"/>
                </a:solidFill>
                <a:latin typeface="Comic Sans MS" panose="030F0902030302020204" pitchFamily="66" charset="0"/>
              </a:rPr>
              <a:t>başlıca</a:t>
            </a:r>
            <a:r>
              <a:rPr lang="tr-TR" dirty="0">
                <a:solidFill>
                  <a:srgbClr val="FF0000"/>
                </a:solidFill>
                <a:latin typeface="Comic Sans MS" panose="030F0902030302020204" pitchFamily="66" charset="0"/>
              </a:rPr>
              <a:t> </a:t>
            </a:r>
            <a:r>
              <a:rPr lang="tr-TR" dirty="0" err="1">
                <a:solidFill>
                  <a:srgbClr val="FF0000"/>
                </a:solidFill>
                <a:latin typeface="Comic Sans MS" panose="030F0902030302020204" pitchFamily="66" charset="0"/>
              </a:rPr>
              <a:t>bileşenleri</a:t>
            </a:r>
            <a:r>
              <a:rPr lang="tr-TR" dirty="0">
                <a:solidFill>
                  <a:srgbClr val="FF0000"/>
                </a:solidFill>
                <a:latin typeface="Comic Sans MS" panose="030F0902030302020204" pitchFamily="66" charset="0"/>
              </a:rPr>
              <a:t>; </a:t>
            </a:r>
          </a:p>
          <a:p>
            <a:pPr algn="just"/>
            <a:endParaRPr lang="tr-TR" dirty="0">
              <a:latin typeface="Comic Sans MS" panose="030F0902030302020204" pitchFamily="66" charset="0"/>
            </a:endParaRPr>
          </a:p>
          <a:p>
            <a:r>
              <a:rPr lang="tr-TR" dirty="0">
                <a:latin typeface="Comic Sans MS" panose="030F0902030302020204" pitchFamily="66" charset="0"/>
              </a:rPr>
              <a:t>1.Su </a:t>
            </a:r>
          </a:p>
          <a:p>
            <a:r>
              <a:rPr lang="tr-TR" dirty="0">
                <a:latin typeface="Comic Sans MS" panose="030F0902030302020204" pitchFamily="66" charset="0"/>
              </a:rPr>
              <a:t>2. Karbonhidratlar</a:t>
            </a:r>
          </a:p>
          <a:p>
            <a:r>
              <a:rPr lang="tr-TR" dirty="0">
                <a:latin typeface="Comic Sans MS" panose="030F0902030302020204" pitchFamily="66" charset="0"/>
              </a:rPr>
              <a:t>3. Proteinler</a:t>
            </a:r>
          </a:p>
          <a:p>
            <a:r>
              <a:rPr lang="tr-TR" dirty="0">
                <a:latin typeface="Comic Sans MS" panose="030F0902030302020204" pitchFamily="66" charset="0"/>
              </a:rPr>
              <a:t>4. Yağlar</a:t>
            </a:r>
          </a:p>
          <a:p>
            <a:r>
              <a:rPr lang="tr-TR" dirty="0">
                <a:latin typeface="Comic Sans MS" panose="030F0902030302020204" pitchFamily="66" charset="0"/>
              </a:rPr>
              <a:t>5. Mineral maddeler</a:t>
            </a:r>
          </a:p>
          <a:p>
            <a:r>
              <a:rPr lang="tr-TR" dirty="0">
                <a:latin typeface="Comic Sans MS" panose="030F0902030302020204" pitchFamily="66" charset="0"/>
              </a:rPr>
              <a:t>6. Vitaminler </a:t>
            </a:r>
          </a:p>
          <a:p>
            <a:r>
              <a:rPr lang="tr-TR" dirty="0">
                <a:latin typeface="Comic Sans MS" panose="030F0902030302020204" pitchFamily="66" charset="0"/>
              </a:rPr>
              <a:t>7. Enzimler</a:t>
            </a:r>
          </a:p>
          <a:p>
            <a:r>
              <a:rPr lang="tr-TR" dirty="0">
                <a:latin typeface="Comic Sans MS" panose="030F0902030302020204" pitchFamily="66" charset="0"/>
              </a:rPr>
              <a:t>8.  Aroma ve renk maddeleri </a:t>
            </a:r>
          </a:p>
        </p:txBody>
      </p:sp>
      <p:pic>
        <p:nvPicPr>
          <p:cNvPr id="6" name="Resim 5">
            <a:extLst>
              <a:ext uri="{FF2B5EF4-FFF2-40B4-BE49-F238E27FC236}">
                <a16:creationId xmlns:a16="http://schemas.microsoft.com/office/drawing/2014/main" id="{90C9F5A5-241E-094C-85F9-53C362D43E8B}"/>
              </a:ext>
            </a:extLst>
          </p:cNvPr>
          <p:cNvPicPr>
            <a:picLocks noChangeAspect="1"/>
          </p:cNvPicPr>
          <p:nvPr/>
        </p:nvPicPr>
        <p:blipFill>
          <a:blip r:embed="rId2"/>
          <a:stretch>
            <a:fillRect/>
          </a:stretch>
        </p:blipFill>
        <p:spPr>
          <a:xfrm rot="5400000">
            <a:off x="6316071" y="780242"/>
            <a:ext cx="4526528" cy="6961724"/>
          </a:xfrm>
          <a:prstGeom prst="rect">
            <a:avLst/>
          </a:prstGeom>
        </p:spPr>
      </p:pic>
    </p:spTree>
    <p:extLst>
      <p:ext uri="{BB962C8B-B14F-4D97-AF65-F5344CB8AC3E}">
        <p14:creationId xmlns:p14="http://schemas.microsoft.com/office/powerpoint/2010/main" val="1775573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6</a:t>
            </a:fld>
            <a:endParaRPr lang="tr-TR"/>
          </a:p>
        </p:txBody>
      </p:sp>
      <p:sp>
        <p:nvSpPr>
          <p:cNvPr id="4" name="Başlık 3">
            <a:extLst>
              <a:ext uri="{FF2B5EF4-FFF2-40B4-BE49-F238E27FC236}">
                <a16:creationId xmlns:a16="http://schemas.microsoft.com/office/drawing/2014/main" id="{5112F887-D4B0-E146-9A69-E0DA850B5596}"/>
              </a:ext>
            </a:extLst>
          </p:cNvPr>
          <p:cNvSpPr>
            <a:spLocks noGrp="1"/>
          </p:cNvSpPr>
          <p:nvPr>
            <p:ph type="title"/>
          </p:nvPr>
        </p:nvSpPr>
        <p:spPr/>
        <p:txBody>
          <a:bodyPr/>
          <a:lstStyle/>
          <a:p>
            <a:r>
              <a:rPr lang="tr-TR" b="1" dirty="0">
                <a:solidFill>
                  <a:srgbClr val="FF0000"/>
                </a:solidFill>
                <a:highlight>
                  <a:srgbClr val="FFFF00"/>
                </a:highlight>
                <a:latin typeface="Comic Sans MS" panose="030F0902030302020204" pitchFamily="66" charset="0"/>
              </a:rPr>
              <a:t>KARBONHİDRATLAR</a:t>
            </a:r>
          </a:p>
        </p:txBody>
      </p:sp>
      <p:sp>
        <p:nvSpPr>
          <p:cNvPr id="12" name="Metin kutusu 11">
            <a:extLst>
              <a:ext uri="{FF2B5EF4-FFF2-40B4-BE49-F238E27FC236}">
                <a16:creationId xmlns:a16="http://schemas.microsoft.com/office/drawing/2014/main" id="{ED813594-FD7A-9446-9F01-F954B9D9BE61}"/>
              </a:ext>
            </a:extLst>
          </p:cNvPr>
          <p:cNvSpPr txBox="1"/>
          <p:nvPr/>
        </p:nvSpPr>
        <p:spPr>
          <a:xfrm>
            <a:off x="565322" y="1931943"/>
            <a:ext cx="6098058" cy="646331"/>
          </a:xfrm>
          <a:prstGeom prst="rect">
            <a:avLst/>
          </a:prstGeom>
          <a:noFill/>
        </p:spPr>
        <p:txBody>
          <a:bodyPr wrap="square">
            <a:spAutoFit/>
          </a:bodyPr>
          <a:lstStyle/>
          <a:p>
            <a:pPr algn="just"/>
            <a:r>
              <a:rPr lang="tr-TR" sz="1800" dirty="0">
                <a:latin typeface="Comic Sans MS" panose="030F0902030302020204" pitchFamily="66" charset="0"/>
              </a:rPr>
              <a:t>Karbonhidratlar yeryüzünde en yaygın olarak bulunan organik bileşiklerdir.</a:t>
            </a:r>
          </a:p>
        </p:txBody>
      </p:sp>
      <p:sp>
        <p:nvSpPr>
          <p:cNvPr id="6" name="Metin kutusu 5">
            <a:extLst>
              <a:ext uri="{FF2B5EF4-FFF2-40B4-BE49-F238E27FC236}">
                <a16:creationId xmlns:a16="http://schemas.microsoft.com/office/drawing/2014/main" id="{BA3A8963-E6F2-5A49-9C14-1513CA4E96DA}"/>
              </a:ext>
            </a:extLst>
          </p:cNvPr>
          <p:cNvSpPr txBox="1"/>
          <p:nvPr/>
        </p:nvSpPr>
        <p:spPr>
          <a:xfrm>
            <a:off x="567380" y="2981924"/>
            <a:ext cx="6096000" cy="1200329"/>
          </a:xfrm>
          <a:prstGeom prst="rect">
            <a:avLst/>
          </a:prstGeom>
          <a:noFill/>
        </p:spPr>
        <p:txBody>
          <a:bodyPr wrap="square">
            <a:spAutoFit/>
          </a:bodyPr>
          <a:lstStyle/>
          <a:p>
            <a:pPr algn="just"/>
            <a:r>
              <a:rPr lang="tr-TR" sz="1800" dirty="0">
                <a:latin typeface="Comic Sans MS" panose="030F0902030302020204" pitchFamily="66" charset="0"/>
                <a:cs typeface="Calibri" panose="020F0502020204030204" pitchFamily="34" charset="0"/>
              </a:rPr>
              <a:t>Karbonhidratlar genellikle </a:t>
            </a:r>
            <a:r>
              <a:rPr lang="tr-TR" sz="1800" dirty="0">
                <a:highlight>
                  <a:srgbClr val="FFFF00"/>
                </a:highlight>
                <a:latin typeface="Comic Sans MS" panose="030F0902030302020204" pitchFamily="66" charset="0"/>
                <a:cs typeface="Calibri" panose="020F0502020204030204" pitchFamily="34" charset="0"/>
              </a:rPr>
              <a:t>karbon, hidrojen ve oksijen </a:t>
            </a:r>
            <a:r>
              <a:rPr lang="tr-TR" sz="1800" dirty="0">
                <a:latin typeface="Comic Sans MS" panose="030F0902030302020204" pitchFamily="66" charset="0"/>
                <a:cs typeface="Calibri" panose="020F0502020204030204" pitchFamily="34" charset="0"/>
              </a:rPr>
              <a:t>elementlerinden ibaret organik maddelerdir (</a:t>
            </a:r>
            <a:r>
              <a:rPr lang="tr-TR" sz="1800" dirty="0" err="1">
                <a:latin typeface="Comic Sans MS" panose="030F0902030302020204" pitchFamily="66" charset="0"/>
                <a:cs typeface="Calibri" panose="020F0502020204030204" pitchFamily="34" charset="0"/>
              </a:rPr>
              <a:t>Şeker</a:t>
            </a:r>
            <a:r>
              <a:rPr lang="tr-TR" sz="1800" dirty="0">
                <a:latin typeface="Comic Sans MS" panose="030F0902030302020204" pitchFamily="66" charset="0"/>
                <a:cs typeface="Calibri" panose="020F0502020204030204" pitchFamily="34" charset="0"/>
              </a:rPr>
              <a:t>, dekstrin, </a:t>
            </a:r>
            <a:r>
              <a:rPr lang="tr-TR" sz="1800" dirty="0" err="1">
                <a:latin typeface="Comic Sans MS" panose="030F0902030302020204" pitchFamily="66" charset="0"/>
                <a:cs typeface="Calibri" panose="020F0502020204030204" pitchFamily="34" charset="0"/>
              </a:rPr>
              <a:t>nişasta</a:t>
            </a:r>
            <a:r>
              <a:rPr lang="tr-TR" sz="1800" dirty="0">
                <a:latin typeface="Comic Sans MS" panose="030F0902030302020204" pitchFamily="66" charset="0"/>
                <a:cs typeface="Calibri" panose="020F0502020204030204" pitchFamily="34" charset="0"/>
              </a:rPr>
              <a:t>, </a:t>
            </a:r>
            <a:r>
              <a:rPr lang="tr-TR" sz="1800" dirty="0" err="1">
                <a:latin typeface="Comic Sans MS" panose="030F0902030302020204" pitchFamily="66" charset="0"/>
                <a:cs typeface="Calibri" panose="020F0502020204030204" pitchFamily="34" charset="0"/>
              </a:rPr>
              <a:t>selüloz</a:t>
            </a:r>
            <a:r>
              <a:rPr lang="tr-TR" sz="1800" dirty="0">
                <a:latin typeface="Comic Sans MS" panose="030F0902030302020204" pitchFamily="66" charset="0"/>
                <a:cs typeface="Calibri" panose="020F0502020204030204" pitchFamily="34" charset="0"/>
              </a:rPr>
              <a:t>, pektin, bitki zamkları vs.).</a:t>
            </a:r>
          </a:p>
          <a:p>
            <a:pPr algn="just"/>
            <a:endParaRPr lang="tr-TR" sz="1800" dirty="0">
              <a:latin typeface="Calibri" panose="020F0502020204030204" pitchFamily="34" charset="0"/>
              <a:cs typeface="Calibri" panose="020F0502020204030204" pitchFamily="34" charset="0"/>
            </a:endParaRPr>
          </a:p>
        </p:txBody>
      </p:sp>
      <p:pic>
        <p:nvPicPr>
          <p:cNvPr id="1026" name="Picture 2" descr="KARBONHİDRATLAR HAKKINDA HERŞEY – Korayspor Blog">
            <a:extLst>
              <a:ext uri="{FF2B5EF4-FFF2-40B4-BE49-F238E27FC236}">
                <a16:creationId xmlns:a16="http://schemas.microsoft.com/office/drawing/2014/main" id="{DD325051-C96B-594F-AFA5-6F523701A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0" y="1049771"/>
            <a:ext cx="4512620" cy="5664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186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ayt Numarası Yer Tutucusu 10"/>
          <p:cNvSpPr>
            <a:spLocks noGrp="1"/>
          </p:cNvSpPr>
          <p:nvPr>
            <p:ph type="sldNum" sz="quarter" idx="12"/>
          </p:nvPr>
        </p:nvSpPr>
        <p:spPr/>
        <p:txBody>
          <a:bodyPr/>
          <a:lstStyle/>
          <a:p>
            <a:fld id="{50F4E6BD-4CAD-3E44-B214-2CFB9D00E5E7}" type="slidenum">
              <a:rPr lang="tr-TR" smtClean="0"/>
              <a:t>7</a:t>
            </a:fld>
            <a:endParaRPr lang="tr-TR"/>
          </a:p>
        </p:txBody>
      </p:sp>
      <p:pic>
        <p:nvPicPr>
          <p:cNvPr id="7" name="Picture 1" descr="page9image1845407792">
            <a:extLst>
              <a:ext uri="{FF2B5EF4-FFF2-40B4-BE49-F238E27FC236}">
                <a16:creationId xmlns:a16="http://schemas.microsoft.com/office/drawing/2014/main" id="{F2CDAE34-F568-0045-9A7D-481EF7509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3500" y="627530"/>
            <a:ext cx="5778500" cy="3921312"/>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C528CB86-CD9A-E54D-B4E6-0B170E12558F}"/>
              </a:ext>
            </a:extLst>
          </p:cNvPr>
          <p:cNvSpPr txBox="1"/>
          <p:nvPr/>
        </p:nvSpPr>
        <p:spPr>
          <a:xfrm>
            <a:off x="973392" y="1110858"/>
            <a:ext cx="4606525" cy="1938992"/>
          </a:xfrm>
          <a:prstGeom prst="rect">
            <a:avLst/>
          </a:prstGeom>
          <a:noFill/>
        </p:spPr>
        <p:txBody>
          <a:bodyPr wrap="square">
            <a:spAutoFit/>
          </a:bodyPr>
          <a:lstStyle/>
          <a:p>
            <a:r>
              <a:rPr lang="tr-TR" sz="2400" dirty="0">
                <a:solidFill>
                  <a:schemeClr val="tx1"/>
                </a:solidFill>
                <a:effectLst/>
                <a:latin typeface="Comic Sans MS" pitchFamily="66" charset="0"/>
                <a:cs typeface="Arial" pitchFamily="34" charset="0"/>
              </a:rPr>
              <a:t>Karbonhidratların büyük bölümü su, güneş ışığı enerjisi ve atmosferik CO</a:t>
            </a:r>
            <a:r>
              <a:rPr lang="tr-TR" sz="2400" baseline="-25000" dirty="0">
                <a:solidFill>
                  <a:schemeClr val="tx1"/>
                </a:solidFill>
                <a:latin typeface="Tahoma" pitchFamily="34" charset="0"/>
                <a:cs typeface="Arial" pitchFamily="34" charset="0"/>
              </a:rPr>
              <a:t>2</a:t>
            </a:r>
            <a:r>
              <a:rPr lang="tr-TR" sz="2400" dirty="0">
                <a:solidFill>
                  <a:schemeClr val="tx1"/>
                </a:solidFill>
                <a:effectLst/>
                <a:latin typeface="Comic Sans MS" pitchFamily="66" charset="0"/>
                <a:cs typeface="Arial" pitchFamily="34" charset="0"/>
              </a:rPr>
              <a:t> kullanılarak gerçekleştirilen fotosentez ile elde edilmektedir.</a:t>
            </a:r>
            <a:endParaRPr lang="tr-TR" sz="2400" dirty="0"/>
          </a:p>
        </p:txBody>
      </p:sp>
    </p:spTree>
    <p:extLst>
      <p:ext uri="{BB962C8B-B14F-4D97-AF65-F5344CB8AC3E}">
        <p14:creationId xmlns:p14="http://schemas.microsoft.com/office/powerpoint/2010/main" val="2778969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a:extLst>
              <a:ext uri="{FF2B5EF4-FFF2-40B4-BE49-F238E27FC236}">
                <a16:creationId xmlns:a16="http://schemas.microsoft.com/office/drawing/2014/main" id="{CFFCCFD1-7E29-4048-9524-3E91BA19615A}"/>
              </a:ext>
            </a:extLst>
          </p:cNvPr>
          <p:cNvSpPr txBox="1">
            <a:spLocks noChangeArrowheads="1"/>
          </p:cNvSpPr>
          <p:nvPr/>
        </p:nvSpPr>
        <p:spPr bwMode="auto">
          <a:xfrm>
            <a:off x="3751674" y="123340"/>
            <a:ext cx="28940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3600" b="1" u="sng" dirty="0">
                <a:latin typeface="Comic Sans MS" panose="030F0902030302020204" pitchFamily="66" charset="0"/>
              </a:rPr>
              <a:t>Fotosentez </a:t>
            </a:r>
            <a:r>
              <a:rPr lang="tr-TR" altLang="tr-TR" sz="2400" b="1" u="sng" dirty="0">
                <a:latin typeface="Times New Roman" panose="02020603050405020304" pitchFamily="18" charset="0"/>
              </a:rPr>
              <a:t> </a:t>
            </a:r>
            <a:endParaRPr lang="en-US" altLang="tr-TR" sz="2400" b="1" dirty="0">
              <a:latin typeface="Times New Roman" panose="02020603050405020304" pitchFamily="18" charset="0"/>
            </a:endParaRPr>
          </a:p>
        </p:txBody>
      </p:sp>
      <p:sp>
        <p:nvSpPr>
          <p:cNvPr id="15363" name="Oval 5">
            <a:extLst>
              <a:ext uri="{FF2B5EF4-FFF2-40B4-BE49-F238E27FC236}">
                <a16:creationId xmlns:a16="http://schemas.microsoft.com/office/drawing/2014/main" id="{F00B1A61-182D-184F-9724-BE8820862886}"/>
              </a:ext>
            </a:extLst>
          </p:cNvPr>
          <p:cNvSpPr>
            <a:spLocks noChangeArrowheads="1"/>
          </p:cNvSpPr>
          <p:nvPr/>
        </p:nvSpPr>
        <p:spPr bwMode="auto">
          <a:xfrm>
            <a:off x="2455863" y="1752601"/>
            <a:ext cx="900112" cy="828675"/>
          </a:xfrm>
          <a:prstGeom prst="ellipse">
            <a:avLst/>
          </a:prstGeom>
          <a:solidFill>
            <a:schemeClr val="hlink"/>
          </a:solidFill>
          <a:ln w="9525">
            <a:solidFill>
              <a:schemeClr val="tx1"/>
            </a:solidFill>
            <a:round/>
            <a:headEnd/>
            <a:tailEnd/>
          </a:ln>
        </p:spPr>
        <p:txBody>
          <a:bodyPr wrap="none" anchor="ct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tr-TR" altLang="tr-TR" sz="1800"/>
          </a:p>
        </p:txBody>
      </p:sp>
      <p:sp>
        <p:nvSpPr>
          <p:cNvPr id="15364" name="Line 6">
            <a:extLst>
              <a:ext uri="{FF2B5EF4-FFF2-40B4-BE49-F238E27FC236}">
                <a16:creationId xmlns:a16="http://schemas.microsoft.com/office/drawing/2014/main" id="{74A3A52C-0580-FB41-BACD-C9B2D2567337}"/>
              </a:ext>
            </a:extLst>
          </p:cNvPr>
          <p:cNvSpPr>
            <a:spLocks noChangeShapeType="1"/>
          </p:cNvSpPr>
          <p:nvPr/>
        </p:nvSpPr>
        <p:spPr bwMode="auto">
          <a:xfrm>
            <a:off x="3184525" y="2509839"/>
            <a:ext cx="342900" cy="1857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65" name="Line 7">
            <a:extLst>
              <a:ext uri="{FF2B5EF4-FFF2-40B4-BE49-F238E27FC236}">
                <a16:creationId xmlns:a16="http://schemas.microsoft.com/office/drawing/2014/main" id="{F7482DFC-278C-4C44-9884-B7CEACF982B2}"/>
              </a:ext>
            </a:extLst>
          </p:cNvPr>
          <p:cNvSpPr>
            <a:spLocks noChangeShapeType="1"/>
          </p:cNvSpPr>
          <p:nvPr/>
        </p:nvSpPr>
        <p:spPr bwMode="auto">
          <a:xfrm>
            <a:off x="3370263" y="2166938"/>
            <a:ext cx="457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66" name="Line 8">
            <a:extLst>
              <a:ext uri="{FF2B5EF4-FFF2-40B4-BE49-F238E27FC236}">
                <a16:creationId xmlns:a16="http://schemas.microsoft.com/office/drawing/2014/main" id="{C30F4587-FB71-DB43-994C-7C0B67E13E96}"/>
              </a:ext>
            </a:extLst>
          </p:cNvPr>
          <p:cNvSpPr>
            <a:spLocks noChangeShapeType="1"/>
          </p:cNvSpPr>
          <p:nvPr/>
        </p:nvSpPr>
        <p:spPr bwMode="auto">
          <a:xfrm flipV="1">
            <a:off x="3141663" y="1581151"/>
            <a:ext cx="214312" cy="2571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67" name="Line 9">
            <a:extLst>
              <a:ext uri="{FF2B5EF4-FFF2-40B4-BE49-F238E27FC236}">
                <a16:creationId xmlns:a16="http://schemas.microsoft.com/office/drawing/2014/main" id="{791AADFE-EEE5-864B-B9A1-B02EB33CD121}"/>
              </a:ext>
            </a:extLst>
          </p:cNvPr>
          <p:cNvSpPr>
            <a:spLocks noChangeShapeType="1"/>
          </p:cNvSpPr>
          <p:nvPr/>
        </p:nvSpPr>
        <p:spPr bwMode="auto">
          <a:xfrm flipH="1" flipV="1">
            <a:off x="2727326" y="1409701"/>
            <a:ext cx="28575" cy="3286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68" name="Line 10">
            <a:extLst>
              <a:ext uri="{FF2B5EF4-FFF2-40B4-BE49-F238E27FC236}">
                <a16:creationId xmlns:a16="http://schemas.microsoft.com/office/drawing/2014/main" id="{A7BEBB92-A793-A549-A70C-B82B088D8EBE}"/>
              </a:ext>
            </a:extLst>
          </p:cNvPr>
          <p:cNvSpPr>
            <a:spLocks noChangeShapeType="1"/>
          </p:cNvSpPr>
          <p:nvPr/>
        </p:nvSpPr>
        <p:spPr bwMode="auto">
          <a:xfrm flipH="1" flipV="1">
            <a:off x="2070101" y="1809751"/>
            <a:ext cx="428625" cy="2143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69" name="Line 11">
            <a:extLst>
              <a:ext uri="{FF2B5EF4-FFF2-40B4-BE49-F238E27FC236}">
                <a16:creationId xmlns:a16="http://schemas.microsoft.com/office/drawing/2014/main" id="{FD78487B-FC0C-1C48-86EE-1104F2DBA00A}"/>
              </a:ext>
            </a:extLst>
          </p:cNvPr>
          <p:cNvSpPr>
            <a:spLocks noChangeShapeType="1"/>
          </p:cNvSpPr>
          <p:nvPr/>
        </p:nvSpPr>
        <p:spPr bwMode="auto">
          <a:xfrm flipH="1">
            <a:off x="2070101" y="2424113"/>
            <a:ext cx="485775" cy="2714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0" name="Line 12">
            <a:extLst>
              <a:ext uri="{FF2B5EF4-FFF2-40B4-BE49-F238E27FC236}">
                <a16:creationId xmlns:a16="http://schemas.microsoft.com/office/drawing/2014/main" id="{B6F5EE4C-1B2D-444A-A3A8-0AE8CA1FFCFB}"/>
              </a:ext>
            </a:extLst>
          </p:cNvPr>
          <p:cNvSpPr>
            <a:spLocks noChangeShapeType="1"/>
          </p:cNvSpPr>
          <p:nvPr/>
        </p:nvSpPr>
        <p:spPr bwMode="auto">
          <a:xfrm>
            <a:off x="2927351" y="2566989"/>
            <a:ext cx="28575" cy="4143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5371" name="Text Box 13">
            <a:extLst>
              <a:ext uri="{FF2B5EF4-FFF2-40B4-BE49-F238E27FC236}">
                <a16:creationId xmlns:a16="http://schemas.microsoft.com/office/drawing/2014/main" id="{BE48DE6D-00E3-ED49-8F2E-F4A2D732881F}"/>
              </a:ext>
            </a:extLst>
          </p:cNvPr>
          <p:cNvSpPr txBox="1">
            <a:spLocks noChangeArrowheads="1"/>
          </p:cNvSpPr>
          <p:nvPr/>
        </p:nvSpPr>
        <p:spPr bwMode="auto">
          <a:xfrm>
            <a:off x="2301876" y="2836863"/>
            <a:ext cx="1020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2400" b="1" dirty="0">
                <a:latin typeface="Times New Roman" panose="02020603050405020304" pitchFamily="18" charset="0"/>
              </a:rPr>
              <a:t>Enerji</a:t>
            </a:r>
            <a:endParaRPr lang="en-US" altLang="tr-TR" sz="2400" b="1" dirty="0">
              <a:latin typeface="Times New Roman" panose="02020603050405020304" pitchFamily="18" charset="0"/>
            </a:endParaRPr>
          </a:p>
        </p:txBody>
      </p:sp>
      <p:pic>
        <p:nvPicPr>
          <p:cNvPr id="15372" name="Picture 14" descr="bot006">
            <a:extLst>
              <a:ext uri="{FF2B5EF4-FFF2-40B4-BE49-F238E27FC236}">
                <a16:creationId xmlns:a16="http://schemas.microsoft.com/office/drawing/2014/main" id="{691FFBC9-8E9D-2540-9385-F3FAEA444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5501" y="2420938"/>
            <a:ext cx="2449513"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3" name="Text Box 15">
            <a:extLst>
              <a:ext uri="{FF2B5EF4-FFF2-40B4-BE49-F238E27FC236}">
                <a16:creationId xmlns:a16="http://schemas.microsoft.com/office/drawing/2014/main" id="{A831B0FD-1B3F-AA4F-9553-32C48E96B629}"/>
              </a:ext>
            </a:extLst>
          </p:cNvPr>
          <p:cNvSpPr txBox="1">
            <a:spLocks noChangeArrowheads="1"/>
          </p:cNvSpPr>
          <p:nvPr/>
        </p:nvSpPr>
        <p:spPr bwMode="auto">
          <a:xfrm>
            <a:off x="2289175" y="3222625"/>
            <a:ext cx="1219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2400" b="1" dirty="0">
                <a:latin typeface="Times New Roman" panose="02020603050405020304" pitchFamily="18" charset="0"/>
              </a:rPr>
              <a:t>CO</a:t>
            </a:r>
            <a:r>
              <a:rPr lang="tr-TR" altLang="tr-TR" sz="2400" b="1" baseline="-25000" dirty="0">
                <a:latin typeface="Tahoma" panose="020B0604030504040204" pitchFamily="34" charset="0"/>
              </a:rPr>
              <a:t>2</a:t>
            </a:r>
            <a:endParaRPr lang="en-US" altLang="tr-TR" sz="2400" b="1" dirty="0">
              <a:latin typeface="Times New Roman" panose="02020603050405020304" pitchFamily="18" charset="0"/>
            </a:endParaRPr>
          </a:p>
          <a:p>
            <a:pPr eaLnBrk="1" hangingPunct="1">
              <a:spcBef>
                <a:spcPct val="0"/>
              </a:spcBef>
              <a:buClrTx/>
              <a:buSzTx/>
              <a:buFontTx/>
              <a:buNone/>
            </a:pPr>
            <a:r>
              <a:rPr lang="tr-TR" altLang="tr-TR" sz="2400" b="1" dirty="0">
                <a:latin typeface="Times New Roman" panose="02020603050405020304" pitchFamily="18" charset="0"/>
              </a:rPr>
              <a:t>Su</a:t>
            </a:r>
            <a:endParaRPr lang="en-US" altLang="tr-TR" sz="2400" b="1" dirty="0">
              <a:latin typeface="Times New Roman" panose="02020603050405020304" pitchFamily="18" charset="0"/>
            </a:endParaRPr>
          </a:p>
          <a:p>
            <a:pPr eaLnBrk="1" hangingPunct="1">
              <a:spcBef>
                <a:spcPct val="0"/>
              </a:spcBef>
              <a:buClrTx/>
              <a:buSzTx/>
              <a:buFontTx/>
              <a:buNone/>
            </a:pPr>
            <a:r>
              <a:rPr lang="tr-TR" altLang="tr-TR" sz="2400" b="1" dirty="0" err="1">
                <a:latin typeface="Times New Roman" panose="02020603050405020304" pitchFamily="18" charset="0"/>
              </a:rPr>
              <a:t>Klorofi</a:t>
            </a:r>
            <a:r>
              <a:rPr lang="en-US" altLang="tr-TR" sz="2400" b="1" dirty="0">
                <a:latin typeface="Times New Roman" panose="02020603050405020304" pitchFamily="18" charset="0"/>
              </a:rPr>
              <a:t>l</a:t>
            </a:r>
          </a:p>
        </p:txBody>
      </p:sp>
      <p:sp>
        <p:nvSpPr>
          <p:cNvPr id="15374" name="Line 16">
            <a:extLst>
              <a:ext uri="{FF2B5EF4-FFF2-40B4-BE49-F238E27FC236}">
                <a16:creationId xmlns:a16="http://schemas.microsoft.com/office/drawing/2014/main" id="{E7803FF0-4DE3-F744-BD70-2C45EBD42DC1}"/>
              </a:ext>
            </a:extLst>
          </p:cNvPr>
          <p:cNvSpPr>
            <a:spLocks noChangeShapeType="1"/>
          </p:cNvSpPr>
          <p:nvPr/>
        </p:nvSpPr>
        <p:spPr bwMode="auto">
          <a:xfrm>
            <a:off x="4008438" y="3789363"/>
            <a:ext cx="1439862"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15375" name="Text Box 17">
            <a:extLst>
              <a:ext uri="{FF2B5EF4-FFF2-40B4-BE49-F238E27FC236}">
                <a16:creationId xmlns:a16="http://schemas.microsoft.com/office/drawing/2014/main" id="{D5F315A3-3DED-A745-AA4C-8CC472AE3B54}"/>
              </a:ext>
            </a:extLst>
          </p:cNvPr>
          <p:cNvSpPr txBox="1">
            <a:spLocks noChangeArrowheads="1"/>
          </p:cNvSpPr>
          <p:nvPr/>
        </p:nvSpPr>
        <p:spPr bwMode="auto">
          <a:xfrm>
            <a:off x="5510213" y="3552826"/>
            <a:ext cx="1638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tr-TR" sz="2800" b="1">
                <a:latin typeface="Times New Roman" panose="02020603050405020304" pitchFamily="18" charset="0"/>
              </a:rPr>
              <a:t>G</a:t>
            </a:r>
            <a:r>
              <a:rPr lang="tr-TR" altLang="tr-TR" sz="2800" b="1">
                <a:latin typeface="Times New Roman" panose="02020603050405020304" pitchFamily="18" charset="0"/>
              </a:rPr>
              <a:t>LİKOZ</a:t>
            </a:r>
            <a:endParaRPr lang="en-US" altLang="tr-TR" sz="2800" b="1">
              <a:latin typeface="Times New Roman" panose="02020603050405020304" pitchFamily="18" charset="0"/>
            </a:endParaRPr>
          </a:p>
        </p:txBody>
      </p:sp>
      <p:sp>
        <p:nvSpPr>
          <p:cNvPr id="15376" name="Text Box 18">
            <a:extLst>
              <a:ext uri="{FF2B5EF4-FFF2-40B4-BE49-F238E27FC236}">
                <a16:creationId xmlns:a16="http://schemas.microsoft.com/office/drawing/2014/main" id="{4C4CC105-5FE1-2E44-A29C-D8614C710059}"/>
              </a:ext>
            </a:extLst>
          </p:cNvPr>
          <p:cNvSpPr txBox="1">
            <a:spLocks noChangeArrowheads="1"/>
          </p:cNvSpPr>
          <p:nvPr/>
        </p:nvSpPr>
        <p:spPr bwMode="auto">
          <a:xfrm>
            <a:off x="1774825" y="5516563"/>
            <a:ext cx="4033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tr-TR" sz="2400" b="1">
                <a:solidFill>
                  <a:srgbClr val="002060"/>
                </a:solidFill>
              </a:rPr>
              <a:t>6 CO</a:t>
            </a:r>
            <a:r>
              <a:rPr lang="en-US" altLang="tr-TR" sz="2400" b="1" baseline="-26000">
                <a:solidFill>
                  <a:srgbClr val="002060"/>
                </a:solidFill>
              </a:rPr>
              <a:t>2</a:t>
            </a:r>
            <a:r>
              <a:rPr lang="en-US" altLang="tr-TR" sz="2400" b="1">
                <a:solidFill>
                  <a:srgbClr val="002060"/>
                </a:solidFill>
              </a:rPr>
              <a:t> + 6 H</a:t>
            </a:r>
            <a:r>
              <a:rPr lang="en-US" altLang="tr-TR" sz="2400" b="1" baseline="-25000">
                <a:solidFill>
                  <a:srgbClr val="002060"/>
                </a:solidFill>
              </a:rPr>
              <a:t>2</a:t>
            </a:r>
            <a:r>
              <a:rPr lang="en-US" altLang="tr-TR" sz="2400" b="1">
                <a:solidFill>
                  <a:srgbClr val="002060"/>
                </a:solidFill>
              </a:rPr>
              <a:t>0 + </a:t>
            </a:r>
            <a:r>
              <a:rPr lang="tr-TR" altLang="tr-TR" sz="2400" b="1">
                <a:solidFill>
                  <a:srgbClr val="002060"/>
                </a:solidFill>
              </a:rPr>
              <a:t>Güneş ışığı</a:t>
            </a:r>
            <a:endParaRPr lang="en-US" altLang="tr-TR" sz="2400" b="1">
              <a:solidFill>
                <a:srgbClr val="002060"/>
              </a:solidFill>
            </a:endParaRPr>
          </a:p>
        </p:txBody>
      </p:sp>
      <p:sp>
        <p:nvSpPr>
          <p:cNvPr id="22" name="21 Sağ Ok">
            <a:extLst>
              <a:ext uri="{FF2B5EF4-FFF2-40B4-BE49-F238E27FC236}">
                <a16:creationId xmlns:a16="http://schemas.microsoft.com/office/drawing/2014/main" id="{DD0AAA44-DB4A-7340-99BB-805D3BD9101C}"/>
              </a:ext>
            </a:extLst>
          </p:cNvPr>
          <p:cNvSpPr/>
          <p:nvPr/>
        </p:nvSpPr>
        <p:spPr>
          <a:xfrm>
            <a:off x="5735638" y="5805489"/>
            <a:ext cx="1008062"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5378" name="Text Box 20">
            <a:extLst>
              <a:ext uri="{FF2B5EF4-FFF2-40B4-BE49-F238E27FC236}">
                <a16:creationId xmlns:a16="http://schemas.microsoft.com/office/drawing/2014/main" id="{FB96ABBC-675E-CB4A-9436-2D79FEB8690C}"/>
              </a:ext>
            </a:extLst>
          </p:cNvPr>
          <p:cNvSpPr txBox="1">
            <a:spLocks noChangeArrowheads="1"/>
          </p:cNvSpPr>
          <p:nvPr/>
        </p:nvSpPr>
        <p:spPr bwMode="auto">
          <a:xfrm>
            <a:off x="7070725" y="5445126"/>
            <a:ext cx="22113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tr-TR" sz="2400" b="1">
                <a:solidFill>
                  <a:srgbClr val="002060"/>
                </a:solidFill>
              </a:rPr>
              <a:t>C</a:t>
            </a:r>
            <a:r>
              <a:rPr lang="tr-TR" altLang="tr-TR" sz="2400" b="1" baseline="-25000">
                <a:solidFill>
                  <a:srgbClr val="002060"/>
                </a:solidFill>
              </a:rPr>
              <a:t>6</a:t>
            </a:r>
            <a:r>
              <a:rPr lang="en-US" altLang="tr-TR" sz="2400" b="1">
                <a:solidFill>
                  <a:srgbClr val="002060"/>
                </a:solidFill>
              </a:rPr>
              <a:t>H</a:t>
            </a:r>
            <a:r>
              <a:rPr lang="en-US" altLang="tr-TR" sz="2400" b="1" baseline="-25000">
                <a:solidFill>
                  <a:srgbClr val="002060"/>
                </a:solidFill>
              </a:rPr>
              <a:t>12</a:t>
            </a:r>
            <a:r>
              <a:rPr lang="en-US" altLang="tr-TR" sz="2400" b="1">
                <a:solidFill>
                  <a:srgbClr val="002060"/>
                </a:solidFill>
              </a:rPr>
              <a:t>O</a:t>
            </a:r>
            <a:r>
              <a:rPr lang="en-US" altLang="tr-TR" sz="2400" b="1" baseline="-25000">
                <a:solidFill>
                  <a:srgbClr val="002060"/>
                </a:solidFill>
              </a:rPr>
              <a:t>6</a:t>
            </a:r>
            <a:r>
              <a:rPr lang="en-US" altLang="tr-TR" sz="2400" b="1">
                <a:solidFill>
                  <a:srgbClr val="002060"/>
                </a:solidFill>
              </a:rPr>
              <a:t> + 6 O</a:t>
            </a:r>
            <a:r>
              <a:rPr lang="en-US" altLang="tr-TR" sz="2400" b="1" baseline="-25000">
                <a:solidFill>
                  <a:srgbClr val="002060"/>
                </a:solidFill>
              </a:rPr>
              <a:t>2</a:t>
            </a:r>
          </a:p>
        </p:txBody>
      </p:sp>
      <p:sp>
        <p:nvSpPr>
          <p:cNvPr id="15379" name="Text Box 20">
            <a:extLst>
              <a:ext uri="{FF2B5EF4-FFF2-40B4-BE49-F238E27FC236}">
                <a16:creationId xmlns:a16="http://schemas.microsoft.com/office/drawing/2014/main" id="{6BE4B294-8A43-4647-9DCE-DB84097AE10D}"/>
              </a:ext>
            </a:extLst>
          </p:cNvPr>
          <p:cNvSpPr txBox="1">
            <a:spLocks noChangeArrowheads="1"/>
          </p:cNvSpPr>
          <p:nvPr/>
        </p:nvSpPr>
        <p:spPr bwMode="auto">
          <a:xfrm>
            <a:off x="1847850" y="6075363"/>
            <a:ext cx="25923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tr-TR" sz="2400" b="1">
                <a:solidFill>
                  <a:srgbClr val="002060"/>
                </a:solidFill>
              </a:rPr>
              <a:t>C</a:t>
            </a:r>
            <a:r>
              <a:rPr lang="tr-TR" altLang="tr-TR" sz="2400" b="1" baseline="-25000">
                <a:solidFill>
                  <a:srgbClr val="002060"/>
                </a:solidFill>
              </a:rPr>
              <a:t>6</a:t>
            </a:r>
            <a:r>
              <a:rPr lang="en-US" altLang="tr-TR" sz="2400" b="1">
                <a:solidFill>
                  <a:srgbClr val="002060"/>
                </a:solidFill>
              </a:rPr>
              <a:t>H</a:t>
            </a:r>
            <a:r>
              <a:rPr lang="en-US" altLang="tr-TR" sz="2400" b="1" baseline="-25000">
                <a:solidFill>
                  <a:srgbClr val="002060"/>
                </a:solidFill>
              </a:rPr>
              <a:t>12</a:t>
            </a:r>
            <a:r>
              <a:rPr lang="en-US" altLang="tr-TR" sz="2400" b="1">
                <a:solidFill>
                  <a:srgbClr val="002060"/>
                </a:solidFill>
              </a:rPr>
              <a:t>O</a:t>
            </a:r>
            <a:r>
              <a:rPr lang="en-US" altLang="tr-TR" sz="2400" b="1" baseline="-25000">
                <a:solidFill>
                  <a:srgbClr val="002060"/>
                </a:solidFill>
              </a:rPr>
              <a:t>6</a:t>
            </a:r>
            <a:r>
              <a:rPr lang="en-US" altLang="tr-TR" sz="2400" b="1">
                <a:solidFill>
                  <a:srgbClr val="002060"/>
                </a:solidFill>
              </a:rPr>
              <a:t> + 6 O</a:t>
            </a:r>
            <a:r>
              <a:rPr lang="en-US" altLang="tr-TR" sz="2400" b="1" baseline="-25000">
                <a:solidFill>
                  <a:srgbClr val="002060"/>
                </a:solidFill>
              </a:rPr>
              <a:t>2</a:t>
            </a:r>
          </a:p>
        </p:txBody>
      </p:sp>
      <p:sp>
        <p:nvSpPr>
          <p:cNvPr id="15380" name="Text Box 18">
            <a:extLst>
              <a:ext uri="{FF2B5EF4-FFF2-40B4-BE49-F238E27FC236}">
                <a16:creationId xmlns:a16="http://schemas.microsoft.com/office/drawing/2014/main" id="{FC9A939A-98C8-3C48-A2FA-83690BD5AAC7}"/>
              </a:ext>
            </a:extLst>
          </p:cNvPr>
          <p:cNvSpPr txBox="1">
            <a:spLocks noChangeArrowheads="1"/>
          </p:cNvSpPr>
          <p:nvPr/>
        </p:nvSpPr>
        <p:spPr bwMode="auto">
          <a:xfrm>
            <a:off x="5448300" y="6165851"/>
            <a:ext cx="36004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2400" b="1">
                <a:solidFill>
                  <a:srgbClr val="002060"/>
                </a:solidFill>
              </a:rPr>
              <a:t>Enerji + </a:t>
            </a:r>
            <a:r>
              <a:rPr lang="en-US" altLang="tr-TR" sz="2400" b="1">
                <a:solidFill>
                  <a:srgbClr val="002060"/>
                </a:solidFill>
              </a:rPr>
              <a:t>CO</a:t>
            </a:r>
            <a:r>
              <a:rPr lang="en-US" altLang="tr-TR" sz="2400" b="1" baseline="-26000">
                <a:solidFill>
                  <a:srgbClr val="002060"/>
                </a:solidFill>
              </a:rPr>
              <a:t>2</a:t>
            </a:r>
            <a:r>
              <a:rPr lang="en-US" altLang="tr-TR" sz="2400" b="1">
                <a:solidFill>
                  <a:srgbClr val="002060"/>
                </a:solidFill>
              </a:rPr>
              <a:t> + 6 H</a:t>
            </a:r>
            <a:r>
              <a:rPr lang="en-US" altLang="tr-TR" sz="2400" b="1" baseline="-25000">
                <a:solidFill>
                  <a:srgbClr val="002060"/>
                </a:solidFill>
              </a:rPr>
              <a:t>2</a:t>
            </a:r>
            <a:r>
              <a:rPr lang="en-US" altLang="tr-TR" sz="2400" b="1">
                <a:solidFill>
                  <a:srgbClr val="002060"/>
                </a:solidFill>
              </a:rPr>
              <a:t>0</a:t>
            </a:r>
          </a:p>
        </p:txBody>
      </p:sp>
      <p:sp>
        <p:nvSpPr>
          <p:cNvPr id="26" name="25 Sağ Ok">
            <a:extLst>
              <a:ext uri="{FF2B5EF4-FFF2-40B4-BE49-F238E27FC236}">
                <a16:creationId xmlns:a16="http://schemas.microsoft.com/office/drawing/2014/main" id="{611565D3-9C57-7741-A4CC-290FB3EB2E72}"/>
              </a:ext>
            </a:extLst>
          </p:cNvPr>
          <p:cNvSpPr/>
          <p:nvPr/>
        </p:nvSpPr>
        <p:spPr>
          <a:xfrm>
            <a:off x="4151313" y="6453189"/>
            <a:ext cx="1223962"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50F4E6BD-4CAD-3E44-B214-2CFB9D00E5E7}" type="slidenum">
              <a:rPr lang="tr-TR" smtClean="0"/>
              <a:t>9</a:t>
            </a:fld>
            <a:endParaRPr lang="tr-TR" dirty="0"/>
          </a:p>
        </p:txBody>
      </p:sp>
      <p:pic>
        <p:nvPicPr>
          <p:cNvPr id="7172" name="Picture 4" descr="page8image1427470288">
            <a:extLst>
              <a:ext uri="{FF2B5EF4-FFF2-40B4-BE49-F238E27FC236}">
                <a16:creationId xmlns:a16="http://schemas.microsoft.com/office/drawing/2014/main" id="{BD954281-067B-5B47-A86A-FE5CE5315E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1300" cy="241300"/>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age8image1427470912">
            <a:extLst>
              <a:ext uri="{FF2B5EF4-FFF2-40B4-BE49-F238E27FC236}">
                <a16:creationId xmlns:a16="http://schemas.microsoft.com/office/drawing/2014/main" id="{390BAD6E-4B03-7744-8DCA-28B92837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016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age8image1427471200">
            <a:extLst>
              <a:ext uri="{FF2B5EF4-FFF2-40B4-BE49-F238E27FC236}">
                <a16:creationId xmlns:a16="http://schemas.microsoft.com/office/drawing/2014/main" id="{855B4A03-0316-A443-AB4D-B407DA3CC6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54000" cy="825500"/>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page8image1427472464">
            <a:extLst>
              <a:ext uri="{FF2B5EF4-FFF2-40B4-BE49-F238E27FC236}">
                <a16:creationId xmlns:a16="http://schemas.microsoft.com/office/drawing/2014/main" id="{13FF8CC3-BA9D-BE46-85E5-A0D2A9AEC5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620" y="-222250"/>
            <a:ext cx="1028700" cy="1435100"/>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2A6FF033-79A5-2A42-B8AE-DF21D6B353F2}"/>
              </a:ext>
            </a:extLst>
          </p:cNvPr>
          <p:cNvSpPr txBox="1"/>
          <p:nvPr/>
        </p:nvSpPr>
        <p:spPr>
          <a:xfrm>
            <a:off x="469154" y="982902"/>
            <a:ext cx="6379882" cy="5970865"/>
          </a:xfrm>
          <a:prstGeom prst="rect">
            <a:avLst/>
          </a:prstGeom>
          <a:noFill/>
        </p:spPr>
        <p:txBody>
          <a:bodyPr wrap="square" rtlCol="0">
            <a:spAutoFit/>
          </a:bodyPr>
          <a:lstStyle/>
          <a:p>
            <a:r>
              <a:rPr lang="tr-TR" sz="2400" dirty="0">
                <a:solidFill>
                  <a:srgbClr val="FF0000"/>
                </a:solidFill>
                <a:latin typeface="Comic Sans MS" panose="030F0902030302020204" pitchFamily="66" charset="0"/>
              </a:rPr>
              <a:t>Karbonhidratların Vücuttaki Görevleri </a:t>
            </a:r>
          </a:p>
          <a:p>
            <a:r>
              <a:rPr lang="tr-TR" sz="2000" dirty="0">
                <a:latin typeface="Comic Sans MS" panose="030F0902030302020204" pitchFamily="66" charset="0"/>
              </a:rPr>
              <a:t>Karbonhidratların </a:t>
            </a:r>
            <a:r>
              <a:rPr lang="tr-TR" sz="2000" dirty="0" err="1">
                <a:latin typeface="Comic Sans MS" panose="030F0902030302020204" pitchFamily="66" charset="0"/>
              </a:rPr>
              <a:t>vücutta</a:t>
            </a:r>
            <a:r>
              <a:rPr lang="tr-TR" sz="2000" dirty="0">
                <a:latin typeface="Comic Sans MS" panose="030F0902030302020204" pitchFamily="66" charset="0"/>
              </a:rPr>
              <a:t> pek </a:t>
            </a:r>
            <a:r>
              <a:rPr lang="tr-TR" sz="2000" dirty="0" err="1">
                <a:latin typeface="Comic Sans MS" panose="030F0902030302020204" pitchFamily="66" charset="0"/>
              </a:rPr>
              <a:t>çok</a:t>
            </a:r>
            <a:r>
              <a:rPr lang="tr-TR" sz="2000" dirty="0">
                <a:latin typeface="Comic Sans MS" panose="030F0902030302020204" pitchFamily="66" charset="0"/>
              </a:rPr>
              <a:t> farklı </a:t>
            </a:r>
            <a:r>
              <a:rPr lang="tr-TR" sz="2000" dirty="0" err="1">
                <a:latin typeface="Comic Sans MS" panose="030F0902030302020204" pitchFamily="66" charset="0"/>
              </a:rPr>
              <a:t>görevi</a:t>
            </a:r>
            <a:r>
              <a:rPr lang="tr-TR" sz="2000" dirty="0">
                <a:latin typeface="Comic Sans MS" panose="030F0902030302020204" pitchFamily="66" charset="0"/>
              </a:rPr>
              <a:t> vardır. Bunlar: </a:t>
            </a:r>
          </a:p>
          <a:p>
            <a:endParaRPr lang="tr-TR" sz="2000" dirty="0">
              <a:latin typeface="Comic Sans MS" panose="030F0902030302020204" pitchFamily="66" charset="0"/>
            </a:endParaRPr>
          </a:p>
          <a:p>
            <a:pPr marL="285750" indent="-285750">
              <a:buFont typeface="Wingdings" pitchFamily="2" charset="2"/>
              <a:buChar char="Ø"/>
            </a:pPr>
            <a:r>
              <a:rPr lang="tr-TR" sz="2000" dirty="0">
                <a:latin typeface="Comic Sans MS" panose="030F0902030302020204" pitchFamily="66" charset="0"/>
              </a:rPr>
              <a:t>Günlük enerjinin % 55-60’ını </a:t>
            </a:r>
            <a:r>
              <a:rPr lang="tr-TR" sz="2000" dirty="0" err="1">
                <a:latin typeface="Comic Sans MS" panose="030F0902030302020204" pitchFamily="66" charset="0"/>
              </a:rPr>
              <a:t>karşılarlar</a:t>
            </a:r>
            <a:r>
              <a:rPr lang="tr-TR" sz="2000" dirty="0">
                <a:latin typeface="Comic Sans MS" panose="030F0902030302020204" pitchFamily="66" charset="0"/>
              </a:rPr>
              <a:t>. Beyin dokusu, enerji </a:t>
            </a:r>
            <a:r>
              <a:rPr lang="tr-TR" sz="2000" dirty="0" err="1">
                <a:latin typeface="Comic Sans MS" panose="030F0902030302020204" pitchFamily="66" charset="0"/>
              </a:rPr>
              <a:t>için</a:t>
            </a:r>
            <a:r>
              <a:rPr lang="tr-TR" sz="2000" dirty="0">
                <a:latin typeface="Comic Sans MS" panose="030F0902030302020204" pitchFamily="66" charset="0"/>
              </a:rPr>
              <a:t> sadece karbonhidratları kullanır. </a:t>
            </a:r>
            <a:r>
              <a:rPr lang="tr-TR" sz="2000" b="1" dirty="0">
                <a:latin typeface="Comic Sans MS" panose="030F0902030302020204" pitchFamily="66" charset="0"/>
              </a:rPr>
              <a:t>1 g karbonhidrat  ortalama 4 </a:t>
            </a:r>
            <a:r>
              <a:rPr lang="tr-TR" sz="2000" b="1" dirty="0" err="1">
                <a:latin typeface="Comic Sans MS" panose="030F0902030302020204" pitchFamily="66" charset="0"/>
              </a:rPr>
              <a:t>kkal</a:t>
            </a:r>
            <a:r>
              <a:rPr lang="tr-TR" sz="2000" b="1" dirty="0">
                <a:latin typeface="Comic Sans MS" panose="030F0902030302020204" pitchFamily="66" charset="0"/>
              </a:rPr>
              <a:t> enerji verir.</a:t>
            </a:r>
          </a:p>
          <a:p>
            <a:pPr marL="285750" indent="-285750">
              <a:buFont typeface="Wingdings" pitchFamily="2" charset="2"/>
              <a:buChar char="Ø"/>
            </a:pPr>
            <a:endParaRPr lang="tr-TR" sz="2000" b="1" dirty="0">
              <a:latin typeface="Comic Sans MS" panose="030F0902030302020204" pitchFamily="66" charset="0"/>
            </a:endParaRPr>
          </a:p>
          <a:p>
            <a:pPr marL="285750" indent="-285750" algn="just">
              <a:buFont typeface="Wingdings" pitchFamily="2" charset="2"/>
              <a:buChar char="Ø"/>
            </a:pPr>
            <a:r>
              <a:rPr lang="tr-TR" sz="2000" dirty="0">
                <a:latin typeface="Comic Sans MS" panose="030F0902030302020204" pitchFamily="66" charset="0"/>
              </a:rPr>
              <a:t>Proteinin enerji </a:t>
            </a:r>
            <a:r>
              <a:rPr lang="tr-TR" sz="2000" dirty="0" err="1">
                <a:latin typeface="Comic Sans MS" panose="030F0902030302020204" pitchFamily="66" charset="0"/>
              </a:rPr>
              <a:t>için</a:t>
            </a:r>
            <a:r>
              <a:rPr lang="tr-TR" sz="2000" dirty="0">
                <a:latin typeface="Comic Sans MS" panose="030F0902030302020204" pitchFamily="66" charset="0"/>
              </a:rPr>
              <a:t> kullanılmasını önleyerek protein ihtiyacını azaltırlar. Eğer yeteri kadar karbonhidrat alınmazsa proteinler enerji için kullanılmaya başlar. Bu sebeple doğru miktarda vücuda alınan karbonhidratlar proteinlerin enerji için harcamasına engel olur.</a:t>
            </a:r>
            <a:endParaRPr lang="tr-TR" sz="2400" dirty="0">
              <a:latin typeface="Comic Sans MS" panose="030F0902030302020204" pitchFamily="66" charset="0"/>
            </a:endParaRPr>
          </a:p>
          <a:p>
            <a:pPr marL="285750" indent="-285750">
              <a:buFont typeface="Wingdings" pitchFamily="2" charset="2"/>
              <a:buChar char="Ø"/>
            </a:pPr>
            <a:endParaRPr lang="tr-TR" sz="2000" dirty="0">
              <a:latin typeface="Comic Sans MS" panose="030F0902030302020204" pitchFamily="66" charset="0"/>
            </a:endParaRPr>
          </a:p>
          <a:p>
            <a:pPr algn="just"/>
            <a:endParaRPr lang="tr-TR" sz="2000" dirty="0">
              <a:latin typeface="Comic Sans MS" panose="030F0902030302020204" pitchFamily="66" charset="0"/>
            </a:endParaRPr>
          </a:p>
          <a:p>
            <a:endParaRPr lang="tr-TR" sz="2000" dirty="0"/>
          </a:p>
          <a:p>
            <a:pPr marL="285750" indent="-285750">
              <a:buFont typeface="Wingdings" pitchFamily="2" charset="2"/>
              <a:buChar char="Ø"/>
            </a:pPr>
            <a:endParaRPr lang="tr-TR" dirty="0">
              <a:effectLst/>
            </a:endParaRPr>
          </a:p>
        </p:txBody>
      </p:sp>
      <p:pic>
        <p:nvPicPr>
          <p:cNvPr id="13314" name="Picture 2" descr="Karbonhidratların Vücuttaki Görevleri | Devis'So makes an energy">
            <a:extLst>
              <a:ext uri="{FF2B5EF4-FFF2-40B4-BE49-F238E27FC236}">
                <a16:creationId xmlns:a16="http://schemas.microsoft.com/office/drawing/2014/main" id="{300DDF96-28C5-684C-99C1-938F56A408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00047" y="495300"/>
            <a:ext cx="5091953" cy="5861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0730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{2EA5E8D9-936A-F349-A6E8-51E687A37EEA}tf10001076</Template>
  <TotalTime>5033</TotalTime>
  <Words>2501</Words>
  <Application>Microsoft Office PowerPoint</Application>
  <PresentationFormat>Geniş ekran</PresentationFormat>
  <Paragraphs>229</Paragraphs>
  <Slides>38</Slides>
  <Notes>12</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38</vt:i4>
      </vt:variant>
    </vt:vector>
  </HeadingPairs>
  <TitlesOfParts>
    <vt:vector size="48" baseType="lpstr">
      <vt:lpstr>Arial</vt:lpstr>
      <vt:lpstr>Calibri</vt:lpstr>
      <vt:lpstr>Calibri Light</vt:lpstr>
      <vt:lpstr>Comic Sans MS</vt:lpstr>
      <vt:lpstr>Constantia</vt:lpstr>
      <vt:lpstr>Tahoma</vt:lpstr>
      <vt:lpstr>Times New Roman</vt:lpstr>
      <vt:lpstr>Times New Roman,Bold</vt:lpstr>
      <vt:lpstr>Wingdings</vt:lpstr>
      <vt:lpstr>Office Teması</vt:lpstr>
      <vt:lpstr>HEM103-C-Beslenme İlkeleri   </vt:lpstr>
      <vt:lpstr>PowerPoint Sunusu</vt:lpstr>
      <vt:lpstr>PowerPoint Sunusu</vt:lpstr>
      <vt:lpstr>PowerPoint Sunusu</vt:lpstr>
      <vt:lpstr>GIDALARDA YER ALAN BİLEŞENLER</vt:lpstr>
      <vt:lpstr>KARBONHİDRATLAR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Karbonhidrat metabolizması</vt:lpstr>
      <vt:lpstr>Karbonhidrat metabolizması</vt:lpstr>
      <vt:lpstr>PowerPoint Sunusu</vt:lpstr>
      <vt:lpstr>PowerPoint Sunusu</vt:lpstr>
      <vt:lpstr>PowerPoint Sunusu</vt:lpstr>
      <vt:lpstr>PowerPoint Sunusu</vt:lpstr>
      <vt:lpstr>Enerji metabolizması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admin</cp:lastModifiedBy>
  <cp:revision>66</cp:revision>
  <cp:lastPrinted>2023-10-11T12:52:53Z</cp:lastPrinted>
  <dcterms:created xsi:type="dcterms:W3CDTF">2020-09-28T06:36:33Z</dcterms:created>
  <dcterms:modified xsi:type="dcterms:W3CDTF">2025-01-13T13:09:41Z</dcterms:modified>
</cp:coreProperties>
</file>