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35"/>
  </p:notesMasterIdLst>
  <p:handoutMasterIdLst>
    <p:handoutMasterId r:id="rId36"/>
  </p:handoutMasterIdLst>
  <p:sldIdLst>
    <p:sldId id="563" r:id="rId2"/>
    <p:sldId id="639" r:id="rId3"/>
    <p:sldId id="610" r:id="rId4"/>
    <p:sldId id="641" r:id="rId5"/>
    <p:sldId id="611" r:id="rId6"/>
    <p:sldId id="612" r:id="rId7"/>
    <p:sldId id="613" r:id="rId8"/>
    <p:sldId id="614" r:id="rId9"/>
    <p:sldId id="615" r:id="rId10"/>
    <p:sldId id="616" r:id="rId11"/>
    <p:sldId id="617" r:id="rId12"/>
    <p:sldId id="618" r:id="rId13"/>
    <p:sldId id="619" r:id="rId14"/>
    <p:sldId id="620" r:id="rId15"/>
    <p:sldId id="621" r:id="rId16"/>
    <p:sldId id="622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40" r:id="rId27"/>
    <p:sldId id="632" r:id="rId28"/>
    <p:sldId id="633" r:id="rId29"/>
    <p:sldId id="634" r:id="rId30"/>
    <p:sldId id="635" r:id="rId31"/>
    <p:sldId id="636" r:id="rId32"/>
    <p:sldId id="637" r:id="rId33"/>
    <p:sldId id="642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CB0DC"/>
    <a:srgbClr val="FFFF00"/>
    <a:srgbClr val="FFFF66"/>
    <a:srgbClr val="7CBCE3"/>
    <a:srgbClr val="77A9D9"/>
    <a:srgbClr val="E9E1D4"/>
    <a:srgbClr val="006666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92" autoAdjust="0"/>
    <p:restoredTop sz="96543" autoAdjust="0"/>
  </p:normalViewPr>
  <p:slideViewPr>
    <p:cSldViewPr snapToGrid="0">
      <p:cViewPr varScale="1">
        <p:scale>
          <a:sx n="112" d="100"/>
          <a:sy n="112" d="100"/>
        </p:scale>
        <p:origin x="-1788" y="-90"/>
      </p:cViewPr>
      <p:guideLst>
        <p:guide orient="horz" pos="4209"/>
        <p:guide pos="5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6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214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2475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548441F-D37E-473E-B7D9-419AC6F85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400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41F-D37E-473E-B7D9-419AC6F850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 userDrawn="1"/>
        </p:nvSpPr>
        <p:spPr bwMode="auto">
          <a:xfrm>
            <a:off x="6478623" y="2033080"/>
            <a:ext cx="2276272" cy="4001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14. 5</a:t>
            </a:r>
            <a:r>
              <a:rPr lang="en-US" sz="20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Release</a:t>
            </a:r>
            <a:endPara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657600" y="5212080"/>
            <a:ext cx="3961918" cy="107721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Introduction to ANSYS</a:t>
            </a:r>
          </a:p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Meshing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7800" y="1752600"/>
            <a:ext cx="6096000" cy="3733800"/>
          </a:xfrm>
        </p:spPr>
        <p:txBody>
          <a:bodyPr/>
          <a:lstStyle>
            <a:lvl1pPr>
              <a:defRPr sz="2000" b="1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2pPr>
            <a:lvl3pPr marL="457200" indent="-228600">
              <a:buFont typeface="Arial Narrow" pitchFamily="34" charset="0"/>
              <a:buChar char="–"/>
              <a:tabLst/>
              <a:defRPr b="1">
                <a:latin typeface="Calibri" pitchFamily="34" charset="0"/>
                <a:cs typeface="Calibri" pitchFamily="34" charset="0"/>
              </a:defRPr>
            </a:lvl3pPr>
            <a:lvl4pPr marL="6858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4pPr>
            <a:lvl5pPr marL="914400" indent="-228600">
              <a:buClrTx/>
              <a:buFont typeface="Arial Narrow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smtClean="0">
                <a:latin typeface="Calibri" pitchFamily="34" charset="0"/>
                <a:cs typeface="Calibri" pitchFamily="34" charset="0"/>
              </a:defRPr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109663" y="2937932"/>
            <a:ext cx="2528887" cy="1862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here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dirty="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dirty="0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533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74975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98975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0" y="2989263"/>
            <a:ext cx="3638550" cy="2533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638550" y="4498975"/>
            <a:ext cx="2438400" cy="1825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38550" y="2974975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076950" y="4498975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5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22463" y="4800600"/>
            <a:ext cx="7221537" cy="14303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72200" y="5888038"/>
            <a:ext cx="2971800" cy="9683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" t="-5" r="86995" b="88000"/>
          <a:stretch>
            <a:fillRect/>
          </a:stretch>
        </p:blipFill>
        <p:spPr bwMode="auto">
          <a:xfrm>
            <a:off x="0" y="476250"/>
            <a:ext cx="1189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685800"/>
          </a:xfrm>
        </p:spPr>
        <p:txBody>
          <a:bodyPr/>
          <a:lstStyle>
            <a:lvl1pPr algn="ctr">
              <a:defRPr sz="3600" b="1" cap="non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0199" y="5390002"/>
            <a:ext cx="7554915" cy="1071758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1600" b="1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</a:t>
            </a:r>
            <a:r>
              <a:rPr lang="en-US" sz="1000" dirty="0" smtClean="0">
                <a:latin typeface="+mn-lt"/>
              </a:rPr>
              <a:t>2012 </a:t>
            </a:r>
            <a:r>
              <a:rPr lang="en-US" sz="1000" dirty="0">
                <a:latin typeface="+mn-lt"/>
              </a:rPr>
              <a:t>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58750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November 20, 2012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749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‹#›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 bwMode="auto">
          <a:xfrm>
            <a:off x="8015063" y="6556248"/>
            <a:ext cx="658835" cy="15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dirty="0" smtClean="0">
                <a:latin typeface="Calibri" pitchFamily="34" charset="0"/>
                <a:cs typeface="Calibri" pitchFamily="34" charset="0"/>
              </a:rPr>
              <a:t>Release 14.5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286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SzPct val="120000"/>
        <a:buFont typeface="Arial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4572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Calibri" pitchFamily="34" charset="0"/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687388" indent="-22542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Arial" pitchFamily="34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36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 idx="4294967295"/>
          </p:nvPr>
        </p:nvSpPr>
        <p:spPr>
          <a:xfrm>
            <a:off x="3657600" y="1097280"/>
            <a:ext cx="5486400" cy="155119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Workshop 4 </a:t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Local Mesh Controls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3" name="Picture 15" descr="C:\DOCUME~1\teacher\LOCALS~1\Temp\SNAGHTML86a65d55.PNG"/>
          <p:cNvPicPr>
            <a:picLocks noChangeAspect="1" noChangeArrowheads="1"/>
          </p:cNvPicPr>
          <p:nvPr/>
        </p:nvPicPr>
        <p:blipFill>
          <a:blip r:embed="rId3" cstate="print"/>
          <a:srcRect t="7548"/>
          <a:stretch>
            <a:fillRect/>
          </a:stretch>
        </p:blipFill>
        <p:spPr bwMode="auto">
          <a:xfrm>
            <a:off x="4758267" y="2607733"/>
            <a:ext cx="4232667" cy="2903602"/>
          </a:xfrm>
          <a:prstGeom prst="rect">
            <a:avLst/>
          </a:prstGeom>
          <a:noFill/>
        </p:spPr>
      </p:pic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4" cstate="print"/>
          <a:srcRect t="7859"/>
          <a:stretch>
            <a:fillRect/>
          </a:stretch>
        </p:blipFill>
        <p:spPr bwMode="auto">
          <a:xfrm>
            <a:off x="152400" y="2607733"/>
            <a:ext cx="4210743" cy="287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865822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Create Named Selections (Continued):</a:t>
            </a:r>
          </a:p>
          <a:p>
            <a:pPr marL="514350" lvl="1" indent="-171450" eaLnBrk="1" hangingPunct="1"/>
            <a:r>
              <a:rPr lang="en-US" sz="1800" dirty="0" smtClean="0"/>
              <a:t>Using the same procedure create Named Selections for the two faces as shown (Outlet1 &amp; Outlet2).</a:t>
            </a:r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Selections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Outlet1</a:t>
            </a:r>
            <a:endParaRPr lang="en-GB" sz="1800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7854156" y="2743200"/>
            <a:ext cx="113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Outlet2</a:t>
            </a:r>
            <a:endParaRPr lang="en-GB" sz="1800" b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865822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Create Named Selections (Continued):</a:t>
            </a:r>
          </a:p>
          <a:p>
            <a:pPr marL="514350" lvl="1" indent="-171450" eaLnBrk="1" hangingPunct="1"/>
            <a:r>
              <a:rPr lang="en-US" sz="1800" dirty="0" smtClean="0"/>
              <a:t>In the Graphics Window, right click and select View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Left (or use the Triad -X). Zoom in as shown.</a:t>
            </a:r>
          </a:p>
          <a:p>
            <a:pPr marL="514350" lvl="1" indent="-171450" eaLnBrk="1" hangingPunct="1"/>
            <a:r>
              <a:rPr lang="en-US" sz="1800" dirty="0" smtClean="0"/>
              <a:t>Select one of the four small circular faces, right click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Create Named Selection.</a:t>
            </a:r>
          </a:p>
          <a:p>
            <a:pPr marL="514350" lvl="1" indent="-171450" eaLnBrk="1" hangingPunct="1"/>
            <a:r>
              <a:rPr lang="en-US" sz="1800" dirty="0" smtClean="0"/>
              <a:t>In the Selection Name Dialog Box set the name as “Outlet3” and select Apply geometry items of same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Size as shown. Click OK.</a:t>
            </a:r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Selections</a:t>
            </a:r>
            <a:endParaRPr lang="en-US" dirty="0"/>
          </a:p>
        </p:txBody>
      </p:sp>
      <p:pic>
        <p:nvPicPr>
          <p:cNvPr id="72708" name="Picture 4" descr="C:\DOCUME~1\teacher\LOCALS~1\Temp\SNAGHTML85fa6a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94651"/>
            <a:ext cx="2667000" cy="2501349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5475288" y="38862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410200" y="4443412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 cstate="print"/>
          <a:srcRect l="7778"/>
          <a:stretch>
            <a:fillRect/>
          </a:stretch>
        </p:blipFill>
        <p:spPr bwMode="auto">
          <a:xfrm>
            <a:off x="1210733" y="3407371"/>
            <a:ext cx="3513667" cy="282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531" y="3411537"/>
            <a:ext cx="628754" cy="3391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87138"/>
            <a:ext cx="2286000" cy="280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8784000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Create Named Selections (Continued):</a:t>
            </a:r>
          </a:p>
          <a:p>
            <a:pPr marL="514350" lvl="1" indent="-171450" eaLnBrk="1" hangingPunct="1"/>
            <a:r>
              <a:rPr lang="en-US" sz="1800" dirty="0" smtClean="0"/>
              <a:t>In the Outline, expand Named Selections and click on Outline3.</a:t>
            </a:r>
          </a:p>
          <a:p>
            <a:pPr marL="857250" lvl="2" eaLnBrk="1" hangingPunct="1"/>
            <a:r>
              <a:rPr lang="en-US" sz="1600" dirty="0" smtClean="0"/>
              <a:t>The worksheet details the method by which the Named Selection is scoped to faces – in this case by size. Switch the worksheet on/off using the Worksheet button in the Toolbar.</a:t>
            </a:r>
          </a:p>
          <a:p>
            <a:pPr marL="857250" lvl="2" eaLnBrk="1" hangingPunct="1"/>
            <a:r>
              <a:rPr lang="en-US" sz="1600" dirty="0" smtClean="0"/>
              <a:t>Note that the Named Selection contains all four identical faces.</a:t>
            </a:r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Selections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676525" y="5590162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5778" name="Picture 2" descr="C:\DOCUME~1\teacher\LOCALS~1\Temp\SNAGHTML86015a0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725" y="2248365"/>
            <a:ext cx="771525" cy="209550"/>
          </a:xfrm>
          <a:prstGeom prst="rect">
            <a:avLst/>
          </a:prstGeom>
          <a:noFill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5" cstate="print"/>
          <a:srcRect t="6777" r="2607"/>
          <a:stretch>
            <a:fillRect/>
          </a:stretch>
        </p:blipFill>
        <p:spPr bwMode="auto">
          <a:xfrm>
            <a:off x="4343400" y="3124200"/>
            <a:ext cx="4428067" cy="314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m-ws2-1.png"/>
          <p:cNvPicPr>
            <a:picLocks noChangeAspect="1"/>
          </p:cNvPicPr>
          <p:nvPr/>
        </p:nvPicPr>
        <p:blipFill>
          <a:blip r:embed="rId3"/>
          <a:srcRect b="23422"/>
          <a:stretch>
            <a:fillRect/>
          </a:stretch>
        </p:blipFill>
        <p:spPr>
          <a:xfrm>
            <a:off x="5867394" y="4164121"/>
            <a:ext cx="2922059" cy="1991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019175"/>
            <a:ext cx="3612421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495253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Setup </a:t>
            </a:r>
            <a:r>
              <a:rPr lang="en-US" sz="1800" b="1" dirty="0" err="1" smtClean="0"/>
              <a:t>MultiZone</a:t>
            </a:r>
            <a:r>
              <a:rPr lang="en-US" sz="1800" b="1" dirty="0" smtClean="0"/>
              <a:t> for the Non-</a:t>
            </a:r>
            <a:r>
              <a:rPr lang="en-US" sz="1800" b="1" dirty="0" err="1" smtClean="0"/>
              <a:t>Sweepable</a:t>
            </a:r>
            <a:r>
              <a:rPr lang="en-US" sz="1800" b="1" dirty="0" smtClean="0"/>
              <a:t> Body:</a:t>
            </a:r>
          </a:p>
          <a:p>
            <a:pPr marL="514350" lvl="1" indent="-171450" eaLnBrk="1" hangingPunct="1"/>
            <a:r>
              <a:rPr lang="en-US" sz="1800" dirty="0" smtClean="0"/>
              <a:t>Further decomposition in </a:t>
            </a:r>
            <a:r>
              <a:rPr lang="en-US" sz="1800" dirty="0" err="1" smtClean="0"/>
              <a:t>DesignModeler</a:t>
            </a:r>
            <a:r>
              <a:rPr lang="en-US" sz="1800" dirty="0" smtClean="0"/>
              <a:t> would enable this body to be meshed using the sweep method. However, the </a:t>
            </a:r>
            <a:r>
              <a:rPr lang="en-US" sz="1800" dirty="0" err="1" smtClean="0"/>
              <a:t>Multizone</a:t>
            </a:r>
            <a:r>
              <a:rPr lang="en-US" sz="1800" dirty="0" smtClean="0"/>
              <a:t> method can be used as an alternative. </a:t>
            </a:r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dirty="0" smtClean="0"/>
              <a:t>Click Mesh in the Outline.</a:t>
            </a:r>
          </a:p>
          <a:p>
            <a:pPr marL="514350" lvl="1" indent="-171450" eaLnBrk="1" hangingPunct="1"/>
            <a:r>
              <a:rPr lang="en-US" sz="1800" dirty="0" smtClean="0"/>
              <a:t>Switch the view to isometric , set the Selection Filter to Body      and select the non </a:t>
            </a:r>
            <a:r>
              <a:rPr lang="en-US" sz="1800" dirty="0" err="1" smtClean="0"/>
              <a:t>sweepable</a:t>
            </a:r>
            <a:r>
              <a:rPr lang="en-US" sz="1800" dirty="0" smtClean="0"/>
              <a:t> body as shown.</a:t>
            </a:r>
          </a:p>
          <a:p>
            <a:pPr marL="514350" lvl="1" indent="-171450" eaLnBrk="1" hangingPunct="1"/>
            <a:r>
              <a:rPr lang="en-US" sz="1800" dirty="0" smtClean="0"/>
              <a:t>Right click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Insert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Method.</a:t>
            </a:r>
          </a:p>
          <a:p>
            <a:pPr marL="514350" lvl="1" indent="-171450" eaLnBrk="1" hangingPunct="1"/>
            <a:r>
              <a:rPr lang="en-US" sz="1800" dirty="0" smtClean="0"/>
              <a:t>Under Details of “Automatic-Method” change Method to </a:t>
            </a:r>
            <a:r>
              <a:rPr lang="en-US" sz="1800" dirty="0" err="1" smtClean="0"/>
              <a:t>Multizone</a:t>
            </a:r>
            <a:r>
              <a:rPr lang="en-US" sz="1800" dirty="0" smtClean="0"/>
              <a:t>.</a:t>
            </a:r>
          </a:p>
          <a:p>
            <a:pPr marL="857250" lvl="2" eaLnBrk="1" hangingPunct="1"/>
            <a:r>
              <a:rPr lang="en-US" sz="1600" dirty="0" smtClean="0"/>
              <a:t>The Details view will now be named Details of “Multizone”.</a:t>
            </a:r>
          </a:p>
          <a:p>
            <a:pPr marL="514350" lvl="1" eaLnBrk="1" hangingPunct="1"/>
            <a:r>
              <a:rPr lang="en-US" sz="1800" dirty="0" smtClean="0"/>
              <a:t>Leave all other settings to default as shown.</a:t>
            </a:r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MultiZone</a:t>
            </a:r>
            <a:r>
              <a:rPr lang="en-US" dirty="0" smtClean="0"/>
              <a:t> Method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9356" y="3455717"/>
            <a:ext cx="228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505200"/>
            <a:ext cx="1445810" cy="29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blue_b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8243" y="1029759"/>
            <a:ext cx="479955" cy="219738"/>
          </a:xfrm>
          <a:prstGeom prst="rect">
            <a:avLst/>
          </a:prstGeom>
        </p:spPr>
      </p:pic>
      <p:pic>
        <p:nvPicPr>
          <p:cNvPr id="15" name="Picture 14" descr="blue_bg.png"/>
          <p:cNvPicPr>
            <a:picLocks noChangeAspect="1"/>
          </p:cNvPicPr>
          <p:nvPr/>
        </p:nvPicPr>
        <p:blipFill>
          <a:blip r:embed="rId7"/>
          <a:srcRect r="41834" b="13637"/>
          <a:stretch>
            <a:fillRect/>
          </a:stretch>
        </p:blipFill>
        <p:spPr>
          <a:xfrm>
            <a:off x="8788819" y="1176868"/>
            <a:ext cx="236648" cy="160865"/>
          </a:xfrm>
          <a:prstGeom prst="rect">
            <a:avLst/>
          </a:prstGeom>
        </p:spPr>
      </p:pic>
      <p:pic>
        <p:nvPicPr>
          <p:cNvPr id="17" name="Picture 16" descr="logo.png"/>
          <p:cNvPicPr>
            <a:picLocks noChangeAspect="1"/>
          </p:cNvPicPr>
          <p:nvPr/>
        </p:nvPicPr>
        <p:blipFill>
          <a:blip r:embed="rId8"/>
          <a:srcRect b="32681"/>
          <a:stretch>
            <a:fillRect/>
          </a:stretch>
        </p:blipFill>
        <p:spPr>
          <a:xfrm>
            <a:off x="8492067" y="1023938"/>
            <a:ext cx="514350" cy="18679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7263" y="1138237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8" name="Picture 17" descr="logo.png"/>
          <p:cNvPicPr>
            <a:picLocks noChangeAspect="1"/>
          </p:cNvPicPr>
          <p:nvPr/>
        </p:nvPicPr>
        <p:blipFill>
          <a:blip r:embed="rId8"/>
          <a:srcRect l="50000" t="67344"/>
          <a:stretch>
            <a:fillRect/>
          </a:stretch>
        </p:blipFill>
        <p:spPr>
          <a:xfrm>
            <a:off x="8754534" y="1227667"/>
            <a:ext cx="264331" cy="9313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683329" y="5041370"/>
            <a:ext cx="1630937" cy="27569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5642616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Insert Face Sizing:</a:t>
            </a:r>
          </a:p>
          <a:p>
            <a:pPr marL="514350" lvl="1" indent="-171450" eaLnBrk="1" hangingPunct="1"/>
            <a:r>
              <a:rPr lang="en-US" sz="1800" dirty="0" smtClean="0"/>
              <a:t>In the Outline, under Named Selections right click on Outlet3 and click Select Items in Group.</a:t>
            </a:r>
          </a:p>
          <a:p>
            <a:pPr marL="857250" lvl="2" eaLnBrk="1" hangingPunct="1"/>
            <a:r>
              <a:rPr lang="en-US" sz="1600" dirty="0" smtClean="0"/>
              <a:t>This will select all the faces contained within that Named Selection.</a:t>
            </a:r>
          </a:p>
          <a:p>
            <a:pPr marL="514350" lvl="1" indent="-171450" eaLnBrk="1" hangingPunct="1"/>
            <a:r>
              <a:rPr lang="en-US" sz="1800" dirty="0" smtClean="0"/>
              <a:t>In the Outline, right click on Mesh and select Insert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Sizing.</a:t>
            </a:r>
          </a:p>
          <a:p>
            <a:pPr marL="857250" lvl="2" eaLnBrk="1" hangingPunct="1"/>
            <a:r>
              <a:rPr lang="en-US" sz="1600" dirty="0" smtClean="0"/>
              <a:t>Note that the Details of “Face Sizing” has the Geometry Selection populated with the 4 faces within the Named Selection. You can also use Named Selections directly under Scoping Method.</a:t>
            </a:r>
          </a:p>
          <a:p>
            <a:pPr marL="857250" lvl="2" eaLnBrk="1" hangingPunct="1"/>
            <a:endParaRPr lang="en-US" sz="1600" dirty="0" smtClean="0"/>
          </a:p>
          <a:p>
            <a:pPr marL="857250" lvl="2" eaLnBrk="1" hangingPunct="1"/>
            <a:endParaRPr lang="en-US" sz="1600" dirty="0" smtClean="0"/>
          </a:p>
          <a:p>
            <a:pPr marL="857250" lvl="2" eaLnBrk="1" hangingPunct="1"/>
            <a:endParaRPr lang="en-US" sz="1600" dirty="0" smtClean="0"/>
          </a:p>
          <a:p>
            <a:pPr marL="857250" lvl="2" eaLnBrk="1" hangingPunct="1"/>
            <a:endParaRPr lang="en-US" sz="1600" dirty="0" smtClean="0"/>
          </a:p>
          <a:p>
            <a:pPr marL="857250" lvl="2" eaLnBrk="1" hangingPunct="1"/>
            <a:endParaRPr lang="en-US" sz="1600" dirty="0" smtClean="0"/>
          </a:p>
          <a:p>
            <a:pPr marL="857250" lvl="2" eaLnBrk="1" hangingPunct="1"/>
            <a:endParaRPr lang="en-US" sz="1600" dirty="0" smtClean="0"/>
          </a:p>
          <a:p>
            <a:pPr marL="857250" lvl="2" eaLnBrk="1" hangingPunct="1"/>
            <a:endParaRPr lang="en-US" sz="1600" dirty="0" smtClean="0"/>
          </a:p>
          <a:p>
            <a:pPr marL="514350" lvl="1" eaLnBrk="1" hangingPunct="1"/>
            <a:r>
              <a:rPr lang="en-US" sz="1800" dirty="0" smtClean="0"/>
              <a:t>Set Element Size to 0.5mm</a:t>
            </a:r>
            <a:endParaRPr lang="en-US" sz="1800" b="0" dirty="0" smtClean="0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02942"/>
            <a:ext cx="3276600" cy="191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Sizing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7438" y="3720642"/>
            <a:ext cx="3276553" cy="275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5" cstate="print"/>
          <a:srcRect t="26772" r="14808" b="7649"/>
          <a:stretch>
            <a:fillRect/>
          </a:stretch>
        </p:blipFill>
        <p:spPr bwMode="auto">
          <a:xfrm>
            <a:off x="6111469" y="995224"/>
            <a:ext cx="2828672" cy="266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7793679" y="45720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7601591" y="16256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2808288" y="5205412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Sizing 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1" y="1080000"/>
            <a:ext cx="4892313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Insert Edge Sizing:</a:t>
            </a:r>
          </a:p>
          <a:p>
            <a:pPr marL="514350" lvl="1" indent="-171450" eaLnBrk="1" hangingPunct="1"/>
            <a:r>
              <a:rPr lang="en-US" sz="1800" dirty="0" smtClean="0"/>
              <a:t>Select the Edge Selection Filter.</a:t>
            </a:r>
          </a:p>
          <a:p>
            <a:pPr marL="514350" lvl="1" indent="-171450" eaLnBrk="1" hangingPunct="1"/>
            <a:r>
              <a:rPr lang="en-US" sz="1800" dirty="0" smtClean="0"/>
              <a:t>The inlet and outlet faces are bound by four edges each.</a:t>
            </a:r>
          </a:p>
          <a:p>
            <a:pPr marL="514350" lvl="1" indent="-171450" eaLnBrk="1" hangingPunct="1"/>
            <a:r>
              <a:rPr lang="en-US" sz="1800" b="0" dirty="0" smtClean="0"/>
              <a:t>Select one edge on each of the four faces as shown (ctrl </a:t>
            </a:r>
            <a:r>
              <a:rPr lang="en-US" b="0" dirty="0" smtClean="0"/>
              <a:t>left click</a:t>
            </a:r>
            <a:r>
              <a:rPr lang="en-US" sz="1800" b="0" dirty="0" smtClean="0"/>
              <a:t> for multiple selection).</a:t>
            </a:r>
          </a:p>
          <a:p>
            <a:pPr marL="514350" lvl="1" indent="-171450" eaLnBrk="1" hangingPunct="1"/>
            <a:r>
              <a:rPr lang="en-US" sz="1800" dirty="0" smtClean="0"/>
              <a:t>Select Extend to Limits to extend the selection to the complete edge loops.</a:t>
            </a:r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r>
              <a:rPr lang="en-US" sz="1800" dirty="0" smtClean="0"/>
              <a:t>In the Outline, right click on Mesh and select Insert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Sizing.</a:t>
            </a:r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dirty="0" smtClean="0"/>
              <a:t>Check that Geometry contains 16 edges.</a:t>
            </a:r>
          </a:p>
          <a:p>
            <a:pPr marL="514350" lvl="1" indent="-171450" eaLnBrk="1" hangingPunct="1"/>
            <a:r>
              <a:rPr lang="en-US" sz="1800" dirty="0" smtClean="0"/>
              <a:t>Set Element Size to 0.8mm as shown.</a:t>
            </a:r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87042" name="Picture 2" descr="C:\DOCUME~1\teacher\LOCALS~1\Temp\SNAGHTML86aac9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099" y="1430144"/>
            <a:ext cx="209550" cy="190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1200" y="1354723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1</a:t>
            </a:r>
            <a:endParaRPr lang="en-GB" sz="16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8610600" y="19812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2</a:t>
            </a:r>
            <a:endParaRPr lang="en-GB" sz="16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5570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3</a:t>
            </a:r>
            <a:endParaRPr lang="en-GB" sz="16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0" y="25570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4</a:t>
            </a:r>
            <a:endParaRPr lang="en-GB" sz="1600" b="0" dirty="0"/>
          </a:p>
        </p:txBody>
      </p:sp>
      <p:grpSp>
        <p:nvGrpSpPr>
          <p:cNvPr id="3" name="Group 14"/>
          <p:cNvGrpSpPr/>
          <p:nvPr/>
        </p:nvGrpSpPr>
        <p:grpSpPr>
          <a:xfrm>
            <a:off x="1971675" y="3429000"/>
            <a:ext cx="1457325" cy="838200"/>
            <a:chOff x="1971675" y="3371850"/>
            <a:chExt cx="1457325" cy="838200"/>
          </a:xfrm>
        </p:grpSpPr>
        <p:pic>
          <p:nvPicPr>
            <p:cNvPr id="8704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3581400"/>
              <a:ext cx="14478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704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1675" y="3371850"/>
              <a:ext cx="3143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6" cstate="print"/>
          <a:srcRect b="32073"/>
          <a:stretch>
            <a:fillRect/>
          </a:stretch>
        </p:blipFill>
        <p:spPr bwMode="auto">
          <a:xfrm>
            <a:off x="5505450" y="4037106"/>
            <a:ext cx="3409950" cy="213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6915150" y="51816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5325467" y="1185333"/>
            <a:ext cx="3695598" cy="2508843"/>
            <a:chOff x="672998" y="1461388"/>
            <a:chExt cx="8348067" cy="5275909"/>
          </a:xfrm>
        </p:grpSpPr>
        <p:pic>
          <p:nvPicPr>
            <p:cNvPr id="8704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t="9071"/>
            <a:stretch>
              <a:fillRect/>
            </a:stretch>
          </p:blipFill>
          <p:spPr bwMode="auto">
            <a:xfrm>
              <a:off x="672998" y="1461388"/>
              <a:ext cx="8348067" cy="5275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Freeform 19"/>
            <p:cNvSpPr/>
            <p:nvPr/>
          </p:nvSpPr>
          <p:spPr bwMode="auto">
            <a:xfrm>
              <a:off x="1814170" y="2275027"/>
              <a:ext cx="343814" cy="497434"/>
            </a:xfrm>
            <a:custGeom>
              <a:avLst/>
              <a:gdLst>
                <a:gd name="connsiteX0" fmla="*/ 0 w 343814"/>
                <a:gd name="connsiteY0" fmla="*/ 497434 h 497434"/>
                <a:gd name="connsiteX1" fmla="*/ 124358 w 343814"/>
                <a:gd name="connsiteY1" fmla="*/ 190195 h 497434"/>
                <a:gd name="connsiteX2" fmla="*/ 343814 w 343814"/>
                <a:gd name="connsiteY2" fmla="*/ 0 h 49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3814" h="497434">
                  <a:moveTo>
                    <a:pt x="0" y="497434"/>
                  </a:moveTo>
                  <a:cubicBezTo>
                    <a:pt x="33528" y="385267"/>
                    <a:pt x="67056" y="273101"/>
                    <a:pt x="124358" y="190195"/>
                  </a:cubicBezTo>
                  <a:cubicBezTo>
                    <a:pt x="181660" y="107289"/>
                    <a:pt x="262737" y="53644"/>
                    <a:pt x="343814" y="0"/>
                  </a:cubicBezTo>
                </a:path>
              </a:pathLst>
            </a:custGeom>
            <a:noFill/>
            <a:ln w="19050" cap="sq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821485" y="5314493"/>
              <a:ext cx="321869" cy="208483"/>
            </a:xfrm>
            <a:custGeom>
              <a:avLst/>
              <a:gdLst>
                <a:gd name="connsiteX0" fmla="*/ 0 w 321869"/>
                <a:gd name="connsiteY0" fmla="*/ 208483 h 208483"/>
                <a:gd name="connsiteX1" fmla="*/ 87782 w 321869"/>
                <a:gd name="connsiteY1" fmla="*/ 25603 h 208483"/>
                <a:gd name="connsiteX2" fmla="*/ 321869 w 321869"/>
                <a:gd name="connsiteY2" fmla="*/ 54864 h 20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869" h="208483">
                  <a:moveTo>
                    <a:pt x="0" y="208483"/>
                  </a:moveTo>
                  <a:cubicBezTo>
                    <a:pt x="17068" y="129844"/>
                    <a:pt x="34137" y="51206"/>
                    <a:pt x="87782" y="25603"/>
                  </a:cubicBezTo>
                  <a:cubicBezTo>
                    <a:pt x="141427" y="0"/>
                    <a:pt x="231648" y="27432"/>
                    <a:pt x="321869" y="54864"/>
                  </a:cubicBezTo>
                </a:path>
              </a:pathLst>
            </a:custGeom>
            <a:noFill/>
            <a:ln w="19050" cap="sq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7973568" y="3343046"/>
              <a:ext cx="199949" cy="570586"/>
            </a:xfrm>
            <a:custGeom>
              <a:avLst/>
              <a:gdLst>
                <a:gd name="connsiteX0" fmla="*/ 102413 w 199949"/>
                <a:gd name="connsiteY0" fmla="*/ 570586 h 570586"/>
                <a:gd name="connsiteX1" fmla="*/ 182880 w 199949"/>
                <a:gd name="connsiteY1" fmla="*/ 256032 h 570586"/>
                <a:gd name="connsiteX2" fmla="*/ 0 w 199949"/>
                <a:gd name="connsiteY2" fmla="*/ 0 h 57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949" h="570586">
                  <a:moveTo>
                    <a:pt x="102413" y="570586"/>
                  </a:moveTo>
                  <a:cubicBezTo>
                    <a:pt x="151181" y="460858"/>
                    <a:pt x="199949" y="351130"/>
                    <a:pt x="182880" y="256032"/>
                  </a:cubicBezTo>
                  <a:cubicBezTo>
                    <a:pt x="165811" y="160934"/>
                    <a:pt x="82905" y="80467"/>
                    <a:pt x="0" y="0"/>
                  </a:cubicBezTo>
                </a:path>
              </a:pathLst>
            </a:custGeom>
            <a:noFill/>
            <a:ln w="19050" cap="sq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7432243" y="5066995"/>
              <a:ext cx="307239" cy="214579"/>
            </a:xfrm>
            <a:custGeom>
              <a:avLst/>
              <a:gdLst>
                <a:gd name="connsiteX0" fmla="*/ 0 w 307239"/>
                <a:gd name="connsiteY0" fmla="*/ 24384 h 214579"/>
                <a:gd name="connsiteX1" fmla="*/ 241402 w 307239"/>
                <a:gd name="connsiteY1" fmla="*/ 31699 h 214579"/>
                <a:gd name="connsiteX2" fmla="*/ 307239 w 307239"/>
                <a:gd name="connsiteY2" fmla="*/ 214579 h 21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39" h="214579">
                  <a:moveTo>
                    <a:pt x="0" y="24384"/>
                  </a:moveTo>
                  <a:cubicBezTo>
                    <a:pt x="95098" y="12192"/>
                    <a:pt x="190196" y="0"/>
                    <a:pt x="241402" y="31699"/>
                  </a:cubicBezTo>
                  <a:cubicBezTo>
                    <a:pt x="292609" y="63398"/>
                    <a:pt x="299924" y="138988"/>
                    <a:pt x="307239" y="214579"/>
                  </a:cubicBezTo>
                </a:path>
              </a:pathLst>
            </a:custGeom>
            <a:noFill/>
            <a:ln w="19050" cap="sq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Sizing 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8579960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Insert Edge Sizing (Continued):</a:t>
            </a:r>
          </a:p>
          <a:p>
            <a:pPr marL="514350" lvl="1" indent="-171450" eaLnBrk="1" hangingPunct="1"/>
            <a:r>
              <a:rPr lang="en-US" sz="1800" dirty="0" smtClean="0"/>
              <a:t>A preview of the Edge Sizing will be displayed on the geometry. </a:t>
            </a:r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 t="8677"/>
          <a:stretch>
            <a:fillRect/>
          </a:stretch>
        </p:blipFill>
        <p:spPr bwMode="auto">
          <a:xfrm>
            <a:off x="1447800" y="2192867"/>
            <a:ext cx="6106137" cy="410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sizing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500062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Insert Edge Sizing 2:</a:t>
            </a:r>
          </a:p>
          <a:p>
            <a:pPr marL="514350" lvl="1" indent="-171450" eaLnBrk="1" hangingPunct="1"/>
            <a:r>
              <a:rPr lang="en-US" sz="1800" b="0" dirty="0" smtClean="0"/>
              <a:t>Create another Edge Sizing this time to control the </a:t>
            </a:r>
            <a:r>
              <a:rPr lang="en-US" sz="1800" b="0" dirty="0" err="1" smtClean="0"/>
              <a:t>Multizone</a:t>
            </a:r>
            <a:r>
              <a:rPr lang="en-US" sz="1800" b="0" dirty="0" smtClean="0"/>
              <a:t> sweep.</a:t>
            </a:r>
          </a:p>
          <a:p>
            <a:pPr marL="514350" lvl="1" indent="-171450" eaLnBrk="1" hangingPunct="1"/>
            <a:r>
              <a:rPr lang="en-US" sz="1800" dirty="0" smtClean="0"/>
              <a:t>Select the edge as shown circled and insert sizing as previously.</a:t>
            </a:r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dirty="0" smtClean="0"/>
              <a:t>Under Details of “Edge Sizing 2” set Element Size to 2.0mm.</a:t>
            </a:r>
            <a:endParaRPr lang="en-US" sz="1800" b="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/>
          <a:srcRect t="8823"/>
          <a:stretch>
            <a:fillRect/>
          </a:stretch>
        </p:blipFill>
        <p:spPr bwMode="auto">
          <a:xfrm>
            <a:off x="5472810" y="1219200"/>
            <a:ext cx="351879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/>
          <a:srcRect b="33218"/>
          <a:stretch>
            <a:fillRect/>
          </a:stretch>
        </p:blipFill>
        <p:spPr bwMode="auto">
          <a:xfrm>
            <a:off x="1162050" y="2701509"/>
            <a:ext cx="3409950" cy="209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8066088" y="12192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83974" name="Picture 6" descr="C:\DOCUME~1\teacher\LOCALS~1\Temp\SNAGHTML86c525a4.PNG"/>
          <p:cNvPicPr>
            <a:picLocks noChangeAspect="1" noChangeArrowheads="1"/>
          </p:cNvPicPr>
          <p:nvPr/>
        </p:nvPicPr>
        <p:blipFill>
          <a:blip r:embed="rId5" cstate="print"/>
          <a:srcRect t="8176"/>
          <a:stretch>
            <a:fillRect/>
          </a:stretch>
        </p:blipFill>
        <p:spPr bwMode="auto">
          <a:xfrm>
            <a:off x="5472810" y="4021667"/>
            <a:ext cx="3518790" cy="2379133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 bwMode="auto">
          <a:xfrm>
            <a:off x="6086246" y="1572768"/>
            <a:ext cx="775412" cy="460858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>
          <a:xfrm>
            <a:off x="6253956" y="1547812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 descr="C:\DOCUME~1\teacher\LOCALS~1\Temp\SNAGHTML86c7c7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73042"/>
            <a:ext cx="2571750" cy="23706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Sweep Method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1" y="1080000"/>
            <a:ext cx="4695219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Insert a Sweep Method:</a:t>
            </a:r>
          </a:p>
          <a:p>
            <a:pPr marL="514350" lvl="1" indent="-171450" eaLnBrk="1" hangingPunct="1"/>
            <a:r>
              <a:rPr lang="en-US" sz="1800" dirty="0" smtClean="0"/>
              <a:t>The three remaining cylindrical bodies can be swept using the standard sweeper</a:t>
            </a:r>
            <a:r>
              <a:rPr lang="en-US" sz="1800" b="0" dirty="0" smtClean="0"/>
              <a:t>.</a:t>
            </a:r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r>
              <a:rPr lang="en-US" sz="1800" dirty="0" smtClean="0"/>
              <a:t>Set the Selection Filter to Body    , select the three bodies as shown and right click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Insert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Method.</a:t>
            </a:r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r>
              <a:rPr lang="en-US" sz="1800" dirty="0" smtClean="0"/>
              <a:t>Under Details of “Automatic-Method” change Method to Sweep.</a:t>
            </a:r>
          </a:p>
          <a:p>
            <a:pPr marL="857250" lvl="2" eaLnBrk="1" hangingPunct="1"/>
            <a:r>
              <a:rPr lang="en-US" sz="1600" dirty="0" smtClean="0"/>
              <a:t>The Details view will now be named Details of “Sweep Method”.</a:t>
            </a:r>
          </a:p>
          <a:p>
            <a:pPr marL="514350" lvl="1" eaLnBrk="1" hangingPunct="1"/>
            <a:r>
              <a:rPr lang="en-US" sz="1800" dirty="0" smtClean="0"/>
              <a:t>Set Type to Element Size and set Sweep Element Size to 2.0mm.</a:t>
            </a:r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2581" y="990602"/>
            <a:ext cx="3829019" cy="281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313488" y="9144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1151" y="2364058"/>
            <a:ext cx="181871" cy="1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6694488" y="45720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6705600" y="54864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5043" y="998538"/>
            <a:ext cx="487505" cy="2629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Sweep Method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500062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Insert a Sweep Method (Continued):</a:t>
            </a:r>
          </a:p>
          <a:p>
            <a:pPr marL="514350" lvl="1" indent="-171450" eaLnBrk="1" hangingPunct="1"/>
            <a:r>
              <a:rPr lang="en-US" sz="1800" dirty="0" smtClean="0"/>
              <a:t>Set the Source &amp; Target Selection (</a:t>
            </a:r>
            <a:r>
              <a:rPr lang="en-US" sz="1800" dirty="0" err="1" smtClean="0"/>
              <a:t>Src</a:t>
            </a:r>
            <a:r>
              <a:rPr lang="en-US" sz="1800" dirty="0" smtClean="0"/>
              <a:t>/</a:t>
            </a:r>
            <a:r>
              <a:rPr lang="en-US" sz="1800" dirty="0" err="1" smtClean="0"/>
              <a:t>Trg</a:t>
            </a:r>
            <a:r>
              <a:rPr lang="en-US" sz="1800" dirty="0" smtClean="0"/>
              <a:t> Selection) to Manual Source.</a:t>
            </a:r>
          </a:p>
          <a:p>
            <a:pPr marL="857250" lvl="2" eaLnBrk="1" hangingPunct="1"/>
            <a:r>
              <a:rPr lang="en-US" sz="1400" dirty="0" smtClean="0"/>
              <a:t>If the box adjacent to Source displays “No Selection” with a yellow background click in the yellow box to activate.</a:t>
            </a:r>
          </a:p>
          <a:p>
            <a:pPr marL="514350" lvl="1" eaLnBrk="1" hangingPunct="1"/>
            <a:r>
              <a:rPr lang="en-US" sz="1800" dirty="0" smtClean="0"/>
              <a:t>Select the three faces as shown and apply the selection in the box adjacent to Source.</a:t>
            </a:r>
          </a:p>
          <a:p>
            <a:pPr marL="514350" lvl="1" eaLnBrk="1" hangingPunct="1"/>
            <a:endParaRPr lang="en-US" sz="1800" dirty="0" smtClean="0"/>
          </a:p>
          <a:p>
            <a:pPr marL="514350" lvl="1" eaLnBrk="1" hangingPunct="1"/>
            <a:r>
              <a:rPr lang="en-US" sz="1800" dirty="0" smtClean="0"/>
              <a:t>Check the Details match those shown.</a:t>
            </a:r>
          </a:p>
          <a:p>
            <a:pPr marL="514350" lvl="1" indent="-171450" eaLnBrk="1" hangingPunct="1">
              <a:buNone/>
            </a:pPr>
            <a:endParaRPr lang="en-US" sz="1800" b="0" dirty="0" smtClean="0"/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100354" name="Picture 2" descr="C:\DOCUME~1\teacher\LOCALS~1\Temp\SNAGHTML86cbde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232" y="1082322"/>
            <a:ext cx="3600967" cy="2651478"/>
          </a:xfrm>
          <a:prstGeom prst="rect">
            <a:avLst/>
          </a:prstGeom>
          <a:noFill/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0380" y="3868960"/>
            <a:ext cx="2758720" cy="254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7868" y="3250350"/>
            <a:ext cx="3248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5094" y="3810000"/>
            <a:ext cx="3554106" cy="261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6858000" y="1131094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5486400" y="22860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8229600" y="2069306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2362200" y="50292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2637" y="1100142"/>
            <a:ext cx="487505" cy="262996"/>
          </a:xfrm>
          <a:prstGeom prst="rect">
            <a:avLst/>
          </a:prstGeom>
        </p:spPr>
      </p:pic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109" y="3817946"/>
            <a:ext cx="487505" cy="262996"/>
          </a:xfrm>
          <a:prstGeom prst="rect">
            <a:avLst/>
          </a:prstGeom>
        </p:spPr>
      </p:pic>
      <p:pic>
        <p:nvPicPr>
          <p:cNvPr id="14" name="Picture 13" descr="blue_b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1978" y="1114424"/>
            <a:ext cx="469260" cy="214842"/>
          </a:xfrm>
          <a:prstGeom prst="rect">
            <a:avLst/>
          </a:prstGeom>
        </p:spPr>
      </p:pic>
      <p:pic>
        <p:nvPicPr>
          <p:cNvPr id="19" name="Picture 18" descr="blue_b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4311" y="3806825"/>
            <a:ext cx="446088" cy="20423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</a:p>
          <a:p>
            <a:pPr lvl="1"/>
            <a:r>
              <a:rPr lang="en-GB" dirty="0"/>
              <a:t>This workshop will demonstrate how multiple methods </a:t>
            </a:r>
            <a:r>
              <a:rPr lang="en-GB" dirty="0" smtClean="0"/>
              <a:t>and local controls can </a:t>
            </a:r>
            <a:r>
              <a:rPr lang="en-GB" dirty="0"/>
              <a:t>be combined to create a conformal hybrid mesh on a </a:t>
            </a:r>
            <a:r>
              <a:rPr lang="en-GB" dirty="0" err="1"/>
              <a:t>multibody</a:t>
            </a:r>
            <a:r>
              <a:rPr lang="en-GB" dirty="0"/>
              <a:t> part (valve geometry).</a:t>
            </a:r>
          </a:p>
          <a:p>
            <a:r>
              <a:rPr lang="en-GB" dirty="0" smtClean="0"/>
              <a:t>Objectives</a:t>
            </a:r>
          </a:p>
          <a:p>
            <a:pPr lvl="1"/>
            <a:r>
              <a:rPr lang="en-GB" dirty="0" smtClean="0"/>
              <a:t>Methods</a:t>
            </a:r>
          </a:p>
          <a:p>
            <a:pPr lvl="2"/>
            <a:r>
              <a:rPr lang="en-GB" b="0" dirty="0" err="1" smtClean="0"/>
              <a:t>MultiZone</a:t>
            </a:r>
            <a:r>
              <a:rPr lang="en-GB" b="0" dirty="0" smtClean="0"/>
              <a:t>, Sweep, Patch conforming Tetrahedrons.</a:t>
            </a:r>
          </a:p>
          <a:p>
            <a:pPr lvl="1"/>
            <a:r>
              <a:rPr lang="en-GB" dirty="0" smtClean="0"/>
              <a:t>Local Sizing</a:t>
            </a:r>
          </a:p>
          <a:p>
            <a:pPr lvl="2"/>
            <a:r>
              <a:rPr lang="en-GB" b="0" dirty="0" smtClean="0"/>
              <a:t>Edge &amp; Face</a:t>
            </a:r>
          </a:p>
          <a:p>
            <a:pPr lvl="1"/>
            <a:r>
              <a:rPr lang="en-GB" dirty="0" smtClean="0"/>
              <a:t>Local Inflation</a:t>
            </a:r>
          </a:p>
          <a:p>
            <a:pPr lvl="1"/>
            <a:r>
              <a:rPr lang="en-GB" dirty="0" smtClean="0"/>
              <a:t>Selective Meshing</a:t>
            </a:r>
            <a:endParaRPr lang="en-GB" dirty="0"/>
          </a:p>
          <a:p>
            <a:pPr lvl="1">
              <a:buNone/>
            </a:pPr>
            <a:r>
              <a:rPr lang="en-GB" dirty="0"/>
              <a:t>	</a:t>
            </a:r>
          </a:p>
        </p:txBody>
      </p:sp>
      <p:pic>
        <p:nvPicPr>
          <p:cNvPr id="6" name="Picture 2" descr="C:\DOCUME~1\teacher\LOCALS~1\Temp\SNAGHTML85c5ed95.PNG"/>
          <p:cNvPicPr>
            <a:picLocks noChangeAspect="1" noChangeArrowheads="1"/>
          </p:cNvPicPr>
          <p:nvPr/>
        </p:nvPicPr>
        <p:blipFill>
          <a:blip r:embed="rId2" cstate="print"/>
          <a:srcRect t="8265"/>
          <a:stretch>
            <a:fillRect/>
          </a:stretch>
        </p:blipFill>
        <p:spPr bwMode="auto">
          <a:xfrm>
            <a:off x="4712207" y="2260600"/>
            <a:ext cx="2571597" cy="19749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8105"/>
          <a:stretch>
            <a:fillRect/>
          </a:stretch>
        </p:blipFill>
        <p:spPr bwMode="auto">
          <a:xfrm>
            <a:off x="6177420" y="4064000"/>
            <a:ext cx="2612401" cy="19783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 Conforming Tetrahedral Method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80975" y="935038"/>
            <a:ext cx="500252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Insert Patch Conforming Tetrahedral Method:</a:t>
            </a:r>
          </a:p>
          <a:p>
            <a:pPr marL="514350" lvl="1" indent="-171450" eaLnBrk="1" hangingPunct="1"/>
            <a:r>
              <a:rPr lang="en-US" sz="1800" b="0" dirty="0" smtClean="0"/>
              <a:t>Use the Body Selection Filter to select the central body as shown.</a:t>
            </a:r>
          </a:p>
          <a:p>
            <a:pPr marL="514350" lvl="1" indent="-171450" eaLnBrk="1" hangingPunct="1"/>
            <a:r>
              <a:rPr lang="en-US" sz="1800" dirty="0" smtClean="0"/>
              <a:t>Right click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Insert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Method.</a:t>
            </a:r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dirty="0" smtClean="0"/>
              <a:t>Under Details of “Automatic-Method” change Method to Tetrahedrons</a:t>
            </a:r>
          </a:p>
          <a:p>
            <a:pPr marL="857250" lvl="2" eaLnBrk="1" hangingPunct="1"/>
            <a:r>
              <a:rPr lang="en-US" sz="1600" dirty="0" smtClean="0"/>
              <a:t>The Details view will now be named Details of “Patch Conforming Method”.</a:t>
            </a:r>
          </a:p>
          <a:p>
            <a:pPr marL="514350" lvl="1" eaLnBrk="1" hangingPunct="1"/>
            <a:r>
              <a:rPr lang="en-US" sz="1800" dirty="0" smtClean="0"/>
              <a:t>Ensure Algorithm is set to Patch Conforming.</a:t>
            </a:r>
            <a:endParaRPr lang="en-US" sz="1800" b="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500" y="990600"/>
            <a:ext cx="38292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 descr="C:\DOCUME~1\teacher\LOCALS~1\Temp\SNAGHTML86d2a66e.PNG"/>
          <p:cNvPicPr>
            <a:picLocks noChangeAspect="1" noChangeArrowheads="1"/>
          </p:cNvPicPr>
          <p:nvPr/>
        </p:nvPicPr>
        <p:blipFill>
          <a:blip r:embed="rId4" cstate="print"/>
          <a:srcRect b="48109"/>
          <a:stretch>
            <a:fillRect/>
          </a:stretch>
        </p:blipFill>
        <p:spPr bwMode="auto">
          <a:xfrm>
            <a:off x="5410200" y="4267200"/>
            <a:ext cx="3409950" cy="163104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553200" y="52578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319044" y="935038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911" y="998538"/>
            <a:ext cx="487505" cy="2629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469582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Inflate the </a:t>
            </a:r>
            <a:r>
              <a:rPr lang="en-US" sz="1800" b="1" dirty="0" err="1" smtClean="0"/>
              <a:t>MultiZone</a:t>
            </a:r>
            <a:r>
              <a:rPr lang="en-US" sz="1800" b="1" dirty="0" smtClean="0"/>
              <a:t> Method:</a:t>
            </a:r>
          </a:p>
          <a:p>
            <a:pPr marL="514350" lvl="1" indent="-171450" eaLnBrk="1" hangingPunct="1"/>
            <a:r>
              <a:rPr lang="en-US" sz="1800" b="0" dirty="0" smtClean="0"/>
              <a:t>Right click on </a:t>
            </a:r>
            <a:r>
              <a:rPr lang="en-US" sz="1800" b="0" dirty="0" err="1" smtClean="0"/>
              <a:t>MultiZone</a:t>
            </a:r>
            <a:r>
              <a:rPr lang="en-US" sz="1800" b="0" dirty="0" smtClean="0"/>
              <a:t> in the Outline and select Inflate This Method from the Context Menu.</a:t>
            </a:r>
          </a:p>
          <a:p>
            <a:pPr marL="514350" lvl="1" indent="-171450" eaLnBrk="1" hangingPunct="1"/>
            <a:r>
              <a:rPr lang="en-US" sz="1800" dirty="0" smtClean="0"/>
              <a:t>Under Boundary in Details of “Inflation” select the </a:t>
            </a:r>
            <a:r>
              <a:rPr lang="en-US" sz="1800" b="1" dirty="0" smtClean="0"/>
              <a:t>four</a:t>
            </a:r>
            <a:r>
              <a:rPr lang="en-US" sz="1800" dirty="0" smtClean="0"/>
              <a:t> faces bounding the </a:t>
            </a:r>
            <a:r>
              <a:rPr lang="en-US" sz="1800" dirty="0" err="1" smtClean="0"/>
              <a:t>MultiZone</a:t>
            </a:r>
            <a:r>
              <a:rPr lang="en-US" sz="1800" dirty="0" smtClean="0"/>
              <a:t> body and apply the selection. </a:t>
            </a:r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b="0" dirty="0" smtClean="0"/>
              <a:t>Set Inflation Option to Total Thickness, Number of Layers to 3 and Maximum Thickness to 1.25mm as shown.</a:t>
            </a:r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 cstate="print"/>
          <a:srcRect t="23527" b="25095"/>
          <a:stretch>
            <a:fillRect/>
          </a:stretch>
        </p:blipFill>
        <p:spPr bwMode="auto">
          <a:xfrm>
            <a:off x="5945187" y="1371600"/>
            <a:ext cx="2457450" cy="171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858000" y="158512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/>
          <a:srcRect b="12416"/>
          <a:stretch>
            <a:fillRect/>
          </a:stretch>
        </p:blipFill>
        <p:spPr bwMode="auto">
          <a:xfrm>
            <a:off x="1371600" y="4613041"/>
            <a:ext cx="2667000" cy="178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2362200" y="5638799"/>
            <a:ext cx="685800" cy="6426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5" cstate="print"/>
          <a:srcRect t="8467"/>
          <a:stretch>
            <a:fillRect/>
          </a:stretch>
        </p:blipFill>
        <p:spPr bwMode="auto">
          <a:xfrm>
            <a:off x="5257800" y="3810000"/>
            <a:ext cx="3667125" cy="247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486399" y="3979333"/>
            <a:ext cx="3457042" cy="2392206"/>
            <a:chOff x="1316736" y="1141842"/>
            <a:chExt cx="7751064" cy="5207758"/>
          </a:xfrm>
        </p:grpSpPr>
        <p:pic>
          <p:nvPicPr>
            <p:cNvPr id="101380" name="Picture 4" descr="C:\DOCUME~1\teacher\LOCALS~1\Temp\SNAGHTML86ddae77.PNG"/>
            <p:cNvPicPr>
              <a:picLocks noChangeAspect="1" noChangeArrowheads="1"/>
            </p:cNvPicPr>
            <p:nvPr/>
          </p:nvPicPr>
          <p:blipFill>
            <a:blip r:embed="rId3" cstate="print"/>
            <a:srcRect t="8141"/>
            <a:stretch>
              <a:fillRect/>
            </a:stretch>
          </p:blipFill>
          <p:spPr bwMode="auto">
            <a:xfrm>
              <a:off x="1316736" y="1141842"/>
              <a:ext cx="7751064" cy="5207758"/>
            </a:xfrm>
            <a:prstGeom prst="rect">
              <a:avLst/>
            </a:prstGeom>
            <a:noFill/>
          </p:spPr>
        </p:pic>
        <p:sp>
          <p:nvSpPr>
            <p:cNvPr id="21" name="Freeform 20"/>
            <p:cNvSpPr/>
            <p:nvPr/>
          </p:nvSpPr>
          <p:spPr bwMode="auto">
            <a:xfrm>
              <a:off x="2706624" y="5018227"/>
              <a:ext cx="307238" cy="541325"/>
            </a:xfrm>
            <a:custGeom>
              <a:avLst/>
              <a:gdLst>
                <a:gd name="connsiteX0" fmla="*/ 307238 w 307238"/>
                <a:gd name="connsiteY0" fmla="*/ 541325 h 541325"/>
                <a:gd name="connsiteX1" fmla="*/ 190195 w 307238"/>
                <a:gd name="connsiteY1" fmla="*/ 168250 h 541325"/>
                <a:gd name="connsiteX2" fmla="*/ 0 w 307238"/>
                <a:gd name="connsiteY2" fmla="*/ 0 h 5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38" h="541325">
                  <a:moveTo>
                    <a:pt x="307238" y="541325"/>
                  </a:moveTo>
                  <a:cubicBezTo>
                    <a:pt x="274319" y="399898"/>
                    <a:pt x="241401" y="258471"/>
                    <a:pt x="190195" y="168250"/>
                  </a:cubicBezTo>
                  <a:cubicBezTo>
                    <a:pt x="138989" y="78029"/>
                    <a:pt x="69494" y="39014"/>
                    <a:pt x="0" y="0"/>
                  </a:cubicBezTo>
                </a:path>
              </a:pathLst>
            </a:custGeom>
            <a:noFill/>
            <a:ln w="19050" cap="sq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263994" y="4762195"/>
              <a:ext cx="314553" cy="512064"/>
            </a:xfrm>
            <a:custGeom>
              <a:avLst/>
              <a:gdLst>
                <a:gd name="connsiteX0" fmla="*/ 0 w 314553"/>
                <a:gd name="connsiteY0" fmla="*/ 512064 h 512064"/>
                <a:gd name="connsiteX1" fmla="*/ 102412 w 314553"/>
                <a:gd name="connsiteY1" fmla="*/ 182880 h 512064"/>
                <a:gd name="connsiteX2" fmla="*/ 314553 w 314553"/>
                <a:gd name="connsiteY2" fmla="*/ 0 h 5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553" h="512064">
                  <a:moveTo>
                    <a:pt x="0" y="512064"/>
                  </a:moveTo>
                  <a:cubicBezTo>
                    <a:pt x="24993" y="390144"/>
                    <a:pt x="49987" y="268224"/>
                    <a:pt x="102412" y="182880"/>
                  </a:cubicBezTo>
                  <a:cubicBezTo>
                    <a:pt x="154837" y="97536"/>
                    <a:pt x="234695" y="48768"/>
                    <a:pt x="314553" y="0"/>
                  </a:cubicBezTo>
                </a:path>
              </a:pathLst>
            </a:custGeom>
            <a:noFill/>
            <a:ln w="19050" cap="sq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8061350" y="3021178"/>
              <a:ext cx="201168" cy="548640"/>
            </a:xfrm>
            <a:custGeom>
              <a:avLst/>
              <a:gdLst>
                <a:gd name="connsiteX0" fmla="*/ 109728 w 201168"/>
                <a:gd name="connsiteY0" fmla="*/ 548640 h 548640"/>
                <a:gd name="connsiteX1" fmla="*/ 182880 w 201168"/>
                <a:gd name="connsiteY1" fmla="*/ 241401 h 548640"/>
                <a:gd name="connsiteX2" fmla="*/ 0 w 201168"/>
                <a:gd name="connsiteY2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68" h="548640">
                  <a:moveTo>
                    <a:pt x="109728" y="548640"/>
                  </a:moveTo>
                  <a:cubicBezTo>
                    <a:pt x="155448" y="440740"/>
                    <a:pt x="201168" y="332841"/>
                    <a:pt x="182880" y="241401"/>
                  </a:cubicBezTo>
                  <a:cubicBezTo>
                    <a:pt x="164592" y="149961"/>
                    <a:pt x="82296" y="74980"/>
                    <a:pt x="0" y="0"/>
                  </a:cubicBezTo>
                </a:path>
              </a:pathLst>
            </a:custGeom>
            <a:noFill/>
            <a:ln w="19050" cap="sq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2284" y="4495800"/>
            <a:ext cx="2947306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5" cstate="print"/>
          <a:srcRect t="19930" b="24580"/>
          <a:stretch>
            <a:fillRect/>
          </a:stretch>
        </p:blipFill>
        <p:spPr bwMode="auto">
          <a:xfrm>
            <a:off x="5997057" y="1219200"/>
            <a:ext cx="2461143" cy="219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523082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Inflate the Sweep Methods:</a:t>
            </a:r>
          </a:p>
          <a:p>
            <a:pPr marL="514350" lvl="1" indent="-171450" eaLnBrk="1" hangingPunct="1"/>
            <a:r>
              <a:rPr lang="en-US" sz="1800" b="0" dirty="0" smtClean="0"/>
              <a:t>Right click on Sweep Method in the Outline and select Inflate This Method from the Context Menu.</a:t>
            </a:r>
          </a:p>
          <a:p>
            <a:pPr marL="514350" lvl="1" indent="-171450" eaLnBrk="1" hangingPunct="1"/>
            <a:r>
              <a:rPr lang="en-US" sz="1800" dirty="0" smtClean="0"/>
              <a:t>Under Boundary in Details of “Inflation 2”  select one edge on each of the three Source Faces as shown.</a:t>
            </a:r>
          </a:p>
          <a:p>
            <a:pPr marL="857250" lvl="2" eaLnBrk="1" hangingPunct="1"/>
            <a:r>
              <a:rPr lang="en-US" sz="1600" dirty="0" smtClean="0"/>
              <a:t>Use the Extend to Limits Tool again to complete the selection.</a:t>
            </a:r>
          </a:p>
          <a:p>
            <a:pPr marL="857250" lvl="2" eaLnBrk="1" hangingPunct="1"/>
            <a:r>
              <a:rPr lang="en-US" sz="1600" dirty="0" smtClean="0"/>
              <a:t>Apply the selection and Set Inflation Option to Total Thickness, Number of Layers to 3 and Maximum Thickness to 1.25mm as shown.</a:t>
            </a:r>
          </a:p>
          <a:p>
            <a:pPr marL="857250" lvl="2" eaLnBrk="1" hangingPunct="1">
              <a:buNone/>
            </a:pPr>
            <a:endParaRPr lang="en-US" sz="1600" dirty="0" smtClean="0"/>
          </a:p>
        </p:txBody>
      </p:sp>
      <p:sp>
        <p:nvSpPr>
          <p:cNvPr id="7" name="Oval 6"/>
          <p:cNvSpPr/>
          <p:nvPr/>
        </p:nvSpPr>
        <p:spPr>
          <a:xfrm>
            <a:off x="6911457" y="19050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97600" y="55626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1</a:t>
            </a:r>
            <a:endParaRPr lang="en-GB" sz="16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12200" y="4681954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2</a:t>
            </a:r>
            <a:endParaRPr lang="en-GB" sz="16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8002600" y="5427077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3</a:t>
            </a:r>
            <a:endParaRPr lang="en-GB" sz="1600" b="0" dirty="0"/>
          </a:p>
        </p:txBody>
      </p:sp>
      <p:grpSp>
        <p:nvGrpSpPr>
          <p:cNvPr id="3" name="Group 13"/>
          <p:cNvGrpSpPr/>
          <p:nvPr/>
        </p:nvGrpSpPr>
        <p:grpSpPr>
          <a:xfrm>
            <a:off x="511704" y="5062537"/>
            <a:ext cx="1381125" cy="847725"/>
            <a:chOff x="1971675" y="3371850"/>
            <a:chExt cx="1457325" cy="838200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1200" y="3581400"/>
              <a:ext cx="14478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71675" y="3371850"/>
              <a:ext cx="3143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Oval 18"/>
          <p:cNvSpPr/>
          <p:nvPr/>
        </p:nvSpPr>
        <p:spPr>
          <a:xfrm>
            <a:off x="3276600" y="5486400"/>
            <a:ext cx="914400" cy="863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62400"/>
            <a:ext cx="271135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4985151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Inflate the Patch Conforming Method:</a:t>
            </a:r>
          </a:p>
          <a:p>
            <a:pPr marL="514350" lvl="1" indent="-171450" eaLnBrk="1" hangingPunct="1"/>
            <a:r>
              <a:rPr lang="en-US" sz="1800" dirty="0" smtClean="0"/>
              <a:t>Select the four cylindrical bodies, right click in the Graphics Window and select Hide Body.</a:t>
            </a:r>
          </a:p>
          <a:p>
            <a:pPr marL="857250" lvl="2" eaLnBrk="1" hangingPunct="1"/>
            <a:r>
              <a:rPr lang="en-US" sz="1600" dirty="0" smtClean="0"/>
              <a:t>This will make boundary selection easier in the next step.</a:t>
            </a:r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b="0" dirty="0" smtClean="0"/>
              <a:t>Right click on Patch Conforming Method in the Outline and select Inflate This Method from the Context Menu.</a:t>
            </a:r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dirty="0" smtClean="0"/>
              <a:t>Under Boundary in Details of “Inflation 3”  all faces of the central body must be selected with the exception of those separating the four cylindrical bodies.</a:t>
            </a:r>
          </a:p>
          <a:p>
            <a:pPr marL="514350" lvl="1" indent="-171450" eaLnBrk="1" hangingPunct="1"/>
            <a:endParaRPr lang="en-US" sz="1800" dirty="0" smtClean="0"/>
          </a:p>
        </p:txBody>
      </p:sp>
      <p:sp>
        <p:nvSpPr>
          <p:cNvPr id="7" name="Oval 6"/>
          <p:cNvSpPr/>
          <p:nvPr/>
        </p:nvSpPr>
        <p:spPr>
          <a:xfrm>
            <a:off x="6705600" y="4976812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003" y="1025525"/>
            <a:ext cx="362659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5365003" y="2320925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511" y="1032406"/>
            <a:ext cx="487505" cy="2629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4970283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Inflate the Patch Conforming Method (Continued):</a:t>
            </a:r>
          </a:p>
          <a:p>
            <a:pPr marL="514350" lvl="1" indent="-171450" eaLnBrk="1" hangingPunct="1"/>
            <a:r>
              <a:rPr lang="en-US" sz="1800" b="0" dirty="0" smtClean="0"/>
              <a:t>Under Details of “Inflation 3” activate the Boundary </a:t>
            </a:r>
            <a:r>
              <a:rPr lang="en-US" sz="1800" dirty="0" smtClean="0"/>
              <a:t>Sel</a:t>
            </a:r>
            <a:r>
              <a:rPr lang="en-US" sz="1800" b="0" dirty="0" smtClean="0"/>
              <a:t>ection </a:t>
            </a:r>
            <a:r>
              <a:rPr lang="en-US" sz="1800" dirty="0" smtClean="0"/>
              <a:t>B</a:t>
            </a:r>
            <a:r>
              <a:rPr lang="en-US" sz="1800" b="0" dirty="0" smtClean="0"/>
              <a:t>ox.</a:t>
            </a:r>
          </a:p>
          <a:p>
            <a:pPr marL="857250" lvl="2" eaLnBrk="1" hangingPunct="1"/>
            <a:r>
              <a:rPr lang="en-US" sz="1600" b="0" dirty="0" smtClean="0"/>
              <a:t> Apply/Cancel buttons appear when active.</a:t>
            </a:r>
          </a:p>
          <a:p>
            <a:pPr marL="514350" lvl="1" indent="-171450" eaLnBrk="1" hangingPunct="1"/>
            <a:r>
              <a:rPr lang="en-US" sz="1800" dirty="0" smtClean="0"/>
              <a:t>In the Graphics Window right click and click Select All from the Context Menu.</a:t>
            </a:r>
          </a:p>
          <a:p>
            <a:pPr marL="857250" lvl="2" eaLnBrk="1" hangingPunct="1"/>
            <a:r>
              <a:rPr lang="en-US" sz="1600" b="0" dirty="0" smtClean="0"/>
              <a:t>All faces will be selected.</a:t>
            </a:r>
          </a:p>
          <a:p>
            <a:pPr marL="514350" lvl="1" indent="-171450" eaLnBrk="1" hangingPunct="1"/>
            <a:r>
              <a:rPr lang="en-US" sz="1800" dirty="0" smtClean="0"/>
              <a:t>Deselect the four faces as shown by clicking ctrl </a:t>
            </a:r>
            <a:r>
              <a:rPr lang="en-US" dirty="0" smtClean="0"/>
              <a:t>left click</a:t>
            </a:r>
            <a:r>
              <a:rPr lang="en-US" sz="1800" dirty="0" smtClean="0"/>
              <a:t> on each face.</a:t>
            </a:r>
          </a:p>
          <a:p>
            <a:pPr marL="857250" lvl="2" eaLnBrk="1" hangingPunct="1"/>
            <a:r>
              <a:rPr lang="en-US" sz="1600" dirty="0" smtClean="0"/>
              <a:t>Faces will turn blue when deselected.</a:t>
            </a:r>
          </a:p>
          <a:p>
            <a:pPr marL="514350" lvl="1" eaLnBrk="1" hangingPunct="1"/>
            <a:r>
              <a:rPr lang="en-US" sz="1800" dirty="0" smtClean="0"/>
              <a:t>Apply the selection under Details of “Inflation 3” (check 25 Faces are selected).</a:t>
            </a:r>
          </a:p>
          <a:p>
            <a:pPr marL="514350" lvl="1" eaLnBrk="1" hangingPunct="1"/>
            <a:r>
              <a:rPr lang="en-US" sz="1800" dirty="0" smtClean="0"/>
              <a:t>Set Inflation Option to Total Thickness, Number of Layers to 3 and Maximum Thickness to 1.25mm as shown.</a:t>
            </a:r>
          </a:p>
          <a:p>
            <a:pPr marL="514350" lvl="1" eaLnBrk="1" hangingPunct="1"/>
            <a:r>
              <a:rPr lang="en-US" sz="1800" dirty="0" smtClean="0"/>
              <a:t>In the Graphics Window right click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Show All Bodies.</a:t>
            </a:r>
            <a:endParaRPr lang="en-US" dirty="0" smtClean="0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 t="8417"/>
          <a:stretch>
            <a:fillRect/>
          </a:stretch>
        </p:blipFill>
        <p:spPr bwMode="auto">
          <a:xfrm>
            <a:off x="5362848" y="1210733"/>
            <a:ext cx="3628752" cy="244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97600" y="28194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1</a:t>
            </a:r>
            <a:endParaRPr lang="en-GB" sz="16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7850200" y="28194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2</a:t>
            </a:r>
            <a:endParaRPr lang="en-GB" sz="16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8002600" y="13716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3</a:t>
            </a:r>
            <a:endParaRPr lang="en-GB" sz="16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1354723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4</a:t>
            </a:r>
            <a:endParaRPr lang="en-GB" sz="1600" b="0" dirty="0"/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4" cstate="print"/>
          <a:srcRect b="26587"/>
          <a:stretch>
            <a:fillRect/>
          </a:stretch>
        </p:blipFill>
        <p:spPr bwMode="auto">
          <a:xfrm>
            <a:off x="5411800" y="3872542"/>
            <a:ext cx="3429584" cy="229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6629400" y="5054800"/>
            <a:ext cx="990600" cy="965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Meshing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4851337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Start Selective Meshing:</a:t>
            </a:r>
          </a:p>
          <a:p>
            <a:pPr marL="514350" lvl="1" indent="-171450" eaLnBrk="1" hangingPunct="1"/>
            <a:r>
              <a:rPr lang="en-US" sz="1800" dirty="0" smtClean="0"/>
              <a:t>When combining multiple mesh methods the order in which the bodies are meshed </a:t>
            </a:r>
            <a:r>
              <a:rPr lang="en-US" dirty="0" smtClean="0"/>
              <a:t>may influence the final mesh characteristics.</a:t>
            </a:r>
          </a:p>
          <a:p>
            <a:pPr marL="514350" lvl="1" indent="-171450"/>
            <a:r>
              <a:rPr lang="en-US" dirty="0"/>
              <a:t>Generating meshes one by one is called “Selective Meshing”.</a:t>
            </a:r>
          </a:p>
          <a:p>
            <a:pPr marL="514350" lvl="1" indent="-171450" eaLnBrk="1" hangingPunct="1"/>
            <a:r>
              <a:rPr lang="en-US" sz="1800" dirty="0" smtClean="0"/>
              <a:t>It is therefore required that we can record the body meshing order such that it can be repeated automatically.</a:t>
            </a:r>
            <a:endParaRPr lang="en-US" sz="1800" b="0" dirty="0" smtClean="0"/>
          </a:p>
          <a:p>
            <a:pPr marL="514350" lvl="1" indent="-171450" eaLnBrk="1" hangingPunct="1"/>
            <a:r>
              <a:rPr lang="en-US" sz="1800" dirty="0" smtClean="0"/>
              <a:t>Right click on Mesh in the Outline and select Start Recording from the Context Menu.</a:t>
            </a:r>
          </a:p>
          <a:p>
            <a:pPr marL="514350" lvl="1" indent="-171450" eaLnBrk="1" hangingPunct="1"/>
            <a:endParaRPr lang="en-US" dirty="0"/>
          </a:p>
          <a:p>
            <a:pPr marL="514350" lvl="1" indent="-171450" eaLnBrk="1" hangingPunct="1"/>
            <a:r>
              <a:rPr lang="en-US" dirty="0" smtClean="0"/>
              <a:t>If the Worksheet is displayed switch it off using the worksheet Toggle button.</a:t>
            </a:r>
            <a:endParaRPr lang="en-US" sz="180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5" y="1414462"/>
            <a:ext cx="2309524" cy="275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" y="5191125"/>
            <a:ext cx="1200000" cy="31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Meshing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4851337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Generate the </a:t>
            </a:r>
            <a:r>
              <a:rPr lang="en-US" sz="1800" b="1" dirty="0" err="1" smtClean="0"/>
              <a:t>MultiZone</a:t>
            </a:r>
            <a:r>
              <a:rPr lang="en-US" sz="1800" b="1" dirty="0" smtClean="0"/>
              <a:t> Mesh:</a:t>
            </a:r>
          </a:p>
          <a:p>
            <a:pPr marL="514350" lvl="1" indent="-171450" eaLnBrk="1" hangingPunct="1"/>
            <a:r>
              <a:rPr lang="en-US" sz="1800" dirty="0" smtClean="0"/>
              <a:t>Using the Body Selection Filter select the </a:t>
            </a:r>
            <a:r>
              <a:rPr lang="en-US" sz="1800" dirty="0" err="1" smtClean="0"/>
              <a:t>MultiZone</a:t>
            </a:r>
            <a:r>
              <a:rPr lang="en-US" sz="1800" dirty="0" smtClean="0"/>
              <a:t> body. </a:t>
            </a:r>
          </a:p>
          <a:p>
            <a:pPr marL="514350" lvl="1" indent="-171450" eaLnBrk="1" hangingPunct="1"/>
            <a:r>
              <a:rPr lang="en-US" sz="1800" dirty="0" smtClean="0"/>
              <a:t>Right click and select Generate Mesh on Selected Bodies.</a:t>
            </a:r>
          </a:p>
          <a:p>
            <a:pPr marL="514350" lvl="1" indent="-171450"/>
            <a:r>
              <a:rPr lang="en-US" dirty="0" smtClean="0"/>
              <a:t>The Worksheet will record the operation as Step 1.</a:t>
            </a:r>
          </a:p>
          <a:p>
            <a:pPr marL="514350" lvl="1" indent="-171450"/>
            <a:r>
              <a:rPr lang="en-US" sz="1800" dirty="0" smtClean="0"/>
              <a:t>Switch off the Worksheet and view the mesh.</a:t>
            </a:r>
            <a:endParaRPr lang="en-US" sz="1800" dirty="0"/>
          </a:p>
          <a:p>
            <a:pPr marL="514350" lvl="1" indent="-171450"/>
            <a:r>
              <a:rPr lang="en-US" sz="1800" dirty="0" smtClean="0"/>
              <a:t>Note how </a:t>
            </a:r>
            <a:r>
              <a:rPr lang="en-US" sz="1800" dirty="0" err="1" smtClean="0"/>
              <a:t>Multizone</a:t>
            </a:r>
            <a:r>
              <a:rPr lang="en-US" sz="1800" dirty="0" smtClean="0"/>
              <a:t> has imprinted all source faces onto the target.</a:t>
            </a:r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/>
          <a:srcRect t="10185"/>
          <a:stretch>
            <a:fillRect/>
          </a:stretch>
        </p:blipFill>
        <p:spPr bwMode="auto">
          <a:xfrm>
            <a:off x="5250741" y="1270000"/>
            <a:ext cx="372577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915150" y="14478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6499" name="Picture 3" descr="C:\DOCUME~1\teacher\LOCALS~1\Temp\SNAGHTML86f48c88.PNG"/>
          <p:cNvPicPr>
            <a:picLocks noChangeAspect="1" noChangeArrowheads="1"/>
          </p:cNvPicPr>
          <p:nvPr/>
        </p:nvPicPr>
        <p:blipFill>
          <a:blip r:embed="rId4" cstate="print"/>
          <a:srcRect t="8299"/>
          <a:stretch>
            <a:fillRect/>
          </a:stretch>
        </p:blipFill>
        <p:spPr bwMode="auto">
          <a:xfrm>
            <a:off x="5250741" y="3962400"/>
            <a:ext cx="3740859" cy="2525883"/>
          </a:xfrm>
          <a:prstGeom prst="rect">
            <a:avLst/>
          </a:prstGeom>
          <a:noFill/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0474" y="4876800"/>
            <a:ext cx="1327726" cy="1504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6553200" y="48006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648200" y="4896537"/>
            <a:ext cx="1908000" cy="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 t="7684"/>
          <a:stretch>
            <a:fillRect/>
          </a:stretch>
        </p:blipFill>
        <p:spPr bwMode="auto">
          <a:xfrm>
            <a:off x="5250497" y="3945467"/>
            <a:ext cx="3741103" cy="254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0741" y="985837"/>
            <a:ext cx="3740859" cy="27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Meshing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5069766" cy="5553075"/>
          </a:xfrm>
        </p:spPr>
        <p:txBody>
          <a:bodyPr/>
          <a:lstStyle/>
          <a:p>
            <a:pPr marL="342900" indent="-342900"/>
            <a:r>
              <a:rPr lang="en-US" b="1" dirty="0" smtClean="0"/>
              <a:t>Generate the Sweep Meshes:</a:t>
            </a:r>
          </a:p>
          <a:p>
            <a:pPr marL="514350" lvl="1" indent="-171450" eaLnBrk="1" hangingPunct="1"/>
            <a:r>
              <a:rPr lang="en-US" sz="1800" dirty="0" smtClean="0"/>
              <a:t>Select the three Sweep mesh bodies.</a:t>
            </a:r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dirty="0" smtClean="0"/>
              <a:t>Right click and select Generate Mesh on Selected Bodies.</a:t>
            </a:r>
          </a:p>
          <a:p>
            <a:pPr marL="514350" lvl="1" indent="-171450" eaLnBrk="1" hangingPunct="1"/>
            <a:r>
              <a:rPr lang="en-US" dirty="0" smtClean="0"/>
              <a:t>This operation is again recorded in the Worksheet, this time as Step 2.</a:t>
            </a:r>
            <a:endParaRPr lang="en-US" sz="180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sp>
        <p:nvSpPr>
          <p:cNvPr id="5" name="Oval 4"/>
          <p:cNvSpPr/>
          <p:nvPr/>
        </p:nvSpPr>
        <p:spPr>
          <a:xfrm>
            <a:off x="6465888" y="1231106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9" name="Picture 8" descr="blue_b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912" y="1021291"/>
            <a:ext cx="522288" cy="239119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9733" y="990070"/>
            <a:ext cx="522817" cy="28204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 cstate="print"/>
          <a:srcRect t="7992"/>
          <a:stretch>
            <a:fillRect/>
          </a:stretch>
        </p:blipFill>
        <p:spPr bwMode="auto">
          <a:xfrm>
            <a:off x="5250730" y="3953933"/>
            <a:ext cx="3740870" cy="253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 cstate="print"/>
          <a:srcRect t="10033"/>
          <a:stretch>
            <a:fillRect/>
          </a:stretch>
        </p:blipFill>
        <p:spPr bwMode="auto">
          <a:xfrm>
            <a:off x="5259353" y="1261533"/>
            <a:ext cx="3732247" cy="247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Meshing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486620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Generate the Tetrahedral Mesh:</a:t>
            </a:r>
          </a:p>
          <a:p>
            <a:pPr marL="514350" lvl="1" indent="-171450" eaLnBrk="1" hangingPunct="1"/>
            <a:r>
              <a:rPr lang="en-US" sz="1800" dirty="0" smtClean="0"/>
              <a:t>Select the central Tetrahedral mesh body.</a:t>
            </a:r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dirty="0" smtClean="0"/>
              <a:t>Right click and select Generate Mesh on Selected Bodies.</a:t>
            </a:r>
          </a:p>
          <a:p>
            <a:pPr marL="514350" lvl="1" indent="-171450" eaLnBrk="1" hangingPunct="1"/>
            <a:r>
              <a:rPr lang="en-US" dirty="0" smtClean="0"/>
              <a:t>All three steps are now recorded in the Worksheet.</a:t>
            </a:r>
            <a:endParaRPr lang="en-US" sz="180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sp>
        <p:nvSpPr>
          <p:cNvPr id="5" name="Oval 4"/>
          <p:cNvSpPr/>
          <p:nvPr/>
        </p:nvSpPr>
        <p:spPr>
          <a:xfrm>
            <a:off x="5410200" y="14478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tion_plan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66" y="2620962"/>
            <a:ext cx="3358427" cy="850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Mesh Interior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454342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Create a Section Plane:</a:t>
            </a:r>
          </a:p>
          <a:p>
            <a:pPr marL="514350" lvl="1" indent="-171450" eaLnBrk="1" hangingPunct="1"/>
            <a:r>
              <a:rPr lang="en-US" sz="1800" b="0" dirty="0" smtClean="0"/>
              <a:t>In the Graphics Window, right click and select View </a:t>
            </a:r>
            <a:r>
              <a:rPr lang="en-US" sz="1800" b="0" dirty="0" smtClean="0">
                <a:sym typeface="Wingdings" pitchFamily="2" charset="2"/>
              </a:rPr>
              <a:t></a:t>
            </a:r>
            <a:r>
              <a:rPr lang="en-US" sz="1800" b="0" dirty="0" smtClean="0"/>
              <a:t> Front to align the view to the +Z Axis.</a:t>
            </a:r>
          </a:p>
          <a:p>
            <a:pPr marL="514350" lvl="1" indent="-171450" eaLnBrk="1" hangingPunct="1"/>
            <a:r>
              <a:rPr lang="en-US" sz="1800" dirty="0" smtClean="0"/>
              <a:t>Click the New Section Plane button.</a:t>
            </a:r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r>
              <a:rPr lang="en-US" sz="1800" dirty="0" smtClean="0"/>
              <a:t>Click and drag the cursor through the model as shown from top to bottom.</a:t>
            </a:r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r>
              <a:rPr lang="en-US" sz="1800" b="0" dirty="0" smtClean="0"/>
              <a:t>Align the model to </a:t>
            </a:r>
            <a:r>
              <a:rPr lang="en-US" sz="1800" b="0" dirty="0" err="1" smtClean="0"/>
              <a:t>to</a:t>
            </a:r>
            <a:r>
              <a:rPr lang="en-US" sz="1800" b="0" dirty="0" smtClean="0"/>
              <a:t> the +X Axis (Right click View </a:t>
            </a:r>
            <a:r>
              <a:rPr lang="en-US" sz="1800" b="0" dirty="0" smtClean="0">
                <a:sym typeface="Wingdings" pitchFamily="2" charset="2"/>
              </a:rPr>
              <a:t></a:t>
            </a:r>
            <a:r>
              <a:rPr lang="en-US" sz="1800" b="0" dirty="0" smtClean="0"/>
              <a:t> </a:t>
            </a:r>
            <a:r>
              <a:rPr lang="en-US" sz="1800" dirty="0" smtClean="0"/>
              <a:t>Right</a:t>
            </a:r>
            <a:r>
              <a:rPr lang="en-US" sz="1800" b="0" dirty="0" smtClean="0"/>
              <a:t>).</a:t>
            </a:r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b="0" dirty="0" smtClean="0"/>
              <a:t>Note the continuous and conformal mesh &amp; inflation between methods.</a:t>
            </a:r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sp>
        <p:nvSpPr>
          <p:cNvPr id="5" name="Oval 4"/>
          <p:cNvSpPr/>
          <p:nvPr/>
        </p:nvSpPr>
        <p:spPr>
          <a:xfrm>
            <a:off x="954736" y="2791755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4" cstate="print"/>
          <a:srcRect t="7694"/>
          <a:stretch>
            <a:fillRect/>
          </a:stretch>
        </p:blipFill>
        <p:spPr bwMode="auto">
          <a:xfrm>
            <a:off x="4990280" y="1236133"/>
            <a:ext cx="4001320" cy="294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6214015" y="2548985"/>
            <a:ext cx="1745171" cy="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91" name="Picture 3" descr="C:\DOCUME~1\teacher\LOCALS~1\Temp\SNAGHTML8705bc9d.PNG"/>
          <p:cNvPicPr>
            <a:picLocks noChangeAspect="1" noChangeArrowheads="1"/>
          </p:cNvPicPr>
          <p:nvPr/>
        </p:nvPicPr>
        <p:blipFill>
          <a:blip r:embed="rId5" cstate="print"/>
          <a:srcRect t="30074" b="23333"/>
          <a:stretch>
            <a:fillRect/>
          </a:stretch>
        </p:blipFill>
        <p:spPr bwMode="auto">
          <a:xfrm>
            <a:off x="5029200" y="4608910"/>
            <a:ext cx="4001320" cy="1487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Workbench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8377" y="1182293"/>
            <a:ext cx="4552950" cy="21617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4119010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Create the Workbench Project: </a:t>
            </a:r>
          </a:p>
          <a:p>
            <a:pPr marL="514350" lvl="1" indent="-171450" eaLnBrk="1" hangingPunct="1"/>
            <a:r>
              <a:rPr lang="en-US" sz="1800" b="0" dirty="0" smtClean="0"/>
              <a:t>Start Workbench R14.5 or create a new project.</a:t>
            </a:r>
          </a:p>
          <a:p>
            <a:pPr marL="514350" lvl="1" indent="-171450" eaLnBrk="1" hangingPunct="1"/>
            <a:r>
              <a:rPr lang="en-US" b="0" dirty="0" smtClean="0"/>
              <a:t>If you have access to </a:t>
            </a:r>
            <a:r>
              <a:rPr lang="en-US" b="0" dirty="0" err="1" smtClean="0"/>
              <a:t>DesignModeler</a:t>
            </a:r>
            <a:r>
              <a:rPr lang="en-US" b="0" dirty="0" smtClean="0"/>
              <a:t>, follow the instructions below, otherwise skip to the next slide.</a:t>
            </a:r>
            <a:endParaRPr lang="en-US" sz="1800" b="0" dirty="0" smtClean="0"/>
          </a:p>
          <a:p>
            <a:pPr marL="514350" lvl="1" indent="-171450" eaLnBrk="1" hangingPunct="1"/>
            <a:r>
              <a:rPr lang="en-US" sz="1800" b="0" dirty="0" smtClean="0"/>
              <a:t>Open the project “AMWS4-Startup.wbpj” located in the Meshing Workshops Input-Files folder.</a:t>
            </a:r>
          </a:p>
          <a:p>
            <a:pPr marL="857250" lvl="2" indent="-171450" eaLnBrk="1" hangingPunct="1"/>
            <a:r>
              <a:rPr lang="en-US" sz="1600" b="0" dirty="0" smtClean="0"/>
              <a:t>This project contains a completed geometry.</a:t>
            </a:r>
          </a:p>
          <a:p>
            <a:pPr marL="514350" lvl="1" indent="-171450" eaLnBrk="1" hangingPunct="1"/>
            <a:r>
              <a:rPr lang="en-US" sz="1800" b="0" dirty="0" smtClean="0"/>
              <a:t>Drag a Mesh Component System and drop on Cell A2 of the Geometry System as shown.</a:t>
            </a:r>
          </a:p>
          <a:p>
            <a:pPr marL="857250" lvl="2" indent="-171450" eaLnBrk="1" hangingPunct="1"/>
            <a:r>
              <a:rPr lang="en-US" sz="1600" b="0" dirty="0" smtClean="0"/>
              <a:t>This will attach the Mesh Component System to the Geometry System.</a:t>
            </a:r>
          </a:p>
          <a:p>
            <a:pPr marL="514350" lvl="1" indent="-171450" eaLnBrk="1" hangingPunct="1"/>
            <a:r>
              <a:rPr lang="en-US" sz="1800" b="0" dirty="0" smtClean="0"/>
              <a:t>Start ANSYS Meshing by double clicking on the Mesh Cell (B3) of the Mesh System.</a:t>
            </a:r>
          </a:p>
        </p:txBody>
      </p:sp>
      <p:sp>
        <p:nvSpPr>
          <p:cNvPr id="10" name="Oval 9"/>
          <p:cNvSpPr/>
          <p:nvPr/>
        </p:nvSpPr>
        <p:spPr>
          <a:xfrm>
            <a:off x="4535660" y="2948202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9" name="Freeform 18"/>
          <p:cNvSpPr/>
          <p:nvPr/>
        </p:nvSpPr>
        <p:spPr>
          <a:xfrm>
            <a:off x="4992130" y="2063578"/>
            <a:ext cx="2199502" cy="1107989"/>
          </a:xfrm>
          <a:custGeom>
            <a:avLst/>
            <a:gdLst>
              <a:gd name="connsiteX0" fmla="*/ 0 w 2261286"/>
              <a:gd name="connsiteY0" fmla="*/ 988541 h 996778"/>
              <a:gd name="connsiteX1" fmla="*/ 864973 w 2261286"/>
              <a:gd name="connsiteY1" fmla="*/ 963827 h 996778"/>
              <a:gd name="connsiteX2" fmla="*/ 1556951 w 2261286"/>
              <a:gd name="connsiteY2" fmla="*/ 790833 h 996778"/>
              <a:gd name="connsiteX3" fmla="*/ 2051221 w 2261286"/>
              <a:gd name="connsiteY3" fmla="*/ 444843 h 996778"/>
              <a:gd name="connsiteX4" fmla="*/ 2187146 w 2261286"/>
              <a:gd name="connsiteY4" fmla="*/ 234779 h 996778"/>
              <a:gd name="connsiteX5" fmla="*/ 2261286 w 2261286"/>
              <a:gd name="connsiteY5" fmla="*/ 0 h 99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1286" h="996778">
                <a:moveTo>
                  <a:pt x="0" y="988541"/>
                </a:moveTo>
                <a:cubicBezTo>
                  <a:pt x="302740" y="992659"/>
                  <a:pt x="605481" y="996778"/>
                  <a:pt x="864973" y="963827"/>
                </a:cubicBezTo>
                <a:cubicBezTo>
                  <a:pt x="1124465" y="930876"/>
                  <a:pt x="1359243" y="877330"/>
                  <a:pt x="1556951" y="790833"/>
                </a:cubicBezTo>
                <a:cubicBezTo>
                  <a:pt x="1754659" y="704336"/>
                  <a:pt x="1946189" y="537519"/>
                  <a:pt x="2051221" y="444843"/>
                </a:cubicBezTo>
                <a:cubicBezTo>
                  <a:pt x="2156253" y="352167"/>
                  <a:pt x="2152135" y="308919"/>
                  <a:pt x="2187146" y="234779"/>
                </a:cubicBezTo>
                <a:cubicBezTo>
                  <a:pt x="2222157" y="160639"/>
                  <a:pt x="2241721" y="80319"/>
                  <a:pt x="2261286" y="0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91000"/>
            <a:ext cx="33432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7620000" y="4824412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454342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Create a Section Plane (Continued):</a:t>
            </a:r>
          </a:p>
          <a:p>
            <a:pPr marL="342900" indent="-342900" eaLnBrk="1" hangingPunct="1"/>
            <a:endParaRPr lang="en-US" sz="1800" b="1" dirty="0" smtClean="0"/>
          </a:p>
          <a:p>
            <a:pPr marL="514350" lvl="1" indent="-171450" eaLnBrk="1" hangingPunct="1"/>
            <a:r>
              <a:rPr lang="en-US" sz="1800" dirty="0" smtClean="0"/>
              <a:t>Align the model to </a:t>
            </a:r>
            <a:r>
              <a:rPr lang="en-US" sz="1800" dirty="0" err="1" smtClean="0"/>
              <a:t>to</a:t>
            </a:r>
            <a:r>
              <a:rPr lang="en-US" sz="1800" dirty="0" smtClean="0"/>
              <a:t> the -X Axis (Right click View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Left).</a:t>
            </a:r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dirty="0" smtClean="0"/>
              <a:t>Click the New Section Plane button.</a:t>
            </a:r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r>
              <a:rPr lang="en-US" sz="1800" dirty="0" smtClean="0"/>
              <a:t>Click and drag the cursor through the model as shown from top to bottom.</a:t>
            </a:r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dirty="0" smtClean="0"/>
              <a:t>Switch </a:t>
            </a:r>
            <a:r>
              <a:rPr lang="en-US" sz="1800" dirty="0" smtClean="0"/>
              <a:t>off </a:t>
            </a:r>
            <a:r>
              <a:rPr lang="en-US" sz="1800" dirty="0" smtClean="0"/>
              <a:t>Section Plane 1 (uncheck Slice Plane 1 in the Section Planes Panel) and restore the view to the +Z Axis (Front).</a:t>
            </a:r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dirty="0" smtClean="0"/>
              <a:t>Note the swept </a:t>
            </a:r>
            <a:r>
              <a:rPr lang="en-US" sz="1800" dirty="0" err="1" smtClean="0"/>
              <a:t>MultiZone</a:t>
            </a:r>
            <a:r>
              <a:rPr lang="en-US" sz="1800" dirty="0" smtClean="0"/>
              <a:t> mesh.</a:t>
            </a:r>
          </a:p>
          <a:p>
            <a:pPr marL="514350" lvl="1" indent="-171450" eaLnBrk="1" hangingPunct="1"/>
            <a:r>
              <a:rPr lang="en-US" sz="1800" dirty="0" smtClean="0"/>
              <a:t>Switch off all Section Planes.</a:t>
            </a:r>
            <a:endParaRPr lang="en-US" sz="1800" b="0" dirty="0" smtClean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 t="7744"/>
          <a:stretch>
            <a:fillRect/>
          </a:stretch>
        </p:blipFill>
        <p:spPr bwMode="auto">
          <a:xfrm>
            <a:off x="4987409" y="1244600"/>
            <a:ext cx="4004191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Mesh Interior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6142994" y="2560006"/>
            <a:ext cx="1584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895" y="4648200"/>
            <a:ext cx="404870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4987408" y="5105400"/>
            <a:ext cx="803791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Quality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538162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Set a Mesh Metric:</a:t>
            </a:r>
          </a:p>
          <a:p>
            <a:pPr marL="514350" lvl="1" indent="-171450" eaLnBrk="1" hangingPunct="1"/>
            <a:r>
              <a:rPr lang="en-US" sz="1800" dirty="0" smtClean="0"/>
              <a:t>Under Details of “Mesh” expand the Statistics Menu and set Mesh Metric to Orthogonal Quality.</a:t>
            </a:r>
          </a:p>
          <a:p>
            <a:pPr marL="857250" lvl="2" eaLnBrk="1" hangingPunct="1"/>
            <a:r>
              <a:rPr lang="en-US" sz="1600" dirty="0" smtClean="0"/>
              <a:t>Note the </a:t>
            </a:r>
            <a:r>
              <a:rPr lang="en-US" sz="1600" dirty="0" smtClean="0"/>
              <a:t>value </a:t>
            </a:r>
            <a:r>
              <a:rPr lang="en-US" sz="1600" dirty="0" smtClean="0"/>
              <a:t>of Min Quality (your values may </a:t>
            </a:r>
            <a:r>
              <a:rPr lang="en-US" sz="1600" dirty="0" smtClean="0"/>
              <a:t>vary from values shown below)</a:t>
            </a:r>
            <a:endParaRPr lang="en-US" sz="1600" dirty="0" smtClean="0"/>
          </a:p>
          <a:p>
            <a:pPr marL="857250" lvl="2" eaLnBrk="1" hangingPunct="1"/>
            <a:endParaRPr lang="en-US" sz="1600" b="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2686050"/>
            <a:ext cx="320992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2533650" y="321945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Quality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5156137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Use the Mesh Metrics Graph to View Quality Ranges:</a:t>
            </a:r>
          </a:p>
          <a:p>
            <a:pPr marL="514350" lvl="1" indent="-171450" eaLnBrk="1" hangingPunct="1"/>
            <a:r>
              <a:rPr lang="en-US" sz="1800" b="0" dirty="0" smtClean="0"/>
              <a:t>Click the Controls button in the Mesh Metrics Graph and set the Max value for the X-Axis to 0.25. Click Update Y-axis and exit the Controls Panel.</a:t>
            </a:r>
          </a:p>
          <a:p>
            <a:pPr marL="514350" lvl="1" indent="-171450" eaLnBrk="1" hangingPunct="1"/>
            <a:r>
              <a:rPr lang="en-US" sz="1800" b="0" dirty="0" smtClean="0"/>
              <a:t>Select all bars in the Metrics Graph and view the Graphics Window to locate the small number of cells below a quality of 0.25 </a:t>
            </a:r>
            <a:r>
              <a:rPr lang="en-US" sz="1800" b="0" dirty="0" smtClean="0"/>
              <a:t>(Please note that you </a:t>
            </a:r>
            <a:r>
              <a:rPr lang="en-US" sz="1800" b="0" dirty="0" smtClean="0"/>
              <a:t>may have </a:t>
            </a:r>
            <a:r>
              <a:rPr lang="en-US" sz="1800" b="0" dirty="0" smtClean="0"/>
              <a:t>different results for Min &amp; Max quality).</a:t>
            </a:r>
            <a:endParaRPr lang="en-US" sz="1800" b="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066800"/>
            <a:ext cx="3498742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700044" y="20574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6915150" y="14478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8599488" y="10668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3943" y="3827200"/>
            <a:ext cx="4062413" cy="26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 cstate="print"/>
          <a:srcRect t="10391"/>
          <a:stretch>
            <a:fillRect/>
          </a:stretch>
        </p:blipFill>
        <p:spPr bwMode="auto">
          <a:xfrm>
            <a:off x="1143000" y="3979333"/>
            <a:ext cx="3429000" cy="226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GB" dirty="0" smtClean="0"/>
              <a:t>This completes the workshop.</a:t>
            </a:r>
          </a:p>
          <a:p>
            <a:pPr lvl="1"/>
            <a:r>
              <a:rPr lang="en-GB" dirty="0" smtClean="0"/>
              <a:t>From the main menu select File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Close Meshing</a:t>
            </a:r>
          </a:p>
          <a:p>
            <a:pPr lvl="2"/>
            <a:r>
              <a:rPr lang="en-GB" dirty="0" smtClean="0"/>
              <a:t>Workbench will save any application data.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From the Workbench Project Page use the file menu and save the project as “AMWS4.wbpj” to your working folder.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Save the Project</a:t>
            </a:r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023" y="4111733"/>
            <a:ext cx="16097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Workbench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4119010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Create the Workbench Project: </a:t>
            </a:r>
          </a:p>
          <a:p>
            <a:pPr marL="514350" lvl="1" indent="-171450" eaLnBrk="1" hangingPunct="1"/>
            <a:r>
              <a:rPr lang="en-US" b="0" dirty="0" smtClean="0"/>
              <a:t>If you do </a:t>
            </a:r>
            <a:r>
              <a:rPr lang="en-US" b="0" i="1" dirty="0" smtClean="0"/>
              <a:t>not</a:t>
            </a:r>
            <a:r>
              <a:rPr lang="en-US" b="0" dirty="0" smtClean="0"/>
              <a:t> have access to </a:t>
            </a:r>
            <a:r>
              <a:rPr lang="en-US" b="0" dirty="0" err="1" smtClean="0"/>
              <a:t>DesignModeler</a:t>
            </a:r>
            <a:r>
              <a:rPr lang="en-US" b="0" dirty="0" smtClean="0"/>
              <a:t>, follow these instructions.</a:t>
            </a:r>
            <a:endParaRPr lang="en-US" sz="1800" b="0" dirty="0" smtClean="0"/>
          </a:p>
          <a:p>
            <a:pPr marL="514350" lvl="1" indent="-171450" eaLnBrk="1" hangingPunct="1"/>
            <a:r>
              <a:rPr lang="en-US" sz="1800" b="0" dirty="0" smtClean="0"/>
              <a:t>From the Workbench File Menu, select Import and browse to the file “</a:t>
            </a:r>
            <a:r>
              <a:rPr lang="en-US" sz="1800" b="0" dirty="0" err="1" smtClean="0"/>
              <a:t>valve.meshdat</a:t>
            </a:r>
            <a:r>
              <a:rPr lang="en-US" sz="1800" b="0" dirty="0" smtClean="0"/>
              <a:t>” located in the Meshing Workshops Input-Files folder and open it.</a:t>
            </a:r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r>
              <a:rPr lang="en-US" sz="1800" b="0" dirty="0" smtClean="0"/>
              <a:t>Drag a Mesh Component System and drop on Cell A2 of the Geometry System as shown.</a:t>
            </a:r>
          </a:p>
          <a:p>
            <a:pPr marL="857250" lvl="2" indent="-171450" eaLnBrk="1" hangingPunct="1"/>
            <a:r>
              <a:rPr lang="en-US" sz="1600" b="0" dirty="0" smtClean="0"/>
              <a:t>This will attach the Mesh Component System to the Geometry System.</a:t>
            </a:r>
          </a:p>
          <a:p>
            <a:pPr marL="514350" lvl="1" indent="-171450" eaLnBrk="1" hangingPunct="1"/>
            <a:r>
              <a:rPr lang="en-US" sz="1800" b="0" dirty="0" smtClean="0"/>
              <a:t>Start ANSYS Meshing by double clicking on the Mesh Cell (A3) of the Mesh System.</a:t>
            </a:r>
          </a:p>
        </p:txBody>
      </p:sp>
      <p:sp>
        <p:nvSpPr>
          <p:cNvPr id="9" name="Oval 8"/>
          <p:cNvSpPr/>
          <p:nvPr/>
        </p:nvSpPr>
        <p:spPr>
          <a:xfrm>
            <a:off x="5822197" y="4684928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4852" y="1156077"/>
            <a:ext cx="39338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338" y="3067050"/>
            <a:ext cx="3107143" cy="25238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1800" b="1" dirty="0" smtClean="0"/>
              <a:t>Set Global Meshing Options: </a:t>
            </a:r>
          </a:p>
          <a:p>
            <a:pPr marL="514350" lvl="1" indent="-171450" eaLnBrk="1" hangingPunct="1"/>
            <a:r>
              <a:rPr lang="en-US" sz="1800" b="0" dirty="0" smtClean="0"/>
              <a:t>Set Physics Preference to CFD.</a:t>
            </a:r>
          </a:p>
          <a:p>
            <a:pPr marL="514350" lvl="1" indent="-171450" eaLnBrk="1" hangingPunct="1"/>
            <a:r>
              <a:rPr lang="en-US" b="0" dirty="0" smtClean="0"/>
              <a:t>Set Solver Preference to FLUENT.</a:t>
            </a:r>
          </a:p>
          <a:p>
            <a:pPr marL="514350" lvl="1" indent="-171450" eaLnBrk="1" hangingPunct="1"/>
            <a:endParaRPr lang="en-US" sz="1800" b="0" dirty="0"/>
          </a:p>
          <a:p>
            <a:pPr marL="514350" lvl="1" indent="-171450" eaLnBrk="1" hangingPunct="1"/>
            <a:endParaRPr lang="en-US" b="0" dirty="0" smtClean="0"/>
          </a:p>
          <a:p>
            <a:pPr marL="514350" lvl="1" indent="-171450" eaLnBrk="1" hangingPunct="1"/>
            <a:endParaRPr lang="en-US" sz="1800" b="0" dirty="0"/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r>
              <a:rPr lang="en-US" sz="1800" dirty="0" smtClean="0"/>
              <a:t>In the Units menu set Metric (mm, kg, N, s, mV, Ma)</a:t>
            </a:r>
            <a:endParaRPr lang="en-US" sz="1800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and Preferences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b="78437"/>
          <a:stretch>
            <a:fillRect/>
          </a:stretch>
        </p:blipFill>
        <p:spPr bwMode="auto">
          <a:xfrm>
            <a:off x="897951" y="2880446"/>
            <a:ext cx="3547619" cy="1162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0551" y="2783745"/>
            <a:ext cx="452381" cy="261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 bwMode="auto">
          <a:xfrm>
            <a:off x="5347562" y="3437529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873442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Review the Geometry:</a:t>
            </a:r>
          </a:p>
          <a:p>
            <a:pPr marL="514350" lvl="1" indent="-171450" eaLnBrk="1" hangingPunct="1"/>
            <a:r>
              <a:rPr lang="en-US" sz="1800" b="0" dirty="0" smtClean="0"/>
              <a:t>The geometry represents a valve with one inlet distributed through a central spherical region to three outlets.</a:t>
            </a:r>
          </a:p>
          <a:p>
            <a:pPr marL="857250" lvl="2" eaLnBrk="1" hangingPunct="1"/>
            <a:r>
              <a:rPr lang="en-US" sz="1600" dirty="0" smtClean="0"/>
              <a:t>A mesh will be generated on the fluid region only in this workshop.</a:t>
            </a:r>
          </a:p>
          <a:p>
            <a:pPr marL="514350" lvl="1" eaLnBrk="1" hangingPunct="1"/>
            <a:endParaRPr lang="en-US" sz="1800" b="0" dirty="0" smtClean="0"/>
          </a:p>
          <a:p>
            <a:pPr marL="514350" lvl="1" eaLnBrk="1" hangingPunct="1"/>
            <a:r>
              <a:rPr lang="en-US" sz="1800" b="0" dirty="0" smtClean="0"/>
              <a:t>In the Outline expand Geometry, right click on Part2 and select Suppress Body from the Context Menu as shown.</a:t>
            </a:r>
          </a:p>
          <a:p>
            <a:pPr marL="857250" lvl="2" eaLnBrk="1" hangingPunct="1"/>
            <a:r>
              <a:rPr lang="en-US" sz="1600" dirty="0" smtClean="0"/>
              <a:t>This will suppress all bodies contained within Part2 which represents the solid outer region in this case. The (transparent) fluid region will be displayed.</a:t>
            </a:r>
            <a:endParaRPr lang="en-US" sz="1600" b="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63388"/>
            <a:ext cx="2286000" cy="261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 cstate="print"/>
          <a:srcRect t="10155"/>
          <a:stretch>
            <a:fillRect/>
          </a:stretch>
        </p:blipFill>
        <p:spPr bwMode="auto">
          <a:xfrm>
            <a:off x="6400800" y="4038600"/>
            <a:ext cx="2479524" cy="222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4"/>
          <p:cNvSpPr/>
          <p:nvPr/>
        </p:nvSpPr>
        <p:spPr>
          <a:xfrm>
            <a:off x="3429000" y="4876800"/>
            <a:ext cx="200025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6172200" y="4876800"/>
            <a:ext cx="200025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516" name="Picture 4" descr="C:\DOCUME~1\teacher\LOCALS~1\Temp\SNAGHTML85d8c83e.PNG"/>
          <p:cNvPicPr>
            <a:picLocks noChangeAspect="1" noChangeArrowheads="1"/>
          </p:cNvPicPr>
          <p:nvPr/>
        </p:nvPicPr>
        <p:blipFill>
          <a:blip r:embed="rId5" cstate="print"/>
          <a:srcRect t="10215"/>
          <a:stretch>
            <a:fillRect/>
          </a:stretch>
        </p:blipFill>
        <p:spPr bwMode="auto">
          <a:xfrm>
            <a:off x="3657600" y="4038600"/>
            <a:ext cx="2465094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553402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Planning</a:t>
            </a:r>
          </a:p>
          <a:p>
            <a:pPr marL="514350" lvl="1" indent="-171450" eaLnBrk="1" hangingPunct="1"/>
            <a:r>
              <a:rPr lang="en-US" sz="1800" dirty="0" smtClean="0"/>
              <a:t>In the Outline, right click on Mesh and select Show </a:t>
            </a:r>
            <a:r>
              <a:rPr lang="en-US" sz="1800" dirty="0" err="1" smtClean="0"/>
              <a:t>Sweepable</a:t>
            </a:r>
            <a:r>
              <a:rPr lang="en-US" sz="1800" dirty="0" smtClean="0"/>
              <a:t> Bodies</a:t>
            </a:r>
            <a:r>
              <a:rPr lang="en-US" sz="1800" b="0" dirty="0" smtClean="0"/>
              <a:t>.</a:t>
            </a:r>
          </a:p>
          <a:p>
            <a:pPr marL="857250" lvl="2" eaLnBrk="1" hangingPunct="1"/>
            <a:r>
              <a:rPr lang="en-US" sz="1600" dirty="0" smtClean="0"/>
              <a:t>Three of the five bodies could be meshed using the Sweep Method.</a:t>
            </a:r>
          </a:p>
          <a:p>
            <a:pPr marL="857250" lvl="2" eaLnBrk="1" hangingPunct="1"/>
            <a:r>
              <a:rPr lang="en-US" sz="1600" dirty="0" smtClean="0"/>
              <a:t>The central region is complex and therefore will be meshed using the Patch Conforming Tetrahedral Method.</a:t>
            </a:r>
          </a:p>
          <a:p>
            <a:pPr marL="857250" lvl="2" eaLnBrk="1" hangingPunct="1"/>
            <a:r>
              <a:rPr lang="en-US" sz="1600" dirty="0" smtClean="0"/>
              <a:t>The remaining body cannot be swept using the standard sweep method since it contains multiple source faces as shown. </a:t>
            </a:r>
            <a:r>
              <a:rPr lang="en-US" sz="1600" dirty="0" err="1" smtClean="0"/>
              <a:t>MultiZone</a:t>
            </a:r>
            <a:r>
              <a:rPr lang="en-US" sz="1600" dirty="0" smtClean="0"/>
              <a:t> will however be able to sweep this.</a:t>
            </a:r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052" y="1066800"/>
            <a:ext cx="298524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 t="11226"/>
          <a:stretch>
            <a:fillRect/>
          </a:stretch>
        </p:blipFill>
        <p:spPr bwMode="auto">
          <a:xfrm>
            <a:off x="5867400" y="4030133"/>
            <a:ext cx="2647950" cy="234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341483"/>
            <a:ext cx="2038350" cy="203194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62000" y="46482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600" b="0" dirty="0" smtClean="0"/>
              <a:t>In the Graphics Window , right click View </a:t>
            </a:r>
            <a:r>
              <a:rPr lang="en-US" sz="1600" b="0" dirty="0" smtClean="0">
                <a:sym typeface="Wingdings" pitchFamily="2" charset="2"/>
              </a:rPr>
              <a:t></a:t>
            </a:r>
            <a:r>
              <a:rPr lang="en-US" sz="1600" b="0" dirty="0" smtClean="0"/>
              <a:t> Left or click the –X Axis on the Triad to view.  </a:t>
            </a:r>
          </a:p>
          <a:p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172200" y="443179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19749" y="4648200"/>
            <a:ext cx="540000" cy="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924800" y="2462212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6" name="Picture 15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021" y="4351338"/>
            <a:ext cx="424727" cy="229129"/>
          </a:xfrm>
          <a:prstGeom prst="rect">
            <a:avLst/>
          </a:prstGeom>
        </p:spPr>
      </p:pic>
      <p:pic>
        <p:nvPicPr>
          <p:cNvPr id="17" name="Picture 16" descr="blue_b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980" y="4357158"/>
            <a:ext cx="469260" cy="21484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Global Mesh Options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4962849" cy="5261327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Setup Advanced Size Function:</a:t>
            </a:r>
          </a:p>
          <a:p>
            <a:pPr marL="514350" lvl="1" indent="-171450" eaLnBrk="1" hangingPunct="1"/>
            <a:r>
              <a:rPr lang="en-US" sz="1800" dirty="0" smtClean="0"/>
              <a:t>To adequately capture the curved geometric features a Curvature Size Function will be used.</a:t>
            </a:r>
          </a:p>
          <a:p>
            <a:pPr marL="514350" lvl="1" indent="-171450" eaLnBrk="1" hangingPunct="1"/>
            <a:endParaRPr lang="en-US" sz="1800" dirty="0" smtClean="0"/>
          </a:p>
          <a:p>
            <a:pPr marL="514350" lvl="1" indent="-171450" eaLnBrk="1" hangingPunct="1"/>
            <a:r>
              <a:rPr lang="en-US" sz="1800" dirty="0" smtClean="0"/>
              <a:t>In Details of “Mesh” under Sizing set Use Advanced Size Function to </a:t>
            </a:r>
            <a:r>
              <a:rPr lang="en-US" sz="1800" dirty="0" err="1" smtClean="0"/>
              <a:t>On:Curvature</a:t>
            </a:r>
            <a:r>
              <a:rPr lang="en-US" sz="1800" dirty="0" smtClean="0"/>
              <a:t>.</a:t>
            </a:r>
          </a:p>
          <a:p>
            <a:pPr marL="514350" lvl="1" indent="-171450" eaLnBrk="1" hangingPunct="1"/>
            <a:endParaRPr lang="en-US" sz="1800" b="0" dirty="0" smtClean="0"/>
          </a:p>
          <a:p>
            <a:pPr marL="514350" lvl="1" indent="-171450" eaLnBrk="1" hangingPunct="1"/>
            <a:r>
              <a:rPr lang="en-US" sz="1800" dirty="0" smtClean="0"/>
              <a:t>Leave all other options to default as shown.</a:t>
            </a:r>
            <a:endParaRPr lang="en-US" sz="1800" b="0" dirty="0" smtClean="0"/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6800"/>
            <a:ext cx="3476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846888" y="2081212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 cstate="print"/>
          <a:srcRect t="8029"/>
          <a:stretch>
            <a:fillRect/>
          </a:stretch>
        </p:blipFill>
        <p:spPr bwMode="auto">
          <a:xfrm>
            <a:off x="457200" y="3090333"/>
            <a:ext cx="4548187" cy="310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080000"/>
            <a:ext cx="8658225" cy="5553075"/>
          </a:xfrm>
        </p:spPr>
        <p:txBody>
          <a:bodyPr/>
          <a:lstStyle/>
          <a:p>
            <a:pPr marL="342900" indent="-342900" eaLnBrk="1" hangingPunct="1"/>
            <a:r>
              <a:rPr lang="en-US" sz="1800" b="1" dirty="0" smtClean="0"/>
              <a:t>Create Named Selections:</a:t>
            </a:r>
          </a:p>
          <a:p>
            <a:pPr marL="514350" lvl="1" indent="-171450" eaLnBrk="1" hangingPunct="1"/>
            <a:r>
              <a:rPr lang="en-US" sz="1800" dirty="0" smtClean="0"/>
              <a:t>Switch the view to isometric and ensure the Selection Filter is set to Face.</a:t>
            </a:r>
          </a:p>
          <a:p>
            <a:pPr marL="514350" lvl="1" indent="-171450" eaLnBrk="1" hangingPunct="1"/>
            <a:r>
              <a:rPr lang="en-US" sz="1800" dirty="0" smtClean="0"/>
              <a:t>Select the face as shown, right click in the Graphics Window and select Create Named Selection from the Context Menu.</a:t>
            </a:r>
          </a:p>
          <a:p>
            <a:pPr marL="514350" lvl="1" indent="-171450" eaLnBrk="1" hangingPunct="1"/>
            <a:r>
              <a:rPr lang="en-US" sz="1800" dirty="0" smtClean="0"/>
              <a:t>In the Selection Name Dialog Box set the name to “Inlet” and click OK.</a:t>
            </a:r>
          </a:p>
          <a:p>
            <a:pPr marL="514350" lvl="1" indent="-171450" eaLnBrk="1" hangingPunct="1">
              <a:buNone/>
            </a:pPr>
            <a:r>
              <a:rPr lang="en-US" sz="1800" b="0" dirty="0" smtClean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Selections</a:t>
            </a:r>
            <a:endParaRPr lang="en-US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371600"/>
            <a:ext cx="228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6" name="Picture 6" descr="C:\DOCUME~1\teacher\LOCALS~1\Temp\SNAGHTML860768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1150" y="3048000"/>
            <a:ext cx="3067050" cy="2876551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5391150" y="34290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6324600" y="5491163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516732" y="5410200"/>
            <a:ext cx="468312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NSYS-2011-powerpoint-template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2265</Words>
  <Application>Microsoft Office PowerPoint</Application>
  <PresentationFormat>On-screen Show (4:3)</PresentationFormat>
  <Paragraphs>346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1_ANSYS-2011-powerpoint-template</vt:lpstr>
      <vt:lpstr>Workshop 4  Local Mesh Controls </vt:lpstr>
      <vt:lpstr>Introduction</vt:lpstr>
      <vt:lpstr>Starting Workbench</vt:lpstr>
      <vt:lpstr>Starting Workbench</vt:lpstr>
      <vt:lpstr>Units and Preferences</vt:lpstr>
      <vt:lpstr>Model</vt:lpstr>
      <vt:lpstr>Preparation</vt:lpstr>
      <vt:lpstr>Set Global Mesh Options</vt:lpstr>
      <vt:lpstr>Named Selections</vt:lpstr>
      <vt:lpstr>Named Selections</vt:lpstr>
      <vt:lpstr>Named Selections</vt:lpstr>
      <vt:lpstr>Named Selections</vt:lpstr>
      <vt:lpstr>MultiZone Method</vt:lpstr>
      <vt:lpstr>Local Sizing</vt:lpstr>
      <vt:lpstr>Local Sizing </vt:lpstr>
      <vt:lpstr>Local Sizing </vt:lpstr>
      <vt:lpstr>Local sizing</vt:lpstr>
      <vt:lpstr>Sweep Method</vt:lpstr>
      <vt:lpstr>Sweep Method</vt:lpstr>
      <vt:lpstr>Patch Conforming Tetrahedral Method</vt:lpstr>
      <vt:lpstr>Inflation</vt:lpstr>
      <vt:lpstr>Inflation</vt:lpstr>
      <vt:lpstr>Inflation</vt:lpstr>
      <vt:lpstr>Inflation</vt:lpstr>
      <vt:lpstr>Selective Meshing</vt:lpstr>
      <vt:lpstr>Selective Meshing</vt:lpstr>
      <vt:lpstr>Selective Meshing</vt:lpstr>
      <vt:lpstr>Selective Meshing</vt:lpstr>
      <vt:lpstr>View Mesh Interior</vt:lpstr>
      <vt:lpstr>View Mesh Interior</vt:lpstr>
      <vt:lpstr>Check Quality</vt:lpstr>
      <vt:lpstr>Check Quality</vt:lpstr>
      <vt:lpstr>Save the Project</vt:lpstr>
    </vt:vector>
  </TitlesOfParts>
  <Company>ANSYS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pcdimier</dc:creator>
  <cp:lastModifiedBy>mkhan</cp:lastModifiedBy>
  <cp:revision>660</cp:revision>
  <dcterms:created xsi:type="dcterms:W3CDTF">2003-01-22T19:16:29Z</dcterms:created>
  <dcterms:modified xsi:type="dcterms:W3CDTF">2012-11-20T06:48:15Z</dcterms:modified>
</cp:coreProperties>
</file>