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3" r:id="rId1"/>
  </p:sldMasterIdLst>
  <p:notesMasterIdLst>
    <p:notesMasterId r:id="rId37"/>
  </p:notesMasterIdLst>
  <p:sldIdLst>
    <p:sldId id="256" r:id="rId2"/>
    <p:sldId id="280" r:id="rId3"/>
    <p:sldId id="257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3" r:id="rId3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tül Şirin" initials="BŞ" lastIdx="1" clrIdx="0">
    <p:extLst>
      <p:ext uri="{19B8F6BF-5375-455C-9EA6-DF929625EA0E}">
        <p15:presenceInfo xmlns:p15="http://schemas.microsoft.com/office/powerpoint/2012/main" userId="Betül Şir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1D376-D82A-41D6-BE39-96B96A18CAED}" type="datetimeFigureOut">
              <a:rPr lang="tr-TR" smtClean="0"/>
              <a:t>4.04.2023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C11AE-70C0-4B4C-A493-D82BD3FF8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48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101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822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120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809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9470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269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4675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028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332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47902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067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23299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335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130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346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323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5397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058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343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276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409097-5856-4D43-8316-23B4AE9C7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328F257-AE22-420C-8BE6-015A54ED9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185957-5064-4945-A519-64130BD07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6ADD0-EC90-48BB-A27A-15C465706D1B}" type="datetime1">
              <a:rPr lang="tr-TR" smtClean="0"/>
              <a:t>4.04.2023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B8D0BA-4C64-446C-B2D9-3DE22C8D5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74197F-A098-456B-B7C8-8D9A8333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64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A08AF9-CCB1-4DD7-9A2E-A7E34D264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4625F0-AD0B-4392-817C-E69E67268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5F94D9-4566-4399-BB99-D8C951CC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8A0F-A313-4E84-97FD-1D58A11FB8A1}" type="datetime1">
              <a:rPr lang="tr-TR" smtClean="0"/>
              <a:t>4.04.2023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3CA3AD-9488-438D-9DF9-3F49C4694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41B663-E055-4B42-A2CC-DAAAD0BD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86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0891DA3-9E6E-419D-9CB6-0E72D7F05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294A1CF-DAB1-430D-8C6E-425D77DA2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29B377-A3F4-4D4D-9016-FD96B4073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C1DE-6D11-4F33-BC9D-8EBA033044C2}" type="datetime1">
              <a:rPr lang="tr-TR" smtClean="0"/>
              <a:t>4.04.2023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7ABE98-8B04-458C-9BDD-0582DBFEB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AC2B8A-8E18-4CBF-BA7F-23FF87F1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7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2D5F616-B264-4DB8-9F2B-A81A25334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F19A9C-7091-4431-91DD-1A84E2308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61BE818-B082-4FDA-9A8F-31A628F45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8C7C-A0B3-403C-B46B-DA164F245791}" type="datetime1">
              <a:rPr lang="tr-TR" smtClean="0"/>
              <a:t>4.04.2023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C82AF3C-6AF6-4250-8193-AB1B0915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201B98-E9AE-4B4E-A5CB-E7AA540F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164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990F9F-4374-4FAF-BEF4-4683C52FC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021F343-AEB9-4628-B07B-BAC8E810D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6D1033-DC6D-4B82-8EAA-5026F1A0A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8754-6BD7-4D4C-9730-42912EB87E18}" type="datetime1">
              <a:rPr lang="tr-TR" smtClean="0"/>
              <a:t>4.04.2023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9B2D20-7675-42C3-9993-283421B4B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36B26F-E947-4867-99CC-668CA8D0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33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AA7B2A-FEA1-4413-9F77-D214CD96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E1175A-8741-42A6-AD62-40C200188D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C573EB9-9735-4B91-AE8D-EFF76E2FA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E4345F-F0EA-4F18-9871-79B68F2E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D6CF1-C516-4916-94C2-38DD098CB487}" type="datetime1">
              <a:rPr lang="tr-TR" smtClean="0"/>
              <a:t>4.04.2023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B1199B1-9B48-424C-82E4-AD1D26D3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48CF66-9DD9-4F63-AFAA-785B6137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7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FE2375-7896-4BA2-8727-988EC6072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D8C62B4-6439-4C21-966E-FBC0033FE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0F73E26-DFBD-47A8-AA53-3728EA1F2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72E79BD-4C79-474A-9B68-FCC343FE7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4EAB5E3-33A4-46A9-B39A-B8616204D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B735024-66C1-48D7-8558-A0C7D88F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F6AB-468F-4371-806F-5F8D323AE2BC}" type="datetime1">
              <a:rPr lang="tr-TR" smtClean="0"/>
              <a:t>4.04.2023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0CCA23F-1BA1-4D6F-A7C5-CB0F6F153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6269528-24E9-4F13-92F1-5C1C0A7C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4F3334-CCCE-4F47-B5FF-0253FE8BD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6C88741-7C78-4BB2-8D0F-8B86FC8A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32F1-8EFF-47DC-824D-28502462DF02}" type="datetime1">
              <a:rPr lang="tr-TR" smtClean="0"/>
              <a:t>4.04.2023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4FA67C8-F499-4768-BBF0-F69F2B03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B96FC8-5642-450C-8394-2CCFCBEB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91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A75FCF5-45D0-412F-958D-C81FBA9CC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3433-3E23-42CA-A1AC-9BF9095DF6B8}" type="datetime1">
              <a:rPr lang="tr-TR" smtClean="0"/>
              <a:t>4.04.2023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DBA5677-3689-41AD-B636-0C50F52B1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26DFD6C-E92C-4B9A-B7FA-E7DE6C4B4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94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419353-A730-4E8E-B127-3E8D46535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18635C-C905-4B26-89F6-ACB23C09B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4C9EF28-D509-46E8-B799-35EEEC514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174A784-2790-4BE2-9B38-005730061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0DDB-B9BA-47BA-B18C-6E28C35205DB}" type="datetime1">
              <a:rPr lang="tr-TR" smtClean="0"/>
              <a:t>4.04.2023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3C4ADE-56FF-4F3C-9E2C-ECCE76A2A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A85351B-7573-4C61-A88D-77F13049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10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2CE786-A3C5-4F25-A27F-E4746F6D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1DBF465-7F61-4139-AF03-8D4893135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80990E8-1C67-48A6-8F4C-7A36DDDB2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2E16CA8-5259-4820-901C-844B05228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4E66-6BED-4E7E-81C0-C459C919204B}" type="datetime1">
              <a:rPr lang="tr-TR" smtClean="0"/>
              <a:t>4.04.2023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6063BBD-8CBA-413F-AD80-5D0BC1B7F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7C9D789-23C9-474A-ADCC-1BCA4CD4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07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C79799C-9B77-416D-B496-33FD3EDA7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7C435C-A66C-4F21-AF30-824C3DDAE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A01AD78-A157-4595-AD5E-FE89942B82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AB851-01D0-40D3-B447-C3F3C22004F1}" type="datetime1">
              <a:rPr lang="tr-TR" smtClean="0"/>
              <a:t>4.04.2023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C1DD35-99A8-451E-A566-C3AC846FA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59E63C-BE50-4BE4-A9DE-DD5267664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377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12A7141-25A7-4C1E-BC14-C49121DD0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  <a:t>BİLGİSAYAR PROGRAMLAMA-II</a:t>
            </a:r>
            <a:b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  <a:t>(PYTHON)</a:t>
            </a:r>
            <a:b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SUNUM-3</a:t>
            </a:r>
            <a:endParaRPr lang="tr-TR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4C92E84-5513-4475-8776-F7D848A10B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Dr. </a:t>
            </a:r>
            <a:r>
              <a:rPr lang="tr-TR" dirty="0" err="1">
                <a:solidFill>
                  <a:schemeClr val="accent1">
                    <a:lumMod val="75000"/>
                  </a:schemeClr>
                </a:solidFill>
              </a:rPr>
              <a:t>Öğr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. Üyesi Betül TURANOĞLU ŞİRİN</a:t>
            </a:r>
          </a:p>
        </p:txBody>
      </p:sp>
      <p:pic>
        <p:nvPicPr>
          <p:cNvPr id="4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3D673D72-E119-4120-B7FB-F46EC1CC7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542" y="367506"/>
            <a:ext cx="1327711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12636E20-95D2-4EE3-90E1-FA39A8C2E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47" y="459581"/>
            <a:ext cx="1327711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49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Değerler ve Karşılaştırma Operatörleri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10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Mantıksal Değerler (</a:t>
            </a:r>
            <a:r>
              <a:rPr lang="tr-TR" b="1" dirty="0" err="1"/>
              <a:t>Boolean</a:t>
            </a:r>
            <a:r>
              <a:rPr lang="tr-TR" b="1" dirty="0"/>
              <a:t>)</a:t>
            </a:r>
          </a:p>
          <a:p>
            <a:pPr algn="just"/>
            <a:r>
              <a:rPr lang="tr-TR" dirty="0"/>
              <a:t>Mantıksal değerler ya da İngilizce ismiyle </a:t>
            </a:r>
            <a:r>
              <a:rPr lang="tr-TR" i="1" dirty="0" err="1">
                <a:solidFill>
                  <a:srgbClr val="FF0000"/>
                </a:solidFill>
              </a:rPr>
              <a:t>boolean</a:t>
            </a:r>
            <a:r>
              <a:rPr lang="tr-TR" dirty="0"/>
              <a:t> değerler aslında </a:t>
            </a:r>
            <a:r>
              <a:rPr lang="tr-TR" dirty="0" err="1"/>
              <a:t>Python’da</a:t>
            </a:r>
            <a:r>
              <a:rPr lang="tr-TR" dirty="0"/>
              <a:t> bir veri tipidir ve iki değere sahiplerdir: </a:t>
            </a:r>
            <a:r>
              <a:rPr lang="tr-TR" b="1" dirty="0"/>
              <a:t>True ve </a:t>
            </a:r>
            <a:r>
              <a:rPr lang="tr-TR" b="1" dirty="0" err="1"/>
              <a:t>False</a:t>
            </a:r>
            <a:endParaRPr lang="tr-TR" b="1" dirty="0"/>
          </a:p>
          <a:p>
            <a:pPr algn="just"/>
            <a:r>
              <a:rPr lang="tr-TR" dirty="0"/>
              <a:t>Şimdi bu değerlerden değişkenler oluşturalım: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EBFFB175-93DB-4C9A-9595-9BFAB840AE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025" y="3947466"/>
            <a:ext cx="4144547" cy="214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01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Değerler ve Karşılaştırma Operatörleri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11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/>
              <a:t>Python’da</a:t>
            </a:r>
            <a:r>
              <a:rPr lang="tr-TR" dirty="0"/>
              <a:t> bir sayı değeri eğer 0'dan farklıysa </a:t>
            </a:r>
            <a:r>
              <a:rPr lang="tr-TR" b="1" dirty="0"/>
              <a:t>True</a:t>
            </a:r>
            <a:r>
              <a:rPr lang="tr-TR" dirty="0"/>
              <a:t>, 0 ise </a:t>
            </a:r>
            <a:r>
              <a:rPr lang="tr-TR" b="1" dirty="0" err="1"/>
              <a:t>False</a:t>
            </a:r>
            <a:r>
              <a:rPr lang="tr-TR" dirty="0"/>
              <a:t> olarak anlam kazanır. Bunu </a:t>
            </a:r>
            <a:r>
              <a:rPr lang="tr-TR" i="1" dirty="0" err="1">
                <a:solidFill>
                  <a:srgbClr val="FF0000"/>
                </a:solidFill>
              </a:rPr>
              <a:t>bool</a:t>
            </a:r>
            <a:r>
              <a:rPr lang="tr-TR" i="1" dirty="0">
                <a:solidFill>
                  <a:srgbClr val="FF0000"/>
                </a:solidFill>
              </a:rPr>
              <a:t>()</a:t>
            </a:r>
            <a:r>
              <a:rPr lang="tr-TR" dirty="0"/>
              <a:t> fonksiyonuyla dönüştürme yaparak görebiliriz.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802955F2-357F-4097-8498-E608C10C77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250003"/>
            <a:ext cx="3719732" cy="2706472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8E423E32-BC6D-4A33-89F9-AC0025CCB2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7963" y="3132113"/>
            <a:ext cx="3670857" cy="219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710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Değerler ve Karşılaştırma Operatörleri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12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i="1" dirty="0" err="1">
                <a:solidFill>
                  <a:srgbClr val="FF0000"/>
                </a:solidFill>
              </a:rPr>
              <a:t>Bool</a:t>
            </a:r>
            <a:r>
              <a:rPr lang="tr-TR" dirty="0"/>
              <a:t> değerleri ayrıca, bir karşılaştırma operatöründen sonra ortaya çıkan sonuç değeridir: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C10D81E9-00B6-44AD-9AF7-B5F2EED50E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47" y="2964179"/>
            <a:ext cx="7307213" cy="201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30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Değerler ve Karşılaştırma Operatörleri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13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/>
              <a:t>Python’da</a:t>
            </a:r>
            <a:r>
              <a:rPr lang="tr-TR" dirty="0"/>
              <a:t> eğer bir değişkenin değerini sonradan belirlemek isterseniz geçici olarak bu değişken </a:t>
            </a:r>
            <a:r>
              <a:rPr lang="tr-TR" b="1" dirty="0" err="1"/>
              <a:t>None</a:t>
            </a:r>
            <a:r>
              <a:rPr lang="tr-TR" dirty="0"/>
              <a:t> (atanmamış anlamında) değerine eşitleyebilirsiniz.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0462ADD2-A7B6-4B9F-A9D1-F93584C4C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186906"/>
            <a:ext cx="5056163" cy="269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166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Değerler ve Karşılaştırma Operatörleri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14</a:t>
            </a:fld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47D39FDF-6C34-48E2-B8BD-31F7005F08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40" y="1993510"/>
            <a:ext cx="11483828" cy="377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141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Değerler ve Karşılaştırma Operatörleri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15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90F0C140-3025-4F78-8588-5754749293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603" y="2114110"/>
            <a:ext cx="4856521" cy="348483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0BA49D5B-A12B-4C89-A4A2-1A8D9E1792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9791" y="2052073"/>
            <a:ext cx="4739138" cy="284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83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Bağlaçlar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16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162735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/>
              <a:t>« </a:t>
            </a:r>
            <a:r>
              <a:rPr lang="tr-TR" b="1" dirty="0" err="1"/>
              <a:t>and</a:t>
            </a:r>
            <a:r>
              <a:rPr lang="tr-TR" b="1" dirty="0"/>
              <a:t> » Operatörü: </a:t>
            </a:r>
          </a:p>
          <a:p>
            <a:pPr marL="0" indent="0" algn="just">
              <a:buNone/>
            </a:pPr>
            <a:endParaRPr lang="tr-TR" b="1" dirty="0"/>
          </a:p>
          <a:p>
            <a:pPr algn="just"/>
            <a:r>
              <a:rPr lang="tr-TR" dirty="0"/>
              <a:t>Bu mantıksal bağlaç, bütün karşılaştırma işlemlerinin sonucunun </a:t>
            </a:r>
            <a:r>
              <a:rPr lang="tr-TR" b="1" dirty="0"/>
              <a:t>True</a:t>
            </a:r>
            <a:r>
              <a:rPr lang="tr-TR" dirty="0"/>
              <a:t> olmasına bakar. 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Bağlanan karşılaştırma işlemlerinin hepsinin kendi içinde sonucu </a:t>
            </a:r>
            <a:r>
              <a:rPr lang="tr-TR" b="1" dirty="0"/>
              <a:t>True</a:t>
            </a:r>
            <a:r>
              <a:rPr lang="tr-TR" dirty="0"/>
              <a:t> ise genel sonuç </a:t>
            </a:r>
            <a:r>
              <a:rPr lang="tr-TR" b="1" dirty="0"/>
              <a:t>True</a:t>
            </a:r>
            <a:r>
              <a:rPr lang="tr-TR" dirty="0"/>
              <a:t> , diğer durumlarda ise sonuç </a:t>
            </a:r>
            <a:r>
              <a:rPr lang="tr-TR" b="1" dirty="0" err="1"/>
              <a:t>False</a:t>
            </a:r>
            <a:r>
              <a:rPr lang="tr-TR" dirty="0"/>
              <a:t> çıkar.</a:t>
            </a:r>
            <a:endParaRPr lang="tr-TR" b="1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8935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Bağlaçlar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17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7832AAB0-DA54-4E06-B281-C1D7105CD0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825625"/>
            <a:ext cx="7654346" cy="366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70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Bağlaçlar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18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1974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/>
              <a:t>« </a:t>
            </a:r>
            <a:r>
              <a:rPr lang="tr-TR" b="1" dirty="0" err="1"/>
              <a:t>or</a:t>
            </a:r>
            <a:r>
              <a:rPr lang="tr-TR" b="1" dirty="0"/>
              <a:t> » Operatörü: </a:t>
            </a:r>
          </a:p>
          <a:p>
            <a:pPr marL="0" indent="0" algn="just">
              <a:buNone/>
            </a:pPr>
            <a:endParaRPr lang="tr-TR" b="1" dirty="0"/>
          </a:p>
          <a:p>
            <a:pPr algn="just"/>
            <a:r>
              <a:rPr lang="tr-TR" dirty="0"/>
              <a:t>Bu mantıksal bağlaç, bütün karşılaştırma işlemlerinin sonuçlarından </a:t>
            </a:r>
            <a:r>
              <a:rPr lang="tr-TR" b="1" dirty="0"/>
              <a:t>en az birinin True</a:t>
            </a:r>
            <a:r>
              <a:rPr lang="tr-TR" dirty="0"/>
              <a:t> olmasına bakar. 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Bağlanan karşılaştırma işlemlerinin </a:t>
            </a:r>
            <a:r>
              <a:rPr lang="tr-TR" b="1" dirty="0"/>
              <a:t>en az birinin True</a:t>
            </a:r>
            <a:r>
              <a:rPr lang="tr-TR" dirty="0"/>
              <a:t> olmasında genel sonuç </a:t>
            </a:r>
            <a:r>
              <a:rPr lang="tr-TR" b="1" dirty="0"/>
              <a:t>True</a:t>
            </a:r>
            <a:r>
              <a:rPr lang="tr-TR" dirty="0"/>
              <a:t> , diğer durumlarda ise sonuç </a:t>
            </a:r>
            <a:r>
              <a:rPr lang="tr-TR" b="1" dirty="0" err="1"/>
              <a:t>False</a:t>
            </a:r>
            <a:r>
              <a:rPr lang="tr-TR" dirty="0"/>
              <a:t> çıkar.</a:t>
            </a:r>
          </a:p>
        </p:txBody>
      </p:sp>
    </p:spTree>
    <p:extLst>
      <p:ext uri="{BB962C8B-B14F-4D97-AF65-F5344CB8AC3E}">
        <p14:creationId xmlns:p14="http://schemas.microsoft.com/office/powerpoint/2010/main" val="2001679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Bağlaçlar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19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525F857E-E677-4FC7-958A-2840CDBE0D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825625"/>
            <a:ext cx="7750126" cy="373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1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İÇERİK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85A240-48A3-4A7B-AA0E-A9F52BF8A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/>
              <a:t>input</a:t>
            </a:r>
            <a:r>
              <a:rPr lang="tr-TR" dirty="0"/>
              <a:t>() Fonksiyonu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Mantıksal Değerler ve Karşılaştırma Operatörleri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Mantıksal Bağlaçlar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Koşullu Durumlar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-else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-elif-else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E074C44-0D68-473E-AA15-A94274A4E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6053956-DE93-406E-9753-88EE78D81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791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Bağlaçlar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20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1974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/>
              <a:t>« not » Operatörü: </a:t>
            </a:r>
          </a:p>
          <a:p>
            <a:pPr marL="0" indent="0" algn="just">
              <a:buNone/>
            </a:pPr>
            <a:endParaRPr lang="tr-TR" b="1" dirty="0"/>
          </a:p>
          <a:p>
            <a:pPr algn="just"/>
            <a:r>
              <a:rPr lang="tr-TR" i="1" dirty="0"/>
              <a:t>not</a:t>
            </a:r>
            <a:r>
              <a:rPr lang="tr-TR" dirty="0"/>
              <a:t> operatörü aslında bir mantıksal bağlaç değildir. Bu operatör sadece bir mantıksal değeri veya karşılaştırma işleminin tam tersi sonuca çevirir. 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Yani, </a:t>
            </a:r>
            <a:r>
              <a:rPr lang="tr-TR" i="1" dirty="0"/>
              <a:t>not</a:t>
            </a:r>
            <a:r>
              <a:rPr lang="tr-TR" dirty="0"/>
              <a:t> operatörü </a:t>
            </a:r>
            <a:r>
              <a:rPr lang="tr-TR" b="1" dirty="0"/>
              <a:t>True</a:t>
            </a:r>
            <a:r>
              <a:rPr lang="tr-TR" dirty="0"/>
              <a:t> olan bir sonucu </a:t>
            </a:r>
            <a:r>
              <a:rPr lang="tr-TR" b="1" dirty="0" err="1"/>
              <a:t>False</a:t>
            </a:r>
            <a:r>
              <a:rPr lang="tr-TR" dirty="0"/>
              <a:t> , </a:t>
            </a:r>
            <a:r>
              <a:rPr lang="tr-TR" b="1" dirty="0" err="1"/>
              <a:t>False</a:t>
            </a:r>
            <a:r>
              <a:rPr lang="tr-TR" dirty="0"/>
              <a:t> olan bir sonucu </a:t>
            </a:r>
            <a:r>
              <a:rPr lang="tr-TR" b="1" dirty="0"/>
              <a:t>True</a:t>
            </a:r>
            <a:r>
              <a:rPr lang="tr-TR" dirty="0"/>
              <a:t> sonucuna çevirir.</a:t>
            </a:r>
          </a:p>
        </p:txBody>
      </p:sp>
    </p:spTree>
    <p:extLst>
      <p:ext uri="{BB962C8B-B14F-4D97-AF65-F5344CB8AC3E}">
        <p14:creationId xmlns:p14="http://schemas.microsoft.com/office/powerpoint/2010/main" val="3416843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Bağlaçlar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21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D11C49A-3F10-47DA-977E-7FEACD262A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957973"/>
            <a:ext cx="7481715" cy="303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970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Bağlaçlar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54751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/>
              <a:t>Operatörleri Beraber Kullanma: </a:t>
            </a:r>
            <a:r>
              <a:rPr lang="tr-TR" dirty="0"/>
              <a:t>Burada gördüğümüz 3 operatörü beraber kullanmak karmaşıklığa yol açacağı için, </a:t>
            </a:r>
            <a:r>
              <a:rPr lang="tr-TR" i="1" dirty="0"/>
              <a:t>parantez</a:t>
            </a:r>
            <a:r>
              <a:rPr lang="tr-TR" dirty="0"/>
              <a:t> kullanabiliriz.</a:t>
            </a:r>
          </a:p>
          <a:p>
            <a:pPr marL="0" indent="0" algn="just">
              <a:buNone/>
            </a:pPr>
            <a:endParaRPr lang="tr-TR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39FE0E08-0A92-4153-8C0E-6C63DC996E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3067415"/>
            <a:ext cx="8185029" cy="227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465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54751" cy="435133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b="1" i="1" dirty="0" err="1"/>
              <a:t>if</a:t>
            </a:r>
            <a:r>
              <a:rPr lang="tr-TR" dirty="0"/>
              <a:t> deyiminin İngilizcedeki anlamı </a:t>
            </a:r>
            <a:r>
              <a:rPr lang="tr-TR" b="1" dirty="0"/>
              <a:t>“eğer” </a:t>
            </a:r>
            <a:r>
              <a:rPr lang="tr-TR" dirty="0"/>
              <a:t>demektir. 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Hemen hemen bütün programlama dillerinde en çok kullanılan koşul ifadesi “</a:t>
            </a:r>
            <a:r>
              <a:rPr lang="tr-TR" b="1" i="1" dirty="0" err="1"/>
              <a:t>if</a:t>
            </a:r>
            <a:r>
              <a:rPr lang="tr-TR" dirty="0"/>
              <a:t>” yapılarıdır. 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b="1" i="1" dirty="0" err="1"/>
              <a:t>if</a:t>
            </a:r>
            <a:r>
              <a:rPr lang="tr-TR" b="1" i="1" dirty="0"/>
              <a:t> </a:t>
            </a:r>
            <a:r>
              <a:rPr lang="tr-TR" dirty="0"/>
              <a:t>deyimindeki koşullu ifadesi </a:t>
            </a:r>
            <a:r>
              <a:rPr lang="tr-TR" b="1" i="1" dirty="0"/>
              <a:t>TRUE</a:t>
            </a:r>
            <a:r>
              <a:rPr lang="tr-TR" i="1" dirty="0"/>
              <a:t> </a:t>
            </a:r>
            <a:r>
              <a:rPr lang="tr-TR" dirty="0"/>
              <a:t>veya </a:t>
            </a:r>
            <a:r>
              <a:rPr lang="tr-TR" b="1" i="1" dirty="0"/>
              <a:t>FALSE</a:t>
            </a:r>
            <a:r>
              <a:rPr lang="tr-TR" i="1" dirty="0"/>
              <a:t> </a:t>
            </a:r>
            <a:r>
              <a:rPr lang="tr-TR" dirty="0"/>
              <a:t>döner. 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İfade doğru ise </a:t>
            </a:r>
            <a:r>
              <a:rPr lang="tr-TR" b="1" i="1" dirty="0" err="1"/>
              <a:t>if</a:t>
            </a:r>
            <a:r>
              <a:rPr lang="tr-TR" dirty="0"/>
              <a:t> yapısının içindeki kod çalışır. İfade yanlış ise </a:t>
            </a:r>
            <a:r>
              <a:rPr lang="tr-TR" b="1" i="1" dirty="0" err="1"/>
              <a:t>if</a:t>
            </a:r>
            <a:r>
              <a:rPr lang="tr-TR" b="1" i="1" dirty="0"/>
              <a:t> </a:t>
            </a:r>
            <a:r>
              <a:rPr lang="tr-TR" dirty="0"/>
              <a:t>yapısının içerisindeki kod çalışmadan bir sonraki satırdaki kod çalışır.</a:t>
            </a:r>
          </a:p>
        </p:txBody>
      </p:sp>
    </p:spTree>
    <p:extLst>
      <p:ext uri="{BB962C8B-B14F-4D97-AF65-F5344CB8AC3E}">
        <p14:creationId xmlns:p14="http://schemas.microsoft.com/office/powerpoint/2010/main" val="2213592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54751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u="sng" dirty="0" err="1"/>
              <a:t>if</a:t>
            </a:r>
            <a:r>
              <a:rPr lang="tr-TR" b="1" u="sng" dirty="0"/>
              <a:t> Bloğu: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1" i="1" dirty="0" err="1"/>
              <a:t>if</a:t>
            </a:r>
            <a:r>
              <a:rPr lang="tr-TR" dirty="0"/>
              <a:t> bloğu, programımızın içinde herhangi bir yerde belli bir koşulu kontrol edeceksek kullanılır. Yazımı genel olarak aşağıdaki gibidir: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     </a:t>
            </a:r>
            <a:r>
              <a:rPr lang="tr-TR" b="1" dirty="0"/>
              <a:t> </a:t>
            </a:r>
            <a:r>
              <a:rPr lang="tr-TR" b="1" dirty="0" err="1"/>
              <a:t>if</a:t>
            </a:r>
            <a:r>
              <a:rPr lang="tr-TR" b="1" dirty="0"/>
              <a:t> (koşul):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          </a:t>
            </a:r>
            <a:r>
              <a:rPr lang="tr-TR" dirty="0">
                <a:solidFill>
                  <a:schemeClr val="accent6"/>
                </a:solidFill>
              </a:rPr>
              <a:t># </a:t>
            </a:r>
            <a:r>
              <a:rPr lang="tr-TR" b="1" i="1" dirty="0" err="1">
                <a:solidFill>
                  <a:schemeClr val="accent6"/>
                </a:solidFill>
              </a:rPr>
              <a:t>if</a:t>
            </a:r>
            <a:r>
              <a:rPr lang="tr-TR" b="1" i="1" dirty="0">
                <a:solidFill>
                  <a:schemeClr val="accent6"/>
                </a:solidFill>
              </a:rPr>
              <a:t> bloğu </a:t>
            </a:r>
            <a:r>
              <a:rPr lang="tr-TR" dirty="0">
                <a:solidFill>
                  <a:schemeClr val="accent6"/>
                </a:solidFill>
              </a:rPr>
              <a:t>- Koşul sağlanınca (True) çalışır. Bu hizadaki her işlem bu </a:t>
            </a:r>
            <a:r>
              <a:rPr lang="tr-TR" b="1" i="1" dirty="0" err="1">
                <a:solidFill>
                  <a:schemeClr val="accent6"/>
                </a:solidFill>
              </a:rPr>
              <a:t>if</a:t>
            </a:r>
            <a:r>
              <a:rPr lang="tr-TR" b="1" i="1" dirty="0">
                <a:solidFill>
                  <a:schemeClr val="accent6"/>
                </a:solidFill>
              </a:rPr>
              <a:t> </a:t>
            </a:r>
            <a:r>
              <a:rPr lang="tr-TR" dirty="0">
                <a:solidFill>
                  <a:schemeClr val="accent6"/>
                </a:solidFill>
              </a:rPr>
              <a:t>bloğuna ait.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solidFill>
                  <a:schemeClr val="accent6"/>
                </a:solidFill>
              </a:rPr>
              <a:t>           # </a:t>
            </a:r>
            <a:r>
              <a:rPr lang="tr-TR" b="1" i="1" dirty="0" err="1">
                <a:solidFill>
                  <a:schemeClr val="accent6"/>
                </a:solidFill>
              </a:rPr>
              <a:t>if</a:t>
            </a:r>
            <a:r>
              <a:rPr lang="tr-TR" b="1" i="1" dirty="0">
                <a:solidFill>
                  <a:schemeClr val="accent6"/>
                </a:solidFill>
              </a:rPr>
              <a:t> bloğu </a:t>
            </a:r>
            <a:r>
              <a:rPr lang="tr-TR" dirty="0">
                <a:solidFill>
                  <a:schemeClr val="accent6"/>
                </a:solidFill>
              </a:rPr>
              <a:t>- Girintiyle oluşturulur.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          </a:t>
            </a:r>
            <a:r>
              <a:rPr lang="tr-TR" b="1" dirty="0"/>
              <a:t>Yapılacak İşlemler</a:t>
            </a:r>
          </a:p>
        </p:txBody>
      </p:sp>
    </p:spTree>
    <p:extLst>
      <p:ext uri="{BB962C8B-B14F-4D97-AF65-F5344CB8AC3E}">
        <p14:creationId xmlns:p14="http://schemas.microsoft.com/office/powerpoint/2010/main" val="3923983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25</a:t>
            </a:fld>
            <a:endParaRPr lang="tr-TR"/>
          </a:p>
        </p:txBody>
      </p:sp>
      <p:pic>
        <p:nvPicPr>
          <p:cNvPr id="3" name="İçerik Yer Tutucusu 2">
            <a:extLst>
              <a:ext uri="{FF2B5EF4-FFF2-40B4-BE49-F238E27FC236}">
                <a16:creationId xmlns:a16="http://schemas.microsoft.com/office/drawing/2014/main" id="{6466C583-0C43-4DD5-866D-568D59556C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38200" y="1690687"/>
            <a:ext cx="6786489" cy="432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810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26</a:t>
            </a:fld>
            <a:endParaRPr lang="tr-TR"/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94792FEF-ADA4-4F76-88F3-1964CEBDE1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38200" y="1633997"/>
            <a:ext cx="5450058" cy="2439929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6494862A-776E-4400-8F1F-A62A1D69C7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8258" y="3580819"/>
            <a:ext cx="5323449" cy="254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465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1E626C6-CE21-4034-ABAC-69B34F31A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742" y="4964998"/>
            <a:ext cx="10515600" cy="1184752"/>
          </a:xfrm>
          <a:solidFill>
            <a:srgbClr val="FFC000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Burada istediğimizi elde edemedik çünkü ikinci </a:t>
            </a:r>
            <a:r>
              <a:rPr lang="tr-TR" sz="2400" b="1" i="1" dirty="0" err="1"/>
              <a:t>print</a:t>
            </a:r>
            <a:r>
              <a:rPr lang="tr-TR" sz="2400" dirty="0"/>
              <a:t> işlemi herhangi bir koşula bağlı değil. O yüzden ikinci </a:t>
            </a:r>
            <a:r>
              <a:rPr lang="tr-TR" sz="2400" b="1" i="1" dirty="0" err="1"/>
              <a:t>print</a:t>
            </a:r>
            <a:r>
              <a:rPr lang="tr-TR" sz="2400" dirty="0"/>
              <a:t> işlemi her durumda çalışıyor. Peki </a:t>
            </a:r>
            <a:r>
              <a:rPr lang="tr-TR" sz="2400" b="1" dirty="0" err="1"/>
              <a:t>if</a:t>
            </a:r>
            <a:r>
              <a:rPr lang="tr-TR" sz="2400" b="1" dirty="0"/>
              <a:t> koşulu</a:t>
            </a:r>
            <a:r>
              <a:rPr lang="tr-TR" sz="2400" dirty="0"/>
              <a:t> sağlanmadığında belli bir işlemin çalışmasını nasıl sağlayacağız? 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96CFE792-E92E-4FD9-9E9F-D9DA7F8A69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618" y="1590593"/>
            <a:ext cx="7255782" cy="316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6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54751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u="sng" dirty="0"/>
              <a:t>else Bloğu:</a:t>
            </a:r>
            <a:r>
              <a:rPr lang="tr-TR" b="1" dirty="0"/>
              <a:t> </a:t>
            </a:r>
            <a:r>
              <a:rPr lang="tr-TR" b="1" i="1" dirty="0"/>
              <a:t>else</a:t>
            </a:r>
            <a:r>
              <a:rPr lang="tr-TR" dirty="0"/>
              <a:t> blokları </a:t>
            </a:r>
            <a:r>
              <a:rPr lang="tr-TR" b="1" i="1" dirty="0" err="1"/>
              <a:t>if</a:t>
            </a:r>
            <a:r>
              <a:rPr lang="tr-TR" b="1" i="1" dirty="0"/>
              <a:t> koşulu</a:t>
            </a:r>
            <a:r>
              <a:rPr lang="tr-TR" dirty="0"/>
              <a:t> sağlanmadığı zaman </a:t>
            </a:r>
            <a:r>
              <a:rPr lang="tr-TR" b="1" i="1" dirty="0" err="1"/>
              <a:t>False</a:t>
            </a:r>
            <a:r>
              <a:rPr lang="tr-TR" dirty="0"/>
              <a:t> çalışan bloklardır. Kullanımı şu şekildedir: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      </a:t>
            </a:r>
            <a:r>
              <a:rPr lang="tr-TR" b="1" dirty="0"/>
              <a:t>else: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solidFill>
                  <a:schemeClr val="accent6"/>
                </a:solidFill>
              </a:rPr>
              <a:t>           # else bloğu - Yukarıdaki herhangi bir </a:t>
            </a:r>
            <a:r>
              <a:rPr lang="tr-TR" b="1" i="1" dirty="0" err="1">
                <a:solidFill>
                  <a:schemeClr val="accent6"/>
                </a:solidFill>
              </a:rPr>
              <a:t>if</a:t>
            </a:r>
            <a:r>
              <a:rPr lang="tr-TR" b="1" i="1" dirty="0">
                <a:solidFill>
                  <a:schemeClr val="accent6"/>
                </a:solidFill>
              </a:rPr>
              <a:t> bloğu </a:t>
            </a:r>
            <a:r>
              <a:rPr lang="tr-TR" dirty="0">
                <a:solidFill>
                  <a:schemeClr val="accent6"/>
                </a:solidFill>
              </a:rPr>
              <a:t>(veya </a:t>
            </a:r>
            <a:r>
              <a:rPr lang="tr-TR" b="1" i="1" dirty="0">
                <a:solidFill>
                  <a:schemeClr val="accent6"/>
                </a:solidFill>
              </a:rPr>
              <a:t>elif bloğu</a:t>
            </a:r>
            <a:r>
              <a:rPr lang="tr-TR" dirty="0">
                <a:solidFill>
                  <a:schemeClr val="accent6"/>
                </a:solidFill>
              </a:rPr>
              <a:t>) çalışmadığı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solidFill>
                  <a:schemeClr val="accent6"/>
                </a:solidFill>
              </a:rPr>
              <a:t>           # zaman çalışır.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solidFill>
                  <a:schemeClr val="accent6"/>
                </a:solidFill>
              </a:rPr>
              <a:t>           # else bloğu - Girintiyle oluşturulur.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           </a:t>
            </a:r>
            <a:r>
              <a:rPr lang="tr-TR" b="1" dirty="0"/>
              <a:t>Yapılacak İşlemler</a:t>
            </a:r>
          </a:p>
        </p:txBody>
      </p:sp>
    </p:spTree>
    <p:extLst>
      <p:ext uri="{BB962C8B-B14F-4D97-AF65-F5344CB8AC3E}">
        <p14:creationId xmlns:p14="http://schemas.microsoft.com/office/powerpoint/2010/main" val="17715022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54751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Dikkat ederseniz burada </a:t>
            </a:r>
            <a:r>
              <a:rPr lang="tr-TR" b="1" i="1" dirty="0"/>
              <a:t>else</a:t>
            </a:r>
            <a:r>
              <a:rPr lang="tr-TR" dirty="0"/>
              <a:t> bloğunun yanına herhangi bir koşul yazmadık. Çünkü zaten </a:t>
            </a:r>
            <a:r>
              <a:rPr lang="tr-TR" b="1" i="1" dirty="0"/>
              <a:t>else</a:t>
            </a:r>
            <a:r>
              <a:rPr lang="tr-TR" dirty="0"/>
              <a:t> bloğunun çalışması ondan önce gelen diğer koşulların sağlanmamasına bağlı…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İsterseniz, 18 yaş kontrolü örneğini else bloğunu dahil ederek tekrar yazalım:</a:t>
            </a:r>
          </a:p>
        </p:txBody>
      </p:sp>
    </p:spTree>
    <p:extLst>
      <p:ext uri="{BB962C8B-B14F-4D97-AF65-F5344CB8AC3E}">
        <p14:creationId xmlns:p14="http://schemas.microsoft.com/office/powerpoint/2010/main" val="703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input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() 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</a:t>
            </a:fld>
            <a:endParaRPr lang="tr-TR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60E6A74F-431A-4024-B8A3-293AE841C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32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err="1"/>
              <a:t>Python’da</a:t>
            </a:r>
            <a:r>
              <a:rPr lang="tr-TR" dirty="0"/>
              <a:t> kullanıcıdan herhangi bir veri alıp, yazdığımız programları tek taraflı olmaktan kurtarmak için </a:t>
            </a:r>
            <a:r>
              <a:rPr lang="tr-TR" i="1" dirty="0" err="1">
                <a:solidFill>
                  <a:srgbClr val="FF0000"/>
                </a:solidFill>
              </a:rPr>
              <a:t>input</a:t>
            </a:r>
            <a:r>
              <a:rPr lang="tr-TR" i="1" dirty="0">
                <a:solidFill>
                  <a:srgbClr val="FF0000"/>
                </a:solidFill>
              </a:rPr>
              <a:t>()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adlı bir fonksiyondan faydalanıyoruz.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972DEFF0-39D5-4714-B789-4FEA90BBD5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868" y="3428999"/>
            <a:ext cx="7618965" cy="145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55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30</a:t>
            </a:fld>
            <a:endParaRPr lang="tr-TR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D241BFB1-7D66-4C44-A291-F675553E78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38200" y="1588277"/>
            <a:ext cx="5432874" cy="2716437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B8A617D1-F26C-4BDE-9AD9-2F6F694404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1074" y="3497673"/>
            <a:ext cx="5654919" cy="280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543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54751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u="sng" dirty="0" err="1"/>
              <a:t>if</a:t>
            </a:r>
            <a:r>
              <a:rPr lang="tr-TR" b="1" u="sng" dirty="0"/>
              <a:t>-elif-else Blokları:</a:t>
            </a:r>
            <a:r>
              <a:rPr lang="tr-TR" b="1" dirty="0"/>
              <a:t> </a:t>
            </a:r>
            <a:r>
              <a:rPr lang="tr-TR" dirty="0"/>
              <a:t>Birden fazla koşulun olduğu durumlarda kullanılır:</a:t>
            </a:r>
            <a:endParaRPr lang="tr-TR" b="1" u="sng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985A970D-3410-4C11-B88E-0D18362BAA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600" y="2691080"/>
            <a:ext cx="3200401" cy="348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093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32</a:t>
            </a:fld>
            <a:endParaRPr lang="tr-TR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DDE7E082-CFEC-423C-8176-AAE186699C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38200" y="1825625"/>
            <a:ext cx="8701380" cy="384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247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33</a:t>
            </a:fld>
            <a:endParaRPr lang="tr-TR"/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7CBFB7A5-E2C8-44CB-A3DD-D25D851ADA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936674" y="1825625"/>
            <a:ext cx="7973421" cy="2938382"/>
          </a:xfrm>
          <a:prstGeom prst="rect">
            <a:avLst/>
          </a:prstGeom>
        </p:spPr>
      </p:pic>
      <p:sp>
        <p:nvSpPr>
          <p:cNvPr id="10" name="İçerik Yer Tutucusu 5">
            <a:extLst>
              <a:ext uri="{FF2B5EF4-FFF2-40B4-BE49-F238E27FC236}">
                <a16:creationId xmlns:a16="http://schemas.microsoft.com/office/drawing/2014/main" id="{0129C66A-8314-40F9-8458-C65881677533}"/>
              </a:ext>
            </a:extLst>
          </p:cNvPr>
          <p:cNvSpPr txBox="1">
            <a:spLocks/>
          </p:cNvSpPr>
          <p:nvPr/>
        </p:nvSpPr>
        <p:spPr>
          <a:xfrm>
            <a:off x="4938932" y="5660560"/>
            <a:ext cx="3480581" cy="493267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tr-TR" sz="2400" dirty="0"/>
              <a:t>Program çalıştı, fakat…</a:t>
            </a:r>
          </a:p>
        </p:txBody>
      </p:sp>
      <p:sp>
        <p:nvSpPr>
          <p:cNvPr id="9" name="Ok: Aşağı 8">
            <a:extLst>
              <a:ext uri="{FF2B5EF4-FFF2-40B4-BE49-F238E27FC236}">
                <a16:creationId xmlns:a16="http://schemas.microsoft.com/office/drawing/2014/main" id="{52AC801C-0C89-4806-A2D9-E4C6121F9E97}"/>
              </a:ext>
            </a:extLst>
          </p:cNvPr>
          <p:cNvSpPr/>
          <p:nvPr/>
        </p:nvSpPr>
        <p:spPr>
          <a:xfrm>
            <a:off x="6679222" y="4374090"/>
            <a:ext cx="309490" cy="11848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05029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Koşullu Durumlar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34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8BA80ED5-7DB6-4050-B185-EC0086A682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535" y="1825625"/>
            <a:ext cx="7415955" cy="353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844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35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66093"/>
            <a:ext cx="10754751" cy="422030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tr-TR" sz="4800" b="1" dirty="0"/>
              <a:t>ÖRNEKLER…</a:t>
            </a:r>
          </a:p>
        </p:txBody>
      </p:sp>
    </p:spTree>
    <p:extLst>
      <p:ext uri="{BB962C8B-B14F-4D97-AF65-F5344CB8AC3E}">
        <p14:creationId xmlns:p14="http://schemas.microsoft.com/office/powerpoint/2010/main" val="94408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input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() 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</a:t>
            </a:fld>
            <a:endParaRPr lang="tr-TR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8AA1479F-CC8E-4153-A40A-22590546C2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808039"/>
            <a:ext cx="6225964" cy="1821426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E3EEBEC4-B5B4-4A92-9718-04395CA51A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629465"/>
            <a:ext cx="5257800" cy="195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68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input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() 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5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Kullanıcının girdiği değer </a:t>
            </a:r>
            <a:r>
              <a:rPr lang="tr-TR" b="1" dirty="0" err="1"/>
              <a:t>input</a:t>
            </a:r>
            <a:r>
              <a:rPr lang="tr-TR" dirty="0"/>
              <a:t> fonksiyonundan </a:t>
            </a:r>
            <a:r>
              <a:rPr lang="tr-TR" dirty="0" err="1">
                <a:solidFill>
                  <a:srgbClr val="FF0000"/>
                </a:solidFill>
              </a:rPr>
              <a:t>string</a:t>
            </a:r>
            <a:r>
              <a:rPr lang="tr-TR" dirty="0"/>
              <a:t> olarak bize döner. Eğer biz bir sayı ile işlem yapacaksak kullanıcıdan aldığımız değere (</a:t>
            </a:r>
            <a:r>
              <a:rPr lang="tr-TR" dirty="0" err="1"/>
              <a:t>string’i</a:t>
            </a:r>
            <a:r>
              <a:rPr lang="tr-TR" dirty="0"/>
              <a:t>) </a:t>
            </a:r>
            <a:r>
              <a:rPr lang="tr-TR" i="1" dirty="0" err="1">
                <a:solidFill>
                  <a:srgbClr val="FF0000"/>
                </a:solidFill>
              </a:rPr>
              <a:t>float</a:t>
            </a:r>
            <a:r>
              <a:rPr lang="tr-TR" dirty="0"/>
              <a:t> ya da </a:t>
            </a:r>
            <a:r>
              <a:rPr lang="tr-TR" i="1" dirty="0" err="1">
                <a:solidFill>
                  <a:srgbClr val="FF0000"/>
                </a:solidFill>
              </a:rPr>
              <a:t>int</a:t>
            </a:r>
            <a:r>
              <a:rPr lang="tr-TR" dirty="0"/>
              <a:t> fonksiyonuyla </a:t>
            </a:r>
            <a:r>
              <a:rPr lang="tr-TR" b="1" dirty="0"/>
              <a:t>veri tipi</a:t>
            </a:r>
            <a:r>
              <a:rPr lang="tr-TR" dirty="0"/>
              <a:t> dönüştürme işlemi yapmamız gerekir. 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AB960250-028F-4DF9-8A92-F7B34657A4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050" y="3693136"/>
            <a:ext cx="5254870" cy="156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58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input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() 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6</a:t>
            </a:fld>
            <a:endParaRPr lang="tr-TR"/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26B72715-F7E0-4AA3-B9F6-9AFA63269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5658" y="1768935"/>
            <a:ext cx="11158663" cy="1840303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B4CF7E01-BAC1-461F-8E7E-CEA50E8BA5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658" y="3744175"/>
            <a:ext cx="7627423" cy="169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20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input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() 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7</a:t>
            </a:fld>
            <a:endParaRPr lang="tr-TR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AB00189F-B6BC-4709-A89B-F4E70AF0D3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199" y="1943673"/>
            <a:ext cx="10929809" cy="321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356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input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() 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8</a:t>
            </a:fld>
            <a:endParaRPr lang="tr-TR"/>
          </a:p>
        </p:txBody>
      </p:sp>
      <p:pic>
        <p:nvPicPr>
          <p:cNvPr id="11" name="İçerik Yer Tutucusu 10">
            <a:extLst>
              <a:ext uri="{FF2B5EF4-FFF2-40B4-BE49-F238E27FC236}">
                <a16:creationId xmlns:a16="http://schemas.microsoft.com/office/drawing/2014/main" id="{853CD4DF-5A1D-4829-923E-51699617EB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69588" y="1825625"/>
            <a:ext cx="6795778" cy="366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415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input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() 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9</a:t>
            </a:fld>
            <a:endParaRPr lang="tr-TR"/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85038A4F-E6F2-4646-BC75-B42C6E57F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658" y="1825625"/>
            <a:ext cx="9029023" cy="338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7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3106</TotalTime>
  <Words>1040</Words>
  <Application>Microsoft Office PowerPoint</Application>
  <PresentationFormat>Geniş ekran</PresentationFormat>
  <Paragraphs>181</Paragraphs>
  <Slides>35</Slides>
  <Notes>20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Office Teması</vt:lpstr>
      <vt:lpstr>BİLGİSAYAR PROGRAMLAMA-II (PYTHON)  SUNUM-3</vt:lpstr>
      <vt:lpstr>İÇERİK</vt:lpstr>
      <vt:lpstr>input() Fonksiyonu</vt:lpstr>
      <vt:lpstr>input() Fonksiyonu</vt:lpstr>
      <vt:lpstr>input() Fonksiyonu</vt:lpstr>
      <vt:lpstr>input() Fonksiyonu</vt:lpstr>
      <vt:lpstr>input() Fonksiyonu</vt:lpstr>
      <vt:lpstr>input() Fonksiyonu</vt:lpstr>
      <vt:lpstr>input() Fonksiyonu</vt:lpstr>
      <vt:lpstr>Mantıksal Değerler ve Karşılaştırma Operatörleri</vt:lpstr>
      <vt:lpstr>Mantıksal Değerler ve Karşılaştırma Operatörleri</vt:lpstr>
      <vt:lpstr>Mantıksal Değerler ve Karşılaştırma Operatörleri</vt:lpstr>
      <vt:lpstr>Mantıksal Değerler ve Karşılaştırma Operatörleri</vt:lpstr>
      <vt:lpstr>Mantıksal Değerler ve Karşılaştırma Operatörleri</vt:lpstr>
      <vt:lpstr>Mantıksal Değerler ve Karşılaştırma Operatörleri</vt:lpstr>
      <vt:lpstr>Mantıksal Bağlaçlar</vt:lpstr>
      <vt:lpstr>Mantıksal Bağlaçlar</vt:lpstr>
      <vt:lpstr>Mantıksal Bağlaçlar</vt:lpstr>
      <vt:lpstr>Mantıksal Bağlaçlar</vt:lpstr>
      <vt:lpstr>Mantıksal Bağlaçlar</vt:lpstr>
      <vt:lpstr>Mantıksal Bağlaçlar</vt:lpstr>
      <vt:lpstr>Mantıksal Bağlaçlar</vt:lpstr>
      <vt:lpstr>Koşullu Durumlar</vt:lpstr>
      <vt:lpstr>Koşullu Durumlar</vt:lpstr>
      <vt:lpstr>Koşullu Durumlar</vt:lpstr>
      <vt:lpstr>Koşullu Durumlar</vt:lpstr>
      <vt:lpstr>Koşullu Durumlar</vt:lpstr>
      <vt:lpstr>Koşullu Durumlar</vt:lpstr>
      <vt:lpstr>Koşullu Durumlar</vt:lpstr>
      <vt:lpstr>Koşullu Durumlar</vt:lpstr>
      <vt:lpstr>Koşullu Durumlar</vt:lpstr>
      <vt:lpstr>Koşullu Durumlar</vt:lpstr>
      <vt:lpstr>Koşullu Durumlar</vt:lpstr>
      <vt:lpstr>Koşullu Durumlar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Şirin</dc:creator>
  <cp:lastModifiedBy>Betül Şirin</cp:lastModifiedBy>
  <cp:revision>218</cp:revision>
  <dcterms:created xsi:type="dcterms:W3CDTF">2023-01-18T08:00:51Z</dcterms:created>
  <dcterms:modified xsi:type="dcterms:W3CDTF">2023-04-04T09:26:55Z</dcterms:modified>
</cp:coreProperties>
</file>