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</p:sldMasterIdLst>
  <p:notesMasterIdLst>
    <p:notesMasterId r:id="rId26"/>
  </p:notesMasterIdLst>
  <p:handoutMasterIdLst>
    <p:handoutMasterId r:id="rId27"/>
  </p:handoutMasterIdLst>
  <p:sldIdLst>
    <p:sldId id="606" r:id="rId2"/>
    <p:sldId id="616" r:id="rId3"/>
    <p:sldId id="605" r:id="rId4"/>
    <p:sldId id="628" r:id="rId5"/>
    <p:sldId id="617" r:id="rId6"/>
    <p:sldId id="627" r:id="rId7"/>
    <p:sldId id="629" r:id="rId8"/>
    <p:sldId id="607" r:id="rId9"/>
    <p:sldId id="608" r:id="rId10"/>
    <p:sldId id="610" r:id="rId11"/>
    <p:sldId id="609" r:id="rId12"/>
    <p:sldId id="611" r:id="rId13"/>
    <p:sldId id="626" r:id="rId14"/>
    <p:sldId id="612" r:id="rId15"/>
    <p:sldId id="613" r:id="rId16"/>
    <p:sldId id="624" r:id="rId17"/>
    <p:sldId id="625" r:id="rId18"/>
    <p:sldId id="619" r:id="rId19"/>
    <p:sldId id="621" r:id="rId20"/>
    <p:sldId id="622" r:id="rId21"/>
    <p:sldId id="620" r:id="rId22"/>
    <p:sldId id="623" r:id="rId23"/>
    <p:sldId id="630" r:id="rId24"/>
    <p:sldId id="631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FF66"/>
    <a:srgbClr val="7CBCE3"/>
    <a:srgbClr val="77A9D9"/>
    <a:srgbClr val="7CB0DC"/>
    <a:srgbClr val="E9E1D4"/>
    <a:srgbClr val="006666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67" autoAdjust="0"/>
    <p:restoredTop sz="96571" autoAdjust="0"/>
  </p:normalViewPr>
  <p:slideViewPr>
    <p:cSldViewPr snapToGrid="0">
      <p:cViewPr varScale="1">
        <p:scale>
          <a:sx n="112" d="100"/>
          <a:sy n="112" d="100"/>
        </p:scale>
        <p:origin x="-1788" y="-90"/>
      </p:cViewPr>
      <p:guideLst>
        <p:guide orient="horz" pos="4209"/>
        <p:guide pos="5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14"/>
    </p:cViewPr>
  </p:sorterViewPr>
  <p:notesViewPr>
    <p:cSldViewPr snapToGrid="0">
      <p:cViewPr varScale="1">
        <p:scale>
          <a:sx n="81" d="100"/>
          <a:sy n="81" d="100"/>
        </p:scale>
        <p:origin x="-3168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3654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2475"/>
            <a:ext cx="53657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548441F-D37E-473E-B7D9-419AC6F85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646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slide bk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 userDrawn="1"/>
        </p:nvSpPr>
        <p:spPr bwMode="auto">
          <a:xfrm>
            <a:off x="6478623" y="2033080"/>
            <a:ext cx="2276272" cy="40011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14. 5</a:t>
            </a:r>
            <a:r>
              <a:rPr lang="en-US" sz="20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Release</a:t>
            </a:r>
            <a:endPara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657600" y="5212080"/>
            <a:ext cx="3961918" cy="107721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Introduction to ANSYS</a:t>
            </a:r>
          </a:p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Meshing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7800" y="1752600"/>
            <a:ext cx="6096000" cy="3733800"/>
          </a:xfrm>
        </p:spPr>
        <p:txBody>
          <a:bodyPr/>
          <a:lstStyle>
            <a:lvl1pPr>
              <a:defRPr sz="2000" b="1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2pPr>
            <a:lvl3pPr marL="457200" indent="-228600">
              <a:buFont typeface="Arial Narrow" pitchFamily="34" charset="0"/>
              <a:buChar char="–"/>
              <a:tabLst/>
              <a:defRPr b="1">
                <a:latin typeface="Calibri" pitchFamily="34" charset="0"/>
                <a:cs typeface="Calibri" pitchFamily="34" charset="0"/>
              </a:defRPr>
            </a:lvl3pPr>
            <a:lvl4pPr marL="6858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4pPr>
            <a:lvl5pPr marL="914400" indent="-228600">
              <a:buClrTx/>
              <a:buFont typeface="Arial Narrow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smtClean="0">
                <a:latin typeface="Calibri" pitchFamily="34" charset="0"/>
                <a:cs typeface="Calibri" pitchFamily="34" charset="0"/>
              </a:defRPr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1109663" y="2937932"/>
            <a:ext cx="2528887" cy="1862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here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dirty="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dirty="0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533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74975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98975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0" y="2989263"/>
            <a:ext cx="3638550" cy="2533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638550" y="4498975"/>
            <a:ext cx="2438400" cy="1825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3638550" y="2974975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076950" y="4498975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59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922463" y="4800600"/>
            <a:ext cx="7221537" cy="14303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172200" y="5888038"/>
            <a:ext cx="2971800" cy="9683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" t="-5" r="86995" b="88000"/>
          <a:stretch>
            <a:fillRect/>
          </a:stretch>
        </p:blipFill>
        <p:spPr bwMode="auto">
          <a:xfrm>
            <a:off x="0" y="476250"/>
            <a:ext cx="1189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685800"/>
          </a:xfrm>
        </p:spPr>
        <p:txBody>
          <a:bodyPr/>
          <a:lstStyle>
            <a:lvl1pPr algn="ctr">
              <a:defRPr sz="3600" b="1" cap="non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0199" y="5390002"/>
            <a:ext cx="7554915" cy="1071758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1600" b="1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009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6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1262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590550" y="6557963"/>
            <a:ext cx="1479550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© </a:t>
            </a:r>
            <a:r>
              <a:rPr lang="en-US" sz="1000" dirty="0" smtClean="0">
                <a:latin typeface="+mn-lt"/>
              </a:rPr>
              <a:t>2012 </a:t>
            </a:r>
            <a:r>
              <a:rPr lang="en-US" sz="1000" dirty="0">
                <a:latin typeface="+mn-lt"/>
              </a:rPr>
              <a:t>ANSYS, Inc.</a:t>
            </a:r>
            <a:endParaRPr lang="en-US" sz="1000" dirty="0">
              <a:latin typeface="+mn-lt"/>
              <a:cs typeface="+mn-cs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2070100" y="6557963"/>
            <a:ext cx="1587500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fld id="{F4674F3A-4F60-4857-91A6-E62E4CF56F4B}" type="datetime4">
              <a:rPr lang="en-US" sz="1000">
                <a:latin typeface="+mn-lt"/>
                <a:cs typeface="+mn-cs"/>
              </a:rPr>
              <a:pPr eaLnBrk="0" fontAlgn="auto" hangingPunct="0">
                <a:spcAft>
                  <a:spcPts val="0"/>
                </a:spcAft>
                <a:defRPr/>
              </a:pPr>
              <a:t>November 16, 2012</a:t>
            </a:fld>
            <a:endParaRPr lang="en-US" sz="1000" dirty="0">
              <a:latin typeface="+mn-lt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749800" y="6557963"/>
            <a:ext cx="279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>
              <a:defRPr/>
            </a:pPr>
            <a:fld id="{0EB639C4-AAB0-4043-B0CD-42F410298AB6}" type="slidenum">
              <a:rPr lang="en-US" smtClean="0">
                <a:solidFill>
                  <a:schemeClr val="tx1"/>
                </a:solidFill>
                <a:cs typeface="+mn-cs"/>
              </a:rPr>
              <a:pPr algn="l">
                <a:defRPr/>
              </a:pPr>
              <a:t>‹#›</a:t>
            </a:fld>
            <a:endParaRPr lang="en-US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 bwMode="auto">
          <a:xfrm>
            <a:off x="8015063" y="6556248"/>
            <a:ext cx="658835" cy="15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dirty="0" smtClean="0">
                <a:latin typeface="Calibri" pitchFamily="34" charset="0"/>
                <a:cs typeface="Calibri" pitchFamily="34" charset="0"/>
              </a:rPr>
              <a:t>Release 14.5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1"/>
        </a:buClr>
        <a:defRPr sz="20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286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SzPct val="120000"/>
        <a:buFont typeface="Arial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4572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Calibri" pitchFamily="34" charset="0"/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687388" indent="-22542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Arial" pitchFamily="34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9144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–"/>
        <a:defRPr sz="1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 idx="4294967295"/>
          </p:nvPr>
        </p:nvSpPr>
        <p:spPr>
          <a:xfrm>
            <a:off x="3657600" y="1090530"/>
            <a:ext cx="5486400" cy="116339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Workshop 1 </a:t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ANSYS Meshing Basics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Named Selections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Add Named Selections</a:t>
            </a:r>
          </a:p>
          <a:p>
            <a:pPr lvl="1"/>
            <a:r>
              <a:rPr lang="en-GB" dirty="0" smtClean="0"/>
              <a:t>From the top toolbar select the Face Selection Filter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Select the face as shown by left clicking over it (will turn green).</a:t>
            </a:r>
          </a:p>
          <a:p>
            <a:pPr lvl="1"/>
            <a:r>
              <a:rPr lang="en-GB" dirty="0" smtClean="0"/>
              <a:t>With the face selected, right click and select Create Named Selection from the Context Menu that appears.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The Named Selection Dialog Box will appear.</a:t>
            </a:r>
          </a:p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747" y="2813866"/>
            <a:ext cx="1273810" cy="261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384720" y="2679069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27944"/>
          <a:stretch>
            <a:fillRect/>
          </a:stretch>
        </p:blipFill>
        <p:spPr bwMode="auto">
          <a:xfrm>
            <a:off x="5198400" y="1753200"/>
            <a:ext cx="3625035" cy="4564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246" y="4829847"/>
            <a:ext cx="3547619" cy="85714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6028660" y="5071730"/>
            <a:ext cx="2083982" cy="531628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2" name="Straight Arrow Connector 11"/>
          <p:cNvCxnSpPr>
            <a:stCxn id="10" idx="1"/>
            <a:endCxn id="6149" idx="3"/>
          </p:cNvCxnSpPr>
          <p:nvPr/>
        </p:nvCxnSpPr>
        <p:spPr bwMode="auto">
          <a:xfrm rot="10800000">
            <a:off x="4371866" y="5258420"/>
            <a:ext cx="1656795" cy="79125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5152190" y="4096745"/>
            <a:ext cx="780778" cy="762335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Named Selections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Add Named Selections (Continued)</a:t>
            </a:r>
          </a:p>
          <a:p>
            <a:pPr lvl="1"/>
            <a:r>
              <a:rPr lang="en-GB" dirty="0" smtClean="0"/>
              <a:t>In the Named Selections Dialog Box enter the name “inlet-z” as shown.</a:t>
            </a:r>
          </a:p>
          <a:p>
            <a:pPr lvl="1"/>
            <a:r>
              <a:rPr lang="en-GB" dirty="0" smtClean="0"/>
              <a:t>Click OK</a:t>
            </a:r>
          </a:p>
          <a:p>
            <a:pPr lvl="1"/>
            <a:r>
              <a:rPr lang="en-GB" dirty="0" smtClean="0"/>
              <a:t>The Named Selection you have just created will be listed under the Named Selections object in the Outline.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Selecting it will highlight the corresponding faces.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211" y="2185935"/>
            <a:ext cx="3833334" cy="3595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b="54942"/>
          <a:stretch>
            <a:fillRect/>
          </a:stretch>
        </p:blipFill>
        <p:spPr bwMode="auto">
          <a:xfrm>
            <a:off x="1695181" y="3886716"/>
            <a:ext cx="2773810" cy="1845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2946392" y="5134593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145062" y="2637973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213574" y="5216786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Named Selections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Add Named Selections (Continued)</a:t>
            </a:r>
          </a:p>
          <a:p>
            <a:pPr lvl="1"/>
            <a:r>
              <a:rPr lang="en-GB" dirty="0" smtClean="0"/>
              <a:t>Use exactly the same procedure to create two more Named Selections “inlet-y” &amp; “Outlet”.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These Named Selections will be used to define boundary conditions in the fluid solver.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b="47250"/>
          <a:stretch>
            <a:fillRect/>
          </a:stretch>
        </p:blipFill>
        <p:spPr bwMode="auto">
          <a:xfrm>
            <a:off x="1140378" y="3116065"/>
            <a:ext cx="2773810" cy="2160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5198400" y="1753200"/>
            <a:ext cx="3625058" cy="4564286"/>
            <a:chOff x="5198400" y="1753200"/>
            <a:chExt cx="3625058" cy="4564286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7944"/>
            <a:stretch>
              <a:fillRect/>
            </a:stretch>
          </p:blipFill>
          <p:spPr bwMode="auto">
            <a:xfrm>
              <a:off x="5198400" y="1753200"/>
              <a:ext cx="3625058" cy="45642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r="82815" b="79520"/>
            <a:stretch>
              <a:fillRect/>
            </a:stretch>
          </p:blipFill>
          <p:spPr bwMode="auto">
            <a:xfrm>
              <a:off x="5210281" y="1775989"/>
              <a:ext cx="864488" cy="934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 bwMode="auto">
          <a:xfrm>
            <a:off x="7150813" y="5373383"/>
            <a:ext cx="801385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nlet-y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231295" y="2083941"/>
            <a:ext cx="801385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outlet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287768" y="4989817"/>
            <a:ext cx="801385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inlet-z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rot="8914721">
            <a:off x="6739846" y="5075433"/>
            <a:ext cx="523982" cy="544531"/>
          </a:xfrm>
          <a:prstGeom prst="arc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Arc 13"/>
          <p:cNvSpPr/>
          <p:nvPr/>
        </p:nvSpPr>
        <p:spPr bwMode="auto">
          <a:xfrm rot="13936385">
            <a:off x="5299751" y="4611384"/>
            <a:ext cx="523982" cy="544531"/>
          </a:xfrm>
          <a:prstGeom prst="arc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rc 14"/>
          <p:cNvSpPr/>
          <p:nvPr/>
        </p:nvSpPr>
        <p:spPr bwMode="auto">
          <a:xfrm rot="19111980">
            <a:off x="7096017" y="2020584"/>
            <a:ext cx="523982" cy="544531"/>
          </a:xfrm>
          <a:prstGeom prst="arc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 bwMode="auto">
          <a:xfrm>
            <a:off x="2066877" y="4291753"/>
            <a:ext cx="1154788" cy="1141484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The mesh we have just generated may be suitable for a simple laminar flow calculation.</a:t>
            </a:r>
          </a:p>
          <a:p>
            <a:pPr lvl="1"/>
            <a:r>
              <a:rPr lang="en-GB" dirty="0" smtClean="0"/>
              <a:t>There are many ways in which a mesh can be generated to accommodate for the requirements of specific applications.</a:t>
            </a:r>
          </a:p>
          <a:p>
            <a:pPr lvl="1"/>
            <a:r>
              <a:rPr lang="en-GB" dirty="0" smtClean="0"/>
              <a:t>More complex physics, such as turbulence for example, have additional requirements.</a:t>
            </a:r>
          </a:p>
          <a:p>
            <a:pPr lvl="1"/>
            <a:r>
              <a:rPr lang="en-GB" dirty="0" smtClean="0"/>
              <a:t>We’ll now look at an example.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</a:t>
            </a:r>
            <a:endParaRPr lang="en-GB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4470548" cy="4573588"/>
          </a:xfrm>
        </p:spPr>
        <p:txBody>
          <a:bodyPr/>
          <a:lstStyle/>
          <a:p>
            <a:r>
              <a:rPr lang="en-GB" dirty="0" smtClean="0"/>
              <a:t>Mesh with Inflation Layers</a:t>
            </a:r>
          </a:p>
          <a:p>
            <a:pPr lvl="1"/>
            <a:r>
              <a:rPr lang="en-GB" dirty="0" smtClean="0"/>
              <a:t>The fluid simulation will concern a wall bounded turbulent flow. To adequately resolve flow gradients near the wall we need smaller mesh cells near the wall.</a:t>
            </a:r>
          </a:p>
          <a:p>
            <a:pPr lvl="1"/>
            <a:r>
              <a:rPr lang="en-GB" dirty="0" smtClean="0"/>
              <a:t>An efficient way to achieve this is by ‘inflating’ the wall surface mesh to produce layers of thin prismatic cells called Inflation Layers.</a:t>
            </a:r>
          </a:p>
          <a:p>
            <a:pPr lvl="1"/>
            <a:r>
              <a:rPr lang="en-GB" dirty="0" smtClean="0"/>
              <a:t>In the Outline, click mesh to display the Details of Mesh panel.</a:t>
            </a:r>
          </a:p>
          <a:p>
            <a:pPr lvl="1"/>
            <a:r>
              <a:rPr lang="en-GB" dirty="0" smtClean="0"/>
              <a:t>Expand the Inflation Section and set Use Automatic Inflation to Program Controlled. </a:t>
            </a:r>
          </a:p>
          <a:p>
            <a:pPr lvl="1"/>
            <a:r>
              <a:rPr lang="en-GB" dirty="0" smtClean="0"/>
              <a:t>Click Generate. </a:t>
            </a:r>
          </a:p>
          <a:p>
            <a:pPr lvl="2"/>
            <a:r>
              <a:rPr lang="en-GB" dirty="0" smtClean="0"/>
              <a:t>The mesh will be regenerated with the new settings.</a:t>
            </a:r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b="46652"/>
          <a:stretch>
            <a:fillRect/>
          </a:stretch>
        </p:blipFill>
        <p:spPr bwMode="auto">
          <a:xfrm>
            <a:off x="5336461" y="783618"/>
            <a:ext cx="3071429" cy="2006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 b="2495"/>
          <a:stretch>
            <a:fillRect/>
          </a:stretch>
        </p:blipFill>
        <p:spPr bwMode="auto">
          <a:xfrm>
            <a:off x="5336461" y="2920911"/>
            <a:ext cx="3071429" cy="3517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6264944" y="1744120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86159" y="3449631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089169" y="3842535"/>
            <a:ext cx="1304818" cy="215757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l="1012" r="84506"/>
          <a:stretch>
            <a:fillRect/>
          </a:stretch>
        </p:blipFill>
        <p:spPr bwMode="auto">
          <a:xfrm>
            <a:off x="2394689" y="5514651"/>
            <a:ext cx="1287864" cy="2619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Inflated Mesh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49" y="1751012"/>
            <a:ext cx="4055879" cy="1773024"/>
          </a:xfrm>
        </p:spPr>
        <p:txBody>
          <a:bodyPr/>
          <a:lstStyle/>
          <a:p>
            <a:r>
              <a:rPr lang="en-GB" dirty="0" smtClean="0"/>
              <a:t>Review the Inflated Mesh</a:t>
            </a:r>
          </a:p>
          <a:p>
            <a:pPr lvl="1"/>
            <a:r>
              <a:rPr lang="en-GB" dirty="0" smtClean="0"/>
              <a:t>The program controlled inflation has automatically excluded the Named Selection faces creating layers on the unnamed wall faces.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7864"/>
          <a:stretch>
            <a:fillRect/>
          </a:stretch>
        </p:blipFill>
        <p:spPr bwMode="auto">
          <a:xfrm>
            <a:off x="5291145" y="1753200"/>
            <a:ext cx="3507109" cy="4564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6388253" y="1866192"/>
            <a:ext cx="1081057" cy="763991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8" name="Straight Arrow Connector 7"/>
          <p:cNvCxnSpPr>
            <a:stCxn id="7" idx="1"/>
            <a:endCxn id="10246" idx="3"/>
          </p:cNvCxnSpPr>
          <p:nvPr/>
        </p:nvCxnSpPr>
        <p:spPr bwMode="auto">
          <a:xfrm rot="10800000" flipV="1">
            <a:off x="4582977" y="2248188"/>
            <a:ext cx="1805276" cy="2510542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88837" y="3772002"/>
            <a:ext cx="3812400" cy="2469321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 l="18256" t="26320" r="15034" b="24080"/>
          <a:stretch>
            <a:fillRect/>
          </a:stretch>
        </p:blipFill>
        <p:spPr bwMode="auto">
          <a:xfrm>
            <a:off x="837549" y="3423684"/>
            <a:ext cx="3745428" cy="26700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View Mesh Interior </a:t>
            </a:r>
            <a:endParaRPr lang="en-GB" dirty="0" smtClean="0"/>
          </a:p>
          <a:p>
            <a:pPr lvl="1"/>
            <a:r>
              <a:rPr lang="en-GB" dirty="0" smtClean="0"/>
              <a:t>To inspect the interior of a mesh Section planes are used.</a:t>
            </a:r>
          </a:p>
          <a:p>
            <a:pPr lvl="1"/>
            <a:r>
              <a:rPr lang="en-GB" dirty="0" smtClean="0"/>
              <a:t>Click the +Z axis to orientate the view as shown.</a:t>
            </a:r>
          </a:p>
          <a:p>
            <a:pPr lvl="1"/>
            <a:r>
              <a:rPr lang="en-GB" dirty="0" smtClean="0"/>
              <a:t>Click the New Section Plane button in the Section Planes panel (lower left).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If the panel is not visible activate it by selecting View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Windows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Section Planes from the main menu bar.</a:t>
            </a:r>
            <a:endParaRPr lang="en-GB" dirty="0"/>
          </a:p>
        </p:txBody>
      </p:sp>
      <p:pic>
        <p:nvPicPr>
          <p:cNvPr id="10" name="Picture 9" descr="section_plane2.png"/>
          <p:cNvPicPr>
            <a:picLocks noChangeAspect="1"/>
          </p:cNvPicPr>
          <p:nvPr/>
        </p:nvPicPr>
        <p:blipFill>
          <a:blip r:embed="rId2"/>
          <a:srcRect r="23778"/>
          <a:stretch>
            <a:fillRect/>
          </a:stretch>
        </p:blipFill>
        <p:spPr>
          <a:xfrm>
            <a:off x="825499" y="4043363"/>
            <a:ext cx="2942168" cy="977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 l="28915"/>
          <a:stretch>
            <a:fillRect/>
          </a:stretch>
        </p:blipFill>
        <p:spPr bwMode="auto">
          <a:xfrm>
            <a:off x="5292000" y="1753200"/>
            <a:ext cx="3456018" cy="4564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Planes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037" y="3595474"/>
            <a:ext cx="1247775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7468216" y="4249223"/>
            <a:ext cx="686956" cy="673651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65398" y="4253884"/>
            <a:ext cx="472336" cy="445118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Planes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4481180" cy="4573588"/>
          </a:xfrm>
        </p:spPr>
        <p:txBody>
          <a:bodyPr/>
          <a:lstStyle/>
          <a:p>
            <a:r>
              <a:rPr lang="en-GB" dirty="0"/>
              <a:t>View </a:t>
            </a:r>
            <a:r>
              <a:rPr lang="en-GB" dirty="0" smtClean="0"/>
              <a:t>Mesh Interior (Continued)</a:t>
            </a:r>
          </a:p>
          <a:p>
            <a:pPr lvl="1"/>
            <a:r>
              <a:rPr lang="en-GB" dirty="0" smtClean="0"/>
              <a:t>Create the Section Plane by clicking and dragging a vertical line down through the geometry as shown.</a:t>
            </a:r>
          </a:p>
          <a:p>
            <a:pPr lvl="2"/>
            <a:r>
              <a:rPr lang="en-GB" dirty="0" smtClean="0"/>
              <a:t>It’s not necessary to drag the line all the way through the geometry – just far enough to establish a vertical line then release.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Click the blue </a:t>
            </a:r>
            <a:r>
              <a:rPr lang="en-GB" dirty="0" err="1" smtClean="0"/>
              <a:t>iso</a:t>
            </a:r>
            <a:r>
              <a:rPr lang="en-GB" dirty="0" smtClean="0"/>
              <a:t> ball to snap to the isometric view.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6801" t="5600" r="37327" b="68320"/>
          <a:stretch>
            <a:fillRect/>
          </a:stretch>
        </p:blipFill>
        <p:spPr bwMode="auto">
          <a:xfrm>
            <a:off x="5634577" y="829446"/>
            <a:ext cx="2786168" cy="2636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24" y="5046601"/>
            <a:ext cx="1202381" cy="1059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1311964" y="5333767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H="1">
            <a:off x="5927651" y="2121195"/>
            <a:ext cx="1658680" cy="10631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 bwMode="auto">
          <a:xfrm>
            <a:off x="5243008" y="1360926"/>
            <a:ext cx="860080" cy="338554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  <a:cs typeface="Calibri" pitchFamily="34" charset="0"/>
              </a:rPr>
              <a:t>Click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232372" y="1998884"/>
            <a:ext cx="860084" cy="338554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  <a:cs typeface="Calibri" pitchFamily="34" charset="0"/>
              </a:rPr>
              <a:t>Drag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231217" y="2619102"/>
            <a:ext cx="859245" cy="338554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Release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 l="27384" t="2800" r="25236" b="20160"/>
          <a:stretch>
            <a:fillRect/>
          </a:stretch>
        </p:blipFill>
        <p:spPr bwMode="auto">
          <a:xfrm>
            <a:off x="6138461" y="3668231"/>
            <a:ext cx="1751578" cy="2730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Planes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Select the “Section Plane 1” and Click </a:t>
            </a:r>
            <a:r>
              <a:rPr lang="en-GB" dirty="0" smtClean="0"/>
              <a:t>on Edit Section Plane tool to activate editing.</a:t>
            </a:r>
          </a:p>
          <a:p>
            <a:pPr lvl="1"/>
            <a:r>
              <a:rPr lang="en-GB" dirty="0" smtClean="0"/>
              <a:t>Click anywhere in the graphics window and drag to slide the Section through the mesh.</a:t>
            </a:r>
          </a:p>
          <a:p>
            <a:pPr lvl="1"/>
            <a:r>
              <a:rPr lang="en-GB" dirty="0" smtClean="0"/>
              <a:t>Release to set the new position.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8915"/>
          <a:stretch>
            <a:fillRect/>
          </a:stretch>
        </p:blipFill>
        <p:spPr bwMode="auto">
          <a:xfrm>
            <a:off x="5292000" y="1753200"/>
            <a:ext cx="3456018" cy="4564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>
            <a:off x="5603358" y="3306726"/>
            <a:ext cx="637954" cy="414669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6" name="Picture 5" descr="section_plane.png"/>
          <p:cNvPicPr>
            <a:picLocks noChangeAspect="1"/>
          </p:cNvPicPr>
          <p:nvPr/>
        </p:nvPicPr>
        <p:blipFill>
          <a:blip r:embed="rId3"/>
          <a:srcRect r="22925"/>
          <a:stretch>
            <a:fillRect/>
          </a:stretch>
        </p:blipFill>
        <p:spPr>
          <a:xfrm>
            <a:off x="835025" y="2080153"/>
            <a:ext cx="2819338" cy="9085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 bwMode="auto">
          <a:xfrm>
            <a:off x="1178664" y="2230351"/>
            <a:ext cx="472337" cy="470518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Planes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Click either side of Section Plane tool to </a:t>
            </a:r>
            <a:r>
              <a:rPr lang="en-GB" dirty="0" smtClean="0"/>
              <a:t>toggle the mesh display on </a:t>
            </a:r>
            <a:r>
              <a:rPr lang="en-GB" dirty="0" smtClean="0"/>
              <a:t>cutting plane from reverse direction</a:t>
            </a:r>
            <a:endParaRPr lang="en-GB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8915"/>
          <a:stretch>
            <a:fillRect/>
          </a:stretch>
        </p:blipFill>
        <p:spPr bwMode="auto">
          <a:xfrm>
            <a:off x="5292000" y="1753200"/>
            <a:ext cx="3456018" cy="4564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6936587" y="2399170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</a:p>
          <a:p>
            <a:pPr lvl="1"/>
            <a:r>
              <a:rPr lang="en-GB" dirty="0" smtClean="0"/>
              <a:t>This workshop assumes little or no prior experience of ANSYS Meshing. Basic workflow will be demonstrated.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Objectives</a:t>
            </a:r>
          </a:p>
          <a:p>
            <a:pPr lvl="1"/>
            <a:r>
              <a:rPr lang="en-GB" dirty="0" smtClean="0"/>
              <a:t>Starting ANSYS Meshing</a:t>
            </a:r>
          </a:p>
          <a:p>
            <a:pPr lvl="1"/>
            <a:r>
              <a:rPr lang="en-GB" dirty="0" smtClean="0"/>
              <a:t>Generating a mesh</a:t>
            </a:r>
          </a:p>
          <a:p>
            <a:pPr lvl="1"/>
            <a:r>
              <a:rPr lang="en-GB" dirty="0"/>
              <a:t>Creating Named </a:t>
            </a:r>
            <a:r>
              <a:rPr lang="en-GB" dirty="0" smtClean="0"/>
              <a:t>Selections</a:t>
            </a:r>
          </a:p>
          <a:p>
            <a:pPr lvl="1"/>
            <a:r>
              <a:rPr lang="en-GB" dirty="0" smtClean="0"/>
              <a:t>Adding Inflation</a:t>
            </a:r>
            <a:endParaRPr lang="en-GB" dirty="0"/>
          </a:p>
          <a:p>
            <a:pPr lvl="1"/>
            <a:r>
              <a:rPr lang="en-GB" dirty="0" smtClean="0"/>
              <a:t>Examining the mesh</a:t>
            </a:r>
          </a:p>
          <a:p>
            <a:pPr lvl="1"/>
            <a:r>
              <a:rPr lang="en-GB" dirty="0" smtClean="0"/>
              <a:t>Checking mesh quality</a:t>
            </a:r>
          </a:p>
          <a:p>
            <a:pPr lvl="1"/>
            <a:r>
              <a:rPr lang="en-GB" dirty="0" smtClean="0"/>
              <a:t>Saving the project</a:t>
            </a:r>
          </a:p>
          <a:p>
            <a:r>
              <a:rPr lang="en-GB" dirty="0"/>
              <a:t>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185" y="1977643"/>
            <a:ext cx="4266061" cy="4090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683" y="1649407"/>
            <a:ext cx="3813048" cy="4573588"/>
          </a:xfrm>
        </p:spPr>
        <p:txBody>
          <a:bodyPr/>
          <a:lstStyle/>
          <a:p>
            <a:pPr lvl="1"/>
            <a:r>
              <a:rPr lang="en-GB" dirty="0" smtClean="0"/>
              <a:t>Display whole elements using the Show Whole Elements button in the Section Planes Panel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/>
              <a:t>Deactivate the Section Plane by </a:t>
            </a:r>
            <a:r>
              <a:rPr lang="en-GB" dirty="0" err="1"/>
              <a:t>unchecking</a:t>
            </a:r>
            <a:r>
              <a:rPr lang="en-GB" dirty="0"/>
              <a:t> the box “Slice Plane 1” in the Section Plane Panel.</a:t>
            </a:r>
          </a:p>
          <a:p>
            <a:pPr lvl="1"/>
            <a:endParaRPr lang="en-GB" dirty="0"/>
          </a:p>
        </p:txBody>
      </p:sp>
      <p:pic>
        <p:nvPicPr>
          <p:cNvPr id="12" name="Picture 11" descr="section_plane3.png"/>
          <p:cNvPicPr>
            <a:picLocks noChangeAspect="1"/>
          </p:cNvPicPr>
          <p:nvPr/>
        </p:nvPicPr>
        <p:blipFill>
          <a:blip r:embed="rId2"/>
          <a:srcRect r="20629"/>
          <a:stretch>
            <a:fillRect/>
          </a:stretch>
        </p:blipFill>
        <p:spPr>
          <a:xfrm>
            <a:off x="761471" y="2515658"/>
            <a:ext cx="3048530" cy="957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section_plane4.png"/>
          <p:cNvPicPr>
            <a:picLocks noChangeAspect="1"/>
          </p:cNvPicPr>
          <p:nvPr/>
        </p:nvPicPr>
        <p:blipFill>
          <a:blip r:embed="rId3"/>
          <a:srcRect r="18212"/>
          <a:stretch>
            <a:fillRect/>
          </a:stretch>
        </p:blipFill>
        <p:spPr>
          <a:xfrm>
            <a:off x="775758" y="4647670"/>
            <a:ext cx="3118909" cy="8979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Planes (5)</a:t>
            </a:r>
            <a:endParaRPr lang="en-GB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 l="28915"/>
          <a:stretch>
            <a:fillRect/>
          </a:stretch>
        </p:blipFill>
        <p:spPr bwMode="auto">
          <a:xfrm>
            <a:off x="5292000" y="1753200"/>
            <a:ext cx="3456018" cy="4564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1708325" y="2692161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8539" y="5182144"/>
            <a:ext cx="481395" cy="482057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Mesh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Check Quality</a:t>
            </a:r>
          </a:p>
          <a:p>
            <a:pPr lvl="1"/>
            <a:r>
              <a:rPr lang="en-GB" dirty="0" smtClean="0"/>
              <a:t>Before using a mesh in any solver it is important to check the mesh quality.</a:t>
            </a:r>
          </a:p>
          <a:p>
            <a:pPr lvl="1"/>
            <a:r>
              <a:rPr lang="en-GB" dirty="0" smtClean="0"/>
              <a:t>Quality is defined through various metrics which measure the degree to which each mesh cell varies from an ideal shape.</a:t>
            </a:r>
          </a:p>
          <a:p>
            <a:pPr lvl="1"/>
            <a:r>
              <a:rPr lang="en-GB" dirty="0" smtClean="0"/>
              <a:t>In the Details of Mesh panel expand Statistics. </a:t>
            </a:r>
            <a:r>
              <a:rPr lang="en-GB" dirty="0"/>
              <a:t>C</a:t>
            </a:r>
            <a:r>
              <a:rPr lang="en-GB" dirty="0" smtClean="0"/>
              <a:t>lick in the box to the right of Mesh Metric and select Orthogonal Quality.</a:t>
            </a:r>
          </a:p>
          <a:p>
            <a:pPr lvl="1"/>
            <a:r>
              <a:rPr lang="en-GB" dirty="0" smtClean="0"/>
              <a:t>The minimum value for Orthogonal Quality is important and should not fall below 0.05. The minimum for this mesh is acceptable.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b="8167"/>
          <a:stretch>
            <a:fillRect/>
          </a:stretch>
        </p:blipFill>
        <p:spPr bwMode="auto">
          <a:xfrm>
            <a:off x="5164433" y="2289987"/>
            <a:ext cx="3250000" cy="3542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823355" y="4703773"/>
            <a:ext cx="1576366" cy="208470"/>
          </a:xfrm>
          <a:prstGeom prst="rect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GB" dirty="0" smtClean="0"/>
              <a:t>This completes the workshop.</a:t>
            </a:r>
          </a:p>
          <a:p>
            <a:pPr lvl="1"/>
            <a:r>
              <a:rPr lang="en-GB" dirty="0" smtClean="0"/>
              <a:t>From the main menu select File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Close Meshing</a:t>
            </a:r>
          </a:p>
          <a:p>
            <a:pPr lvl="2"/>
            <a:r>
              <a:rPr lang="en-GB" dirty="0" smtClean="0"/>
              <a:t>Workbench will save any application data.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From the Workbench Project Page use the file menu and save the project as “AMWS1.wbpj” to your working folder.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Save the Project</a:t>
            </a:r>
            <a:endParaRPr lang="en-GB" dirty="0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Managing External Files</a:t>
            </a:r>
            <a:endParaRPr lang="en-GB" dirty="0"/>
          </a:p>
          <a:p>
            <a:pPr lvl="1"/>
            <a:r>
              <a:rPr lang="en-GB" dirty="0" smtClean="0"/>
              <a:t>The Workbench project file structure provides a directory named “</a:t>
            </a:r>
            <a:r>
              <a:rPr lang="en-GB" dirty="0" err="1" smtClean="0"/>
              <a:t>user_files</a:t>
            </a:r>
            <a:r>
              <a:rPr lang="en-GB" dirty="0" smtClean="0"/>
              <a:t>” which may be used to store CAD, or any other files you wish to associate with the project.</a:t>
            </a:r>
          </a:p>
          <a:p>
            <a:pPr lvl="1"/>
            <a:endParaRPr lang="en-GB" dirty="0" smtClean="0"/>
          </a:p>
          <a:p>
            <a:pPr lvl="1"/>
            <a:r>
              <a:rPr lang="en-GB" dirty="0"/>
              <a:t>If you have used imported geometry in your Workbench </a:t>
            </a:r>
            <a:r>
              <a:rPr lang="en-GB" dirty="0" smtClean="0"/>
              <a:t>project and subsequently intend to transfer the project to another computer you can move or place a copy of the required files in the </a:t>
            </a:r>
            <a:r>
              <a:rPr lang="en-GB" dirty="0" err="1" smtClean="0"/>
              <a:t>user_files</a:t>
            </a:r>
            <a:r>
              <a:rPr lang="en-GB" dirty="0" smtClean="0"/>
              <a:t> folder.</a:t>
            </a: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Appendix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3551" y="2656115"/>
            <a:ext cx="1623201" cy="948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613" y="3434551"/>
            <a:ext cx="1748942" cy="1657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6914408" y="2256503"/>
            <a:ext cx="1934623" cy="8309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alibri" pitchFamily="34" charset="0"/>
                <a:cs typeface="Calibri" pitchFamily="34" charset="0"/>
              </a:rPr>
              <a:t>Example Project Directory Containing User Files</a:t>
            </a:r>
          </a:p>
        </p:txBody>
      </p:sp>
    </p:spTree>
    <p:extLst>
      <p:ext uri="{BB962C8B-B14F-4D97-AF65-F5344CB8AC3E}">
        <p14:creationId xmlns:p14="http://schemas.microsoft.com/office/powerpoint/2010/main" xmlns="" val="2190448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1192" y="3218834"/>
            <a:ext cx="4639458" cy="323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49" y="1751012"/>
            <a:ext cx="3819219" cy="4573588"/>
          </a:xfrm>
        </p:spPr>
        <p:txBody>
          <a:bodyPr/>
          <a:lstStyle/>
          <a:p>
            <a:r>
              <a:rPr lang="en-GB" dirty="0" smtClean="0"/>
              <a:t>Managing External Files (Continued)</a:t>
            </a:r>
            <a:endParaRPr lang="en-GB" dirty="0"/>
          </a:p>
          <a:p>
            <a:pPr lvl="1"/>
            <a:r>
              <a:rPr lang="en-GB" dirty="0" smtClean="0"/>
              <a:t>When the project is reopened Workbench will prompt you to locate the file.</a:t>
            </a:r>
          </a:p>
          <a:p>
            <a:pPr lvl="2"/>
            <a:r>
              <a:rPr lang="en-GB" dirty="0" smtClean="0"/>
              <a:t>From the View Menu, select Files.</a:t>
            </a:r>
          </a:p>
          <a:p>
            <a:pPr lvl="2"/>
            <a:r>
              <a:rPr lang="en-GB" dirty="0" smtClean="0"/>
              <a:t>Right click on the relevant file in the list and select Repair “</a:t>
            </a:r>
            <a:r>
              <a:rPr lang="en-GB" dirty="0" err="1" smtClean="0"/>
              <a:t>filename.xxx</a:t>
            </a:r>
            <a:r>
              <a:rPr lang="en-GB" dirty="0" smtClean="0"/>
              <a:t>”.</a:t>
            </a:r>
          </a:p>
          <a:p>
            <a:pPr lvl="2"/>
            <a:r>
              <a:rPr lang="en-GB" dirty="0" smtClean="0"/>
              <a:t>Browse to the file in the </a:t>
            </a:r>
            <a:r>
              <a:rPr lang="en-GB" dirty="0" err="1" smtClean="0"/>
              <a:t>user_files</a:t>
            </a:r>
            <a:r>
              <a:rPr lang="en-GB" dirty="0" smtClean="0"/>
              <a:t> folder.</a:t>
            </a:r>
          </a:p>
          <a:p>
            <a:pPr lvl="2"/>
            <a:r>
              <a:rPr lang="en-GB" dirty="0" smtClean="0"/>
              <a:t>The new path will be saved with the project.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Appendix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1192" y="1136623"/>
            <a:ext cx="4639457" cy="1925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98894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31740"/>
          <a:stretch>
            <a:fillRect/>
          </a:stretch>
        </p:blipFill>
        <p:spPr bwMode="auto">
          <a:xfrm>
            <a:off x="4518835" y="542235"/>
            <a:ext cx="4451360" cy="38828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</a:t>
            </a:r>
            <a:r>
              <a:rPr lang="en-GB" dirty="0" err="1" smtClean="0"/>
              <a:t>Startup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267" y="997478"/>
            <a:ext cx="4090331" cy="4573588"/>
          </a:xfrm>
        </p:spPr>
        <p:txBody>
          <a:bodyPr/>
          <a:lstStyle/>
          <a:p>
            <a:r>
              <a:rPr lang="en-GB" dirty="0"/>
              <a:t>Create the Project</a:t>
            </a:r>
          </a:p>
          <a:p>
            <a:pPr lvl="1"/>
            <a:r>
              <a:rPr lang="en-GB" dirty="0"/>
              <a:t>Start Workbench</a:t>
            </a:r>
            <a:r>
              <a:rPr lang="en-GB" dirty="0" smtClean="0"/>
              <a:t>.</a:t>
            </a:r>
          </a:p>
          <a:p>
            <a:pPr lvl="2"/>
            <a:r>
              <a:rPr lang="en-GB" dirty="0" smtClean="0"/>
              <a:t>Start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All Programs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ANSYS 14.5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Workbench 14.5</a:t>
            </a:r>
            <a:endParaRPr lang="en-GB" dirty="0"/>
          </a:p>
          <a:p>
            <a:pPr lvl="1"/>
            <a:r>
              <a:rPr lang="en-GB" dirty="0" smtClean="0"/>
              <a:t>If have </a:t>
            </a:r>
            <a:r>
              <a:rPr lang="en-GB" dirty="0"/>
              <a:t>access to DesignModeler, follow </a:t>
            </a:r>
            <a:r>
              <a:rPr lang="en-GB" dirty="0" smtClean="0"/>
              <a:t>the </a:t>
            </a:r>
            <a:r>
              <a:rPr lang="en-GB" dirty="0"/>
              <a:t>instructions </a:t>
            </a:r>
            <a:r>
              <a:rPr lang="en-GB" dirty="0" smtClean="0"/>
              <a:t>below.</a:t>
            </a:r>
            <a:endParaRPr lang="en-GB" dirty="0"/>
          </a:p>
          <a:p>
            <a:pPr lvl="2"/>
            <a:r>
              <a:rPr lang="en-GB" dirty="0" smtClean="0"/>
              <a:t>This workshop uses the geometry created in workshop 1 of the DesignModeler course. </a:t>
            </a:r>
            <a:r>
              <a:rPr lang="en-GB" dirty="0"/>
              <a:t>O</a:t>
            </a:r>
            <a:r>
              <a:rPr lang="en-GB" dirty="0" smtClean="0"/>
              <a:t>pen your saved project (DMWS1) and drag </a:t>
            </a:r>
            <a:r>
              <a:rPr lang="en-GB" dirty="0"/>
              <a:t>and drop a </a:t>
            </a:r>
            <a:r>
              <a:rPr lang="en-GB" dirty="0" smtClean="0"/>
              <a:t>Meshing </a:t>
            </a:r>
            <a:r>
              <a:rPr lang="en-GB" dirty="0"/>
              <a:t>component system </a:t>
            </a:r>
            <a:r>
              <a:rPr lang="en-GB" dirty="0" smtClean="0"/>
              <a:t>onto the Geometry Cell (A2) as shown. </a:t>
            </a:r>
            <a:r>
              <a:rPr lang="en-GB" dirty="0"/>
              <a:t>If you did not complete this workshop, a copy is provided </a:t>
            </a:r>
            <a:r>
              <a:rPr lang="en-GB" dirty="0" smtClean="0"/>
              <a:t>in “</a:t>
            </a:r>
            <a:r>
              <a:rPr lang="en-GB" dirty="0" err="1" smtClean="0"/>
              <a:t>Workshop_Input_Files</a:t>
            </a:r>
            <a:r>
              <a:rPr lang="en-GB" dirty="0" smtClean="0"/>
              <a:t>” folder</a:t>
            </a:r>
            <a:r>
              <a:rPr lang="en-GB" dirty="0" smtClean="0"/>
              <a:t>. </a:t>
            </a:r>
          </a:p>
          <a:p>
            <a:pPr lvl="3"/>
            <a:r>
              <a:rPr lang="en-GB" dirty="0" smtClean="0"/>
              <a:t>Note: If folder contains an archived project (DMWS1.wbpz),  use “File </a:t>
            </a:r>
            <a:r>
              <a:rPr lang="en-GB" dirty="0" smtClean="0">
                <a:sym typeface="Wingdings" pitchFamily="2" charset="2"/>
              </a:rPr>
              <a:t> Restore Archive” option to open it and save project to the </a:t>
            </a:r>
            <a:r>
              <a:rPr lang="en-GB" dirty="0" smtClean="0">
                <a:sym typeface="Wingdings" pitchFamily="2" charset="2"/>
              </a:rPr>
              <a:t>same folder</a:t>
            </a:r>
            <a:endParaRPr lang="en-GB" dirty="0"/>
          </a:p>
          <a:p>
            <a:endParaRPr lang="en-GB" dirty="0"/>
          </a:p>
        </p:txBody>
      </p:sp>
      <p:sp>
        <p:nvSpPr>
          <p:cNvPr id="12" name="Arc 11"/>
          <p:cNvSpPr/>
          <p:nvPr/>
        </p:nvSpPr>
        <p:spPr bwMode="auto">
          <a:xfrm rot="8393630">
            <a:off x="4242964" y="1096970"/>
            <a:ext cx="7790598" cy="1479390"/>
          </a:xfrm>
          <a:prstGeom prst="arc">
            <a:avLst/>
          </a:prstGeom>
          <a:noFill/>
          <a:ln w="1905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241" y="4582632"/>
            <a:ext cx="4445840" cy="1900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r="67200" b="55179"/>
          <a:stretch>
            <a:fillRect/>
          </a:stretch>
        </p:blipFill>
        <p:spPr bwMode="auto">
          <a:xfrm>
            <a:off x="4481146" y="1011885"/>
            <a:ext cx="4493657" cy="3713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</a:t>
            </a:r>
            <a:r>
              <a:rPr lang="en-GB" dirty="0" err="1" smtClean="0"/>
              <a:t>Startup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564738"/>
            <a:ext cx="3813048" cy="4573588"/>
          </a:xfrm>
        </p:spPr>
        <p:txBody>
          <a:bodyPr/>
          <a:lstStyle/>
          <a:p>
            <a:r>
              <a:rPr lang="en-GB" dirty="0"/>
              <a:t>Create the Project</a:t>
            </a:r>
          </a:p>
          <a:p>
            <a:pPr lvl="1"/>
            <a:r>
              <a:rPr lang="en-GB" dirty="0" smtClean="0"/>
              <a:t>If you do </a:t>
            </a:r>
            <a:r>
              <a:rPr lang="en-GB" i="1" dirty="0" smtClean="0"/>
              <a:t>not</a:t>
            </a:r>
            <a:r>
              <a:rPr lang="en-GB" dirty="0" smtClean="0"/>
              <a:t> have access to </a:t>
            </a:r>
            <a:r>
              <a:rPr lang="en-GB" dirty="0" err="1" smtClean="0"/>
              <a:t>DesignModeler</a:t>
            </a:r>
            <a:r>
              <a:rPr lang="en-GB" dirty="0"/>
              <a:t> </a:t>
            </a:r>
            <a:r>
              <a:rPr lang="en-GB" dirty="0" smtClean="0"/>
              <a:t>follow these instructions </a:t>
            </a:r>
          </a:p>
          <a:p>
            <a:pPr lvl="1"/>
            <a:r>
              <a:rPr lang="en-GB" dirty="0" smtClean="0"/>
              <a:t>Drag and drop a Mesh component system into the Project Schematic .</a:t>
            </a:r>
          </a:p>
          <a:p>
            <a:pPr lvl="1"/>
            <a:r>
              <a:rPr lang="en-GB" dirty="0" smtClean="0"/>
              <a:t>Right click on the Geometry cell (A2) and select Import </a:t>
            </a:r>
            <a:r>
              <a:rPr lang="en-GB" dirty="0" smtClean="0"/>
              <a:t>Geometry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Browse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Locate the </a:t>
            </a:r>
            <a:r>
              <a:rPr lang="en-GB" dirty="0"/>
              <a:t>file </a:t>
            </a:r>
            <a:r>
              <a:rPr lang="en-GB" dirty="0" smtClean="0"/>
              <a:t>“</a:t>
            </a:r>
            <a:r>
              <a:rPr lang="en-GB" dirty="0"/>
              <a:t>p</a:t>
            </a:r>
            <a:r>
              <a:rPr lang="en-GB" dirty="0" smtClean="0"/>
              <a:t>ipe-tee.stp” in the Meshing Workshops Input Files folder and select it. The geometry cell will show a check mark indicating it is up to date.</a:t>
            </a:r>
            <a:endParaRPr lang="en-GB" dirty="0"/>
          </a:p>
          <a:p>
            <a:endParaRPr lang="en-GB" dirty="0"/>
          </a:p>
        </p:txBody>
      </p:sp>
      <p:sp>
        <p:nvSpPr>
          <p:cNvPr id="12" name="Arc 11"/>
          <p:cNvSpPr/>
          <p:nvPr/>
        </p:nvSpPr>
        <p:spPr bwMode="auto">
          <a:xfrm rot="8393630">
            <a:off x="4399230" y="2131254"/>
            <a:ext cx="5952986" cy="1227765"/>
          </a:xfrm>
          <a:prstGeom prst="arc">
            <a:avLst/>
          </a:prstGeom>
          <a:noFill/>
          <a:ln w="1905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775" r="1549" b="48665"/>
          <a:stretch>
            <a:fillRect/>
          </a:stretch>
        </p:blipFill>
        <p:spPr bwMode="auto">
          <a:xfrm>
            <a:off x="4463587" y="4847371"/>
            <a:ext cx="4540207" cy="1633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6831" t="5860" r="4554" b="17581"/>
          <a:stretch>
            <a:fillRect/>
          </a:stretch>
        </p:blipFill>
        <p:spPr bwMode="auto">
          <a:xfrm>
            <a:off x="2106242" y="5305963"/>
            <a:ext cx="1751177" cy="1175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335" y="3190470"/>
            <a:ext cx="3795871" cy="3242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838" t="6014" r="31660" b="17182"/>
          <a:stretch>
            <a:fillRect/>
          </a:stretch>
        </p:blipFill>
        <p:spPr bwMode="auto">
          <a:xfrm>
            <a:off x="182137" y="3201770"/>
            <a:ext cx="4840353" cy="32187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Starting Meshing</a:t>
            </a:r>
            <a:endParaRPr lang="en-GB" dirty="0"/>
          </a:p>
          <a:p>
            <a:pPr lvl="1"/>
            <a:r>
              <a:rPr lang="en-GB" dirty="0" smtClean="0"/>
              <a:t>On the Mesh cell right click and select Edit</a:t>
            </a:r>
            <a:endParaRPr lang="en-GB" dirty="0"/>
          </a:p>
          <a:p>
            <a:pPr lvl="2"/>
            <a:r>
              <a:rPr lang="en-GB" dirty="0" smtClean="0"/>
              <a:t>Double clicking on the Mesh cell can also </a:t>
            </a:r>
            <a:r>
              <a:rPr lang="en-GB" dirty="0" err="1" smtClean="0"/>
              <a:t>startup</a:t>
            </a:r>
            <a:r>
              <a:rPr lang="en-GB" dirty="0" smtClean="0"/>
              <a:t> Meshing</a:t>
            </a:r>
          </a:p>
          <a:p>
            <a:pPr lvl="1"/>
            <a:r>
              <a:rPr lang="en-GB" dirty="0" smtClean="0"/>
              <a:t>ANSYS Meshing will start up and load the geometry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</a:t>
            </a:r>
            <a:r>
              <a:rPr lang="en-GB" dirty="0" err="1" smtClean="0"/>
              <a:t>Startup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 bwMode="auto">
          <a:xfrm>
            <a:off x="3011501" y="3806116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913101" y="3164745"/>
            <a:ext cx="3108360" cy="2788520"/>
            <a:chOff x="5401120" y="2090845"/>
            <a:chExt cx="3108360" cy="278852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02337" y="2355555"/>
              <a:ext cx="3107143" cy="25238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01120" y="2090845"/>
              <a:ext cx="452381" cy="2619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Set Units</a:t>
            </a:r>
          </a:p>
          <a:p>
            <a:pPr lvl="1"/>
            <a:r>
              <a:rPr lang="en-GB" dirty="0" smtClean="0"/>
              <a:t>It’s good practice to first check and, if required, set the units.</a:t>
            </a:r>
          </a:p>
          <a:p>
            <a:pPr lvl="1"/>
            <a:r>
              <a:rPr lang="en-GB" dirty="0" smtClean="0"/>
              <a:t>From the main menu select Units and, if it is not already set, specify Metric (m...).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 bwMode="auto">
          <a:xfrm>
            <a:off x="2852012" y="3285129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Defaults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Set Defaults</a:t>
            </a:r>
          </a:p>
          <a:p>
            <a:pPr lvl="1"/>
            <a:r>
              <a:rPr lang="en-GB" dirty="0" smtClean="0"/>
              <a:t>We’ll first demonstrate how a basic mesh can quickly be generated with the minimum of input.</a:t>
            </a:r>
          </a:p>
          <a:p>
            <a:pPr lvl="1"/>
            <a:r>
              <a:rPr lang="en-GB" dirty="0" smtClean="0"/>
              <a:t>Click Mesh in the Outline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This will display the Details of “Mesh” panel which contains Global Mesh Control settings.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64831"/>
          <a:stretch>
            <a:fillRect/>
          </a:stretch>
        </p:blipFill>
        <p:spPr bwMode="auto">
          <a:xfrm>
            <a:off x="5099751" y="1843863"/>
            <a:ext cx="2773810" cy="14402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6020515" y="2817288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Picture 8" descr="am_ws1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395" y="4043893"/>
            <a:ext cx="3793572" cy="16541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887" y="1166813"/>
            <a:ext cx="3392858" cy="52261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Defaults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Set Defaults</a:t>
            </a:r>
          </a:p>
          <a:p>
            <a:pPr lvl="1"/>
            <a:r>
              <a:rPr lang="en-GB" dirty="0" smtClean="0"/>
              <a:t>In the Details of Mesh panel expand Defaults and click in the box to the right of Physics Preference to activate the drop down box.</a:t>
            </a:r>
          </a:p>
          <a:p>
            <a:pPr lvl="2"/>
            <a:r>
              <a:rPr lang="en-GB" dirty="0" smtClean="0"/>
              <a:t>Select CFD</a:t>
            </a:r>
          </a:p>
          <a:p>
            <a:pPr lvl="2"/>
            <a:r>
              <a:rPr lang="en-GB" dirty="0" smtClean="0"/>
              <a:t>Set the Solver Preference to Fluent</a:t>
            </a:r>
          </a:p>
          <a:p>
            <a:pPr lvl="1"/>
            <a:r>
              <a:rPr lang="en-GB" dirty="0" smtClean="0"/>
              <a:t>Under Sizing set the following.</a:t>
            </a:r>
          </a:p>
          <a:p>
            <a:pPr lvl="2"/>
            <a:r>
              <a:rPr lang="en-GB" dirty="0" smtClean="0"/>
              <a:t>Use Advanced Size Function: On: Curvature.</a:t>
            </a:r>
          </a:p>
          <a:p>
            <a:pPr lvl="2"/>
            <a:r>
              <a:rPr lang="en-GB" dirty="0" smtClean="0"/>
              <a:t>Relevance </a:t>
            </a:r>
            <a:r>
              <a:rPr lang="en-GB" dirty="0" err="1" smtClean="0"/>
              <a:t>Center</a:t>
            </a:r>
            <a:r>
              <a:rPr lang="en-GB" dirty="0" smtClean="0"/>
              <a:t>: Coarse.</a:t>
            </a:r>
          </a:p>
          <a:p>
            <a:pPr lvl="1"/>
            <a:r>
              <a:rPr lang="en-GB" dirty="0" smtClean="0"/>
              <a:t>Click the Generate Mesh button located in the main toolbar.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1012" r="84506"/>
          <a:stretch>
            <a:fillRect/>
          </a:stretch>
        </p:blipFill>
        <p:spPr bwMode="auto">
          <a:xfrm>
            <a:off x="812174" y="5683767"/>
            <a:ext cx="1287864" cy="2619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7163515" y="1598088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182565" y="2492996"/>
            <a:ext cx="534011" cy="526693"/>
          </a:xfrm>
          <a:prstGeom prst="ellipse">
            <a:avLst/>
          </a:prstGeom>
          <a:noFill/>
          <a:ln w="254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View the Mesh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Mesh</a:t>
            </a:r>
          </a:p>
          <a:p>
            <a:pPr lvl="1"/>
            <a:r>
              <a:rPr lang="en-GB" dirty="0" smtClean="0"/>
              <a:t>Check that the generated mesh matches that shown.</a:t>
            </a:r>
          </a:p>
          <a:p>
            <a:pPr lvl="2"/>
            <a:r>
              <a:rPr lang="en-GB" dirty="0" smtClean="0"/>
              <a:t>This is a fully automatic tetrahedron mesh.</a:t>
            </a:r>
          </a:p>
          <a:p>
            <a:pPr lvl="2"/>
            <a:r>
              <a:rPr lang="en-GB" dirty="0" smtClean="0"/>
              <a:t>Appropriate sizing and parameters have been set and calculated based upon the selected physics preference and geometry characteristics.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The next step is to specify which geometric entities will form boundaries for use in the solver by creating Named Selections.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7944"/>
          <a:stretch>
            <a:fillRect/>
          </a:stretch>
        </p:blipFill>
        <p:spPr bwMode="auto">
          <a:xfrm>
            <a:off x="5197502" y="1754372"/>
            <a:ext cx="3628591" cy="45687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ANSYS-2011-powerpoint-template">
  <a:themeElements>
    <a:clrScheme name="Custom 1">
      <a:dk1>
        <a:sysClr val="windowText" lastClr="000000"/>
      </a:dk1>
      <a:lt1>
        <a:sysClr val="window" lastClr="FFFFFF"/>
      </a:lt1>
      <a:dk2>
        <a:srgbClr val="FFDD00"/>
      </a:dk2>
      <a:lt2>
        <a:srgbClr val="0079C1"/>
      </a:lt2>
      <a:accent1>
        <a:srgbClr val="000000"/>
      </a:accent1>
      <a:accent2>
        <a:srgbClr val="F2F2F2"/>
      </a:accent2>
      <a:accent3>
        <a:srgbClr val="BFBFBF"/>
      </a:accent3>
      <a:accent4>
        <a:srgbClr val="6D6E71"/>
      </a:accent4>
      <a:accent5>
        <a:srgbClr val="939598"/>
      </a:accent5>
      <a:accent6>
        <a:srgbClr val="BCBEC0"/>
      </a:accent6>
      <a:hlink>
        <a:srgbClr val="414042"/>
      </a:hlink>
      <a:folHlink>
        <a:srgbClr val="008C99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  <a:latin typeface="Arial Narrow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bg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b="1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28618</TotalTime>
  <Words>1333</Words>
  <Application>Microsoft Office PowerPoint</Application>
  <PresentationFormat>On-screen Show (4:3)</PresentationFormat>
  <Paragraphs>184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1_ANSYS-2011-powerpoint-template</vt:lpstr>
      <vt:lpstr>Workshop 1  ANSYS Meshing Basics </vt:lpstr>
      <vt:lpstr>Introduction</vt:lpstr>
      <vt:lpstr>Project Startup</vt:lpstr>
      <vt:lpstr>Project Startup</vt:lpstr>
      <vt:lpstr>Project Startup</vt:lpstr>
      <vt:lpstr>Units</vt:lpstr>
      <vt:lpstr>Defaults</vt:lpstr>
      <vt:lpstr>Defaults</vt:lpstr>
      <vt:lpstr>View the Mesh</vt:lpstr>
      <vt:lpstr>Named Selections</vt:lpstr>
      <vt:lpstr>Named Selections (2)</vt:lpstr>
      <vt:lpstr>Named Selections (3)</vt:lpstr>
      <vt:lpstr>Review</vt:lpstr>
      <vt:lpstr>Inflation</vt:lpstr>
      <vt:lpstr>Inflated Mesh</vt:lpstr>
      <vt:lpstr>Section Planes</vt:lpstr>
      <vt:lpstr>Section Planes (2)</vt:lpstr>
      <vt:lpstr>Section Planes (3)</vt:lpstr>
      <vt:lpstr>Section Planes (4)</vt:lpstr>
      <vt:lpstr>Section Planes (5)</vt:lpstr>
      <vt:lpstr>Mesh Statistics</vt:lpstr>
      <vt:lpstr>Save the Project</vt:lpstr>
      <vt:lpstr>Appendix</vt:lpstr>
      <vt:lpstr>Appendix</vt:lpstr>
    </vt:vector>
  </TitlesOfParts>
  <Company>ANSYS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pcdimier</dc:creator>
  <cp:lastModifiedBy>mkhan</cp:lastModifiedBy>
  <cp:revision>655</cp:revision>
  <dcterms:created xsi:type="dcterms:W3CDTF">2003-01-22T19:16:29Z</dcterms:created>
  <dcterms:modified xsi:type="dcterms:W3CDTF">2012-11-20T05:53:09Z</dcterms:modified>
</cp:coreProperties>
</file>