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9"/>
  </p:notesMasterIdLst>
  <p:sldIdLst>
    <p:sldId id="258" r:id="rId2"/>
    <p:sldId id="259" r:id="rId3"/>
    <p:sldId id="260" r:id="rId4"/>
    <p:sldId id="261" r:id="rId5"/>
    <p:sldId id="328" r:id="rId6"/>
    <p:sldId id="278" r:id="rId7"/>
    <p:sldId id="279" r:id="rId8"/>
    <p:sldId id="280" r:id="rId9"/>
    <p:sldId id="281" r:id="rId10"/>
    <p:sldId id="317" r:id="rId11"/>
    <p:sldId id="318" r:id="rId12"/>
    <p:sldId id="319" r:id="rId13"/>
    <p:sldId id="282" r:id="rId14"/>
    <p:sldId id="283" r:id="rId15"/>
    <p:sldId id="293" r:id="rId16"/>
    <p:sldId id="320" r:id="rId17"/>
    <p:sldId id="321" r:id="rId18"/>
    <p:sldId id="294" r:id="rId19"/>
    <p:sldId id="295" r:id="rId20"/>
    <p:sldId id="322" r:id="rId21"/>
    <p:sldId id="323" r:id="rId22"/>
    <p:sldId id="306" r:id="rId23"/>
    <p:sldId id="307" r:id="rId24"/>
    <p:sldId id="329" r:id="rId25"/>
    <p:sldId id="330" r:id="rId26"/>
    <p:sldId id="331" r:id="rId27"/>
    <p:sldId id="308" r:id="rId28"/>
    <p:sldId id="309" r:id="rId29"/>
    <p:sldId id="310" r:id="rId30"/>
    <p:sldId id="347" r:id="rId31"/>
    <p:sldId id="348" r:id="rId32"/>
    <p:sldId id="311" r:id="rId33"/>
    <p:sldId id="324" r:id="rId34"/>
    <p:sldId id="339" r:id="rId35"/>
    <p:sldId id="340" r:id="rId36"/>
    <p:sldId id="325" r:id="rId37"/>
    <p:sldId id="326" r:id="rId38"/>
    <p:sldId id="343" r:id="rId39"/>
    <p:sldId id="332" r:id="rId40"/>
    <p:sldId id="334" r:id="rId41"/>
    <p:sldId id="335" r:id="rId42"/>
    <p:sldId id="336" r:id="rId43"/>
    <p:sldId id="337" r:id="rId44"/>
    <p:sldId id="344" r:id="rId45"/>
    <p:sldId id="345" r:id="rId46"/>
    <p:sldId id="338" r:id="rId47"/>
    <p:sldId id="346" r:id="rId4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162"/>
    <a:srgbClr val="110F50"/>
    <a:srgbClr val="100D50"/>
    <a:srgbClr val="0F0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649"/>
    <p:restoredTop sz="96835"/>
  </p:normalViewPr>
  <p:slideViewPr>
    <p:cSldViewPr snapToGrid="0" snapToObjects="1">
      <p:cViewPr varScale="1">
        <p:scale>
          <a:sx n="66" d="100"/>
          <a:sy n="66" d="100"/>
        </p:scale>
        <p:origin x="1188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C8D0D-7507-44B5-BF86-9B7EE280158D}" type="datetimeFigureOut">
              <a:rPr lang="tr-TR" smtClean="0"/>
              <a:t>12.10.2020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A8F55-591F-4C82-A106-4949E9E692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091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A8F55-591F-4C82-A106-4949E9E692F5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7885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tr-TR" dirty="0" smtClean="0"/>
              <a:t>Suyun kaynağından iletilmesi, </a:t>
            </a:r>
            <a:r>
              <a:rPr lang="tr-TR" sz="1200" dirty="0" smtClean="0">
                <a:solidFill>
                  <a:srgbClr val="4227E7"/>
                </a:solidFill>
                <a:cs typeface="Arial" pitchFamily="34" charset="0"/>
              </a:rPr>
              <a:t>Suyun yerçekimiyle iletilmesi, Suyun pompalar yardımıyla iletilmesi, Suyun depolama yoluyla iletilmesi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A8F55-591F-4C82-A106-4949E9E692F5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7492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697C9482-0B13-8C46-B789-1676CF6812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5745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085F501C-3996-5742-AD09-2E4D7E46E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799" y="2042319"/>
            <a:ext cx="9500119" cy="2793292"/>
          </a:xfrm>
        </p:spPr>
        <p:txBody>
          <a:bodyPr anchor="t" anchorCtr="0"/>
          <a:lstStyle>
            <a:lvl1pPr algn="l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8758B05-720F-504C-B895-2D4C4FB992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267391"/>
            <a:ext cx="7968050" cy="983142"/>
          </a:xfrm>
        </p:spPr>
        <p:txBody>
          <a:bodyPr/>
          <a:lstStyle>
            <a:lvl1pPr marL="0" indent="0" algn="l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3FC8C9A-E818-6C46-A394-492DEB49E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4116-E72C-403A-A7A4-DB60E380EB86}" type="datetime1">
              <a:rPr lang="tr-TR" smtClean="0"/>
              <a:t>12.10.2020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80CB75C-9A3B-BB4F-8295-0E26BF540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F744FFD-C81B-0748-92DB-102E565F9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567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E02827-49F8-744F-8D60-66A2136C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258CFC4-467F-8B47-9AAE-020017735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78CD38A-87E6-B743-A9F0-C61399CE2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2367D-F69F-46B4-B46B-96E8932C7DF6}" type="datetime1">
              <a:rPr lang="tr-TR" smtClean="0"/>
              <a:t>12.10.2020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A2B3029-76D5-3A41-B3F0-737365D49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F576CA4-ABA8-A54D-84C1-29C24ABE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746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B93D9AC-AB5A-A34F-9AE5-568EE8A993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74441"/>
            <a:ext cx="2628900" cy="5402522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85D3371-32E6-3B44-A511-2E0F8C707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74441"/>
            <a:ext cx="7734300" cy="5402522"/>
          </a:xfrm>
        </p:spPr>
        <p:txBody>
          <a:bodyPr vert="eaVert"/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36E6F39-B5F2-1B47-8A7A-E487764F2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57F1-E3DA-49FB-8938-2C651BCC066A}" type="datetime1">
              <a:rPr lang="tr-TR" smtClean="0"/>
              <a:t>12.10.2020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5A9412F-E77A-6848-8DC0-3DF4509D8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BB3AFCA-2E11-3242-89B8-AED137E4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7686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562708" y="274639"/>
            <a:ext cx="10128738" cy="5851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93980-24AF-4C54-9CC7-0E38B683BAD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365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4DD74B-8D67-7C4F-A40E-5ED927993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6867767-1E79-FB4C-A90E-5AC880B7B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3BF5AD-5046-4846-A41E-4D51E1F33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AA82-A893-41B9-8FC2-1DAFAADB2CB0}" type="datetime1">
              <a:rPr lang="tr-TR" smtClean="0"/>
              <a:t>12.10.2020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756B946-9508-9F49-BCAF-051F718B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7917803-1C07-744D-B98D-5A1C7AF3C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788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285C46-E310-B041-9351-A4067E74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8FC4C8B-BC7A-5842-9D64-989165674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C30E744-16D4-EA4F-BA60-F89AD6B71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B87E-9D99-41C5-9978-5E822B51B8E4}" type="datetime1">
              <a:rPr lang="tr-TR" smtClean="0"/>
              <a:t>12.10.2020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27E490B-2698-0648-A418-9124F6238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CAD227A-03E6-E044-B324-DB23AACE0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177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138721-0BBA-1C4F-B418-B90863133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2AFAEB7-2ED2-CD4C-BDEF-BFD441CC5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44F9A3F-067D-8B40-9FE4-D84985DA8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B007CF7-8C49-6343-9BA9-C71126829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8E3B-2DD7-46AC-8082-2659E09931E9}" type="datetime1">
              <a:rPr lang="tr-TR" smtClean="0"/>
              <a:t>12.10.2020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B8C2E6C-3E4A-504A-9DDD-F120780FF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2978699-6E10-6446-B6C8-982767F43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331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F91A78-C054-F44A-AA80-00DCE80DF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86408"/>
            <a:ext cx="10515600" cy="804280"/>
          </a:xfrm>
        </p:spPr>
        <p:txBody>
          <a:bodyPr/>
          <a:lstStyle/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1040944-9F69-C949-983C-13DC0AE3B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3C15BA8-53C4-A64E-8E99-4E12AEF2E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E123063-C3CB-5644-9787-FEBEC6860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C1D3E4E-DC6A-E64C-BC2C-CF760678F9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A7B3210-1D44-9D47-ABF4-668809F49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9500-452D-4B2E-8957-03CF166D8CB6}" type="datetime1">
              <a:rPr lang="tr-TR" smtClean="0"/>
              <a:t>12.10.2020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B836BB7-668C-CB46-AB21-54D34ECAA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5D5FE17-9613-B74E-B3CE-60F34496D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2361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5C0A1A-C417-EB4C-8E27-59A646510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2406B69-354A-5B4D-AB17-EC89F8414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8631-E014-4196-8EEF-640B611E6A30}" type="datetime1">
              <a:rPr lang="tr-TR" smtClean="0"/>
              <a:t>12.10.2020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81B7292-03D3-3B4B-8E6C-9415537E0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ADEDC9C-D405-674A-8280-0DB01F6DF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913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3CC840B-19DB-674C-BE64-AE981003C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45FF-6965-4B1C-8135-C033CD327626}" type="datetime1">
              <a:rPr lang="tr-TR" smtClean="0"/>
              <a:t>12.10.2020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12FACB4-87A7-CD4E-B7DB-939E86B92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0DA1D0C-2BF1-014F-8FAD-C39C9C3C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15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EC3BF4-047E-2D4B-857C-8CB320422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5206EBE-8460-224F-8C36-0DA21F2EF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B5A6CD7-AE3C-F94B-8E89-813B0B80D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E9B268A-FA27-C14A-BB53-421950C3C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70B8-B71F-41B6-B75B-0FC5A583656B}" type="datetime1">
              <a:rPr lang="tr-TR" smtClean="0"/>
              <a:t>12.10.2020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E3DA51E-270D-1840-A1A2-832499BB5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5442466-B09E-CE49-BB01-D69CB2500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2128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F83C5E-7121-E748-91B9-3F83C277B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ADB7585-15C5-6E4D-AB30-FE73B816B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B64E1E2-B6C8-D14D-8B52-5E934D62C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4217BD9-09D9-0847-9903-B5FC6D6D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8563-2588-4929-A4A6-CD6A1ABC95A2}" type="datetime1">
              <a:rPr lang="tr-TR" smtClean="0"/>
              <a:t>12.10.2020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59A86B8-CF4D-9E46-A4CE-DE7C36AC9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A56D009-5E25-4B4A-949C-9C5B2D8B5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475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E96E16A-A0BE-F847-A472-BA783A43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7924"/>
            <a:ext cx="10515600" cy="792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AC28368-8F4B-A549-A46E-071E43FB6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B4AAA90-01A4-CC4C-88BB-2C104D9540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438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8EB8173-E6CD-4A20-800B-95354B308E97}" type="datetime1">
              <a:rPr lang="tr-TR" smtClean="0"/>
              <a:t>12.10.2020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8733454-1A69-8343-A6A6-DF8F8152E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0604" y="6356350"/>
            <a:ext cx="82575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D6F0A88-6574-074D-9593-4D17EDD69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4808" y="6356350"/>
            <a:ext cx="40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0F4E6BD-4CAD-3E44-B214-2CFB9D00E5E7}" type="slidenum">
              <a:rPr lang="tr-TR" smtClean="0"/>
              <a:pPr/>
              <a:t>‹#›</a:t>
            </a:fld>
            <a:endParaRPr lang="tr-TR" dirty="0"/>
          </a:p>
        </p:txBody>
      </p:sp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84DA3CEB-A4D8-7948-9AB0-A7CC0CE19F4C}"/>
              </a:ext>
            </a:extLst>
          </p:cNvPr>
          <p:cNvCxnSpPr>
            <a:cxnSpLocks/>
          </p:cNvCxnSpPr>
          <p:nvPr userDrawn="1"/>
        </p:nvCxnSpPr>
        <p:spPr>
          <a:xfrm>
            <a:off x="4208106" y="586338"/>
            <a:ext cx="715909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Resim 7">
            <a:extLst>
              <a:ext uri="{FF2B5EF4-FFF2-40B4-BE49-F238E27FC236}">
                <a16:creationId xmlns:a16="http://schemas.microsoft.com/office/drawing/2014/main" id="{C0E5A012-2939-D141-8D23-592AE5C7C12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26518" y="126419"/>
            <a:ext cx="610521" cy="610521"/>
          </a:xfrm>
          <a:prstGeom prst="rect">
            <a:avLst/>
          </a:prstGeom>
        </p:spPr>
      </p:pic>
      <p:sp>
        <p:nvSpPr>
          <p:cNvPr id="10" name="Dikdörtgen 9"/>
          <p:cNvSpPr/>
          <p:nvPr userDrawn="1"/>
        </p:nvSpPr>
        <p:spPr>
          <a:xfrm>
            <a:off x="1154644" y="21719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tr-TR" sz="1000" b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MÜHENDİSLİK FAKÜLTESİ</a:t>
            </a:r>
            <a:endParaRPr lang="tr-TR" sz="10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000" b="0" noProof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lang="en-US" sz="1000" b="0" baseline="0" noProof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Engineering</a:t>
            </a:r>
            <a:endParaRPr lang="en-US" sz="1000" b="0" noProof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etin kutusu 8"/>
          <p:cNvSpPr txBox="1"/>
          <p:nvPr userDrawn="1"/>
        </p:nvSpPr>
        <p:spPr>
          <a:xfrm>
            <a:off x="9802907" y="247106"/>
            <a:ext cx="155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1. ve 2. Hafta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631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hyperlink" Target="https://www.youtube.com/watch?v=yz6tQaewDy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Makine Mühendisliği Bölümü</a:t>
            </a:r>
            <a:endParaRPr lang="tr-TR" dirty="0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tr-TR" dirty="0">
                <a:solidFill>
                  <a:srgbClr val="1E1162"/>
                </a:solidFill>
              </a:rPr>
              <a:t>Dersin Adı: </a:t>
            </a:r>
            <a:r>
              <a:rPr lang="tr-TR" dirty="0" smtClean="0">
                <a:solidFill>
                  <a:srgbClr val="1E1162"/>
                </a:solidFill>
              </a:rPr>
              <a:t>MUH BİL– Bilgisayar Programlama</a:t>
            </a:r>
            <a:endParaRPr lang="tr-TR" dirty="0">
              <a:solidFill>
                <a:srgbClr val="1E1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tr-TR" dirty="0">
                <a:solidFill>
                  <a:srgbClr val="1E1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Dersin Hocası: </a:t>
            </a:r>
            <a:r>
              <a:rPr lang="tr-TR" dirty="0" smtClean="0">
                <a:solidFill>
                  <a:srgbClr val="1E1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Dr.Öğr.Üyesi İlhan Volkan ÖNER</a:t>
            </a:r>
            <a:endParaRPr lang="tr-TR" dirty="0">
              <a:solidFill>
                <a:srgbClr val="1E1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lt Başlık 2">
            <a:extLst>
              <a:ext uri="{FF2B5EF4-FFF2-40B4-BE49-F238E27FC236}">
                <a16:creationId xmlns:a16="http://schemas.microsoft.com/office/drawing/2014/main" id="{1C42A7E1-4275-024A-8631-43CFA2748EDF}"/>
              </a:ext>
            </a:extLst>
          </p:cNvPr>
          <p:cNvSpPr txBox="1">
            <a:spLocks/>
          </p:cNvSpPr>
          <p:nvPr/>
        </p:nvSpPr>
        <p:spPr>
          <a:xfrm>
            <a:off x="2209799" y="864973"/>
            <a:ext cx="8809653" cy="848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MÜHENDİSLİK FAKÜLTESİ</a:t>
            </a:r>
            <a:endParaRPr lang="tr-T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 of Engineering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0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Yazılım Nedir?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5662"/>
          </a:xfrm>
        </p:spPr>
        <p:txBody>
          <a:bodyPr>
            <a:normAutofit fontScale="92500" lnSpcReduction="10000"/>
          </a:bodyPr>
          <a:lstStyle/>
          <a:p>
            <a:pPr marL="0" indent="0" algn="just" fontAlgn="t">
              <a:buNone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Bilgisayar yazılımları genel olarak 2 ana grupta incelenebilir.</a:t>
            </a:r>
          </a:p>
          <a:p>
            <a:pPr algn="just" fontAlgn="t">
              <a:buFont typeface="Wingdings" panose="05000000000000000000" pitchFamily="2" charset="2"/>
              <a:buChar char="Ø"/>
            </a:pPr>
            <a:r>
              <a:rPr lang="tr-TR" sz="3000" dirty="0">
                <a:solidFill>
                  <a:srgbClr val="4227E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 yazılımları (</a:t>
            </a:r>
            <a:r>
              <a:rPr lang="tr-TR" sz="3000" dirty="0" err="1">
                <a:solidFill>
                  <a:srgbClr val="4227E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tr-TR" sz="3000" dirty="0">
                <a:solidFill>
                  <a:srgbClr val="4227E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software) :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Bilgisayarı yöneten, denetleyen, kontrol eden yazılımlardır. </a:t>
            </a:r>
          </a:p>
          <a:p>
            <a:pPr marL="0" indent="0" algn="just" fontAlgn="t">
              <a:buNone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Örneğin: Linux,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Pardus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, Windows vb. </a:t>
            </a:r>
          </a:p>
          <a:p>
            <a:pPr algn="just" fontAlgn="t">
              <a:buFont typeface="Wingdings" panose="05000000000000000000" pitchFamily="2" charset="2"/>
              <a:buChar char="Ø"/>
            </a:pPr>
            <a:r>
              <a:rPr lang="tr-TR" sz="3000" dirty="0">
                <a:solidFill>
                  <a:srgbClr val="4227E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Uygulama yazılımları (</a:t>
            </a:r>
            <a:r>
              <a:rPr lang="tr-TR" sz="3000" dirty="0" err="1">
                <a:solidFill>
                  <a:srgbClr val="4227E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r>
              <a:rPr lang="tr-TR" sz="3000" dirty="0">
                <a:solidFill>
                  <a:srgbClr val="4227E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software) :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Belli bir alana ve uygulamaya ilişkin olarak kullanıcılar için geliştirilmiş yazılımlardır. </a:t>
            </a:r>
          </a:p>
          <a:p>
            <a:pPr marL="0" indent="0" algn="just" fontAlgn="t">
              <a:buNone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Örneğin: Kelime işlemci programları, web hazırlama araçları, programlama araçları vb. </a:t>
            </a:r>
          </a:p>
          <a:p>
            <a:pPr marL="0" indent="0" algn="just" fontAlgn="t">
              <a:buNone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Bütün sistem programları içinde en temel yazılım işletim sistemidir ki, bilgisayarın bütün donanım ve yazılım kaynaklarını kontrol ettiği gibi kullanıcılara ait uygulama yazılımlarının da çalıştırılmalarını ve denetlenmelerini sağlar. 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9BAE-B3EE-4E2D-9E28-EFF74844A6E8}" type="datetime1">
              <a:rPr lang="tr-TR" smtClean="0"/>
              <a:t>12.10.2020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35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Kod Nedir?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35828"/>
            <a:ext cx="10515600" cy="2344283"/>
          </a:xfrm>
        </p:spPr>
        <p:txBody>
          <a:bodyPr>
            <a:normAutofit/>
          </a:bodyPr>
          <a:lstStyle/>
          <a:p>
            <a:pPr marL="0" indent="0" algn="just" fontAlgn="t">
              <a:buNone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Yazılım dilinde belli durumları içerisinde barındıran tümcelere verilen addır. Bu tümceler hangi durum karşısında nasıl bir tepki verileceğini, hangi ögelerin çağırılacağına hangi anlarda hangi durumların oluşacağı gibi daha birçok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yazılımsal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fonksiyona sahiptir.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0F84-3A45-437B-995C-6132F0093DEC}" type="datetime1">
              <a:rPr lang="tr-TR" smtClean="0"/>
              <a:t>12.10.2020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485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Program Nedir?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35828"/>
            <a:ext cx="10515600" cy="2344283"/>
          </a:xfrm>
        </p:spPr>
        <p:txBody>
          <a:bodyPr>
            <a:normAutofit/>
          </a:bodyPr>
          <a:lstStyle/>
          <a:p>
            <a:pPr marL="0" indent="0" algn="just" fontAlgn="t">
              <a:buNone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Bilgisayara belirli bir işlemi ya da işlemleri gerçekleştirebilmek için verilen komut yada komutlar bütünüdür.  </a:t>
            </a:r>
            <a:endParaRPr lang="tr-T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fontAlgn="t">
              <a:buNone/>
            </a:pP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fontAlgn="t">
              <a:buNone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Bilgisayar programı genellikle bilgisayar programcısı tarafından bir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programlama dili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kullanılarak yazılır. 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B4BE-1EAE-4213-B342-D42AC3EE6B30}" type="datetime1">
              <a:rPr lang="tr-TR" smtClean="0"/>
              <a:t>12.10.2020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659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A21BD-0CE5-4E78-952A-1EA076D1D555}" type="datetime1">
              <a:rPr lang="tr-TR" smtClean="0"/>
              <a:t>12.10.2020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13</a:t>
            </a:fld>
            <a:endParaRPr lang="tr-T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96F0406-AB8F-442F-872B-24C19FC0DF6F}"/>
              </a:ext>
            </a:extLst>
          </p:cNvPr>
          <p:cNvSpPr/>
          <p:nvPr/>
        </p:nvSpPr>
        <p:spPr>
          <a:xfrm>
            <a:off x="2039257" y="1324429"/>
            <a:ext cx="8001000" cy="44958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2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Gün gelecek donanımlar yazılımın yanında bedavaya verilecek.</a:t>
            </a:r>
          </a:p>
          <a:p>
            <a:pPr algn="ctr">
              <a:defRPr/>
            </a:pPr>
            <a:r>
              <a:rPr lang="tr-TR" sz="32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 (Bill Gates)</a:t>
            </a:r>
            <a:endParaRPr lang="tr-TR" sz="4000" b="1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7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Algoritma Nedir?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FB02C-A3C0-4B91-93D7-8D0884B92DCD}" type="datetime1">
              <a:rPr lang="tr-TR" smtClean="0"/>
              <a:t>12.10.2020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14</a:t>
            </a:fld>
            <a:endParaRPr lang="tr-TR"/>
          </a:p>
        </p:txBody>
      </p:sp>
      <p:pic>
        <p:nvPicPr>
          <p:cNvPr id="9" name="İçerik Yer Tutucusu 3">
            <a:extLst>
              <a:ext uri="{FF2B5EF4-FFF2-40B4-BE49-F238E27FC236}">
                <a16:creationId xmlns:a16="http://schemas.microsoft.com/office/drawing/2014/main" id="{4B710F6E-237C-4ED7-A216-09DDCB1E9F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95995" y="695755"/>
            <a:ext cx="2268819" cy="1133045"/>
          </a:xfrm>
        </p:spPr>
      </p:pic>
      <p:sp>
        <p:nvSpPr>
          <p:cNvPr id="10" name="İçerik Yer Tutucusu 2"/>
          <p:cNvSpPr txBox="1">
            <a:spLocks/>
          </p:cNvSpPr>
          <p:nvPr/>
        </p:nvSpPr>
        <p:spPr>
          <a:xfrm>
            <a:off x="838200" y="1690689"/>
            <a:ext cx="7725229" cy="4347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t">
              <a:buNone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Verilen herhangi bir sorunun çözümüne ulaşmak için uygulanması gerekli adımların </a:t>
            </a:r>
            <a:r>
              <a:rPr lang="tr-TR" dirty="0">
                <a:solidFill>
                  <a:srgbClr val="4227E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hiçbir yoruma yer vermeksizin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>
                <a:solidFill>
                  <a:srgbClr val="4227E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açık, düzenli ve sıralı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bir şekilde söz ve yazı ile ifadesidir. </a:t>
            </a:r>
          </a:p>
          <a:p>
            <a:pPr marL="0" indent="0" algn="just" fontAlgn="t">
              <a:buNone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Programlamanın temeli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ALGORİTMA’dır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. Algoritmayı doğru oluşturmak problem çözümünde temel husustur. </a:t>
            </a:r>
          </a:p>
          <a:p>
            <a:pPr marL="0" indent="0" algn="just" fontAlgn="t">
              <a:buNone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Bütün programlama dillerindeki  algoritma yapısı aynıdır. Ancak programın dili değişebilir. (Java, C, C++…)</a:t>
            </a:r>
          </a:p>
        </p:txBody>
      </p:sp>
      <p:pic>
        <p:nvPicPr>
          <p:cNvPr id="11" name="Resim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7" r="8357"/>
          <a:stretch>
            <a:fillRect/>
          </a:stretch>
        </p:blipFill>
        <p:spPr bwMode="auto">
          <a:xfrm>
            <a:off x="9248711" y="695756"/>
            <a:ext cx="2507860" cy="534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92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Algoritmanın Özellikleri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5662"/>
          </a:xfrm>
        </p:spPr>
        <p:txBody>
          <a:bodyPr>
            <a:normAutofit/>
          </a:bodyPr>
          <a:lstStyle/>
          <a:p>
            <a:pPr algn="just" fontAlgn="t">
              <a:buFont typeface="Wingdings" panose="05000000000000000000" pitchFamily="2" charset="2"/>
              <a:buChar char="Ø"/>
            </a:pPr>
            <a:r>
              <a:rPr lang="tr-TR" dirty="0" smtClean="0"/>
              <a:t>Algoritmanın </a:t>
            </a:r>
            <a:r>
              <a:rPr lang="tr-TR" dirty="0"/>
              <a:t>her adımı anlaşılır olmalıdır.</a:t>
            </a:r>
          </a:p>
          <a:p>
            <a:pPr algn="just" fontAlgn="t">
              <a:buFont typeface="Wingdings" panose="05000000000000000000" pitchFamily="2" charset="2"/>
              <a:buChar char="Ø"/>
            </a:pPr>
            <a:r>
              <a:rPr lang="tr-TR" dirty="0"/>
              <a:t>Basit ve net olarak ifade edilmelidir. Yorum gerektirmemelidir. </a:t>
            </a:r>
          </a:p>
          <a:p>
            <a:pPr algn="just" fontAlgn="t">
              <a:buFont typeface="Wingdings" panose="05000000000000000000" pitchFamily="2" charset="2"/>
              <a:buChar char="Ø"/>
            </a:pPr>
            <a:r>
              <a:rPr lang="tr-TR" dirty="0"/>
              <a:t>Belirsiz ifadelere sahip olmamalıdır.</a:t>
            </a:r>
          </a:p>
          <a:p>
            <a:pPr algn="just" fontAlgn="t">
              <a:buFont typeface="Wingdings" panose="05000000000000000000" pitchFamily="2" charset="2"/>
              <a:buChar char="Ø"/>
            </a:pPr>
            <a:r>
              <a:rPr lang="tr-TR" dirty="0"/>
              <a:t>Gereksiz tekrarlardan bulunulmamalıdır. </a:t>
            </a:r>
          </a:p>
          <a:p>
            <a:pPr algn="just" fontAlgn="t">
              <a:buFont typeface="Wingdings" panose="05000000000000000000" pitchFamily="2" charset="2"/>
              <a:buChar char="Ø"/>
            </a:pPr>
            <a:r>
              <a:rPr lang="tr-TR" dirty="0"/>
              <a:t>Diğer algoritmalar içerisinde kullanılabilir. </a:t>
            </a:r>
          </a:p>
          <a:p>
            <a:pPr algn="just" fontAlgn="t">
              <a:buFont typeface="Wingdings" panose="05000000000000000000" pitchFamily="2" charset="2"/>
              <a:buChar char="Ø"/>
            </a:pPr>
            <a:r>
              <a:rPr lang="tr-TR" dirty="0"/>
              <a:t>Sonsuz döngüye girmemelidir. Her algoritma bir hedef içerdiği için bir başlangıcı ve bir sonucu olmalıdır. </a:t>
            </a:r>
          </a:p>
          <a:p>
            <a:pPr algn="just" fontAlgn="t">
              <a:buFont typeface="Wingdings" panose="05000000000000000000" pitchFamily="2" charset="2"/>
              <a:buChar char="Ø"/>
            </a:pPr>
            <a:r>
              <a:rPr lang="tr-TR" dirty="0"/>
              <a:t>Mümkün olduğu kadar az sayıda adım kullanılmalıdır. </a:t>
            </a:r>
            <a:endParaRPr lang="tr-TR" dirty="0" smtClean="0">
              <a:solidFill>
                <a:srgbClr val="FF0000"/>
              </a:solidFill>
            </a:endParaRPr>
          </a:p>
          <a:p>
            <a:pPr marL="0" indent="0" algn="just" fontAlgn="t">
              <a:buNone/>
            </a:pP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7F8D-6962-4EA0-B7B7-4F575DF27846}" type="datetime1">
              <a:rPr lang="tr-TR" smtClean="0"/>
              <a:t>12.10.2020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570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Algoritmanın Özellikleri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5662"/>
          </a:xfrm>
        </p:spPr>
        <p:txBody>
          <a:bodyPr>
            <a:normAutofit/>
          </a:bodyPr>
          <a:lstStyle/>
          <a:p>
            <a:pPr algn="just" fontAlgn="t">
              <a:buFont typeface="Wingdings" panose="05000000000000000000" pitchFamily="2" charset="2"/>
              <a:buChar char="Ø"/>
            </a:pPr>
            <a:r>
              <a:rPr lang="tr-TR" dirty="0"/>
              <a:t>İşlemin sonucu kesin olmalı, her işlemde farklı sonuç elde edilmemelidir. </a:t>
            </a:r>
          </a:p>
          <a:p>
            <a:pPr algn="just" fontAlgn="t">
              <a:buFont typeface="Wingdings" panose="05000000000000000000" pitchFamily="2" charset="2"/>
              <a:buChar char="Ø"/>
            </a:pPr>
            <a:r>
              <a:rPr lang="tr-TR" dirty="0"/>
              <a:t>Algoritma giriş / çıkış arasında çalışacağı için sistemde giriş ve çıkış olmalıdır.</a:t>
            </a:r>
          </a:p>
          <a:p>
            <a:pPr algn="just" fontAlgn="t">
              <a:buFont typeface="Wingdings" panose="05000000000000000000" pitchFamily="2" charset="2"/>
              <a:buChar char="Ø"/>
            </a:pPr>
            <a:r>
              <a:rPr lang="tr-TR" dirty="0"/>
              <a:t>Çalışmaya uygun sonuçlar vermeli ve başarılı bir şekilde çalışmalıdır. </a:t>
            </a:r>
          </a:p>
          <a:p>
            <a:pPr marL="0" indent="0" algn="just" fontAlgn="t">
              <a:buNone/>
            </a:pP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2E7F-1C53-4D70-882E-730103E9BFB9}" type="datetime1">
              <a:rPr lang="tr-TR" smtClean="0"/>
              <a:t>12.10.2020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524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Makarnanın Algoritması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5662"/>
          </a:xfrm>
        </p:spPr>
        <p:txBody>
          <a:bodyPr>
            <a:normAutofit fontScale="85000" lnSpcReduction="20000"/>
          </a:bodyPr>
          <a:lstStyle/>
          <a:p>
            <a:pPr marL="514350" indent="-514350" algn="just" fontAlgn="t">
              <a:buFont typeface="+mj-lt"/>
              <a:buAutoNum type="arabicPeriod"/>
            </a:pPr>
            <a:r>
              <a:rPr lang="tr-TR" dirty="0" smtClean="0"/>
              <a:t>Tencereyi çıkar.</a:t>
            </a:r>
            <a:endParaRPr lang="tr-TR" dirty="0"/>
          </a:p>
          <a:p>
            <a:pPr marL="514350" indent="-514350" algn="just" fontAlgn="t">
              <a:buFont typeface="+mj-lt"/>
              <a:buAutoNum type="arabicPeriod"/>
            </a:pPr>
            <a:r>
              <a:rPr lang="tr-TR" dirty="0" smtClean="0"/>
              <a:t>Tencerenin içine su koy.</a:t>
            </a:r>
            <a:endParaRPr lang="tr-TR" dirty="0"/>
          </a:p>
          <a:p>
            <a:pPr marL="514350" indent="-514350" algn="just" fontAlgn="t">
              <a:buFont typeface="+mj-lt"/>
              <a:buAutoNum type="arabicPeriod"/>
            </a:pPr>
            <a:r>
              <a:rPr lang="tr-TR" dirty="0" smtClean="0"/>
              <a:t>Tüpü aç.</a:t>
            </a:r>
          </a:p>
          <a:p>
            <a:pPr marL="514350" indent="-514350" algn="just" fontAlgn="t">
              <a:buFont typeface="+mj-lt"/>
              <a:buAutoNum type="arabicPeriod"/>
            </a:pPr>
            <a:r>
              <a:rPr lang="tr-TR" dirty="0" smtClean="0"/>
              <a:t>Tencereyi tüpün üzerine koy.</a:t>
            </a:r>
          </a:p>
          <a:p>
            <a:pPr marL="514350" indent="-514350" algn="just" fontAlgn="t">
              <a:buFont typeface="+mj-lt"/>
              <a:buAutoNum type="arabicPeriod"/>
            </a:pPr>
            <a:r>
              <a:rPr lang="tr-TR" dirty="0" smtClean="0"/>
              <a:t>Su kaynayana kadar bekle.</a:t>
            </a:r>
          </a:p>
          <a:p>
            <a:pPr marL="514350" indent="-514350" algn="just" fontAlgn="t">
              <a:buFont typeface="+mj-lt"/>
              <a:buAutoNum type="arabicPeriod"/>
            </a:pPr>
            <a:r>
              <a:rPr lang="tr-TR" dirty="0" smtClean="0"/>
              <a:t>Kaynamaya başlayınca makarnayı tencereye dök.</a:t>
            </a:r>
          </a:p>
          <a:p>
            <a:pPr marL="514350" indent="-514350" algn="just" fontAlgn="t">
              <a:buFont typeface="+mj-lt"/>
              <a:buAutoNum type="arabicPeriod"/>
            </a:pPr>
            <a:r>
              <a:rPr lang="tr-TR" dirty="0" smtClean="0"/>
              <a:t>Makarnaların haşlanmasını bekle.</a:t>
            </a:r>
          </a:p>
          <a:p>
            <a:pPr marL="514350" indent="-514350" algn="just" fontAlgn="t">
              <a:buFont typeface="+mj-lt"/>
              <a:buAutoNum type="arabicPeriod"/>
            </a:pPr>
            <a:r>
              <a:rPr lang="tr-TR" dirty="0" smtClean="0"/>
              <a:t>Haşlanınca makarnaları süzgece dök.</a:t>
            </a:r>
          </a:p>
          <a:p>
            <a:pPr marL="514350" indent="-514350" algn="just" fontAlgn="t">
              <a:buFont typeface="+mj-lt"/>
              <a:buAutoNum type="arabicPeriod"/>
            </a:pPr>
            <a:r>
              <a:rPr lang="tr-TR" dirty="0" smtClean="0"/>
              <a:t>Tencere içine salça ve </a:t>
            </a:r>
            <a:r>
              <a:rPr lang="tr-TR" dirty="0" err="1" smtClean="0"/>
              <a:t>tereyağ</a:t>
            </a:r>
            <a:r>
              <a:rPr lang="tr-TR" dirty="0" smtClean="0"/>
              <a:t> ekle.</a:t>
            </a:r>
          </a:p>
          <a:p>
            <a:pPr marL="514350" indent="-514350" algn="just" fontAlgn="t">
              <a:buFont typeface="+mj-lt"/>
              <a:buAutoNum type="arabicPeriod"/>
            </a:pPr>
            <a:r>
              <a:rPr lang="tr-TR" dirty="0" smtClean="0"/>
              <a:t>Makarnayı tekrar tencereye dök.</a:t>
            </a:r>
          </a:p>
          <a:p>
            <a:pPr marL="514350" indent="-514350" algn="just" fontAlgn="t">
              <a:buFont typeface="+mj-lt"/>
              <a:buAutoNum type="arabicPeriod"/>
            </a:pPr>
            <a:r>
              <a:rPr lang="tr-TR" dirty="0" smtClean="0"/>
              <a:t>Birkaç dakika pişir.</a:t>
            </a:r>
          </a:p>
          <a:p>
            <a:pPr marL="514350" indent="-514350" algn="just" fontAlgn="t">
              <a:buFont typeface="+mj-lt"/>
              <a:buAutoNum type="arabicPeriod"/>
            </a:pPr>
            <a:r>
              <a:rPr lang="tr-TR" dirty="0" smtClean="0"/>
              <a:t>Servis et, Afiyet olsun.</a:t>
            </a:r>
            <a:endParaRPr lang="tr-TR" dirty="0"/>
          </a:p>
          <a:p>
            <a:pPr marL="0" indent="0" algn="just" fontAlgn="t">
              <a:buNone/>
            </a:pP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596E-2E07-4A7F-8CD7-3512911DA98F}" type="datetime1">
              <a:rPr lang="tr-TR" smtClean="0"/>
              <a:t>12.10.2020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85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Uygulama-1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21426"/>
          </a:xfrm>
        </p:spPr>
        <p:txBody>
          <a:bodyPr>
            <a:normAutofit/>
          </a:bodyPr>
          <a:lstStyle/>
          <a:p>
            <a:pPr marL="0" indent="0" algn="just" fontAlgn="t">
              <a:buNone/>
            </a:pPr>
            <a:r>
              <a:rPr lang="tr-TR" sz="3000" dirty="0">
                <a:solidFill>
                  <a:srgbClr val="4227E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Çay demleme algoritmasını yazınız. </a:t>
            </a:r>
            <a:endParaRPr lang="tr-TR" sz="3000" dirty="0" smtClean="0">
              <a:solidFill>
                <a:srgbClr val="4227E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fontAlgn="t">
              <a:buNone/>
            </a:pP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0F796-C800-4866-90FA-9A1337F4A4EE}" type="datetime1">
              <a:rPr lang="tr-TR" smtClean="0"/>
              <a:t>12.10.2020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484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Algoritmaların İfade Edilmesi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21426"/>
          </a:xfrm>
        </p:spPr>
        <p:txBody>
          <a:bodyPr>
            <a:normAutofit/>
          </a:bodyPr>
          <a:lstStyle/>
          <a:p>
            <a:pPr algn="just" fontAlgn="t">
              <a:buFont typeface="Wingdings" panose="05000000000000000000" pitchFamily="2" charset="2"/>
              <a:buChar char="Ø"/>
            </a:pPr>
            <a:r>
              <a:rPr lang="tr-TR" sz="3000" dirty="0">
                <a:solidFill>
                  <a:srgbClr val="4227E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Metin olarak ifade etme</a:t>
            </a:r>
          </a:p>
          <a:p>
            <a:pPr algn="just" fontAlgn="t">
              <a:buFont typeface="Wingdings" panose="05000000000000000000" pitchFamily="2" charset="2"/>
              <a:buChar char="Ø"/>
            </a:pPr>
            <a:endParaRPr lang="tr-TR" sz="3000" dirty="0">
              <a:solidFill>
                <a:srgbClr val="4227E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t">
              <a:buFont typeface="Wingdings" panose="05000000000000000000" pitchFamily="2" charset="2"/>
              <a:buChar char="Ø"/>
            </a:pPr>
            <a:r>
              <a:rPr lang="tr-TR" sz="3000" dirty="0">
                <a:solidFill>
                  <a:srgbClr val="4227E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Kaba Kod (</a:t>
            </a:r>
            <a:r>
              <a:rPr lang="tr-TR" sz="3000" dirty="0" err="1">
                <a:solidFill>
                  <a:srgbClr val="4227E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Pseudo</a:t>
            </a:r>
            <a:r>
              <a:rPr lang="tr-TR" sz="3000" dirty="0">
                <a:solidFill>
                  <a:srgbClr val="4227E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000" dirty="0" err="1">
                <a:solidFill>
                  <a:srgbClr val="4227E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r>
              <a:rPr lang="tr-TR" sz="3000" dirty="0">
                <a:solidFill>
                  <a:srgbClr val="4227E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466D-F600-434F-9AE8-56BF453F8DE1}" type="datetime1">
              <a:rPr lang="tr-TR" smtClean="0"/>
              <a:t>12.10.2020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733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Duyurular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3479977"/>
            <a:ext cx="6418943" cy="27797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Dr.Öğr.Üyesi İlhan Volkan ÖNER</a:t>
            </a:r>
          </a:p>
          <a:p>
            <a:pPr marL="0" indent="0">
              <a:buNone/>
            </a:pPr>
            <a:r>
              <a:rPr lang="tr-TR" dirty="0"/>
              <a:t>Atatürk Üniversitesi Mühendislik Fakültesi</a:t>
            </a:r>
          </a:p>
          <a:p>
            <a:pPr marL="0" indent="0">
              <a:buNone/>
            </a:pPr>
            <a:r>
              <a:rPr lang="tr-TR" dirty="0"/>
              <a:t>Makine Mühendisliği Bölümü</a:t>
            </a:r>
          </a:p>
          <a:p>
            <a:pPr marL="0" indent="0">
              <a:buNone/>
            </a:pPr>
            <a:r>
              <a:rPr lang="tr-TR" dirty="0"/>
              <a:t>e-mail: ivoner@atauni.edu.tr</a:t>
            </a:r>
          </a:p>
          <a:p>
            <a:pPr marL="0" indent="0">
              <a:buNone/>
            </a:pPr>
            <a:r>
              <a:rPr lang="tr-TR" dirty="0"/>
              <a:t>web: www.volkanoner.com</a:t>
            </a: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C2B2-8379-4D65-8A2F-94CB7E8C90FA}" type="datetime1">
              <a:rPr lang="tr-TR" smtClean="0"/>
              <a:t>12.10.2020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2</a:t>
            </a:fld>
            <a:endParaRPr lang="tr-TR"/>
          </a:p>
        </p:txBody>
      </p:sp>
      <p:pic>
        <p:nvPicPr>
          <p:cNvPr id="8" name="Picture 2" descr="PE0156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5515" y="1091106"/>
            <a:ext cx="3456384" cy="229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359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Metin Algoritmalar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64856"/>
            <a:ext cx="10515600" cy="2866798"/>
          </a:xfrm>
        </p:spPr>
        <p:txBody>
          <a:bodyPr>
            <a:normAutofit/>
          </a:bodyPr>
          <a:lstStyle/>
          <a:p>
            <a:pPr algn="just" fontAlgn="t">
              <a:buFont typeface="Wingdings" panose="05000000000000000000" pitchFamily="2" charset="2"/>
              <a:buChar char="Ø"/>
            </a:pPr>
            <a:r>
              <a:rPr lang="tr-TR" dirty="0" smtClean="0"/>
              <a:t>Metin </a:t>
            </a:r>
            <a:r>
              <a:rPr lang="tr-TR" dirty="0"/>
              <a:t>olarak ifade </a:t>
            </a:r>
            <a:r>
              <a:rPr lang="tr-TR" dirty="0" smtClean="0"/>
              <a:t>etme</a:t>
            </a:r>
          </a:p>
          <a:p>
            <a:pPr lvl="2">
              <a:defRPr/>
            </a:pPr>
            <a:r>
              <a:rPr lang="tr-TR" sz="2800" dirty="0"/>
              <a:t>Adım adım metin olarak yazılır.</a:t>
            </a:r>
          </a:p>
          <a:p>
            <a:pPr lvl="2">
              <a:defRPr/>
            </a:pPr>
            <a:r>
              <a:rPr lang="tr-TR" sz="2800" dirty="0"/>
              <a:t>Her adıma numara verilir.</a:t>
            </a:r>
          </a:p>
          <a:p>
            <a:pPr lvl="2">
              <a:defRPr/>
            </a:pPr>
            <a:r>
              <a:rPr lang="tr-TR" sz="2800" dirty="0"/>
              <a:t>Her algoritma başla/bitiş arasında şekillenir. 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2ACC-BCE7-4058-A335-00DD526AB97B}" type="datetime1">
              <a:rPr lang="tr-TR" smtClean="0"/>
              <a:t>12.10.2020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87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Metin Algoritmasına Örnek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64856"/>
            <a:ext cx="10515600" cy="4013430"/>
          </a:xfrm>
        </p:spPr>
        <p:txBody>
          <a:bodyPr>
            <a:normAutofit/>
          </a:bodyPr>
          <a:lstStyle/>
          <a:p>
            <a:pPr marL="0" indent="0" algn="just" fontAlgn="t">
              <a:buNone/>
            </a:pPr>
            <a:r>
              <a:rPr lang="tr-TR" sz="3000" dirty="0">
                <a:solidFill>
                  <a:srgbClr val="4227E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Klavyeden girilen iki sayının toplanması ve toplamın yazdırılmasının algoritmasını yazınız. </a:t>
            </a:r>
          </a:p>
          <a:p>
            <a:pPr algn="just" fontAlgn="t">
              <a:buFont typeface="Wingdings" panose="05000000000000000000" pitchFamily="2" charset="2"/>
              <a:buChar char="Ø"/>
            </a:pPr>
            <a:endParaRPr lang="tr-TR" dirty="0"/>
          </a:p>
          <a:p>
            <a:pPr marL="514350" indent="-514350" algn="just" fontAlgn="t">
              <a:buFont typeface="+mj-lt"/>
              <a:buAutoNum type="arabicPeriod"/>
            </a:pPr>
            <a:r>
              <a:rPr lang="tr-TR" dirty="0"/>
              <a:t>Başla</a:t>
            </a:r>
          </a:p>
          <a:p>
            <a:pPr marL="514350" indent="-514350" algn="just" fontAlgn="t">
              <a:buFont typeface="+mj-lt"/>
              <a:buAutoNum type="arabicPeriod"/>
            </a:pPr>
            <a:r>
              <a:rPr lang="tr-TR" dirty="0"/>
              <a:t>İki tane sayı gir (Sayı1, Sayı2)</a:t>
            </a:r>
          </a:p>
          <a:p>
            <a:pPr marL="514350" indent="-514350" algn="just" fontAlgn="t">
              <a:buFont typeface="+mj-lt"/>
              <a:buAutoNum type="arabicPeriod"/>
            </a:pPr>
            <a:r>
              <a:rPr lang="tr-TR" dirty="0"/>
              <a:t>Bu sayıları topla (Toplam=Sayı1+Sayı2)</a:t>
            </a:r>
          </a:p>
          <a:p>
            <a:pPr marL="514350" indent="-514350" algn="just" fontAlgn="t">
              <a:buFont typeface="+mj-lt"/>
              <a:buAutoNum type="arabicPeriod"/>
            </a:pPr>
            <a:r>
              <a:rPr lang="tr-TR" dirty="0"/>
              <a:t>Sonucu (Toplam) ekrana yaz</a:t>
            </a:r>
          </a:p>
          <a:p>
            <a:pPr marL="514350" indent="-514350" algn="just" fontAlgn="t">
              <a:buFont typeface="+mj-lt"/>
              <a:buAutoNum type="arabicPeriod"/>
            </a:pPr>
            <a:r>
              <a:rPr lang="tr-TR" dirty="0"/>
              <a:t>Bitir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A211-D309-4913-AF60-FDCB0CB47A25}" type="datetime1">
              <a:rPr lang="tr-TR" smtClean="0"/>
              <a:t>12.10.2020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187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Pseudo</a:t>
            </a:r>
            <a:r>
              <a:rPr lang="tr-TR" dirty="0"/>
              <a:t> </a:t>
            </a:r>
            <a:r>
              <a:rPr lang="tr-TR" dirty="0" err="1"/>
              <a:t>Code</a:t>
            </a:r>
            <a:r>
              <a:rPr lang="tr-TR" dirty="0"/>
              <a:t> (Kaba Kod)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5662"/>
          </a:xfrm>
        </p:spPr>
        <p:txBody>
          <a:bodyPr>
            <a:normAutofit fontScale="92500" lnSpcReduction="10000"/>
          </a:bodyPr>
          <a:lstStyle/>
          <a:p>
            <a:pPr algn="just" fontAlgn="t">
              <a:buFont typeface="Wingdings" panose="05000000000000000000" pitchFamily="2" charset="2"/>
              <a:buChar char="ü"/>
            </a:pPr>
            <a:r>
              <a:rPr lang="tr-TR" dirty="0" smtClean="0"/>
              <a:t>Konuşma </a:t>
            </a:r>
            <a:r>
              <a:rPr lang="tr-TR" dirty="0"/>
              <a:t>dilini kullanarak, eğer, iken, &lt;=&gt; gibi mantıksal ifadelerin birlikte bulunduğu kodlardır. </a:t>
            </a:r>
          </a:p>
          <a:p>
            <a:pPr algn="just" fontAlgn="t">
              <a:buFont typeface="Wingdings" panose="05000000000000000000" pitchFamily="2" charset="2"/>
              <a:buChar char="ü"/>
            </a:pPr>
            <a:r>
              <a:rPr lang="tr-TR" dirty="0"/>
              <a:t>Verilen bir sıcaklığın derecesine göre suyun halini gösteren programı kaba kod ile yazınız.</a:t>
            </a:r>
          </a:p>
          <a:p>
            <a:pPr marL="514350" indent="-514350" algn="just" fontAlgn="t">
              <a:buFont typeface="+mj-lt"/>
              <a:buAutoNum type="arabicPeriod"/>
            </a:pPr>
            <a:r>
              <a:rPr lang="tr-TR" dirty="0"/>
              <a:t>Programda açıklama mesajı yaz.</a:t>
            </a:r>
          </a:p>
          <a:p>
            <a:pPr marL="514350" indent="-514350" algn="just" fontAlgn="t">
              <a:buFont typeface="+mj-lt"/>
              <a:buAutoNum type="arabicPeriod"/>
            </a:pPr>
            <a:r>
              <a:rPr lang="tr-TR" dirty="0" smtClean="0"/>
              <a:t>Kullanıcının </a:t>
            </a:r>
            <a:r>
              <a:rPr lang="tr-TR" dirty="0"/>
              <a:t>sıcaklık değeri </a:t>
            </a:r>
            <a:r>
              <a:rPr lang="tr-TR" dirty="0" smtClean="0"/>
              <a:t>girmesini </a:t>
            </a:r>
            <a:r>
              <a:rPr lang="tr-TR" dirty="0"/>
              <a:t>sağla.  </a:t>
            </a:r>
          </a:p>
          <a:p>
            <a:pPr marL="514350" indent="-514350" algn="just" fontAlgn="t">
              <a:buFont typeface="+mj-lt"/>
              <a:buAutoNum type="arabicPeriod"/>
            </a:pPr>
            <a:r>
              <a:rPr lang="tr-TR" dirty="0"/>
              <a:t>Girilen sıcaklığı oku</a:t>
            </a:r>
          </a:p>
          <a:p>
            <a:pPr marL="514350" indent="-514350" algn="just" fontAlgn="t">
              <a:buFont typeface="+mj-lt"/>
              <a:buAutoNum type="arabicPeriod"/>
            </a:pPr>
            <a:r>
              <a:rPr lang="tr-TR" dirty="0"/>
              <a:t>Eğer sıcaklık &lt;0 ise Hal=‘Katı’</a:t>
            </a:r>
          </a:p>
          <a:p>
            <a:pPr marL="514350" indent="-514350" algn="just" fontAlgn="t">
              <a:buFont typeface="+mj-lt"/>
              <a:buAutoNum type="arabicPeriod"/>
            </a:pPr>
            <a:r>
              <a:rPr lang="tr-TR" dirty="0"/>
              <a:t>Eğer sıcaklık </a:t>
            </a:r>
            <a:r>
              <a:rPr lang="tr-TR" dirty="0" smtClean="0"/>
              <a:t>&gt;=100 </a:t>
            </a:r>
            <a:r>
              <a:rPr lang="tr-TR" dirty="0"/>
              <a:t>ise Hal=‘Gaz’</a:t>
            </a:r>
          </a:p>
          <a:p>
            <a:pPr marL="514350" indent="-514350" algn="just" fontAlgn="t">
              <a:buFont typeface="+mj-lt"/>
              <a:buAutoNum type="arabicPeriod"/>
            </a:pPr>
            <a:r>
              <a:rPr lang="tr-TR" dirty="0"/>
              <a:t>Değilse Hal=‘Sıvı’</a:t>
            </a:r>
          </a:p>
          <a:p>
            <a:pPr marL="514350" indent="-514350" algn="just" fontAlgn="t">
              <a:buFont typeface="+mj-lt"/>
              <a:buAutoNum type="arabicPeriod"/>
            </a:pPr>
            <a:r>
              <a:rPr lang="tr-TR" dirty="0"/>
              <a:t>Sonucu Yaz. 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B9B8-4CC9-4DEC-93A7-D6DD1AA80B36}" type="datetime1">
              <a:rPr lang="tr-TR" smtClean="0"/>
              <a:t>12.10.2020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391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Akış Şemaları / Akış Diyagramları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024515"/>
            <a:ext cx="10515600" cy="2503941"/>
          </a:xfrm>
        </p:spPr>
        <p:txBody>
          <a:bodyPr>
            <a:normAutofit/>
          </a:bodyPr>
          <a:lstStyle/>
          <a:p>
            <a:pPr algn="just" fontAlgn="t">
              <a:buFont typeface="Wingdings" panose="05000000000000000000" pitchFamily="2" charset="2"/>
              <a:buChar char="Ø"/>
            </a:pPr>
            <a:r>
              <a:rPr lang="tr-TR" dirty="0" smtClean="0"/>
              <a:t>Algoritmanın </a:t>
            </a:r>
            <a:r>
              <a:rPr lang="tr-TR" dirty="0"/>
              <a:t>görsel olarak simge veya sembollerle ifade edilmesi haline denir. </a:t>
            </a:r>
            <a:endParaRPr lang="tr-TR" dirty="0" smtClean="0"/>
          </a:p>
          <a:p>
            <a:pPr algn="just" fontAlgn="t">
              <a:buFont typeface="Wingdings" panose="05000000000000000000" pitchFamily="2" charset="2"/>
              <a:buChar char="Ø"/>
            </a:pPr>
            <a:endParaRPr lang="tr-TR" dirty="0"/>
          </a:p>
          <a:p>
            <a:pPr algn="just" fontAlgn="t">
              <a:buFont typeface="Wingdings" panose="05000000000000000000" pitchFamily="2" charset="2"/>
              <a:buChar char="Ø"/>
            </a:pPr>
            <a:r>
              <a:rPr lang="tr-TR" dirty="0"/>
              <a:t>Adımlar kutular içine yazılarak,  yön oklarıyla algoritma oluşturulur. </a:t>
            </a:r>
          </a:p>
          <a:p>
            <a:pPr marL="0" indent="0" algn="just" fontAlgn="t">
              <a:buNone/>
            </a:pPr>
            <a:endParaRPr lang="tr-TR" sz="2400" dirty="0"/>
          </a:p>
          <a:p>
            <a:pPr marL="0" indent="0" algn="just" fontAlgn="t">
              <a:buNone/>
            </a:pPr>
            <a:endParaRPr lang="tr-TR" dirty="0" smtClean="0"/>
          </a:p>
          <a:p>
            <a:pPr marL="0" indent="0" algn="just" fontAlgn="t">
              <a:buNone/>
            </a:pPr>
            <a:endParaRPr lang="tr-TR" dirty="0"/>
          </a:p>
          <a:p>
            <a:pPr marL="0" indent="0" algn="just" fontAlgn="t">
              <a:buNone/>
            </a:pPr>
            <a:endParaRPr lang="tr-TR" dirty="0" smtClean="0"/>
          </a:p>
          <a:p>
            <a:pPr marL="0" indent="0" algn="just" fontAlgn="t">
              <a:buNone/>
            </a:pP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5A47-B5E9-4A71-9A0C-F440303E7BB5}" type="datetime1">
              <a:rPr lang="tr-TR" smtClean="0"/>
              <a:t>12.10.2020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813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AE645B-65FB-485C-897E-60320F00A4D8}" type="slidenum">
              <a:rPr lang="tr-TR" smtClean="0"/>
              <a:pPr/>
              <a:t>24</a:t>
            </a:fld>
            <a:endParaRPr lang="tr-TR" smtClean="0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414463" y="404813"/>
            <a:ext cx="9205912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tr-TR" dirty="0"/>
              <a:t>Bir problemi bir program halinde çözerken en ince ayrıntısına kadar düşünmeli ve her veriye uygun çözüm oluşturulmalıdır.</a:t>
            </a:r>
          </a:p>
          <a:p>
            <a:pPr>
              <a:spcBef>
                <a:spcPct val="50000"/>
              </a:spcBef>
            </a:pPr>
            <a:r>
              <a:rPr lang="tr-TR" b="1" dirty="0" smtClean="0"/>
              <a:t>Örnek 1:</a:t>
            </a:r>
            <a:endParaRPr lang="tr-TR" b="1" dirty="0"/>
          </a:p>
          <a:p>
            <a:pPr>
              <a:spcBef>
                <a:spcPct val="50000"/>
              </a:spcBef>
            </a:pPr>
            <a:r>
              <a:rPr lang="tr-TR" dirty="0"/>
              <a:t>İki sayının toplanması</a:t>
            </a:r>
          </a:p>
          <a:p>
            <a:pPr>
              <a:spcBef>
                <a:spcPct val="50000"/>
              </a:spcBef>
            </a:pPr>
            <a:r>
              <a:rPr lang="tr-TR" dirty="0"/>
              <a:t>Negatif veya pozitif olabilir,</a:t>
            </a:r>
          </a:p>
          <a:p>
            <a:pPr>
              <a:spcBef>
                <a:spcPct val="50000"/>
              </a:spcBef>
            </a:pPr>
            <a:r>
              <a:rPr lang="tr-TR" dirty="0" err="1"/>
              <a:t>Ondalıklı</a:t>
            </a:r>
            <a:r>
              <a:rPr lang="tr-TR" dirty="0"/>
              <a:t> olabilir,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414464" y="2708276"/>
            <a:ext cx="8893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Programın geliştirilmesi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038350" y="3068639"/>
            <a:ext cx="7177088" cy="3659187"/>
            <a:chOff x="521" y="1933"/>
            <a:chExt cx="4173" cy="2305"/>
          </a:xfrm>
        </p:grpSpPr>
        <p:sp>
          <p:nvSpPr>
            <p:cNvPr id="31750" name="Text Box 5"/>
            <p:cNvSpPr txBox="1">
              <a:spLocks noChangeArrowheads="1"/>
            </p:cNvSpPr>
            <p:nvPr/>
          </p:nvSpPr>
          <p:spPr bwMode="auto">
            <a:xfrm>
              <a:off x="612" y="1933"/>
              <a:ext cx="367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/>
                <a:t>1. Klavyeden iki sayının girilmesi gerektiği yazdırılmalı,</a:t>
              </a:r>
            </a:p>
          </p:txBody>
        </p:sp>
        <p:sp>
          <p:nvSpPr>
            <p:cNvPr id="31751" name="Text Box 6"/>
            <p:cNvSpPr txBox="1">
              <a:spLocks noChangeArrowheads="1"/>
            </p:cNvSpPr>
            <p:nvPr/>
          </p:nvSpPr>
          <p:spPr bwMode="auto">
            <a:xfrm>
              <a:off x="615" y="2251"/>
              <a:ext cx="367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/>
                <a:t>2. Klavyeden iki sayı girilmesi sağlanmalı,</a:t>
              </a:r>
            </a:p>
          </p:txBody>
        </p:sp>
        <p:sp>
          <p:nvSpPr>
            <p:cNvPr id="31752" name="Text Box 7"/>
            <p:cNvSpPr txBox="1">
              <a:spLocks noChangeArrowheads="1"/>
            </p:cNvSpPr>
            <p:nvPr/>
          </p:nvSpPr>
          <p:spPr bwMode="auto">
            <a:xfrm>
              <a:off x="615" y="2523"/>
              <a:ext cx="367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/>
                <a:t>3. Klavyeden girilen verilerin kontrolü,</a:t>
              </a:r>
            </a:p>
          </p:txBody>
        </p:sp>
        <p:sp>
          <p:nvSpPr>
            <p:cNvPr id="31753" name="Line 8"/>
            <p:cNvSpPr>
              <a:spLocks noChangeShapeType="1"/>
            </p:cNvSpPr>
            <p:nvPr/>
          </p:nvSpPr>
          <p:spPr bwMode="auto">
            <a:xfrm>
              <a:off x="2336" y="2749"/>
              <a:ext cx="0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754" name="Line 9"/>
            <p:cNvSpPr>
              <a:spLocks noChangeShapeType="1"/>
            </p:cNvSpPr>
            <p:nvPr/>
          </p:nvSpPr>
          <p:spPr bwMode="auto">
            <a:xfrm>
              <a:off x="1063" y="2899"/>
              <a:ext cx="26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755" name="Line 10"/>
            <p:cNvSpPr>
              <a:spLocks noChangeShapeType="1"/>
            </p:cNvSpPr>
            <p:nvPr/>
          </p:nvSpPr>
          <p:spPr bwMode="auto">
            <a:xfrm>
              <a:off x="1050" y="2894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756" name="Line 11"/>
            <p:cNvSpPr>
              <a:spLocks noChangeShapeType="1"/>
            </p:cNvSpPr>
            <p:nvPr/>
          </p:nvSpPr>
          <p:spPr bwMode="auto">
            <a:xfrm>
              <a:off x="3696" y="2902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757" name="Text Box 12"/>
            <p:cNvSpPr txBox="1">
              <a:spLocks noChangeArrowheads="1"/>
            </p:cNvSpPr>
            <p:nvPr/>
          </p:nvSpPr>
          <p:spPr bwMode="auto">
            <a:xfrm>
              <a:off x="703" y="3112"/>
              <a:ext cx="68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200" b="1"/>
                <a:t>Rakam Dışı</a:t>
              </a:r>
            </a:p>
          </p:txBody>
        </p:sp>
        <p:sp>
          <p:nvSpPr>
            <p:cNvPr id="31758" name="Line 13"/>
            <p:cNvSpPr>
              <a:spLocks noChangeShapeType="1"/>
            </p:cNvSpPr>
            <p:nvPr/>
          </p:nvSpPr>
          <p:spPr bwMode="auto">
            <a:xfrm>
              <a:off x="1052" y="3248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759" name="Text Box 14"/>
            <p:cNvSpPr txBox="1">
              <a:spLocks noChangeArrowheads="1"/>
            </p:cNvSpPr>
            <p:nvPr/>
          </p:nvSpPr>
          <p:spPr bwMode="auto">
            <a:xfrm>
              <a:off x="847" y="3467"/>
              <a:ext cx="4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200" b="1"/>
                <a:t>Uyarı</a:t>
              </a:r>
            </a:p>
          </p:txBody>
        </p:sp>
        <p:sp>
          <p:nvSpPr>
            <p:cNvPr id="31760" name="Line 15"/>
            <p:cNvSpPr>
              <a:spLocks noChangeShapeType="1"/>
            </p:cNvSpPr>
            <p:nvPr/>
          </p:nvSpPr>
          <p:spPr bwMode="auto">
            <a:xfrm flipV="1">
              <a:off x="521" y="2387"/>
              <a:ext cx="0" cy="17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761" name="Line 16"/>
            <p:cNvSpPr>
              <a:spLocks noChangeShapeType="1"/>
            </p:cNvSpPr>
            <p:nvPr/>
          </p:nvSpPr>
          <p:spPr bwMode="auto">
            <a:xfrm>
              <a:off x="521" y="2387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762" name="Text Box 17"/>
            <p:cNvSpPr txBox="1">
              <a:spLocks noChangeArrowheads="1"/>
            </p:cNvSpPr>
            <p:nvPr/>
          </p:nvSpPr>
          <p:spPr bwMode="auto">
            <a:xfrm>
              <a:off x="3464" y="3094"/>
              <a:ext cx="68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200" b="1"/>
                <a:t>Rakam </a:t>
              </a:r>
            </a:p>
          </p:txBody>
        </p:sp>
        <p:sp>
          <p:nvSpPr>
            <p:cNvPr id="31763" name="Line 18"/>
            <p:cNvSpPr>
              <a:spLocks noChangeShapeType="1"/>
            </p:cNvSpPr>
            <p:nvPr/>
          </p:nvSpPr>
          <p:spPr bwMode="auto">
            <a:xfrm>
              <a:off x="3696" y="3248"/>
              <a:ext cx="0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764" name="Line 19"/>
            <p:cNvSpPr>
              <a:spLocks noChangeShapeType="1"/>
            </p:cNvSpPr>
            <p:nvPr/>
          </p:nvSpPr>
          <p:spPr bwMode="auto">
            <a:xfrm>
              <a:off x="3310" y="339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765" name="Line 20"/>
            <p:cNvSpPr>
              <a:spLocks noChangeShapeType="1"/>
            </p:cNvSpPr>
            <p:nvPr/>
          </p:nvSpPr>
          <p:spPr bwMode="auto">
            <a:xfrm>
              <a:off x="3304" y="3401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766" name="Line 21"/>
            <p:cNvSpPr>
              <a:spLocks noChangeShapeType="1"/>
            </p:cNvSpPr>
            <p:nvPr/>
          </p:nvSpPr>
          <p:spPr bwMode="auto">
            <a:xfrm>
              <a:off x="4121" y="3390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767" name="Text Box 22"/>
            <p:cNvSpPr txBox="1">
              <a:spLocks noChangeArrowheads="1"/>
            </p:cNvSpPr>
            <p:nvPr/>
          </p:nvSpPr>
          <p:spPr bwMode="auto">
            <a:xfrm>
              <a:off x="3107" y="3566"/>
              <a:ext cx="4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200" b="1"/>
                <a:t>Yanlış</a:t>
              </a:r>
            </a:p>
          </p:txBody>
        </p:sp>
        <p:sp>
          <p:nvSpPr>
            <p:cNvPr id="31768" name="Text Box 23"/>
            <p:cNvSpPr txBox="1">
              <a:spLocks noChangeArrowheads="1"/>
            </p:cNvSpPr>
            <p:nvPr/>
          </p:nvSpPr>
          <p:spPr bwMode="auto">
            <a:xfrm>
              <a:off x="3923" y="3566"/>
              <a:ext cx="4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200" b="1"/>
                <a:t>Doğru</a:t>
              </a:r>
            </a:p>
          </p:txBody>
        </p:sp>
        <p:sp>
          <p:nvSpPr>
            <p:cNvPr id="31769" name="Line 24"/>
            <p:cNvSpPr>
              <a:spLocks noChangeShapeType="1"/>
            </p:cNvSpPr>
            <p:nvPr/>
          </p:nvSpPr>
          <p:spPr bwMode="auto">
            <a:xfrm>
              <a:off x="3302" y="370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770" name="Text Box 25"/>
            <p:cNvSpPr txBox="1">
              <a:spLocks noChangeArrowheads="1"/>
            </p:cNvSpPr>
            <p:nvPr/>
          </p:nvSpPr>
          <p:spPr bwMode="auto">
            <a:xfrm>
              <a:off x="3093" y="3838"/>
              <a:ext cx="4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200" b="1"/>
                <a:t>Uyarı</a:t>
              </a:r>
            </a:p>
          </p:txBody>
        </p:sp>
        <p:sp>
          <p:nvSpPr>
            <p:cNvPr id="31771" name="Line 26"/>
            <p:cNvSpPr>
              <a:spLocks noChangeShapeType="1"/>
            </p:cNvSpPr>
            <p:nvPr/>
          </p:nvSpPr>
          <p:spPr bwMode="auto">
            <a:xfrm>
              <a:off x="3288" y="3974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772" name="Line 27"/>
            <p:cNvSpPr>
              <a:spLocks noChangeShapeType="1"/>
            </p:cNvSpPr>
            <p:nvPr/>
          </p:nvSpPr>
          <p:spPr bwMode="auto">
            <a:xfrm>
              <a:off x="521" y="4156"/>
              <a:ext cx="27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773" name="Line 28"/>
            <p:cNvSpPr>
              <a:spLocks noChangeShapeType="1"/>
            </p:cNvSpPr>
            <p:nvPr/>
          </p:nvSpPr>
          <p:spPr bwMode="auto">
            <a:xfrm flipH="1">
              <a:off x="521" y="3521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774" name="Text Box 29"/>
            <p:cNvSpPr txBox="1">
              <a:spLocks noChangeArrowheads="1"/>
            </p:cNvSpPr>
            <p:nvPr/>
          </p:nvSpPr>
          <p:spPr bwMode="auto">
            <a:xfrm>
              <a:off x="3889" y="3838"/>
              <a:ext cx="72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200" b="1"/>
                <a:t>Toplama</a:t>
              </a:r>
            </a:p>
          </p:txBody>
        </p:sp>
        <p:sp>
          <p:nvSpPr>
            <p:cNvPr id="31775" name="Text Box 30"/>
            <p:cNvSpPr txBox="1">
              <a:spLocks noChangeArrowheads="1"/>
            </p:cNvSpPr>
            <p:nvPr/>
          </p:nvSpPr>
          <p:spPr bwMode="auto">
            <a:xfrm>
              <a:off x="3969" y="4065"/>
              <a:ext cx="72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200" b="1"/>
                <a:t>Sonuç</a:t>
              </a:r>
            </a:p>
          </p:txBody>
        </p:sp>
        <p:sp>
          <p:nvSpPr>
            <p:cNvPr id="31776" name="Line 31"/>
            <p:cNvSpPr>
              <a:spLocks noChangeShapeType="1"/>
            </p:cNvSpPr>
            <p:nvPr/>
          </p:nvSpPr>
          <p:spPr bwMode="auto">
            <a:xfrm>
              <a:off x="4121" y="3724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777" name="Line 32"/>
            <p:cNvSpPr>
              <a:spLocks noChangeShapeType="1"/>
            </p:cNvSpPr>
            <p:nvPr/>
          </p:nvSpPr>
          <p:spPr bwMode="auto">
            <a:xfrm>
              <a:off x="4131" y="3974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175006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833238-F2AD-4817-BCA0-7AD296BD7C1C}" type="slidenum">
              <a:rPr lang="tr-TR" smtClean="0"/>
              <a:pPr/>
              <a:t>25</a:t>
            </a:fld>
            <a:endParaRPr lang="tr-TR" smtClean="0"/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414464" y="915878"/>
            <a:ext cx="8270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dirty="0" smtClean="0"/>
              <a:t>Örnek 2: </a:t>
            </a:r>
            <a:r>
              <a:rPr lang="tr-TR" dirty="0"/>
              <a:t>Verilen 3 sayının ortalamasının bulunması.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414464" y="1570721"/>
            <a:ext cx="928370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u="sng" dirty="0"/>
              <a:t>Problemin anlaşılması ve çözülmesi:</a:t>
            </a:r>
          </a:p>
          <a:p>
            <a:pPr>
              <a:spcBef>
                <a:spcPct val="50000"/>
              </a:spcBef>
            </a:pPr>
            <a:r>
              <a:rPr lang="tr-TR" dirty="0"/>
              <a:t>3 doğal sayı verilecek</a:t>
            </a:r>
          </a:p>
          <a:p>
            <a:pPr>
              <a:spcBef>
                <a:spcPct val="50000"/>
              </a:spcBef>
            </a:pPr>
            <a:r>
              <a:rPr lang="tr-TR" dirty="0"/>
              <a:t>Bu 3 doğal sayının ortalaması bulunacak</a:t>
            </a:r>
          </a:p>
          <a:p>
            <a:pPr>
              <a:spcBef>
                <a:spcPct val="50000"/>
              </a:spcBef>
            </a:pPr>
            <a:r>
              <a:rPr lang="tr-TR" dirty="0"/>
              <a:t>Ortalama kullanıcıya bildirilecek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14464" y="3305856"/>
            <a:ext cx="4837112" cy="800100"/>
            <a:chOff x="158" y="1479"/>
            <a:chExt cx="2812" cy="504"/>
          </a:xfrm>
        </p:grpSpPr>
        <p:sp>
          <p:nvSpPr>
            <p:cNvPr id="32775" name="Text Box 5"/>
            <p:cNvSpPr txBox="1">
              <a:spLocks noChangeArrowheads="1"/>
            </p:cNvSpPr>
            <p:nvPr/>
          </p:nvSpPr>
          <p:spPr bwMode="auto">
            <a:xfrm>
              <a:off x="158" y="1479"/>
              <a:ext cx="998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b="1" u="sng" dirty="0"/>
                <a:t>Girdiler</a:t>
              </a:r>
            </a:p>
            <a:p>
              <a:pPr>
                <a:spcBef>
                  <a:spcPct val="50000"/>
                </a:spcBef>
              </a:pPr>
              <a:r>
                <a:rPr lang="tr-TR" dirty="0"/>
                <a:t>3 doğal sayı</a:t>
              </a:r>
            </a:p>
          </p:txBody>
        </p:sp>
        <p:sp>
          <p:nvSpPr>
            <p:cNvPr id="32776" name="Line 6"/>
            <p:cNvSpPr>
              <a:spLocks noChangeShapeType="1"/>
            </p:cNvSpPr>
            <p:nvPr/>
          </p:nvSpPr>
          <p:spPr bwMode="auto">
            <a:xfrm>
              <a:off x="1111" y="184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2777" name="Text Box 7"/>
            <p:cNvSpPr txBox="1">
              <a:spLocks noChangeArrowheads="1"/>
            </p:cNvSpPr>
            <p:nvPr/>
          </p:nvSpPr>
          <p:spPr bwMode="auto">
            <a:xfrm>
              <a:off x="1927" y="1752"/>
              <a:ext cx="104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/>
                <a:t>S1, S2, S3</a:t>
              </a:r>
            </a:p>
          </p:txBody>
        </p:sp>
      </p:grp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414463" y="4445681"/>
            <a:ext cx="936148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u="sng"/>
              <a:t>Çıktılar</a:t>
            </a:r>
          </a:p>
          <a:p>
            <a:pPr>
              <a:spcBef>
                <a:spcPct val="50000"/>
              </a:spcBef>
            </a:pPr>
            <a:r>
              <a:rPr lang="tr-TR"/>
              <a:t>Bu 3 doğal sayının ortalaması</a:t>
            </a:r>
          </a:p>
        </p:txBody>
      </p:sp>
    </p:spTree>
    <p:extLst>
      <p:ext uri="{BB962C8B-B14F-4D97-AF65-F5344CB8AC3E}">
        <p14:creationId xmlns:p14="http://schemas.microsoft.com/office/powerpoint/2010/main" val="330007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  <p:bldP spid="92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D76A98-30AC-4573-8A96-1F245B9D7CD8}" type="slidenum">
              <a:rPr lang="tr-TR" smtClean="0"/>
              <a:pPr/>
              <a:t>26</a:t>
            </a:fld>
            <a:endParaRPr lang="tr-TR" smtClean="0"/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570831" y="564358"/>
            <a:ext cx="8893175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tr-TR" b="1" u="sng" dirty="0"/>
              <a:t>Tasarım</a:t>
            </a:r>
          </a:p>
          <a:p>
            <a:pPr marL="457200" indent="-457200">
              <a:spcBef>
                <a:spcPct val="50000"/>
              </a:spcBef>
              <a:buFontTx/>
              <a:buAutoNum type="romanUcPeriod"/>
            </a:pPr>
            <a:r>
              <a:rPr lang="tr-TR" dirty="0"/>
              <a:t>Doğal sayıları oku</a:t>
            </a:r>
          </a:p>
          <a:p>
            <a:pPr marL="457200" indent="-457200">
              <a:spcBef>
                <a:spcPct val="50000"/>
              </a:spcBef>
              <a:buFontTx/>
              <a:buAutoNum type="romanUcPeriod" startAt="2"/>
            </a:pPr>
            <a:r>
              <a:rPr lang="tr-TR" dirty="0"/>
              <a:t>Ortalamayı bul</a:t>
            </a:r>
          </a:p>
          <a:p>
            <a:pPr marL="457200" indent="-457200">
              <a:spcBef>
                <a:spcPct val="50000"/>
              </a:spcBef>
            </a:pPr>
            <a:r>
              <a:rPr lang="tr-TR" dirty="0"/>
              <a:t>III.	Ortalamayı kullanıcıya bildir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493838" y="2295613"/>
            <a:ext cx="9047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/>
              <a:t>Birinci adımda alt problem 3 farklı doğal sayının ayrı ayrı okunması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651000" y="2788617"/>
            <a:ext cx="850265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romanUcPeriod"/>
            </a:pPr>
            <a:r>
              <a:rPr lang="tr-TR" dirty="0"/>
              <a:t>Doğal sayıları oku</a:t>
            </a:r>
          </a:p>
          <a:p>
            <a:pPr marL="457200" indent="-457200">
              <a:spcBef>
                <a:spcPct val="50000"/>
              </a:spcBef>
            </a:pPr>
            <a:r>
              <a:rPr lang="tr-TR" dirty="0"/>
              <a:t>	-S1’i oku</a:t>
            </a:r>
          </a:p>
          <a:p>
            <a:pPr marL="457200" indent="-457200">
              <a:spcBef>
                <a:spcPct val="50000"/>
              </a:spcBef>
            </a:pPr>
            <a:r>
              <a:rPr lang="tr-TR" dirty="0"/>
              <a:t>	-S2’yi oku</a:t>
            </a:r>
          </a:p>
          <a:p>
            <a:pPr marL="457200" indent="-457200">
              <a:spcBef>
                <a:spcPct val="50000"/>
              </a:spcBef>
            </a:pPr>
            <a:r>
              <a:rPr lang="tr-TR" dirty="0"/>
              <a:t>	-S3’ü oku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571626" y="4494384"/>
            <a:ext cx="9047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/>
              <a:t>İkinci adımda alt problem ortalamanın nasıl bulunacağı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651000" y="5113680"/>
            <a:ext cx="725328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romanUcPeriod" startAt="2"/>
            </a:pPr>
            <a:r>
              <a:rPr lang="tr-TR" dirty="0"/>
              <a:t>Ortalamayı bul</a:t>
            </a:r>
          </a:p>
          <a:p>
            <a:pPr marL="457200" indent="-457200">
              <a:spcBef>
                <a:spcPct val="50000"/>
              </a:spcBef>
            </a:pPr>
            <a:r>
              <a:rPr lang="tr-TR" dirty="0"/>
              <a:t>	ortalama=(S1+S2+S3)/3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493838" y="5993947"/>
            <a:ext cx="908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/>
              <a:t>Üçüncü  adım yeterince basit olduğundan alt probleme ayırma ihtiyacı yoktur.</a:t>
            </a:r>
          </a:p>
        </p:txBody>
      </p:sp>
    </p:spTree>
    <p:extLst>
      <p:ext uri="{BB962C8B-B14F-4D97-AF65-F5344CB8AC3E}">
        <p14:creationId xmlns:p14="http://schemas.microsoft.com/office/powerpoint/2010/main" val="427769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  <p:bldP spid="10244" grpId="0"/>
      <p:bldP spid="10245" grpId="0"/>
      <p:bldP spid="10246" grpId="0"/>
      <p:bldP spid="1024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Örnek 3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80457"/>
            <a:ext cx="6172200" cy="5080000"/>
          </a:xfrm>
        </p:spPr>
        <p:txBody>
          <a:bodyPr>
            <a:normAutofit/>
          </a:bodyPr>
          <a:lstStyle/>
          <a:p>
            <a:pPr marL="0" indent="0" algn="just" fontAlgn="t">
              <a:buNone/>
            </a:pPr>
            <a:r>
              <a:rPr lang="tr-TR" sz="2400" dirty="0" smtClean="0"/>
              <a:t>Dikdörtgenin </a:t>
            </a:r>
            <a:r>
              <a:rPr lang="tr-TR" sz="2400" dirty="0"/>
              <a:t>uzun kenarı: a</a:t>
            </a:r>
          </a:p>
          <a:p>
            <a:pPr marL="0" indent="0" algn="just" fontAlgn="t">
              <a:buNone/>
            </a:pPr>
            <a:r>
              <a:rPr lang="tr-TR" sz="2400" dirty="0"/>
              <a:t>Dikdörtgenin kısa kenarı: b</a:t>
            </a:r>
          </a:p>
          <a:p>
            <a:pPr marL="0" indent="0" algn="just" fontAlgn="t">
              <a:buNone/>
            </a:pPr>
            <a:r>
              <a:rPr lang="tr-TR" sz="2400" dirty="0"/>
              <a:t>Dikdörtgenin alanı: Alan</a:t>
            </a:r>
          </a:p>
          <a:p>
            <a:pPr marL="0" indent="0" algn="just" fontAlgn="t">
              <a:buNone/>
            </a:pPr>
            <a:endParaRPr lang="tr-TR" sz="2400" dirty="0"/>
          </a:p>
          <a:p>
            <a:pPr marL="0" indent="0" algn="just" fontAlgn="t">
              <a:buNone/>
            </a:pPr>
            <a:r>
              <a:rPr lang="tr-TR" sz="2400" dirty="0"/>
              <a:t>1.    BAŞLA</a:t>
            </a:r>
          </a:p>
          <a:p>
            <a:pPr marL="0" indent="0" algn="just" fontAlgn="t">
              <a:buNone/>
            </a:pPr>
            <a:r>
              <a:rPr lang="tr-TR" sz="2400" dirty="0"/>
              <a:t>2.    a OKU</a:t>
            </a:r>
          </a:p>
          <a:p>
            <a:pPr marL="0" indent="0" algn="just" fontAlgn="t">
              <a:buNone/>
            </a:pPr>
            <a:r>
              <a:rPr lang="tr-TR" sz="2400" dirty="0"/>
              <a:t>3.    a&lt;0 ise, GİT 2</a:t>
            </a:r>
          </a:p>
          <a:p>
            <a:pPr marL="0" indent="0" algn="just" fontAlgn="t">
              <a:buNone/>
            </a:pPr>
            <a:r>
              <a:rPr lang="tr-TR" sz="2400" dirty="0"/>
              <a:t>4.    b OKU</a:t>
            </a:r>
          </a:p>
          <a:p>
            <a:pPr marL="0" indent="0" algn="just" fontAlgn="t">
              <a:buNone/>
            </a:pPr>
            <a:r>
              <a:rPr lang="tr-TR" sz="2400" dirty="0"/>
              <a:t>5.    b&lt;0 ise, GİT 4</a:t>
            </a:r>
          </a:p>
          <a:p>
            <a:pPr marL="0" indent="0" algn="just" fontAlgn="t">
              <a:buNone/>
            </a:pPr>
            <a:r>
              <a:rPr lang="tr-TR" sz="2400" dirty="0"/>
              <a:t>6.    Alan = a * b</a:t>
            </a:r>
          </a:p>
          <a:p>
            <a:pPr marL="0" indent="0" algn="just" fontAlgn="t">
              <a:buNone/>
            </a:pPr>
            <a:r>
              <a:rPr lang="tr-TR" sz="2400" dirty="0"/>
              <a:t>7.    BİTİR </a:t>
            </a:r>
            <a:endParaRPr lang="tr-TR" dirty="0" smtClean="0"/>
          </a:p>
          <a:p>
            <a:pPr marL="0" indent="0" algn="just" fontAlgn="t">
              <a:buNone/>
            </a:pPr>
            <a:endParaRPr lang="tr-TR" dirty="0"/>
          </a:p>
          <a:p>
            <a:pPr marL="0" indent="0" algn="just" fontAlgn="t">
              <a:buNone/>
            </a:pPr>
            <a:endParaRPr lang="tr-TR" dirty="0" smtClean="0"/>
          </a:p>
          <a:p>
            <a:pPr marL="0" indent="0" algn="just" fontAlgn="t">
              <a:buNone/>
            </a:pP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568A-88B3-429D-AA57-AEFF63613CD2}" type="datetime1">
              <a:rPr lang="tr-TR" smtClean="0"/>
              <a:t>12.10.2020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27</a:t>
            </a:fld>
            <a:endParaRPr lang="tr-TR"/>
          </a:p>
        </p:txBody>
      </p:sp>
      <p:pic>
        <p:nvPicPr>
          <p:cNvPr id="9" name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143" y="1325563"/>
            <a:ext cx="350520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1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6409-C95B-4F43-9201-F4DEE3D56238}" type="datetime1">
              <a:rPr lang="tr-TR" smtClean="0"/>
              <a:t>12.10.2020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28</a:t>
            </a:fld>
            <a:endParaRPr lang="tr-TR"/>
          </a:p>
        </p:txBody>
      </p:sp>
      <p:pic>
        <p:nvPicPr>
          <p:cNvPr id="10" name="İçerik Yer Tutucusu 1">
            <a:extLst>
              <a:ext uri="{FF2B5EF4-FFF2-40B4-BE49-F238E27FC236}">
                <a16:creationId xmlns:a16="http://schemas.microsoft.com/office/drawing/2014/main" id="{278476D6-4FD1-4E04-968E-05075FD83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631" b="2631"/>
          <a:stretch>
            <a:fillRect/>
          </a:stretch>
        </p:blipFill>
        <p:spPr>
          <a:xfrm>
            <a:off x="838200" y="869950"/>
            <a:ext cx="5159375" cy="5486400"/>
          </a:xfrm>
          <a:ln w="12700">
            <a:miter lim="800000"/>
            <a:headEnd/>
            <a:tailEnd/>
          </a:ln>
        </p:spPr>
      </p:pic>
      <p:pic>
        <p:nvPicPr>
          <p:cNvPr id="11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837" y="876300"/>
            <a:ext cx="4090971" cy="527296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77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028D-0D6E-48D0-8426-356B5D839D86}" type="datetime1">
              <a:rPr lang="tr-TR" smtClean="0"/>
              <a:t>12.10.2020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29</a:t>
            </a:fld>
            <a:endParaRPr lang="tr-TR"/>
          </a:p>
        </p:txBody>
      </p:sp>
      <p:sp>
        <p:nvSpPr>
          <p:cNvPr id="8" name="Unvan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Akış </a:t>
            </a:r>
            <a:r>
              <a:rPr lang="tr-TR" dirty="0" smtClean="0"/>
              <a:t>Şeması </a:t>
            </a:r>
            <a:r>
              <a:rPr lang="tr-TR" dirty="0"/>
              <a:t>Hazırlama Programı</a:t>
            </a:r>
          </a:p>
        </p:txBody>
      </p:sp>
      <p:pic>
        <p:nvPicPr>
          <p:cNvPr id="10" name="İçerik Yer Tutucusu 3">
            <a:extLst>
              <a:ext uri="{FF2B5EF4-FFF2-40B4-BE49-F238E27FC236}">
                <a16:creationId xmlns:a16="http://schemas.microsoft.com/office/drawing/2014/main" id="{71CC9701-144C-4785-8743-57BEBC297C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12257" y="1556091"/>
            <a:ext cx="8604250" cy="4876800"/>
          </a:xfrm>
        </p:spPr>
      </p:pic>
    </p:spTree>
    <p:extLst>
      <p:ext uri="{BB962C8B-B14F-4D97-AF65-F5344CB8AC3E}">
        <p14:creationId xmlns:p14="http://schemas.microsoft.com/office/powerpoint/2010/main" val="8157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Ders </a:t>
            </a:r>
            <a:r>
              <a:rPr lang="tr-TR" dirty="0" smtClean="0"/>
              <a:t>İçeriği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52BA-1A0D-4B08-8818-3E3355A220F2}" type="datetime1">
              <a:rPr lang="tr-TR" smtClean="0"/>
              <a:t>12.10.2020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3</a:t>
            </a:fld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924" y="1545152"/>
            <a:ext cx="6744152" cy="485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5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520438F-5788-45C1-9787-5145F62F4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Ofis Visio Programı Kurulum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AFECC3-10AE-4273-92A7-756B84D03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398" y="1755094"/>
            <a:ext cx="6869705" cy="4351338"/>
          </a:xfrm>
        </p:spPr>
        <p:txBody>
          <a:bodyPr/>
          <a:lstStyle/>
          <a:p>
            <a:r>
              <a:rPr lang="tr-TR" dirty="0">
                <a:hlinkClick r:id="rId2"/>
              </a:rPr>
              <a:t>https://www.youtube.com/watch?v=yz6tQaewDyA</a:t>
            </a:r>
            <a:endParaRPr lang="tr-TR" dirty="0"/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AB1B355-DE2C-447E-8105-0B9E24549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760" y="1294306"/>
            <a:ext cx="3093816" cy="4876533"/>
          </a:xfrm>
          <a:prstGeom prst="rect">
            <a:avLst/>
          </a:prstGeom>
          <a:ln w="28575">
            <a:solidFill>
              <a:srgbClr val="1E1162"/>
            </a:solidFill>
          </a:ln>
        </p:spPr>
      </p:pic>
      <p:pic>
        <p:nvPicPr>
          <p:cNvPr id="8" name="Grafik 7" descr="Ses Düzeyi">
            <a:extLst>
              <a:ext uri="{FF2B5EF4-FFF2-40B4-BE49-F238E27FC236}">
                <a16:creationId xmlns:a16="http://schemas.microsoft.com/office/drawing/2014/main" id="{6970CA82-3543-4A3A-8DE1-3C5F55AB5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496" y="2488632"/>
            <a:ext cx="914400" cy="91440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D43E7386-AFD8-428B-8C33-9B297F6BF7E5}"/>
              </a:ext>
            </a:extLst>
          </p:cNvPr>
          <p:cNvSpPr txBox="1"/>
          <p:nvPr/>
        </p:nvSpPr>
        <p:spPr>
          <a:xfrm>
            <a:off x="1599896" y="2605664"/>
            <a:ext cx="43977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Kurulumu Yaptın mı?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9449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520438F-5788-45C1-9787-5145F62F4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7924"/>
            <a:ext cx="10515600" cy="1045176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Wondershareedrawmax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Programı </a:t>
            </a:r>
            <a:r>
              <a:rPr lang="tr-TR" dirty="0"/>
              <a:t>Kurulum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AFECC3-10AE-4273-92A7-756B84D03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398" y="2189434"/>
            <a:ext cx="6869705" cy="4351338"/>
          </a:xfrm>
        </p:spPr>
        <p:txBody>
          <a:bodyPr/>
          <a:lstStyle/>
          <a:p>
            <a:r>
              <a:rPr lang="tr-TR" dirty="0" err="1"/>
              <a:t>wondershareedrawmax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AB1B355-DE2C-447E-8105-0B9E24549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760" y="1294306"/>
            <a:ext cx="3093816" cy="4876533"/>
          </a:xfrm>
          <a:prstGeom prst="rect">
            <a:avLst/>
          </a:prstGeom>
          <a:ln w="28575">
            <a:solidFill>
              <a:srgbClr val="1E1162"/>
            </a:solidFill>
          </a:ln>
        </p:spPr>
      </p:pic>
      <p:pic>
        <p:nvPicPr>
          <p:cNvPr id="8" name="Grafik 7" descr="Ses Düzeyi">
            <a:extLst>
              <a:ext uri="{FF2B5EF4-FFF2-40B4-BE49-F238E27FC236}">
                <a16:creationId xmlns:a16="http://schemas.microsoft.com/office/drawing/2014/main" id="{6970CA82-3543-4A3A-8DE1-3C5F55AB5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496" y="3199218"/>
            <a:ext cx="914400" cy="91440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D43E7386-AFD8-428B-8C33-9B297F6BF7E5}"/>
              </a:ext>
            </a:extLst>
          </p:cNvPr>
          <p:cNvSpPr txBox="1"/>
          <p:nvPr/>
        </p:nvSpPr>
        <p:spPr>
          <a:xfrm>
            <a:off x="1599896" y="3202326"/>
            <a:ext cx="43977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Kurulumu Yaptın mı?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313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Örnek 4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54400" y="1928474"/>
            <a:ext cx="8606971" cy="4521426"/>
          </a:xfrm>
        </p:spPr>
        <p:txBody>
          <a:bodyPr>
            <a:normAutofit/>
          </a:bodyPr>
          <a:lstStyle/>
          <a:p>
            <a:pPr marL="0" indent="0" algn="just" fontAlgn="t">
              <a:buNone/>
            </a:pPr>
            <a:r>
              <a:rPr lang="tr-TR" dirty="0" err="1" smtClean="0">
                <a:solidFill>
                  <a:srgbClr val="4227E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İİki</a:t>
            </a:r>
            <a:r>
              <a:rPr lang="tr-TR" dirty="0" smtClean="0">
                <a:solidFill>
                  <a:srgbClr val="4227E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>
                <a:solidFill>
                  <a:srgbClr val="4227E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sayıyı toplamak için gerekli akış şemasını oluşturunuz. </a:t>
            </a:r>
          </a:p>
          <a:p>
            <a:pPr marL="0" indent="0" algn="just" fontAlgn="t">
              <a:buNone/>
            </a:pP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0208-5D0A-4D57-8CF6-F038D70D1DE1}" type="datetime1">
              <a:rPr lang="tr-TR" smtClean="0"/>
              <a:t>12.10.2020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32</a:t>
            </a:fld>
            <a:endParaRPr lang="tr-TR"/>
          </a:p>
        </p:txBody>
      </p:sp>
      <p:pic>
        <p:nvPicPr>
          <p:cNvPr id="8" name="Resim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1" r="67204" b="9644"/>
          <a:stretch>
            <a:fillRect/>
          </a:stretch>
        </p:blipFill>
        <p:spPr bwMode="auto">
          <a:xfrm>
            <a:off x="838200" y="1517650"/>
            <a:ext cx="2767013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21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Örnek 5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53191" y="1616192"/>
            <a:ext cx="8606971" cy="4521426"/>
          </a:xfrm>
        </p:spPr>
        <p:txBody>
          <a:bodyPr>
            <a:normAutofit/>
          </a:bodyPr>
          <a:lstStyle/>
          <a:p>
            <a:pPr marL="0" indent="0" algn="just" fontAlgn="t">
              <a:buNone/>
            </a:pPr>
            <a:r>
              <a:rPr lang="tr-TR" dirty="0">
                <a:solidFill>
                  <a:srgbClr val="4227E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İki sayının ortalamasını bulan akış şemasını çiziniz. </a:t>
            </a:r>
            <a:endParaRPr lang="tr-TR" dirty="0" smtClean="0">
              <a:solidFill>
                <a:srgbClr val="4227E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fontAlgn="t">
              <a:buNone/>
            </a:pPr>
            <a:endParaRPr lang="tr-TR" dirty="0">
              <a:solidFill>
                <a:srgbClr val="4227E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 fontAlgn="t">
              <a:buFont typeface="+mj-lt"/>
              <a:buAutoNum type="arabicPeriod"/>
            </a:pPr>
            <a:r>
              <a:rPr lang="tr-TR" dirty="0">
                <a:solidFill>
                  <a:srgbClr val="4227E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Başla</a:t>
            </a:r>
          </a:p>
          <a:p>
            <a:pPr marL="514350" indent="-514350" algn="just" fontAlgn="t">
              <a:buFont typeface="+mj-lt"/>
              <a:buAutoNum type="arabicPeriod"/>
            </a:pPr>
            <a:r>
              <a:rPr lang="tr-TR" dirty="0">
                <a:solidFill>
                  <a:srgbClr val="4227E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sayı1 Gir</a:t>
            </a:r>
          </a:p>
          <a:p>
            <a:pPr marL="514350" indent="-514350" algn="just" fontAlgn="t">
              <a:buFont typeface="+mj-lt"/>
              <a:buAutoNum type="arabicPeriod"/>
            </a:pPr>
            <a:r>
              <a:rPr lang="tr-TR" dirty="0">
                <a:solidFill>
                  <a:srgbClr val="4227E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sayı2 Gir </a:t>
            </a:r>
          </a:p>
          <a:p>
            <a:pPr marL="514350" indent="-514350" algn="just" fontAlgn="t">
              <a:buFont typeface="+mj-lt"/>
              <a:buAutoNum type="arabicPeriod"/>
            </a:pPr>
            <a:r>
              <a:rPr lang="tr-TR" dirty="0">
                <a:solidFill>
                  <a:srgbClr val="4227E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Ortalama al (Ortalama= (sayı1+sayı2)/2)</a:t>
            </a:r>
          </a:p>
          <a:p>
            <a:pPr marL="514350" indent="-514350" algn="just" fontAlgn="t">
              <a:buFont typeface="+mj-lt"/>
              <a:buAutoNum type="arabicPeriod"/>
            </a:pPr>
            <a:r>
              <a:rPr lang="tr-TR" dirty="0">
                <a:solidFill>
                  <a:srgbClr val="4227E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Yaz Ortalama</a:t>
            </a:r>
          </a:p>
          <a:p>
            <a:pPr marL="514350" indent="-514350" algn="just" fontAlgn="t">
              <a:buFont typeface="+mj-lt"/>
              <a:buAutoNum type="arabicPeriod"/>
            </a:pPr>
            <a:r>
              <a:rPr lang="tr-TR" dirty="0">
                <a:solidFill>
                  <a:srgbClr val="4227E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Bitir</a:t>
            </a:r>
          </a:p>
          <a:p>
            <a:pPr marL="0" indent="0" algn="just" fontAlgn="t">
              <a:buNone/>
            </a:pPr>
            <a:endParaRPr lang="tr-TR" dirty="0">
              <a:solidFill>
                <a:srgbClr val="4227E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fontAlgn="t">
              <a:buNone/>
            </a:pP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1636-6CFD-4F9F-A955-256FE526C893}" type="datetime1">
              <a:rPr lang="tr-TR" smtClean="0"/>
              <a:t>12.10.2020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33</a:t>
            </a:fld>
            <a:endParaRPr lang="tr-TR"/>
          </a:p>
        </p:txBody>
      </p:sp>
      <p:pic>
        <p:nvPicPr>
          <p:cNvPr id="9" name="Resim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3888" r="27061" b="3709"/>
          <a:stretch>
            <a:fillRect/>
          </a:stretch>
        </p:blipFill>
        <p:spPr bwMode="auto">
          <a:xfrm>
            <a:off x="944561" y="1543903"/>
            <a:ext cx="1908629" cy="485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54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72C63B1-A8E1-42B8-98C4-2E70ACB96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6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7865734-1159-409C-8B3A-1AF57C459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518" y="1851633"/>
            <a:ext cx="5779568" cy="4287330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Verilen tamsayının sıfır, pozitif ya da negatif olup olmadığını bulan algoritma ve akış diyagramını tasarlayınız.</a:t>
            </a:r>
          </a:p>
          <a:p>
            <a:pPr marL="0" indent="0">
              <a:buNone/>
            </a:pPr>
            <a:endParaRPr lang="tr-TR" dirty="0"/>
          </a:p>
          <a:p>
            <a:pPr marL="457200" indent="-457200" fontAlgn="base">
              <a:buFont typeface="+mj-lt"/>
              <a:buAutoNum type="arabicPeriod"/>
            </a:pPr>
            <a:r>
              <a:rPr lang="tr-TR" dirty="0">
                <a:latin typeface="inherit"/>
              </a:rPr>
              <a:t>Başla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tr-TR" dirty="0">
                <a:latin typeface="inherit"/>
              </a:rPr>
              <a:t>Sayı giriniz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tr-TR" dirty="0">
                <a:latin typeface="inherit"/>
              </a:rPr>
              <a:t>Eğer Sayı&gt;0 ise YAZ Sayı pozitiftir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tr-TR" dirty="0">
                <a:latin typeface="inherit"/>
              </a:rPr>
              <a:t>Eğer Sayı&lt;0 ise YAZ Sayı negatiftir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tr-TR" dirty="0">
                <a:latin typeface="inherit"/>
              </a:rPr>
              <a:t>Değilse YAZ Sayı sıfırdır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tr-TR" dirty="0">
                <a:latin typeface="inherit"/>
              </a:rPr>
              <a:t>Bitir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3427A0C2-2E55-475E-8CFC-6B22F1783F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0" t="5731"/>
          <a:stretch/>
        </p:blipFill>
        <p:spPr>
          <a:xfrm>
            <a:off x="7639291" y="959413"/>
            <a:ext cx="3287210" cy="4932424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5568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72C63B1-A8E1-42B8-98C4-2E70ACB96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7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7865734-1159-409C-8B3A-1AF57C459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518" y="1851633"/>
            <a:ext cx="5779568" cy="4287330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Aşağıdaki algoritma ne için hazırlanmıştır. 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Farklı iki sayıdan büyük olanı ekrana yazan </a:t>
            </a:r>
            <a:r>
              <a:rPr lang="tr-TR" dirty="0" err="1">
                <a:solidFill>
                  <a:srgbClr val="FF0000"/>
                </a:solidFill>
              </a:rPr>
              <a:t>algoritma’dır</a:t>
            </a:r>
            <a:r>
              <a:rPr lang="tr-TR" dirty="0">
                <a:solidFill>
                  <a:srgbClr val="FF0000"/>
                </a:solidFill>
              </a:rPr>
              <a:t>.  </a:t>
            </a:r>
          </a:p>
          <a:p>
            <a:r>
              <a:rPr lang="tr-TR" dirty="0"/>
              <a:t>Akış diyagramını çiziniz. .</a:t>
            </a:r>
          </a:p>
          <a:p>
            <a:pPr marL="0" indent="0">
              <a:buNone/>
            </a:pPr>
            <a:endParaRPr lang="tr-TR" dirty="0"/>
          </a:p>
          <a:p>
            <a:pPr marL="457200" indent="-457200" fontAlgn="base">
              <a:buFont typeface="+mj-lt"/>
              <a:buAutoNum type="arabicPeriod"/>
            </a:pPr>
            <a:r>
              <a:rPr lang="tr-TR" dirty="0">
                <a:latin typeface="inherit"/>
              </a:rPr>
              <a:t>Başla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tr-TR" dirty="0">
                <a:latin typeface="inherit"/>
              </a:rPr>
              <a:t>Sayi1 ve Sayı2 giriniz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tr-TR" dirty="0">
                <a:latin typeface="inherit"/>
              </a:rPr>
              <a:t>Eğer sayi1&gt; sayi2 ise YAZ Sayi1 büyüktür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tr-TR" dirty="0">
                <a:latin typeface="inherit"/>
              </a:rPr>
              <a:t>Değilse YAZ Sayi2 büyüktür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tr-TR" dirty="0">
                <a:latin typeface="inherit"/>
              </a:rPr>
              <a:t>Bitir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5D10F39-1271-4E72-A1A9-A58B8E1A9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013" y="1089496"/>
            <a:ext cx="3347308" cy="5049467"/>
          </a:xfrm>
          <a:prstGeom prst="rect">
            <a:avLst/>
          </a:prstGeom>
          <a:ln w="28575">
            <a:solidFill>
              <a:srgbClr val="1E1162"/>
            </a:solidFill>
          </a:ln>
        </p:spPr>
      </p:pic>
    </p:spTree>
    <p:extLst>
      <p:ext uri="{BB962C8B-B14F-4D97-AF65-F5344CB8AC3E}">
        <p14:creationId xmlns:p14="http://schemas.microsoft.com/office/powerpoint/2010/main" val="66813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repeatCount="300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897924"/>
            <a:ext cx="10515600" cy="792764"/>
          </a:xfrm>
        </p:spPr>
        <p:txBody>
          <a:bodyPr>
            <a:normAutofit/>
          </a:bodyPr>
          <a:lstStyle/>
          <a:p>
            <a:r>
              <a:rPr lang="tr-TR" dirty="0" smtClean="0"/>
              <a:t>Örnek 8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1" y="1616192"/>
            <a:ext cx="5431970" cy="4521426"/>
          </a:xfrm>
        </p:spPr>
        <p:txBody>
          <a:bodyPr>
            <a:normAutofit/>
          </a:bodyPr>
          <a:lstStyle/>
          <a:p>
            <a:pPr marL="0" indent="0" algn="just" fontAlgn="t">
              <a:buNone/>
            </a:pPr>
            <a:r>
              <a:rPr lang="tr-TR" dirty="0" err="1">
                <a:solidFill>
                  <a:srgbClr val="4227E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Ax+B</a:t>
            </a:r>
            <a:r>
              <a:rPr lang="tr-TR" dirty="0">
                <a:solidFill>
                  <a:srgbClr val="4227E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=0 şeklinde 1. derece denklemin çözümünü veren programa ait akış diyagramını çiziniz.</a:t>
            </a:r>
          </a:p>
          <a:p>
            <a:pPr marL="0" indent="0" algn="just" fontAlgn="t">
              <a:buNone/>
            </a:pP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35C8-26DC-4E75-9A59-15547589CF55}" type="datetime1">
              <a:rPr lang="tr-TR" smtClean="0"/>
              <a:t>12.10.2020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36</a:t>
            </a:fld>
            <a:endParaRPr lang="tr-TR"/>
          </a:p>
        </p:txBody>
      </p:sp>
      <p:pic>
        <p:nvPicPr>
          <p:cNvPr id="8" name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286" y="897924"/>
            <a:ext cx="5300889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4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Uygulama-2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5664200" cy="4521426"/>
          </a:xfrm>
        </p:spPr>
        <p:txBody>
          <a:bodyPr>
            <a:normAutofit/>
          </a:bodyPr>
          <a:lstStyle/>
          <a:p>
            <a:pPr marL="0" indent="0" algn="just" fontAlgn="t">
              <a:buNone/>
            </a:pPr>
            <a:r>
              <a:rPr lang="tr-TR" sz="3000" dirty="0">
                <a:solidFill>
                  <a:srgbClr val="4227E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Kenar uzunlukları verilen dikdörtgenin alan hesabını yapan programa ait algoritma şemasını çiziniz.  (Not: Kenar uzunlukları negatif veya sıfır olarak girildiği durumda veri girişi tekrarlanacaktır.)</a:t>
            </a:r>
          </a:p>
          <a:p>
            <a:pPr marL="0" indent="0" algn="just" fontAlgn="t">
              <a:buNone/>
            </a:pP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43CE-AF4F-4F93-94E6-EEFF154B26AA}" type="datetime1">
              <a:rPr lang="tr-TR" smtClean="0"/>
              <a:t>12.10.2020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37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836228" y="1690688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400" dirty="0"/>
              <a:t>Dikdörtgenin uzun kenarı: a</a:t>
            </a:r>
            <a:br>
              <a:rPr lang="tr-TR" sz="2400" dirty="0"/>
            </a:br>
            <a:r>
              <a:rPr lang="tr-TR" sz="2400" dirty="0"/>
              <a:t>Dikdörtgenin kısa kenarı: b</a:t>
            </a:r>
            <a:br>
              <a:rPr lang="tr-TR" sz="2400" dirty="0"/>
            </a:br>
            <a:r>
              <a:rPr lang="tr-TR" sz="2400" dirty="0"/>
              <a:t>Dikdörtgenin alanı: Alan</a:t>
            </a:r>
            <a:br>
              <a:rPr lang="tr-TR" sz="2400" dirty="0"/>
            </a:br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/>
              <a:t>Başla </a:t>
            </a:r>
          </a:p>
          <a:p>
            <a:r>
              <a:rPr lang="tr-TR" sz="2400" dirty="0"/>
              <a:t>a değerini gir</a:t>
            </a:r>
          </a:p>
          <a:p>
            <a:r>
              <a:rPr lang="tr-TR" sz="2400" dirty="0"/>
              <a:t>a&lt;0 ise 1. adımı tekrarla</a:t>
            </a:r>
          </a:p>
          <a:p>
            <a:r>
              <a:rPr lang="tr-TR" sz="2400" dirty="0"/>
              <a:t>b değerini gir</a:t>
            </a:r>
          </a:p>
          <a:p>
            <a:r>
              <a:rPr lang="tr-TR" sz="2400" dirty="0"/>
              <a:t>b&lt;0 ise 4. adımı tekrarla</a:t>
            </a:r>
          </a:p>
          <a:p>
            <a:r>
              <a:rPr lang="tr-TR" sz="2400" dirty="0"/>
              <a:t>Alan = a*b hesapla</a:t>
            </a:r>
          </a:p>
          <a:p>
            <a:r>
              <a:rPr lang="tr-TR" sz="2400" dirty="0"/>
              <a:t>Alan değerini yaz</a:t>
            </a:r>
          </a:p>
          <a:p>
            <a:r>
              <a:rPr lang="tr-TR" sz="2400" dirty="0"/>
              <a:t>Bitir</a:t>
            </a:r>
          </a:p>
        </p:txBody>
      </p:sp>
    </p:spTree>
    <p:extLst>
      <p:ext uri="{BB962C8B-B14F-4D97-AF65-F5344CB8AC3E}">
        <p14:creationId xmlns:p14="http://schemas.microsoft.com/office/powerpoint/2010/main" val="328627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D7BC1E6-2801-408C-A0BC-5C221CB94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9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BBA3A5-3E1E-4B60-8302-3821F8556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518" y="1825625"/>
            <a:ext cx="7197232" cy="4351338"/>
          </a:xfrm>
        </p:spPr>
        <p:txBody>
          <a:bodyPr>
            <a:normAutofit fontScale="92500"/>
          </a:bodyPr>
          <a:lstStyle/>
          <a:p>
            <a:r>
              <a:rPr lang="tr-TR" altLang="zh-CN" dirty="0">
                <a:latin typeface="Calibri" pitchFamily="34" charset="0"/>
                <a:ea typeface="SimSun" pitchFamily="2" charset="-122"/>
                <a:cs typeface="Calibri" pitchFamily="34" charset="0"/>
              </a:rPr>
              <a:t>Ekrana 25 defa Erzurum yazdıran </a:t>
            </a:r>
            <a:r>
              <a:rPr lang="tr-TR" altLang="zh-CN" dirty="0" err="1">
                <a:latin typeface="Calibri" pitchFamily="34" charset="0"/>
                <a:ea typeface="SimSun" pitchFamily="2" charset="-122"/>
                <a:cs typeface="Calibri" pitchFamily="34" charset="0"/>
              </a:rPr>
              <a:t>pro</a:t>
            </a:r>
            <a:r>
              <a:rPr lang="en-US" altLang="zh-CN" dirty="0" err="1">
                <a:latin typeface="Calibri" pitchFamily="34" charset="0"/>
                <a:ea typeface="SimSun" pitchFamily="2" charset="-122"/>
                <a:cs typeface="Calibri" pitchFamily="34" charset="0"/>
              </a:rPr>
              <a:t>gramın</a:t>
            </a:r>
            <a:r>
              <a:rPr lang="en-US" altLang="zh-CN" dirty="0"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lang="tr-TR" altLang="zh-CN" dirty="0">
                <a:latin typeface="Calibri" pitchFamily="34" charset="0"/>
                <a:ea typeface="SimSun" pitchFamily="2" charset="-122"/>
                <a:cs typeface="Calibri" pitchFamily="34" charset="0"/>
              </a:rPr>
              <a:t>önce akış d</a:t>
            </a:r>
            <a:r>
              <a:rPr lang="en-US" altLang="zh-CN" dirty="0" err="1">
                <a:latin typeface="Calibri" pitchFamily="34" charset="0"/>
                <a:ea typeface="SimSun" pitchFamily="2" charset="-122"/>
                <a:cs typeface="Calibri" pitchFamily="34" charset="0"/>
              </a:rPr>
              <a:t>iyagramını</a:t>
            </a:r>
            <a:r>
              <a:rPr lang="en-US" altLang="zh-CN" dirty="0"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lang="en-US" altLang="zh-CN" dirty="0" err="1">
                <a:latin typeface="Calibri" pitchFamily="34" charset="0"/>
                <a:ea typeface="SimSun" pitchFamily="2" charset="-122"/>
                <a:cs typeface="Calibri" pitchFamily="34" charset="0"/>
              </a:rPr>
              <a:t>çiziniz</a:t>
            </a:r>
            <a:r>
              <a:rPr lang="tr-TR" altLang="zh-CN" dirty="0">
                <a:latin typeface="Calibri" pitchFamily="34" charset="0"/>
                <a:ea typeface="SimSun" pitchFamily="2" charset="-122"/>
                <a:cs typeface="Calibri" pitchFamily="34" charset="0"/>
              </a:rPr>
              <a:t> sonra algoritmasını yazınız. </a:t>
            </a:r>
          </a:p>
          <a:p>
            <a:endParaRPr lang="en-US" altLang="zh-CN" dirty="0">
              <a:latin typeface="Calibri" pitchFamily="34" charset="0"/>
              <a:ea typeface="SimSun" pitchFamily="2" charset="-122"/>
              <a:cs typeface="Calibri" pitchFamily="34" charset="0"/>
            </a:endParaRPr>
          </a:p>
          <a:p>
            <a:pPr fontAlgn="base"/>
            <a:r>
              <a:rPr lang="tr-TR" dirty="0"/>
              <a:t>1. Başlangıç</a:t>
            </a:r>
          </a:p>
          <a:p>
            <a:pPr fontAlgn="base"/>
            <a:r>
              <a:rPr lang="tr-TR" dirty="0"/>
              <a:t>2. </a:t>
            </a:r>
            <a:r>
              <a:rPr lang="tr-TR" dirty="0" err="1"/>
              <a:t>Sayac</a:t>
            </a:r>
            <a:r>
              <a:rPr lang="tr-TR" dirty="0"/>
              <a:t>=1</a:t>
            </a:r>
          </a:p>
          <a:p>
            <a:pPr fontAlgn="base"/>
            <a:r>
              <a:rPr lang="tr-TR" dirty="0"/>
              <a:t>3. YAZ "Erzurum"</a:t>
            </a:r>
          </a:p>
          <a:p>
            <a:pPr fontAlgn="base"/>
            <a:r>
              <a:rPr lang="tr-TR" dirty="0"/>
              <a:t>4. </a:t>
            </a:r>
            <a:r>
              <a:rPr lang="tr-TR" dirty="0" err="1"/>
              <a:t>Sayac</a:t>
            </a:r>
            <a:r>
              <a:rPr lang="tr-TR" dirty="0"/>
              <a:t>=Sayac+1</a:t>
            </a:r>
          </a:p>
          <a:p>
            <a:pPr fontAlgn="base"/>
            <a:r>
              <a:rPr lang="tr-TR" dirty="0"/>
              <a:t>5. EĞER </a:t>
            </a:r>
            <a:r>
              <a:rPr lang="tr-TR" dirty="0" err="1"/>
              <a:t>Sayac</a:t>
            </a:r>
            <a:r>
              <a:rPr lang="tr-TR" dirty="0"/>
              <a:t>&lt;=25 İSE GİT Adım 3</a:t>
            </a:r>
          </a:p>
          <a:p>
            <a:pPr fontAlgn="base"/>
            <a:r>
              <a:rPr lang="tr-TR" dirty="0"/>
              <a:t>6. Bitiş</a:t>
            </a:r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219E805-54E3-42AC-ABFB-282A23CC93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589"/>
          <a:stretch/>
        </p:blipFill>
        <p:spPr>
          <a:xfrm>
            <a:off x="8354451" y="897924"/>
            <a:ext cx="2734096" cy="515875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4776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90BEAB-E0E4-4FF5-BABA-93B1B6EA9390}" type="slidenum">
              <a:rPr lang="tr-TR" smtClean="0"/>
              <a:pPr/>
              <a:t>39</a:t>
            </a:fld>
            <a:endParaRPr lang="tr-TR" smtClean="0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38200" y="2096889"/>
            <a:ext cx="6662284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t">
              <a:lnSpc>
                <a:spcPct val="90000"/>
              </a:lnSpc>
              <a:spcBef>
                <a:spcPts val="1000"/>
              </a:spcBef>
            </a:pPr>
            <a:r>
              <a:rPr lang="tr-TR" dirty="0" smtClean="0"/>
              <a:t> </a:t>
            </a:r>
            <a:r>
              <a:rPr lang="tr-TR" sz="2800" dirty="0">
                <a:solidFill>
                  <a:srgbClr val="4227E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sayının toplamını ve ortalamasını bulan programın akış şeması.</a:t>
            </a:r>
          </a:p>
        </p:txBody>
      </p:sp>
      <p:grpSp>
        <p:nvGrpSpPr>
          <p:cNvPr id="2" name="Grup 1"/>
          <p:cNvGrpSpPr/>
          <p:nvPr/>
        </p:nvGrpSpPr>
        <p:grpSpPr>
          <a:xfrm>
            <a:off x="7968797" y="1601363"/>
            <a:ext cx="2027237" cy="4383088"/>
            <a:chOff x="4379914" y="1196975"/>
            <a:chExt cx="2027237" cy="4383088"/>
          </a:xfrm>
        </p:grpSpPr>
        <p:sp>
          <p:nvSpPr>
            <p:cNvPr id="16388" name="Oval 4"/>
            <p:cNvSpPr>
              <a:spLocks noChangeArrowheads="1"/>
            </p:cNvSpPr>
            <p:nvPr/>
          </p:nvSpPr>
          <p:spPr bwMode="auto">
            <a:xfrm>
              <a:off x="4848225" y="1196975"/>
              <a:ext cx="1169988" cy="43180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Başla</a:t>
              </a:r>
              <a:endParaRPr lang="tr-TR" sz="1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6389" name="AutoShape 5"/>
            <p:cNvSpPr>
              <a:spLocks noChangeArrowheads="1"/>
            </p:cNvSpPr>
            <p:nvPr/>
          </p:nvSpPr>
          <p:spPr bwMode="auto">
            <a:xfrm>
              <a:off x="4574382" y="1950244"/>
              <a:ext cx="1482725" cy="647700"/>
            </a:xfrm>
            <a:prstGeom prst="parallelogram">
              <a:avLst>
                <a:gd name="adj" fmla="val 57230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 dirty="0"/>
                <a:t>X1=?,x2=?</a:t>
              </a:r>
            </a:p>
          </p:txBody>
        </p:sp>
        <p:sp>
          <p:nvSpPr>
            <p:cNvPr id="16390" name="Line 6"/>
            <p:cNvSpPr>
              <a:spLocks noChangeShapeType="1"/>
            </p:cNvSpPr>
            <p:nvPr/>
          </p:nvSpPr>
          <p:spPr bwMode="auto">
            <a:xfrm>
              <a:off x="5394325" y="1628775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391" name="Rectangle 7"/>
            <p:cNvSpPr>
              <a:spLocks noChangeArrowheads="1"/>
            </p:cNvSpPr>
            <p:nvPr/>
          </p:nvSpPr>
          <p:spPr bwMode="auto">
            <a:xfrm>
              <a:off x="4695826" y="2924175"/>
              <a:ext cx="1325563" cy="28733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 dirty="0"/>
                <a:t>Toplam=x1+x2</a:t>
              </a:r>
            </a:p>
          </p:txBody>
        </p:sp>
        <p:sp>
          <p:nvSpPr>
            <p:cNvPr id="16392" name="Line 8"/>
            <p:cNvSpPr>
              <a:spLocks noChangeShapeType="1"/>
            </p:cNvSpPr>
            <p:nvPr/>
          </p:nvSpPr>
          <p:spPr bwMode="auto">
            <a:xfrm>
              <a:off x="5394325" y="2565401"/>
              <a:ext cx="0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393" name="Rectangle 9"/>
            <p:cNvSpPr>
              <a:spLocks noChangeArrowheads="1"/>
            </p:cNvSpPr>
            <p:nvPr/>
          </p:nvSpPr>
          <p:spPr bwMode="auto">
            <a:xfrm>
              <a:off x="4457701" y="3573464"/>
              <a:ext cx="1870075" cy="2873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 dirty="0"/>
                <a:t>Ortalama=Toplam/2</a:t>
              </a:r>
            </a:p>
          </p:txBody>
        </p:sp>
        <p:sp>
          <p:nvSpPr>
            <p:cNvPr id="16394" name="Line 10"/>
            <p:cNvSpPr>
              <a:spLocks noChangeShapeType="1"/>
            </p:cNvSpPr>
            <p:nvPr/>
          </p:nvSpPr>
          <p:spPr bwMode="auto">
            <a:xfrm>
              <a:off x="5394325" y="3213101"/>
              <a:ext cx="0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395" name="AutoShape 11"/>
            <p:cNvSpPr>
              <a:spLocks noChangeArrowheads="1"/>
            </p:cNvSpPr>
            <p:nvPr/>
          </p:nvSpPr>
          <p:spPr bwMode="auto">
            <a:xfrm>
              <a:off x="4379914" y="4149725"/>
              <a:ext cx="2027237" cy="647700"/>
            </a:xfrm>
            <a:prstGeom prst="parallelogram">
              <a:avLst>
                <a:gd name="adj" fmla="val 78248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Toplam, ortalama</a:t>
              </a:r>
            </a:p>
          </p:txBody>
        </p:sp>
        <p:sp>
          <p:nvSpPr>
            <p:cNvPr id="16396" name="Line 12"/>
            <p:cNvSpPr>
              <a:spLocks noChangeShapeType="1"/>
            </p:cNvSpPr>
            <p:nvPr/>
          </p:nvSpPr>
          <p:spPr bwMode="auto">
            <a:xfrm>
              <a:off x="5394325" y="3860801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397" name="Oval 13"/>
            <p:cNvSpPr>
              <a:spLocks noChangeArrowheads="1"/>
            </p:cNvSpPr>
            <p:nvPr/>
          </p:nvSpPr>
          <p:spPr bwMode="auto">
            <a:xfrm>
              <a:off x="4770439" y="5148263"/>
              <a:ext cx="1171575" cy="43180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Bitir</a:t>
              </a:r>
            </a:p>
          </p:txBody>
        </p:sp>
        <p:sp>
          <p:nvSpPr>
            <p:cNvPr id="16398" name="Line 14"/>
            <p:cNvSpPr>
              <a:spLocks noChangeShapeType="1"/>
            </p:cNvSpPr>
            <p:nvPr/>
          </p:nvSpPr>
          <p:spPr bwMode="auto">
            <a:xfrm>
              <a:off x="5370513" y="4797426"/>
              <a:ext cx="0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7" name="Unvan 1"/>
          <p:cNvSpPr>
            <a:spLocks noGrp="1"/>
          </p:cNvSpPr>
          <p:nvPr>
            <p:ph type="title"/>
          </p:nvPr>
        </p:nvSpPr>
        <p:spPr>
          <a:xfrm>
            <a:off x="838200" y="897924"/>
            <a:ext cx="10515600" cy="792764"/>
          </a:xfrm>
        </p:spPr>
        <p:txBody>
          <a:bodyPr>
            <a:normAutofit/>
          </a:bodyPr>
          <a:lstStyle/>
          <a:p>
            <a:r>
              <a:rPr lang="tr-TR" dirty="0" smtClean="0"/>
              <a:t>Örnek 10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134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85000" lnSpcReduction="20000"/>
          </a:bodyPr>
          <a:lstStyle/>
          <a:p>
            <a:pPr algn="just" fontAlgn="t">
              <a:buFont typeface="Wingdings" panose="05000000000000000000" pitchFamily="2" charset="2"/>
              <a:buChar char="ü"/>
            </a:pPr>
            <a:r>
              <a:rPr lang="tr-TR" dirty="0" err="1" smtClean="0"/>
              <a:t>Prof.Dr</a:t>
            </a:r>
            <a:r>
              <a:rPr lang="tr-TR" dirty="0" smtClean="0"/>
              <a:t>. İrfan Kaymaz, MATLAB ile Programlama ders notları.</a:t>
            </a:r>
          </a:p>
          <a:p>
            <a:pPr algn="just" fontAlgn="t">
              <a:buFont typeface="Wingdings" panose="05000000000000000000" pitchFamily="2" charset="2"/>
              <a:buChar char="ü"/>
            </a:pPr>
            <a:r>
              <a:rPr lang="tr-TR" dirty="0" err="1" smtClean="0"/>
              <a:t>Prof.Dr</a:t>
            </a:r>
            <a:r>
              <a:rPr lang="tr-TR" dirty="0" smtClean="0"/>
              <a:t>. M. Akif Ceviz, Bilgisayar Programlama ders notları.</a:t>
            </a:r>
          </a:p>
          <a:p>
            <a:pPr algn="just" fontAlgn="t">
              <a:buFont typeface="Wingdings" panose="05000000000000000000" pitchFamily="2" charset="2"/>
              <a:buChar char="ü"/>
            </a:pPr>
            <a:r>
              <a:rPr lang="tr-TR" dirty="0" smtClean="0"/>
              <a:t>MATLAB</a:t>
            </a:r>
            <a:r>
              <a:rPr lang="tr-TR" dirty="0"/>
              <a:t>, Ömer Gündoğdu, Osman Kopmaz, M. Akif Ceviz, </a:t>
            </a:r>
            <a:r>
              <a:rPr lang="tr-TR" dirty="0" smtClean="0"/>
              <a:t>Paradigma Akademi</a:t>
            </a:r>
            <a:r>
              <a:rPr lang="tr-TR" dirty="0"/>
              <a:t>, 2003.</a:t>
            </a:r>
          </a:p>
          <a:p>
            <a:pPr algn="just" fontAlgn="t">
              <a:buFont typeface="Wingdings" panose="05000000000000000000" pitchFamily="2" charset="2"/>
              <a:buChar char="ü"/>
            </a:pPr>
            <a:r>
              <a:rPr lang="tr-TR" dirty="0"/>
              <a:t> </a:t>
            </a:r>
            <a:r>
              <a:rPr lang="tr-TR" dirty="0" smtClean="0"/>
              <a:t>MATLAB </a:t>
            </a:r>
            <a:r>
              <a:rPr lang="tr-TR" dirty="0"/>
              <a:t>ve Programlama, Dr. Aslan İnan, Papatya yayınları, 2004.</a:t>
            </a:r>
          </a:p>
          <a:p>
            <a:pPr algn="just" fontAlgn="t">
              <a:buFont typeface="Wingdings" panose="05000000000000000000" pitchFamily="2" charset="2"/>
              <a:buChar char="ü"/>
            </a:pPr>
            <a:r>
              <a:rPr lang="tr-TR" dirty="0" smtClean="0"/>
              <a:t> </a:t>
            </a:r>
            <a:r>
              <a:rPr lang="tr-TR" dirty="0"/>
              <a:t>MATLAB 6.5, A. Emre Çetin, Alfa Yayınları, 2003.</a:t>
            </a:r>
          </a:p>
          <a:p>
            <a:pPr algn="just" fontAlgn="t">
              <a:buFont typeface="Wingdings" panose="05000000000000000000" pitchFamily="2" charset="2"/>
              <a:buChar char="ü"/>
            </a:pPr>
            <a:r>
              <a:rPr lang="tr-TR" dirty="0"/>
              <a:t> </a:t>
            </a:r>
            <a:r>
              <a:rPr lang="tr-TR" dirty="0" smtClean="0"/>
              <a:t>MATLAB </a:t>
            </a:r>
            <a:r>
              <a:rPr lang="tr-TR" dirty="0"/>
              <a:t>ile Mühendislik Sistemlerinin Analizi ve Çözümü, İbrahim</a:t>
            </a:r>
          </a:p>
          <a:p>
            <a:pPr marL="0" indent="0" algn="just" fontAlgn="t">
              <a:buNone/>
            </a:pPr>
            <a:r>
              <a:rPr lang="tr-TR" dirty="0"/>
              <a:t>Yüksel, </a:t>
            </a:r>
            <a:r>
              <a:rPr lang="tr-TR" dirty="0" err="1"/>
              <a:t>Vipaş</a:t>
            </a:r>
            <a:r>
              <a:rPr lang="tr-TR" dirty="0"/>
              <a:t>, 2000.</a:t>
            </a:r>
          </a:p>
          <a:p>
            <a:pPr algn="just" fontAlgn="t">
              <a:buFont typeface="Wingdings" panose="05000000000000000000" pitchFamily="2" charset="2"/>
              <a:buChar char="ü"/>
            </a:pPr>
            <a:r>
              <a:rPr lang="tr-TR" dirty="0"/>
              <a:t> </a:t>
            </a:r>
            <a:r>
              <a:rPr lang="tr-TR" dirty="0" smtClean="0"/>
              <a:t>Her </a:t>
            </a:r>
            <a:r>
              <a:rPr lang="tr-TR" dirty="0"/>
              <a:t>yönü ile MATLAB, Mehmet Uzunoğlu, Ömer Çağlar Onar, Ali </a:t>
            </a:r>
            <a:r>
              <a:rPr lang="tr-TR" dirty="0" smtClean="0"/>
              <a:t>Kızıl, Türkmen </a:t>
            </a:r>
            <a:r>
              <a:rPr lang="tr-TR" dirty="0"/>
              <a:t>Kitabevi, 2003.</a:t>
            </a:r>
          </a:p>
          <a:p>
            <a:pPr algn="just" fontAlgn="t">
              <a:buFont typeface="Wingdings" panose="05000000000000000000" pitchFamily="2" charset="2"/>
              <a:buChar char="ü"/>
            </a:pPr>
            <a:r>
              <a:rPr lang="tr-TR" dirty="0"/>
              <a:t> </a:t>
            </a:r>
            <a:r>
              <a:rPr lang="tr-TR" dirty="0" smtClean="0"/>
              <a:t>MATLAB </a:t>
            </a:r>
            <a:r>
              <a:rPr lang="tr-TR" dirty="0"/>
              <a:t>ile Mühendislik Sistemlerinin Analizi, Uğur Arifoğlu, Alfa Yayınları,</a:t>
            </a:r>
          </a:p>
          <a:p>
            <a:pPr marL="0" indent="0" algn="just" fontAlgn="t">
              <a:buNone/>
            </a:pPr>
            <a:r>
              <a:rPr lang="tr-TR" dirty="0"/>
              <a:t>2003.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1A0E-4906-4807-9507-7AC102298BFD}" type="datetime1">
              <a:rPr lang="tr-TR" smtClean="0"/>
              <a:t>12.10.2020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538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E115D2-BB7C-4A11-A640-8CD5F5B813A3}" type="slidenum">
              <a:rPr lang="tr-TR" smtClean="0"/>
              <a:pPr/>
              <a:t>40</a:t>
            </a:fld>
            <a:endParaRPr lang="tr-TR" smtClean="0"/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61547" y="2206510"/>
            <a:ext cx="66987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dirty="0" smtClean="0">
                <a:solidFill>
                  <a:srgbClr val="4227E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1’den </a:t>
            </a:r>
            <a:r>
              <a:rPr lang="tr-TR" sz="2800" dirty="0">
                <a:solidFill>
                  <a:srgbClr val="4227E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100’e kadar olan sayıların toplamını ve ortalamasını bulan programın akış şeması.</a:t>
            </a:r>
          </a:p>
        </p:txBody>
      </p:sp>
      <p:grpSp>
        <p:nvGrpSpPr>
          <p:cNvPr id="2" name="Grup 1"/>
          <p:cNvGrpSpPr/>
          <p:nvPr/>
        </p:nvGrpSpPr>
        <p:grpSpPr>
          <a:xfrm>
            <a:off x="7571080" y="1340643"/>
            <a:ext cx="3578224" cy="5186363"/>
            <a:chOff x="4394201" y="692151"/>
            <a:chExt cx="3578224" cy="5186363"/>
          </a:xfrm>
        </p:grpSpPr>
        <p:sp>
          <p:nvSpPr>
            <p:cNvPr id="17411" name="Oval 3"/>
            <p:cNvSpPr>
              <a:spLocks noChangeArrowheads="1"/>
            </p:cNvSpPr>
            <p:nvPr/>
          </p:nvSpPr>
          <p:spPr bwMode="auto">
            <a:xfrm>
              <a:off x="5003800" y="692151"/>
              <a:ext cx="935038" cy="288925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Başla</a:t>
              </a:r>
            </a:p>
          </p:txBody>
        </p:sp>
        <p:sp>
          <p:nvSpPr>
            <p:cNvPr id="17412" name="Line 4"/>
            <p:cNvSpPr>
              <a:spLocks noChangeShapeType="1"/>
            </p:cNvSpPr>
            <p:nvPr/>
          </p:nvSpPr>
          <p:spPr bwMode="auto">
            <a:xfrm>
              <a:off x="5480050" y="981075"/>
              <a:ext cx="0" cy="28733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7413" name="Rectangle 5"/>
            <p:cNvSpPr>
              <a:spLocks noChangeArrowheads="1"/>
            </p:cNvSpPr>
            <p:nvPr/>
          </p:nvSpPr>
          <p:spPr bwMode="auto">
            <a:xfrm>
              <a:off x="4848226" y="1268414"/>
              <a:ext cx="1325563" cy="2873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Sayı=0</a:t>
              </a:r>
            </a:p>
          </p:txBody>
        </p:sp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>
              <a:off x="4535488" y="2492375"/>
              <a:ext cx="1871662" cy="28733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Sayı=Sayı+1</a:t>
              </a:r>
            </a:p>
          </p:txBody>
        </p:sp>
        <p:sp>
          <p:nvSpPr>
            <p:cNvPr id="17415" name="Line 7"/>
            <p:cNvSpPr>
              <a:spLocks noChangeShapeType="1"/>
            </p:cNvSpPr>
            <p:nvPr/>
          </p:nvSpPr>
          <p:spPr bwMode="auto">
            <a:xfrm>
              <a:off x="5472113" y="1557338"/>
              <a:ext cx="0" cy="36036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7416" name="Line 8"/>
            <p:cNvSpPr>
              <a:spLocks noChangeShapeType="1"/>
            </p:cNvSpPr>
            <p:nvPr/>
          </p:nvSpPr>
          <p:spPr bwMode="auto">
            <a:xfrm>
              <a:off x="5472113" y="2781301"/>
              <a:ext cx="0" cy="288925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>
              <a:off x="5472113" y="4652963"/>
              <a:ext cx="0" cy="36036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4848226" y="1916114"/>
              <a:ext cx="1325563" cy="2873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Toplam=0</a:t>
              </a:r>
            </a:p>
          </p:txBody>
        </p:sp>
        <p:sp>
          <p:nvSpPr>
            <p:cNvPr id="17419" name="Line 11"/>
            <p:cNvSpPr>
              <a:spLocks noChangeShapeType="1"/>
            </p:cNvSpPr>
            <p:nvPr/>
          </p:nvSpPr>
          <p:spPr bwMode="auto">
            <a:xfrm>
              <a:off x="5472113" y="2205039"/>
              <a:ext cx="0" cy="287337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7420" name="Rectangle 12"/>
            <p:cNvSpPr>
              <a:spLocks noChangeArrowheads="1"/>
            </p:cNvSpPr>
            <p:nvPr/>
          </p:nvSpPr>
          <p:spPr bwMode="auto">
            <a:xfrm>
              <a:off x="4535488" y="3081339"/>
              <a:ext cx="1871662" cy="2873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Toplam=Toplam+Sayı</a:t>
              </a:r>
            </a:p>
          </p:txBody>
        </p:sp>
        <p:sp>
          <p:nvSpPr>
            <p:cNvPr id="17421" name="AutoShape 13"/>
            <p:cNvSpPr>
              <a:spLocks noChangeArrowheads="1"/>
            </p:cNvSpPr>
            <p:nvPr/>
          </p:nvSpPr>
          <p:spPr bwMode="auto">
            <a:xfrm>
              <a:off x="5003800" y="3716339"/>
              <a:ext cx="935038" cy="936625"/>
            </a:xfrm>
            <a:prstGeom prst="diamond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200"/>
                <a:t>Sayı=100</a:t>
              </a:r>
            </a:p>
          </p:txBody>
        </p:sp>
        <p:sp>
          <p:nvSpPr>
            <p:cNvPr id="17422" name="Line 14"/>
            <p:cNvSpPr>
              <a:spLocks noChangeShapeType="1"/>
            </p:cNvSpPr>
            <p:nvPr/>
          </p:nvSpPr>
          <p:spPr bwMode="auto">
            <a:xfrm>
              <a:off x="5472113" y="3357564"/>
              <a:ext cx="0" cy="358775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7423" name="Line 15"/>
            <p:cNvSpPr>
              <a:spLocks noChangeShapeType="1"/>
            </p:cNvSpPr>
            <p:nvPr/>
          </p:nvSpPr>
          <p:spPr bwMode="auto">
            <a:xfrm>
              <a:off x="5938838" y="4187825"/>
              <a:ext cx="203041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7424" name="Line 16"/>
            <p:cNvSpPr>
              <a:spLocks noChangeShapeType="1"/>
            </p:cNvSpPr>
            <p:nvPr/>
          </p:nvSpPr>
          <p:spPr bwMode="auto">
            <a:xfrm flipV="1">
              <a:off x="7972425" y="2301875"/>
              <a:ext cx="0" cy="187325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7425" name="Line 17"/>
            <p:cNvSpPr>
              <a:spLocks noChangeShapeType="1"/>
            </p:cNvSpPr>
            <p:nvPr/>
          </p:nvSpPr>
          <p:spPr bwMode="auto">
            <a:xfrm flipH="1">
              <a:off x="5472114" y="2276475"/>
              <a:ext cx="2497137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7426" name="Text Box 18"/>
            <p:cNvSpPr txBox="1">
              <a:spLocks noChangeArrowheads="1"/>
            </p:cNvSpPr>
            <p:nvPr/>
          </p:nvSpPr>
          <p:spPr bwMode="auto">
            <a:xfrm>
              <a:off x="6486526" y="3933825"/>
              <a:ext cx="1012825" cy="27463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200"/>
                <a:t>Hayır</a:t>
              </a:r>
            </a:p>
          </p:txBody>
        </p:sp>
        <p:sp>
          <p:nvSpPr>
            <p:cNvPr id="17427" name="Text Box 19"/>
            <p:cNvSpPr txBox="1">
              <a:spLocks noChangeArrowheads="1"/>
            </p:cNvSpPr>
            <p:nvPr/>
          </p:nvSpPr>
          <p:spPr bwMode="auto">
            <a:xfrm>
              <a:off x="5549901" y="4724400"/>
              <a:ext cx="1012825" cy="27463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200"/>
                <a:t>Evet</a:t>
              </a:r>
            </a:p>
          </p:txBody>
        </p:sp>
        <p:sp>
          <p:nvSpPr>
            <p:cNvPr id="17428" name="Rectangle 20"/>
            <p:cNvSpPr>
              <a:spLocks noChangeArrowheads="1"/>
            </p:cNvSpPr>
            <p:nvPr/>
          </p:nvSpPr>
          <p:spPr bwMode="auto">
            <a:xfrm>
              <a:off x="4394201" y="5013325"/>
              <a:ext cx="2182813" cy="28733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Ortalama=Toplam/Sayı</a:t>
              </a:r>
            </a:p>
          </p:txBody>
        </p:sp>
        <p:sp>
          <p:nvSpPr>
            <p:cNvPr id="17429" name="Oval 21"/>
            <p:cNvSpPr>
              <a:spLocks noChangeArrowheads="1"/>
            </p:cNvSpPr>
            <p:nvPr/>
          </p:nvSpPr>
          <p:spPr bwMode="auto">
            <a:xfrm>
              <a:off x="5003800" y="5589589"/>
              <a:ext cx="935038" cy="288925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Bitir</a:t>
              </a:r>
            </a:p>
          </p:txBody>
        </p:sp>
        <p:sp>
          <p:nvSpPr>
            <p:cNvPr id="17430" name="Line 22"/>
            <p:cNvSpPr>
              <a:spLocks noChangeShapeType="1"/>
            </p:cNvSpPr>
            <p:nvPr/>
          </p:nvSpPr>
          <p:spPr bwMode="auto">
            <a:xfrm>
              <a:off x="5443538" y="5300664"/>
              <a:ext cx="0" cy="288925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</p:grpSp>
      <p:sp>
        <p:nvSpPr>
          <p:cNvPr id="25" name="Unvan 1"/>
          <p:cNvSpPr>
            <a:spLocks noGrp="1"/>
          </p:cNvSpPr>
          <p:nvPr>
            <p:ph type="title"/>
          </p:nvPr>
        </p:nvSpPr>
        <p:spPr>
          <a:xfrm>
            <a:off x="838200" y="897924"/>
            <a:ext cx="10515600" cy="792764"/>
          </a:xfrm>
        </p:spPr>
        <p:txBody>
          <a:bodyPr>
            <a:normAutofit/>
          </a:bodyPr>
          <a:lstStyle/>
          <a:p>
            <a:r>
              <a:rPr lang="tr-TR" dirty="0" smtClean="0"/>
              <a:t>Örnek 11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228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4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B5BDD6-2599-4E40-A54E-A84E57D03D30}" type="slidenum">
              <a:rPr lang="tr-TR" smtClean="0"/>
              <a:pPr/>
              <a:t>41</a:t>
            </a:fld>
            <a:endParaRPr lang="tr-TR" smtClean="0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22275" y="1898180"/>
            <a:ext cx="61547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dirty="0" smtClean="0">
                <a:solidFill>
                  <a:srgbClr val="4227E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ax2+bx+c=0 </a:t>
            </a:r>
            <a:r>
              <a:rPr lang="tr-TR" sz="2800" dirty="0">
                <a:solidFill>
                  <a:srgbClr val="4227E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şeklinde verilen 2. derece denklemin köklerini bulan programın akış şeması</a:t>
            </a:r>
          </a:p>
        </p:txBody>
      </p:sp>
      <p:grpSp>
        <p:nvGrpSpPr>
          <p:cNvPr id="2" name="Grup 1"/>
          <p:cNvGrpSpPr/>
          <p:nvPr/>
        </p:nvGrpSpPr>
        <p:grpSpPr>
          <a:xfrm>
            <a:off x="6869113" y="853394"/>
            <a:ext cx="4662487" cy="5903913"/>
            <a:chOff x="3989388" y="765175"/>
            <a:chExt cx="4662487" cy="5903913"/>
          </a:xfrm>
        </p:grpSpPr>
        <p:sp>
          <p:nvSpPr>
            <p:cNvPr id="18435" name="Oval 3"/>
            <p:cNvSpPr>
              <a:spLocks noChangeArrowheads="1"/>
            </p:cNvSpPr>
            <p:nvPr/>
          </p:nvSpPr>
          <p:spPr bwMode="auto">
            <a:xfrm>
              <a:off x="4848225" y="765175"/>
              <a:ext cx="1169988" cy="43180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Başla</a:t>
              </a:r>
            </a:p>
          </p:txBody>
        </p:sp>
        <p:sp>
          <p:nvSpPr>
            <p:cNvPr id="18436" name="AutoShape 4"/>
            <p:cNvSpPr>
              <a:spLocks noChangeArrowheads="1"/>
            </p:cNvSpPr>
            <p:nvPr/>
          </p:nvSpPr>
          <p:spPr bwMode="auto">
            <a:xfrm>
              <a:off x="3989388" y="1484314"/>
              <a:ext cx="2711450" cy="504825"/>
            </a:xfrm>
            <a:prstGeom prst="parallelogram">
              <a:avLst>
                <a:gd name="adj" fmla="val 134277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a=?, b=?,c=?</a:t>
              </a:r>
            </a:p>
          </p:txBody>
        </p:sp>
        <p:sp>
          <p:nvSpPr>
            <p:cNvPr id="18437" name="Line 5"/>
            <p:cNvSpPr>
              <a:spLocks noChangeShapeType="1"/>
            </p:cNvSpPr>
            <p:nvPr/>
          </p:nvSpPr>
          <p:spPr bwMode="auto">
            <a:xfrm>
              <a:off x="5394325" y="1196975"/>
              <a:ext cx="0" cy="28733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4302125" y="2349500"/>
              <a:ext cx="2184400" cy="28733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Disk=b</a:t>
              </a:r>
              <a:r>
                <a:rPr lang="tr-TR" sz="1400" baseline="30000"/>
                <a:t>2</a:t>
              </a:r>
              <a:r>
                <a:rPr lang="tr-TR" sz="1400"/>
                <a:t>-4*a*c</a:t>
              </a:r>
              <a:endParaRPr lang="tr-TR" sz="1400" baseline="30000"/>
            </a:p>
          </p:txBody>
        </p:sp>
        <p:sp>
          <p:nvSpPr>
            <p:cNvPr id="18439" name="Line 7"/>
            <p:cNvSpPr>
              <a:spLocks noChangeShapeType="1"/>
            </p:cNvSpPr>
            <p:nvPr/>
          </p:nvSpPr>
          <p:spPr bwMode="auto">
            <a:xfrm>
              <a:off x="5384800" y="1989139"/>
              <a:ext cx="0" cy="358775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8440" name="Line 8"/>
            <p:cNvSpPr>
              <a:spLocks noChangeShapeType="1"/>
            </p:cNvSpPr>
            <p:nvPr/>
          </p:nvSpPr>
          <p:spPr bwMode="auto">
            <a:xfrm>
              <a:off x="5394325" y="2636838"/>
              <a:ext cx="0" cy="36036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8441" name="AutoShape 9"/>
            <p:cNvSpPr>
              <a:spLocks noChangeArrowheads="1"/>
            </p:cNvSpPr>
            <p:nvPr/>
          </p:nvSpPr>
          <p:spPr bwMode="auto">
            <a:xfrm>
              <a:off x="4926014" y="3005139"/>
              <a:ext cx="936625" cy="936625"/>
            </a:xfrm>
            <a:prstGeom prst="diamond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200"/>
                <a:t>Disk&lt;0</a:t>
              </a:r>
            </a:p>
          </p:txBody>
        </p:sp>
        <p:sp>
          <p:nvSpPr>
            <p:cNvPr id="18442" name="Line 10"/>
            <p:cNvSpPr>
              <a:spLocks noChangeShapeType="1"/>
            </p:cNvSpPr>
            <p:nvPr/>
          </p:nvSpPr>
          <p:spPr bwMode="auto">
            <a:xfrm>
              <a:off x="5862638" y="3475038"/>
              <a:ext cx="109220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8443" name="AutoShape 11"/>
            <p:cNvSpPr>
              <a:spLocks noChangeArrowheads="1"/>
            </p:cNvSpPr>
            <p:nvPr/>
          </p:nvSpPr>
          <p:spPr bwMode="auto">
            <a:xfrm>
              <a:off x="6678613" y="3314701"/>
              <a:ext cx="1973262" cy="474663"/>
            </a:xfrm>
            <a:prstGeom prst="parallelogram">
              <a:avLst>
                <a:gd name="adj" fmla="val 103930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‘Kokler Sanal’</a:t>
              </a:r>
            </a:p>
          </p:txBody>
        </p:sp>
        <p:sp>
          <p:nvSpPr>
            <p:cNvPr id="18444" name="Text Box 12"/>
            <p:cNvSpPr txBox="1">
              <a:spLocks noChangeArrowheads="1"/>
            </p:cNvSpPr>
            <p:nvPr/>
          </p:nvSpPr>
          <p:spPr bwMode="auto">
            <a:xfrm>
              <a:off x="5938838" y="3213100"/>
              <a:ext cx="704850" cy="27463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200"/>
                <a:t>Evet</a:t>
              </a:r>
            </a:p>
          </p:txBody>
        </p:sp>
        <p:sp>
          <p:nvSpPr>
            <p:cNvPr id="18445" name="Line 13"/>
            <p:cNvSpPr>
              <a:spLocks noChangeShapeType="1"/>
            </p:cNvSpPr>
            <p:nvPr/>
          </p:nvSpPr>
          <p:spPr bwMode="auto">
            <a:xfrm>
              <a:off x="5394325" y="3933825"/>
              <a:ext cx="0" cy="50323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8446" name="Rectangle 14"/>
            <p:cNvSpPr>
              <a:spLocks noChangeArrowheads="1"/>
            </p:cNvSpPr>
            <p:nvPr/>
          </p:nvSpPr>
          <p:spPr bwMode="auto">
            <a:xfrm>
              <a:off x="4379913" y="4437064"/>
              <a:ext cx="2184400" cy="2873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X1=(-b+sqrt(disk))/2*a</a:t>
              </a:r>
              <a:endParaRPr lang="tr-TR" sz="1400" baseline="30000"/>
            </a:p>
          </p:txBody>
        </p:sp>
        <p:sp>
          <p:nvSpPr>
            <p:cNvPr id="18447" name="Rectangle 15"/>
            <p:cNvSpPr>
              <a:spLocks noChangeArrowheads="1"/>
            </p:cNvSpPr>
            <p:nvPr/>
          </p:nvSpPr>
          <p:spPr bwMode="auto">
            <a:xfrm>
              <a:off x="4379913" y="5084764"/>
              <a:ext cx="2184400" cy="2873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 dirty="0"/>
                <a:t>X2=(-b-</a:t>
              </a:r>
              <a:r>
                <a:rPr lang="tr-TR" sz="1400" dirty="0" err="1"/>
                <a:t>sqrt</a:t>
              </a:r>
              <a:r>
                <a:rPr lang="tr-TR" sz="1400" dirty="0"/>
                <a:t>(disk))/2*a</a:t>
              </a:r>
              <a:endParaRPr lang="tr-TR" sz="1400" baseline="30000" dirty="0"/>
            </a:p>
          </p:txBody>
        </p:sp>
        <p:sp>
          <p:nvSpPr>
            <p:cNvPr id="18448" name="Line 16"/>
            <p:cNvSpPr>
              <a:spLocks noChangeShapeType="1"/>
            </p:cNvSpPr>
            <p:nvPr/>
          </p:nvSpPr>
          <p:spPr bwMode="auto">
            <a:xfrm>
              <a:off x="5394325" y="4724401"/>
              <a:ext cx="0" cy="360363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8449" name="AutoShape 17"/>
            <p:cNvSpPr>
              <a:spLocks noChangeArrowheads="1"/>
            </p:cNvSpPr>
            <p:nvPr/>
          </p:nvSpPr>
          <p:spPr bwMode="auto">
            <a:xfrm>
              <a:off x="4379914" y="5661026"/>
              <a:ext cx="1971675" cy="474663"/>
            </a:xfrm>
            <a:prstGeom prst="parallelogram">
              <a:avLst>
                <a:gd name="adj" fmla="val 103846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X1,x2</a:t>
              </a:r>
            </a:p>
          </p:txBody>
        </p:sp>
        <p:sp>
          <p:nvSpPr>
            <p:cNvPr id="18450" name="Line 18"/>
            <p:cNvSpPr>
              <a:spLocks noChangeShapeType="1"/>
            </p:cNvSpPr>
            <p:nvPr/>
          </p:nvSpPr>
          <p:spPr bwMode="auto">
            <a:xfrm>
              <a:off x="5394325" y="5373689"/>
              <a:ext cx="0" cy="287337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8451" name="Oval 19"/>
            <p:cNvSpPr>
              <a:spLocks noChangeArrowheads="1"/>
            </p:cNvSpPr>
            <p:nvPr/>
          </p:nvSpPr>
          <p:spPr bwMode="auto">
            <a:xfrm>
              <a:off x="4770438" y="6426200"/>
              <a:ext cx="1168400" cy="24288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Bitir</a:t>
              </a:r>
            </a:p>
          </p:txBody>
        </p:sp>
        <p:sp>
          <p:nvSpPr>
            <p:cNvPr id="18452" name="Line 20"/>
            <p:cNvSpPr>
              <a:spLocks noChangeShapeType="1"/>
            </p:cNvSpPr>
            <p:nvPr/>
          </p:nvSpPr>
          <p:spPr bwMode="auto">
            <a:xfrm>
              <a:off x="5394325" y="6153150"/>
              <a:ext cx="0" cy="28733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8453" name="Text Box 21"/>
            <p:cNvSpPr txBox="1">
              <a:spLocks noChangeArrowheads="1"/>
            </p:cNvSpPr>
            <p:nvPr/>
          </p:nvSpPr>
          <p:spPr bwMode="auto">
            <a:xfrm>
              <a:off x="5549900" y="4005264"/>
              <a:ext cx="857250" cy="2746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200"/>
                <a:t>Hayır</a:t>
              </a:r>
            </a:p>
          </p:txBody>
        </p:sp>
        <p:sp>
          <p:nvSpPr>
            <p:cNvPr id="18454" name="Line 22"/>
            <p:cNvSpPr>
              <a:spLocks noChangeShapeType="1"/>
            </p:cNvSpPr>
            <p:nvPr/>
          </p:nvSpPr>
          <p:spPr bwMode="auto">
            <a:xfrm>
              <a:off x="7499350" y="3789363"/>
              <a:ext cx="0" cy="251936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8455" name="Line 23"/>
            <p:cNvSpPr>
              <a:spLocks noChangeShapeType="1"/>
            </p:cNvSpPr>
            <p:nvPr/>
          </p:nvSpPr>
          <p:spPr bwMode="auto">
            <a:xfrm flipH="1">
              <a:off x="5394326" y="6305550"/>
              <a:ext cx="2105025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</p:grpSp>
      <p:sp>
        <p:nvSpPr>
          <p:cNvPr id="28" name="Unvan 1"/>
          <p:cNvSpPr txBox="1">
            <a:spLocks/>
          </p:cNvSpPr>
          <p:nvPr/>
        </p:nvSpPr>
        <p:spPr>
          <a:xfrm>
            <a:off x="838200" y="897924"/>
            <a:ext cx="10515600" cy="792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4400" dirty="0">
                <a:latin typeface="+mj-lt"/>
                <a:ea typeface="+mj-ea"/>
                <a:cs typeface="+mj-cs"/>
              </a:rPr>
              <a:t>Örnek </a:t>
            </a:r>
            <a:r>
              <a:rPr lang="tr-TR" sz="4400" dirty="0" smtClean="0">
                <a:latin typeface="+mj-lt"/>
                <a:ea typeface="+mj-ea"/>
                <a:cs typeface="+mj-cs"/>
              </a:rPr>
              <a:t>12</a:t>
            </a:r>
            <a:endParaRPr lang="tr-TR" sz="4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2666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3F4761-002B-46D9-8526-5E05F926CAB9}" type="slidenum">
              <a:rPr lang="tr-TR" smtClean="0"/>
              <a:pPr/>
              <a:t>42</a:t>
            </a:fld>
            <a:endParaRPr lang="tr-TR" smtClean="0"/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95287" y="2074638"/>
            <a:ext cx="602773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dirty="0">
                <a:solidFill>
                  <a:srgbClr val="4227E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1’den 100’e kadar olan sayıların karelerini, kareköklerini, küplerini, </a:t>
            </a:r>
            <a:r>
              <a:rPr lang="tr-TR" sz="2800" dirty="0" err="1">
                <a:solidFill>
                  <a:srgbClr val="4227E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küpköklerini</a:t>
            </a:r>
            <a:r>
              <a:rPr lang="tr-TR" sz="2800" dirty="0">
                <a:solidFill>
                  <a:srgbClr val="4227E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toplamını ve ortalamasını bulan programın akış şeması.</a:t>
            </a:r>
          </a:p>
        </p:txBody>
      </p:sp>
      <p:grpSp>
        <p:nvGrpSpPr>
          <p:cNvPr id="2" name="Grup 1"/>
          <p:cNvGrpSpPr/>
          <p:nvPr/>
        </p:nvGrpSpPr>
        <p:grpSpPr>
          <a:xfrm>
            <a:off x="6829424" y="981075"/>
            <a:ext cx="4524376" cy="5327651"/>
            <a:chOff x="3208338" y="981075"/>
            <a:chExt cx="4524376" cy="5327651"/>
          </a:xfrm>
        </p:grpSpPr>
        <p:sp>
          <p:nvSpPr>
            <p:cNvPr id="19459" name="Oval 3"/>
            <p:cNvSpPr>
              <a:spLocks noChangeArrowheads="1"/>
            </p:cNvSpPr>
            <p:nvPr/>
          </p:nvSpPr>
          <p:spPr bwMode="auto">
            <a:xfrm>
              <a:off x="3819525" y="1052514"/>
              <a:ext cx="935038" cy="288925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Başla</a:t>
              </a:r>
            </a:p>
          </p:txBody>
        </p:sp>
        <p:sp>
          <p:nvSpPr>
            <p:cNvPr id="19460" name="Line 4"/>
            <p:cNvSpPr>
              <a:spLocks noChangeShapeType="1"/>
            </p:cNvSpPr>
            <p:nvPr/>
          </p:nvSpPr>
          <p:spPr bwMode="auto">
            <a:xfrm>
              <a:off x="4295775" y="1341439"/>
              <a:ext cx="1588" cy="287337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9461" name="Rectangle 5"/>
            <p:cNvSpPr>
              <a:spLocks noChangeArrowheads="1"/>
            </p:cNvSpPr>
            <p:nvPr/>
          </p:nvSpPr>
          <p:spPr bwMode="auto">
            <a:xfrm>
              <a:off x="3662364" y="1628775"/>
              <a:ext cx="1341437" cy="4333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Sayı=0</a:t>
              </a:r>
            </a:p>
            <a:p>
              <a:pPr algn="ctr"/>
              <a:r>
                <a:rPr lang="tr-TR" sz="1400"/>
                <a:t>Toplam=0</a:t>
              </a:r>
            </a:p>
          </p:txBody>
        </p:sp>
        <p:sp>
          <p:nvSpPr>
            <p:cNvPr id="19462" name="Rectangle 6"/>
            <p:cNvSpPr>
              <a:spLocks noChangeArrowheads="1"/>
            </p:cNvSpPr>
            <p:nvPr/>
          </p:nvSpPr>
          <p:spPr bwMode="auto">
            <a:xfrm>
              <a:off x="3598864" y="2420939"/>
              <a:ext cx="1404937" cy="2873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Sayı=Sayı+1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/>
          </p:nvSpPr>
          <p:spPr bwMode="auto">
            <a:xfrm>
              <a:off x="4300539" y="2062163"/>
              <a:ext cx="1587" cy="36036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>
              <a:off x="4283075" y="2709864"/>
              <a:ext cx="1588" cy="288925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9465" name="Line 9"/>
            <p:cNvSpPr>
              <a:spLocks noChangeShapeType="1"/>
            </p:cNvSpPr>
            <p:nvPr/>
          </p:nvSpPr>
          <p:spPr bwMode="auto">
            <a:xfrm>
              <a:off x="4300539" y="3933826"/>
              <a:ext cx="1587" cy="360363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9466" name="Rectangle 10"/>
            <p:cNvSpPr>
              <a:spLocks noChangeArrowheads="1"/>
            </p:cNvSpPr>
            <p:nvPr/>
          </p:nvSpPr>
          <p:spPr bwMode="auto">
            <a:xfrm>
              <a:off x="5622925" y="3933825"/>
              <a:ext cx="2027238" cy="28733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Ortalama=Toplam/Sayı</a:t>
              </a:r>
            </a:p>
          </p:txBody>
        </p:sp>
        <p:sp>
          <p:nvSpPr>
            <p:cNvPr id="19467" name="Line 11"/>
            <p:cNvSpPr>
              <a:spLocks noChangeShapeType="1"/>
            </p:cNvSpPr>
            <p:nvPr/>
          </p:nvSpPr>
          <p:spPr bwMode="auto">
            <a:xfrm>
              <a:off x="4283075" y="4581525"/>
              <a:ext cx="1588" cy="28733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9468" name="Rectangle 12"/>
            <p:cNvSpPr>
              <a:spLocks noChangeArrowheads="1"/>
            </p:cNvSpPr>
            <p:nvPr/>
          </p:nvSpPr>
          <p:spPr bwMode="auto">
            <a:xfrm>
              <a:off x="3598864" y="2997200"/>
              <a:ext cx="1404937" cy="28733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Kare=Sayı^2</a:t>
              </a:r>
            </a:p>
          </p:txBody>
        </p:sp>
        <p:sp>
          <p:nvSpPr>
            <p:cNvPr id="19469" name="AutoShape 13"/>
            <p:cNvSpPr>
              <a:spLocks noChangeArrowheads="1"/>
            </p:cNvSpPr>
            <p:nvPr/>
          </p:nvSpPr>
          <p:spPr bwMode="auto">
            <a:xfrm>
              <a:off x="6173789" y="2709864"/>
              <a:ext cx="935037" cy="936625"/>
            </a:xfrm>
            <a:prstGeom prst="diamond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200"/>
                <a:t>Sayı=100</a:t>
              </a:r>
            </a:p>
          </p:txBody>
        </p:sp>
        <p:sp>
          <p:nvSpPr>
            <p:cNvPr id="19470" name="Line 14"/>
            <p:cNvSpPr>
              <a:spLocks noChangeShapeType="1"/>
            </p:cNvSpPr>
            <p:nvPr/>
          </p:nvSpPr>
          <p:spPr bwMode="auto">
            <a:xfrm>
              <a:off x="4300539" y="3286126"/>
              <a:ext cx="1587" cy="358775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9471" name="Text Box 15"/>
            <p:cNvSpPr txBox="1">
              <a:spLocks noChangeArrowheads="1"/>
            </p:cNvSpPr>
            <p:nvPr/>
          </p:nvSpPr>
          <p:spPr bwMode="auto">
            <a:xfrm>
              <a:off x="5549900" y="2852739"/>
              <a:ext cx="793750" cy="2746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200"/>
                <a:t>Hayır</a:t>
              </a:r>
            </a:p>
          </p:txBody>
        </p:sp>
        <p:sp>
          <p:nvSpPr>
            <p:cNvPr id="19472" name="Text Box 16"/>
            <p:cNvSpPr txBox="1">
              <a:spLocks noChangeArrowheads="1"/>
            </p:cNvSpPr>
            <p:nvPr/>
          </p:nvSpPr>
          <p:spPr bwMode="auto">
            <a:xfrm>
              <a:off x="6719889" y="3644900"/>
              <a:ext cx="1012825" cy="27463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200"/>
                <a:t>Evet</a:t>
              </a:r>
            </a:p>
          </p:txBody>
        </p:sp>
        <p:sp>
          <p:nvSpPr>
            <p:cNvPr id="19473" name="Rectangle 17"/>
            <p:cNvSpPr>
              <a:spLocks noChangeArrowheads="1"/>
            </p:cNvSpPr>
            <p:nvPr/>
          </p:nvSpPr>
          <p:spPr bwMode="auto">
            <a:xfrm>
              <a:off x="3287713" y="5445125"/>
              <a:ext cx="2184400" cy="28733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Toplam=Toplam+Sayı</a:t>
              </a:r>
            </a:p>
          </p:txBody>
        </p:sp>
        <p:sp>
          <p:nvSpPr>
            <p:cNvPr id="19474" name="Oval 18"/>
            <p:cNvSpPr>
              <a:spLocks noChangeArrowheads="1"/>
            </p:cNvSpPr>
            <p:nvPr/>
          </p:nvSpPr>
          <p:spPr bwMode="auto">
            <a:xfrm>
              <a:off x="6096000" y="5462589"/>
              <a:ext cx="935038" cy="288925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Bitir</a:t>
              </a:r>
            </a:p>
          </p:txBody>
        </p:sp>
        <p:sp>
          <p:nvSpPr>
            <p:cNvPr id="19475" name="Line 19"/>
            <p:cNvSpPr>
              <a:spLocks noChangeShapeType="1"/>
            </p:cNvSpPr>
            <p:nvPr/>
          </p:nvSpPr>
          <p:spPr bwMode="auto">
            <a:xfrm>
              <a:off x="4273550" y="5157789"/>
              <a:ext cx="1588" cy="288925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9476" name="Rectangle 20"/>
            <p:cNvSpPr>
              <a:spLocks noChangeArrowheads="1"/>
            </p:cNvSpPr>
            <p:nvPr/>
          </p:nvSpPr>
          <p:spPr bwMode="auto">
            <a:xfrm>
              <a:off x="3287713" y="3644901"/>
              <a:ext cx="2106612" cy="2889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Karekok=Sayı^(1/2)</a:t>
              </a:r>
            </a:p>
          </p:txBody>
        </p:sp>
        <p:sp>
          <p:nvSpPr>
            <p:cNvPr id="19477" name="Rectangle 21"/>
            <p:cNvSpPr>
              <a:spLocks noChangeArrowheads="1"/>
            </p:cNvSpPr>
            <p:nvPr/>
          </p:nvSpPr>
          <p:spPr bwMode="auto">
            <a:xfrm>
              <a:off x="3521075" y="4294189"/>
              <a:ext cx="1404938" cy="2873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Kup=Sayı^3</a:t>
              </a:r>
            </a:p>
          </p:txBody>
        </p:sp>
        <p:sp>
          <p:nvSpPr>
            <p:cNvPr id="19478" name="Rectangle 22"/>
            <p:cNvSpPr>
              <a:spLocks noChangeArrowheads="1"/>
            </p:cNvSpPr>
            <p:nvPr/>
          </p:nvSpPr>
          <p:spPr bwMode="auto">
            <a:xfrm>
              <a:off x="3208338" y="4870451"/>
              <a:ext cx="2106612" cy="2889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Kupkok=Sayı^(1/3)</a:t>
              </a:r>
            </a:p>
          </p:txBody>
        </p:sp>
        <p:sp>
          <p:nvSpPr>
            <p:cNvPr id="19479" name="AutoShape 23"/>
            <p:cNvSpPr>
              <a:spLocks noChangeArrowheads="1"/>
            </p:cNvSpPr>
            <p:nvPr/>
          </p:nvSpPr>
          <p:spPr bwMode="auto">
            <a:xfrm>
              <a:off x="5549901" y="1557338"/>
              <a:ext cx="2106613" cy="863600"/>
            </a:xfrm>
            <a:prstGeom prst="parallelogram">
              <a:avLst>
                <a:gd name="adj" fmla="val 60983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Sayı,Kare,Kup</a:t>
              </a:r>
            </a:p>
            <a:p>
              <a:pPr algn="ctr"/>
              <a:r>
                <a:rPr lang="tr-TR" sz="1400"/>
                <a:t>Karekok,Kupkok</a:t>
              </a:r>
            </a:p>
          </p:txBody>
        </p:sp>
        <p:sp>
          <p:nvSpPr>
            <p:cNvPr id="19480" name="Line 24"/>
            <p:cNvSpPr>
              <a:spLocks noChangeShapeType="1"/>
            </p:cNvSpPr>
            <p:nvPr/>
          </p:nvSpPr>
          <p:spPr bwMode="auto">
            <a:xfrm>
              <a:off x="4241800" y="5741989"/>
              <a:ext cx="0" cy="288925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9481" name="Oval 25"/>
            <p:cNvSpPr>
              <a:spLocks noChangeArrowheads="1"/>
            </p:cNvSpPr>
            <p:nvPr/>
          </p:nvSpPr>
          <p:spPr bwMode="auto">
            <a:xfrm>
              <a:off x="4068763" y="6021389"/>
              <a:ext cx="311150" cy="28733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200"/>
                <a:t>1</a:t>
              </a:r>
            </a:p>
          </p:txBody>
        </p:sp>
        <p:sp>
          <p:nvSpPr>
            <p:cNvPr id="19482" name="Oval 26"/>
            <p:cNvSpPr>
              <a:spLocks noChangeArrowheads="1"/>
            </p:cNvSpPr>
            <p:nvPr/>
          </p:nvSpPr>
          <p:spPr bwMode="auto">
            <a:xfrm>
              <a:off x="6564313" y="981075"/>
              <a:ext cx="311150" cy="28733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200"/>
                <a:t>1</a:t>
              </a:r>
            </a:p>
          </p:txBody>
        </p:sp>
        <p:sp>
          <p:nvSpPr>
            <p:cNvPr id="19483" name="Line 27"/>
            <p:cNvSpPr>
              <a:spLocks noChangeShapeType="1"/>
            </p:cNvSpPr>
            <p:nvPr/>
          </p:nvSpPr>
          <p:spPr bwMode="auto">
            <a:xfrm>
              <a:off x="6719889" y="1270001"/>
              <a:ext cx="1587" cy="288925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9484" name="Line 28"/>
            <p:cNvSpPr>
              <a:spLocks noChangeShapeType="1"/>
            </p:cNvSpPr>
            <p:nvPr/>
          </p:nvSpPr>
          <p:spPr bwMode="auto">
            <a:xfrm>
              <a:off x="6640514" y="2420939"/>
              <a:ext cx="3175" cy="287337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9485" name="Line 29"/>
            <p:cNvSpPr>
              <a:spLocks noChangeShapeType="1"/>
            </p:cNvSpPr>
            <p:nvPr/>
          </p:nvSpPr>
          <p:spPr bwMode="auto">
            <a:xfrm flipH="1">
              <a:off x="5394326" y="3167064"/>
              <a:ext cx="779463" cy="1587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9486" name="Line 30"/>
            <p:cNvSpPr>
              <a:spLocks noChangeShapeType="1"/>
            </p:cNvSpPr>
            <p:nvPr/>
          </p:nvSpPr>
          <p:spPr bwMode="auto">
            <a:xfrm flipV="1">
              <a:off x="5394325" y="2303463"/>
              <a:ext cx="1588" cy="86360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9487" name="Line 31"/>
            <p:cNvSpPr>
              <a:spLocks noChangeShapeType="1"/>
            </p:cNvSpPr>
            <p:nvPr/>
          </p:nvSpPr>
          <p:spPr bwMode="auto">
            <a:xfrm flipH="1">
              <a:off x="4300539" y="2290764"/>
              <a:ext cx="1093787" cy="1587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9488" name="Line 32"/>
            <p:cNvSpPr>
              <a:spLocks noChangeShapeType="1"/>
            </p:cNvSpPr>
            <p:nvPr/>
          </p:nvSpPr>
          <p:spPr bwMode="auto">
            <a:xfrm>
              <a:off x="6640514" y="3644901"/>
              <a:ext cx="3175" cy="288925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9489" name="AutoShape 33"/>
            <p:cNvSpPr>
              <a:spLocks noChangeArrowheads="1"/>
            </p:cNvSpPr>
            <p:nvPr/>
          </p:nvSpPr>
          <p:spPr bwMode="auto">
            <a:xfrm>
              <a:off x="5549901" y="4510088"/>
              <a:ext cx="2106613" cy="647700"/>
            </a:xfrm>
            <a:prstGeom prst="parallelogram">
              <a:avLst>
                <a:gd name="adj" fmla="val 81311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Toplam,Ortalama</a:t>
              </a:r>
            </a:p>
          </p:txBody>
        </p:sp>
        <p:sp>
          <p:nvSpPr>
            <p:cNvPr id="19490" name="Line 34"/>
            <p:cNvSpPr>
              <a:spLocks noChangeShapeType="1"/>
            </p:cNvSpPr>
            <p:nvPr/>
          </p:nvSpPr>
          <p:spPr bwMode="auto">
            <a:xfrm>
              <a:off x="6640514" y="4221164"/>
              <a:ext cx="3175" cy="288925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9491" name="Line 35"/>
            <p:cNvSpPr>
              <a:spLocks noChangeShapeType="1"/>
            </p:cNvSpPr>
            <p:nvPr/>
          </p:nvSpPr>
          <p:spPr bwMode="auto">
            <a:xfrm>
              <a:off x="6564314" y="5157789"/>
              <a:ext cx="1587" cy="288925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</p:grp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8202614" y="6165057"/>
            <a:ext cx="2262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/>
              <a:t>Karar mantığı ile çözüm (</a:t>
            </a:r>
            <a:r>
              <a:rPr lang="tr-TR" dirty="0" err="1"/>
              <a:t>I.yol</a:t>
            </a:r>
            <a:r>
              <a:rPr lang="tr-TR" dirty="0"/>
              <a:t>)</a:t>
            </a:r>
          </a:p>
        </p:txBody>
      </p:sp>
      <p:sp>
        <p:nvSpPr>
          <p:cNvPr id="39" name="Unvan 1"/>
          <p:cNvSpPr txBox="1">
            <a:spLocks/>
          </p:cNvSpPr>
          <p:nvPr/>
        </p:nvSpPr>
        <p:spPr>
          <a:xfrm>
            <a:off x="838200" y="897924"/>
            <a:ext cx="10515600" cy="792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4400" dirty="0">
                <a:latin typeface="+mj-lt"/>
                <a:ea typeface="+mj-ea"/>
                <a:cs typeface="+mj-cs"/>
              </a:rPr>
              <a:t>Örnek </a:t>
            </a:r>
            <a:r>
              <a:rPr lang="tr-TR" sz="4400" dirty="0" smtClean="0">
                <a:latin typeface="+mj-lt"/>
                <a:ea typeface="+mj-ea"/>
                <a:cs typeface="+mj-cs"/>
              </a:rPr>
              <a:t>13</a:t>
            </a:r>
            <a:endParaRPr lang="tr-TR" sz="4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1633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9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32E79E-F609-407E-9EF7-B79DB12B1A36}" type="slidenum">
              <a:rPr lang="tr-TR" smtClean="0"/>
              <a:pPr/>
              <a:t>43</a:t>
            </a:fld>
            <a:endParaRPr lang="tr-TR" smtClean="0"/>
          </a:p>
        </p:txBody>
      </p:sp>
      <p:grpSp>
        <p:nvGrpSpPr>
          <p:cNvPr id="2" name="Grup 1"/>
          <p:cNvGrpSpPr/>
          <p:nvPr/>
        </p:nvGrpSpPr>
        <p:grpSpPr>
          <a:xfrm>
            <a:off x="4446296" y="1040722"/>
            <a:ext cx="4525963" cy="5614987"/>
            <a:chOff x="5290847" y="858386"/>
            <a:chExt cx="4525963" cy="5614987"/>
          </a:xfrm>
        </p:grpSpPr>
        <p:sp>
          <p:nvSpPr>
            <p:cNvPr id="20482" name="Oval 2"/>
            <p:cNvSpPr>
              <a:spLocks noChangeArrowheads="1"/>
            </p:cNvSpPr>
            <p:nvPr/>
          </p:nvSpPr>
          <p:spPr bwMode="auto">
            <a:xfrm>
              <a:off x="5916321" y="929823"/>
              <a:ext cx="935038" cy="288925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Başla</a:t>
              </a:r>
            </a:p>
          </p:txBody>
        </p:sp>
        <p:sp>
          <p:nvSpPr>
            <p:cNvPr id="20483" name="Line 3"/>
            <p:cNvSpPr>
              <a:spLocks noChangeShapeType="1"/>
            </p:cNvSpPr>
            <p:nvPr/>
          </p:nvSpPr>
          <p:spPr bwMode="auto">
            <a:xfrm>
              <a:off x="6392571" y="1218747"/>
              <a:ext cx="1588" cy="28733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20484" name="Rectangle 4"/>
            <p:cNvSpPr>
              <a:spLocks noChangeArrowheads="1"/>
            </p:cNvSpPr>
            <p:nvPr/>
          </p:nvSpPr>
          <p:spPr bwMode="auto">
            <a:xfrm>
              <a:off x="5759160" y="1506086"/>
              <a:ext cx="1341437" cy="43338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Toplam=0</a:t>
              </a:r>
            </a:p>
          </p:txBody>
        </p:sp>
        <p:sp>
          <p:nvSpPr>
            <p:cNvPr id="20485" name="Line 5"/>
            <p:cNvSpPr>
              <a:spLocks noChangeShapeType="1"/>
            </p:cNvSpPr>
            <p:nvPr/>
          </p:nvSpPr>
          <p:spPr bwMode="auto">
            <a:xfrm>
              <a:off x="6397335" y="1939473"/>
              <a:ext cx="1587" cy="360363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>
              <a:off x="6365585" y="2874511"/>
              <a:ext cx="3175" cy="288925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20487" name="Line 7"/>
            <p:cNvSpPr>
              <a:spLocks noChangeShapeType="1"/>
            </p:cNvSpPr>
            <p:nvPr/>
          </p:nvSpPr>
          <p:spPr bwMode="auto">
            <a:xfrm>
              <a:off x="6383046" y="4098473"/>
              <a:ext cx="1588" cy="360363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>
              <a:off x="7787985" y="2585586"/>
              <a:ext cx="2028825" cy="2873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Ortalama=Toplam/Sayı</a:t>
              </a:r>
            </a:p>
          </p:txBody>
        </p:sp>
        <p:sp>
          <p:nvSpPr>
            <p:cNvPr id="20489" name="Line 9"/>
            <p:cNvSpPr>
              <a:spLocks noChangeShapeType="1"/>
            </p:cNvSpPr>
            <p:nvPr/>
          </p:nvSpPr>
          <p:spPr bwMode="auto">
            <a:xfrm>
              <a:off x="6365585" y="4746172"/>
              <a:ext cx="3175" cy="28733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20490" name="Rectangle 10"/>
            <p:cNvSpPr>
              <a:spLocks noChangeArrowheads="1"/>
            </p:cNvSpPr>
            <p:nvPr/>
          </p:nvSpPr>
          <p:spPr bwMode="auto">
            <a:xfrm>
              <a:off x="5681371" y="3161847"/>
              <a:ext cx="1404938" cy="28733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Kare=Sayı^2</a:t>
              </a:r>
            </a:p>
          </p:txBody>
        </p:sp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>
              <a:off x="6383046" y="3450773"/>
              <a:ext cx="1588" cy="358775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20492" name="Rectangle 12"/>
            <p:cNvSpPr>
              <a:spLocks noChangeArrowheads="1"/>
            </p:cNvSpPr>
            <p:nvPr/>
          </p:nvSpPr>
          <p:spPr bwMode="auto">
            <a:xfrm>
              <a:off x="5370221" y="5609772"/>
              <a:ext cx="2184400" cy="28733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Toplam=Toplam+Sayı</a:t>
              </a:r>
            </a:p>
          </p:txBody>
        </p:sp>
        <p:sp>
          <p:nvSpPr>
            <p:cNvPr id="20493" name="Oval 13"/>
            <p:cNvSpPr>
              <a:spLocks noChangeArrowheads="1"/>
            </p:cNvSpPr>
            <p:nvPr/>
          </p:nvSpPr>
          <p:spPr bwMode="auto">
            <a:xfrm>
              <a:off x="8178510" y="4114348"/>
              <a:ext cx="936625" cy="288925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Bitir</a:t>
              </a:r>
            </a:p>
          </p:txBody>
        </p:sp>
        <p:sp>
          <p:nvSpPr>
            <p:cNvPr id="20494" name="Line 14"/>
            <p:cNvSpPr>
              <a:spLocks noChangeShapeType="1"/>
            </p:cNvSpPr>
            <p:nvPr/>
          </p:nvSpPr>
          <p:spPr bwMode="auto">
            <a:xfrm>
              <a:off x="6356060" y="5322436"/>
              <a:ext cx="1587" cy="288925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20495" name="Rectangle 15"/>
            <p:cNvSpPr>
              <a:spLocks noChangeArrowheads="1"/>
            </p:cNvSpPr>
            <p:nvPr/>
          </p:nvSpPr>
          <p:spPr bwMode="auto">
            <a:xfrm>
              <a:off x="5370222" y="3809548"/>
              <a:ext cx="2106613" cy="2889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Karekok=Sayı^(1/2)</a:t>
              </a:r>
            </a:p>
          </p:txBody>
        </p:sp>
        <p:sp>
          <p:nvSpPr>
            <p:cNvPr id="20496" name="Rectangle 16"/>
            <p:cNvSpPr>
              <a:spLocks noChangeArrowheads="1"/>
            </p:cNvSpPr>
            <p:nvPr/>
          </p:nvSpPr>
          <p:spPr bwMode="auto">
            <a:xfrm>
              <a:off x="5605171" y="4458836"/>
              <a:ext cx="1404938" cy="2873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Kup=Sayı^3</a:t>
              </a:r>
            </a:p>
          </p:txBody>
        </p:sp>
        <p:sp>
          <p:nvSpPr>
            <p:cNvPr id="20497" name="Rectangle 17"/>
            <p:cNvSpPr>
              <a:spLocks noChangeArrowheads="1"/>
            </p:cNvSpPr>
            <p:nvPr/>
          </p:nvSpPr>
          <p:spPr bwMode="auto">
            <a:xfrm>
              <a:off x="5290847" y="5035098"/>
              <a:ext cx="2106613" cy="2889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Kupkok=Sayı^(1/3)</a:t>
              </a:r>
            </a:p>
          </p:txBody>
        </p:sp>
        <p:sp>
          <p:nvSpPr>
            <p:cNvPr id="20498" name="AutoShape 18"/>
            <p:cNvSpPr>
              <a:spLocks noChangeArrowheads="1"/>
            </p:cNvSpPr>
            <p:nvPr/>
          </p:nvSpPr>
          <p:spPr bwMode="auto">
            <a:xfrm>
              <a:off x="7645109" y="1434647"/>
              <a:ext cx="2108200" cy="863600"/>
            </a:xfrm>
            <a:prstGeom prst="parallelogram">
              <a:avLst>
                <a:gd name="adj" fmla="val 61029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Sayı,Kare,Kup</a:t>
              </a:r>
            </a:p>
            <a:p>
              <a:pPr algn="ctr"/>
              <a:r>
                <a:rPr lang="tr-TR" sz="1400"/>
                <a:t>Karekok,Kupkok</a:t>
              </a:r>
            </a:p>
          </p:txBody>
        </p:sp>
        <p:sp>
          <p:nvSpPr>
            <p:cNvPr id="20499" name="Line 19"/>
            <p:cNvSpPr>
              <a:spLocks noChangeShapeType="1"/>
            </p:cNvSpPr>
            <p:nvPr/>
          </p:nvSpPr>
          <p:spPr bwMode="auto">
            <a:xfrm>
              <a:off x="6324309" y="5906636"/>
              <a:ext cx="0" cy="288925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20500" name="Oval 20"/>
            <p:cNvSpPr>
              <a:spLocks noChangeArrowheads="1"/>
            </p:cNvSpPr>
            <p:nvPr/>
          </p:nvSpPr>
          <p:spPr bwMode="auto">
            <a:xfrm>
              <a:off x="6151271" y="6186036"/>
              <a:ext cx="311150" cy="28733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200"/>
                <a:t>1</a:t>
              </a:r>
            </a:p>
          </p:txBody>
        </p:sp>
        <p:sp>
          <p:nvSpPr>
            <p:cNvPr id="20501" name="Oval 21"/>
            <p:cNvSpPr>
              <a:spLocks noChangeArrowheads="1"/>
            </p:cNvSpPr>
            <p:nvPr/>
          </p:nvSpPr>
          <p:spPr bwMode="auto">
            <a:xfrm>
              <a:off x="8661109" y="858386"/>
              <a:ext cx="311150" cy="28733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200"/>
                <a:t>1</a:t>
              </a:r>
            </a:p>
          </p:txBody>
        </p:sp>
        <p:sp>
          <p:nvSpPr>
            <p:cNvPr id="20502" name="Line 22"/>
            <p:cNvSpPr>
              <a:spLocks noChangeShapeType="1"/>
            </p:cNvSpPr>
            <p:nvPr/>
          </p:nvSpPr>
          <p:spPr bwMode="auto">
            <a:xfrm>
              <a:off x="8816685" y="1147311"/>
              <a:ext cx="1587" cy="288925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20503" name="Line 23"/>
            <p:cNvSpPr>
              <a:spLocks noChangeShapeType="1"/>
            </p:cNvSpPr>
            <p:nvPr/>
          </p:nvSpPr>
          <p:spPr bwMode="auto">
            <a:xfrm>
              <a:off x="8737310" y="2298247"/>
              <a:ext cx="1587" cy="28733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20504" name="AutoShape 24"/>
            <p:cNvSpPr>
              <a:spLocks noChangeArrowheads="1"/>
            </p:cNvSpPr>
            <p:nvPr/>
          </p:nvSpPr>
          <p:spPr bwMode="auto">
            <a:xfrm>
              <a:off x="7632409" y="3161847"/>
              <a:ext cx="2106612" cy="647700"/>
            </a:xfrm>
            <a:prstGeom prst="parallelogram">
              <a:avLst>
                <a:gd name="adj" fmla="val 81311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Toplam,Ortalama</a:t>
              </a:r>
            </a:p>
          </p:txBody>
        </p:sp>
        <p:sp>
          <p:nvSpPr>
            <p:cNvPr id="20505" name="Line 25"/>
            <p:cNvSpPr>
              <a:spLocks noChangeShapeType="1"/>
            </p:cNvSpPr>
            <p:nvPr/>
          </p:nvSpPr>
          <p:spPr bwMode="auto">
            <a:xfrm>
              <a:off x="8724610" y="2872923"/>
              <a:ext cx="1587" cy="288925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20506" name="Line 26"/>
            <p:cNvSpPr>
              <a:spLocks noChangeShapeType="1"/>
            </p:cNvSpPr>
            <p:nvPr/>
          </p:nvSpPr>
          <p:spPr bwMode="auto">
            <a:xfrm>
              <a:off x="8646821" y="3809548"/>
              <a:ext cx="1588" cy="288925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20507" name="AutoShape 27"/>
            <p:cNvSpPr>
              <a:spLocks noChangeArrowheads="1"/>
            </p:cNvSpPr>
            <p:nvPr/>
          </p:nvSpPr>
          <p:spPr bwMode="auto">
            <a:xfrm>
              <a:off x="5852822" y="2298248"/>
              <a:ext cx="1014413" cy="576263"/>
            </a:xfrm>
            <a:prstGeom prst="hexagon">
              <a:avLst>
                <a:gd name="adj" fmla="val 44008"/>
                <a:gd name="vf" fmla="val 115470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200"/>
                <a:t>Sayı=1,100</a:t>
              </a:r>
            </a:p>
          </p:txBody>
        </p:sp>
        <p:sp>
          <p:nvSpPr>
            <p:cNvPr id="20508" name="Line 28"/>
            <p:cNvSpPr>
              <a:spLocks noChangeShapeType="1"/>
            </p:cNvSpPr>
            <p:nvPr/>
          </p:nvSpPr>
          <p:spPr bwMode="auto">
            <a:xfrm flipH="1">
              <a:off x="7164097" y="2442710"/>
              <a:ext cx="1560513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20509" name="Line 29"/>
            <p:cNvSpPr>
              <a:spLocks noChangeShapeType="1"/>
            </p:cNvSpPr>
            <p:nvPr/>
          </p:nvSpPr>
          <p:spPr bwMode="auto">
            <a:xfrm flipV="1">
              <a:off x="7164096" y="2082348"/>
              <a:ext cx="0" cy="360363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20510" name="Line 30"/>
            <p:cNvSpPr>
              <a:spLocks noChangeShapeType="1"/>
            </p:cNvSpPr>
            <p:nvPr/>
          </p:nvSpPr>
          <p:spPr bwMode="auto">
            <a:xfrm flipH="1">
              <a:off x="6383046" y="2082347"/>
              <a:ext cx="78105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</p:grp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7773988" y="6172993"/>
            <a:ext cx="273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Döngü yapısı (II. Yol)</a:t>
            </a:r>
          </a:p>
        </p:txBody>
      </p:sp>
    </p:spTree>
    <p:extLst>
      <p:ext uri="{BB962C8B-B14F-4D97-AF65-F5344CB8AC3E}">
        <p14:creationId xmlns:p14="http://schemas.microsoft.com/office/powerpoint/2010/main" val="205987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18E5DAC-D8D7-47E7-84B8-1A9439941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ECC6C4-E3B7-4CE8-993F-2A25F0112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Kullanıcıdan alınan sayının tek ya da çift kontrol edip ekranda yazdıran algoritması.</a:t>
            </a:r>
          </a:p>
          <a:p>
            <a:pPr marL="0" indent="0">
              <a:buNone/>
            </a:pPr>
            <a:endParaRPr lang="tr-TR" b="1" dirty="0"/>
          </a:p>
          <a:p>
            <a:pPr marL="457200" indent="-457200" fontAlgn="base">
              <a:buFont typeface="+mj-lt"/>
              <a:buAutoNum type="arabicPeriod"/>
            </a:pPr>
            <a:r>
              <a:rPr lang="tr-TR" sz="1900" dirty="0">
                <a:latin typeface="inherit"/>
              </a:rPr>
              <a:t>Başla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tr-TR" sz="1900" dirty="0">
                <a:latin typeface="inherit"/>
              </a:rPr>
              <a:t>Sayı Gir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tr-TR" sz="1900" dirty="0">
                <a:latin typeface="inherit"/>
              </a:rPr>
              <a:t>Sayı &lt;=0 ise 2. adımı tekrarla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tr-TR" sz="1900" dirty="0">
                <a:latin typeface="inherit"/>
              </a:rPr>
              <a:t>Eğer (sayı/2 ==0) ise YAZ ‘’sayı çift’’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tr-TR" sz="1900" dirty="0">
                <a:latin typeface="inherit"/>
              </a:rPr>
              <a:t>Yaz ‘’sayı tek ‘’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tr-TR" sz="1900" dirty="0">
                <a:latin typeface="inherit"/>
              </a:rPr>
              <a:t>Bitiş</a:t>
            </a:r>
          </a:p>
          <a:p>
            <a:endParaRPr lang="tr-TR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1781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ÖDEV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6644" y="1650511"/>
            <a:ext cx="10476955" cy="4521426"/>
          </a:xfrm>
        </p:spPr>
        <p:txBody>
          <a:bodyPr>
            <a:normAutofit/>
          </a:bodyPr>
          <a:lstStyle/>
          <a:p>
            <a:pPr marL="457200" indent="-457200" algn="just" fontAlgn="t">
              <a:buFont typeface="+mj-lt"/>
              <a:buAutoNum type="arabicPeriod"/>
            </a:pPr>
            <a:r>
              <a:rPr lang="tr-TR" dirty="0"/>
              <a:t>1’den 5’e kadar olan sayıların karelerini, kareköklerini, küplerini, </a:t>
            </a:r>
            <a:r>
              <a:rPr lang="tr-TR" dirty="0" err="1"/>
              <a:t>küpköklerini</a:t>
            </a:r>
            <a:r>
              <a:rPr lang="tr-TR" dirty="0"/>
              <a:t>, toplamını ve ortalamasını bulan programın akış şemasını oluşturun.</a:t>
            </a:r>
          </a:p>
          <a:p>
            <a:pPr marL="457200" indent="-457200" algn="just" fontAlgn="t">
              <a:buFont typeface="+mj-lt"/>
              <a:buAutoNum type="arabicPeriod"/>
            </a:pPr>
            <a:r>
              <a:rPr lang="tr-TR" dirty="0"/>
              <a:t>Dışarıdan girilen sıcaklık birimine bağlı olarak Fahrenhayttan </a:t>
            </a:r>
            <a:r>
              <a:rPr lang="tr-TR" dirty="0" err="1"/>
              <a:t>Celcius’a</a:t>
            </a:r>
            <a:r>
              <a:rPr lang="tr-TR" dirty="0"/>
              <a:t> veya tersine çeviren programın algoritmasını yazınız.</a:t>
            </a:r>
          </a:p>
          <a:p>
            <a:pPr marL="457200" indent="-457200" algn="just" fontAlgn="t">
              <a:buFont typeface="+mj-lt"/>
              <a:buAutoNum type="arabicPeriod"/>
            </a:pPr>
            <a:r>
              <a:rPr lang="tr-TR" dirty="0"/>
              <a:t>Kürenin alanını ve hacmini hesaplayan algoritma ve akış şeması örneği. (Alan = 4</a:t>
            </a:r>
            <a:r>
              <a:rPr lang="el-GR" dirty="0"/>
              <a:t>π</a:t>
            </a:r>
            <a:r>
              <a:rPr lang="tr-TR" dirty="0"/>
              <a:t>r</a:t>
            </a:r>
            <a:r>
              <a:rPr lang="tr-TR" baseline="30000" dirty="0"/>
              <a:t>2</a:t>
            </a:r>
            <a:r>
              <a:rPr lang="tr-TR" dirty="0"/>
              <a:t> ……. Hacim=(4/3)</a:t>
            </a:r>
            <a:r>
              <a:rPr lang="el-GR" dirty="0"/>
              <a:t>π</a:t>
            </a:r>
            <a:r>
              <a:rPr lang="tr-TR" dirty="0"/>
              <a:t>r</a:t>
            </a:r>
            <a:r>
              <a:rPr lang="tr-TR" baseline="30000" dirty="0"/>
              <a:t>3</a:t>
            </a:r>
            <a:r>
              <a:rPr lang="tr-TR" dirty="0"/>
              <a:t>)</a:t>
            </a:r>
          </a:p>
          <a:p>
            <a:pPr marL="0" indent="0" algn="just" fontAlgn="t">
              <a:buNone/>
            </a:pPr>
            <a:endParaRPr lang="tr-TR" dirty="0"/>
          </a:p>
          <a:p>
            <a:pPr marL="0" indent="0" algn="just" fontAlgn="t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635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E341A7-200E-4EF4-B4A4-6F52D2EDB566}" type="slidenum">
              <a:rPr lang="tr-TR" smtClean="0"/>
              <a:pPr/>
              <a:t>46</a:t>
            </a:fld>
            <a:endParaRPr lang="tr-TR" smtClean="0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88254" y="1974337"/>
            <a:ext cx="28231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i="1" u="sng" dirty="0">
                <a:solidFill>
                  <a:srgbClr val="FF0000"/>
                </a:solidFill>
              </a:rPr>
              <a:t>Ödev:</a:t>
            </a:r>
            <a:r>
              <a:rPr lang="tr-TR" dirty="0"/>
              <a:t> </a:t>
            </a:r>
            <a:r>
              <a:rPr lang="tr-TR" dirty="0" err="1"/>
              <a:t>a,b</a:t>
            </a:r>
            <a:r>
              <a:rPr lang="tr-TR" dirty="0"/>
              <a:t> ve c gibi verilen 3 sayıdan en büyüğünü ve en küçüğünü bulan programın akış diyagramı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53528" y="728665"/>
            <a:ext cx="8191500" cy="6075363"/>
            <a:chOff x="158" y="119"/>
            <a:chExt cx="4763" cy="3827"/>
          </a:xfrm>
        </p:grpSpPr>
        <p:sp>
          <p:nvSpPr>
            <p:cNvPr id="45061" name="Oval 4"/>
            <p:cNvSpPr>
              <a:spLocks noChangeArrowheads="1"/>
            </p:cNvSpPr>
            <p:nvPr/>
          </p:nvSpPr>
          <p:spPr bwMode="auto">
            <a:xfrm>
              <a:off x="615" y="119"/>
              <a:ext cx="635" cy="181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Başla</a:t>
              </a:r>
            </a:p>
          </p:txBody>
        </p:sp>
        <p:sp>
          <p:nvSpPr>
            <p:cNvPr id="45062" name="AutoShape 5"/>
            <p:cNvSpPr>
              <a:spLocks noChangeArrowheads="1"/>
            </p:cNvSpPr>
            <p:nvPr/>
          </p:nvSpPr>
          <p:spPr bwMode="auto">
            <a:xfrm>
              <a:off x="249" y="436"/>
              <a:ext cx="1406" cy="273"/>
            </a:xfrm>
            <a:prstGeom prst="parallelogram">
              <a:avLst>
                <a:gd name="adj" fmla="val 128755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a=?, b=?,c=?</a:t>
              </a:r>
            </a:p>
          </p:txBody>
        </p:sp>
        <p:sp>
          <p:nvSpPr>
            <p:cNvPr id="45063" name="Rectangle 6"/>
            <p:cNvSpPr>
              <a:spLocks noChangeArrowheads="1"/>
            </p:cNvSpPr>
            <p:nvPr/>
          </p:nvSpPr>
          <p:spPr bwMode="auto">
            <a:xfrm>
              <a:off x="521" y="845"/>
              <a:ext cx="861" cy="18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Enbuyuk=a</a:t>
              </a:r>
              <a:endParaRPr lang="tr-TR" sz="1400" baseline="30000"/>
            </a:p>
          </p:txBody>
        </p:sp>
        <p:sp>
          <p:nvSpPr>
            <p:cNvPr id="45064" name="AutoShape 7"/>
            <p:cNvSpPr>
              <a:spLocks noChangeArrowheads="1"/>
            </p:cNvSpPr>
            <p:nvPr/>
          </p:nvSpPr>
          <p:spPr bwMode="auto">
            <a:xfrm>
              <a:off x="657" y="1162"/>
              <a:ext cx="543" cy="449"/>
            </a:xfrm>
            <a:prstGeom prst="diamond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200"/>
                <a:t>b&gt;enbuyuk</a:t>
              </a:r>
            </a:p>
          </p:txBody>
        </p:sp>
        <p:sp>
          <p:nvSpPr>
            <p:cNvPr id="45065" name="Text Box 8"/>
            <p:cNvSpPr txBox="1">
              <a:spLocks noChangeArrowheads="1"/>
            </p:cNvSpPr>
            <p:nvPr/>
          </p:nvSpPr>
          <p:spPr bwMode="auto">
            <a:xfrm>
              <a:off x="1156" y="1253"/>
              <a:ext cx="409" cy="17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200"/>
                <a:t>Evet</a:t>
              </a:r>
            </a:p>
          </p:txBody>
        </p:sp>
        <p:sp>
          <p:nvSpPr>
            <p:cNvPr id="45066" name="Oval 9"/>
            <p:cNvSpPr>
              <a:spLocks noChangeArrowheads="1"/>
            </p:cNvSpPr>
            <p:nvPr/>
          </p:nvSpPr>
          <p:spPr bwMode="auto">
            <a:xfrm>
              <a:off x="567" y="3793"/>
              <a:ext cx="680" cy="153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Bitir</a:t>
              </a:r>
            </a:p>
          </p:txBody>
        </p:sp>
        <p:sp>
          <p:nvSpPr>
            <p:cNvPr id="45067" name="Line 10"/>
            <p:cNvSpPr>
              <a:spLocks noChangeShapeType="1"/>
            </p:cNvSpPr>
            <p:nvPr/>
          </p:nvSpPr>
          <p:spPr bwMode="auto">
            <a:xfrm>
              <a:off x="930" y="3113"/>
              <a:ext cx="0" cy="18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45068" name="Text Box 11"/>
            <p:cNvSpPr txBox="1">
              <a:spLocks noChangeArrowheads="1"/>
            </p:cNvSpPr>
            <p:nvPr/>
          </p:nvSpPr>
          <p:spPr bwMode="auto">
            <a:xfrm>
              <a:off x="930" y="1570"/>
              <a:ext cx="499" cy="17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200"/>
                <a:t>Hayır</a:t>
              </a:r>
            </a:p>
          </p:txBody>
        </p:sp>
        <p:sp>
          <p:nvSpPr>
            <p:cNvPr id="45069" name="Rectangle 12"/>
            <p:cNvSpPr>
              <a:spLocks noChangeArrowheads="1"/>
            </p:cNvSpPr>
            <p:nvPr/>
          </p:nvSpPr>
          <p:spPr bwMode="auto">
            <a:xfrm>
              <a:off x="1429" y="1298"/>
              <a:ext cx="635" cy="18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Enbuyuk=b</a:t>
              </a:r>
              <a:endParaRPr lang="tr-TR" sz="1400" baseline="30000"/>
            </a:p>
          </p:txBody>
        </p:sp>
        <p:sp>
          <p:nvSpPr>
            <p:cNvPr id="45070" name="AutoShape 13"/>
            <p:cNvSpPr>
              <a:spLocks noChangeArrowheads="1"/>
            </p:cNvSpPr>
            <p:nvPr/>
          </p:nvSpPr>
          <p:spPr bwMode="auto">
            <a:xfrm>
              <a:off x="657" y="1752"/>
              <a:ext cx="543" cy="449"/>
            </a:xfrm>
            <a:prstGeom prst="diamond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200"/>
                <a:t>c&gt;enbuyuk</a:t>
              </a:r>
            </a:p>
          </p:txBody>
        </p:sp>
        <p:sp>
          <p:nvSpPr>
            <p:cNvPr id="45071" name="Line 14"/>
            <p:cNvSpPr>
              <a:spLocks noChangeShapeType="1"/>
            </p:cNvSpPr>
            <p:nvPr/>
          </p:nvSpPr>
          <p:spPr bwMode="auto">
            <a:xfrm>
              <a:off x="940" y="300"/>
              <a:ext cx="0" cy="13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45072" name="Line 15"/>
            <p:cNvSpPr>
              <a:spLocks noChangeShapeType="1"/>
            </p:cNvSpPr>
            <p:nvPr/>
          </p:nvSpPr>
          <p:spPr bwMode="auto">
            <a:xfrm>
              <a:off x="927" y="714"/>
              <a:ext cx="0" cy="13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45073" name="Line 16"/>
            <p:cNvSpPr>
              <a:spLocks noChangeShapeType="1"/>
            </p:cNvSpPr>
            <p:nvPr/>
          </p:nvSpPr>
          <p:spPr bwMode="auto">
            <a:xfrm>
              <a:off x="938" y="1026"/>
              <a:ext cx="0" cy="13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45074" name="Line 17"/>
            <p:cNvSpPr>
              <a:spLocks noChangeShapeType="1"/>
            </p:cNvSpPr>
            <p:nvPr/>
          </p:nvSpPr>
          <p:spPr bwMode="auto">
            <a:xfrm>
              <a:off x="930" y="1616"/>
              <a:ext cx="0" cy="13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45075" name="Line 18"/>
            <p:cNvSpPr>
              <a:spLocks noChangeShapeType="1"/>
            </p:cNvSpPr>
            <p:nvPr/>
          </p:nvSpPr>
          <p:spPr bwMode="auto">
            <a:xfrm>
              <a:off x="1202" y="1389"/>
              <a:ext cx="227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45076" name="Text Box 19"/>
            <p:cNvSpPr txBox="1">
              <a:spLocks noChangeArrowheads="1"/>
            </p:cNvSpPr>
            <p:nvPr/>
          </p:nvSpPr>
          <p:spPr bwMode="auto">
            <a:xfrm>
              <a:off x="1156" y="1843"/>
              <a:ext cx="409" cy="17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200"/>
                <a:t>Evet</a:t>
              </a:r>
            </a:p>
          </p:txBody>
        </p:sp>
        <p:sp>
          <p:nvSpPr>
            <p:cNvPr id="45077" name="Rectangle 20"/>
            <p:cNvSpPr>
              <a:spLocks noChangeArrowheads="1"/>
            </p:cNvSpPr>
            <p:nvPr/>
          </p:nvSpPr>
          <p:spPr bwMode="auto">
            <a:xfrm>
              <a:off x="1429" y="1888"/>
              <a:ext cx="635" cy="18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Enbuyuk=c</a:t>
              </a:r>
              <a:endParaRPr lang="tr-TR" sz="1400" baseline="30000"/>
            </a:p>
          </p:txBody>
        </p:sp>
        <p:sp>
          <p:nvSpPr>
            <p:cNvPr id="45078" name="Line 21"/>
            <p:cNvSpPr>
              <a:spLocks noChangeShapeType="1"/>
            </p:cNvSpPr>
            <p:nvPr/>
          </p:nvSpPr>
          <p:spPr bwMode="auto">
            <a:xfrm>
              <a:off x="1202" y="1979"/>
              <a:ext cx="227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45079" name="Text Box 22"/>
            <p:cNvSpPr txBox="1">
              <a:spLocks noChangeArrowheads="1"/>
            </p:cNvSpPr>
            <p:nvPr/>
          </p:nvSpPr>
          <p:spPr bwMode="auto">
            <a:xfrm>
              <a:off x="930" y="2160"/>
              <a:ext cx="499" cy="17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200"/>
                <a:t>Hayır</a:t>
              </a:r>
            </a:p>
          </p:txBody>
        </p:sp>
        <p:sp>
          <p:nvSpPr>
            <p:cNvPr id="45080" name="Line 23"/>
            <p:cNvSpPr>
              <a:spLocks noChangeShapeType="1"/>
            </p:cNvSpPr>
            <p:nvPr/>
          </p:nvSpPr>
          <p:spPr bwMode="auto">
            <a:xfrm>
              <a:off x="930" y="2206"/>
              <a:ext cx="0" cy="13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45081" name="AutoShape 24"/>
            <p:cNvSpPr>
              <a:spLocks noChangeArrowheads="1"/>
            </p:cNvSpPr>
            <p:nvPr/>
          </p:nvSpPr>
          <p:spPr bwMode="auto">
            <a:xfrm>
              <a:off x="657" y="2339"/>
              <a:ext cx="543" cy="449"/>
            </a:xfrm>
            <a:prstGeom prst="diamond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200"/>
                <a:t>c&gt;b</a:t>
              </a:r>
            </a:p>
          </p:txBody>
        </p:sp>
        <p:sp>
          <p:nvSpPr>
            <p:cNvPr id="45082" name="Line 25"/>
            <p:cNvSpPr>
              <a:spLocks noChangeShapeType="1"/>
            </p:cNvSpPr>
            <p:nvPr/>
          </p:nvSpPr>
          <p:spPr bwMode="auto">
            <a:xfrm>
              <a:off x="930" y="2795"/>
              <a:ext cx="0" cy="13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45083" name="Rectangle 26"/>
            <p:cNvSpPr>
              <a:spLocks noChangeArrowheads="1"/>
            </p:cNvSpPr>
            <p:nvPr/>
          </p:nvSpPr>
          <p:spPr bwMode="auto">
            <a:xfrm>
              <a:off x="612" y="2931"/>
              <a:ext cx="635" cy="18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Enkucuk=c</a:t>
              </a:r>
              <a:endParaRPr lang="tr-TR" sz="1400" baseline="30000"/>
            </a:p>
          </p:txBody>
        </p:sp>
        <p:sp>
          <p:nvSpPr>
            <p:cNvPr id="45084" name="AutoShape 27"/>
            <p:cNvSpPr>
              <a:spLocks noChangeArrowheads="1"/>
            </p:cNvSpPr>
            <p:nvPr/>
          </p:nvSpPr>
          <p:spPr bwMode="auto">
            <a:xfrm>
              <a:off x="158" y="3299"/>
              <a:ext cx="1497" cy="318"/>
            </a:xfrm>
            <a:prstGeom prst="parallelogram">
              <a:avLst>
                <a:gd name="adj" fmla="val 117689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a,b,c</a:t>
              </a:r>
            </a:p>
            <a:p>
              <a:pPr algn="ctr"/>
              <a:r>
                <a:rPr lang="tr-TR" sz="1400"/>
                <a:t>enbuyuk,enkucuk</a:t>
              </a:r>
            </a:p>
          </p:txBody>
        </p:sp>
        <p:sp>
          <p:nvSpPr>
            <p:cNvPr id="45085" name="Line 28"/>
            <p:cNvSpPr>
              <a:spLocks noChangeShapeType="1"/>
            </p:cNvSpPr>
            <p:nvPr/>
          </p:nvSpPr>
          <p:spPr bwMode="auto">
            <a:xfrm>
              <a:off x="892" y="3620"/>
              <a:ext cx="0" cy="18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45086" name="Text Box 29"/>
            <p:cNvSpPr txBox="1">
              <a:spLocks noChangeArrowheads="1"/>
            </p:cNvSpPr>
            <p:nvPr/>
          </p:nvSpPr>
          <p:spPr bwMode="auto">
            <a:xfrm>
              <a:off x="930" y="2750"/>
              <a:ext cx="499" cy="17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200"/>
                <a:t>Hayır</a:t>
              </a:r>
            </a:p>
          </p:txBody>
        </p:sp>
        <p:sp>
          <p:nvSpPr>
            <p:cNvPr id="45087" name="Text Box 30"/>
            <p:cNvSpPr txBox="1">
              <a:spLocks noChangeArrowheads="1"/>
            </p:cNvSpPr>
            <p:nvPr/>
          </p:nvSpPr>
          <p:spPr bwMode="auto">
            <a:xfrm>
              <a:off x="1156" y="2433"/>
              <a:ext cx="409" cy="17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200"/>
                <a:t>Evet</a:t>
              </a:r>
            </a:p>
          </p:txBody>
        </p:sp>
        <p:sp>
          <p:nvSpPr>
            <p:cNvPr id="45088" name="Rectangle 31"/>
            <p:cNvSpPr>
              <a:spLocks noChangeArrowheads="1"/>
            </p:cNvSpPr>
            <p:nvPr/>
          </p:nvSpPr>
          <p:spPr bwMode="auto">
            <a:xfrm>
              <a:off x="1429" y="2478"/>
              <a:ext cx="635" cy="18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Enkucuk=b</a:t>
              </a:r>
              <a:endParaRPr lang="tr-TR" sz="1400" baseline="30000"/>
            </a:p>
          </p:txBody>
        </p:sp>
        <p:sp>
          <p:nvSpPr>
            <p:cNvPr id="45089" name="Line 32"/>
            <p:cNvSpPr>
              <a:spLocks noChangeShapeType="1"/>
            </p:cNvSpPr>
            <p:nvPr/>
          </p:nvSpPr>
          <p:spPr bwMode="auto">
            <a:xfrm>
              <a:off x="1202" y="2569"/>
              <a:ext cx="227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45090" name="Rectangle 33"/>
            <p:cNvSpPr>
              <a:spLocks noChangeArrowheads="1"/>
            </p:cNvSpPr>
            <p:nvPr/>
          </p:nvSpPr>
          <p:spPr bwMode="auto">
            <a:xfrm>
              <a:off x="1429" y="2160"/>
              <a:ext cx="635" cy="18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Enkucuk=b</a:t>
              </a:r>
              <a:endParaRPr lang="tr-TR" sz="1400" baseline="30000"/>
            </a:p>
          </p:txBody>
        </p:sp>
        <p:sp>
          <p:nvSpPr>
            <p:cNvPr id="45091" name="Line 34"/>
            <p:cNvSpPr>
              <a:spLocks noChangeShapeType="1"/>
            </p:cNvSpPr>
            <p:nvPr/>
          </p:nvSpPr>
          <p:spPr bwMode="auto">
            <a:xfrm>
              <a:off x="1746" y="2069"/>
              <a:ext cx="0" cy="9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45092" name="Line 35"/>
            <p:cNvSpPr>
              <a:spLocks noChangeShapeType="1"/>
            </p:cNvSpPr>
            <p:nvPr/>
          </p:nvSpPr>
          <p:spPr bwMode="auto">
            <a:xfrm>
              <a:off x="2064" y="1389"/>
              <a:ext cx="227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45093" name="AutoShape 36"/>
            <p:cNvSpPr>
              <a:spLocks noChangeArrowheads="1"/>
            </p:cNvSpPr>
            <p:nvPr/>
          </p:nvSpPr>
          <p:spPr bwMode="auto">
            <a:xfrm>
              <a:off x="2290" y="1162"/>
              <a:ext cx="543" cy="449"/>
            </a:xfrm>
            <a:prstGeom prst="diamond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200"/>
                <a:t>c&gt;a</a:t>
              </a:r>
            </a:p>
          </p:txBody>
        </p:sp>
        <p:sp>
          <p:nvSpPr>
            <p:cNvPr id="45094" name="Text Box 37"/>
            <p:cNvSpPr txBox="1">
              <a:spLocks noChangeArrowheads="1"/>
            </p:cNvSpPr>
            <p:nvPr/>
          </p:nvSpPr>
          <p:spPr bwMode="auto">
            <a:xfrm>
              <a:off x="2788" y="1253"/>
              <a:ext cx="409" cy="17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200"/>
                <a:t>Evet</a:t>
              </a:r>
            </a:p>
          </p:txBody>
        </p:sp>
        <p:sp>
          <p:nvSpPr>
            <p:cNvPr id="45095" name="Rectangle 38"/>
            <p:cNvSpPr>
              <a:spLocks noChangeArrowheads="1"/>
            </p:cNvSpPr>
            <p:nvPr/>
          </p:nvSpPr>
          <p:spPr bwMode="auto">
            <a:xfrm>
              <a:off x="3061" y="1298"/>
              <a:ext cx="635" cy="18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Enkucuk=a</a:t>
              </a:r>
              <a:endParaRPr lang="tr-TR" sz="1400" baseline="30000"/>
            </a:p>
          </p:txBody>
        </p:sp>
        <p:sp>
          <p:nvSpPr>
            <p:cNvPr id="45096" name="Line 39"/>
            <p:cNvSpPr>
              <a:spLocks noChangeShapeType="1"/>
            </p:cNvSpPr>
            <p:nvPr/>
          </p:nvSpPr>
          <p:spPr bwMode="auto">
            <a:xfrm>
              <a:off x="2834" y="1389"/>
              <a:ext cx="227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45097" name="Text Box 40"/>
            <p:cNvSpPr txBox="1">
              <a:spLocks noChangeArrowheads="1"/>
            </p:cNvSpPr>
            <p:nvPr/>
          </p:nvSpPr>
          <p:spPr bwMode="auto">
            <a:xfrm>
              <a:off x="2562" y="1570"/>
              <a:ext cx="499" cy="17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200"/>
                <a:t>Hayır</a:t>
              </a:r>
            </a:p>
          </p:txBody>
        </p:sp>
        <p:sp>
          <p:nvSpPr>
            <p:cNvPr id="45098" name="Line 41"/>
            <p:cNvSpPr>
              <a:spLocks noChangeShapeType="1"/>
            </p:cNvSpPr>
            <p:nvPr/>
          </p:nvSpPr>
          <p:spPr bwMode="auto">
            <a:xfrm>
              <a:off x="2562" y="1616"/>
              <a:ext cx="0" cy="13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45099" name="Rectangle 42"/>
            <p:cNvSpPr>
              <a:spLocks noChangeArrowheads="1"/>
            </p:cNvSpPr>
            <p:nvPr/>
          </p:nvSpPr>
          <p:spPr bwMode="auto">
            <a:xfrm>
              <a:off x="2290" y="1752"/>
              <a:ext cx="635" cy="18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Enkucuk=c</a:t>
              </a:r>
              <a:endParaRPr lang="tr-TR" sz="1400" baseline="30000"/>
            </a:p>
          </p:txBody>
        </p:sp>
        <p:sp>
          <p:nvSpPr>
            <p:cNvPr id="45100" name="AutoShape 43"/>
            <p:cNvSpPr>
              <a:spLocks noChangeArrowheads="1"/>
            </p:cNvSpPr>
            <p:nvPr/>
          </p:nvSpPr>
          <p:spPr bwMode="auto">
            <a:xfrm>
              <a:off x="3878" y="1162"/>
              <a:ext cx="543" cy="449"/>
            </a:xfrm>
            <a:prstGeom prst="diamond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200"/>
                <a:t>c&gt;enbuyuk</a:t>
              </a:r>
            </a:p>
          </p:txBody>
        </p:sp>
        <p:sp>
          <p:nvSpPr>
            <p:cNvPr id="45101" name="Line 44"/>
            <p:cNvSpPr>
              <a:spLocks noChangeShapeType="1"/>
            </p:cNvSpPr>
            <p:nvPr/>
          </p:nvSpPr>
          <p:spPr bwMode="auto">
            <a:xfrm>
              <a:off x="3696" y="1389"/>
              <a:ext cx="182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45102" name="Line 45"/>
            <p:cNvSpPr>
              <a:spLocks noChangeShapeType="1"/>
            </p:cNvSpPr>
            <p:nvPr/>
          </p:nvSpPr>
          <p:spPr bwMode="auto">
            <a:xfrm>
              <a:off x="4422" y="1389"/>
              <a:ext cx="499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45103" name="Text Box 46"/>
            <p:cNvSpPr txBox="1">
              <a:spLocks noChangeArrowheads="1"/>
            </p:cNvSpPr>
            <p:nvPr/>
          </p:nvSpPr>
          <p:spPr bwMode="auto">
            <a:xfrm>
              <a:off x="4150" y="1570"/>
              <a:ext cx="409" cy="17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200"/>
                <a:t>Evet</a:t>
              </a:r>
            </a:p>
          </p:txBody>
        </p:sp>
        <p:sp>
          <p:nvSpPr>
            <p:cNvPr id="45104" name="Text Box 47"/>
            <p:cNvSpPr txBox="1">
              <a:spLocks noChangeArrowheads="1"/>
            </p:cNvSpPr>
            <p:nvPr/>
          </p:nvSpPr>
          <p:spPr bwMode="auto">
            <a:xfrm>
              <a:off x="4422" y="1253"/>
              <a:ext cx="499" cy="17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200"/>
                <a:t>Hayır</a:t>
              </a:r>
            </a:p>
          </p:txBody>
        </p:sp>
        <p:sp>
          <p:nvSpPr>
            <p:cNvPr id="45105" name="Line 48"/>
            <p:cNvSpPr>
              <a:spLocks noChangeShapeType="1"/>
            </p:cNvSpPr>
            <p:nvPr/>
          </p:nvSpPr>
          <p:spPr bwMode="auto">
            <a:xfrm>
              <a:off x="4150" y="1616"/>
              <a:ext cx="0" cy="13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45106" name="Rectangle 49"/>
            <p:cNvSpPr>
              <a:spLocks noChangeArrowheads="1"/>
            </p:cNvSpPr>
            <p:nvPr/>
          </p:nvSpPr>
          <p:spPr bwMode="auto">
            <a:xfrm>
              <a:off x="3833" y="1752"/>
              <a:ext cx="635" cy="18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r-TR" sz="1400"/>
                <a:t>Enbuyuk=c</a:t>
              </a:r>
              <a:endParaRPr lang="tr-TR" sz="1400" baseline="30000"/>
            </a:p>
          </p:txBody>
        </p:sp>
        <p:sp>
          <p:nvSpPr>
            <p:cNvPr id="45107" name="Line 50"/>
            <p:cNvSpPr>
              <a:spLocks noChangeShapeType="1"/>
            </p:cNvSpPr>
            <p:nvPr/>
          </p:nvSpPr>
          <p:spPr bwMode="auto">
            <a:xfrm>
              <a:off x="4921" y="1389"/>
              <a:ext cx="0" cy="186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45108" name="Line 51"/>
            <p:cNvSpPr>
              <a:spLocks noChangeShapeType="1"/>
            </p:cNvSpPr>
            <p:nvPr/>
          </p:nvSpPr>
          <p:spPr bwMode="auto">
            <a:xfrm flipH="1" flipV="1">
              <a:off x="930" y="3201"/>
              <a:ext cx="3991" cy="45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45109" name="Line 52"/>
            <p:cNvSpPr>
              <a:spLocks noChangeShapeType="1"/>
            </p:cNvSpPr>
            <p:nvPr/>
          </p:nvSpPr>
          <p:spPr bwMode="auto">
            <a:xfrm>
              <a:off x="4150" y="1930"/>
              <a:ext cx="0" cy="131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45110" name="Line 53"/>
            <p:cNvSpPr>
              <a:spLocks noChangeShapeType="1"/>
            </p:cNvSpPr>
            <p:nvPr/>
          </p:nvSpPr>
          <p:spPr bwMode="auto">
            <a:xfrm>
              <a:off x="1746" y="2659"/>
              <a:ext cx="0" cy="544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45111" name="Line 54"/>
            <p:cNvSpPr>
              <a:spLocks noChangeShapeType="1"/>
            </p:cNvSpPr>
            <p:nvPr/>
          </p:nvSpPr>
          <p:spPr bwMode="auto">
            <a:xfrm>
              <a:off x="2064" y="2251"/>
              <a:ext cx="27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45112" name="Line 55"/>
            <p:cNvSpPr>
              <a:spLocks noChangeShapeType="1"/>
            </p:cNvSpPr>
            <p:nvPr/>
          </p:nvSpPr>
          <p:spPr bwMode="auto">
            <a:xfrm>
              <a:off x="2336" y="2251"/>
              <a:ext cx="0" cy="95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</p:grpSp>
      <p:sp>
        <p:nvSpPr>
          <p:cNvPr id="57" name="Line 52"/>
          <p:cNvSpPr>
            <a:spLocks noChangeShapeType="1"/>
          </p:cNvSpPr>
          <p:nvPr/>
        </p:nvSpPr>
        <p:spPr bwMode="auto">
          <a:xfrm>
            <a:off x="6586000" y="3511550"/>
            <a:ext cx="0" cy="208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93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904F063-E638-4E88-A7B2-CF7748731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Octave</a:t>
            </a:r>
            <a:r>
              <a:rPr lang="tr-TR" dirty="0"/>
              <a:t> Programı Kurulum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02C296-3EAC-4587-AA52-36C9942DC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518" y="1825625"/>
            <a:ext cx="4298401" cy="4351338"/>
          </a:xfrm>
        </p:spPr>
        <p:txBody>
          <a:bodyPr/>
          <a:lstStyle/>
          <a:p>
            <a:r>
              <a:rPr lang="tr-TR" dirty="0"/>
              <a:t>Youtube</a:t>
            </a:r>
          </a:p>
          <a:p>
            <a:pPr marL="0" indent="0">
              <a:buNone/>
            </a:pPr>
            <a:r>
              <a:rPr lang="tr-TR" dirty="0"/>
              <a:t>https://www.youtube.com/watch?v=rQhXtLr--Ec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263E35E-5D22-494D-8FA7-A5B0D191B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299" y="1690688"/>
            <a:ext cx="6608061" cy="489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algn="just" fontAlgn="t">
              <a:buFont typeface="Wingdings" panose="05000000000000000000" pitchFamily="2" charset="2"/>
              <a:buChar char="ü"/>
            </a:pPr>
            <a:r>
              <a:rPr lang="tr-TR" dirty="0"/>
              <a:t>Murat </a:t>
            </a:r>
            <a:r>
              <a:rPr lang="tr-TR" dirty="0" err="1"/>
              <a:t>Yücedağ</a:t>
            </a:r>
            <a:r>
              <a:rPr lang="tr-TR" dirty="0"/>
              <a:t>  Eğitim Videoları (Youtube)</a:t>
            </a:r>
          </a:p>
          <a:p>
            <a:pPr algn="just" fontAlgn="t">
              <a:buFont typeface="Wingdings" panose="05000000000000000000" pitchFamily="2" charset="2"/>
              <a:buChar char="ü"/>
            </a:pPr>
            <a:r>
              <a:rPr lang="tr-TR" dirty="0"/>
              <a:t>https://www.youtube.com/channel/UCbkbOlw8snP93RJ2BhH44Qw</a:t>
            </a:r>
          </a:p>
          <a:p>
            <a:pPr algn="just" fontAlgn="t">
              <a:buFont typeface="Wingdings" panose="05000000000000000000" pitchFamily="2" charset="2"/>
              <a:buChar char="ü"/>
            </a:pPr>
            <a:r>
              <a:rPr lang="tr-TR" dirty="0" smtClean="0"/>
              <a:t>https</a:t>
            </a:r>
            <a:r>
              <a:rPr lang="tr-TR" dirty="0"/>
              <a:t>://tr.wikipedia.org/</a:t>
            </a:r>
          </a:p>
          <a:p>
            <a:pPr algn="just" fontAlgn="t">
              <a:buFont typeface="Wingdings" panose="05000000000000000000" pitchFamily="2" charset="2"/>
              <a:buChar char="ü"/>
            </a:pPr>
            <a:r>
              <a:rPr lang="tr-TR" dirty="0" smtClean="0"/>
              <a:t>MEGEP </a:t>
            </a:r>
            <a:r>
              <a:rPr lang="tr-TR" dirty="0"/>
              <a:t>yayınları</a:t>
            </a:r>
          </a:p>
          <a:p>
            <a:pPr algn="just" fontAlgn="t">
              <a:buFont typeface="Wingdings" panose="05000000000000000000" pitchFamily="2" charset="2"/>
              <a:buChar char="ü"/>
            </a:pPr>
            <a:r>
              <a:rPr lang="tr-TR" dirty="0" err="1" smtClean="0"/>
              <a:t>YouTube</a:t>
            </a:r>
            <a:endParaRPr lang="tr-TR" dirty="0" smtClean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E700-02B8-47B9-8740-6E9EF1661389}" type="datetime1">
              <a:rPr lang="tr-TR" smtClean="0"/>
              <a:t>12.10.2020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930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Bilgisayar Nedir?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908398"/>
            <a:ext cx="10515600" cy="2445883"/>
          </a:xfrm>
        </p:spPr>
        <p:txBody>
          <a:bodyPr>
            <a:normAutofit lnSpcReduction="10000"/>
          </a:bodyPr>
          <a:lstStyle/>
          <a:p>
            <a:pPr marL="0" indent="0" algn="just" fontAlgn="t">
              <a:buNone/>
            </a:pPr>
            <a:r>
              <a:rPr lang="tr-TR" dirty="0"/>
              <a:t>Bilgisayar, kullanıcıdan aldığı verilerle mantıksal ve aritmetiksel işlemleri yapan yaptığı işlemlerin sonucunu saklayabilen, sakladığı bilgilere istenildiğinde ulaşılabilen elektronik bir makinedir. </a:t>
            </a:r>
            <a:endParaRPr lang="tr-TR" dirty="0" smtClean="0"/>
          </a:p>
          <a:p>
            <a:pPr marL="0" indent="0" algn="just" fontAlgn="t">
              <a:buNone/>
            </a:pPr>
            <a:endParaRPr lang="tr-TR" dirty="0"/>
          </a:p>
          <a:p>
            <a:pPr marL="0" indent="0" algn="just" fontAlgn="t">
              <a:buNone/>
            </a:pPr>
            <a:r>
              <a:rPr lang="tr-TR" dirty="0"/>
              <a:t>Bu </a:t>
            </a:r>
            <a:r>
              <a:rPr lang="tr-TR" dirty="0" smtClean="0"/>
              <a:t>işlemleri </a:t>
            </a:r>
            <a:r>
              <a:rPr lang="tr-TR" dirty="0"/>
              <a:t>yaparken veriler girilir ve işlenir. Ayrıca, istenildiğinde yapılan işlemler depolanabilir ve </a:t>
            </a:r>
            <a:r>
              <a:rPr lang="tr-TR" dirty="0" smtClean="0"/>
              <a:t>çıktısı </a:t>
            </a:r>
            <a:r>
              <a:rPr lang="tr-TR" dirty="0"/>
              <a:t>alınabilir. 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3D37-93C7-42B9-80F4-7ABE39120AA1}" type="datetime1">
              <a:rPr lang="tr-TR" smtClean="0"/>
              <a:t>12.10.2020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595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Bilgisayarın </a:t>
            </a:r>
            <a:r>
              <a:rPr lang="tr-TR" dirty="0"/>
              <a:t>Çalışma Prensibi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6B0F9-2949-4267-9CDA-45494450C2C9}" type="datetime1">
              <a:rPr lang="tr-TR" smtClean="0"/>
              <a:t>12.10.2020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7</a:t>
            </a:fld>
            <a:endParaRPr lang="tr-TR"/>
          </a:p>
        </p:txBody>
      </p:sp>
      <p:pic>
        <p:nvPicPr>
          <p:cNvPr id="8" name="Resim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7"/>
          <a:stretch>
            <a:fillRect/>
          </a:stretch>
        </p:blipFill>
        <p:spPr bwMode="auto">
          <a:xfrm>
            <a:off x="2873310" y="1690688"/>
            <a:ext cx="7512179" cy="466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48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Donanım Nedir?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21426"/>
          </a:xfrm>
        </p:spPr>
        <p:txBody>
          <a:bodyPr>
            <a:normAutofit lnSpcReduction="10000"/>
          </a:bodyPr>
          <a:lstStyle/>
          <a:p>
            <a:pPr marL="0" indent="0" algn="just" fontAlgn="t">
              <a:buNone/>
            </a:pPr>
            <a:r>
              <a:rPr lang="tr-TR" dirty="0" smtClean="0"/>
              <a:t>Bir </a:t>
            </a:r>
            <a:r>
              <a:rPr lang="tr-TR" dirty="0"/>
              <a:t>bilgisayarı oluşturan fiziksel parçaların genel adıdır. </a:t>
            </a:r>
            <a:endParaRPr lang="tr-TR" dirty="0" smtClean="0"/>
          </a:p>
          <a:p>
            <a:pPr marL="0" indent="0" algn="just" fontAlgn="t">
              <a:buNone/>
            </a:pPr>
            <a:endParaRPr lang="tr-TR" dirty="0"/>
          </a:p>
          <a:p>
            <a:pPr marL="0" indent="0" algn="just" fontAlgn="t">
              <a:buNone/>
            </a:pPr>
            <a:r>
              <a:rPr lang="tr-TR" dirty="0"/>
              <a:t>Donanım, iç ve dış olarak ikiye ayrılır:</a:t>
            </a:r>
          </a:p>
          <a:p>
            <a:pPr marL="0" indent="0" algn="just" fontAlgn="t">
              <a:buNone/>
            </a:pPr>
            <a:r>
              <a:rPr lang="tr-TR" dirty="0">
                <a:solidFill>
                  <a:srgbClr val="4227E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Dış donanım (Harici Donanım):</a:t>
            </a:r>
            <a:r>
              <a:rPr lang="tr-TR" dirty="0"/>
              <a:t> Bağımsız kasa, kutu veya kılıf içinde bulunan bilgisayar kasası içinde yer almayan donanımlardır. Bunlar kamera, USB girişi, Bluetooth, kızılötesi tarayıcı, yazıcı ve benzeridir</a:t>
            </a:r>
            <a:r>
              <a:rPr lang="tr-TR" dirty="0" smtClean="0"/>
              <a:t>.</a:t>
            </a:r>
          </a:p>
          <a:p>
            <a:pPr marL="0" indent="0" algn="just" fontAlgn="t">
              <a:buNone/>
            </a:pPr>
            <a:endParaRPr lang="tr-TR" dirty="0"/>
          </a:p>
          <a:p>
            <a:pPr marL="0" indent="0" algn="just" fontAlgn="t">
              <a:buNone/>
            </a:pPr>
            <a:r>
              <a:rPr lang="tr-TR" dirty="0">
                <a:solidFill>
                  <a:srgbClr val="4227E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İç donanım(Dahili Donanım):</a:t>
            </a:r>
            <a:r>
              <a:rPr lang="tr-TR" dirty="0"/>
              <a:t> Bir donanım parçası, başka bir donanım parçası içine yerleştiriliyorsa böyle adlandırılır. Kasa içinde bulunan donanımlar dahili donanım olarak adlandırılır.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470F-97FF-40B3-B62A-6D3BE85262C9}" type="datetime1">
              <a:rPr lang="tr-TR" smtClean="0"/>
              <a:t>12.10.2020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71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Yazılım Nedir?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21426"/>
          </a:xfrm>
        </p:spPr>
        <p:txBody>
          <a:bodyPr>
            <a:normAutofit/>
          </a:bodyPr>
          <a:lstStyle/>
          <a:p>
            <a:pPr marL="0" indent="0" algn="just" fontAlgn="t">
              <a:buNone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Değişik ve çeşitli görevler yapma amaçlı tasarlanmış elektronik aygıtların birbirleriyle haberleşebilmesini ve uyumunu sağlayarak görevlerini ya da kullanılabilirliklerini geliştirmeye yarayan makine komutlarıdır.</a:t>
            </a:r>
          </a:p>
          <a:p>
            <a:pPr marL="0" indent="0" algn="just" fontAlgn="t">
              <a:buNone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Yazılım, elektronik aygıtların belirli bir işi yapmasını sağlayan programların tümüne verilen isimdir. </a:t>
            </a:r>
          </a:p>
          <a:p>
            <a:pPr marL="0" indent="0" algn="just" fontAlgn="t">
              <a:buNone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Bir başka deyişle, var olan bir problemi çözmek amacıyla bilgisayar dili kullanılarak oluşturulmuş anlamlı anlatımlar bütünüdür. </a:t>
            </a:r>
          </a:p>
          <a:p>
            <a:pPr marL="0" indent="0" algn="just" fontAlgn="t">
              <a:buNone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Yazılım için çeşitli diller mevcuttur. Bunlardan bazıları</a:t>
            </a:r>
            <a:r>
              <a:rPr lang="tr-TR" dirty="0">
                <a:solidFill>
                  <a:srgbClr val="4227E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Pascal, C++ ve Java'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dır.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8B2E-4533-47B9-9569-C3D8897AE504}" type="datetime1">
              <a:rPr lang="tr-TR" smtClean="0"/>
              <a:t>12.10.2020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925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{2EA5E8D9-936A-F349-A6E8-51E687A37EEA}tf10001076</Template>
  <TotalTime>679</TotalTime>
  <Words>1818</Words>
  <Application>Microsoft Office PowerPoint</Application>
  <PresentationFormat>Geniş ekran</PresentationFormat>
  <Paragraphs>453</Paragraphs>
  <Slides>47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55" baseType="lpstr">
      <vt:lpstr>SimSun</vt:lpstr>
      <vt:lpstr>Arial</vt:lpstr>
      <vt:lpstr>Calibri</vt:lpstr>
      <vt:lpstr>Calibri Light</vt:lpstr>
      <vt:lpstr>inherit</vt:lpstr>
      <vt:lpstr>Times New Roman</vt:lpstr>
      <vt:lpstr>Wingdings</vt:lpstr>
      <vt:lpstr>Office Teması</vt:lpstr>
      <vt:lpstr>Makine Mühendisliği Bölümü</vt:lpstr>
      <vt:lpstr>Duyurular</vt:lpstr>
      <vt:lpstr>Ders İçeriği</vt:lpstr>
      <vt:lpstr>Kaynaklar</vt:lpstr>
      <vt:lpstr>Kaynaklar</vt:lpstr>
      <vt:lpstr>Bilgisayar Nedir?</vt:lpstr>
      <vt:lpstr>Bilgisayarın Çalışma Prensibi</vt:lpstr>
      <vt:lpstr>Donanım Nedir?</vt:lpstr>
      <vt:lpstr>Yazılım Nedir?</vt:lpstr>
      <vt:lpstr>Yazılım Nedir?</vt:lpstr>
      <vt:lpstr>Kod Nedir?</vt:lpstr>
      <vt:lpstr>Program Nedir?</vt:lpstr>
      <vt:lpstr>PowerPoint Sunusu</vt:lpstr>
      <vt:lpstr>Algoritma Nedir?</vt:lpstr>
      <vt:lpstr>Algoritmanın Özellikleri</vt:lpstr>
      <vt:lpstr>Algoritmanın Özellikleri</vt:lpstr>
      <vt:lpstr>Makarnanın Algoritması</vt:lpstr>
      <vt:lpstr>Uygulama-1</vt:lpstr>
      <vt:lpstr>Algoritmaların İfade Edilmesi</vt:lpstr>
      <vt:lpstr>Metin Algoritmalar</vt:lpstr>
      <vt:lpstr>Metin Algoritmasına Örnek</vt:lpstr>
      <vt:lpstr>Pseudo Code (Kaba Kod)</vt:lpstr>
      <vt:lpstr>Akış Şemaları / Akış Diyagramları</vt:lpstr>
      <vt:lpstr>PowerPoint Sunusu</vt:lpstr>
      <vt:lpstr>PowerPoint Sunusu</vt:lpstr>
      <vt:lpstr>PowerPoint Sunusu</vt:lpstr>
      <vt:lpstr>Örnek 3</vt:lpstr>
      <vt:lpstr>PowerPoint Sunusu</vt:lpstr>
      <vt:lpstr>Akış Şeması Hazırlama Programı</vt:lpstr>
      <vt:lpstr>Ofis Visio Programı Kurulum </vt:lpstr>
      <vt:lpstr>Wondershareedrawmax Programı Kurulum </vt:lpstr>
      <vt:lpstr>Örnek 4</vt:lpstr>
      <vt:lpstr>Örnek 5</vt:lpstr>
      <vt:lpstr>Örnek 6</vt:lpstr>
      <vt:lpstr>Örnek 7</vt:lpstr>
      <vt:lpstr>Örnek 8</vt:lpstr>
      <vt:lpstr>Uygulama-2</vt:lpstr>
      <vt:lpstr>Örnek 9</vt:lpstr>
      <vt:lpstr>Örnek 10</vt:lpstr>
      <vt:lpstr>Örnek 11</vt:lpstr>
      <vt:lpstr>PowerPoint Sunusu</vt:lpstr>
      <vt:lpstr>PowerPoint Sunusu</vt:lpstr>
      <vt:lpstr>PowerPoint Sunusu</vt:lpstr>
      <vt:lpstr>Örnek</vt:lpstr>
      <vt:lpstr>ÖDEV</vt:lpstr>
      <vt:lpstr>PowerPoint Sunusu</vt:lpstr>
      <vt:lpstr>Octave Programı Kurulum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gulsah</cp:lastModifiedBy>
  <cp:revision>75</cp:revision>
  <dcterms:created xsi:type="dcterms:W3CDTF">2020-09-28T06:36:33Z</dcterms:created>
  <dcterms:modified xsi:type="dcterms:W3CDTF">2020-10-12T09:59:27Z</dcterms:modified>
</cp:coreProperties>
</file>