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41" autoAdjust="0"/>
    <p:restoredTop sz="94660"/>
  </p:normalViewPr>
  <p:slideViewPr>
    <p:cSldViewPr snapToGrid="0">
      <p:cViewPr varScale="1">
        <p:scale>
          <a:sx n="53" d="100"/>
          <a:sy n="53" d="100"/>
        </p:scale>
        <p:origin x="88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72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515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576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03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010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86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20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26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51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82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38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B6747-0A0C-4AA2-AE2D-8EEAF49D0687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22677-1348-402F-B5D8-9D79D84B4A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5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26484" y="1720334"/>
            <a:ext cx="102559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NAKİT AKIM </a:t>
            </a:r>
            <a:r>
              <a:rPr lang="tr-TR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TABLOSU</a:t>
            </a:r>
          </a:p>
          <a:p>
            <a:endParaRPr lang="tr-TR" sz="3200" b="1" dirty="0">
              <a:latin typeface="Times New Roman" panose="02020603050405020304" pitchFamily="18" charset="0"/>
            </a:endParaRP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Anlamı</a:t>
            </a: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Önemi</a:t>
            </a: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Kullanım Yeri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61991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30513" y="1407663"/>
            <a:ext cx="10624457" cy="4100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Nakit Akım Tablosunda Nakit Kaynakları ve Kullanımları Arasındaki İlişkiyi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Yorumlamak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İşletme Faaliyetlerinden Elde Edilen Nakit ve Kullanımlar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Yatırım Faaliyetlerinden Elde Edilen Nakit ve Kullanımlar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Finansman Faaliyetlerinden Elde Edilen Nakit ve Kullanımlar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Genel Nakit Akışı ve Likidite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Kısa ve Uzun Vadeli Etkiler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27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01486" y="1560677"/>
            <a:ext cx="10813143" cy="318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Nakit Akım Tablosunda Nakit </a:t>
            </a:r>
            <a:r>
              <a:rPr lang="tr-TR" sz="32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Kaynakları</a:t>
            </a:r>
          </a:p>
          <a:p>
            <a:endParaRPr lang="tr-TR" sz="3200" b="1" dirty="0">
              <a:latin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İşletme Faaliyetlerinden Elde Edilen Nakit Kaynakları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Yatırım Faaliyetlerinden Elde Edilen Nakit Kaynakları</a:t>
            </a:r>
            <a:endParaRPr lang="tr-TR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Finansman Faaliyetlerinden Elde Edilen Nakit Kaynakları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1015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06920" y="1580022"/>
            <a:ext cx="10488393" cy="3137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Nakit Akım Tablosunda Fon </a:t>
            </a:r>
            <a:r>
              <a:rPr lang="tr-TR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Kullanımları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İşletme Faaliyetlerine Yönelik Fon Kullanımları</a:t>
            </a: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Yatırım Faaliyetlerine Yönelik Fon Kullanımları</a:t>
            </a:r>
          </a:p>
          <a:p>
            <a:pPr marL="514350" indent="-51435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tr-TR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Finansman Faaliyetlerine Yönelik Fon Kullanımları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02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904955"/>
              </p:ext>
            </p:extLst>
          </p:nvPr>
        </p:nvGraphicFramePr>
        <p:xfrm>
          <a:off x="856342" y="1879405"/>
          <a:ext cx="10773228" cy="4100481"/>
        </p:xfrm>
        <a:graphic>
          <a:graphicData uri="http://schemas.openxmlformats.org/drawingml/2006/table">
            <a:tbl>
              <a:tblPr firstRow="1" firstCol="1" bandRow="1"/>
              <a:tblGrid>
                <a:gridCol w="7438658">
                  <a:extLst>
                    <a:ext uri="{9D8B030D-6E8A-4147-A177-3AD203B41FA5}">
                      <a16:colId xmlns:a16="http://schemas.microsoft.com/office/drawing/2014/main" val="1562085425"/>
                    </a:ext>
                  </a:extLst>
                </a:gridCol>
                <a:gridCol w="3334570">
                  <a:extLst>
                    <a:ext uri="{9D8B030D-6E8A-4147-A177-3AD203B41FA5}">
                      <a16:colId xmlns:a16="http://schemas.microsoft.com/office/drawing/2014/main" val="1443200624"/>
                    </a:ext>
                  </a:extLst>
                </a:gridCol>
              </a:tblGrid>
              <a:tr h="585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Miktar (TL)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464034"/>
                  </a:ext>
                </a:extLst>
              </a:tr>
              <a:tr h="585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Kar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078892"/>
                  </a:ext>
                </a:extLst>
              </a:tr>
              <a:tr h="585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Amortismanlar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148932"/>
                  </a:ext>
                </a:extLst>
              </a:tr>
              <a:tr h="585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İşletme Dışı Gelirler (faiz vb.)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091102"/>
                  </a:ext>
                </a:extLst>
              </a:tr>
              <a:tr h="585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İşletme Giderleri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503978"/>
                  </a:ext>
                </a:extLst>
              </a:tr>
              <a:tr h="585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Çalışma Sermayesi Değişiklikleri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5586"/>
                  </a:ext>
                </a:extLst>
              </a:tr>
              <a:tr h="58578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İşletme Nakit Akışı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45757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56342" y="604147"/>
            <a:ext cx="1087482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</a:t>
            </a: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rnek Nakit Akım Tablosu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İşletme Faaliyetlerinden Elde Edilen Nakit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4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433179"/>
              </p:ext>
            </p:extLst>
          </p:nvPr>
        </p:nvGraphicFramePr>
        <p:xfrm>
          <a:off x="972455" y="1755794"/>
          <a:ext cx="10700660" cy="4340205"/>
        </p:xfrm>
        <a:graphic>
          <a:graphicData uri="http://schemas.openxmlformats.org/drawingml/2006/table">
            <a:tbl>
              <a:tblPr firstRow="1" firstCol="1" bandRow="1"/>
              <a:tblGrid>
                <a:gridCol w="7895773">
                  <a:extLst>
                    <a:ext uri="{9D8B030D-6E8A-4147-A177-3AD203B41FA5}">
                      <a16:colId xmlns:a16="http://schemas.microsoft.com/office/drawing/2014/main" val="1228604713"/>
                    </a:ext>
                  </a:extLst>
                </a:gridCol>
                <a:gridCol w="2804887">
                  <a:extLst>
                    <a:ext uri="{9D8B030D-6E8A-4147-A177-3AD203B41FA5}">
                      <a16:colId xmlns:a16="http://schemas.microsoft.com/office/drawing/2014/main" val="3617694668"/>
                    </a:ext>
                  </a:extLst>
                </a:gridCol>
              </a:tblGrid>
              <a:tr h="8680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Miktar (TL)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917150"/>
                  </a:ext>
                </a:extLst>
              </a:tr>
              <a:tr h="8680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Varlık Satışları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848847"/>
                  </a:ext>
                </a:extLst>
              </a:tr>
              <a:tr h="8680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Yeni Varlık Alımları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-25,000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2372"/>
                  </a:ext>
                </a:extLst>
              </a:tr>
              <a:tr h="8680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Yatırım Geri Dönüşleri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564769"/>
                  </a:ext>
                </a:extLst>
              </a:tr>
              <a:tr h="8680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Yatırım Nakit Akışı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9793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72456" y="615971"/>
            <a:ext cx="107006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Yatırım Faaliyetlerinden Elde Edilen Nakit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11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97772"/>
              </p:ext>
            </p:extLst>
          </p:nvPr>
        </p:nvGraphicFramePr>
        <p:xfrm>
          <a:off x="838200" y="2060597"/>
          <a:ext cx="10657114" cy="3295175"/>
        </p:xfrm>
        <a:graphic>
          <a:graphicData uri="http://schemas.openxmlformats.org/drawingml/2006/table">
            <a:tbl>
              <a:tblPr firstRow="1" firstCol="1" bandRow="1"/>
              <a:tblGrid>
                <a:gridCol w="8123383">
                  <a:extLst>
                    <a:ext uri="{9D8B030D-6E8A-4147-A177-3AD203B41FA5}">
                      <a16:colId xmlns:a16="http://schemas.microsoft.com/office/drawing/2014/main" val="3368286584"/>
                    </a:ext>
                  </a:extLst>
                </a:gridCol>
                <a:gridCol w="2533731">
                  <a:extLst>
                    <a:ext uri="{9D8B030D-6E8A-4147-A177-3AD203B41FA5}">
                      <a16:colId xmlns:a16="http://schemas.microsoft.com/office/drawing/2014/main" val="1511965507"/>
                    </a:ext>
                  </a:extLst>
                </a:gridCol>
              </a:tblGrid>
              <a:tr h="6590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Miktar (TL)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962655"/>
                  </a:ext>
                </a:extLst>
              </a:tr>
              <a:tr h="6590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Yeni Borçlanma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5772398"/>
                  </a:ext>
                </a:extLst>
              </a:tr>
              <a:tr h="6590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Borç Ödemeleri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-15,000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157877"/>
                  </a:ext>
                </a:extLst>
              </a:tr>
              <a:tr h="6590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Kar Payı Ödemeleri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571690"/>
                  </a:ext>
                </a:extLst>
              </a:tr>
              <a:tr h="6590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Finansman Nakit Akışı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31709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735794"/>
            <a:ext cx="1094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Finansman Faaliyetlerinden Elde Edilen Nakit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4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750583"/>
              </p:ext>
            </p:extLst>
          </p:nvPr>
        </p:nvGraphicFramePr>
        <p:xfrm>
          <a:off x="838200" y="1784826"/>
          <a:ext cx="10515600" cy="3570945"/>
        </p:xfrm>
        <a:graphic>
          <a:graphicData uri="http://schemas.openxmlformats.org/drawingml/2006/table">
            <a:tbl>
              <a:tblPr firstRow="1" firstCol="1" bandRow="1"/>
              <a:tblGrid>
                <a:gridCol w="7812314">
                  <a:extLst>
                    <a:ext uri="{9D8B030D-6E8A-4147-A177-3AD203B41FA5}">
                      <a16:colId xmlns:a16="http://schemas.microsoft.com/office/drawing/2014/main" val="2293467952"/>
                    </a:ext>
                  </a:extLst>
                </a:gridCol>
                <a:gridCol w="2703286">
                  <a:extLst>
                    <a:ext uri="{9D8B030D-6E8A-4147-A177-3AD203B41FA5}">
                      <a16:colId xmlns:a16="http://schemas.microsoft.com/office/drawing/2014/main" val="147199720"/>
                    </a:ext>
                  </a:extLst>
                </a:gridCol>
              </a:tblGrid>
              <a:tr h="714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Açıklama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Miktar (TL)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994664"/>
                  </a:ext>
                </a:extLst>
              </a:tr>
              <a:tr h="714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İşletme Nakit Akışı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297816"/>
                  </a:ext>
                </a:extLst>
              </a:tr>
              <a:tr h="714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Yatırım Nakit Akışı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780256"/>
                  </a:ext>
                </a:extLst>
              </a:tr>
              <a:tr h="714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 Finansman Nakit Akışı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010614"/>
                  </a:ext>
                </a:extLst>
              </a:tr>
              <a:tr h="714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Nakit Akışı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45,000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196963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8200" y="663222"/>
            <a:ext cx="1091837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Genel Nakit Akışı</a:t>
            </a:r>
            <a:endParaRPr kumimoji="0" lang="tr-TR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12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91591" y="1882616"/>
            <a:ext cx="10392409" cy="3374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Nakit Akım Tablosunda Kaynakların Yorumu</a:t>
            </a:r>
          </a:p>
          <a:p>
            <a:endParaRPr lang="tr-TR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İşletme Faaliyetlerinden Elde Edilen Nakit Kaynakları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Yatırım Faaliyetlerinden Elde Edilen Nakit Kaynakları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Finansman Faaliyetlerinden Elde Edilen Nakit Kaynakları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Genel Analiz ve Dengeleme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301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48365" y="1722958"/>
            <a:ext cx="10290492" cy="3075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Nakit Akım Tablosunda Nakit Kullanımlarının Yorumu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İşletme Faaliyetlerine Yönelik Nakit Kullanımları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Yatırım Faaliyetlerine Yönelik Nakit Kullanımları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Finansman Faaliyetlerine Yönelik Nakit Kullanımları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93555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293</Words>
  <Application>Microsoft Office PowerPoint</Application>
  <PresentationFormat>Geniş ekran</PresentationFormat>
  <Paragraphs>82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4</cp:revision>
  <dcterms:created xsi:type="dcterms:W3CDTF">2024-09-14T09:50:55Z</dcterms:created>
  <dcterms:modified xsi:type="dcterms:W3CDTF">2024-09-14T10:11:00Z</dcterms:modified>
</cp:coreProperties>
</file>