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5" r:id="rId2"/>
    <p:sldId id="256" r:id="rId3"/>
    <p:sldId id="257" r:id="rId4"/>
    <p:sldId id="258" r:id="rId5"/>
    <p:sldId id="259" r:id="rId6"/>
    <p:sldId id="260" r:id="rId7"/>
    <p:sldId id="261" r:id="rId8"/>
    <p:sldId id="262" r:id="rId9"/>
    <p:sldId id="266" r:id="rId10"/>
    <p:sldId id="267" r:id="rId11"/>
    <p:sldId id="268" r:id="rId12"/>
    <p:sldId id="263"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61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17861" y="2619909"/>
            <a:ext cx="10705671" cy="1938992"/>
          </a:xfrm>
          <a:prstGeom prst="rect">
            <a:avLst/>
          </a:prstGeom>
          <a:noFill/>
        </p:spPr>
        <p:txBody>
          <a:bodyPr wrap="square" rtlCol="0">
            <a:spAutoFit/>
          </a:bodyPr>
          <a:lstStyle/>
          <a:p>
            <a:pPr lvl="0" algn="ctr"/>
            <a:r>
              <a:rPr kumimoji="0" lang="en-US" sz="6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lang="en-US" sz="6000" b="1" dirty="0">
                <a:solidFill>
                  <a:prstClr val="black"/>
                </a:solidFill>
                <a:latin typeface="Arial Black" panose="020B0A04020102020204" pitchFamily="34" charset="0"/>
              </a:rPr>
              <a:t>LET'S GET TO KNOW INSECTS </a:t>
            </a:r>
            <a:endParaRPr kumimoji="0" lang="tr-TR" sz="6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pic>
        <p:nvPicPr>
          <p:cNvPr id="1026" name="Picture 2" descr="ATAUNI-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18" y="0"/>
            <a:ext cx="5473558" cy="32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3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1933" y="614002"/>
            <a:ext cx="13037905" cy="5693866"/>
          </a:xfrm>
          <a:prstGeom prst="rect">
            <a:avLst/>
          </a:prstGeom>
        </p:spPr>
        <p:txBody>
          <a:bodyPr wrap="square">
            <a:spAutoFit/>
          </a:bodyPr>
          <a:lstStyle/>
          <a:p>
            <a:pPr marL="457200" indent="-457200" algn="just">
              <a:buFont typeface="Arial" panose="020B0604020202020204" pitchFamily="34" charset="0"/>
              <a:buChar char="•"/>
            </a:pPr>
            <a:r>
              <a:rPr lang="en-US" sz="2800" dirty="0" smtClean="0"/>
              <a:t>Insects </a:t>
            </a:r>
            <a:r>
              <a:rPr lang="en-US" sz="2800" dirty="0"/>
              <a:t>(</a:t>
            </a:r>
            <a:r>
              <a:rPr lang="en-US" sz="2800" dirty="0" err="1"/>
              <a:t>Hexapoda</a:t>
            </a:r>
            <a:r>
              <a:rPr lang="en-US" sz="2800" dirty="0"/>
              <a:t>) Insects make up the largest class the number of species in the animal kingdom. They have a significant impact on living </a:t>
            </a:r>
            <a:r>
              <a:rPr lang="en-US" sz="2800" dirty="0" smtClean="0"/>
              <a:t>organisms.</a:t>
            </a:r>
            <a:endParaRPr lang="tr-TR" sz="2800" dirty="0" smtClean="0"/>
          </a:p>
          <a:p>
            <a:pPr marL="457200" indent="-457200" algn="just">
              <a:buFont typeface="Arial" panose="020B0604020202020204" pitchFamily="34" charset="0"/>
              <a:buChar char="•"/>
            </a:pPr>
            <a:r>
              <a:rPr lang="en-US" sz="2800" dirty="0" smtClean="0"/>
              <a:t>This </a:t>
            </a:r>
            <a:r>
              <a:rPr lang="en-US" sz="2800" dirty="0"/>
              <a:t>impact relates to their numbers and efficiency. They are the primary actors in </a:t>
            </a:r>
            <a:r>
              <a:rPr lang="en-US" sz="2800" dirty="0" smtClean="0"/>
              <a:t>pollination.</a:t>
            </a:r>
            <a:endParaRPr lang="tr-TR" sz="2800" dirty="0" smtClean="0"/>
          </a:p>
          <a:p>
            <a:pPr marL="457200" indent="-457200" algn="just">
              <a:buFont typeface="Arial" panose="020B0604020202020204" pitchFamily="34" charset="0"/>
              <a:buChar char="•"/>
            </a:pPr>
            <a:r>
              <a:rPr lang="en-US" sz="2800" dirty="0" smtClean="0"/>
              <a:t>They </a:t>
            </a:r>
            <a:r>
              <a:rPr lang="en-US" sz="2800" dirty="0"/>
              <a:t>also maintain ecological balance and the food chain pyramid (</a:t>
            </a:r>
            <a:r>
              <a:rPr lang="en-US" sz="2800" dirty="0" err="1"/>
              <a:t>Kinyuru</a:t>
            </a:r>
            <a:r>
              <a:rPr lang="en-US" sz="2800" dirty="0"/>
              <a:t> and </a:t>
            </a:r>
            <a:r>
              <a:rPr lang="en-US" sz="2800" dirty="0" err="1"/>
              <a:t>Ndung’u</a:t>
            </a:r>
            <a:r>
              <a:rPr lang="en-US" sz="2800" dirty="0"/>
              <a:t>, 2020; Klein et al., 2022). </a:t>
            </a:r>
            <a:endParaRPr lang="tr-TR" sz="2800" dirty="0" smtClean="0"/>
          </a:p>
          <a:p>
            <a:pPr marL="457200" indent="-457200" algn="just">
              <a:buFont typeface="Arial" panose="020B0604020202020204" pitchFamily="34" charset="0"/>
              <a:buChar char="•"/>
            </a:pPr>
            <a:r>
              <a:rPr lang="en-US" sz="2800" dirty="0" smtClean="0"/>
              <a:t>Insects </a:t>
            </a:r>
            <a:r>
              <a:rPr lang="en-US" sz="2800" dirty="0"/>
              <a:t>are the most </a:t>
            </a:r>
            <a:r>
              <a:rPr lang="en-US" sz="2800" dirty="0" err="1"/>
              <a:t>speciesrich</a:t>
            </a:r>
            <a:r>
              <a:rPr lang="en-US" sz="2800" dirty="0"/>
              <a:t> group among animals. Approximately four-fifths of the described species belong to this class. </a:t>
            </a:r>
            <a:endParaRPr lang="tr-TR" sz="2800" dirty="0" smtClean="0"/>
          </a:p>
          <a:p>
            <a:pPr marL="457200" indent="-457200" algn="just">
              <a:buFont typeface="Arial" panose="020B0604020202020204" pitchFamily="34" charset="0"/>
              <a:buChar char="•"/>
            </a:pPr>
            <a:r>
              <a:rPr lang="en-US" sz="2800" dirty="0" smtClean="0"/>
              <a:t>Today</a:t>
            </a:r>
            <a:r>
              <a:rPr lang="en-US" sz="2800" dirty="0"/>
              <a:t>, the number of known insect species exceeds one million. Several thousand new species are being discovered. Insects are abundant not only the number of species, but also in the number of individuals. </a:t>
            </a:r>
            <a:endParaRPr lang="tr-TR" sz="2800" dirty="0" smtClean="0"/>
          </a:p>
          <a:p>
            <a:pPr marL="457200" indent="-457200" algn="just">
              <a:buFont typeface="Arial" panose="020B0604020202020204" pitchFamily="34" charset="0"/>
              <a:buChar char="•"/>
            </a:pPr>
            <a:r>
              <a:rPr lang="en-US" sz="2800" dirty="0" smtClean="0"/>
              <a:t>Ecosystems </a:t>
            </a:r>
            <a:r>
              <a:rPr lang="en-US" sz="2800" dirty="0"/>
              <a:t>group insects into aquatic and terrestrial categories. This depends on their reliance on water areas (</a:t>
            </a:r>
            <a:r>
              <a:rPr lang="en-US" sz="2800" dirty="0" err="1"/>
              <a:t>Demirsoy</a:t>
            </a:r>
            <a:r>
              <a:rPr lang="en-US" sz="2800" dirty="0"/>
              <a:t>, 2006; </a:t>
            </a:r>
            <a:r>
              <a:rPr lang="en-US" sz="2800" dirty="0" err="1"/>
              <a:t>Bektaş</a:t>
            </a:r>
            <a:r>
              <a:rPr lang="en-US" sz="2800" dirty="0"/>
              <a:t>, 2015).</a:t>
            </a:r>
            <a:endParaRPr lang="tr-TR" sz="2800" dirty="0"/>
          </a:p>
        </p:txBody>
      </p:sp>
    </p:spTree>
    <p:extLst>
      <p:ext uri="{BB962C8B-B14F-4D97-AF65-F5344CB8AC3E}">
        <p14:creationId xmlns:p14="http://schemas.microsoft.com/office/powerpoint/2010/main" val="1494653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1658" y="680178"/>
            <a:ext cx="12883794" cy="5509200"/>
          </a:xfrm>
          <a:prstGeom prst="rect">
            <a:avLst/>
          </a:prstGeom>
        </p:spPr>
        <p:txBody>
          <a:bodyPr wrap="square">
            <a:spAutoFit/>
          </a:bodyPr>
          <a:lstStyle/>
          <a:p>
            <a:pPr marL="457200" indent="-457200" algn="just">
              <a:buFont typeface="Arial" panose="020B0604020202020204" pitchFamily="34" charset="0"/>
              <a:buChar char="•"/>
            </a:pPr>
            <a:r>
              <a:rPr lang="en-US" sz="3200" dirty="0" smtClean="0"/>
              <a:t>In </a:t>
            </a:r>
            <a:r>
              <a:rPr lang="en-US" sz="3200" dirty="0"/>
              <a:t>insects adapted to terrestrial life, the tracheal system is more developed and their exoskeletons are stronger, enabling them to excrete uric acid and prevent water loss through their integuments (Cummings, 2024</a:t>
            </a:r>
            <a:r>
              <a:rPr lang="en-US" sz="3200" dirty="0" smtClean="0"/>
              <a:t>).</a:t>
            </a:r>
            <a:endParaRPr lang="tr-TR" sz="3200" dirty="0" smtClean="0"/>
          </a:p>
          <a:p>
            <a:pPr marL="457200" indent="-457200" algn="just">
              <a:buFont typeface="Arial" panose="020B0604020202020204" pitchFamily="34" charset="0"/>
              <a:buChar char="•"/>
            </a:pPr>
            <a:r>
              <a:rPr lang="en-US" sz="3200" dirty="0" smtClean="0"/>
              <a:t>Aquatic </a:t>
            </a:r>
            <a:r>
              <a:rPr lang="en-US" sz="3200" dirty="0"/>
              <a:t>insects are classified as such because they inhabit areas near water. Various factors such as nutrition, reproduction, mating and protection from enemies influence their choice to live near the water or in specialized galls within the water. </a:t>
            </a:r>
            <a:endParaRPr lang="tr-TR" sz="3200" dirty="0" smtClean="0"/>
          </a:p>
          <a:p>
            <a:pPr marL="457200" indent="-457200" algn="just">
              <a:buFont typeface="Arial" panose="020B0604020202020204" pitchFamily="34" charset="0"/>
              <a:buChar char="•"/>
            </a:pPr>
            <a:r>
              <a:rPr lang="en-US" sz="3200" dirty="0" smtClean="0"/>
              <a:t>They </a:t>
            </a:r>
            <a:r>
              <a:rPr lang="en-US" sz="3200" dirty="0"/>
              <a:t>differ from terrestrial insects in having swimming hairs on their legs and excreting a more diluted substance (</a:t>
            </a:r>
            <a:r>
              <a:rPr lang="en-US" sz="3200" dirty="0" err="1"/>
              <a:t>Demirsoy</a:t>
            </a:r>
            <a:r>
              <a:rPr lang="en-US" sz="3200" dirty="0"/>
              <a:t>, 2006; </a:t>
            </a:r>
            <a:r>
              <a:rPr lang="en-US" sz="3200" dirty="0" err="1"/>
              <a:t>Bektaş</a:t>
            </a:r>
            <a:r>
              <a:rPr lang="en-US" sz="3200" dirty="0"/>
              <a:t>, 2015). Commonly consumed edible insects (by </a:t>
            </a:r>
            <a:r>
              <a:rPr lang="en-US" sz="3200" dirty="0" err="1"/>
              <a:t>Jongema</a:t>
            </a:r>
            <a:r>
              <a:rPr lang="en-US" sz="3200" dirty="0"/>
              <a:t>, 2014). </a:t>
            </a:r>
            <a:endParaRPr lang="tr-TR" sz="3200" dirty="0"/>
          </a:p>
        </p:txBody>
      </p:sp>
    </p:spTree>
    <p:extLst>
      <p:ext uri="{BB962C8B-B14F-4D97-AF65-F5344CB8AC3E}">
        <p14:creationId xmlns:p14="http://schemas.microsoft.com/office/powerpoint/2010/main" val="2223319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1760220" y="1019651"/>
            <a:ext cx="10141506" cy="694373"/>
          </a:xfrm>
          <a:prstGeom prst="rect">
            <a:avLst/>
          </a:prstGeom>
          <a:noFill/>
          <a:ln/>
        </p:spPr>
        <p:txBody>
          <a:bodyPr wrap="non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Conclusion and Key Takeaways</a:t>
            </a:r>
            <a:endParaRPr lang="en-US" sz="4374" dirty="0"/>
          </a:p>
        </p:txBody>
      </p:sp>
      <p:sp>
        <p:nvSpPr>
          <p:cNvPr id="5" name="Shape 2"/>
          <p:cNvSpPr/>
          <p:nvPr/>
        </p:nvSpPr>
        <p:spPr>
          <a:xfrm>
            <a:off x="1760220" y="2158365"/>
            <a:ext cx="11109960" cy="5051465"/>
          </a:xfrm>
          <a:prstGeom prst="roundRect">
            <a:avLst>
              <a:gd name="adj" fmla="val 1979"/>
            </a:avLst>
          </a:prstGeom>
          <a:noFill/>
          <a:ln w="7620">
            <a:solidFill>
              <a:srgbClr val="FFFFFF">
                <a:alpha val="24000"/>
              </a:srgbClr>
            </a:solidFill>
            <a:prstDash val="solid"/>
          </a:ln>
        </p:spPr>
      </p:sp>
      <p:sp>
        <p:nvSpPr>
          <p:cNvPr id="6" name="Shape 3"/>
          <p:cNvSpPr/>
          <p:nvPr/>
        </p:nvSpPr>
        <p:spPr>
          <a:xfrm>
            <a:off x="1767840" y="2165985"/>
            <a:ext cx="11094720" cy="992505"/>
          </a:xfrm>
          <a:prstGeom prst="rect">
            <a:avLst/>
          </a:prstGeom>
          <a:solidFill>
            <a:srgbClr val="FFFFFF">
              <a:alpha val="4000"/>
            </a:srgbClr>
          </a:solidFill>
          <a:ln/>
        </p:spPr>
      </p:sp>
      <p:sp>
        <p:nvSpPr>
          <p:cNvPr id="7" name="Text 4"/>
          <p:cNvSpPr/>
          <p:nvPr/>
        </p:nvSpPr>
        <p:spPr>
          <a:xfrm>
            <a:off x="1990011" y="2306836"/>
            <a:ext cx="5099209" cy="355402"/>
          </a:xfrm>
          <a:prstGeom prst="rect">
            <a:avLst/>
          </a:prstGeom>
          <a:noFill/>
          <a:ln/>
        </p:spPr>
        <p:txBody>
          <a:bodyPr wrap="non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Diverse Group</a:t>
            </a:r>
            <a:endParaRPr lang="en-US" sz="1750" dirty="0"/>
          </a:p>
        </p:txBody>
      </p:sp>
      <p:sp>
        <p:nvSpPr>
          <p:cNvPr id="8" name="Text 5"/>
          <p:cNvSpPr/>
          <p:nvPr/>
        </p:nvSpPr>
        <p:spPr>
          <a:xfrm>
            <a:off x="7541181" y="2306836"/>
            <a:ext cx="5099209" cy="710803"/>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are the most diverse group of animals, with over 1 million known species.</a:t>
            </a:r>
            <a:endParaRPr lang="en-US" sz="1750" dirty="0"/>
          </a:p>
        </p:txBody>
      </p:sp>
      <p:sp>
        <p:nvSpPr>
          <p:cNvPr id="9" name="Shape 6"/>
          <p:cNvSpPr/>
          <p:nvPr/>
        </p:nvSpPr>
        <p:spPr>
          <a:xfrm>
            <a:off x="1767840" y="3158490"/>
            <a:ext cx="11094720" cy="1347907"/>
          </a:xfrm>
          <a:prstGeom prst="rect">
            <a:avLst/>
          </a:prstGeom>
          <a:solidFill>
            <a:srgbClr val="000000">
              <a:alpha val="4000"/>
            </a:srgbClr>
          </a:solidFill>
          <a:ln/>
        </p:spPr>
      </p:sp>
      <p:sp>
        <p:nvSpPr>
          <p:cNvPr id="10" name="Text 7"/>
          <p:cNvSpPr/>
          <p:nvPr/>
        </p:nvSpPr>
        <p:spPr>
          <a:xfrm>
            <a:off x="1990011" y="3299341"/>
            <a:ext cx="5099209" cy="355402"/>
          </a:xfrm>
          <a:prstGeom prst="rect">
            <a:avLst/>
          </a:prstGeom>
          <a:noFill/>
          <a:ln/>
        </p:spPr>
        <p:txBody>
          <a:bodyPr wrap="non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Adaptations</a:t>
            </a:r>
            <a:endParaRPr lang="en-US" sz="1750" dirty="0"/>
          </a:p>
        </p:txBody>
      </p:sp>
      <p:sp>
        <p:nvSpPr>
          <p:cNvPr id="11" name="Text 8"/>
          <p:cNvSpPr/>
          <p:nvPr/>
        </p:nvSpPr>
        <p:spPr>
          <a:xfrm>
            <a:off x="7541181" y="3299341"/>
            <a:ext cx="5099209"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have evolved a remarkable array of adaptations to thrive in a wide range of environments, both terrestrial and aquatic.</a:t>
            </a:r>
            <a:endParaRPr lang="en-US" sz="1750" dirty="0"/>
          </a:p>
        </p:txBody>
      </p:sp>
      <p:sp>
        <p:nvSpPr>
          <p:cNvPr id="12" name="Shape 9"/>
          <p:cNvSpPr/>
          <p:nvPr/>
        </p:nvSpPr>
        <p:spPr>
          <a:xfrm>
            <a:off x="1767840" y="4506397"/>
            <a:ext cx="11094720" cy="1347907"/>
          </a:xfrm>
          <a:prstGeom prst="rect">
            <a:avLst/>
          </a:prstGeom>
          <a:solidFill>
            <a:srgbClr val="FFFFFF">
              <a:alpha val="4000"/>
            </a:srgbClr>
          </a:solidFill>
          <a:ln/>
        </p:spPr>
      </p:sp>
      <p:sp>
        <p:nvSpPr>
          <p:cNvPr id="13" name="Text 10"/>
          <p:cNvSpPr/>
          <p:nvPr/>
        </p:nvSpPr>
        <p:spPr>
          <a:xfrm>
            <a:off x="1990011" y="4647248"/>
            <a:ext cx="5099209" cy="355402"/>
          </a:xfrm>
          <a:prstGeom prst="rect">
            <a:avLst/>
          </a:prstGeom>
          <a:noFill/>
          <a:ln/>
        </p:spPr>
        <p:txBody>
          <a:bodyPr wrap="non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Ecological Importance</a:t>
            </a:r>
            <a:endParaRPr lang="en-US" sz="1750" dirty="0"/>
          </a:p>
        </p:txBody>
      </p:sp>
      <p:sp>
        <p:nvSpPr>
          <p:cNvPr id="14" name="Text 11"/>
          <p:cNvSpPr/>
          <p:nvPr/>
        </p:nvSpPr>
        <p:spPr>
          <a:xfrm>
            <a:off x="7541181" y="4647248"/>
            <a:ext cx="5099209"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play crucial roles in ecosystems, such as decomposition, pollination, and providing a food source for other organisms.</a:t>
            </a:r>
            <a:endParaRPr lang="en-US" sz="1750" dirty="0"/>
          </a:p>
        </p:txBody>
      </p:sp>
      <p:sp>
        <p:nvSpPr>
          <p:cNvPr id="15" name="Shape 12"/>
          <p:cNvSpPr/>
          <p:nvPr/>
        </p:nvSpPr>
        <p:spPr>
          <a:xfrm>
            <a:off x="1767840" y="5854303"/>
            <a:ext cx="11094720" cy="1347907"/>
          </a:xfrm>
          <a:prstGeom prst="rect">
            <a:avLst/>
          </a:prstGeom>
          <a:solidFill>
            <a:srgbClr val="000000">
              <a:alpha val="4000"/>
            </a:srgbClr>
          </a:solidFill>
          <a:ln/>
        </p:spPr>
      </p:sp>
      <p:sp>
        <p:nvSpPr>
          <p:cNvPr id="16" name="Text 13"/>
          <p:cNvSpPr/>
          <p:nvPr/>
        </p:nvSpPr>
        <p:spPr>
          <a:xfrm>
            <a:off x="1990011" y="5995154"/>
            <a:ext cx="5099209" cy="355402"/>
          </a:xfrm>
          <a:prstGeom prst="rect">
            <a:avLst/>
          </a:prstGeom>
          <a:noFill/>
          <a:ln/>
        </p:spPr>
        <p:txBody>
          <a:bodyPr wrap="non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Continued Study</a:t>
            </a:r>
            <a:endParaRPr lang="en-US" sz="1750" dirty="0"/>
          </a:p>
        </p:txBody>
      </p:sp>
      <p:sp>
        <p:nvSpPr>
          <p:cNvPr id="17" name="Text 14"/>
          <p:cNvSpPr/>
          <p:nvPr/>
        </p:nvSpPr>
        <p:spPr>
          <a:xfrm>
            <a:off x="7541181" y="5995154"/>
            <a:ext cx="5099209"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The study of arthropods continues to provide valuable insights into evolutionary biology, ecology, and biodiversity.</a:t>
            </a:r>
            <a:endParaRPr lang="en-US" sz="1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1907024"/>
            <a:ext cx="7477601" cy="1666399"/>
          </a:xfrm>
          <a:prstGeom prst="rect">
            <a:avLst/>
          </a:prstGeom>
          <a:noFill/>
          <a:ln/>
        </p:spPr>
        <p:txBody>
          <a:bodyPr wrap="square" rtlCol="0" anchor="t"/>
          <a:lstStyle/>
          <a:p>
            <a:pPr marL="0" indent="0">
              <a:lnSpc>
                <a:spcPts val="6561"/>
              </a:lnSpc>
              <a:buNone/>
            </a:pPr>
            <a:r>
              <a:rPr lang="en-US" sz="5249" dirty="0">
                <a:solidFill>
                  <a:srgbClr val="FAEBEB"/>
                </a:solidFill>
                <a:latin typeface="Dela Gothic One" pitchFamily="34" charset="0"/>
                <a:ea typeface="Dela Gothic One" pitchFamily="34" charset="-122"/>
                <a:cs typeface="Dela Gothic One" pitchFamily="34" charset="-120"/>
              </a:rPr>
              <a:t>Introduction to Arthropods</a:t>
            </a:r>
            <a:endParaRPr lang="en-US" sz="5249" dirty="0"/>
          </a:p>
        </p:txBody>
      </p:sp>
      <p:sp>
        <p:nvSpPr>
          <p:cNvPr id="6" name="Text 2"/>
          <p:cNvSpPr/>
          <p:nvPr/>
        </p:nvSpPr>
        <p:spPr>
          <a:xfrm>
            <a:off x="833199" y="3906679"/>
            <a:ext cx="7477601" cy="1777008"/>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 Arthropods are a diverse group of invertebrate animals that include insects, arachnids, crustaceans, and other creatures. They are characterized by their segmented bodies, jointed appendages, and hard exoskeletons. Arthropods are found in nearly every habitat on Earth and play crucial roles in many ecosystems.</a:t>
            </a:r>
            <a:endParaRPr lang="en-US" sz="1750" dirty="0"/>
          </a:p>
        </p:txBody>
      </p:sp>
      <p:sp>
        <p:nvSpPr>
          <p:cNvPr id="7" name="Shape 3"/>
          <p:cNvSpPr/>
          <p:nvPr/>
        </p:nvSpPr>
        <p:spPr>
          <a:xfrm>
            <a:off x="833199" y="5950268"/>
            <a:ext cx="355402" cy="355402"/>
          </a:xfrm>
          <a:prstGeom prst="roundRect">
            <a:avLst>
              <a:gd name="adj" fmla="val 25726039"/>
            </a:avLst>
          </a:prstGeom>
          <a:noFill/>
          <a:ln w="7620">
            <a:solidFill>
              <a:srgbClr val="FFFFFF"/>
            </a:solidFill>
            <a:prstDash val="solid"/>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1760220" y="1637824"/>
            <a:ext cx="9999345" cy="694373"/>
          </a:xfrm>
          <a:prstGeom prst="rect">
            <a:avLst/>
          </a:prstGeom>
          <a:noFill/>
          <a:ln/>
        </p:spPr>
        <p:txBody>
          <a:bodyPr wrap="non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Characteristics of Arthropods</a:t>
            </a:r>
            <a:endParaRPr lang="en-US" sz="4374" dirty="0"/>
          </a:p>
        </p:txBody>
      </p:sp>
      <p:sp>
        <p:nvSpPr>
          <p:cNvPr id="5" name="Shape 2"/>
          <p:cNvSpPr/>
          <p:nvPr/>
        </p:nvSpPr>
        <p:spPr>
          <a:xfrm>
            <a:off x="1760220" y="2950131"/>
            <a:ext cx="499943" cy="499943"/>
          </a:xfrm>
          <a:prstGeom prst="roundRect">
            <a:avLst>
              <a:gd name="adj" fmla="val 20000"/>
            </a:avLst>
          </a:prstGeom>
          <a:solidFill>
            <a:srgbClr val="740B0B"/>
          </a:solidFill>
          <a:ln w="7620">
            <a:solidFill>
              <a:srgbClr val="8D2424"/>
            </a:solidFill>
            <a:prstDash val="solid"/>
          </a:ln>
        </p:spPr>
      </p:sp>
      <p:sp>
        <p:nvSpPr>
          <p:cNvPr id="6" name="Text 3"/>
          <p:cNvSpPr/>
          <p:nvPr/>
        </p:nvSpPr>
        <p:spPr>
          <a:xfrm>
            <a:off x="1912144" y="2991803"/>
            <a:ext cx="195977"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1</a:t>
            </a:r>
            <a:endParaRPr lang="en-US" sz="2624" dirty="0"/>
          </a:p>
        </p:txBody>
      </p:sp>
      <p:sp>
        <p:nvSpPr>
          <p:cNvPr id="7" name="Text 4"/>
          <p:cNvSpPr/>
          <p:nvPr/>
        </p:nvSpPr>
        <p:spPr>
          <a:xfrm>
            <a:off x="2482334" y="3026450"/>
            <a:ext cx="27774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Exoskeleton</a:t>
            </a:r>
            <a:endParaRPr lang="en-US" sz="2187" dirty="0"/>
          </a:p>
        </p:txBody>
      </p:sp>
      <p:sp>
        <p:nvSpPr>
          <p:cNvPr id="8" name="Text 5"/>
          <p:cNvSpPr/>
          <p:nvPr/>
        </p:nvSpPr>
        <p:spPr>
          <a:xfrm>
            <a:off x="2482334" y="3506867"/>
            <a:ext cx="4721781"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have a hard, external skeleton called an exoskeleton that provides support and protection.</a:t>
            </a:r>
            <a:endParaRPr lang="en-US" sz="1750" dirty="0"/>
          </a:p>
        </p:txBody>
      </p:sp>
      <p:sp>
        <p:nvSpPr>
          <p:cNvPr id="9" name="Shape 6"/>
          <p:cNvSpPr/>
          <p:nvPr/>
        </p:nvSpPr>
        <p:spPr>
          <a:xfrm>
            <a:off x="7426285" y="2950131"/>
            <a:ext cx="499943" cy="499943"/>
          </a:xfrm>
          <a:prstGeom prst="roundRect">
            <a:avLst>
              <a:gd name="adj" fmla="val 20000"/>
            </a:avLst>
          </a:prstGeom>
          <a:solidFill>
            <a:srgbClr val="740B0B"/>
          </a:solidFill>
          <a:ln w="7620">
            <a:solidFill>
              <a:srgbClr val="8D2424"/>
            </a:solidFill>
            <a:prstDash val="solid"/>
          </a:ln>
        </p:spPr>
      </p:sp>
      <p:sp>
        <p:nvSpPr>
          <p:cNvPr id="10" name="Text 7"/>
          <p:cNvSpPr/>
          <p:nvPr/>
        </p:nvSpPr>
        <p:spPr>
          <a:xfrm>
            <a:off x="7537013" y="2991803"/>
            <a:ext cx="278368"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2</a:t>
            </a:r>
            <a:endParaRPr lang="en-US" sz="2624" dirty="0"/>
          </a:p>
        </p:txBody>
      </p:sp>
      <p:sp>
        <p:nvSpPr>
          <p:cNvPr id="11" name="Text 8"/>
          <p:cNvSpPr/>
          <p:nvPr/>
        </p:nvSpPr>
        <p:spPr>
          <a:xfrm>
            <a:off x="8148399" y="3026450"/>
            <a:ext cx="31178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Segmented Bodies</a:t>
            </a:r>
            <a:endParaRPr lang="en-US" sz="2187" dirty="0"/>
          </a:p>
        </p:txBody>
      </p:sp>
      <p:sp>
        <p:nvSpPr>
          <p:cNvPr id="12" name="Text 9"/>
          <p:cNvSpPr/>
          <p:nvPr/>
        </p:nvSpPr>
        <p:spPr>
          <a:xfrm>
            <a:off x="8148399" y="3506867"/>
            <a:ext cx="4721781" cy="710803"/>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Their bodies are divided into distinct segments, each with specialized functions.</a:t>
            </a:r>
            <a:endParaRPr lang="en-US" sz="1750" dirty="0"/>
          </a:p>
        </p:txBody>
      </p:sp>
      <p:sp>
        <p:nvSpPr>
          <p:cNvPr id="13" name="Shape 10"/>
          <p:cNvSpPr/>
          <p:nvPr/>
        </p:nvSpPr>
        <p:spPr>
          <a:xfrm>
            <a:off x="1760220" y="4968835"/>
            <a:ext cx="499943" cy="499943"/>
          </a:xfrm>
          <a:prstGeom prst="roundRect">
            <a:avLst>
              <a:gd name="adj" fmla="val 20000"/>
            </a:avLst>
          </a:prstGeom>
          <a:solidFill>
            <a:srgbClr val="740B0B"/>
          </a:solidFill>
          <a:ln w="7620">
            <a:solidFill>
              <a:srgbClr val="8D2424"/>
            </a:solidFill>
            <a:prstDash val="solid"/>
          </a:ln>
        </p:spPr>
      </p:sp>
      <p:sp>
        <p:nvSpPr>
          <p:cNvPr id="14" name="Text 11"/>
          <p:cNvSpPr/>
          <p:nvPr/>
        </p:nvSpPr>
        <p:spPr>
          <a:xfrm>
            <a:off x="1863328" y="5010507"/>
            <a:ext cx="293608"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3</a:t>
            </a:r>
            <a:endParaRPr lang="en-US" sz="2624" dirty="0"/>
          </a:p>
        </p:txBody>
      </p:sp>
      <p:sp>
        <p:nvSpPr>
          <p:cNvPr id="15" name="Text 12"/>
          <p:cNvSpPr/>
          <p:nvPr/>
        </p:nvSpPr>
        <p:spPr>
          <a:xfrm>
            <a:off x="2482334" y="5045154"/>
            <a:ext cx="3420428"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Jointed Appendages</a:t>
            </a:r>
            <a:endParaRPr lang="en-US" sz="2187" dirty="0"/>
          </a:p>
        </p:txBody>
      </p:sp>
      <p:sp>
        <p:nvSpPr>
          <p:cNvPr id="16" name="Text 13"/>
          <p:cNvSpPr/>
          <p:nvPr/>
        </p:nvSpPr>
        <p:spPr>
          <a:xfrm>
            <a:off x="2482334" y="5525572"/>
            <a:ext cx="4721781"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have articulated appendages, such as legs and antennae, that allow for efficient movement and sensory perception.</a:t>
            </a:r>
            <a:endParaRPr lang="en-US" sz="1750" dirty="0"/>
          </a:p>
        </p:txBody>
      </p:sp>
      <p:sp>
        <p:nvSpPr>
          <p:cNvPr id="17" name="Shape 14"/>
          <p:cNvSpPr/>
          <p:nvPr/>
        </p:nvSpPr>
        <p:spPr>
          <a:xfrm>
            <a:off x="7426285" y="4968835"/>
            <a:ext cx="499943" cy="499943"/>
          </a:xfrm>
          <a:prstGeom prst="roundRect">
            <a:avLst>
              <a:gd name="adj" fmla="val 20000"/>
            </a:avLst>
          </a:prstGeom>
          <a:solidFill>
            <a:srgbClr val="740B0B"/>
          </a:solidFill>
          <a:ln w="7620">
            <a:solidFill>
              <a:srgbClr val="8D2424"/>
            </a:solidFill>
            <a:prstDash val="solid"/>
          </a:ln>
        </p:spPr>
      </p:sp>
      <p:sp>
        <p:nvSpPr>
          <p:cNvPr id="18" name="Text 15"/>
          <p:cNvSpPr/>
          <p:nvPr/>
        </p:nvSpPr>
        <p:spPr>
          <a:xfrm>
            <a:off x="7522250" y="5010507"/>
            <a:ext cx="308015"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4</a:t>
            </a:r>
            <a:endParaRPr lang="en-US" sz="2624" dirty="0"/>
          </a:p>
        </p:txBody>
      </p:sp>
      <p:sp>
        <p:nvSpPr>
          <p:cNvPr id="19" name="Text 16"/>
          <p:cNvSpPr/>
          <p:nvPr/>
        </p:nvSpPr>
        <p:spPr>
          <a:xfrm>
            <a:off x="8148399" y="5045154"/>
            <a:ext cx="27774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Molting</a:t>
            </a:r>
            <a:endParaRPr lang="en-US" sz="2187" dirty="0"/>
          </a:p>
        </p:txBody>
      </p:sp>
      <p:sp>
        <p:nvSpPr>
          <p:cNvPr id="20" name="Text 17"/>
          <p:cNvSpPr/>
          <p:nvPr/>
        </p:nvSpPr>
        <p:spPr>
          <a:xfrm>
            <a:off x="8148399" y="5525572"/>
            <a:ext cx="4721781"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periodically shed their exoskeleton as they grow, allowing for expansion and development.</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1760220" y="2039064"/>
            <a:ext cx="6368534" cy="694373"/>
          </a:xfrm>
          <a:prstGeom prst="rect">
            <a:avLst/>
          </a:prstGeom>
          <a:noFill/>
          <a:ln/>
        </p:spPr>
        <p:txBody>
          <a:bodyPr wrap="non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Terrestrial Insects</a:t>
            </a:r>
            <a:endParaRPr lang="en-US" sz="4374" dirty="0"/>
          </a:p>
        </p:txBody>
      </p:sp>
      <p:sp>
        <p:nvSpPr>
          <p:cNvPr id="5" name="Text 2"/>
          <p:cNvSpPr/>
          <p:nvPr/>
        </p:nvSpPr>
        <p:spPr>
          <a:xfrm>
            <a:off x="1760220" y="3288863"/>
            <a:ext cx="2777490" cy="347186"/>
          </a:xfrm>
          <a:prstGeom prst="rect">
            <a:avLst/>
          </a:prstGeom>
          <a:noFill/>
          <a:ln/>
        </p:spPr>
        <p:txBody>
          <a:bodyPr wrap="none" rtlCol="0" anchor="t"/>
          <a:lstStyle/>
          <a:p>
            <a:pPr marL="0" indent="0">
              <a:lnSpc>
                <a:spcPts val="2734"/>
              </a:lnSpc>
              <a:buNone/>
            </a:pPr>
            <a:r>
              <a:rPr lang="en-US" sz="2187" dirty="0">
                <a:solidFill>
                  <a:srgbClr val="FAEBEB"/>
                </a:solidFill>
                <a:latin typeface="Dela Gothic One" pitchFamily="34" charset="0"/>
                <a:ea typeface="Dela Gothic One" pitchFamily="34" charset="-122"/>
                <a:cs typeface="Dela Gothic One" pitchFamily="34" charset="-120"/>
              </a:rPr>
              <a:t>Diversity</a:t>
            </a:r>
            <a:endParaRPr lang="en-US" sz="2187" dirty="0"/>
          </a:p>
        </p:txBody>
      </p:sp>
      <p:sp>
        <p:nvSpPr>
          <p:cNvPr id="6" name="Text 3"/>
          <p:cNvSpPr/>
          <p:nvPr/>
        </p:nvSpPr>
        <p:spPr>
          <a:xfrm>
            <a:off x="1760220" y="3858220"/>
            <a:ext cx="3341608" cy="1421606"/>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Insects are the most diverse group of terrestrial arthropods, with over a million known species.</a:t>
            </a:r>
            <a:endParaRPr lang="en-US" sz="1750" dirty="0"/>
          </a:p>
        </p:txBody>
      </p:sp>
      <p:sp>
        <p:nvSpPr>
          <p:cNvPr id="7" name="Text 4"/>
          <p:cNvSpPr/>
          <p:nvPr/>
        </p:nvSpPr>
        <p:spPr>
          <a:xfrm>
            <a:off x="5651421" y="3288863"/>
            <a:ext cx="2777490" cy="347186"/>
          </a:xfrm>
          <a:prstGeom prst="rect">
            <a:avLst/>
          </a:prstGeom>
          <a:noFill/>
          <a:ln/>
        </p:spPr>
        <p:txBody>
          <a:bodyPr wrap="none" rtlCol="0" anchor="t"/>
          <a:lstStyle/>
          <a:p>
            <a:pPr marL="0" indent="0">
              <a:lnSpc>
                <a:spcPts val="2734"/>
              </a:lnSpc>
              <a:buNone/>
            </a:pPr>
            <a:r>
              <a:rPr lang="en-US" sz="2187" dirty="0">
                <a:solidFill>
                  <a:srgbClr val="FAEBEB"/>
                </a:solidFill>
                <a:latin typeface="Dela Gothic One" pitchFamily="34" charset="0"/>
                <a:ea typeface="Dela Gothic One" pitchFamily="34" charset="-122"/>
                <a:cs typeface="Dela Gothic One" pitchFamily="34" charset="-120"/>
              </a:rPr>
              <a:t>Adaptations</a:t>
            </a:r>
            <a:endParaRPr lang="en-US" sz="2187" dirty="0"/>
          </a:p>
        </p:txBody>
      </p:sp>
      <p:sp>
        <p:nvSpPr>
          <p:cNvPr id="8" name="Text 5"/>
          <p:cNvSpPr/>
          <p:nvPr/>
        </p:nvSpPr>
        <p:spPr>
          <a:xfrm>
            <a:off x="5651421" y="3858220"/>
            <a:ext cx="3341608" cy="2132409"/>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Terrestrial insects have evolved a variety of adaptations, such as wings, tough exoskeletons, and specialized mouthparts, to thrive in diverse land environments.</a:t>
            </a:r>
            <a:endParaRPr lang="en-US" sz="1750" dirty="0"/>
          </a:p>
        </p:txBody>
      </p:sp>
      <p:sp>
        <p:nvSpPr>
          <p:cNvPr id="9" name="Text 6"/>
          <p:cNvSpPr/>
          <p:nvPr/>
        </p:nvSpPr>
        <p:spPr>
          <a:xfrm>
            <a:off x="9542621" y="3288863"/>
            <a:ext cx="2777490" cy="347186"/>
          </a:xfrm>
          <a:prstGeom prst="rect">
            <a:avLst/>
          </a:prstGeom>
          <a:noFill/>
          <a:ln/>
        </p:spPr>
        <p:txBody>
          <a:bodyPr wrap="none" rtlCol="0" anchor="t"/>
          <a:lstStyle/>
          <a:p>
            <a:pPr marL="0" indent="0">
              <a:lnSpc>
                <a:spcPts val="2734"/>
              </a:lnSpc>
              <a:buNone/>
            </a:pPr>
            <a:r>
              <a:rPr lang="en-US" sz="2187" dirty="0">
                <a:solidFill>
                  <a:srgbClr val="FAEBEB"/>
                </a:solidFill>
                <a:latin typeface="Dela Gothic One" pitchFamily="34" charset="0"/>
                <a:ea typeface="Dela Gothic One" pitchFamily="34" charset="-122"/>
                <a:cs typeface="Dela Gothic One" pitchFamily="34" charset="-120"/>
              </a:rPr>
              <a:t>Roles</a:t>
            </a:r>
            <a:endParaRPr lang="en-US" sz="2187" dirty="0"/>
          </a:p>
        </p:txBody>
      </p:sp>
      <p:sp>
        <p:nvSpPr>
          <p:cNvPr id="10" name="Text 7"/>
          <p:cNvSpPr/>
          <p:nvPr/>
        </p:nvSpPr>
        <p:spPr>
          <a:xfrm>
            <a:off x="9542621" y="3858220"/>
            <a:ext cx="3341608" cy="1421606"/>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Insects play crucial roles in ecosystems, serving as pollinators, decomposers, and prey for other organisms.</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747713"/>
            <a:ext cx="5554980" cy="694373"/>
          </a:xfrm>
          <a:prstGeom prst="rect">
            <a:avLst/>
          </a:prstGeom>
          <a:noFill/>
          <a:ln/>
        </p:spPr>
        <p:txBody>
          <a:bodyPr wrap="non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Aquatic Insects</a:t>
            </a:r>
            <a:endParaRPr lang="en-US" sz="4374" dirty="0"/>
          </a:p>
        </p:txBody>
      </p:sp>
      <p:sp>
        <p:nvSpPr>
          <p:cNvPr id="6" name="Shape 2"/>
          <p:cNvSpPr/>
          <p:nvPr/>
        </p:nvSpPr>
        <p:spPr>
          <a:xfrm>
            <a:off x="4801910" y="1775341"/>
            <a:ext cx="44410" cy="5706427"/>
          </a:xfrm>
          <a:prstGeom prst="roundRect">
            <a:avLst>
              <a:gd name="adj" fmla="val 225151"/>
            </a:avLst>
          </a:prstGeom>
          <a:solidFill>
            <a:srgbClr val="8D2424"/>
          </a:solidFill>
          <a:ln/>
        </p:spPr>
      </p:sp>
      <p:sp>
        <p:nvSpPr>
          <p:cNvPr id="7" name="Shape 3"/>
          <p:cNvSpPr/>
          <p:nvPr/>
        </p:nvSpPr>
        <p:spPr>
          <a:xfrm>
            <a:off x="5074027" y="2176641"/>
            <a:ext cx="777597" cy="44410"/>
          </a:xfrm>
          <a:prstGeom prst="roundRect">
            <a:avLst>
              <a:gd name="adj" fmla="val 225151"/>
            </a:avLst>
          </a:prstGeom>
          <a:solidFill>
            <a:srgbClr val="8D2424"/>
          </a:solidFill>
          <a:ln/>
        </p:spPr>
      </p:sp>
      <p:sp>
        <p:nvSpPr>
          <p:cNvPr id="8" name="Shape 4"/>
          <p:cNvSpPr/>
          <p:nvPr/>
        </p:nvSpPr>
        <p:spPr>
          <a:xfrm>
            <a:off x="4574084" y="1948934"/>
            <a:ext cx="499943" cy="499943"/>
          </a:xfrm>
          <a:prstGeom prst="roundRect">
            <a:avLst>
              <a:gd name="adj" fmla="val 20000"/>
            </a:avLst>
          </a:prstGeom>
          <a:solidFill>
            <a:srgbClr val="740B0B"/>
          </a:solidFill>
          <a:ln w="7620">
            <a:solidFill>
              <a:srgbClr val="8D2424"/>
            </a:solidFill>
            <a:prstDash val="solid"/>
          </a:ln>
        </p:spPr>
      </p:sp>
      <p:sp>
        <p:nvSpPr>
          <p:cNvPr id="9" name="Text 5"/>
          <p:cNvSpPr/>
          <p:nvPr/>
        </p:nvSpPr>
        <p:spPr>
          <a:xfrm>
            <a:off x="4726007" y="1990606"/>
            <a:ext cx="195977"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1</a:t>
            </a:r>
            <a:endParaRPr lang="en-US" sz="2624" dirty="0"/>
          </a:p>
        </p:txBody>
      </p:sp>
      <p:sp>
        <p:nvSpPr>
          <p:cNvPr id="10" name="Text 6"/>
          <p:cNvSpPr/>
          <p:nvPr/>
        </p:nvSpPr>
        <p:spPr>
          <a:xfrm>
            <a:off x="6046113" y="1997512"/>
            <a:ext cx="2777490"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Aquatic Larvae</a:t>
            </a:r>
            <a:endParaRPr lang="en-US" sz="2187" dirty="0"/>
          </a:p>
        </p:txBody>
      </p:sp>
      <p:sp>
        <p:nvSpPr>
          <p:cNvPr id="11" name="Text 7"/>
          <p:cNvSpPr/>
          <p:nvPr/>
        </p:nvSpPr>
        <p:spPr>
          <a:xfrm>
            <a:off x="6046113" y="2477929"/>
            <a:ext cx="7751088" cy="710803"/>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Many insects, such as dragonflies and mayflies, have aquatic larval stages that live in freshwater habitats.</a:t>
            </a:r>
            <a:endParaRPr lang="en-US" sz="1750" dirty="0"/>
          </a:p>
        </p:txBody>
      </p:sp>
      <p:sp>
        <p:nvSpPr>
          <p:cNvPr id="12" name="Shape 8"/>
          <p:cNvSpPr/>
          <p:nvPr/>
        </p:nvSpPr>
        <p:spPr>
          <a:xfrm>
            <a:off x="5074027" y="4034373"/>
            <a:ext cx="777597" cy="44410"/>
          </a:xfrm>
          <a:prstGeom prst="roundRect">
            <a:avLst>
              <a:gd name="adj" fmla="val 225151"/>
            </a:avLst>
          </a:prstGeom>
          <a:solidFill>
            <a:srgbClr val="8D2424"/>
          </a:solidFill>
          <a:ln/>
        </p:spPr>
      </p:sp>
      <p:sp>
        <p:nvSpPr>
          <p:cNvPr id="13" name="Shape 9"/>
          <p:cNvSpPr/>
          <p:nvPr/>
        </p:nvSpPr>
        <p:spPr>
          <a:xfrm>
            <a:off x="4574084" y="3806666"/>
            <a:ext cx="499943" cy="499943"/>
          </a:xfrm>
          <a:prstGeom prst="roundRect">
            <a:avLst>
              <a:gd name="adj" fmla="val 20000"/>
            </a:avLst>
          </a:prstGeom>
          <a:solidFill>
            <a:srgbClr val="740B0B"/>
          </a:solidFill>
          <a:ln w="7620">
            <a:solidFill>
              <a:srgbClr val="8D2424"/>
            </a:solidFill>
            <a:prstDash val="solid"/>
          </a:ln>
        </p:spPr>
      </p:sp>
      <p:sp>
        <p:nvSpPr>
          <p:cNvPr id="14" name="Text 10"/>
          <p:cNvSpPr/>
          <p:nvPr/>
        </p:nvSpPr>
        <p:spPr>
          <a:xfrm>
            <a:off x="4684812" y="3848338"/>
            <a:ext cx="278368"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2</a:t>
            </a:r>
            <a:endParaRPr lang="en-US" sz="2624" dirty="0"/>
          </a:p>
        </p:txBody>
      </p:sp>
      <p:sp>
        <p:nvSpPr>
          <p:cNvPr id="15" name="Text 11"/>
          <p:cNvSpPr/>
          <p:nvPr/>
        </p:nvSpPr>
        <p:spPr>
          <a:xfrm>
            <a:off x="6046113" y="3855244"/>
            <a:ext cx="2777490"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Adaptations</a:t>
            </a:r>
            <a:endParaRPr lang="en-US" sz="2187" dirty="0"/>
          </a:p>
        </p:txBody>
      </p:sp>
      <p:sp>
        <p:nvSpPr>
          <p:cNvPr id="16" name="Text 12"/>
          <p:cNvSpPr/>
          <p:nvPr/>
        </p:nvSpPr>
        <p:spPr>
          <a:xfrm>
            <a:off x="6046113" y="4335661"/>
            <a:ext cx="7751088" cy="710803"/>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Aquatic insects have evolved features like gills, streamlined bodies, and specialized appendages to thrive in water.</a:t>
            </a:r>
            <a:endParaRPr lang="en-US" sz="1750" dirty="0"/>
          </a:p>
        </p:txBody>
      </p:sp>
      <p:sp>
        <p:nvSpPr>
          <p:cNvPr id="17" name="Shape 13"/>
          <p:cNvSpPr/>
          <p:nvPr/>
        </p:nvSpPr>
        <p:spPr>
          <a:xfrm>
            <a:off x="5074027" y="5892105"/>
            <a:ext cx="777597" cy="44410"/>
          </a:xfrm>
          <a:prstGeom prst="roundRect">
            <a:avLst>
              <a:gd name="adj" fmla="val 225151"/>
            </a:avLst>
          </a:prstGeom>
          <a:solidFill>
            <a:srgbClr val="8D2424"/>
          </a:solidFill>
          <a:ln/>
        </p:spPr>
      </p:sp>
      <p:sp>
        <p:nvSpPr>
          <p:cNvPr id="18" name="Shape 14"/>
          <p:cNvSpPr/>
          <p:nvPr/>
        </p:nvSpPr>
        <p:spPr>
          <a:xfrm>
            <a:off x="4574084" y="5664398"/>
            <a:ext cx="499943" cy="499943"/>
          </a:xfrm>
          <a:prstGeom prst="roundRect">
            <a:avLst>
              <a:gd name="adj" fmla="val 20000"/>
            </a:avLst>
          </a:prstGeom>
          <a:solidFill>
            <a:srgbClr val="740B0B"/>
          </a:solidFill>
          <a:ln w="7620">
            <a:solidFill>
              <a:srgbClr val="8D2424"/>
            </a:solidFill>
            <a:prstDash val="solid"/>
          </a:ln>
        </p:spPr>
      </p:sp>
      <p:sp>
        <p:nvSpPr>
          <p:cNvPr id="19" name="Text 15"/>
          <p:cNvSpPr/>
          <p:nvPr/>
        </p:nvSpPr>
        <p:spPr>
          <a:xfrm>
            <a:off x="4677192" y="5706070"/>
            <a:ext cx="293608" cy="416481"/>
          </a:xfrm>
          <a:prstGeom prst="rect">
            <a:avLst/>
          </a:prstGeom>
          <a:noFill/>
          <a:ln/>
        </p:spPr>
        <p:txBody>
          <a:bodyPr wrap="none" rtlCol="0" anchor="t"/>
          <a:lstStyle/>
          <a:p>
            <a:pPr marL="0" indent="0" algn="ctr">
              <a:lnSpc>
                <a:spcPts val="3281"/>
              </a:lnSpc>
              <a:buNone/>
            </a:pPr>
            <a:r>
              <a:rPr lang="en-US" sz="2624" dirty="0">
                <a:solidFill>
                  <a:srgbClr val="FFE5E5"/>
                </a:solidFill>
                <a:latin typeface="Dela Gothic One" pitchFamily="34" charset="0"/>
                <a:ea typeface="Dela Gothic One" pitchFamily="34" charset="-122"/>
                <a:cs typeface="Dela Gothic One" pitchFamily="34" charset="-120"/>
              </a:rPr>
              <a:t>3</a:t>
            </a:r>
            <a:endParaRPr lang="en-US" sz="2624" dirty="0"/>
          </a:p>
        </p:txBody>
      </p:sp>
      <p:sp>
        <p:nvSpPr>
          <p:cNvPr id="20" name="Text 16"/>
          <p:cNvSpPr/>
          <p:nvPr/>
        </p:nvSpPr>
        <p:spPr>
          <a:xfrm>
            <a:off x="6046113" y="5712976"/>
            <a:ext cx="3777496"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Ecological Importance</a:t>
            </a:r>
            <a:endParaRPr lang="en-US" sz="2187" dirty="0"/>
          </a:p>
        </p:txBody>
      </p:sp>
      <p:sp>
        <p:nvSpPr>
          <p:cNvPr id="21" name="Text 17"/>
          <p:cNvSpPr/>
          <p:nvPr/>
        </p:nvSpPr>
        <p:spPr>
          <a:xfrm>
            <a:off x="6046113" y="6193393"/>
            <a:ext cx="7751088" cy="1066205"/>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Aquatic insects are a vital food source for fish, amphibians, and other aquatic predators, and they also help to break down organic matter in water bodies.</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1760220" y="725567"/>
            <a:ext cx="11109960" cy="1388745"/>
          </a:xfrm>
          <a:prstGeom prst="rect">
            <a:avLst/>
          </a:prstGeom>
          <a:noFill/>
          <a:ln/>
        </p:spPr>
        <p:txBody>
          <a:bodyPr wrap="squar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Adaptations to Terrestrial Environments</a:t>
            </a:r>
            <a:endParaRPr lang="en-US" sz="4374" dirty="0"/>
          </a:p>
        </p:txBody>
      </p:sp>
      <p:sp>
        <p:nvSpPr>
          <p:cNvPr id="5" name="Shape 2"/>
          <p:cNvSpPr/>
          <p:nvPr/>
        </p:nvSpPr>
        <p:spPr>
          <a:xfrm>
            <a:off x="1760220" y="2558653"/>
            <a:ext cx="5443895" cy="2361605"/>
          </a:xfrm>
          <a:prstGeom prst="roundRect">
            <a:avLst>
              <a:gd name="adj" fmla="val 4234"/>
            </a:avLst>
          </a:prstGeom>
          <a:solidFill>
            <a:srgbClr val="740B0B"/>
          </a:solidFill>
          <a:ln w="7620">
            <a:solidFill>
              <a:srgbClr val="8D2424"/>
            </a:solidFill>
            <a:prstDash val="solid"/>
          </a:ln>
        </p:spPr>
      </p:sp>
      <p:sp>
        <p:nvSpPr>
          <p:cNvPr id="6" name="Text 3"/>
          <p:cNvSpPr/>
          <p:nvPr/>
        </p:nvSpPr>
        <p:spPr>
          <a:xfrm>
            <a:off x="1990011" y="2788444"/>
            <a:ext cx="27774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Exoskeleton</a:t>
            </a:r>
            <a:endParaRPr lang="en-US" sz="2187" dirty="0"/>
          </a:p>
        </p:txBody>
      </p:sp>
      <p:sp>
        <p:nvSpPr>
          <p:cNvPr id="7" name="Text 4"/>
          <p:cNvSpPr/>
          <p:nvPr/>
        </p:nvSpPr>
        <p:spPr>
          <a:xfrm>
            <a:off x="1990011" y="3268861"/>
            <a:ext cx="4984313" cy="1421606"/>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The tough, waterproof exoskeleton of arthropods helps prevent desiccation and provides protection from predators and the elements.</a:t>
            </a:r>
            <a:endParaRPr lang="en-US" sz="1750" dirty="0"/>
          </a:p>
        </p:txBody>
      </p:sp>
      <p:sp>
        <p:nvSpPr>
          <p:cNvPr id="8" name="Shape 5"/>
          <p:cNvSpPr/>
          <p:nvPr/>
        </p:nvSpPr>
        <p:spPr>
          <a:xfrm>
            <a:off x="7426285" y="2558653"/>
            <a:ext cx="5443895" cy="2361605"/>
          </a:xfrm>
          <a:prstGeom prst="roundRect">
            <a:avLst>
              <a:gd name="adj" fmla="val 4234"/>
            </a:avLst>
          </a:prstGeom>
          <a:solidFill>
            <a:srgbClr val="740B0B"/>
          </a:solidFill>
          <a:ln w="7620">
            <a:solidFill>
              <a:srgbClr val="8D2424"/>
            </a:solidFill>
            <a:prstDash val="solid"/>
          </a:ln>
        </p:spPr>
      </p:sp>
      <p:sp>
        <p:nvSpPr>
          <p:cNvPr id="9" name="Text 6"/>
          <p:cNvSpPr/>
          <p:nvPr/>
        </p:nvSpPr>
        <p:spPr>
          <a:xfrm>
            <a:off x="7656076" y="2788444"/>
            <a:ext cx="27774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Respiration</a:t>
            </a:r>
            <a:endParaRPr lang="en-US" sz="2187" dirty="0"/>
          </a:p>
        </p:txBody>
      </p:sp>
      <p:sp>
        <p:nvSpPr>
          <p:cNvPr id="10" name="Text 7"/>
          <p:cNvSpPr/>
          <p:nvPr/>
        </p:nvSpPr>
        <p:spPr>
          <a:xfrm>
            <a:off x="7656076" y="3268861"/>
            <a:ext cx="4984313" cy="1066205"/>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Many terrestrial arthropods have specialized respiratory systems, such as tracheae or book lungs, to efficiently obtain oxygen from the air.</a:t>
            </a:r>
            <a:endParaRPr lang="en-US" sz="1750" dirty="0"/>
          </a:p>
        </p:txBody>
      </p:sp>
      <p:sp>
        <p:nvSpPr>
          <p:cNvPr id="11" name="Shape 8"/>
          <p:cNvSpPr/>
          <p:nvPr/>
        </p:nvSpPr>
        <p:spPr>
          <a:xfrm>
            <a:off x="1760220" y="5142428"/>
            <a:ext cx="5443895" cy="2361605"/>
          </a:xfrm>
          <a:prstGeom prst="roundRect">
            <a:avLst>
              <a:gd name="adj" fmla="val 4234"/>
            </a:avLst>
          </a:prstGeom>
          <a:solidFill>
            <a:srgbClr val="740B0B"/>
          </a:solidFill>
          <a:ln w="7620">
            <a:solidFill>
              <a:srgbClr val="8D2424"/>
            </a:solidFill>
            <a:prstDash val="solid"/>
          </a:ln>
        </p:spPr>
      </p:sp>
      <p:sp>
        <p:nvSpPr>
          <p:cNvPr id="12" name="Text 9"/>
          <p:cNvSpPr/>
          <p:nvPr/>
        </p:nvSpPr>
        <p:spPr>
          <a:xfrm>
            <a:off x="1990011" y="5372219"/>
            <a:ext cx="277749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Locomotion</a:t>
            </a:r>
            <a:endParaRPr lang="en-US" sz="2187" dirty="0"/>
          </a:p>
        </p:txBody>
      </p:sp>
      <p:sp>
        <p:nvSpPr>
          <p:cNvPr id="13" name="Text 10"/>
          <p:cNvSpPr/>
          <p:nvPr/>
        </p:nvSpPr>
        <p:spPr>
          <a:xfrm>
            <a:off x="1990011" y="5852636"/>
            <a:ext cx="4984313" cy="1421606"/>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Arthropods have developed a variety of locomotor adaptations, like legs, wings, and even silk-producing abilities, to move effectively on land.</a:t>
            </a:r>
            <a:endParaRPr lang="en-US" sz="1750" dirty="0"/>
          </a:p>
        </p:txBody>
      </p:sp>
      <p:sp>
        <p:nvSpPr>
          <p:cNvPr id="14" name="Shape 11"/>
          <p:cNvSpPr/>
          <p:nvPr/>
        </p:nvSpPr>
        <p:spPr>
          <a:xfrm>
            <a:off x="7426285" y="5142428"/>
            <a:ext cx="5443895" cy="2361605"/>
          </a:xfrm>
          <a:prstGeom prst="roundRect">
            <a:avLst>
              <a:gd name="adj" fmla="val 4234"/>
            </a:avLst>
          </a:prstGeom>
          <a:solidFill>
            <a:srgbClr val="740B0B"/>
          </a:solidFill>
          <a:ln w="7620">
            <a:solidFill>
              <a:srgbClr val="8D2424"/>
            </a:solidFill>
            <a:prstDash val="solid"/>
          </a:ln>
        </p:spPr>
      </p:sp>
      <p:sp>
        <p:nvSpPr>
          <p:cNvPr id="15" name="Text 12"/>
          <p:cNvSpPr/>
          <p:nvPr/>
        </p:nvSpPr>
        <p:spPr>
          <a:xfrm>
            <a:off x="7656076" y="5372219"/>
            <a:ext cx="3300770" cy="347186"/>
          </a:xfrm>
          <a:prstGeom prst="rect">
            <a:avLst/>
          </a:prstGeom>
          <a:noFill/>
          <a:ln/>
        </p:spPr>
        <p:txBody>
          <a:bodyPr wrap="none" rtlCol="0" anchor="t"/>
          <a:lstStyle/>
          <a:p>
            <a:pPr marL="0" indent="0">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Water Conservation</a:t>
            </a:r>
            <a:endParaRPr lang="en-US" sz="2187" dirty="0"/>
          </a:p>
        </p:txBody>
      </p:sp>
      <p:sp>
        <p:nvSpPr>
          <p:cNvPr id="16" name="Text 13"/>
          <p:cNvSpPr/>
          <p:nvPr/>
        </p:nvSpPr>
        <p:spPr>
          <a:xfrm>
            <a:off x="7656076" y="5852636"/>
            <a:ext cx="4984313" cy="1421606"/>
          </a:xfrm>
          <a:prstGeom prst="rect">
            <a:avLst/>
          </a:prstGeom>
          <a:noFill/>
          <a:ln/>
        </p:spPr>
        <p:txBody>
          <a:bodyPr wrap="square" rtlCol="0" anchor="t"/>
          <a:lstStyle/>
          <a:p>
            <a:pPr marL="0" indent="0">
              <a:lnSpc>
                <a:spcPts val="2799"/>
              </a:lnSpc>
              <a:buNone/>
            </a:pPr>
            <a:r>
              <a:rPr lang="en-US" sz="1750" dirty="0">
                <a:solidFill>
                  <a:srgbClr val="FFE5E5"/>
                </a:solidFill>
                <a:latin typeface="DM Sans" pitchFamily="34" charset="0"/>
                <a:ea typeface="DM Sans" pitchFamily="34" charset="-122"/>
                <a:cs typeface="DM Sans" pitchFamily="34" charset="-120"/>
              </a:rPr>
              <a:t>Terrestrial arthropods have evolved mechanisms to retain water, such as impermeable cuticles and specialized excretory systems, to thrive in dry environments.</a:t>
            </a:r>
            <a:endParaRPr lang="en-US" sz="17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1760220" y="1207294"/>
            <a:ext cx="11109960" cy="1388745"/>
          </a:xfrm>
          <a:prstGeom prst="rect">
            <a:avLst/>
          </a:prstGeom>
          <a:noFill/>
          <a:ln/>
        </p:spPr>
        <p:txBody>
          <a:bodyPr wrap="squar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Adaptations to Aquatic Environments</a:t>
            </a:r>
            <a:endParaRPr lang="en-US" sz="4374" dirty="0"/>
          </a:p>
        </p:txBody>
      </p:sp>
      <p:pic>
        <p:nvPicPr>
          <p:cNvPr id="5" name="Image 1" descr="preencoded.png"/>
          <p:cNvPicPr>
            <a:picLocks noChangeAspect="1"/>
          </p:cNvPicPr>
          <p:nvPr/>
        </p:nvPicPr>
        <p:blipFill>
          <a:blip r:embed="rId4"/>
          <a:stretch>
            <a:fillRect/>
          </a:stretch>
        </p:blipFill>
        <p:spPr>
          <a:xfrm>
            <a:off x="1760220" y="3040380"/>
            <a:ext cx="444341" cy="444341"/>
          </a:xfrm>
          <a:prstGeom prst="rect">
            <a:avLst/>
          </a:prstGeom>
        </p:spPr>
      </p:pic>
      <p:sp>
        <p:nvSpPr>
          <p:cNvPr id="6" name="Text 2"/>
          <p:cNvSpPr/>
          <p:nvPr/>
        </p:nvSpPr>
        <p:spPr>
          <a:xfrm>
            <a:off x="1760220" y="3706892"/>
            <a:ext cx="2527459" cy="694373"/>
          </a:xfrm>
          <a:prstGeom prst="rect">
            <a:avLst/>
          </a:prstGeom>
          <a:noFill/>
          <a:ln/>
        </p:spPr>
        <p:txBody>
          <a:bodyPr wrap="squar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Respiratory Adaptations</a:t>
            </a:r>
            <a:endParaRPr lang="en-US" sz="2187" dirty="0"/>
          </a:p>
        </p:txBody>
      </p:sp>
      <p:sp>
        <p:nvSpPr>
          <p:cNvPr id="7" name="Text 3"/>
          <p:cNvSpPr/>
          <p:nvPr/>
        </p:nvSpPr>
        <p:spPr>
          <a:xfrm>
            <a:off x="1760220" y="4534495"/>
            <a:ext cx="2527459" cy="1777008"/>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Aquatic arthropods possess specialized structures, like gills, to efficiently extract oxygen from water.</a:t>
            </a:r>
            <a:endParaRPr lang="en-US" sz="1750" dirty="0"/>
          </a:p>
        </p:txBody>
      </p:sp>
      <p:pic>
        <p:nvPicPr>
          <p:cNvPr id="8" name="Image 2" descr="preencoded.png"/>
          <p:cNvPicPr>
            <a:picLocks noChangeAspect="1"/>
          </p:cNvPicPr>
          <p:nvPr/>
        </p:nvPicPr>
        <p:blipFill>
          <a:blip r:embed="rId5"/>
          <a:stretch>
            <a:fillRect/>
          </a:stretch>
        </p:blipFill>
        <p:spPr>
          <a:xfrm>
            <a:off x="4620935" y="3040380"/>
            <a:ext cx="444341" cy="444341"/>
          </a:xfrm>
          <a:prstGeom prst="rect">
            <a:avLst/>
          </a:prstGeom>
        </p:spPr>
      </p:pic>
      <p:sp>
        <p:nvSpPr>
          <p:cNvPr id="9" name="Text 4"/>
          <p:cNvSpPr/>
          <p:nvPr/>
        </p:nvSpPr>
        <p:spPr>
          <a:xfrm>
            <a:off x="4620935" y="3706892"/>
            <a:ext cx="2527578" cy="694373"/>
          </a:xfrm>
          <a:prstGeom prst="rect">
            <a:avLst/>
          </a:prstGeom>
          <a:noFill/>
          <a:ln/>
        </p:spPr>
        <p:txBody>
          <a:bodyPr wrap="squar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Hydrodynamic Shape</a:t>
            </a:r>
            <a:endParaRPr lang="en-US" sz="2187" dirty="0"/>
          </a:p>
        </p:txBody>
      </p:sp>
      <p:sp>
        <p:nvSpPr>
          <p:cNvPr id="10" name="Text 5"/>
          <p:cNvSpPr/>
          <p:nvPr/>
        </p:nvSpPr>
        <p:spPr>
          <a:xfrm>
            <a:off x="4620935" y="4534495"/>
            <a:ext cx="2527578" cy="2487811"/>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Many aquatic arthropods have streamlined, hydrodynamic bodies to reduce water resistance and improve swimming efficiency.</a:t>
            </a:r>
            <a:endParaRPr lang="en-US" sz="1750" dirty="0"/>
          </a:p>
        </p:txBody>
      </p:sp>
      <p:pic>
        <p:nvPicPr>
          <p:cNvPr id="11" name="Image 3" descr="preencoded.png"/>
          <p:cNvPicPr>
            <a:picLocks noChangeAspect="1"/>
          </p:cNvPicPr>
          <p:nvPr/>
        </p:nvPicPr>
        <p:blipFill>
          <a:blip r:embed="rId6"/>
          <a:stretch>
            <a:fillRect/>
          </a:stretch>
        </p:blipFill>
        <p:spPr>
          <a:xfrm>
            <a:off x="7481768" y="3040380"/>
            <a:ext cx="444341" cy="444341"/>
          </a:xfrm>
          <a:prstGeom prst="rect">
            <a:avLst/>
          </a:prstGeom>
        </p:spPr>
      </p:pic>
      <p:sp>
        <p:nvSpPr>
          <p:cNvPr id="12" name="Text 6"/>
          <p:cNvSpPr/>
          <p:nvPr/>
        </p:nvSpPr>
        <p:spPr>
          <a:xfrm>
            <a:off x="7481768" y="3706892"/>
            <a:ext cx="2527578" cy="694373"/>
          </a:xfrm>
          <a:prstGeom prst="rect">
            <a:avLst/>
          </a:prstGeom>
          <a:noFill/>
          <a:ln/>
        </p:spPr>
        <p:txBody>
          <a:bodyPr wrap="squar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Buoyancy Mechanisms</a:t>
            </a:r>
            <a:endParaRPr lang="en-US" sz="2187" dirty="0"/>
          </a:p>
        </p:txBody>
      </p:sp>
      <p:sp>
        <p:nvSpPr>
          <p:cNvPr id="13" name="Text 7"/>
          <p:cNvSpPr/>
          <p:nvPr/>
        </p:nvSpPr>
        <p:spPr>
          <a:xfrm>
            <a:off x="7481768" y="4534495"/>
            <a:ext cx="2527578" cy="2132409"/>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Some aquatic arthropods, such as certain crustaceans, have adaptations to control their buoyancy in the water column.</a:t>
            </a:r>
            <a:endParaRPr lang="en-US" sz="1750" dirty="0"/>
          </a:p>
        </p:txBody>
      </p:sp>
      <p:pic>
        <p:nvPicPr>
          <p:cNvPr id="14" name="Image 4" descr="preencoded.png"/>
          <p:cNvPicPr>
            <a:picLocks noChangeAspect="1"/>
          </p:cNvPicPr>
          <p:nvPr/>
        </p:nvPicPr>
        <p:blipFill>
          <a:blip r:embed="rId7"/>
          <a:stretch>
            <a:fillRect/>
          </a:stretch>
        </p:blipFill>
        <p:spPr>
          <a:xfrm>
            <a:off x="10342602" y="3040380"/>
            <a:ext cx="444341" cy="444341"/>
          </a:xfrm>
          <a:prstGeom prst="rect">
            <a:avLst/>
          </a:prstGeom>
        </p:spPr>
      </p:pic>
      <p:sp>
        <p:nvSpPr>
          <p:cNvPr id="15" name="Text 8"/>
          <p:cNvSpPr/>
          <p:nvPr/>
        </p:nvSpPr>
        <p:spPr>
          <a:xfrm>
            <a:off x="10342602" y="3706892"/>
            <a:ext cx="2527578" cy="694373"/>
          </a:xfrm>
          <a:prstGeom prst="rect">
            <a:avLst/>
          </a:prstGeom>
          <a:noFill/>
          <a:ln/>
        </p:spPr>
        <p:txBody>
          <a:bodyPr wrap="squar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Sensory Adaptations</a:t>
            </a:r>
            <a:endParaRPr lang="en-US" sz="2187" dirty="0"/>
          </a:p>
        </p:txBody>
      </p:sp>
      <p:sp>
        <p:nvSpPr>
          <p:cNvPr id="16" name="Text 9"/>
          <p:cNvSpPr/>
          <p:nvPr/>
        </p:nvSpPr>
        <p:spPr>
          <a:xfrm>
            <a:off x="10342602" y="4534495"/>
            <a:ext cx="2527578" cy="2132409"/>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Aquatic arthropods often have specialized sensory organs to detect chemical, tactile, and visual cues in their watery environments.</a:t>
            </a:r>
            <a:endParaRPr lang="en-US" sz="17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A0A0A">
              <a:alpha val="80000"/>
            </a:srgbClr>
          </a:solidFill>
          <a:ln/>
        </p:spPr>
      </p:sp>
      <p:sp>
        <p:nvSpPr>
          <p:cNvPr id="6" name="Text 2"/>
          <p:cNvSpPr/>
          <p:nvPr/>
        </p:nvSpPr>
        <p:spPr>
          <a:xfrm>
            <a:off x="1760220" y="1403033"/>
            <a:ext cx="11109960" cy="1388745"/>
          </a:xfrm>
          <a:prstGeom prst="rect">
            <a:avLst/>
          </a:prstGeom>
          <a:noFill/>
          <a:ln/>
        </p:spPr>
        <p:txBody>
          <a:bodyPr wrap="square" rtlCol="0" anchor="t"/>
          <a:lstStyle/>
          <a:p>
            <a:pPr marL="0" indent="0">
              <a:lnSpc>
                <a:spcPts val="5468"/>
              </a:lnSpc>
              <a:buNone/>
            </a:pPr>
            <a:r>
              <a:rPr lang="en-US" sz="4374" dirty="0">
                <a:solidFill>
                  <a:srgbClr val="FAEBEB"/>
                </a:solidFill>
                <a:latin typeface="Dela Gothic One" pitchFamily="34" charset="0"/>
                <a:ea typeface="Dela Gothic One" pitchFamily="34" charset="-122"/>
                <a:cs typeface="Dela Gothic One" pitchFamily="34" charset="-120"/>
              </a:rPr>
              <a:t>Ecological Importance of Arthropods</a:t>
            </a:r>
            <a:endParaRPr lang="en-US" sz="4374" dirty="0"/>
          </a:p>
        </p:txBody>
      </p:sp>
      <p:pic>
        <p:nvPicPr>
          <p:cNvPr id="7" name="Image 2" descr="preencoded.png"/>
          <p:cNvPicPr>
            <a:picLocks noChangeAspect="1"/>
          </p:cNvPicPr>
          <p:nvPr/>
        </p:nvPicPr>
        <p:blipFill>
          <a:blip r:embed="rId5"/>
          <a:stretch>
            <a:fillRect/>
          </a:stretch>
        </p:blipFill>
        <p:spPr>
          <a:xfrm>
            <a:off x="1760220" y="3125033"/>
            <a:ext cx="3703320" cy="888682"/>
          </a:xfrm>
          <a:prstGeom prst="rect">
            <a:avLst/>
          </a:prstGeom>
        </p:spPr>
      </p:pic>
      <p:sp>
        <p:nvSpPr>
          <p:cNvPr id="8" name="Text 3"/>
          <p:cNvSpPr/>
          <p:nvPr/>
        </p:nvSpPr>
        <p:spPr>
          <a:xfrm>
            <a:off x="1982391" y="4346972"/>
            <a:ext cx="2777490"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Decomposition</a:t>
            </a:r>
            <a:endParaRPr lang="en-US" sz="2187" dirty="0"/>
          </a:p>
        </p:txBody>
      </p:sp>
      <p:sp>
        <p:nvSpPr>
          <p:cNvPr id="9" name="Text 4"/>
          <p:cNvSpPr/>
          <p:nvPr/>
        </p:nvSpPr>
        <p:spPr>
          <a:xfrm>
            <a:off x="1982391" y="4827389"/>
            <a:ext cx="3258979" cy="1421606"/>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Arthropods, such as beetles and flies, play a crucial role in breaking down and recycling organic matter in ecosystems.</a:t>
            </a:r>
            <a:endParaRPr lang="en-US" sz="1750" dirty="0"/>
          </a:p>
        </p:txBody>
      </p:sp>
      <p:pic>
        <p:nvPicPr>
          <p:cNvPr id="10" name="Image 3" descr="preencoded.png"/>
          <p:cNvPicPr>
            <a:picLocks noChangeAspect="1"/>
          </p:cNvPicPr>
          <p:nvPr/>
        </p:nvPicPr>
        <p:blipFill>
          <a:blip r:embed="rId6"/>
          <a:stretch>
            <a:fillRect/>
          </a:stretch>
        </p:blipFill>
        <p:spPr>
          <a:xfrm>
            <a:off x="5463540" y="3125033"/>
            <a:ext cx="3703320" cy="888682"/>
          </a:xfrm>
          <a:prstGeom prst="rect">
            <a:avLst/>
          </a:prstGeom>
        </p:spPr>
      </p:pic>
      <p:sp>
        <p:nvSpPr>
          <p:cNvPr id="11" name="Text 5"/>
          <p:cNvSpPr/>
          <p:nvPr/>
        </p:nvSpPr>
        <p:spPr>
          <a:xfrm>
            <a:off x="5685711" y="4346972"/>
            <a:ext cx="2777490"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Pollination</a:t>
            </a:r>
            <a:endParaRPr lang="en-US" sz="2187" dirty="0"/>
          </a:p>
        </p:txBody>
      </p:sp>
      <p:sp>
        <p:nvSpPr>
          <p:cNvPr id="12" name="Text 6"/>
          <p:cNvSpPr/>
          <p:nvPr/>
        </p:nvSpPr>
        <p:spPr>
          <a:xfrm>
            <a:off x="5685711" y="4827389"/>
            <a:ext cx="3258979" cy="1777008"/>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Many insects, including bees, butterflies, and moths, are essential pollinators that facilitate the reproduction of plants.</a:t>
            </a:r>
            <a:endParaRPr lang="en-US" sz="1750" dirty="0"/>
          </a:p>
        </p:txBody>
      </p:sp>
      <p:pic>
        <p:nvPicPr>
          <p:cNvPr id="13" name="Image 4" descr="preencoded.png"/>
          <p:cNvPicPr>
            <a:picLocks noChangeAspect="1"/>
          </p:cNvPicPr>
          <p:nvPr/>
        </p:nvPicPr>
        <p:blipFill>
          <a:blip r:embed="rId7"/>
          <a:stretch>
            <a:fillRect/>
          </a:stretch>
        </p:blipFill>
        <p:spPr>
          <a:xfrm>
            <a:off x="9166860" y="3125033"/>
            <a:ext cx="3703320" cy="888682"/>
          </a:xfrm>
          <a:prstGeom prst="rect">
            <a:avLst/>
          </a:prstGeom>
        </p:spPr>
      </p:pic>
      <p:sp>
        <p:nvSpPr>
          <p:cNvPr id="14" name="Text 7"/>
          <p:cNvSpPr/>
          <p:nvPr/>
        </p:nvSpPr>
        <p:spPr>
          <a:xfrm>
            <a:off x="9389031" y="4346972"/>
            <a:ext cx="2777490" cy="347186"/>
          </a:xfrm>
          <a:prstGeom prst="rect">
            <a:avLst/>
          </a:prstGeom>
          <a:noFill/>
          <a:ln/>
        </p:spPr>
        <p:txBody>
          <a:bodyPr wrap="none" rtlCol="0" anchor="t"/>
          <a:lstStyle/>
          <a:p>
            <a:pPr marL="0" indent="0" algn="l">
              <a:lnSpc>
                <a:spcPts val="2734"/>
              </a:lnSpc>
              <a:buNone/>
            </a:pPr>
            <a:r>
              <a:rPr lang="en-US" sz="2187" dirty="0">
                <a:solidFill>
                  <a:srgbClr val="FFE5E5"/>
                </a:solidFill>
                <a:latin typeface="Dela Gothic One" pitchFamily="34" charset="0"/>
                <a:ea typeface="Dela Gothic One" pitchFamily="34" charset="-122"/>
                <a:cs typeface="Dela Gothic One" pitchFamily="34" charset="-120"/>
              </a:rPr>
              <a:t>Food Web</a:t>
            </a:r>
            <a:endParaRPr lang="en-US" sz="2187" dirty="0"/>
          </a:p>
        </p:txBody>
      </p:sp>
      <p:sp>
        <p:nvSpPr>
          <p:cNvPr id="15" name="Text 8"/>
          <p:cNvSpPr/>
          <p:nvPr/>
        </p:nvSpPr>
        <p:spPr>
          <a:xfrm>
            <a:off x="9389031" y="4827389"/>
            <a:ext cx="3258979" cy="1421606"/>
          </a:xfrm>
          <a:prstGeom prst="rect">
            <a:avLst/>
          </a:prstGeom>
          <a:noFill/>
          <a:ln/>
        </p:spPr>
        <p:txBody>
          <a:bodyPr wrap="square" rtlCol="0" anchor="t"/>
          <a:lstStyle/>
          <a:p>
            <a:pPr marL="0" indent="0" algn="l">
              <a:lnSpc>
                <a:spcPts val="2799"/>
              </a:lnSpc>
              <a:buNone/>
            </a:pPr>
            <a:r>
              <a:rPr lang="en-US" sz="1750" dirty="0">
                <a:solidFill>
                  <a:srgbClr val="FFE5E5"/>
                </a:solidFill>
                <a:latin typeface="DM Sans" pitchFamily="34" charset="0"/>
                <a:ea typeface="DM Sans" pitchFamily="34" charset="-122"/>
                <a:cs typeface="DM Sans" pitchFamily="34" charset="-120"/>
              </a:rPr>
              <a:t>Arthropods serve as a vital food source for a wide range of predators, from birds and small mammals to larger predators.</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0562" y="215326"/>
            <a:ext cx="13079002" cy="7848302"/>
          </a:xfrm>
          <a:prstGeom prst="rect">
            <a:avLst/>
          </a:prstGeom>
        </p:spPr>
        <p:txBody>
          <a:bodyPr wrap="square">
            <a:spAutoFit/>
          </a:bodyPr>
          <a:lstStyle/>
          <a:p>
            <a:pPr marL="342900" indent="-342900" algn="just">
              <a:buFont typeface="Arial" panose="020B0604020202020204" pitchFamily="34" charset="0"/>
              <a:buChar char="•"/>
            </a:pPr>
            <a:r>
              <a:rPr lang="en-US" sz="2400" dirty="0" smtClean="0"/>
              <a:t>When </a:t>
            </a:r>
            <a:r>
              <a:rPr lang="en-US" sz="2400" dirty="0"/>
              <a:t>assessed from a nutritional standpoint, edible insects seem to be abundant sources of protein, fat, dietary fiber and minerals. Among these nutrients, the quantity and quality of protein are particularly </a:t>
            </a:r>
            <a:r>
              <a:rPr lang="en-US" sz="2400" dirty="0" smtClean="0"/>
              <a:t>noteworthy.</a:t>
            </a:r>
            <a:endParaRPr lang="tr-TR" sz="2400" dirty="0" smtClean="0"/>
          </a:p>
          <a:p>
            <a:pPr marL="342900" indent="-342900" algn="just">
              <a:buFont typeface="Arial" panose="020B0604020202020204" pitchFamily="34" charset="0"/>
              <a:buChar char="•"/>
            </a:pPr>
            <a:r>
              <a:rPr lang="en-US" sz="2400" dirty="0" smtClean="0"/>
              <a:t>In </a:t>
            </a:r>
            <a:r>
              <a:rPr lang="en-US" sz="2400" dirty="0"/>
              <a:t>contrast, cultivating edible insects in smaller areas requires less feed and water than traditional animal resources and produces minimal waste. The breeding of these insect species is considered edible. </a:t>
            </a:r>
            <a:endParaRPr lang="tr-TR" sz="2400" dirty="0" smtClean="0"/>
          </a:p>
          <a:p>
            <a:pPr marL="342900" indent="-342900" algn="just">
              <a:buFont typeface="Arial" panose="020B0604020202020204" pitchFamily="34" charset="0"/>
              <a:buChar char="•"/>
            </a:pPr>
            <a:r>
              <a:rPr lang="en-US" sz="2400" dirty="0" smtClean="0"/>
              <a:t>However</a:t>
            </a:r>
            <a:r>
              <a:rPr lang="en-US" sz="2400" dirty="0"/>
              <a:t>, it's a relatively new practice. It poses some risks in terms of both food safety and ecological balance. Hence, it is essential to know about insects (Smith and Pryor, 2014). </a:t>
            </a:r>
            <a:endParaRPr lang="tr-TR" sz="2400" dirty="0" smtClean="0"/>
          </a:p>
          <a:p>
            <a:pPr marL="342900" indent="-342900" algn="just">
              <a:buFont typeface="Arial" panose="020B0604020202020204" pitchFamily="34" charset="0"/>
              <a:buChar char="•"/>
            </a:pPr>
            <a:r>
              <a:rPr lang="en-US" sz="2400" dirty="0" smtClean="0"/>
              <a:t>Zoologists </a:t>
            </a:r>
            <a:r>
              <a:rPr lang="en-US" sz="2400" dirty="0"/>
              <a:t>divide the animal kingdom into 30-35 large groups or phyla. A phylum (plural: phyla) is the taxonomic rank that falls between "kingdom" and "class" and is equivalent to the term "division" in botany. </a:t>
            </a:r>
            <a:endParaRPr lang="tr-TR" sz="2400" dirty="0" smtClean="0"/>
          </a:p>
          <a:p>
            <a:pPr marL="342900" indent="-342900" algn="just">
              <a:buFont typeface="Arial" panose="020B0604020202020204" pitchFamily="34" charset="0"/>
              <a:buChar char="•"/>
            </a:pPr>
            <a:r>
              <a:rPr lang="en-US" sz="2400" dirty="0" smtClean="0"/>
              <a:t>The </a:t>
            </a:r>
            <a:r>
              <a:rPr lang="en-US" sz="2400" dirty="0"/>
              <a:t>nine largest phyla: </a:t>
            </a:r>
            <a:r>
              <a:rPr lang="en-US" sz="2400" dirty="0" err="1"/>
              <a:t>Porifera</a:t>
            </a:r>
            <a:r>
              <a:rPr lang="en-US" sz="2400" dirty="0"/>
              <a:t>, </a:t>
            </a:r>
            <a:r>
              <a:rPr lang="en-US" sz="2400" dirty="0" err="1"/>
              <a:t>Cnidaria</a:t>
            </a:r>
            <a:r>
              <a:rPr lang="en-US" sz="2400" dirty="0"/>
              <a:t> (</a:t>
            </a:r>
            <a:r>
              <a:rPr lang="en-US" sz="2400" dirty="0" err="1"/>
              <a:t>Coelenterata</a:t>
            </a:r>
            <a:r>
              <a:rPr lang="en-US" sz="2400" dirty="0"/>
              <a:t>), Platyhelminthes, </a:t>
            </a:r>
            <a:r>
              <a:rPr lang="en-US" sz="2400" dirty="0" err="1"/>
              <a:t>Nematoda</a:t>
            </a:r>
            <a:r>
              <a:rPr lang="en-US" sz="2400" dirty="0"/>
              <a:t>, Annelida, Mollusca, </a:t>
            </a:r>
            <a:r>
              <a:rPr lang="en-US" sz="2400" dirty="0" err="1"/>
              <a:t>Arthropoda</a:t>
            </a:r>
            <a:r>
              <a:rPr lang="en-US" sz="2400" dirty="0"/>
              <a:t>, Echinodermata and Chordata contain the majority (98%) of extant animal species (</a:t>
            </a:r>
            <a:r>
              <a:rPr lang="en-US" sz="2400" dirty="0" err="1"/>
              <a:t>Güçlü</a:t>
            </a:r>
            <a:r>
              <a:rPr lang="en-US" sz="2400" dirty="0"/>
              <a:t>, 1999; </a:t>
            </a:r>
            <a:r>
              <a:rPr lang="en-US" sz="2400" dirty="0" err="1"/>
              <a:t>Adli</a:t>
            </a:r>
            <a:r>
              <a:rPr lang="en-US" sz="2400" dirty="0"/>
              <a:t> </a:t>
            </a:r>
            <a:r>
              <a:rPr lang="en-US" sz="2400" dirty="0" err="1"/>
              <a:t>Entomoloji</a:t>
            </a:r>
            <a:r>
              <a:rPr lang="en-US" sz="2400" dirty="0"/>
              <a:t>, 2024). </a:t>
            </a:r>
            <a:endParaRPr lang="tr-TR" sz="2400" dirty="0" smtClean="0"/>
          </a:p>
          <a:p>
            <a:pPr marL="342900" indent="-342900" algn="just">
              <a:buFont typeface="Arial" panose="020B0604020202020204" pitchFamily="34" charset="0"/>
              <a:buChar char="•"/>
            </a:pPr>
            <a:r>
              <a:rPr lang="en-US" sz="2400" dirty="0" smtClean="0"/>
              <a:t>The </a:t>
            </a:r>
            <a:r>
              <a:rPr lang="en-US" sz="2400" dirty="0"/>
              <a:t>body is composed of non-homogeneous segments. These segments are divided into two or three very distinct groups, forming body parts. Their body protrusions, or extremities, are segmented. Their names are derived from the words "</a:t>
            </a:r>
            <a:r>
              <a:rPr lang="en-US" sz="2400" dirty="0" err="1"/>
              <a:t>Arthro</a:t>
            </a:r>
            <a:r>
              <a:rPr lang="en-US" sz="2400" dirty="0"/>
              <a:t>" (meaning joint) and "</a:t>
            </a:r>
            <a:r>
              <a:rPr lang="en-US" sz="2400" dirty="0" err="1"/>
              <a:t>Poda</a:t>
            </a:r>
            <a:r>
              <a:rPr lang="en-US" sz="2400" dirty="0"/>
              <a:t>" (meaning leg). Their bodies exhibit bilateral symmetry. </a:t>
            </a:r>
            <a:endParaRPr lang="tr-TR" sz="2400" dirty="0" smtClean="0"/>
          </a:p>
          <a:p>
            <a:pPr marL="342900" indent="-342900" algn="just">
              <a:buFont typeface="Arial" panose="020B0604020202020204" pitchFamily="34" charset="0"/>
              <a:buChar char="•"/>
            </a:pPr>
            <a:r>
              <a:rPr lang="en-US" sz="2400" dirty="0" smtClean="0"/>
              <a:t>They </a:t>
            </a:r>
            <a:r>
              <a:rPr lang="en-US" sz="2400" dirty="0"/>
              <a:t>have a </a:t>
            </a:r>
            <a:r>
              <a:rPr lang="en-US" sz="2400" dirty="0" err="1"/>
              <a:t>chitinous</a:t>
            </a:r>
            <a:r>
              <a:rPr lang="en-US" sz="2400" dirty="0"/>
              <a:t> exoskeleton (integument) that is periodically shed and renewed. The digestive system is tube-shaped, beginning with the mouth and ending with the anus. The circulatory system is open (</a:t>
            </a:r>
            <a:r>
              <a:rPr lang="en-US" sz="2400" dirty="0" err="1"/>
              <a:t>Güçlü</a:t>
            </a:r>
            <a:r>
              <a:rPr lang="en-US" sz="2400" dirty="0"/>
              <a:t>, 1999; </a:t>
            </a:r>
            <a:r>
              <a:rPr lang="en-US" sz="2400" dirty="0" err="1"/>
              <a:t>Adli</a:t>
            </a:r>
            <a:r>
              <a:rPr lang="en-US" sz="2400" dirty="0"/>
              <a:t> </a:t>
            </a:r>
            <a:r>
              <a:rPr lang="en-US" sz="2400" dirty="0" err="1"/>
              <a:t>Entomoloji</a:t>
            </a:r>
            <a:r>
              <a:rPr lang="en-US" sz="2400" dirty="0"/>
              <a:t>, 2024).</a:t>
            </a:r>
            <a:endParaRPr lang="tr-TR" sz="2400" dirty="0"/>
          </a:p>
        </p:txBody>
      </p:sp>
    </p:spTree>
    <p:extLst>
      <p:ext uri="{BB962C8B-B14F-4D97-AF65-F5344CB8AC3E}">
        <p14:creationId xmlns:p14="http://schemas.microsoft.com/office/powerpoint/2010/main" val="1597658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1216</Words>
  <Application>Microsoft Office PowerPoint</Application>
  <PresentationFormat>Özel</PresentationFormat>
  <Paragraphs>91</Paragraphs>
  <Slides>12</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Black</vt:lpstr>
      <vt:lpstr>Calibri</vt:lpstr>
      <vt:lpstr>Dela Gothic One</vt:lpstr>
      <vt:lpstr>DM Sans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11</cp:revision>
  <dcterms:created xsi:type="dcterms:W3CDTF">2024-03-27T21:51:22Z</dcterms:created>
  <dcterms:modified xsi:type="dcterms:W3CDTF">2024-03-27T22:26:36Z</dcterms:modified>
</cp:coreProperties>
</file>