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3" d="100"/>
          <a:sy n="53" d="100"/>
        </p:scale>
        <p:origin x="7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2140F-8F2D-4401-ACB2-1CE1C1307F55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F2A2-F341-469E-A58F-CB230A4845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1792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2140F-8F2D-4401-ACB2-1CE1C1307F55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F2A2-F341-469E-A58F-CB230A4845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139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2140F-8F2D-4401-ACB2-1CE1C1307F55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F2A2-F341-469E-A58F-CB230A4845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0544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2140F-8F2D-4401-ACB2-1CE1C1307F55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F2A2-F341-469E-A58F-CB230A4845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1401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2140F-8F2D-4401-ACB2-1CE1C1307F55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F2A2-F341-469E-A58F-CB230A4845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704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2140F-8F2D-4401-ACB2-1CE1C1307F55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F2A2-F341-469E-A58F-CB230A4845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468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2140F-8F2D-4401-ACB2-1CE1C1307F55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F2A2-F341-469E-A58F-CB230A4845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9951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2140F-8F2D-4401-ACB2-1CE1C1307F55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F2A2-F341-469E-A58F-CB230A4845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9616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2140F-8F2D-4401-ACB2-1CE1C1307F55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F2A2-F341-469E-A58F-CB230A4845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59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2140F-8F2D-4401-ACB2-1CE1C1307F55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F2A2-F341-469E-A58F-CB230A4845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2115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2140F-8F2D-4401-ACB2-1CE1C1307F55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F2A2-F341-469E-A58F-CB230A4845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2899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2140F-8F2D-4401-ACB2-1CE1C1307F55}" type="datetimeFigureOut">
              <a:rPr lang="tr-TR" smtClean="0"/>
              <a:t>17.07.2024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4F2A2-F341-469E-A58F-CB230A4845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652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045028" y="1832422"/>
            <a:ext cx="11146972" cy="3539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Güncel Konular ve Uygulamalar</a:t>
            </a:r>
            <a:endParaRPr lang="tr-TR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Sürdürülebilirlik ve Çevre </a:t>
            </a:r>
            <a:r>
              <a:rPr lang="tr-T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Maliyetleri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Çevresel Maliyetlerin Türleri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Doğrudan Çevresel Maliyetler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Dolaylı Çevresel Maliyetler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Gelecekteki Çevresel Maliyetler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Sosyal ve İtibar Maliyetleri</a:t>
            </a:r>
            <a:endParaRPr lang="tr-TR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602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363897" y="2315419"/>
            <a:ext cx="1053781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Çevresel Maliyetlerin </a:t>
            </a:r>
            <a:r>
              <a:rPr lang="tr-TR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Hesaplanması</a:t>
            </a:r>
          </a:p>
          <a:p>
            <a:pPr marL="457200" indent="-457200">
              <a:buAutoNum type="arabicPeriod"/>
            </a:pPr>
            <a:r>
              <a:rPr lang="tr-TR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Tam Maliyet Muhasebesi (Full </a:t>
            </a:r>
            <a:r>
              <a:rPr lang="tr-TR" sz="32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Cost</a:t>
            </a:r>
            <a:r>
              <a:rPr lang="tr-TR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Accounting)</a:t>
            </a:r>
          </a:p>
          <a:p>
            <a:pPr marL="457200" indent="-457200">
              <a:buAutoNum type="arabicPeriod"/>
            </a:pPr>
            <a:r>
              <a:rPr lang="tr-TR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Yaşam Döngüsü </a:t>
            </a:r>
            <a:r>
              <a:rPr lang="tr-TR" sz="32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Maliyetleme</a:t>
            </a:r>
            <a:r>
              <a:rPr lang="tr-TR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(Life </a:t>
            </a:r>
            <a:r>
              <a:rPr lang="tr-TR" sz="32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Cycle</a:t>
            </a:r>
            <a:r>
              <a:rPr lang="tr-TR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32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Costing</a:t>
            </a:r>
            <a:r>
              <a:rPr lang="tr-TR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457200" indent="-457200">
              <a:buAutoNum type="arabicPeriod"/>
            </a:pPr>
            <a:r>
              <a:rPr lang="tr-TR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Çevresel Risk Değerlendirmesi</a:t>
            </a:r>
          </a:p>
          <a:p>
            <a:pPr marL="457200" indent="-457200">
              <a:buAutoNum type="arabicPeriod"/>
            </a:pPr>
            <a:r>
              <a:rPr lang="tr-TR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Çevresel Performans Göstergeleri (</a:t>
            </a:r>
            <a:r>
              <a:rPr lang="tr-TR" sz="32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Environmental</a:t>
            </a:r>
            <a:r>
              <a:rPr lang="tr-TR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32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Performance</a:t>
            </a:r>
            <a:r>
              <a:rPr lang="tr-TR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32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Indicators</a:t>
            </a:r>
            <a:r>
              <a:rPr lang="tr-TR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664909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140979" y="1886857"/>
            <a:ext cx="1093490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Çevresel</a:t>
            </a:r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Maliyetlerin </a:t>
            </a:r>
            <a:r>
              <a:rPr lang="tr-T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Yönetimi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Enerji Verimliliği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Atık Azaltma ve Geri Dönüşüm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 Yönetimi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Çevresel Uyumluluk ve Sertifikasyonlar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Sürdürülebilir Tedarik Zinciri Yönetimi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Çalışan Eğitimi ve Bilinçlendirme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533665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95458" y="319314"/>
            <a:ext cx="1088694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Teknolojik Gelişmelerin Maliyet Muhasebesine </a:t>
            </a:r>
            <a:r>
              <a:rPr lang="tr-T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Etkisi</a:t>
            </a:r>
          </a:p>
          <a:p>
            <a:pPr marL="457200" indent="-457200">
              <a:buAutoNum type="arabicPeriod"/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Veri Toplama ve Entegrasyon</a:t>
            </a:r>
          </a:p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-Otomasyon ve </a:t>
            </a:r>
            <a:r>
              <a:rPr lang="tr-TR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IoT</a:t>
            </a: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(Nesnelerin İnterneti)</a:t>
            </a:r>
          </a:p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-ERP Sistemleri (Kurumsal Kaynak Planlama)</a:t>
            </a:r>
          </a:p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Veri Analizi ve Raporlama</a:t>
            </a:r>
          </a:p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-Büyük Veri ve Analitik</a:t>
            </a:r>
          </a:p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-İş Zekası (Business </a:t>
            </a:r>
            <a:r>
              <a:rPr lang="tr-TR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Intelligence</a:t>
            </a: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BI) Araçları</a:t>
            </a:r>
          </a:p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Tahmin ve Planlama</a:t>
            </a:r>
          </a:p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-Yapay Zeka ve Makine Öğrenimi</a:t>
            </a:r>
          </a:p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-Simülasyon ve Senaryo Analizi</a:t>
            </a:r>
          </a:p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Maliyet Kontrol ve Optimizasyon</a:t>
            </a:r>
          </a:p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-Robotik Süreç Otomasyonu (RPA)</a:t>
            </a:r>
          </a:p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-Bulut Bilişim</a:t>
            </a:r>
          </a:p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Güvenlik ve Uyumluluk</a:t>
            </a:r>
          </a:p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tr-TR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Blockchain</a:t>
            </a: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Teknolojisi</a:t>
            </a:r>
          </a:p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-Regülasyon ve Uyumluluk Yazılımları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893814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059543" y="2086514"/>
            <a:ext cx="10842171" cy="2810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Uluslararası Maliyet Muhasebesi Standartları (International </a:t>
            </a:r>
            <a:r>
              <a:rPr lang="tr-TR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Cost</a:t>
            </a: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Accounting </a:t>
            </a:r>
            <a:r>
              <a:rPr lang="tr-TR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Standards</a:t>
            </a: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endParaRPr lang="tr-TR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IFRS (International Financial </a:t>
            </a:r>
            <a:r>
              <a:rPr lang="tr-TR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Reporting</a:t>
            </a: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Standards</a:t>
            </a: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IAS (International Accounting </a:t>
            </a:r>
            <a:r>
              <a:rPr lang="tr-TR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Standards</a:t>
            </a: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IPSAS (International </a:t>
            </a:r>
            <a:r>
              <a:rPr lang="tr-TR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Public</a:t>
            </a: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Sector</a:t>
            </a: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Accounting </a:t>
            </a:r>
            <a:r>
              <a:rPr lang="tr-TR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Standards</a:t>
            </a: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756020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31289" y="1662276"/>
            <a:ext cx="1029625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Uluslararası Maliyet Muhasebesi </a:t>
            </a:r>
            <a:r>
              <a:rPr lang="tr-T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Uygulamaları</a:t>
            </a:r>
          </a:p>
          <a:p>
            <a:endParaRPr lang="tr-TR" sz="2800" b="1" dirty="0">
              <a:latin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Tam Maliyet Muhasebesi (Full </a:t>
            </a:r>
            <a:r>
              <a:rPr lang="tr-TR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Cost</a:t>
            </a: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Accounting)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İş Zekası ve Büyük Veri Analitiği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Küresel Üretim ve Tedarik Zinciri Yönetimi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Çok Uluslu Şirketlerde Maliyet Transferi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105985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378857" y="1886635"/>
            <a:ext cx="10668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Uluslararası Maliyet Muhasebesi Uygulamalarının </a:t>
            </a:r>
            <a:r>
              <a:rPr lang="tr-T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Avantajları</a:t>
            </a:r>
          </a:p>
          <a:p>
            <a:endParaRPr lang="tr-TR" sz="2800" b="1" dirty="0">
              <a:latin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Küresel Karar Alma Süreçlerini Destekleme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Maliyet Kontrol ve Optimizasyon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Uluslararası Finansal Raporlama Uyumlu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Küresel Rekabet Gücü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419807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256</Words>
  <Application>Microsoft Office PowerPoint</Application>
  <PresentationFormat>Geniş ekran</PresentationFormat>
  <Paragraphs>52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pc</cp:lastModifiedBy>
  <cp:revision>4</cp:revision>
  <dcterms:created xsi:type="dcterms:W3CDTF">2024-07-17T16:17:05Z</dcterms:created>
  <dcterms:modified xsi:type="dcterms:W3CDTF">2024-07-17T16:36:08Z</dcterms:modified>
</cp:coreProperties>
</file>