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5" r:id="rId2"/>
    <p:sldId id="256" r:id="rId3"/>
    <p:sldId id="257" r:id="rId4"/>
    <p:sldId id="258" r:id="rId5"/>
    <p:sldId id="259" r:id="rId6"/>
    <p:sldId id="260" r:id="rId7"/>
    <p:sldId id="261" r:id="rId8"/>
    <p:sldId id="262" r:id="rId9"/>
    <p:sldId id="266" r:id="rId10"/>
    <p:sldId id="267" r:id="rId11"/>
    <p:sldId id="268" r:id="rId12"/>
    <p:sldId id="263"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36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26085" y="3092521"/>
            <a:ext cx="9185097" cy="1938992"/>
          </a:xfrm>
          <a:prstGeom prst="rect">
            <a:avLst/>
          </a:prstGeom>
          <a:noFill/>
        </p:spPr>
        <p:txBody>
          <a:bodyPr wrap="square" rtlCol="0">
            <a:spAutoFit/>
          </a:bodyPr>
          <a:lstStyle/>
          <a:p>
            <a:pPr lvl="0" algn="ctr"/>
            <a:r>
              <a:rPr lang="en-US" sz="6000" b="1" dirty="0">
                <a:solidFill>
                  <a:prstClr val="black"/>
                </a:solidFill>
                <a:latin typeface="Arial Black" panose="020B0A04020102020204" pitchFamily="34" charset="0"/>
              </a:rPr>
              <a:t> </a:t>
            </a:r>
            <a:r>
              <a:rPr lang="en-US" sz="6000" b="1" dirty="0" smtClean="0">
                <a:solidFill>
                  <a:prstClr val="black"/>
                </a:solidFill>
                <a:latin typeface="Arial Black" panose="020B0A04020102020204" pitchFamily="34" charset="0"/>
              </a:rPr>
              <a:t>SEARCH </a:t>
            </a:r>
            <a:r>
              <a:rPr lang="en-US" sz="6000" b="1" dirty="0">
                <a:solidFill>
                  <a:prstClr val="black"/>
                </a:solidFill>
                <a:latin typeface="Arial Black" panose="020B0A04020102020204" pitchFamily="34" charset="0"/>
              </a:rPr>
              <a:t>FOR ALTERNATIVE </a:t>
            </a:r>
            <a:r>
              <a:rPr lang="en-US" sz="6000" b="1" dirty="0" smtClean="0">
                <a:solidFill>
                  <a:prstClr val="black"/>
                </a:solidFill>
                <a:latin typeface="Arial Black" panose="020B0A04020102020204" pitchFamily="34" charset="0"/>
              </a:rPr>
              <a:t>FOOD</a:t>
            </a:r>
            <a:endParaRPr kumimoji="0" lang="tr-TR" sz="6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pic>
        <p:nvPicPr>
          <p:cNvPr id="1026" name="Picture 2" descr="ATAUNI-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18" y="0"/>
            <a:ext cx="5473558" cy="326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47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9753" y="743840"/>
            <a:ext cx="12236521" cy="6740307"/>
          </a:xfrm>
          <a:prstGeom prst="rect">
            <a:avLst/>
          </a:prstGeom>
        </p:spPr>
        <p:txBody>
          <a:bodyPr wrap="square">
            <a:spAutoFit/>
          </a:bodyPr>
          <a:lstStyle/>
          <a:p>
            <a:pPr marL="342900" indent="-342900" algn="just">
              <a:buFont typeface="Arial" panose="020B0604020202020204" pitchFamily="34" charset="0"/>
              <a:buChar char="•"/>
            </a:pPr>
            <a:r>
              <a:rPr lang="en-US" sz="2400" dirty="0" smtClean="0"/>
              <a:t>Traditional </a:t>
            </a:r>
            <a:r>
              <a:rPr lang="en-US" sz="2400" dirty="0"/>
              <a:t>foods and packaged edible insects (by Anonymous j) For this reason, developers intend to improve the well-being of a broad spectrum of people, including those suffering from malnutrition, through the development of modified organisms (GMOS) and GMO products. However, some believe that research on GMOS will benefit a select group of experts in this area (Van </a:t>
            </a:r>
            <a:r>
              <a:rPr lang="en-US" sz="2400" dirty="0" err="1"/>
              <a:t>Eelen</a:t>
            </a:r>
            <a:r>
              <a:rPr lang="en-US" sz="2400" dirty="0"/>
              <a:t> et al., 1999; Feng et al., 2001; </a:t>
            </a:r>
            <a:r>
              <a:rPr lang="en-US" sz="2400" dirty="0" err="1"/>
              <a:t>Otaviano</a:t>
            </a:r>
            <a:r>
              <a:rPr lang="en-US" sz="2400" dirty="0"/>
              <a:t>, 2023</a:t>
            </a:r>
            <a:r>
              <a:rPr lang="en-US" sz="2400" dirty="0" smtClean="0"/>
              <a:t>).</a:t>
            </a:r>
            <a:endParaRPr lang="tr-TR" sz="2400" dirty="0" smtClean="0"/>
          </a:p>
          <a:p>
            <a:pPr marL="342900" indent="-342900" algn="just">
              <a:buFont typeface="Arial" panose="020B0604020202020204" pitchFamily="34" charset="0"/>
              <a:buChar char="•"/>
            </a:pPr>
            <a:r>
              <a:rPr lang="en-US" sz="2400" dirty="0" smtClean="0"/>
              <a:t>They </a:t>
            </a:r>
            <a:r>
              <a:rPr lang="en-US" sz="2400" dirty="0"/>
              <a:t>also believe that the use of GMOS foods may lead to ecological problems. The world population is growing faster. </a:t>
            </a:r>
            <a:endParaRPr lang="tr-TR" sz="2400" dirty="0" smtClean="0"/>
          </a:p>
          <a:p>
            <a:pPr marL="342900" indent="-342900" algn="just">
              <a:buFont typeface="Arial" panose="020B0604020202020204" pitchFamily="34" charset="0"/>
              <a:buChar char="•"/>
            </a:pPr>
            <a:r>
              <a:rPr lang="en-US" sz="2400" dirty="0" smtClean="0"/>
              <a:t>There </a:t>
            </a:r>
            <a:r>
              <a:rPr lang="en-US" sz="2400" dirty="0"/>
              <a:t>is a growing demand for food. This is due to the threat of famine. This has prompted people to explore unconventional new food sources. It raises significant concerns for the future. Many materials and methods are being developed as alternatives to traditional foods (Van </a:t>
            </a:r>
            <a:r>
              <a:rPr lang="en-US" sz="2400" dirty="0" err="1"/>
              <a:t>Eelen</a:t>
            </a:r>
            <a:r>
              <a:rPr lang="en-US" sz="2400" dirty="0"/>
              <a:t> et al., 1999; Feng et al., 2001; </a:t>
            </a:r>
            <a:r>
              <a:rPr lang="en-US" sz="2400" dirty="0" err="1"/>
              <a:t>Otaviano</a:t>
            </a:r>
            <a:r>
              <a:rPr lang="en-US" sz="2400" dirty="0"/>
              <a:t>, 2023). </a:t>
            </a:r>
            <a:endParaRPr lang="tr-TR" sz="2400" dirty="0" smtClean="0"/>
          </a:p>
          <a:p>
            <a:pPr marL="342900" indent="-342900" algn="just">
              <a:buFont typeface="Arial" panose="020B0604020202020204" pitchFamily="34" charset="0"/>
              <a:buChar char="•"/>
            </a:pPr>
            <a:r>
              <a:rPr lang="en-US" sz="2400" dirty="0" smtClean="0"/>
              <a:t>Edible </a:t>
            </a:r>
            <a:r>
              <a:rPr lang="en-US" sz="2400" dirty="0"/>
              <a:t>Micro And Macro Algae Microalgae are microscopic organisms. They transform solar energy into chemical energy by using carbon dioxide (CO2). Most of the microalgae biomass is a valuable resource for obtaining a wide range of high-value products, including polyunsaturated fatty acids, carotenoids, </a:t>
            </a:r>
            <a:r>
              <a:rPr lang="en-US" sz="2400" dirty="0" err="1"/>
              <a:t>phycobiliproteins</a:t>
            </a:r>
            <a:r>
              <a:rPr lang="en-US" sz="2400" dirty="0"/>
              <a:t>, polysaccharides and </a:t>
            </a:r>
            <a:r>
              <a:rPr lang="en-US" sz="2400" dirty="0" err="1"/>
              <a:t>phytotoxins</a:t>
            </a:r>
            <a:r>
              <a:rPr lang="en-US" sz="2400" dirty="0"/>
              <a:t>. However, companies use products derived from microalgae as high-protein supplements for human nutrition, aquaculture and nutraceutical purposes (by Anonymous, d; </a:t>
            </a:r>
            <a:r>
              <a:rPr lang="en-US" sz="2400" dirty="0" err="1"/>
              <a:t>Sathasivam</a:t>
            </a:r>
            <a:r>
              <a:rPr lang="en-US" sz="2400" dirty="0"/>
              <a:t> et al., 2019; </a:t>
            </a:r>
            <a:r>
              <a:rPr lang="en-US" sz="2400" dirty="0" err="1"/>
              <a:t>Nowruzi</a:t>
            </a:r>
            <a:r>
              <a:rPr lang="en-US" sz="2400" dirty="0"/>
              <a:t> et al., 2020). </a:t>
            </a:r>
            <a:endParaRPr lang="tr-TR" sz="2400" dirty="0"/>
          </a:p>
        </p:txBody>
      </p:sp>
    </p:spTree>
    <p:extLst>
      <p:ext uri="{BB962C8B-B14F-4D97-AF65-F5344CB8AC3E}">
        <p14:creationId xmlns:p14="http://schemas.microsoft.com/office/powerpoint/2010/main" val="55257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7429" y="467648"/>
            <a:ext cx="11589249" cy="6555641"/>
          </a:xfrm>
          <a:prstGeom prst="rect">
            <a:avLst/>
          </a:prstGeom>
        </p:spPr>
        <p:txBody>
          <a:bodyPr wrap="square">
            <a:spAutoFit/>
          </a:bodyPr>
          <a:lstStyle/>
          <a:p>
            <a:pPr algn="just"/>
            <a:r>
              <a:rPr lang="en-US" sz="2000" dirty="0"/>
              <a:t>While 800,000 tons, which constitute 6% of </a:t>
            </a:r>
            <a:r>
              <a:rPr lang="en-US" sz="2000" dirty="0" err="1"/>
              <a:t>macroalgae</a:t>
            </a:r>
            <a:r>
              <a:rPr lang="en-US" sz="2000" dirty="0"/>
              <a:t> (multicellular eukaryotic organisms), are collected from nature, the remaining 94% are cultivated through aquaculture. However, it has not yet begun to be commercially cultivated in our country (</a:t>
            </a:r>
            <a:r>
              <a:rPr lang="en-US" sz="2000" dirty="0" err="1"/>
              <a:t>Ak</a:t>
            </a:r>
            <a:r>
              <a:rPr lang="en-US" sz="2000" dirty="0"/>
              <a:t>, 2015; </a:t>
            </a:r>
            <a:r>
              <a:rPr lang="en-US" sz="2000" dirty="0" err="1"/>
              <a:t>Sathasivam</a:t>
            </a:r>
            <a:r>
              <a:rPr lang="en-US" sz="2000" dirty="0"/>
              <a:t> et al., 2019; </a:t>
            </a:r>
            <a:r>
              <a:rPr lang="en-US" sz="2000" dirty="0" err="1"/>
              <a:t>Nowruzi</a:t>
            </a:r>
            <a:r>
              <a:rPr lang="en-US" sz="2000" dirty="0"/>
              <a:t> et al., 2020). </a:t>
            </a:r>
            <a:endParaRPr lang="tr-TR" sz="2000" dirty="0" smtClean="0"/>
          </a:p>
          <a:p>
            <a:pPr algn="just"/>
            <a:endParaRPr lang="tr-TR" sz="2000" dirty="0"/>
          </a:p>
          <a:p>
            <a:pPr algn="just"/>
            <a:r>
              <a:rPr lang="en-US" sz="2000" dirty="0" smtClean="0"/>
              <a:t>The </a:t>
            </a:r>
            <a:r>
              <a:rPr lang="en-US" sz="2000" dirty="0"/>
              <a:t>economic contributions of algae to humans can be classified as follows (by Anonymous, d; </a:t>
            </a:r>
            <a:r>
              <a:rPr lang="en-US" sz="2000" dirty="0" err="1"/>
              <a:t>Öztürk</a:t>
            </a:r>
            <a:r>
              <a:rPr lang="en-US" sz="2000" dirty="0"/>
              <a:t>, 1996; Del-Campo et al., 2007; Raja et al., 2008; </a:t>
            </a:r>
            <a:r>
              <a:rPr lang="en-US" sz="2000" dirty="0" err="1"/>
              <a:t>Sathasivam</a:t>
            </a:r>
            <a:r>
              <a:rPr lang="en-US" sz="2000" dirty="0"/>
              <a:t> et al., 2019; </a:t>
            </a:r>
            <a:r>
              <a:rPr lang="en-US" sz="2000" dirty="0" err="1"/>
              <a:t>Nowruzi</a:t>
            </a:r>
            <a:r>
              <a:rPr lang="en-US" sz="2000" dirty="0"/>
              <a:t> et al., 2020): </a:t>
            </a:r>
            <a:endParaRPr lang="tr-TR" sz="2000" dirty="0" smtClean="0"/>
          </a:p>
          <a:p>
            <a:pPr algn="just"/>
            <a:r>
              <a:rPr lang="en-US" sz="2000" dirty="0" smtClean="0"/>
              <a:t>► </a:t>
            </a:r>
            <a:r>
              <a:rPr lang="en-US" sz="2000" dirty="0"/>
              <a:t>As food: More than a hundred species, mostly </a:t>
            </a:r>
            <a:r>
              <a:rPr lang="en-US" sz="2000" dirty="0" err="1"/>
              <a:t>Phaeophyceae</a:t>
            </a:r>
            <a:r>
              <a:rPr lang="en-US" sz="2000" dirty="0"/>
              <a:t> and </a:t>
            </a:r>
            <a:r>
              <a:rPr lang="en-US" sz="2000" dirty="0" err="1"/>
              <a:t>Phodophycea</a:t>
            </a:r>
            <a:r>
              <a:rPr lang="en-US" sz="2000" dirty="0"/>
              <a:t> species (</a:t>
            </a:r>
            <a:r>
              <a:rPr lang="en-US" sz="2000" dirty="0" err="1"/>
              <a:t>spp</a:t>
            </a:r>
            <a:r>
              <a:rPr lang="en-US" sz="2000" dirty="0"/>
              <a:t>), are consumed as food because of their rich macro and micronutrient contents. </a:t>
            </a:r>
            <a:endParaRPr lang="tr-TR" sz="2000" dirty="0" smtClean="0"/>
          </a:p>
          <a:p>
            <a:pPr algn="just"/>
            <a:r>
              <a:rPr lang="en-US" sz="2000" dirty="0" smtClean="0"/>
              <a:t>► </a:t>
            </a:r>
            <a:r>
              <a:rPr lang="en-US" sz="2000" dirty="0"/>
              <a:t>As animal feed: Some varieties of algae are utilized as animal feed. </a:t>
            </a:r>
            <a:endParaRPr lang="tr-TR" sz="2000" dirty="0" smtClean="0"/>
          </a:p>
          <a:p>
            <a:pPr algn="just"/>
            <a:r>
              <a:rPr lang="en-US" sz="2000" dirty="0" smtClean="0"/>
              <a:t>► </a:t>
            </a:r>
            <a:r>
              <a:rPr lang="en-US" sz="2000" dirty="0"/>
              <a:t>A study stated that beta (β)-</a:t>
            </a:r>
            <a:r>
              <a:rPr lang="en-US" sz="2000" dirty="0" err="1"/>
              <a:t>glucans</a:t>
            </a:r>
            <a:r>
              <a:rPr lang="en-US" sz="2000" dirty="0"/>
              <a:t> are a diverse group of polysaccharides naturally found in algae, including seaweed and </a:t>
            </a:r>
            <a:r>
              <a:rPr lang="en-US" sz="2000" dirty="0" err="1"/>
              <a:t>Phaeophyceae</a:t>
            </a:r>
            <a:r>
              <a:rPr lang="en-US" sz="2000" dirty="0"/>
              <a:t>. Although not all types of β-</a:t>
            </a:r>
            <a:r>
              <a:rPr lang="en-US" sz="2000" dirty="0" err="1"/>
              <a:t>glucans</a:t>
            </a:r>
            <a:r>
              <a:rPr lang="en-US" sz="2000" dirty="0"/>
              <a:t> exhibit similar immunomodulatory effects, they have demonstrated anti-tumor and immunomodulatory effects in laboratory conditions. </a:t>
            </a:r>
            <a:endParaRPr lang="tr-TR" sz="2000" dirty="0" smtClean="0"/>
          </a:p>
          <a:p>
            <a:pPr algn="just"/>
            <a:r>
              <a:rPr lang="en-US" sz="2000" dirty="0" smtClean="0"/>
              <a:t>► </a:t>
            </a:r>
            <a:r>
              <a:rPr lang="en-US" sz="2000" dirty="0"/>
              <a:t>The study also found that providing piglets with a diet containing β</a:t>
            </a:r>
            <a:r>
              <a:rPr lang="en-US" sz="2000" dirty="0" err="1"/>
              <a:t>glucan</a:t>
            </a:r>
            <a:r>
              <a:rPr lang="en-US" sz="2000" dirty="0"/>
              <a:t> reduced the frequency of diarrhea over the entire experimental period, improved intestinal integrity, alleviated diarrhea in pigs infected with F18 Escherichia coli (E. coli), and enhanced the immune system's response to E. coli infection. </a:t>
            </a:r>
            <a:endParaRPr lang="tr-TR" sz="2000" dirty="0" smtClean="0"/>
          </a:p>
          <a:p>
            <a:pPr algn="just"/>
            <a:r>
              <a:rPr lang="en-US" sz="2000" dirty="0" smtClean="0"/>
              <a:t>► </a:t>
            </a:r>
            <a:r>
              <a:rPr lang="en-US" sz="2000" dirty="0"/>
              <a:t>As fertilizer: In a study, a microbiologist from the United States Agricultural Research Service utilized algae to reclaim nearly 100% of the nitrogen and phosphorus nutrients in fertilizer. Based on his findings, he proposed that dried algae could be used as a fertilizer. </a:t>
            </a:r>
            <a:endParaRPr lang="tr-TR" sz="2000" dirty="0" smtClean="0"/>
          </a:p>
          <a:p>
            <a:pPr algn="just"/>
            <a:r>
              <a:rPr lang="en-US" sz="2000" dirty="0" smtClean="0"/>
              <a:t>► </a:t>
            </a:r>
            <a:r>
              <a:rPr lang="en-US" sz="2000" dirty="0"/>
              <a:t>Experiments have shown that algae can retain 60 to 90 percent of nitrogen and 70 to 100 percent of phosphorus from a manure-freshwater mixture. The United States Department of Agriculture proved this at four dairy farms</a:t>
            </a:r>
            <a:r>
              <a:rPr lang="en-US" sz="2000" dirty="0" smtClean="0"/>
              <a:t>. </a:t>
            </a:r>
            <a:endParaRPr lang="tr-TR" sz="2000" dirty="0"/>
          </a:p>
        </p:txBody>
      </p:sp>
    </p:spTree>
    <p:extLst>
      <p:ext uri="{BB962C8B-B14F-4D97-AF65-F5344CB8AC3E}">
        <p14:creationId xmlns:p14="http://schemas.microsoft.com/office/powerpoint/2010/main" val="2597286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27337107"/>
          </a:xfrm>
          <a:prstGeom prst="rect">
            <a:avLst/>
          </a:prstGeom>
          <a:solidFill>
            <a:srgbClr val="F9F9FF">
              <a:alpha val="75000"/>
            </a:srgbClr>
          </a:solidFill>
          <a:ln/>
        </p:spPr>
      </p:sp>
      <p:sp>
        <p:nvSpPr>
          <p:cNvPr id="4" name="Text 1"/>
          <p:cNvSpPr/>
          <p:nvPr/>
        </p:nvSpPr>
        <p:spPr>
          <a:xfrm>
            <a:off x="3621167" y="427673"/>
            <a:ext cx="6225183" cy="486013"/>
          </a:xfrm>
          <a:prstGeom prst="rect">
            <a:avLst/>
          </a:prstGeom>
          <a:noFill/>
          <a:ln/>
        </p:spPr>
        <p:txBody>
          <a:bodyPr wrap="none" rtlCol="0" anchor="t"/>
          <a:lstStyle/>
          <a:p>
            <a:pPr marL="0" indent="0">
              <a:lnSpc>
                <a:spcPts val="3827"/>
              </a:lnSpc>
              <a:buNone/>
            </a:pPr>
            <a:r>
              <a:rPr lang="en-US" sz="3062" dirty="0">
                <a:solidFill>
                  <a:srgbClr val="1B1B27"/>
                </a:solidFill>
                <a:latin typeface="Corben" pitchFamily="34" charset="0"/>
                <a:ea typeface="Corben" pitchFamily="34" charset="-122"/>
                <a:cs typeface="Corben" pitchFamily="34" charset="-120"/>
              </a:rPr>
              <a:t>Future Outlook and Opportunities</a:t>
            </a:r>
            <a:endParaRPr lang="en-US" sz="3062" dirty="0"/>
          </a:p>
        </p:txBody>
      </p:sp>
      <p:sp>
        <p:nvSpPr>
          <p:cNvPr id="5" name="Text 2"/>
          <p:cNvSpPr/>
          <p:nvPr/>
        </p:nvSpPr>
        <p:spPr>
          <a:xfrm>
            <a:off x="3621167" y="1224677"/>
            <a:ext cx="7388066" cy="248722"/>
          </a:xfrm>
          <a:prstGeom prst="rect">
            <a:avLst/>
          </a:prstGeom>
          <a:noFill/>
          <a:ln/>
        </p:spPr>
        <p:txBody>
          <a:bodyPr wrap="non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 ICONS:</a:t>
            </a:r>
            <a:endParaRPr lang="en-US" sz="1225" dirty="0"/>
          </a:p>
        </p:txBody>
      </p:sp>
      <p:pic>
        <p:nvPicPr>
          <p:cNvPr id="6" name="Image 1" descr="preencoded.png"/>
          <p:cNvPicPr>
            <a:picLocks noChangeAspect="1"/>
          </p:cNvPicPr>
          <p:nvPr/>
        </p:nvPicPr>
        <p:blipFill>
          <a:blip r:embed="rId4"/>
          <a:stretch>
            <a:fillRect/>
          </a:stretch>
        </p:blipFill>
        <p:spPr>
          <a:xfrm>
            <a:off x="3621167" y="1648301"/>
            <a:ext cx="5599390" cy="4977170"/>
          </a:xfrm>
          <a:prstGeom prst="rect">
            <a:avLst/>
          </a:prstGeom>
        </p:spPr>
      </p:pic>
      <p:sp>
        <p:nvSpPr>
          <p:cNvPr id="7" name="Text 3"/>
          <p:cNvSpPr/>
          <p:nvPr/>
        </p:nvSpPr>
        <p:spPr>
          <a:xfrm>
            <a:off x="3621167" y="6858714"/>
            <a:ext cx="1944172"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Market Expansion</a:t>
            </a:r>
            <a:endParaRPr lang="en-US" sz="1531" dirty="0"/>
          </a:p>
        </p:txBody>
      </p:sp>
      <p:sp>
        <p:nvSpPr>
          <p:cNvPr id="8" name="Text 4"/>
          <p:cNvSpPr/>
          <p:nvPr/>
        </p:nvSpPr>
        <p:spPr>
          <a:xfrm>
            <a:off x="3621167" y="7334964"/>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The global edible insects market is expected to continue its rapid growth, driven by increasing consumer demand and product innovation.</a:t>
            </a:r>
            <a:endParaRPr lang="en-US" sz="1225" dirty="0"/>
          </a:p>
        </p:txBody>
      </p:sp>
      <p:pic>
        <p:nvPicPr>
          <p:cNvPr id="9" name="Image 2" descr="preencoded.png"/>
          <p:cNvPicPr>
            <a:picLocks noChangeAspect="1"/>
          </p:cNvPicPr>
          <p:nvPr/>
        </p:nvPicPr>
        <p:blipFill>
          <a:blip r:embed="rId5"/>
          <a:stretch>
            <a:fillRect/>
          </a:stretch>
        </p:blipFill>
        <p:spPr>
          <a:xfrm>
            <a:off x="3621167" y="8007310"/>
            <a:ext cx="4977170" cy="4977170"/>
          </a:xfrm>
          <a:prstGeom prst="rect">
            <a:avLst/>
          </a:prstGeom>
        </p:spPr>
      </p:pic>
      <p:sp>
        <p:nvSpPr>
          <p:cNvPr id="10" name="Text 5"/>
          <p:cNvSpPr/>
          <p:nvPr/>
        </p:nvSpPr>
        <p:spPr>
          <a:xfrm>
            <a:off x="3621167" y="13217723"/>
            <a:ext cx="1944172"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Ongoing Innovation</a:t>
            </a:r>
            <a:endParaRPr lang="en-US" sz="1531" dirty="0"/>
          </a:p>
        </p:txBody>
      </p:sp>
      <p:sp>
        <p:nvSpPr>
          <p:cNvPr id="11" name="Text 6"/>
          <p:cNvSpPr/>
          <p:nvPr/>
        </p:nvSpPr>
        <p:spPr>
          <a:xfrm>
            <a:off x="3621167" y="13693973"/>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Continued research and development will lead to new processing techniques, novel food products, and improved farming practices.</a:t>
            </a:r>
            <a:endParaRPr lang="en-US" sz="1225" dirty="0"/>
          </a:p>
        </p:txBody>
      </p:sp>
      <p:pic>
        <p:nvPicPr>
          <p:cNvPr id="12" name="Image 3" descr="preencoded.png"/>
          <p:cNvPicPr>
            <a:picLocks noChangeAspect="1"/>
          </p:cNvPicPr>
          <p:nvPr/>
        </p:nvPicPr>
        <p:blipFill>
          <a:blip r:embed="rId6"/>
          <a:stretch>
            <a:fillRect/>
          </a:stretch>
        </p:blipFill>
        <p:spPr>
          <a:xfrm>
            <a:off x="3621167" y="14366319"/>
            <a:ext cx="4977170" cy="4977170"/>
          </a:xfrm>
          <a:prstGeom prst="rect">
            <a:avLst/>
          </a:prstGeom>
        </p:spPr>
      </p:pic>
      <p:sp>
        <p:nvSpPr>
          <p:cNvPr id="13" name="Text 7"/>
          <p:cNvSpPr/>
          <p:nvPr/>
        </p:nvSpPr>
        <p:spPr>
          <a:xfrm>
            <a:off x="3621167" y="19576733"/>
            <a:ext cx="2067639"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Environmental Impact</a:t>
            </a:r>
            <a:endParaRPr lang="en-US" sz="1531" dirty="0"/>
          </a:p>
        </p:txBody>
      </p:sp>
      <p:sp>
        <p:nvSpPr>
          <p:cNvPr id="14" name="Text 8"/>
          <p:cNvSpPr/>
          <p:nvPr/>
        </p:nvSpPr>
        <p:spPr>
          <a:xfrm>
            <a:off x="3621167" y="20052983"/>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The widespread adoption of edible insects can contribute significantly to the shift towards more sustainable and eco-friendly food systems.</a:t>
            </a:r>
            <a:endParaRPr lang="en-US" sz="1225" dirty="0"/>
          </a:p>
        </p:txBody>
      </p:sp>
      <p:pic>
        <p:nvPicPr>
          <p:cNvPr id="15" name="Image 4" descr="preencoded.png"/>
          <p:cNvPicPr>
            <a:picLocks noChangeAspect="1"/>
          </p:cNvPicPr>
          <p:nvPr/>
        </p:nvPicPr>
        <p:blipFill>
          <a:blip r:embed="rId7"/>
          <a:stretch>
            <a:fillRect/>
          </a:stretch>
        </p:blipFill>
        <p:spPr>
          <a:xfrm>
            <a:off x="3621167" y="20725328"/>
            <a:ext cx="4355068" cy="4977170"/>
          </a:xfrm>
          <a:prstGeom prst="rect">
            <a:avLst/>
          </a:prstGeom>
        </p:spPr>
      </p:pic>
      <p:sp>
        <p:nvSpPr>
          <p:cNvPr id="16" name="Text 9"/>
          <p:cNvSpPr/>
          <p:nvPr/>
        </p:nvSpPr>
        <p:spPr>
          <a:xfrm>
            <a:off x="3621167" y="25935742"/>
            <a:ext cx="1944172"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Global Potential</a:t>
            </a:r>
            <a:endParaRPr lang="en-US" sz="1531" dirty="0"/>
          </a:p>
        </p:txBody>
      </p:sp>
      <p:sp>
        <p:nvSpPr>
          <p:cNvPr id="17" name="Text 10"/>
          <p:cNvSpPr/>
          <p:nvPr/>
        </p:nvSpPr>
        <p:spPr>
          <a:xfrm>
            <a:off x="3621167" y="26411992"/>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Edible insects have the potential to become a truly global solution to food security and nutrition challenges worldwide.</a:t>
            </a:r>
            <a:endParaRPr lang="en-US" sz="1225"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490424"/>
            <a:ext cx="7477601" cy="2499598"/>
          </a:xfrm>
          <a:prstGeom prst="rect">
            <a:avLst/>
          </a:prstGeom>
          <a:noFill/>
          <a:ln/>
        </p:spPr>
        <p:txBody>
          <a:bodyPr wrap="square" rtlCol="0" anchor="t"/>
          <a:lstStyle/>
          <a:p>
            <a:pPr marL="0" indent="0">
              <a:lnSpc>
                <a:spcPts val="6561"/>
              </a:lnSpc>
              <a:buNone/>
            </a:pPr>
            <a:r>
              <a:rPr lang="en-US" sz="5249" dirty="0">
                <a:solidFill>
                  <a:srgbClr val="1B1B27"/>
                </a:solidFill>
                <a:latin typeface="Corben" pitchFamily="34" charset="0"/>
                <a:ea typeface="Corben" pitchFamily="34" charset="-122"/>
                <a:cs typeface="Corben" pitchFamily="34" charset="-120"/>
              </a:rPr>
              <a:t>Introduction to Alternative Food Sources</a:t>
            </a:r>
            <a:endParaRPr lang="en-US" sz="5249" dirty="0"/>
          </a:p>
        </p:txBody>
      </p:sp>
      <p:sp>
        <p:nvSpPr>
          <p:cNvPr id="6" name="Text 2"/>
          <p:cNvSpPr/>
          <p:nvPr/>
        </p:nvSpPr>
        <p:spPr>
          <a:xfrm>
            <a:off x="6319599" y="4323278"/>
            <a:ext cx="747760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 The world is seeking sustainable and nutritious food solutions beyond the traditional agricultural model. This presentation explores the rise of edible insects as a promising alternative food source, highlighting their nutritional benefits, environmental advantages, and culinary innovations.</a:t>
            </a:r>
            <a:endParaRPr lang="en-US" sz="1750" dirty="0"/>
          </a:p>
        </p:txBody>
      </p:sp>
      <p:sp>
        <p:nvSpPr>
          <p:cNvPr id="7" name="Shape 3"/>
          <p:cNvSpPr/>
          <p:nvPr/>
        </p:nvSpPr>
        <p:spPr>
          <a:xfrm>
            <a:off x="6319599" y="6366867"/>
            <a:ext cx="355402" cy="355402"/>
          </a:xfrm>
          <a:prstGeom prst="roundRect">
            <a:avLst>
              <a:gd name="adj" fmla="val 25726039"/>
            </a:avLst>
          </a:prstGeom>
          <a:noFill/>
          <a:ln w="7620">
            <a:solidFill>
              <a:srgbClr val="FFFFFF"/>
            </a:solidFill>
            <a:prstDash val="solid"/>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780931"/>
            <a:ext cx="6534150"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The Rise of Edible Insects</a:t>
            </a:r>
            <a:endParaRPr lang="en-US" sz="4374" dirty="0"/>
          </a:p>
        </p:txBody>
      </p:sp>
      <p:sp>
        <p:nvSpPr>
          <p:cNvPr id="5" name="Text 2"/>
          <p:cNvSpPr/>
          <p:nvPr/>
        </p:nvSpPr>
        <p:spPr>
          <a:xfrm>
            <a:off x="2037993" y="1919645"/>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 BOXES:</a:t>
            </a:r>
            <a:endParaRPr lang="en-US" sz="1750" dirty="0"/>
          </a:p>
        </p:txBody>
      </p:sp>
      <p:sp>
        <p:nvSpPr>
          <p:cNvPr id="6" name="Text 3"/>
          <p:cNvSpPr/>
          <p:nvPr/>
        </p:nvSpPr>
        <p:spPr>
          <a:xfrm>
            <a:off x="2037993" y="2608302"/>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Growing Popularity</a:t>
            </a:r>
            <a:endParaRPr lang="en-US" sz="2187" dirty="0"/>
          </a:p>
        </p:txBody>
      </p:sp>
      <p:sp>
        <p:nvSpPr>
          <p:cNvPr id="7" name="Text 4"/>
          <p:cNvSpPr/>
          <p:nvPr/>
        </p:nvSpPr>
        <p:spPr>
          <a:xfrm>
            <a:off x="2037993" y="3288744"/>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Edible insects are gaining traction globally as a sustainable and protein-rich food option, with an estimated 2 billion people worldwide already consuming them regularly.</a:t>
            </a:r>
            <a:endParaRPr lang="en-US" sz="1750" dirty="0"/>
          </a:p>
        </p:txBody>
      </p:sp>
      <p:sp>
        <p:nvSpPr>
          <p:cNvPr id="8" name="Text 5"/>
          <p:cNvSpPr/>
          <p:nvPr/>
        </p:nvSpPr>
        <p:spPr>
          <a:xfrm>
            <a:off x="2037993" y="4332803"/>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Diverse Cuisine</a:t>
            </a:r>
            <a:endParaRPr lang="en-US" sz="2187" dirty="0"/>
          </a:p>
        </p:txBody>
      </p:sp>
      <p:sp>
        <p:nvSpPr>
          <p:cNvPr id="9" name="Text 6"/>
          <p:cNvSpPr/>
          <p:nvPr/>
        </p:nvSpPr>
        <p:spPr>
          <a:xfrm>
            <a:off x="2037993" y="5013246"/>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Insects are incorporated into a wide range of dishes, from snacks and entrees to baked goods and beverages, showcasing their versatility in the culinary world.</a:t>
            </a:r>
            <a:endParaRPr lang="en-US" sz="1750" dirty="0"/>
          </a:p>
        </p:txBody>
      </p:sp>
      <p:sp>
        <p:nvSpPr>
          <p:cNvPr id="10" name="Text 7"/>
          <p:cNvSpPr/>
          <p:nvPr/>
        </p:nvSpPr>
        <p:spPr>
          <a:xfrm>
            <a:off x="2037993" y="6057305"/>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Innovative Farming</a:t>
            </a:r>
            <a:endParaRPr lang="en-US" sz="2187" dirty="0"/>
          </a:p>
        </p:txBody>
      </p:sp>
      <p:sp>
        <p:nvSpPr>
          <p:cNvPr id="11" name="Text 8"/>
          <p:cNvSpPr/>
          <p:nvPr/>
        </p:nvSpPr>
        <p:spPr>
          <a:xfrm>
            <a:off x="2037993" y="6737747"/>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Innovative insect farming techniques are being developed to scale production and make edible insects more accessible and cost-effective.</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780931"/>
            <a:ext cx="7796927"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Nutritional Benefits of Insects</a:t>
            </a:r>
            <a:endParaRPr lang="en-US" sz="4374" dirty="0"/>
          </a:p>
        </p:txBody>
      </p:sp>
      <p:sp>
        <p:nvSpPr>
          <p:cNvPr id="5" name="Text 2"/>
          <p:cNvSpPr/>
          <p:nvPr/>
        </p:nvSpPr>
        <p:spPr>
          <a:xfrm>
            <a:off x="2037993" y="1919645"/>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 COLUMNS:</a:t>
            </a:r>
            <a:endParaRPr lang="en-US" sz="1750" dirty="0"/>
          </a:p>
        </p:txBody>
      </p:sp>
      <p:sp>
        <p:nvSpPr>
          <p:cNvPr id="6" name="Text 3"/>
          <p:cNvSpPr/>
          <p:nvPr/>
        </p:nvSpPr>
        <p:spPr>
          <a:xfrm>
            <a:off x="2037993" y="2608302"/>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Protein-Rich</a:t>
            </a:r>
            <a:endParaRPr lang="en-US" sz="2187" dirty="0"/>
          </a:p>
        </p:txBody>
      </p:sp>
      <p:sp>
        <p:nvSpPr>
          <p:cNvPr id="7" name="Text 4"/>
          <p:cNvSpPr/>
          <p:nvPr/>
        </p:nvSpPr>
        <p:spPr>
          <a:xfrm>
            <a:off x="2037993" y="3288744"/>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Insects are a excellent source of high-quality protein, often containing more protein per gram than traditional meat sources.</a:t>
            </a:r>
            <a:endParaRPr lang="en-US" sz="1750" dirty="0"/>
          </a:p>
        </p:txBody>
      </p:sp>
      <p:sp>
        <p:nvSpPr>
          <p:cNvPr id="8" name="Text 5"/>
          <p:cNvSpPr/>
          <p:nvPr/>
        </p:nvSpPr>
        <p:spPr>
          <a:xfrm>
            <a:off x="2037993" y="4332803"/>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Nutrient-Dense</a:t>
            </a:r>
            <a:endParaRPr lang="en-US" sz="2187" dirty="0"/>
          </a:p>
        </p:txBody>
      </p:sp>
      <p:sp>
        <p:nvSpPr>
          <p:cNvPr id="9" name="Text 6"/>
          <p:cNvSpPr/>
          <p:nvPr/>
        </p:nvSpPr>
        <p:spPr>
          <a:xfrm>
            <a:off x="2037993" y="5013246"/>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Insects are packed with essential vitamins, minerals, and healthy fats, making them a nutrient-dense addition to any diet.</a:t>
            </a:r>
            <a:endParaRPr lang="en-US" sz="1750" dirty="0"/>
          </a:p>
        </p:txBody>
      </p:sp>
      <p:sp>
        <p:nvSpPr>
          <p:cNvPr id="10" name="Text 7"/>
          <p:cNvSpPr/>
          <p:nvPr/>
        </p:nvSpPr>
        <p:spPr>
          <a:xfrm>
            <a:off x="2037993" y="6057305"/>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Allergy-Friendly</a:t>
            </a:r>
            <a:endParaRPr lang="en-US" sz="2187" dirty="0"/>
          </a:p>
        </p:txBody>
      </p:sp>
      <p:sp>
        <p:nvSpPr>
          <p:cNvPr id="11" name="Text 8"/>
          <p:cNvSpPr/>
          <p:nvPr/>
        </p:nvSpPr>
        <p:spPr>
          <a:xfrm>
            <a:off x="2037993" y="6737747"/>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Many people with food allergies or sensitivities can consume insects without issue, as they are less likely to trigger reactions.</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780931"/>
            <a:ext cx="8350925"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Sustainability of Insect Farming</a:t>
            </a:r>
            <a:endParaRPr lang="en-US" sz="4374" dirty="0"/>
          </a:p>
        </p:txBody>
      </p:sp>
      <p:sp>
        <p:nvSpPr>
          <p:cNvPr id="5" name="Text 2"/>
          <p:cNvSpPr/>
          <p:nvPr/>
        </p:nvSpPr>
        <p:spPr>
          <a:xfrm>
            <a:off x="2037993" y="1919645"/>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 TIMELINE:</a:t>
            </a:r>
            <a:endParaRPr lang="en-US" sz="1750" dirty="0"/>
          </a:p>
        </p:txBody>
      </p:sp>
      <p:sp>
        <p:nvSpPr>
          <p:cNvPr id="6" name="Text 3"/>
          <p:cNvSpPr/>
          <p:nvPr/>
        </p:nvSpPr>
        <p:spPr>
          <a:xfrm>
            <a:off x="2037993" y="2608302"/>
            <a:ext cx="3667125"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Low Resource Consumption</a:t>
            </a:r>
            <a:endParaRPr lang="en-US" sz="2187" dirty="0"/>
          </a:p>
        </p:txBody>
      </p:sp>
      <p:sp>
        <p:nvSpPr>
          <p:cNvPr id="7" name="Text 4"/>
          <p:cNvSpPr/>
          <p:nvPr/>
        </p:nvSpPr>
        <p:spPr>
          <a:xfrm>
            <a:off x="2037993" y="3288744"/>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Insects require far less land, water, and feed compared to traditional livestock, making them a more sustainable food source.</a:t>
            </a:r>
            <a:endParaRPr lang="en-US" sz="1750" dirty="0"/>
          </a:p>
        </p:txBody>
      </p:sp>
      <p:sp>
        <p:nvSpPr>
          <p:cNvPr id="8" name="Text 5"/>
          <p:cNvSpPr/>
          <p:nvPr/>
        </p:nvSpPr>
        <p:spPr>
          <a:xfrm>
            <a:off x="2037993" y="4332803"/>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Minimal Emissions</a:t>
            </a:r>
            <a:endParaRPr lang="en-US" sz="2187" dirty="0"/>
          </a:p>
        </p:txBody>
      </p:sp>
      <p:sp>
        <p:nvSpPr>
          <p:cNvPr id="9" name="Text 6"/>
          <p:cNvSpPr/>
          <p:nvPr/>
        </p:nvSpPr>
        <p:spPr>
          <a:xfrm>
            <a:off x="2037993" y="5013246"/>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Insect farming generates significantly lower greenhouse gas emissions and environmental pollution than conventional animal agriculture.</a:t>
            </a:r>
            <a:endParaRPr lang="en-US" sz="1750" dirty="0"/>
          </a:p>
        </p:txBody>
      </p:sp>
      <p:sp>
        <p:nvSpPr>
          <p:cNvPr id="10" name="Text 7"/>
          <p:cNvSpPr/>
          <p:nvPr/>
        </p:nvSpPr>
        <p:spPr>
          <a:xfrm>
            <a:off x="2037993" y="6057305"/>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Circular Economy</a:t>
            </a:r>
            <a:endParaRPr lang="en-US" sz="2187" dirty="0"/>
          </a:p>
        </p:txBody>
      </p:sp>
      <p:sp>
        <p:nvSpPr>
          <p:cNvPr id="11" name="Text 8"/>
          <p:cNvSpPr/>
          <p:nvPr/>
        </p:nvSpPr>
        <p:spPr>
          <a:xfrm>
            <a:off x="2037993" y="6737747"/>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Insect farms can integrate waste streams and by-products, creating a more circular and efficient food production system.</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27841218"/>
          </a:xfrm>
          <a:prstGeom prst="rect">
            <a:avLst/>
          </a:prstGeom>
          <a:solidFill>
            <a:srgbClr val="F9F9FF">
              <a:alpha val="75000"/>
            </a:srgbClr>
          </a:solidFill>
          <a:ln/>
        </p:spPr>
      </p:sp>
      <p:sp>
        <p:nvSpPr>
          <p:cNvPr id="4" name="Text 1"/>
          <p:cNvSpPr/>
          <p:nvPr/>
        </p:nvSpPr>
        <p:spPr>
          <a:xfrm>
            <a:off x="3621167" y="427673"/>
            <a:ext cx="6174938" cy="486013"/>
          </a:xfrm>
          <a:prstGeom prst="rect">
            <a:avLst/>
          </a:prstGeom>
          <a:noFill/>
          <a:ln/>
        </p:spPr>
        <p:txBody>
          <a:bodyPr wrap="none" rtlCol="0" anchor="t"/>
          <a:lstStyle/>
          <a:p>
            <a:pPr marL="0" indent="0">
              <a:lnSpc>
                <a:spcPts val="3827"/>
              </a:lnSpc>
              <a:buNone/>
            </a:pPr>
            <a:r>
              <a:rPr lang="en-US" sz="3062" dirty="0">
                <a:solidFill>
                  <a:srgbClr val="1B1B27"/>
                </a:solidFill>
                <a:latin typeface="Corben" pitchFamily="34" charset="0"/>
                <a:ea typeface="Corben" pitchFamily="34" charset="-122"/>
                <a:cs typeface="Corben" pitchFamily="34" charset="-120"/>
              </a:rPr>
              <a:t>Culinary Innovations with Insects</a:t>
            </a:r>
            <a:endParaRPr lang="en-US" sz="3062" dirty="0"/>
          </a:p>
        </p:txBody>
      </p:sp>
      <p:sp>
        <p:nvSpPr>
          <p:cNvPr id="5" name="Text 2"/>
          <p:cNvSpPr/>
          <p:nvPr/>
        </p:nvSpPr>
        <p:spPr>
          <a:xfrm>
            <a:off x="3621167" y="1224677"/>
            <a:ext cx="7388066" cy="248722"/>
          </a:xfrm>
          <a:prstGeom prst="rect">
            <a:avLst/>
          </a:prstGeom>
          <a:noFill/>
          <a:ln/>
        </p:spPr>
        <p:txBody>
          <a:bodyPr wrap="non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 IMAGES:</a:t>
            </a:r>
            <a:endParaRPr lang="en-US" sz="1225" dirty="0"/>
          </a:p>
        </p:txBody>
      </p:sp>
      <p:pic>
        <p:nvPicPr>
          <p:cNvPr id="6" name="Image 1" descr="preencoded.png"/>
          <p:cNvPicPr>
            <a:picLocks noChangeAspect="1"/>
          </p:cNvPicPr>
          <p:nvPr/>
        </p:nvPicPr>
        <p:blipFill>
          <a:blip r:embed="rId4"/>
          <a:stretch>
            <a:fillRect/>
          </a:stretch>
        </p:blipFill>
        <p:spPr>
          <a:xfrm>
            <a:off x="3621167" y="1648301"/>
            <a:ext cx="7388066" cy="7635478"/>
          </a:xfrm>
          <a:prstGeom prst="rect">
            <a:avLst/>
          </a:prstGeom>
        </p:spPr>
      </p:pic>
      <p:sp>
        <p:nvSpPr>
          <p:cNvPr id="7" name="Text 3"/>
          <p:cNvSpPr/>
          <p:nvPr/>
        </p:nvSpPr>
        <p:spPr>
          <a:xfrm>
            <a:off x="3621167" y="9517023"/>
            <a:ext cx="1944172"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Protein Powders</a:t>
            </a:r>
            <a:endParaRPr lang="en-US" sz="1531" dirty="0"/>
          </a:p>
        </p:txBody>
      </p:sp>
      <p:sp>
        <p:nvSpPr>
          <p:cNvPr id="8" name="Text 4"/>
          <p:cNvSpPr/>
          <p:nvPr/>
        </p:nvSpPr>
        <p:spPr>
          <a:xfrm>
            <a:off x="3621167" y="9993273"/>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Insect-based protein powders are being incorporated into a variety of food and beverage products, from protein bars to smoothies.</a:t>
            </a:r>
            <a:endParaRPr lang="en-US" sz="1225" dirty="0"/>
          </a:p>
        </p:txBody>
      </p:sp>
      <p:pic>
        <p:nvPicPr>
          <p:cNvPr id="9" name="Image 2" descr="preencoded.png"/>
          <p:cNvPicPr>
            <a:picLocks noChangeAspect="1"/>
          </p:cNvPicPr>
          <p:nvPr/>
        </p:nvPicPr>
        <p:blipFill>
          <a:blip r:embed="rId5"/>
          <a:stretch>
            <a:fillRect/>
          </a:stretch>
        </p:blipFill>
        <p:spPr>
          <a:xfrm>
            <a:off x="3621167" y="10665619"/>
            <a:ext cx="7388066" cy="9235083"/>
          </a:xfrm>
          <a:prstGeom prst="rect">
            <a:avLst/>
          </a:prstGeom>
        </p:spPr>
      </p:pic>
      <p:sp>
        <p:nvSpPr>
          <p:cNvPr id="10" name="Text 5"/>
          <p:cNvSpPr/>
          <p:nvPr/>
        </p:nvSpPr>
        <p:spPr>
          <a:xfrm>
            <a:off x="3621167" y="20133945"/>
            <a:ext cx="1944172"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Crunchy Snacks</a:t>
            </a:r>
            <a:endParaRPr lang="en-US" sz="1531" dirty="0"/>
          </a:p>
        </p:txBody>
      </p:sp>
      <p:sp>
        <p:nvSpPr>
          <p:cNvPr id="11" name="Text 6"/>
          <p:cNvSpPr/>
          <p:nvPr/>
        </p:nvSpPr>
        <p:spPr>
          <a:xfrm>
            <a:off x="3621167" y="20610195"/>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Insects are being transformed into savory and sweet snack foods, providing a novel and satisfying crunch.</a:t>
            </a:r>
            <a:endParaRPr lang="en-US" sz="1225" dirty="0"/>
          </a:p>
        </p:txBody>
      </p:sp>
      <p:pic>
        <p:nvPicPr>
          <p:cNvPr id="12" name="Image 3" descr="preencoded.png"/>
          <p:cNvPicPr>
            <a:picLocks noChangeAspect="1"/>
          </p:cNvPicPr>
          <p:nvPr/>
        </p:nvPicPr>
        <p:blipFill>
          <a:blip r:embed="rId6"/>
          <a:stretch>
            <a:fillRect/>
          </a:stretch>
        </p:blipFill>
        <p:spPr>
          <a:xfrm>
            <a:off x="3621167" y="21282541"/>
            <a:ext cx="7388066" cy="4924068"/>
          </a:xfrm>
          <a:prstGeom prst="rect">
            <a:avLst/>
          </a:prstGeom>
        </p:spPr>
      </p:pic>
      <p:sp>
        <p:nvSpPr>
          <p:cNvPr id="13" name="Text 7"/>
          <p:cNvSpPr/>
          <p:nvPr/>
        </p:nvSpPr>
        <p:spPr>
          <a:xfrm>
            <a:off x="3621167" y="26439852"/>
            <a:ext cx="1944172" cy="243007"/>
          </a:xfrm>
          <a:prstGeom prst="rect">
            <a:avLst/>
          </a:prstGeom>
          <a:noFill/>
          <a:ln/>
        </p:spPr>
        <p:txBody>
          <a:bodyPr wrap="none" rtlCol="0" anchor="t"/>
          <a:lstStyle/>
          <a:p>
            <a:pPr marL="0" indent="0">
              <a:lnSpc>
                <a:spcPts val="1914"/>
              </a:lnSpc>
              <a:buNone/>
            </a:pPr>
            <a:r>
              <a:rPr lang="en-US" sz="1531" dirty="0">
                <a:solidFill>
                  <a:srgbClr val="1B1B27"/>
                </a:solidFill>
                <a:latin typeface="Corben" pitchFamily="34" charset="0"/>
                <a:ea typeface="Corben" pitchFamily="34" charset="-122"/>
                <a:cs typeface="Corben" pitchFamily="34" charset="-120"/>
              </a:rPr>
              <a:t>Meat Alternatives</a:t>
            </a:r>
            <a:endParaRPr lang="en-US" sz="1531" dirty="0"/>
          </a:p>
        </p:txBody>
      </p:sp>
      <p:sp>
        <p:nvSpPr>
          <p:cNvPr id="14" name="Text 8"/>
          <p:cNvSpPr/>
          <p:nvPr/>
        </p:nvSpPr>
        <p:spPr>
          <a:xfrm>
            <a:off x="3621167" y="26916102"/>
            <a:ext cx="7388066" cy="497443"/>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Insect-based meat alternatives, such as burgers and sausages, are emerging as sustainable and nutritious options.</a:t>
            </a:r>
            <a:endParaRPr lang="en-US" sz="122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780931"/>
            <a:ext cx="9409509"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Overcoming Stigma and Acceptance</a:t>
            </a:r>
            <a:endParaRPr lang="en-US" sz="4374" dirty="0"/>
          </a:p>
        </p:txBody>
      </p:sp>
      <p:sp>
        <p:nvSpPr>
          <p:cNvPr id="5" name="Text 2"/>
          <p:cNvSpPr/>
          <p:nvPr/>
        </p:nvSpPr>
        <p:spPr>
          <a:xfrm>
            <a:off x="2037993" y="1919645"/>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 BULLETS:</a:t>
            </a:r>
            <a:endParaRPr lang="en-US" sz="1750" dirty="0"/>
          </a:p>
        </p:txBody>
      </p:sp>
      <p:sp>
        <p:nvSpPr>
          <p:cNvPr id="6" name="Text 3"/>
          <p:cNvSpPr/>
          <p:nvPr/>
        </p:nvSpPr>
        <p:spPr>
          <a:xfrm>
            <a:off x="2037993" y="2608302"/>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Educating the Public</a:t>
            </a:r>
            <a:endParaRPr lang="en-US" sz="2187" dirty="0"/>
          </a:p>
        </p:txBody>
      </p:sp>
      <p:sp>
        <p:nvSpPr>
          <p:cNvPr id="7" name="Text 4"/>
          <p:cNvSpPr/>
          <p:nvPr/>
        </p:nvSpPr>
        <p:spPr>
          <a:xfrm>
            <a:off x="2037993" y="3288744"/>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Raising awareness about the benefits of edible insects and addressing misconceptions is key to promoting wider acceptance.</a:t>
            </a:r>
            <a:endParaRPr lang="en-US" sz="1750" dirty="0"/>
          </a:p>
        </p:txBody>
      </p:sp>
      <p:sp>
        <p:nvSpPr>
          <p:cNvPr id="8" name="Text 5"/>
          <p:cNvSpPr/>
          <p:nvPr/>
        </p:nvSpPr>
        <p:spPr>
          <a:xfrm>
            <a:off x="2037993" y="4332803"/>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Changing Mindsets</a:t>
            </a:r>
            <a:endParaRPr lang="en-US" sz="2187" dirty="0"/>
          </a:p>
        </p:txBody>
      </p:sp>
      <p:sp>
        <p:nvSpPr>
          <p:cNvPr id="9" name="Text 6"/>
          <p:cNvSpPr/>
          <p:nvPr/>
        </p:nvSpPr>
        <p:spPr>
          <a:xfrm>
            <a:off x="2037993" y="5013246"/>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Encouraging a more open-minded and adventurous approach to food can help overcome the initial stigma surrounding insects as a viable protein source.</a:t>
            </a:r>
            <a:endParaRPr lang="en-US" sz="1750" dirty="0"/>
          </a:p>
        </p:txBody>
      </p:sp>
      <p:sp>
        <p:nvSpPr>
          <p:cNvPr id="10" name="Text 7"/>
          <p:cNvSpPr/>
          <p:nvPr/>
        </p:nvSpPr>
        <p:spPr>
          <a:xfrm>
            <a:off x="2037993" y="6057305"/>
            <a:ext cx="3874175"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Destigmatizing Consumption</a:t>
            </a:r>
            <a:endParaRPr lang="en-US" sz="2187" dirty="0"/>
          </a:p>
        </p:txBody>
      </p:sp>
      <p:sp>
        <p:nvSpPr>
          <p:cNvPr id="11" name="Text 8"/>
          <p:cNvSpPr/>
          <p:nvPr/>
        </p:nvSpPr>
        <p:spPr>
          <a:xfrm>
            <a:off x="2037993" y="6737747"/>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Normalizing the inclusion of insects in everyday diets and cuisines can help destigmatize their consumption over time.</a:t>
            </a:r>
            <a:endParaRPr lang="en-US" sz="17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780931"/>
            <a:ext cx="10016966"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Regulatory Landscape and Food Safety</a:t>
            </a:r>
            <a:endParaRPr lang="en-US" sz="4374" dirty="0"/>
          </a:p>
        </p:txBody>
      </p:sp>
      <p:sp>
        <p:nvSpPr>
          <p:cNvPr id="5" name="Text 2"/>
          <p:cNvSpPr/>
          <p:nvPr/>
        </p:nvSpPr>
        <p:spPr>
          <a:xfrm>
            <a:off x="2037993" y="1919645"/>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 ARROWS:</a:t>
            </a:r>
            <a:endParaRPr lang="en-US" sz="1750" dirty="0"/>
          </a:p>
        </p:txBody>
      </p:sp>
      <p:sp>
        <p:nvSpPr>
          <p:cNvPr id="6" name="Text 3"/>
          <p:cNvSpPr/>
          <p:nvPr/>
        </p:nvSpPr>
        <p:spPr>
          <a:xfrm>
            <a:off x="2037993" y="2608302"/>
            <a:ext cx="3170039"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Regulatory Frameworks</a:t>
            </a:r>
            <a:endParaRPr lang="en-US" sz="2187" dirty="0"/>
          </a:p>
        </p:txBody>
      </p:sp>
      <p:sp>
        <p:nvSpPr>
          <p:cNvPr id="7" name="Text 4"/>
          <p:cNvSpPr/>
          <p:nvPr/>
        </p:nvSpPr>
        <p:spPr>
          <a:xfrm>
            <a:off x="2037993" y="3288744"/>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Governments and food safety authorities are establishing guidelines and standards to ensure the safe production and consumption of edible insects.</a:t>
            </a:r>
            <a:endParaRPr lang="en-US" sz="1750" dirty="0"/>
          </a:p>
        </p:txBody>
      </p:sp>
      <p:sp>
        <p:nvSpPr>
          <p:cNvPr id="8" name="Text 5"/>
          <p:cNvSpPr/>
          <p:nvPr/>
        </p:nvSpPr>
        <p:spPr>
          <a:xfrm>
            <a:off x="2037993" y="4332803"/>
            <a:ext cx="2777490"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Quality Assurance</a:t>
            </a:r>
            <a:endParaRPr lang="en-US" sz="2187" dirty="0"/>
          </a:p>
        </p:txBody>
      </p:sp>
      <p:sp>
        <p:nvSpPr>
          <p:cNvPr id="9" name="Text 6"/>
          <p:cNvSpPr/>
          <p:nvPr/>
        </p:nvSpPr>
        <p:spPr>
          <a:xfrm>
            <a:off x="2037993" y="5013246"/>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Rigorous testing and certification processes are being implemented to guarantee the quality and safety of insect-based food products.</a:t>
            </a:r>
            <a:endParaRPr lang="en-US" sz="1750" dirty="0"/>
          </a:p>
        </p:txBody>
      </p:sp>
      <p:sp>
        <p:nvSpPr>
          <p:cNvPr id="10" name="Text 7"/>
          <p:cNvSpPr/>
          <p:nvPr/>
        </p:nvSpPr>
        <p:spPr>
          <a:xfrm>
            <a:off x="2037993" y="6057305"/>
            <a:ext cx="2898219" cy="347186"/>
          </a:xfrm>
          <a:prstGeom prst="rect">
            <a:avLst/>
          </a:prstGeom>
          <a:noFill/>
          <a:ln/>
        </p:spPr>
        <p:txBody>
          <a:bodyPr wrap="non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Consumer Confidence</a:t>
            </a:r>
            <a:endParaRPr lang="en-US" sz="2187" dirty="0"/>
          </a:p>
        </p:txBody>
      </p:sp>
      <p:sp>
        <p:nvSpPr>
          <p:cNvPr id="11" name="Text 8"/>
          <p:cNvSpPr/>
          <p:nvPr/>
        </p:nvSpPr>
        <p:spPr>
          <a:xfrm>
            <a:off x="2037993" y="6737747"/>
            <a:ext cx="10554414"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Transparent regulations and robust food safety measures help build consumer trust and acceptance of edible insects as a viable food option.</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76045" y="883146"/>
            <a:ext cx="12791326" cy="5632311"/>
          </a:xfrm>
          <a:prstGeom prst="rect">
            <a:avLst/>
          </a:prstGeom>
        </p:spPr>
        <p:txBody>
          <a:bodyPr wrap="square">
            <a:spAutoFit/>
          </a:bodyPr>
          <a:lstStyle/>
          <a:p>
            <a:pPr marL="285750" indent="-285750" algn="just">
              <a:buFont typeface="Arial" panose="020B0604020202020204" pitchFamily="34" charset="0"/>
              <a:buChar char="•"/>
            </a:pPr>
            <a:r>
              <a:rPr lang="en-US" sz="2000" dirty="0" smtClean="0"/>
              <a:t>People </a:t>
            </a:r>
            <a:r>
              <a:rPr lang="en-US" sz="2000" dirty="0"/>
              <a:t>have to eat to survive. The daily energy requirement of the human body is 1800 kilocalories (kcal). People cannot be fed due to the distribution of food resources and ecological problems (Van </a:t>
            </a:r>
            <a:r>
              <a:rPr lang="en-US" sz="2000" dirty="0" err="1"/>
              <a:t>Eelen</a:t>
            </a:r>
            <a:r>
              <a:rPr lang="en-US" sz="2000" dirty="0"/>
              <a:t> et al., 1999; Feng et al., 2001; </a:t>
            </a:r>
            <a:r>
              <a:rPr lang="en-US" sz="2000" dirty="0" err="1"/>
              <a:t>Otaviano</a:t>
            </a:r>
            <a:r>
              <a:rPr lang="en-US" sz="2000" dirty="0"/>
              <a:t>, 2023</a:t>
            </a:r>
            <a:r>
              <a:rPr lang="en-US" sz="2000" dirty="0" smtClean="0"/>
              <a:t>).</a:t>
            </a:r>
            <a:endParaRPr lang="tr-TR" sz="2000" dirty="0" smtClean="0"/>
          </a:p>
          <a:p>
            <a:pPr marL="285750" indent="-285750" algn="just">
              <a:buFont typeface="Arial" panose="020B0604020202020204" pitchFamily="34" charset="0"/>
              <a:buChar char="•"/>
            </a:pPr>
            <a:r>
              <a:rPr lang="en-US" sz="2000" dirty="0" smtClean="0"/>
              <a:t>The </a:t>
            </a:r>
            <a:r>
              <a:rPr lang="en-US" sz="2000" dirty="0"/>
              <a:t>growing demand for food, driven by the rapid increase in the world population (</a:t>
            </a:r>
            <a:r>
              <a:rPr lang="en-US" sz="2000" dirty="0" err="1"/>
              <a:t>Otaviano</a:t>
            </a:r>
            <a:r>
              <a:rPr lang="en-US" sz="2000" dirty="0"/>
              <a:t>, 2023) and the looming threat of famine (Figure 2), has prompted humanity to explore unconventional new food sources and to enhance existing resources. </a:t>
            </a:r>
            <a:endParaRPr lang="tr-TR" sz="2000" dirty="0" smtClean="0"/>
          </a:p>
          <a:p>
            <a:pPr marL="285750" indent="-285750" algn="just">
              <a:buFont typeface="Arial" panose="020B0604020202020204" pitchFamily="34" charset="0"/>
              <a:buChar char="•"/>
            </a:pPr>
            <a:r>
              <a:rPr lang="en-US" sz="2000" dirty="0" smtClean="0"/>
              <a:t>The </a:t>
            </a:r>
            <a:r>
              <a:rPr lang="en-US" sz="2000" dirty="0"/>
              <a:t>alternative food options are as follows: · Making non-food products usable as food for humans, · Evaluation of food waste, · Producing large quantities of microorganisms and using food residues as nutrients, · Food production from cellulose using bio-fermentation technology, · Protein manufacture from various microbial sources (single-cell protein), · Meat produced under laboratory </a:t>
            </a:r>
            <a:r>
              <a:rPr lang="en-US" sz="2000" dirty="0" err="1"/>
              <a:t>enviroments</a:t>
            </a:r>
            <a:r>
              <a:rPr lang="en-US" sz="2000" dirty="0"/>
              <a:t>, · Dairy drinks that are not farm products, · Assuring the utilization of insects, which are consumed as part of the diet in some countries around the world, as a food source by developing new food processing techniques (Van </a:t>
            </a:r>
            <a:r>
              <a:rPr lang="en-US" sz="2000" dirty="0" err="1"/>
              <a:t>Eelen</a:t>
            </a:r>
            <a:r>
              <a:rPr lang="en-US" sz="2000" dirty="0"/>
              <a:t> et al., 1999). </a:t>
            </a:r>
            <a:endParaRPr lang="tr-TR" sz="2000" dirty="0" smtClean="0"/>
          </a:p>
          <a:p>
            <a:pPr marL="285750" indent="-285750" algn="just">
              <a:buFont typeface="Arial" panose="020B0604020202020204" pitchFamily="34" charset="0"/>
              <a:buChar char="•"/>
            </a:pPr>
            <a:r>
              <a:rPr lang="en-US" sz="2000" dirty="0" smtClean="0"/>
              <a:t>United </a:t>
            </a:r>
            <a:r>
              <a:rPr lang="en-US" sz="2000" dirty="0"/>
              <a:t>Nations data shows that agricultural production must increase by 75% by 2050. </a:t>
            </a:r>
            <a:endParaRPr lang="tr-TR" sz="2000" dirty="0" smtClean="0"/>
          </a:p>
          <a:p>
            <a:pPr marL="285750" indent="-285750" algn="just">
              <a:buFont typeface="Arial" panose="020B0604020202020204" pitchFamily="34" charset="0"/>
              <a:buChar char="•"/>
            </a:pPr>
            <a:r>
              <a:rPr lang="en-US" sz="2000" dirty="0" smtClean="0"/>
              <a:t>This </a:t>
            </a:r>
            <a:r>
              <a:rPr lang="en-US" sz="2000" dirty="0"/>
              <a:t>is to meet the food needs of the world population. Modern technologies aim to enhance crop production by harnessing the biological resources of seas and ocean waters. They also use solar energy. They also use genetic advances to breed more productive animals. </a:t>
            </a:r>
            <a:endParaRPr lang="tr-TR" sz="2000" dirty="0" smtClean="0"/>
          </a:p>
          <a:p>
            <a:pPr marL="285750" indent="-285750" algn="just">
              <a:buFont typeface="Arial" panose="020B0604020202020204" pitchFamily="34" charset="0"/>
              <a:buChar char="•"/>
            </a:pPr>
            <a:r>
              <a:rPr lang="en-US" sz="2000" dirty="0" smtClean="0"/>
              <a:t>These </a:t>
            </a:r>
            <a:r>
              <a:rPr lang="en-US" sz="2000" dirty="0"/>
              <a:t>technologies also seek to boost global food production by enhancing soil fertility (Van </a:t>
            </a:r>
            <a:r>
              <a:rPr lang="en-US" sz="2000" dirty="0" err="1"/>
              <a:t>Eelen</a:t>
            </a:r>
            <a:r>
              <a:rPr lang="en-US" sz="2000" dirty="0"/>
              <a:t> et al., 1999; Feng et al., 2001; </a:t>
            </a:r>
            <a:r>
              <a:rPr lang="en-US" sz="2000" dirty="0" err="1"/>
              <a:t>Otaviano</a:t>
            </a:r>
            <a:r>
              <a:rPr lang="en-US" sz="2000" dirty="0"/>
              <a:t>, 2023). </a:t>
            </a:r>
            <a:endParaRPr lang="tr-TR" sz="2000" dirty="0"/>
          </a:p>
        </p:txBody>
      </p:sp>
    </p:spTree>
    <p:extLst>
      <p:ext uri="{BB962C8B-B14F-4D97-AF65-F5344CB8AC3E}">
        <p14:creationId xmlns:p14="http://schemas.microsoft.com/office/powerpoint/2010/main" val="107075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1519</Words>
  <Application>Microsoft Office PowerPoint</Application>
  <PresentationFormat>Özel</PresentationFormat>
  <Paragraphs>88</Paragraphs>
  <Slides>12</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Arial Black</vt:lpstr>
      <vt:lpstr>Calibri</vt:lpstr>
      <vt:lpstr>Corben</vt:lpstr>
      <vt:lpstr>Nobile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9</cp:revision>
  <dcterms:created xsi:type="dcterms:W3CDTF">2024-03-27T21:47:54Z</dcterms:created>
  <dcterms:modified xsi:type="dcterms:W3CDTF">2024-03-27T22:19:18Z</dcterms:modified>
</cp:coreProperties>
</file>