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9" r:id="rId2"/>
  </p:sldMasterIdLst>
  <p:notesMasterIdLst>
    <p:notesMasterId r:id="rId26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71" r:id="rId12"/>
    <p:sldId id="273" r:id="rId13"/>
    <p:sldId id="275" r:id="rId14"/>
    <p:sldId id="276" r:id="rId15"/>
    <p:sldId id="282" r:id="rId16"/>
    <p:sldId id="281" r:id="rId17"/>
    <p:sldId id="283" r:id="rId18"/>
    <p:sldId id="286" r:id="rId19"/>
    <p:sldId id="287" r:id="rId20"/>
    <p:sldId id="290" r:id="rId21"/>
    <p:sldId id="291" r:id="rId22"/>
    <p:sldId id="300" r:id="rId23"/>
    <p:sldId id="301" r:id="rId24"/>
    <p:sldId id="305" r:id="rId25"/>
  </p:sldIdLst>
  <p:sldSz cx="9144000" cy="6858000" type="screen4x3"/>
  <p:notesSz cx="6858000" cy="9144000"/>
  <p:embeddedFontLst>
    <p:embeddedFont>
      <p:font typeface="Alegreya" panose="020B0604020202020204" charset="0"/>
      <p:regular r:id="rId27"/>
      <p:bold r:id="rId28"/>
      <p:italic r:id="rId29"/>
      <p:boldItalic r:id="rId30"/>
    </p:embeddedFont>
    <p:embeddedFont>
      <p:font typeface="Bree Serif" panose="020B0604020202020204" charset="-94"/>
      <p:regular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Garamond" panose="02020404030301010803" pitchFamily="18" charset="0"/>
      <p:regular r:id="rId36"/>
      <p:bold r:id="rId37"/>
      <p:italic r:id="rId38"/>
      <p:boldItalic r:id="rId39"/>
    </p:embeddedFont>
    <p:embeddedFont>
      <p:font typeface="Lobster" panose="020B0604020202020204" charset="-94"/>
      <p:regular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4" autoAdjust="0"/>
    <p:restoredTop sz="94182" autoAdjust="0"/>
  </p:normalViewPr>
  <p:slideViewPr>
    <p:cSldViewPr snapToGrid="0">
      <p:cViewPr varScale="1">
        <p:scale>
          <a:sx n="90" d="100"/>
          <a:sy n="90" d="100"/>
        </p:scale>
        <p:origin x="17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1dbc5e7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1dbc5e7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just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dirty="0"/>
          </a:p>
        </p:txBody>
      </p:sp>
      <p:sp>
        <p:nvSpPr>
          <p:cNvPr id="358" name="Google Shape;3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284162"/>
            <a:ext cx="5856287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284163"/>
            <a:ext cx="5106988" cy="3830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16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6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Metin ve Küçük Resim" type="txAndClipArt">
  <p:cSld name="TEXT_AND_CLIPAR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1"/>
          </p:nvPr>
        </p:nvSpPr>
        <p:spPr>
          <a:xfrm rot="5400000">
            <a:off x="2677318" y="689769"/>
            <a:ext cx="3508375" cy="677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C8B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7D3A4"/>
            </a:gs>
            <a:gs pos="61999">
              <a:srgbClr val="A29E73"/>
            </a:gs>
            <a:gs pos="100000">
              <a:srgbClr val="908C6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567149" y="0"/>
            <a:ext cx="10458963" cy="7117349"/>
            <a:chOff x="0" y="0"/>
            <a:chExt cx="2147483647" cy="2147483647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32421648" y="0"/>
              <a:ext cx="1877489024" cy="2069231606"/>
              <a:chOff x="0" y="0"/>
              <a:chExt cx="2147483647" cy="2147483646"/>
            </a:xfrm>
          </p:grpSpPr>
          <p:grpSp>
            <p:nvGrpSpPr>
              <p:cNvPr id="12" name="Google Shape;12;p1"/>
              <p:cNvGrpSpPr/>
              <p:nvPr/>
            </p:nvGrpSpPr>
            <p:grpSpPr>
              <a:xfrm>
                <a:off x="0" y="0"/>
                <a:ext cx="590558074" cy="2147483549"/>
                <a:chOff x="0" y="0"/>
                <a:chExt cx="2147483647" cy="2147483647"/>
              </a:xfrm>
            </p:grpSpPr>
            <p:sp>
              <p:nvSpPr>
                <p:cNvPr id="13" name="Google Shape;13;p1"/>
                <p:cNvSpPr txBox="1"/>
                <p:nvPr/>
              </p:nvSpPr>
              <p:spPr>
                <a:xfrm>
                  <a:off x="780903454" y="0"/>
                  <a:ext cx="136658019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4" name="Google Shape;14;p1"/>
                <p:cNvSpPr txBox="1"/>
                <p:nvPr/>
              </p:nvSpPr>
              <p:spPr>
                <a:xfrm>
                  <a:off x="0" y="0"/>
                  <a:ext cx="3904517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5" name="Google Shape;15;p1"/>
                <p:cNvSpPr txBox="1"/>
                <p:nvPr/>
              </p:nvSpPr>
              <p:spPr>
                <a:xfrm>
                  <a:off x="195225858" y="0"/>
                  <a:ext cx="65075287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>
                <a:off x="99171964" y="0"/>
                <a:ext cx="590558061" cy="2147483549"/>
                <a:chOff x="0" y="0"/>
                <a:chExt cx="2147483647" cy="2147483647"/>
              </a:xfrm>
            </p:grpSpPr>
            <p:sp>
              <p:nvSpPr>
                <p:cNvPr id="17" name="Google Shape;17;p1"/>
                <p:cNvSpPr txBox="1"/>
                <p:nvPr/>
              </p:nvSpPr>
              <p:spPr>
                <a:xfrm>
                  <a:off x="780903424" y="0"/>
                  <a:ext cx="13665802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8" name="Google Shape;18;p1"/>
                <p:cNvSpPr txBox="1"/>
                <p:nvPr/>
              </p:nvSpPr>
              <p:spPr>
                <a:xfrm>
                  <a:off x="0" y="0"/>
                  <a:ext cx="39045173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19" name="Google Shape;19;p1"/>
                <p:cNvSpPr txBox="1"/>
                <p:nvPr/>
              </p:nvSpPr>
              <p:spPr>
                <a:xfrm>
                  <a:off x="195225856" y="0"/>
                  <a:ext cx="65075288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0" name="Google Shape;20;p1"/>
              <p:cNvGrpSpPr/>
              <p:nvPr/>
            </p:nvGrpSpPr>
            <p:grpSpPr>
              <a:xfrm rot="10800000">
                <a:off x="1556925576" y="97"/>
                <a:ext cx="590558070" cy="2147483549"/>
                <a:chOff x="0" y="0"/>
                <a:chExt cx="2147483646" cy="2147483647"/>
              </a:xfrm>
            </p:grpSpPr>
            <p:sp>
              <p:nvSpPr>
                <p:cNvPr id="21" name="Google Shape;21;p1"/>
                <p:cNvSpPr txBox="1"/>
                <p:nvPr/>
              </p:nvSpPr>
              <p:spPr>
                <a:xfrm>
                  <a:off x="780903446" y="0"/>
                  <a:ext cx="1366580200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2" name="Google Shape;22;p1"/>
                <p:cNvSpPr txBox="1"/>
                <p:nvPr/>
              </p:nvSpPr>
              <p:spPr>
                <a:xfrm>
                  <a:off x="0" y="0"/>
                  <a:ext cx="39045172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3" name="Google Shape;23;p1"/>
                <p:cNvSpPr txBox="1"/>
                <p:nvPr/>
              </p:nvSpPr>
              <p:spPr>
                <a:xfrm>
                  <a:off x="195225860" y="0"/>
                  <a:ext cx="65075287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sp>
            <p:nvSpPr>
              <p:cNvPr id="24" name="Google Shape;24;p1"/>
              <p:cNvSpPr txBox="1"/>
              <p:nvPr/>
            </p:nvSpPr>
            <p:spPr>
              <a:xfrm>
                <a:off x="894784799" y="0"/>
                <a:ext cx="66214089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" name="Google Shape;25;p1"/>
              <p:cNvSpPr txBox="1"/>
              <p:nvPr/>
            </p:nvSpPr>
            <p:spPr>
              <a:xfrm>
                <a:off x="680036617" y="0"/>
                <a:ext cx="10737423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" name="Google Shape;26;p1"/>
              <p:cNvSpPr txBox="1"/>
              <p:nvPr/>
            </p:nvSpPr>
            <p:spPr>
              <a:xfrm>
                <a:off x="733723693" y="0"/>
                <a:ext cx="178957061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7" name="Google Shape;27;p1"/>
            <p:cNvSpPr/>
            <p:nvPr/>
          </p:nvSpPr>
          <p:spPr>
            <a:xfrm>
              <a:off x="129814058" y="1519352510"/>
              <a:ext cx="1877814943" cy="354451702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29814058" y="1046111505"/>
              <a:ext cx="1877814943" cy="268712857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27532134" y="1701847327"/>
              <a:ext cx="617029182" cy="365468286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29814058" y="1594553801"/>
              <a:ext cx="1877814943" cy="445938401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71154369" y="1548570839"/>
              <a:ext cx="1433867101" cy="518744715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747494794" y="86265896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896129280" y="124489204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898084954" y="48042589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743583291" y="98192851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1048675269" y="1624251135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53866823" y="1267883511"/>
              <a:ext cx="259132787" cy="418636200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37310753" y="1629998948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143177885" y="859785061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291812397" y="1244892042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442402764" y="163287300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446314267" y="862658967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295723900" y="471804096"/>
              <a:ext cx="328886617" cy="419115047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1530107906" y="1250639893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 rot="1800000">
              <a:off x="1682653896" y="1635746798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800000">
              <a:off x="1682653896" y="865532911"/>
              <a:ext cx="328560528" cy="419115047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1800000">
              <a:off x="1838133497" y="1223816527"/>
              <a:ext cx="255221306" cy="418636200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1800000">
              <a:off x="1838133421" y="455997336"/>
              <a:ext cx="254895221" cy="419115340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9" name="Google Shape;49;p1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8D873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None/>
              <a:defRPr sz="1200" b="0" i="0" u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/>
        </p:nvSpPr>
        <p:spPr>
          <a:xfrm>
            <a:off x="2578000" y="4978400"/>
            <a:ext cx="5797500" cy="867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rgbClr val="A61C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3155550" y="701800"/>
            <a:ext cx="5797500" cy="5454300"/>
          </a:xfrm>
          <a:prstGeom prst="rect">
            <a:avLst/>
          </a:prstGeom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Sinterleme</a:t>
            </a:r>
            <a:endParaRPr sz="3600">
              <a:solidFill>
                <a:srgbClr val="F3F3F3"/>
              </a:solidFill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134250" y="1727700"/>
            <a:ext cx="2868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E599"/>
                </a:solidFill>
                <a:latin typeface="Alegreya"/>
                <a:ea typeface="Alegreya"/>
                <a:cs typeface="Alegreya"/>
                <a:sym typeface="Alegreya"/>
              </a:rPr>
              <a:t>Dr. Öğr. Üyesi Yunus Emre Benkli</a:t>
            </a:r>
            <a:endParaRPr>
              <a:solidFill>
                <a:srgbClr val="FFE59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3563250" y="6096500"/>
            <a:ext cx="5144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D9EAD3"/>
                </a:solidFill>
                <a:latin typeface="Alegreya"/>
                <a:ea typeface="Alegreya"/>
                <a:cs typeface="Alegreya"/>
                <a:sym typeface="Alegreya"/>
              </a:rPr>
              <a:t>Atatürk Üniversitesi Metalurji ve Malzeme Mühendisliği Bölümü</a:t>
            </a:r>
            <a:endParaRPr>
              <a:solidFill>
                <a:srgbClr val="D9EAD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632900"/>
            <a:ext cx="2273200" cy="225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8"/>
          <p:cNvGrpSpPr/>
          <p:nvPr/>
        </p:nvGrpSpPr>
        <p:grpSpPr>
          <a:xfrm>
            <a:off x="641350" y="908050"/>
            <a:ext cx="7818437" cy="5302250"/>
            <a:chOff x="468312" y="817562"/>
            <a:chExt cx="7991475" cy="5392737"/>
          </a:xfrm>
        </p:grpSpPr>
        <p:pic>
          <p:nvPicPr>
            <p:cNvPr id="348" name="Google Shape;348;p38"/>
            <p:cNvPicPr preferRelativeResize="0"/>
            <p:nvPr/>
          </p:nvPicPr>
          <p:blipFill rotWithShape="1">
            <a:blip r:embed="rId3">
              <a:alphaModFix/>
            </a:blip>
            <a:srcRect t="18856" r="-93"/>
            <a:stretch/>
          </p:blipFill>
          <p:spPr>
            <a:xfrm>
              <a:off x="468312" y="817562"/>
              <a:ext cx="4198937" cy="304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6825" y="836612"/>
              <a:ext cx="3382962" cy="300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8"/>
            <p:cNvPicPr preferRelativeResize="0"/>
            <p:nvPr/>
          </p:nvPicPr>
          <p:blipFill rotWithShape="1">
            <a:blip r:embed="rId5">
              <a:alphaModFix/>
            </a:blip>
            <a:srcRect l="6026" t="16885" r="2729" b="16184"/>
            <a:stretch/>
          </p:blipFill>
          <p:spPr>
            <a:xfrm>
              <a:off x="1403350" y="4005262"/>
              <a:ext cx="6338887" cy="2205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>
            <a:spLocks noGrp="1"/>
          </p:cNvSpPr>
          <p:nvPr>
            <p:ph type="body" idx="1"/>
          </p:nvPr>
        </p:nvSpPr>
        <p:spPr>
          <a:xfrm>
            <a:off x="587375" y="794463"/>
            <a:ext cx="7847012" cy="566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tr-TR" sz="20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SİNTERLEMEDE MEYDANA GELEN OLAYYLAR</a:t>
            </a:r>
            <a:endParaRPr dirty="0"/>
          </a:p>
          <a:p>
            <a:pPr marL="342900" lvl="0" indent="-2730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arasında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ısı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alışverişi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dirty="0"/>
          </a:p>
          <a:p>
            <a:pPr marL="342900" lvl="0" indent="-2730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yüksekliğinin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üzerinde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basıncının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düşmesi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dirty="0"/>
          </a:p>
          <a:p>
            <a:pPr marL="342900" lvl="0" indent="-2730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Suyun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buharlaşması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yoğunlaşması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dirty="0"/>
          </a:p>
          <a:p>
            <a:pPr marL="342900" lvl="0" indent="-2730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Kalsinasyon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reaksiyonları</a:t>
            </a:r>
            <a:r>
              <a:rPr lang="tr-TR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</a:p>
          <a:p>
            <a:pPr marL="342900" lvl="0" indent="-27305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yatağının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ateşleme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reaksiyonları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dirty="0"/>
          </a:p>
          <a:p>
            <a:pPr marL="342900" lvl="0" indent="-273050" algn="just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Eşik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sıcaklığının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üstünde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katıların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daha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görünür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özgül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ısısını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kullanarak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basitleştirilmiş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yolla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ergime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katılaşması</a:t>
            </a:r>
            <a:endParaRPr dirty="0"/>
          </a:p>
          <a:p>
            <a:pPr marL="342900" lvl="0" indent="-273050" algn="just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000" dirty="0"/>
              <a:t>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piritik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kükürdün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yanması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lang="tr-TR" sz="20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3050" algn="just">
              <a:lnSpc>
                <a:spcPct val="125000"/>
              </a:lnSpc>
              <a:spcBef>
                <a:spcPts val="0"/>
              </a:spcBef>
              <a:buSzPts val="1520"/>
            </a:pPr>
            <a:r>
              <a:rPr lang="en-US" dirty="0"/>
              <a:t>Sinter </a:t>
            </a:r>
            <a:r>
              <a:rPr lang="en-US" dirty="0" err="1"/>
              <a:t>yatağının</a:t>
            </a:r>
            <a:r>
              <a:rPr lang="en-US" dirty="0"/>
              <a:t> hem </a:t>
            </a:r>
            <a:r>
              <a:rPr lang="en-US" dirty="0" err="1"/>
              <a:t>yaş</a:t>
            </a:r>
            <a:r>
              <a:rPr lang="en-US" dirty="0"/>
              <a:t> hem de  </a:t>
            </a:r>
            <a:r>
              <a:rPr lang="en-US" dirty="0" err="1"/>
              <a:t>kuru</a:t>
            </a:r>
            <a:r>
              <a:rPr lang="en-US" dirty="0"/>
              <a:t> </a:t>
            </a:r>
            <a:r>
              <a:rPr lang="en-US" dirty="0" err="1"/>
              <a:t>bölgeleri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SO</a:t>
            </a:r>
            <a:r>
              <a:rPr lang="en-US" baseline="-25000" dirty="0"/>
              <a:t>2</a:t>
            </a:r>
            <a:r>
              <a:rPr lang="en-US" dirty="0"/>
              <a:t>’nin </a:t>
            </a:r>
            <a:r>
              <a:rPr lang="en-US" dirty="0" err="1"/>
              <a:t>absorbsiyonu</a:t>
            </a:r>
            <a:r>
              <a:rPr lang="en-US" dirty="0"/>
              <a:t>,</a:t>
            </a:r>
          </a:p>
          <a:p>
            <a:pPr marL="342900" lvl="0" indent="-273050" algn="just">
              <a:lnSpc>
                <a:spcPct val="125000"/>
              </a:lnSpc>
              <a:spcBef>
                <a:spcPts val="400"/>
              </a:spcBef>
              <a:buSzPts val="1520"/>
            </a:pPr>
            <a:r>
              <a:rPr lang="en-US" dirty="0" err="1"/>
              <a:t>Kalsiyum</a:t>
            </a:r>
            <a:r>
              <a:rPr lang="en-US" dirty="0"/>
              <a:t> </a:t>
            </a:r>
            <a:r>
              <a:rPr lang="en-US" dirty="0" err="1"/>
              <a:t>karbonatın</a:t>
            </a:r>
            <a:r>
              <a:rPr lang="en-US" dirty="0"/>
              <a:t> 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ayrışması</a:t>
            </a:r>
            <a:endParaRPr lang="en-US" dirty="0"/>
          </a:p>
          <a:p>
            <a:pPr marL="69850" lvl="0" indent="0" algn="just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3763" y="828578"/>
            <a:ext cx="5199062" cy="5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2"/>
          <p:cNvSpPr txBox="1"/>
          <p:nvPr/>
        </p:nvSpPr>
        <p:spPr>
          <a:xfrm>
            <a:off x="6127750" y="1052512"/>
            <a:ext cx="24701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3" descr="M k k(306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87" y="908050"/>
            <a:ext cx="7794625" cy="5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981075"/>
            <a:ext cx="7777162" cy="54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5637" y="908050"/>
            <a:ext cx="7888287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>
            <a:spLocks noGrp="1"/>
          </p:cNvSpPr>
          <p:nvPr>
            <p:ph type="body" idx="1"/>
          </p:nvPr>
        </p:nvSpPr>
        <p:spPr>
          <a:xfrm>
            <a:off x="250825" y="981075"/>
            <a:ext cx="8713787" cy="556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800" b="0" i="0" u="none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Yatak</a:t>
            </a:r>
            <a:r>
              <a:rPr lang="en-US" sz="28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8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Geçirgenliğine</a:t>
            </a:r>
            <a:r>
              <a:rPr lang="en-US" sz="28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Tesir</a:t>
            </a:r>
            <a:r>
              <a:rPr lang="en-US" sz="28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Eden </a:t>
            </a:r>
            <a:r>
              <a:rPr lang="en-US" sz="2800" b="0" i="0" u="none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Faktörler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200" dirty="0"/>
          </a:p>
          <a:p>
            <a:pPr marL="342900" lvl="0" indent="-2730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Cevherin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Tane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İriliği</a:t>
            </a:r>
            <a:endParaRPr lang="tr-TR" sz="2800" b="1" i="1" u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30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Şarjın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Rutubet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Miktarı</a:t>
            </a:r>
            <a:endParaRPr lang="tr-TR" sz="2800" b="1" i="1" u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30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Maddesinin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Tane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İriliği</a:t>
            </a:r>
            <a:endParaRPr lang="tr-TR" sz="2800" b="1" i="1" u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30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3200" b="1" i="1" dirty="0">
                <a:solidFill>
                  <a:schemeClr val="accent2"/>
                </a:solidFill>
              </a:rPr>
              <a:t>4. </a:t>
            </a:r>
            <a:r>
              <a:rPr lang="en-US" sz="3200" b="1" i="1" dirty="0" err="1">
                <a:solidFill>
                  <a:schemeClr val="accent2"/>
                </a:solidFill>
              </a:rPr>
              <a:t>İlave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</a:rPr>
              <a:t>Edilen</a:t>
            </a:r>
            <a:r>
              <a:rPr lang="en-US" sz="3200" b="1" i="1" dirty="0">
                <a:solidFill>
                  <a:schemeClr val="accent2"/>
                </a:solidFill>
              </a:rPr>
              <a:t> Sinter </a:t>
            </a:r>
            <a:r>
              <a:rPr lang="en-US" sz="3200" b="1" i="1" dirty="0" err="1">
                <a:solidFill>
                  <a:schemeClr val="accent2"/>
                </a:solidFill>
              </a:rPr>
              <a:t>Ufağı</a:t>
            </a:r>
            <a:endParaRPr lang="en-US" sz="3200" dirty="0"/>
          </a:p>
          <a:p>
            <a:pPr marL="342900" lvl="0" indent="-273050">
              <a:lnSpc>
                <a:spcPct val="125000"/>
              </a:lnSpc>
              <a:spcBef>
                <a:spcPts val="400"/>
              </a:spcBef>
              <a:buSzPts val="1520"/>
            </a:pPr>
            <a:r>
              <a:rPr lang="en-US" sz="3200" b="1" i="1" dirty="0">
                <a:solidFill>
                  <a:schemeClr val="accent2"/>
                </a:solidFill>
              </a:rPr>
              <a:t>5. </a:t>
            </a:r>
            <a:r>
              <a:rPr lang="en-US" sz="3200" b="1" i="1" dirty="0" err="1">
                <a:solidFill>
                  <a:schemeClr val="accent2"/>
                </a:solidFill>
              </a:rPr>
              <a:t>Cevherin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</a:rPr>
              <a:t>Kimyasal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</a:rPr>
              <a:t>Yapısı</a:t>
            </a:r>
            <a:endParaRPr lang="tr-TR" sz="3200" b="1" i="1" dirty="0">
              <a:solidFill>
                <a:schemeClr val="accent2"/>
              </a:solidFill>
            </a:endParaRPr>
          </a:p>
          <a:p>
            <a:pPr marL="342900" lvl="0" indent="-273050">
              <a:lnSpc>
                <a:spcPct val="125000"/>
              </a:lnSpc>
              <a:spcBef>
                <a:spcPts val="0"/>
              </a:spcBef>
              <a:buSzPts val="1520"/>
            </a:pPr>
            <a:r>
              <a:rPr lang="en-US" sz="3200" b="1" i="1" dirty="0">
                <a:solidFill>
                  <a:schemeClr val="accent2"/>
                </a:solidFill>
              </a:rPr>
              <a:t>6. </a:t>
            </a:r>
            <a:r>
              <a:rPr lang="en-US" sz="3200" b="1" i="1" dirty="0" err="1">
                <a:solidFill>
                  <a:schemeClr val="accent2"/>
                </a:solidFill>
              </a:rPr>
              <a:t>Homojen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</a:rPr>
              <a:t>Karışım</a:t>
            </a:r>
            <a:endParaRPr lang="en-US" sz="3200" dirty="0"/>
          </a:p>
          <a:p>
            <a:pPr marL="342900" lvl="0" indent="-273050">
              <a:lnSpc>
                <a:spcPct val="125000"/>
              </a:lnSpc>
              <a:spcBef>
                <a:spcPts val="400"/>
              </a:spcBef>
              <a:buSzPts val="1520"/>
            </a:pPr>
            <a:r>
              <a:rPr lang="en-US" sz="3200" b="1" i="1" dirty="0">
                <a:solidFill>
                  <a:schemeClr val="accent2"/>
                </a:solidFill>
              </a:rPr>
              <a:t>7. </a:t>
            </a:r>
            <a:r>
              <a:rPr lang="en-US" sz="3200" b="1" i="1" dirty="0" err="1">
                <a:solidFill>
                  <a:schemeClr val="accent2"/>
                </a:solidFill>
              </a:rPr>
              <a:t>Basınç</a:t>
            </a:r>
            <a:r>
              <a:rPr lang="en-US" sz="3200" b="1" i="1" dirty="0">
                <a:solidFill>
                  <a:schemeClr val="accent2"/>
                </a:solidFill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</a:rPr>
              <a:t>Farkı</a:t>
            </a: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3"/>
          <p:cNvSpPr txBox="1">
            <a:spLocks noGrp="1"/>
          </p:cNvSpPr>
          <p:nvPr>
            <p:ph type="body" idx="1"/>
          </p:nvPr>
        </p:nvSpPr>
        <p:spPr>
          <a:xfrm>
            <a:off x="627062" y="981075"/>
            <a:ext cx="7834312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36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Sinterleme </a:t>
            </a:r>
            <a:r>
              <a:rPr lang="en-US" sz="3600" b="0" i="0" u="none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Yöntemleri</a:t>
            </a:r>
            <a:r>
              <a:rPr lang="en-US" sz="3600" b="0" i="0" u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4000" dirty="0"/>
          </a:p>
          <a:p>
            <a:pPr marL="69850" lvl="0" indent="-9652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36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Hava</a:t>
            </a:r>
            <a:r>
              <a:rPr lang="en-US" sz="3600" b="0" i="1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akımında</a:t>
            </a:r>
            <a:r>
              <a:rPr lang="en-US" sz="3600" b="0" i="1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sinterleme</a:t>
            </a:r>
            <a:endParaRPr sz="4000" dirty="0"/>
          </a:p>
          <a:p>
            <a:pPr marL="639762" lvl="1" indent="-273048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lang="en-US" sz="32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Vagon</a:t>
            </a:r>
            <a:r>
              <a:rPr lang="en-US" sz="3200" b="0" i="1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sinterleme </a:t>
            </a:r>
            <a:r>
              <a:rPr lang="en-US" sz="32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yöntemi</a:t>
            </a:r>
            <a:endParaRPr sz="3600" dirty="0"/>
          </a:p>
          <a:p>
            <a:pPr marL="639762" lvl="1" indent="-273048" algn="l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</a:pPr>
            <a:r>
              <a:rPr lang="en-US" sz="32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Döner</a:t>
            </a:r>
            <a:r>
              <a:rPr lang="en-US" sz="3200" b="0" i="1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ızgara</a:t>
            </a:r>
            <a:r>
              <a:rPr lang="en-US" sz="3200" b="0" i="1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bant</a:t>
            </a:r>
            <a:r>
              <a:rPr lang="en-US" sz="3200" b="0" i="1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0" i="1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yöntemi</a:t>
            </a:r>
            <a:endParaRPr sz="3600" dirty="0"/>
          </a:p>
          <a:p>
            <a:pPr marL="69850" lvl="0" indent="-9652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3600" b="0" i="1" u="none" dirty="0" err="1">
                <a:solidFill>
                  <a:schemeClr val="dk2"/>
                </a:solidFill>
                <a:sym typeface="Century Gothic"/>
              </a:rPr>
              <a:t>Döner</a:t>
            </a:r>
            <a:r>
              <a:rPr lang="en-US" sz="3600" b="0" i="1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3600" b="0" i="1" u="none" dirty="0" err="1">
                <a:solidFill>
                  <a:schemeClr val="dk2"/>
                </a:solidFill>
                <a:sym typeface="Century Gothic"/>
              </a:rPr>
              <a:t>fırında</a:t>
            </a:r>
            <a:r>
              <a:rPr lang="en-US" sz="3600" b="0" i="1" u="none" dirty="0">
                <a:solidFill>
                  <a:schemeClr val="dk2"/>
                </a:solidFill>
                <a:sym typeface="Century Gothic"/>
              </a:rPr>
              <a:t> sinterleme </a:t>
            </a:r>
            <a:r>
              <a:rPr lang="en-US" sz="3600" b="0" i="1" u="none" dirty="0" err="1">
                <a:solidFill>
                  <a:schemeClr val="dk2"/>
                </a:solidFill>
                <a:sym typeface="Century Gothic"/>
              </a:rPr>
              <a:t>yöntemi</a:t>
            </a:r>
            <a:endParaRPr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"/>
          <p:cNvSpPr txBox="1">
            <a:spLocks noGrp="1"/>
          </p:cNvSpPr>
          <p:nvPr>
            <p:ph type="body" idx="1"/>
          </p:nvPr>
        </p:nvSpPr>
        <p:spPr>
          <a:xfrm>
            <a:off x="695325" y="981075"/>
            <a:ext cx="7724775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Hava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akımında</a:t>
            </a:r>
            <a:r>
              <a:rPr lang="en-US" sz="28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sinterleme:</a:t>
            </a:r>
            <a:r>
              <a:rPr lang="en-US" sz="28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Yakıtla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karıştırılan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gevşek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olarak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ızgara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üzerine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verilmekte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üstten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ateşlenerek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aşağı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doğru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emilen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ile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ızgara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altına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kadar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yakılmaktadır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dirty="0"/>
          </a:p>
          <a:p>
            <a:pPr marL="342900" lvl="0" indent="-2730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karışımı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değiştirilerek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sinterleme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sıcaklığı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ayarlanabilmektedir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dirty="0"/>
          </a:p>
          <a:p>
            <a:pPr marL="342900" lvl="0" indent="-27305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sinterleme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yakıt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yığınının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geçirgen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olması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şarttır</a:t>
            </a:r>
            <a:r>
              <a:rPr lang="en-US" sz="28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dirty="0"/>
          </a:p>
          <a:p>
            <a:pPr marL="342900" lvl="0" indent="-176530" algn="l" rtl="0">
              <a:spcBef>
                <a:spcPts val="400"/>
              </a:spcBef>
              <a:spcAft>
                <a:spcPts val="0"/>
              </a:spcAft>
              <a:buSzPts val="1520"/>
              <a:buNone/>
            </a:pPr>
            <a:endParaRPr sz="20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>
            <a:spLocks noGrp="1"/>
          </p:cNvSpPr>
          <p:nvPr>
            <p:ph type="body" idx="1"/>
          </p:nvPr>
        </p:nvSpPr>
        <p:spPr>
          <a:xfrm>
            <a:off x="723900" y="693737"/>
            <a:ext cx="7751762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20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US" sz="20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Döner</a:t>
            </a:r>
            <a:r>
              <a:rPr lang="en-US" sz="20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0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sinterleme </a:t>
            </a:r>
            <a:r>
              <a:rPr lang="en-US" sz="2000" b="1" i="1" u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yöntemi</a:t>
            </a:r>
            <a:r>
              <a:rPr lang="en-US" sz="2000" b="1" i="1" u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000" b="1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Uzunluğu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30 – 70 m.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arasında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çapı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birkaç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metre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döner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kullanılmaktadır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69850" lvl="0" indent="-9652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derecelik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eğime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sahiptir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0.8 – 1.5 d/d.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hızla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dönmektedir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69850" lvl="0" indent="-9652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Alt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kısımdan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yanıcı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verilmektedir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Bu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suretle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sinterlenen mal,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başka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döner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veya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bantlarda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soğutulmaktadır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69850" lvl="0" indent="-9652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Bunların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büyük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dezavantajları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sinterlerin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gövdesine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yapışması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sık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temizleme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gereğinin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ortaya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çıkmasıdır</a:t>
            </a:r>
            <a:r>
              <a:rPr lang="en-US" sz="20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body" idx="1"/>
          </p:nvPr>
        </p:nvSpPr>
        <p:spPr>
          <a:xfrm>
            <a:off x="587375" y="981075"/>
            <a:ext cx="7997825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en-US" sz="4000" b="1" i="0" u="none" dirty="0">
                <a:solidFill>
                  <a:schemeClr val="accent2"/>
                </a:solidFill>
                <a:sym typeface="Century Gothic"/>
              </a:rPr>
              <a:t>3.Sinterleme</a:t>
            </a:r>
            <a:br>
              <a:rPr lang="en-US" sz="4000" b="0" i="0" u="none" dirty="0">
                <a:solidFill>
                  <a:schemeClr val="accent2"/>
                </a:solidFill>
                <a:sym typeface="Century Gothic"/>
              </a:rPr>
            </a:br>
            <a:endParaRPr sz="4000" dirty="0"/>
          </a:p>
          <a:p>
            <a:pPr marL="69850" lvl="0" indent="-96520" algn="just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cevherlerin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aglomerasyon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yolu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ile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sng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istenen</a:t>
            </a:r>
            <a:r>
              <a:rPr lang="en-US" sz="3600" b="0" i="1" u="sng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sng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parça</a:t>
            </a:r>
            <a:r>
              <a:rPr lang="en-US" sz="3600" b="1" i="1" u="sng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sng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iriliğine</a:t>
            </a:r>
            <a:r>
              <a:rPr lang="en-US" sz="3600" b="1" i="1" u="sng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b="1" i="1" u="sng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mukavemete</a:t>
            </a:r>
            <a:r>
              <a:rPr lang="en-US" sz="3600" b="1" i="1" u="sng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3600" b="1" i="1" u="sng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</a:t>
            </a:r>
            <a:r>
              <a:rPr lang="en-US" sz="3600" b="1" i="1" u="sng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sng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geçirgenliğine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sahip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duruma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getirilmesi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işlemidir</a:t>
            </a:r>
            <a:r>
              <a:rPr lang="en-US" sz="36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"/>
          <p:cNvSpPr txBox="1">
            <a:spLocks noGrp="1"/>
          </p:cNvSpPr>
          <p:nvPr>
            <p:ph type="body" idx="1"/>
          </p:nvPr>
        </p:nvSpPr>
        <p:spPr>
          <a:xfrm>
            <a:off x="587375" y="981075"/>
            <a:ext cx="7956550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32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SİNTERLEMEYİ ETKİLEYEN FAKTÖRLER</a:t>
            </a:r>
            <a:endParaRPr sz="3600" dirty="0"/>
          </a:p>
          <a:p>
            <a:pPr marL="527050" lvl="0" indent="-4572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SzPts val="1520"/>
              <a:buAutoNum type="arabicPeriod"/>
            </a:pPr>
            <a:r>
              <a:rPr lang="en-US" sz="3200" b="1" i="1" u="none" dirty="0" err="1">
                <a:solidFill>
                  <a:schemeClr val="accent2"/>
                </a:solidFill>
                <a:sym typeface="Century Gothic"/>
              </a:rPr>
              <a:t>Kokun</a:t>
            </a:r>
            <a:r>
              <a:rPr lang="en-US" sz="3200" b="1" i="1" u="none" dirty="0">
                <a:solidFill>
                  <a:schemeClr val="accent2"/>
                </a:solidFill>
                <a:sym typeface="Century Gothic"/>
              </a:rPr>
              <a:t> Sinterlemeye </a:t>
            </a:r>
            <a:r>
              <a:rPr lang="en-US" sz="3200" b="1" i="1" u="none" dirty="0" err="1">
                <a:solidFill>
                  <a:schemeClr val="accent2"/>
                </a:solidFill>
                <a:sym typeface="Century Gothic"/>
              </a:rPr>
              <a:t>Etkisi</a:t>
            </a:r>
            <a:endParaRPr lang="tr-TR" sz="3200" b="1" i="1" dirty="0">
              <a:solidFill>
                <a:schemeClr val="accent2"/>
              </a:solidFill>
            </a:endParaRPr>
          </a:p>
          <a:p>
            <a:pPr marL="69850" lvl="0" indent="0" algn="just">
              <a:lnSpc>
                <a:spcPct val="125000"/>
              </a:lnSpc>
              <a:spcBef>
                <a:spcPts val="0"/>
              </a:spcBef>
              <a:buSzPts val="1824"/>
              <a:buNone/>
            </a:pPr>
            <a:r>
              <a:rPr lang="en-US" sz="3600" b="1" i="1" dirty="0">
                <a:solidFill>
                  <a:schemeClr val="accent2"/>
                </a:solidFill>
              </a:rPr>
              <a:t>2. </a:t>
            </a:r>
            <a:r>
              <a:rPr lang="en-US" sz="3600" b="1" i="1" dirty="0" err="1">
                <a:solidFill>
                  <a:schemeClr val="accent2"/>
                </a:solidFill>
              </a:rPr>
              <a:t>Cevher</a:t>
            </a:r>
            <a:r>
              <a:rPr lang="en-US" sz="3600" b="1" i="1" dirty="0">
                <a:solidFill>
                  <a:schemeClr val="accent2"/>
                </a:solidFill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</a:rPr>
              <a:t>İriliği</a:t>
            </a:r>
            <a:endParaRPr lang="tr-TR" sz="3600" b="1" i="1" dirty="0">
              <a:solidFill>
                <a:schemeClr val="accent2"/>
              </a:solidFill>
            </a:endParaRPr>
          </a:p>
          <a:p>
            <a:pPr marL="69850" lvl="0" indent="0">
              <a:lnSpc>
                <a:spcPct val="125000"/>
              </a:lnSpc>
              <a:spcBef>
                <a:spcPts val="0"/>
              </a:spcBef>
              <a:buSzPts val="1824"/>
              <a:buNone/>
            </a:pPr>
            <a:r>
              <a:rPr lang="en-US" sz="3600" b="1" i="1" dirty="0">
                <a:solidFill>
                  <a:schemeClr val="accent2"/>
                </a:solidFill>
              </a:rPr>
              <a:t>3. Sinter </a:t>
            </a:r>
            <a:r>
              <a:rPr lang="en-US" sz="3600" b="1" i="1" dirty="0" err="1">
                <a:solidFill>
                  <a:schemeClr val="accent2"/>
                </a:solidFill>
              </a:rPr>
              <a:t>Tozu</a:t>
            </a:r>
            <a:endParaRPr lang="tr-TR" sz="3600" b="1" i="1" dirty="0">
              <a:solidFill>
                <a:schemeClr val="accent2"/>
              </a:solidFill>
            </a:endParaRPr>
          </a:p>
          <a:p>
            <a:pPr marL="69850" lvl="0" indent="0" algn="just">
              <a:lnSpc>
                <a:spcPct val="125000"/>
              </a:lnSpc>
              <a:spcBef>
                <a:spcPts val="0"/>
              </a:spcBef>
              <a:buSzPts val="1824"/>
              <a:buNone/>
            </a:pPr>
            <a:r>
              <a:rPr lang="en-US" sz="3600" b="1" i="1" dirty="0">
                <a:solidFill>
                  <a:schemeClr val="accent2"/>
                </a:solidFill>
              </a:rPr>
              <a:t>4. </a:t>
            </a:r>
            <a:r>
              <a:rPr lang="en-US" sz="3600" b="1" i="1" dirty="0" err="1">
                <a:solidFill>
                  <a:schemeClr val="accent2"/>
                </a:solidFill>
              </a:rPr>
              <a:t>Bazikliğin</a:t>
            </a:r>
            <a:r>
              <a:rPr lang="en-US" sz="3600" b="1" i="1" dirty="0">
                <a:solidFill>
                  <a:schemeClr val="accent2"/>
                </a:solidFill>
              </a:rPr>
              <a:t> Sinterlemeye </a:t>
            </a:r>
            <a:r>
              <a:rPr lang="en-US" sz="3600" b="1" i="1" dirty="0" err="1">
                <a:solidFill>
                  <a:schemeClr val="accent2"/>
                </a:solidFill>
              </a:rPr>
              <a:t>Etkisi</a:t>
            </a:r>
            <a:endParaRPr lang="tr-TR" sz="3600" b="1" i="1" dirty="0">
              <a:solidFill>
                <a:schemeClr val="accent2"/>
              </a:solidFill>
            </a:endParaRPr>
          </a:p>
          <a:p>
            <a:pPr marL="69850" lvl="0" indent="0" algn="just">
              <a:lnSpc>
                <a:spcPct val="120000"/>
              </a:lnSpc>
              <a:spcBef>
                <a:spcPts val="0"/>
              </a:spcBef>
              <a:buSzPts val="2128"/>
              <a:buNone/>
            </a:pPr>
            <a:r>
              <a:rPr lang="en-US" sz="3600" b="1" i="1" dirty="0">
                <a:solidFill>
                  <a:schemeClr val="accent2"/>
                </a:solidFill>
              </a:rPr>
              <a:t>5.Rutubetin Sinterlemeye </a:t>
            </a:r>
            <a:r>
              <a:rPr lang="en-US" sz="3600" b="1" i="1" dirty="0" err="1">
                <a:solidFill>
                  <a:schemeClr val="accent2"/>
                </a:solidFill>
              </a:rPr>
              <a:t>Etkisi</a:t>
            </a:r>
            <a:endParaRPr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7"/>
          <p:cNvSpPr txBox="1">
            <a:spLocks noGrp="1"/>
          </p:cNvSpPr>
          <p:nvPr>
            <p:ph type="body" idx="1"/>
          </p:nvPr>
        </p:nvSpPr>
        <p:spPr>
          <a:xfrm>
            <a:off x="709612" y="688975"/>
            <a:ext cx="7710487" cy="540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	Sinterlemede </a:t>
            </a:r>
            <a:r>
              <a:rPr lang="en-US" sz="6000" b="0" i="0" u="none" dirty="0" err="1">
                <a:solidFill>
                  <a:schemeClr val="dk2"/>
                </a:solidFill>
                <a:sym typeface="Century Gothic"/>
              </a:rPr>
              <a:t>iki</a:t>
            </a: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 işlem </a:t>
            </a:r>
            <a:r>
              <a:rPr lang="en-US" sz="6000" b="0" i="0" u="none" dirty="0" err="1">
                <a:solidFill>
                  <a:schemeClr val="dk2"/>
                </a:solidFill>
                <a:sym typeface="Century Gothic"/>
              </a:rPr>
              <a:t>aynı</a:t>
            </a: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6000" b="0" i="0" u="none" dirty="0" err="1">
                <a:solidFill>
                  <a:schemeClr val="dk2"/>
                </a:solidFill>
                <a:sym typeface="Century Gothic"/>
              </a:rPr>
              <a:t>anda</a:t>
            </a: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6000" b="0" i="0" u="none" dirty="0" err="1">
                <a:solidFill>
                  <a:schemeClr val="dk2"/>
                </a:solidFill>
                <a:sym typeface="Century Gothic"/>
              </a:rPr>
              <a:t>yapılır</a:t>
            </a: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.</a:t>
            </a:r>
            <a:endParaRPr lang="tr-TR" sz="6000" b="0" i="0" u="none" dirty="0">
              <a:solidFill>
                <a:schemeClr val="dk2"/>
              </a:solidFill>
              <a:sym typeface="Century Gothic"/>
            </a:endParaRPr>
          </a:p>
          <a:p>
            <a:pPr marL="34290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6000" b="0" i="0" u="none" dirty="0">
              <a:solidFill>
                <a:schemeClr val="dk2"/>
              </a:solidFill>
              <a:sym typeface="Century Gothic"/>
            </a:endParaRPr>
          </a:p>
          <a:p>
            <a:pPr marL="342900" marR="0" lvl="0" indent="-2730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6000" b="0" i="0" u="sng" dirty="0">
                <a:solidFill>
                  <a:schemeClr val="dk2"/>
                </a:solidFill>
                <a:sym typeface="Century Gothic"/>
              </a:rPr>
              <a:t>1. </a:t>
            </a:r>
            <a:r>
              <a:rPr lang="en-US" sz="6000" b="0" i="0" u="sng" dirty="0" err="1">
                <a:solidFill>
                  <a:schemeClr val="dk2"/>
                </a:solidFill>
                <a:sym typeface="Century Gothic"/>
              </a:rPr>
              <a:t>Oksitleme</a:t>
            </a: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 </a:t>
            </a:r>
            <a:endParaRPr sz="6000" dirty="0"/>
          </a:p>
          <a:p>
            <a:pPr marL="342900" marR="0" lvl="0" indent="-2730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6000" b="0" i="0" u="sng" dirty="0">
                <a:solidFill>
                  <a:schemeClr val="dk2"/>
                </a:solidFill>
                <a:sym typeface="Century Gothic"/>
              </a:rPr>
              <a:t>2. </a:t>
            </a:r>
            <a:r>
              <a:rPr lang="en-US" sz="6000" b="0" i="0" u="sng" dirty="0" err="1">
                <a:solidFill>
                  <a:schemeClr val="dk2"/>
                </a:solidFill>
                <a:sym typeface="Century Gothic"/>
              </a:rPr>
              <a:t>Termik</a:t>
            </a:r>
            <a:r>
              <a:rPr lang="en-US" sz="6000" b="0" i="0" u="sng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6000" b="0" i="0" u="sng" dirty="0" err="1">
                <a:solidFill>
                  <a:schemeClr val="dk2"/>
                </a:solidFill>
                <a:sym typeface="Century Gothic"/>
              </a:rPr>
              <a:t>sertleştirme</a:t>
            </a:r>
            <a:endParaRPr sz="6000" dirty="0"/>
          </a:p>
          <a:p>
            <a:pPr marL="342900" marR="0" lvl="0" indent="-27305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6000" b="0" i="0" u="none" dirty="0">
                <a:solidFill>
                  <a:schemeClr val="dk2"/>
                </a:solidFill>
                <a:sym typeface="Century Gothic"/>
              </a:rPr>
              <a:t>	</a:t>
            </a:r>
            <a:endParaRPr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 txBox="1">
            <a:spLocks noGrp="1"/>
          </p:cNvSpPr>
          <p:nvPr>
            <p:ph type="body" idx="1"/>
          </p:nvPr>
        </p:nvSpPr>
        <p:spPr>
          <a:xfrm>
            <a:off x="757237" y="665162"/>
            <a:ext cx="7881937" cy="353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 </a:t>
            </a:r>
            <a:r>
              <a:rPr lang="en-US" sz="2400" b="0" i="0" u="sng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harmanı</a:t>
            </a:r>
            <a:r>
              <a:rPr lang="en-US" sz="24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342900" marR="0" lvl="0" indent="-2730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demir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cevherleri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Konsantreler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Tufaller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(FeO, Fe</a:t>
            </a:r>
            <a:r>
              <a:rPr lang="en-US" sz="2000" b="0" i="0" u="none" strike="noStrike" cap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000" b="0" i="0" u="none" strike="noStrike" cap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Pirit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(FeS</a:t>
            </a:r>
            <a:r>
              <a:rPr lang="en-US" sz="2000" b="0" i="0" u="none" strike="noStrike" cap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Kalsinasyon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artıkları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baca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tozları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Kok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tozu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(0-3 mm), (%3,5-5,0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sabit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karbon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verecek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oranda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Kireç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taşı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(CaCO</a:t>
            </a:r>
            <a:r>
              <a:rPr lang="en-US" sz="2000" b="0" i="0" u="none" strike="noStrike" cap="none" baseline="-25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0-3 mm.), </a:t>
            </a:r>
            <a:endParaRPr dirty="0"/>
          </a:p>
          <a:p>
            <a:pPr marL="639762" marR="0" lvl="1" indent="-27304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</a:t>
            </a:r>
            <a:endParaRPr dirty="0"/>
          </a:p>
        </p:txBody>
      </p:sp>
      <p:pic>
        <p:nvPicPr>
          <p:cNvPr id="502" name="Google Shape;502;p68"/>
          <p:cNvPicPr preferRelativeResize="0"/>
          <p:nvPr/>
        </p:nvPicPr>
        <p:blipFill rotWithShape="1">
          <a:blip r:embed="rId3">
            <a:alphaModFix/>
          </a:blip>
          <a:srcRect l="36686" t="35156" r="22688" b="46571"/>
          <a:stretch/>
        </p:blipFill>
        <p:spPr>
          <a:xfrm>
            <a:off x="1584745" y="4011612"/>
            <a:ext cx="5645151" cy="19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75" y="831850"/>
            <a:ext cx="7934325" cy="544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body" idx="1"/>
          </p:nvPr>
        </p:nvSpPr>
        <p:spPr>
          <a:xfrm>
            <a:off x="587375" y="981075"/>
            <a:ext cx="7997825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Sinterleşmenin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amaçlarından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biri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sinterleme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esnasında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cevherin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kimyasal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yapısında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zararlı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miktarda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bulunan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elmentleri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bertaraf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etmektir</a:t>
            </a:r>
            <a:r>
              <a:rPr lang="en-US" sz="4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457200" y="295275"/>
            <a:ext cx="8229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1" i="0" u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4000" b="1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1" i="0" u="none" dirty="0" err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Özelliği</a:t>
            </a:r>
            <a:endParaRPr dirty="0"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457200" y="1400175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Sinterlik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100 mesh(150 μ) den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daha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büyük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tozlar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içeren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15722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Peletlik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100 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mesh’den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daha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küçük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tozlar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içeren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cevherdir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15722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>
            <a:spLocks noGrp="1"/>
          </p:cNvSpPr>
          <p:nvPr>
            <p:ph type="title"/>
          </p:nvPr>
        </p:nvSpPr>
        <p:spPr>
          <a:xfrm>
            <a:off x="457200" y="341312"/>
            <a:ext cx="82296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1" i="0" u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SİNTERLEMENİN AMAÇLARI </a:t>
            </a:r>
            <a:endParaRPr dirty="0"/>
          </a:p>
        </p:txBody>
      </p:sp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3724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Toz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haldeki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hammaddeleri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kullanılabilir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boyutlara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getirmek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Demir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cevherlerinde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mevcut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olan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S’ü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oksitlemek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suretiyle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gidererek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zararsız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miktarlara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indirmek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34290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çalışma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şartlarında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rahatlıkla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kullanılabilecek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redüklenme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kabiliyeti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mukavemetli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ufalanmaya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dayanıklı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şarj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malzemesi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elde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etmek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suretiyle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üretim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verimini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arttırmak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işletme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arızalarını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azaltmak</a:t>
            </a:r>
            <a:r>
              <a:rPr lang="en-US" sz="2400" b="0" i="0" u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>
            <a:spLocks noGrp="1"/>
          </p:cNvSpPr>
          <p:nvPr>
            <p:ph type="body" idx="1"/>
          </p:nvPr>
        </p:nvSpPr>
        <p:spPr>
          <a:xfrm>
            <a:off x="371475" y="866775"/>
            <a:ext cx="8324850" cy="57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>
              <a:lnSpc>
                <a:spcPct val="80000"/>
              </a:lnSpc>
              <a:spcBef>
                <a:spcPts val="0"/>
              </a:spcBef>
              <a:buSzPts val="1824"/>
              <a:buNone/>
            </a:pPr>
            <a:r>
              <a:rPr lang="en-US" b="1" dirty="0">
                <a:solidFill>
                  <a:schemeClr val="accent1"/>
                </a:solidFill>
              </a:rPr>
              <a:t>SİNTERLEMENİN </a:t>
            </a:r>
            <a:r>
              <a:rPr lang="tr-TR" b="1" dirty="0">
                <a:solidFill>
                  <a:schemeClr val="accent1"/>
                </a:solidFill>
              </a:rPr>
              <a:t>FAYDALARI</a:t>
            </a:r>
            <a:endParaRPr sz="2400" b="0" i="0" u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2232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Kükürtlü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curuf,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pirit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artığı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benzeri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demir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içeren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hammaddelerin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yalnız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başına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kullanılmalarına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imkan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olmadığı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halde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sinter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şarjında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rahatlıkla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kullanılarak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sinterlenmiş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ürün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halinde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yüksek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verilmeye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elverişli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hale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geçerler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82232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Fırınlarda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ham demir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üretimi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için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kullanılan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kok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miktarı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azalır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  <a:p>
            <a:pPr marL="82232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Üretim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esnasında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elde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edilen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curuf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miktarı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azalır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82232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AutoNum type="arabicPeriod"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Fırının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üretim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miktarı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artar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1"/>
          <p:cNvGrpSpPr/>
          <p:nvPr/>
        </p:nvGrpSpPr>
        <p:grpSpPr>
          <a:xfrm>
            <a:off x="556594" y="727746"/>
            <a:ext cx="8014319" cy="5458741"/>
            <a:chOff x="1784695" y="2099470"/>
            <a:chExt cx="15203142" cy="9178130"/>
          </a:xfrm>
        </p:grpSpPr>
        <p:grpSp>
          <p:nvGrpSpPr>
            <p:cNvPr id="305" name="Google Shape;305;p31"/>
            <p:cNvGrpSpPr/>
            <p:nvPr/>
          </p:nvGrpSpPr>
          <p:grpSpPr>
            <a:xfrm>
              <a:off x="1784695" y="2099470"/>
              <a:ext cx="12345642" cy="9178130"/>
              <a:chOff x="1784695" y="2099470"/>
              <a:chExt cx="12345642" cy="9178130"/>
            </a:xfrm>
          </p:grpSpPr>
          <p:pic>
            <p:nvPicPr>
              <p:cNvPr id="306" name="Google Shape;306;p31" descr="SCAN00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60000">
                <a:off x="1843087" y="2197100"/>
                <a:ext cx="11247437" cy="67897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7" name="Google Shape;307;p31"/>
              <p:cNvSpPr txBox="1"/>
              <p:nvPr/>
            </p:nvSpPr>
            <p:spPr>
              <a:xfrm>
                <a:off x="2414587" y="8705850"/>
                <a:ext cx="11715750" cy="257175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Times New Roman"/>
                  <a:buNone/>
                </a:pPr>
                <a:endParaRPr dirty="0"/>
              </a:p>
            </p:txBody>
          </p:sp>
        </p:grpSp>
        <p:sp>
          <p:nvSpPr>
            <p:cNvPr id="308" name="Google Shape;308;p31"/>
            <p:cNvSpPr txBox="1"/>
            <p:nvPr/>
          </p:nvSpPr>
          <p:spPr>
            <a:xfrm>
              <a:off x="10701337" y="2414587"/>
              <a:ext cx="6286500" cy="400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1400"/>
                <a:buFont typeface="Times New Roman"/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3"/>
          <p:cNvPicPr preferRelativeResize="0"/>
          <p:nvPr/>
        </p:nvPicPr>
        <p:blipFill rotWithShape="1">
          <a:blip r:embed="rId3">
            <a:alphaModFix/>
          </a:blip>
          <a:srcRect b="65541"/>
          <a:stretch/>
        </p:blipFill>
        <p:spPr>
          <a:xfrm>
            <a:off x="558800" y="2344964"/>
            <a:ext cx="8053387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3"/>
          <p:cNvSpPr txBox="1"/>
          <p:nvPr/>
        </p:nvSpPr>
        <p:spPr>
          <a:xfrm>
            <a:off x="558800" y="3933825"/>
            <a:ext cx="85852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/>
          <p:nvPr/>
        </p:nvSpPr>
        <p:spPr>
          <a:xfrm>
            <a:off x="627062" y="4164012"/>
            <a:ext cx="8048625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dirty="0"/>
          </a:p>
        </p:txBody>
      </p:sp>
      <p:pic>
        <p:nvPicPr>
          <p:cNvPr id="325" name="Google Shape;325;p34"/>
          <p:cNvPicPr preferRelativeResize="0"/>
          <p:nvPr/>
        </p:nvPicPr>
        <p:blipFill rotWithShape="1">
          <a:blip r:embed="rId3">
            <a:alphaModFix/>
          </a:blip>
          <a:srcRect l="16418" t="34458" r="3673" b="29965"/>
          <a:stretch/>
        </p:blipFill>
        <p:spPr>
          <a:xfrm>
            <a:off x="627062" y="908050"/>
            <a:ext cx="7807325" cy="288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stin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553</Words>
  <Application>Microsoft Office PowerPoint</Application>
  <PresentationFormat>Ekran Gösterisi (4:3)</PresentationFormat>
  <Paragraphs>74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Bree Serif</vt:lpstr>
      <vt:lpstr>Arial</vt:lpstr>
      <vt:lpstr>Noto Sans Symbols</vt:lpstr>
      <vt:lpstr>Proxima Nova</vt:lpstr>
      <vt:lpstr>Lobster</vt:lpstr>
      <vt:lpstr>Century Gothic</vt:lpstr>
      <vt:lpstr>Times New Roman</vt:lpstr>
      <vt:lpstr>Alegreya</vt:lpstr>
      <vt:lpstr>Garamond</vt:lpstr>
      <vt:lpstr>Austin</vt:lpstr>
      <vt:lpstr>Spearmint</vt:lpstr>
      <vt:lpstr>Sinterleme</vt:lpstr>
      <vt:lpstr>PowerPoint Sunusu</vt:lpstr>
      <vt:lpstr>PowerPoint Sunusu</vt:lpstr>
      <vt:lpstr>Cevher Özelliği</vt:lpstr>
      <vt:lpstr>SİNTERLEMENİN AMAÇLARI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Sinterleme</dc:title>
  <dc:creator>Dell</dc:creator>
  <cp:lastModifiedBy>yeb</cp:lastModifiedBy>
  <cp:revision>9</cp:revision>
  <dcterms:modified xsi:type="dcterms:W3CDTF">2024-05-28T07:48:45Z</dcterms:modified>
</cp:coreProperties>
</file>