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7"/>
  </p:notesMasterIdLst>
  <p:sldIdLst>
    <p:sldId id="258" r:id="rId2"/>
    <p:sldId id="384" r:id="rId3"/>
    <p:sldId id="396" r:id="rId4"/>
    <p:sldId id="385" r:id="rId5"/>
    <p:sldId id="386" r:id="rId6"/>
    <p:sldId id="387" r:id="rId7"/>
    <p:sldId id="388" r:id="rId8"/>
    <p:sldId id="389" r:id="rId9"/>
    <p:sldId id="390" r:id="rId10"/>
    <p:sldId id="391" r:id="rId11"/>
    <p:sldId id="392" r:id="rId12"/>
    <p:sldId id="393" r:id="rId13"/>
    <p:sldId id="394" r:id="rId14"/>
    <p:sldId id="395" r:id="rId15"/>
    <p:sldId id="397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7239D5ED-FCA6-48E2-BDCC-2F1226237447}">
          <p14:sldIdLst>
            <p14:sldId id="258"/>
            <p14:sldId id="384"/>
            <p14:sldId id="396"/>
            <p14:sldId id="385"/>
            <p14:sldId id="386"/>
            <p14:sldId id="387"/>
            <p14:sldId id="388"/>
            <p14:sldId id="389"/>
            <p14:sldId id="390"/>
            <p14:sldId id="391"/>
            <p14:sldId id="392"/>
            <p14:sldId id="393"/>
            <p14:sldId id="394"/>
            <p14:sldId id="395"/>
            <p14:sldId id="39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1162"/>
    <a:srgbClr val="110F50"/>
    <a:srgbClr val="100D50"/>
    <a:srgbClr val="0F0F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24" autoAdjust="0"/>
    <p:restoredTop sz="96835"/>
  </p:normalViewPr>
  <p:slideViewPr>
    <p:cSldViewPr snapToGrid="0" snapToObjects="1">
      <p:cViewPr varScale="1">
        <p:scale>
          <a:sx n="85" d="100"/>
          <a:sy n="85" d="100"/>
        </p:scale>
        <p:origin x="630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3C8D0D-7507-44B5-BF86-9B7EE280158D}" type="datetimeFigureOut">
              <a:rPr lang="tr-TR" smtClean="0"/>
              <a:t>22.12.2021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0A8F55-591F-4C82-A106-4949E9E69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0911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771E3AC-3DAB-4D1D-82B0-2B129B0ADE4A}" type="slidenum">
              <a:rPr lang="tr-TR"/>
              <a:pPr/>
              <a:t>2</a:t>
            </a:fld>
            <a:endParaRPr lang="tr-TR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10988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B0FDAFC-9B44-4766-BE77-071C223DD7FA}" type="slidenum">
              <a:rPr lang="tr-TR"/>
              <a:pPr/>
              <a:t>11</a:t>
            </a:fld>
            <a:endParaRPr lang="tr-TR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56891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974DAC0-55DE-4366-8B95-BA4EDE20FD8A}" type="slidenum">
              <a:rPr lang="tr-TR"/>
              <a:pPr/>
              <a:t>12</a:t>
            </a:fld>
            <a:endParaRPr lang="tr-TR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03194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BBC6DD4-DDFC-4F98-B0CC-9E25E3F52BE8}" type="slidenum">
              <a:rPr lang="tr-TR"/>
              <a:pPr/>
              <a:t>13</a:t>
            </a:fld>
            <a:endParaRPr lang="tr-TR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80568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6409135-B818-4AED-9367-B309C85E1553}" type="slidenum">
              <a:rPr lang="tr-TR"/>
              <a:pPr/>
              <a:t>14</a:t>
            </a:fld>
            <a:endParaRPr lang="tr-TR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95041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6409135-B818-4AED-9367-B309C85E1553}" type="slidenum">
              <a:rPr lang="tr-TR"/>
              <a:pPr/>
              <a:t>15</a:t>
            </a:fld>
            <a:endParaRPr lang="tr-TR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5637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771E3AC-3DAB-4D1D-82B0-2B129B0ADE4A}" type="slidenum">
              <a:rPr lang="tr-TR"/>
              <a:pPr/>
              <a:t>3</a:t>
            </a:fld>
            <a:endParaRPr lang="tr-TR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22968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A353B58-EFF7-409C-B82C-D7F3A8F13CD6}" type="slidenum">
              <a:rPr lang="tr-TR"/>
              <a:pPr/>
              <a:t>4</a:t>
            </a:fld>
            <a:endParaRPr lang="tr-TR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32819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97CCB82-24F7-4CC3-8705-825CE6D59D2E}" type="slidenum">
              <a:rPr lang="tr-TR"/>
              <a:pPr/>
              <a:t>5</a:t>
            </a:fld>
            <a:endParaRPr lang="tr-TR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79978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0AC6736-F9E7-4E62-8D78-DF2939E5DB31}" type="slidenum">
              <a:rPr lang="tr-TR"/>
              <a:pPr/>
              <a:t>6</a:t>
            </a:fld>
            <a:endParaRPr lang="tr-TR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50128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C9C7824-859D-42F7-8DD8-E7182733033A}" type="slidenum">
              <a:rPr lang="tr-TR"/>
              <a:pPr/>
              <a:t>7</a:t>
            </a:fld>
            <a:endParaRPr lang="tr-TR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77337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8D84920-6D40-43E9-BCD6-3AA7EA44DF2A}" type="slidenum">
              <a:rPr lang="tr-TR"/>
              <a:pPr/>
              <a:t>8</a:t>
            </a:fld>
            <a:endParaRPr lang="tr-TR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29775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46DE1BF-2ED3-433E-8C07-84FFA96B476D}" type="slidenum">
              <a:rPr lang="tr-TR"/>
              <a:pPr/>
              <a:t>9</a:t>
            </a:fld>
            <a:endParaRPr lang="tr-TR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39293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B0FDAFC-9B44-4766-BE77-071C223DD7FA}" type="slidenum">
              <a:rPr lang="tr-TR"/>
              <a:pPr/>
              <a:t>10</a:t>
            </a:fld>
            <a:endParaRPr lang="tr-TR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6496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>
            <a:extLst>
              <a:ext uri="{FF2B5EF4-FFF2-40B4-BE49-F238E27FC236}">
                <a16:creationId xmlns:a16="http://schemas.microsoft.com/office/drawing/2014/main" id="{697C9482-0B13-8C46-B789-1676CF68126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557450"/>
          </a:xfrm>
          <a:prstGeom prst="rect">
            <a:avLst/>
          </a:prstGeom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085F501C-3996-5742-AD09-2E4D7E46E3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799" y="2042319"/>
            <a:ext cx="9500119" cy="2793292"/>
          </a:xfrm>
        </p:spPr>
        <p:txBody>
          <a:bodyPr anchor="t" anchorCtr="0"/>
          <a:lstStyle>
            <a:lvl1pPr algn="l">
              <a:defRPr sz="6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8758B05-720F-504C-B895-2D4C4FB992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5267391"/>
            <a:ext cx="7968050" cy="983142"/>
          </a:xfrm>
        </p:spPr>
        <p:txBody>
          <a:bodyPr/>
          <a:lstStyle>
            <a:lvl1pPr marL="0" indent="0" algn="l">
              <a:buNone/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3FC8C9A-E818-6C46-A394-492DEB49E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D065B-C6F3-4DF0-A3B5-B8B2AC8259D1}" type="datetime1">
              <a:rPr lang="tr-TR" smtClean="0"/>
              <a:t>22.12.2021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80CB75C-9A3B-BB4F-8295-0E26BF54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F744FFD-C81B-0748-92DB-102E565F9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5674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9E02827-49F8-744F-8D60-66A2136CB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258CFC4-467F-8B47-9AAE-020017735D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78CD38A-87E6-B743-A9F0-C61399CE2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237E-A9E6-4376-9407-CC87580768D4}" type="datetime1">
              <a:rPr lang="tr-TR" smtClean="0"/>
              <a:t>22.12.2021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A2B3029-76D5-3A41-B3F0-737365D49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F576CA4-ABA8-A54D-84C1-29C24ABE4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7464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B93D9AC-AB5A-A34F-9AE5-568EE8A993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774441"/>
            <a:ext cx="2628900" cy="5402522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85D3371-32E6-3B44-A511-2E0F8C707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774441"/>
            <a:ext cx="7734300" cy="5402522"/>
          </a:xfrm>
        </p:spPr>
        <p:txBody>
          <a:bodyPr vert="eaVert"/>
          <a:lstStyle/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6E6F39-B5F2-1B47-8A7A-E487764F2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8E5F3-8259-4E39-9EEA-E37FAAA900FA}" type="datetime1">
              <a:rPr lang="tr-TR" smtClean="0"/>
              <a:t>22.12.2021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5A9412F-E77A-6848-8DC0-3DF4509D8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BB3AFCA-2E11-3242-89B8-AED137E40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7686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74DD74B-8D67-7C4F-A40E-5ED927993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6867767-1E79-FB4C-A90E-5AC880B7B4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83BF5AD-5046-4846-A41E-4D51E1F33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81D6C-A78A-46D2-A188-EAC1ECF87073}" type="datetime1">
              <a:rPr lang="tr-TR" smtClean="0"/>
              <a:t>22.12.2021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756B946-9508-9F49-BCAF-051F718BF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7917803-1C07-744D-B98D-5A1C7AF3C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7883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C285C46-E310-B041-9351-A4067E747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FC4C8B-BC7A-5842-9D64-989165674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C30E744-16D4-EA4F-BA60-F89AD6B71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F7DB-5DA7-4ED0-BFEE-0B7260FFC011}" type="datetime1">
              <a:rPr lang="tr-TR" smtClean="0"/>
              <a:t>22.12.2021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27E490B-2698-0648-A418-9124F6238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CAD227A-03E6-E044-B324-DB23AACE0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1774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6138721-0BBA-1C4F-B418-B90863133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AFAEB7-2ED2-CD4C-BDEF-BFD441CC50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44F9A3F-067D-8B40-9FE4-D84985DA82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B007CF7-8C49-6343-9BA9-C71126829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922C8-533E-4101-A535-8F6995051B30}" type="datetime1">
              <a:rPr lang="tr-TR" smtClean="0"/>
              <a:t>22.12.2021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B8C2E6C-3E4A-504A-9DDD-F120780FF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2978699-6E10-6446-B6C8-982767F43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3317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4F91A78-C054-F44A-AA80-00DCE80DF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86408"/>
            <a:ext cx="10515600" cy="804280"/>
          </a:xfrm>
        </p:spPr>
        <p:txBody>
          <a:bodyPr/>
          <a:lstStyle/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1040944-9F69-C949-983C-13DC0AE3B6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3C15BA8-53C4-A64E-8E99-4E12AEF2EA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8E123063-C3CB-5644-9787-FEBEC68608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BC1D3E4E-DC6A-E64C-BC2C-CF760678F9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A7B3210-1D44-9D47-ABF4-668809F49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B0B8C-3A0E-48A0-904A-042693560664}" type="datetime1">
              <a:rPr lang="tr-TR" smtClean="0"/>
              <a:t>22.12.2021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AB836BB7-668C-CB46-AB21-54D34ECAA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35D5FE17-9613-B74E-B3CE-60F34496D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2361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5C0A1A-C417-EB4C-8E27-59A646510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2406B69-354A-5B4D-AB17-EC89F8414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8D04A-8934-4232-B503-47CBF038996C}" type="datetime1">
              <a:rPr lang="tr-TR" smtClean="0"/>
              <a:t>22.12.2021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681B7292-03D3-3B4B-8E6C-9415537E0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6ADEDC9C-D405-674A-8280-0DB01F6DF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913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3CC840B-19DB-674C-BE64-AE981003C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8B2F3D-08FC-4454-8720-A56825A41CAB}" type="datetime1">
              <a:rPr lang="tr-TR" smtClean="0"/>
              <a:t>22.12.2021</a:t>
            </a:fld>
            <a:endParaRPr lang="tr-TR" dirty="0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12FACB4-87A7-CD4E-B7DB-939E86B92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0DA1D0C-2BF1-014F-8FAD-C39C9C3CC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153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EEC3BF4-047E-2D4B-857C-8CB320422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5206EBE-8460-224F-8C36-0DA21F2EF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B5A6CD7-AE3C-F94B-8E89-813B0B80D8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9B268A-FA27-C14A-BB53-421950C3C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CF9CA-4822-4A27-A489-5F3003ABA9BF}" type="datetime1">
              <a:rPr lang="tr-TR" smtClean="0"/>
              <a:t>22.12.2021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E3DA51E-270D-1840-A1A2-832499BB5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5442466-B09E-CE49-BB01-D69CB2500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2128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F83C5E-7121-E748-91B9-3F83C277B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EADB7585-15C5-6E4D-AB30-FE73B816BD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B64E1E2-B6C8-D14D-8B52-5E934D62CA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4217BD9-09D9-0847-9903-B5FC6D6D8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ABDFB-2CB2-4526-A3B6-3161E8212738}" type="datetime1">
              <a:rPr lang="tr-TR" smtClean="0"/>
              <a:t>22.12.2021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59A86B8-CF4D-9E46-A4CE-DE7C36AC9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A56D009-5E25-4B4A-949C-9C5B2D8B5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4757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E96E16A-A0BE-F847-A472-BA783A436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97924"/>
            <a:ext cx="10515600" cy="7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AC28368-8F4B-A549-A46E-071E43FB68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B4AAA90-01A4-CC4C-88BB-2C104D9540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4384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BCC084C-9408-42F3-8058-90646CE0B81C}" type="datetime1">
              <a:rPr lang="tr-TR" smtClean="0"/>
              <a:t>22.12.2021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8733454-1A69-8343-A6A6-DF8F8152EC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0604" y="6356350"/>
            <a:ext cx="82575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MUH BİL– Bilgisayar Programlama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6F0A88-6574-074D-9593-4D17EDD695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44808" y="6356350"/>
            <a:ext cx="4089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0F4E6BD-4CAD-3E44-B214-2CFB9D00E5E7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7" name="Düz Bağlayıcı 6">
            <a:extLst>
              <a:ext uri="{FF2B5EF4-FFF2-40B4-BE49-F238E27FC236}">
                <a16:creationId xmlns:a16="http://schemas.microsoft.com/office/drawing/2014/main" id="{84DA3CEB-A4D8-7948-9AB0-A7CC0CE19F4C}"/>
              </a:ext>
            </a:extLst>
          </p:cNvPr>
          <p:cNvCxnSpPr>
            <a:cxnSpLocks/>
          </p:cNvCxnSpPr>
          <p:nvPr userDrawn="1"/>
        </p:nvCxnSpPr>
        <p:spPr>
          <a:xfrm>
            <a:off x="4208106" y="586338"/>
            <a:ext cx="7159095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Resim 7">
            <a:extLst>
              <a:ext uri="{FF2B5EF4-FFF2-40B4-BE49-F238E27FC236}">
                <a16:creationId xmlns:a16="http://schemas.microsoft.com/office/drawing/2014/main" id="{C0E5A012-2939-D141-8D23-592AE5C7C12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526518" y="126419"/>
            <a:ext cx="610521" cy="610521"/>
          </a:xfrm>
          <a:prstGeom prst="rect">
            <a:avLst/>
          </a:prstGeom>
        </p:spPr>
      </p:pic>
      <p:sp>
        <p:nvSpPr>
          <p:cNvPr id="10" name="Dikdörtgen 9"/>
          <p:cNvSpPr/>
          <p:nvPr userDrawn="1"/>
        </p:nvSpPr>
        <p:spPr>
          <a:xfrm>
            <a:off x="1154644" y="217192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tr-TR" sz="1000" b="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MÜHENDİSLİK FAKÜLTESİ</a:t>
            </a:r>
          </a:p>
          <a:p>
            <a:pPr algn="l"/>
            <a:r>
              <a:rPr lang="en-US" sz="1000" b="0" noProof="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Faculty</a:t>
            </a:r>
            <a:r>
              <a:rPr lang="en-US" sz="1000" b="0" baseline="0" noProof="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Engineering</a:t>
            </a:r>
            <a:endParaRPr lang="en-US" sz="1000" b="0" noProof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Metin kutusu 8"/>
          <p:cNvSpPr txBox="1"/>
          <p:nvPr userDrawn="1"/>
        </p:nvSpPr>
        <p:spPr>
          <a:xfrm>
            <a:off x="10304107" y="247106"/>
            <a:ext cx="1049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12. Hafta</a:t>
            </a:r>
          </a:p>
        </p:txBody>
      </p:sp>
    </p:spTree>
    <p:extLst>
      <p:ext uri="{BB962C8B-B14F-4D97-AF65-F5344CB8AC3E}">
        <p14:creationId xmlns:p14="http://schemas.microsoft.com/office/powerpoint/2010/main" val="846318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Makine Mühendisliği Bölümü</a:t>
            </a:r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tr-TR" dirty="0">
                <a:solidFill>
                  <a:srgbClr val="1E1162"/>
                </a:solidFill>
              </a:rPr>
              <a:t>Dersin Adı: MUH BİL– Bilgisayar Programlama</a:t>
            </a:r>
            <a:endParaRPr lang="tr-TR" dirty="0">
              <a:solidFill>
                <a:srgbClr val="1E116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tr-TR" dirty="0">
                <a:solidFill>
                  <a:srgbClr val="1E116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Dersin Hocası: Dr.Öğr.Üyesi İlhan Volkan ÖNER</a:t>
            </a:r>
          </a:p>
        </p:txBody>
      </p:sp>
      <p:sp>
        <p:nvSpPr>
          <p:cNvPr id="6" name="Alt Başlık 2">
            <a:extLst>
              <a:ext uri="{FF2B5EF4-FFF2-40B4-BE49-F238E27FC236}">
                <a16:creationId xmlns:a16="http://schemas.microsoft.com/office/drawing/2014/main" id="{1C42A7E1-4275-024A-8631-43CFA2748EDF}"/>
              </a:ext>
            </a:extLst>
          </p:cNvPr>
          <p:cNvSpPr txBox="1">
            <a:spLocks/>
          </p:cNvSpPr>
          <p:nvPr/>
        </p:nvSpPr>
        <p:spPr>
          <a:xfrm>
            <a:off x="2209799" y="864973"/>
            <a:ext cx="8809653" cy="8482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tr-T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MÜHENDİSLİK FAKÜLTESİ</a:t>
            </a:r>
          </a:p>
          <a:p>
            <a:pPr algn="l"/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Faculty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2781030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1775520" y="1857828"/>
            <a:ext cx="8676964" cy="3600986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 err="1">
                <a:solidFill>
                  <a:srgbClr val="008000"/>
                </a:solidFill>
                <a:latin typeface="Calibri" pitchFamily="34" charset="0"/>
              </a:rPr>
              <a:t>fscanf</a:t>
            </a:r>
            <a:r>
              <a:rPr lang="en-US" sz="2400" b="1" dirty="0">
                <a:solidFill>
                  <a:srgbClr val="008000"/>
                </a:solidFill>
                <a:latin typeface="Calibri" pitchFamily="34" charset="0"/>
              </a:rPr>
              <a:t>: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tr-TR" sz="2400" dirty="0">
                <a:latin typeface="Calibri" pitchFamily="34" charset="0"/>
              </a:rPr>
              <a:t>Formatlanmış verileri içeren dosyadan değerleri okuma komutudur ve yazılımı:</a:t>
            </a:r>
          </a:p>
          <a:p>
            <a:pPr>
              <a:spcBef>
                <a:spcPct val="50000"/>
              </a:spcBef>
            </a:pPr>
            <a:r>
              <a:rPr lang="tr-TR" sz="2400" b="1" dirty="0">
                <a:solidFill>
                  <a:srgbClr val="0066FF"/>
                </a:solidFill>
                <a:latin typeface="Calibri" pitchFamily="34" charset="0"/>
              </a:rPr>
              <a:t>[değişken, </a:t>
            </a:r>
            <a:r>
              <a:rPr lang="tr-TR" sz="2400" b="1" dirty="0" err="1">
                <a:solidFill>
                  <a:srgbClr val="0066FF"/>
                </a:solidFill>
                <a:latin typeface="Calibri" pitchFamily="34" charset="0"/>
              </a:rPr>
              <a:t>sayi</a:t>
            </a:r>
            <a:r>
              <a:rPr lang="tr-TR" sz="2400" b="1" dirty="0">
                <a:solidFill>
                  <a:srgbClr val="0066FF"/>
                </a:solidFill>
                <a:latin typeface="Calibri" pitchFamily="34" charset="0"/>
              </a:rPr>
              <a:t>]</a:t>
            </a:r>
            <a:r>
              <a:rPr lang="en-US" sz="2400" b="1" dirty="0">
                <a:solidFill>
                  <a:srgbClr val="0066FF"/>
                </a:solidFill>
                <a:latin typeface="Calibri" pitchFamily="34" charset="0"/>
              </a:rPr>
              <a:t> </a:t>
            </a:r>
            <a:r>
              <a:rPr lang="tr-TR" sz="2400" b="1" dirty="0">
                <a:solidFill>
                  <a:srgbClr val="0066FF"/>
                </a:solidFill>
                <a:latin typeface="Calibri" pitchFamily="34" charset="0"/>
              </a:rPr>
              <a:t>=</a:t>
            </a:r>
            <a:r>
              <a:rPr lang="en-US" sz="2400" b="1" dirty="0">
                <a:solidFill>
                  <a:srgbClr val="0066FF"/>
                </a:solidFill>
                <a:latin typeface="Calibri" pitchFamily="34" charset="0"/>
              </a:rPr>
              <a:t> </a:t>
            </a:r>
            <a:r>
              <a:rPr lang="tr-TR" sz="2400" b="1" dirty="0" err="1">
                <a:solidFill>
                  <a:srgbClr val="0066FF"/>
                </a:solidFill>
                <a:latin typeface="Calibri" pitchFamily="34" charset="0"/>
              </a:rPr>
              <a:t>fscanf</a:t>
            </a:r>
            <a:r>
              <a:rPr lang="en-US" sz="2400" b="1" dirty="0">
                <a:solidFill>
                  <a:srgbClr val="0066FF"/>
                </a:solidFill>
                <a:latin typeface="Calibri" pitchFamily="34" charset="0"/>
              </a:rPr>
              <a:t> </a:t>
            </a:r>
            <a:r>
              <a:rPr lang="tr-TR" sz="2400" b="1" dirty="0">
                <a:solidFill>
                  <a:srgbClr val="0066FF"/>
                </a:solidFill>
                <a:latin typeface="Calibri" pitchFamily="34" charset="0"/>
              </a:rPr>
              <a:t>(</a:t>
            </a:r>
            <a:r>
              <a:rPr lang="tr-TR" sz="2400" b="1" dirty="0" err="1">
                <a:solidFill>
                  <a:srgbClr val="0066FF"/>
                </a:solidFill>
                <a:latin typeface="Calibri" pitchFamily="34" charset="0"/>
              </a:rPr>
              <a:t>ifade,’format’,alan</a:t>
            </a:r>
            <a:r>
              <a:rPr lang="tr-TR" sz="2400" b="1" dirty="0">
                <a:solidFill>
                  <a:srgbClr val="0066FF"/>
                </a:solidFill>
                <a:latin typeface="Calibri" pitchFamily="34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tr-TR" sz="2400" dirty="0">
                <a:latin typeface="Calibri" pitchFamily="34" charset="0"/>
              </a:rPr>
              <a:t>Burada;</a:t>
            </a:r>
          </a:p>
          <a:p>
            <a:pPr>
              <a:spcBef>
                <a:spcPct val="50000"/>
              </a:spcBef>
            </a:pPr>
            <a:r>
              <a:rPr lang="tr-TR" sz="2400" dirty="0">
                <a:latin typeface="Calibri" pitchFamily="34" charset="0"/>
              </a:rPr>
              <a:t>	</a:t>
            </a:r>
            <a:r>
              <a:rPr lang="tr-TR" sz="2400" dirty="0">
                <a:solidFill>
                  <a:srgbClr val="A50021"/>
                </a:solidFill>
                <a:latin typeface="Calibri" pitchFamily="34" charset="0"/>
              </a:rPr>
              <a:t>değişken:</a:t>
            </a:r>
            <a:r>
              <a:rPr lang="tr-TR" sz="2400" dirty="0">
                <a:latin typeface="Calibri" pitchFamily="34" charset="0"/>
              </a:rPr>
              <a:t> okunan değerlerin atandığı değişken	</a:t>
            </a:r>
          </a:p>
          <a:p>
            <a:pPr>
              <a:spcBef>
                <a:spcPct val="50000"/>
              </a:spcBef>
            </a:pPr>
            <a:r>
              <a:rPr lang="tr-TR" sz="2400" dirty="0">
                <a:solidFill>
                  <a:srgbClr val="A50021"/>
                </a:solidFill>
                <a:latin typeface="Calibri" pitchFamily="34" charset="0"/>
              </a:rPr>
              <a:t>              </a:t>
            </a:r>
            <a:r>
              <a:rPr lang="tr-TR" sz="2400" dirty="0" err="1">
                <a:solidFill>
                  <a:srgbClr val="A50021"/>
                </a:solidFill>
                <a:latin typeface="Calibri" pitchFamily="34" charset="0"/>
              </a:rPr>
              <a:t>sayi</a:t>
            </a:r>
            <a:r>
              <a:rPr lang="tr-TR" sz="2400" dirty="0">
                <a:solidFill>
                  <a:srgbClr val="A50021"/>
                </a:solidFill>
                <a:latin typeface="Calibri" pitchFamily="34" charset="0"/>
              </a:rPr>
              <a:t>	  :</a:t>
            </a:r>
            <a:r>
              <a:rPr lang="tr-TR" sz="2400" dirty="0">
                <a:latin typeface="Calibri" pitchFamily="34" charset="0"/>
              </a:rPr>
              <a:t> okunan data sayısı</a:t>
            </a:r>
          </a:p>
          <a:p>
            <a:pPr>
              <a:spcBef>
                <a:spcPct val="50000"/>
              </a:spcBef>
            </a:pPr>
            <a:r>
              <a:rPr lang="tr-TR" sz="2400" dirty="0">
                <a:latin typeface="Calibri" pitchFamily="34" charset="0"/>
              </a:rPr>
              <a:t>	</a:t>
            </a:r>
            <a:r>
              <a:rPr lang="tr-TR" sz="2400" dirty="0">
                <a:solidFill>
                  <a:srgbClr val="A50021"/>
                </a:solidFill>
                <a:latin typeface="Calibri" pitchFamily="34" charset="0"/>
              </a:rPr>
              <a:t>alan	:</a:t>
            </a:r>
            <a:r>
              <a:rPr lang="tr-TR" sz="2400" dirty="0">
                <a:latin typeface="Calibri" pitchFamily="34" charset="0"/>
              </a:rPr>
              <a:t> </a:t>
            </a:r>
            <a:r>
              <a:rPr lang="tr-TR" sz="2400" dirty="0" err="1">
                <a:latin typeface="Calibri" pitchFamily="34" charset="0"/>
              </a:rPr>
              <a:t>inf</a:t>
            </a:r>
            <a:r>
              <a:rPr lang="tr-TR" sz="2400" dirty="0">
                <a:latin typeface="Calibri" pitchFamily="34" charset="0"/>
              </a:rPr>
              <a:t> ile verilerin tamamını okunması sağlanır</a:t>
            </a:r>
          </a:p>
        </p:txBody>
      </p:sp>
      <p:sp>
        <p:nvSpPr>
          <p:cNvPr id="17" name="Metin kutusu 16"/>
          <p:cNvSpPr txBox="1"/>
          <p:nvPr/>
        </p:nvSpPr>
        <p:spPr>
          <a:xfrm>
            <a:off x="1524001" y="820857"/>
            <a:ext cx="43022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/>
              <a:t>Dosyadan bilgilerin okunması: </a:t>
            </a:r>
            <a:r>
              <a:rPr lang="tr-TR" sz="2000" b="1" dirty="0" err="1"/>
              <a:t>fscanf</a:t>
            </a:r>
            <a:r>
              <a:rPr lang="tr-TR" sz="2000" b="1" dirty="0"/>
              <a:t> 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27FC4-1AFF-4892-BA72-1D7DCFD7517C}" type="datetime1">
              <a:rPr lang="tr-TR" smtClean="0"/>
              <a:t>22.12.2021</a:t>
            </a:fld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661544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  <p:sp>
        <p:nvSpPr>
          <p:cNvPr id="257037" name="Text Box 13"/>
          <p:cNvSpPr txBox="1">
            <a:spLocks noChangeArrowheads="1"/>
          </p:cNvSpPr>
          <p:nvPr/>
        </p:nvSpPr>
        <p:spPr bwMode="auto">
          <a:xfrm>
            <a:off x="1708732" y="1277990"/>
            <a:ext cx="8696305" cy="830997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 dirty="0">
                <a:latin typeface="Calibri" pitchFamily="34" charset="0"/>
              </a:rPr>
              <a:t>Aşağıda verilen vektörü bir dosyadan okuyup b değişkenine atayan MATLAB programı</a:t>
            </a:r>
          </a:p>
        </p:txBody>
      </p:sp>
      <p:sp>
        <p:nvSpPr>
          <p:cNvPr id="257038" name="Text Box 14"/>
          <p:cNvSpPr txBox="1">
            <a:spLocks noChangeArrowheads="1"/>
          </p:cNvSpPr>
          <p:nvPr/>
        </p:nvSpPr>
        <p:spPr bwMode="auto">
          <a:xfrm>
            <a:off x="1708732" y="2178907"/>
            <a:ext cx="1403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v</a:t>
            </a:r>
            <a:r>
              <a:rPr lang="tr-TR" dirty="0"/>
              <a:t>eri.dat</a:t>
            </a:r>
          </a:p>
        </p:txBody>
      </p:sp>
      <p:sp>
        <p:nvSpPr>
          <p:cNvPr id="257039" name="Text Box 15"/>
          <p:cNvSpPr txBox="1">
            <a:spLocks noChangeArrowheads="1"/>
          </p:cNvSpPr>
          <p:nvPr/>
        </p:nvSpPr>
        <p:spPr bwMode="auto">
          <a:xfrm>
            <a:off x="1709293" y="2545620"/>
            <a:ext cx="3275012" cy="3794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dirty="0"/>
              <a:t>1 </a:t>
            </a:r>
            <a:r>
              <a:rPr lang="en-US" dirty="0"/>
              <a:t> 5</a:t>
            </a:r>
            <a:r>
              <a:rPr lang="tr-TR" dirty="0"/>
              <a:t> </a:t>
            </a:r>
            <a:r>
              <a:rPr lang="en-US" dirty="0"/>
              <a:t> 11  2</a:t>
            </a:r>
            <a:r>
              <a:rPr lang="tr-TR" dirty="0"/>
              <a:t> </a:t>
            </a:r>
            <a:r>
              <a:rPr lang="en-US" dirty="0"/>
              <a:t> 4  5</a:t>
            </a:r>
            <a:endParaRPr lang="tr-TR" dirty="0"/>
          </a:p>
        </p:txBody>
      </p:sp>
      <p:sp>
        <p:nvSpPr>
          <p:cNvPr id="257040" name="Text Box 16"/>
          <p:cNvSpPr txBox="1">
            <a:spLocks noChangeArrowheads="1"/>
          </p:cNvSpPr>
          <p:nvPr/>
        </p:nvSpPr>
        <p:spPr bwMode="auto">
          <a:xfrm>
            <a:off x="3112082" y="3129505"/>
            <a:ext cx="6369930" cy="319472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800" b="1" dirty="0">
                <a:solidFill>
                  <a:srgbClr val="A50021"/>
                </a:solidFill>
                <a:latin typeface="Calibri" pitchFamily="34" charset="0"/>
              </a:rPr>
              <a:t>clear all</a:t>
            </a:r>
          </a:p>
          <a:p>
            <a:pPr>
              <a:lnSpc>
                <a:spcPct val="120000"/>
              </a:lnSpc>
            </a:pPr>
            <a:r>
              <a:rPr lang="en-US" sz="2800" b="1" dirty="0" err="1">
                <a:solidFill>
                  <a:srgbClr val="A50021"/>
                </a:solidFill>
                <a:latin typeface="Calibri" pitchFamily="34" charset="0"/>
              </a:rPr>
              <a:t>clc</a:t>
            </a:r>
            <a:endParaRPr lang="en-US" sz="2800" b="1" dirty="0">
              <a:solidFill>
                <a:srgbClr val="A50021"/>
              </a:solidFill>
              <a:latin typeface="Calibri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800" b="1" dirty="0">
                <a:solidFill>
                  <a:srgbClr val="A50021"/>
                </a:solidFill>
                <a:latin typeface="Calibri" pitchFamily="34" charset="0"/>
              </a:rPr>
              <a:t>a=</a:t>
            </a:r>
            <a:r>
              <a:rPr lang="en-US" sz="2800" b="1" dirty="0" err="1">
                <a:solidFill>
                  <a:srgbClr val="008000"/>
                </a:solidFill>
                <a:latin typeface="Calibri" pitchFamily="34" charset="0"/>
              </a:rPr>
              <a:t>fopen</a:t>
            </a:r>
            <a:r>
              <a:rPr lang="en-US" sz="2800" b="1" dirty="0">
                <a:solidFill>
                  <a:srgbClr val="A50021"/>
                </a:solidFill>
                <a:latin typeface="Calibri" pitchFamily="34" charset="0"/>
              </a:rPr>
              <a:t> ('</a:t>
            </a:r>
            <a:r>
              <a:rPr lang="en-US" sz="2800" b="1" dirty="0">
                <a:solidFill>
                  <a:schemeClr val="accent2"/>
                </a:solidFill>
                <a:latin typeface="Calibri" pitchFamily="34" charset="0"/>
              </a:rPr>
              <a:t>veri.dat</a:t>
            </a:r>
            <a:r>
              <a:rPr lang="en-US" sz="2800" b="1" dirty="0">
                <a:solidFill>
                  <a:srgbClr val="A50021"/>
                </a:solidFill>
                <a:latin typeface="Calibri" pitchFamily="34" charset="0"/>
              </a:rPr>
              <a:t>', 'r</a:t>
            </a:r>
            <a:r>
              <a:rPr lang="en-US" sz="2400" b="1" dirty="0">
                <a:solidFill>
                  <a:srgbClr val="A50021"/>
                </a:solidFill>
                <a:latin typeface="Calibri" pitchFamily="34" charset="0"/>
              </a:rPr>
              <a:t>'</a:t>
            </a:r>
            <a:r>
              <a:rPr lang="en-US" sz="2800" b="1" dirty="0">
                <a:solidFill>
                  <a:srgbClr val="A50021"/>
                </a:solidFill>
                <a:latin typeface="Calibri" pitchFamily="34" charset="0"/>
              </a:rPr>
              <a:t> );</a:t>
            </a:r>
          </a:p>
          <a:p>
            <a:pPr>
              <a:lnSpc>
                <a:spcPct val="120000"/>
              </a:lnSpc>
            </a:pPr>
            <a:r>
              <a:rPr lang="en-US" sz="2800" b="1" dirty="0">
                <a:solidFill>
                  <a:srgbClr val="A50021"/>
                </a:solidFill>
                <a:latin typeface="Calibri" pitchFamily="34" charset="0"/>
              </a:rPr>
              <a:t>[</a:t>
            </a:r>
            <a:r>
              <a:rPr lang="en-US" sz="2800" b="1" dirty="0" err="1">
                <a:solidFill>
                  <a:srgbClr val="A50021"/>
                </a:solidFill>
                <a:latin typeface="Calibri" pitchFamily="34" charset="0"/>
              </a:rPr>
              <a:t>b,sayi</a:t>
            </a:r>
            <a:r>
              <a:rPr lang="en-US" sz="2800" b="1" dirty="0">
                <a:solidFill>
                  <a:srgbClr val="A50021"/>
                </a:solidFill>
                <a:latin typeface="Calibri" pitchFamily="34" charset="0"/>
              </a:rPr>
              <a:t>]=</a:t>
            </a:r>
            <a:r>
              <a:rPr lang="en-US" sz="2800" b="1" dirty="0" err="1">
                <a:solidFill>
                  <a:srgbClr val="008000"/>
                </a:solidFill>
                <a:latin typeface="Calibri" pitchFamily="34" charset="0"/>
              </a:rPr>
              <a:t>fscanf</a:t>
            </a:r>
            <a:r>
              <a:rPr lang="en-US" sz="2800" b="1" dirty="0">
                <a:solidFill>
                  <a:srgbClr val="A50021"/>
                </a:solidFill>
                <a:latin typeface="Calibri" pitchFamily="34" charset="0"/>
              </a:rPr>
              <a:t>(</a:t>
            </a:r>
            <a:r>
              <a:rPr lang="en-US" sz="2800" b="1" dirty="0" err="1">
                <a:solidFill>
                  <a:srgbClr val="A50021"/>
                </a:solidFill>
                <a:latin typeface="Calibri" pitchFamily="34" charset="0"/>
              </a:rPr>
              <a:t>a,'%d</a:t>
            </a:r>
            <a:r>
              <a:rPr lang="en-US" sz="2800" b="1" dirty="0">
                <a:solidFill>
                  <a:srgbClr val="A50021"/>
                </a:solidFill>
                <a:latin typeface="Calibri" pitchFamily="34" charset="0"/>
              </a:rPr>
              <a:t> ',</a:t>
            </a:r>
            <a:r>
              <a:rPr lang="en-US" sz="2800" b="1" dirty="0" err="1">
                <a:solidFill>
                  <a:srgbClr val="A50021"/>
                </a:solidFill>
                <a:latin typeface="Calibri" pitchFamily="34" charset="0"/>
              </a:rPr>
              <a:t>inf</a:t>
            </a:r>
            <a:r>
              <a:rPr lang="en-US" sz="2800" b="1" dirty="0">
                <a:solidFill>
                  <a:srgbClr val="A50021"/>
                </a:solidFill>
                <a:latin typeface="Calibri" pitchFamily="34" charset="0"/>
              </a:rPr>
              <a:t>);</a:t>
            </a:r>
          </a:p>
          <a:p>
            <a:pPr>
              <a:lnSpc>
                <a:spcPct val="120000"/>
              </a:lnSpc>
            </a:pPr>
            <a:r>
              <a:rPr lang="en-US" sz="2800" b="1" dirty="0" err="1">
                <a:solidFill>
                  <a:srgbClr val="008000"/>
                </a:solidFill>
                <a:latin typeface="Calibri" pitchFamily="34" charset="0"/>
              </a:rPr>
              <a:t>fclose</a:t>
            </a:r>
            <a:r>
              <a:rPr lang="en-US" sz="2800" b="1" dirty="0">
                <a:solidFill>
                  <a:srgbClr val="A50021"/>
                </a:solidFill>
                <a:latin typeface="Calibri" pitchFamily="34" charset="0"/>
              </a:rPr>
              <a:t>(a);</a:t>
            </a:r>
          </a:p>
          <a:p>
            <a:pPr>
              <a:lnSpc>
                <a:spcPct val="120000"/>
              </a:lnSpc>
            </a:pPr>
            <a:r>
              <a:rPr lang="en-US" sz="2800" b="1" dirty="0">
                <a:solidFill>
                  <a:srgbClr val="A50021"/>
                </a:solidFill>
                <a:latin typeface="Calibri" pitchFamily="34" charset="0"/>
              </a:rPr>
              <a:t>b</a:t>
            </a:r>
            <a:endParaRPr lang="tr-TR" sz="2800" b="1" dirty="0">
              <a:solidFill>
                <a:srgbClr val="A50021"/>
              </a:solidFill>
              <a:latin typeface="Calibri" pitchFamily="34" charset="0"/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1684172" y="548969"/>
            <a:ext cx="43022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/>
              <a:t>Örnek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6A178-94E8-4C14-BC54-B54E04FBAD4D}" type="datetime1">
              <a:rPr lang="tr-TR" smtClean="0"/>
              <a:t>22.12.2021</a:t>
            </a:fld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3641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037" grpId="0" animBg="1"/>
      <p:bldP spid="257038" grpId="0"/>
      <p:bldP spid="257039" grpId="0" animBg="1"/>
      <p:bldP spid="25704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1708732" y="1386811"/>
            <a:ext cx="8605143" cy="1446550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 dirty="0">
                <a:latin typeface="Calibri" pitchFamily="34" charset="0"/>
              </a:rPr>
              <a:t>Bir Dosyadan belirli bir sayıdaki bilgilerin </a:t>
            </a:r>
            <a:r>
              <a:rPr lang="tr-TR" sz="2800" b="1" dirty="0" err="1">
                <a:solidFill>
                  <a:srgbClr val="00B050"/>
                </a:solidFill>
                <a:latin typeface="Calibri" pitchFamily="34" charset="0"/>
              </a:rPr>
              <a:t>fscanf</a:t>
            </a:r>
            <a:r>
              <a:rPr lang="tr-TR" sz="2800" b="1" dirty="0">
                <a:solidFill>
                  <a:srgbClr val="00B050"/>
                </a:solidFill>
                <a:latin typeface="Calibri" pitchFamily="34" charset="0"/>
              </a:rPr>
              <a:t> </a:t>
            </a:r>
            <a:r>
              <a:rPr lang="tr-TR" sz="2400" dirty="0">
                <a:latin typeface="Calibri" pitchFamily="34" charset="0"/>
              </a:rPr>
              <a:t>ile okutulması için </a:t>
            </a:r>
            <a:r>
              <a:rPr lang="tr-TR" sz="2400" dirty="0" err="1">
                <a:latin typeface="Calibri" pitchFamily="34" charset="0"/>
              </a:rPr>
              <a:t>fscanf</a:t>
            </a:r>
            <a:r>
              <a:rPr lang="tr-TR" sz="2400" dirty="0">
                <a:latin typeface="Calibri" pitchFamily="34" charset="0"/>
              </a:rPr>
              <a:t> komutu aşağıda verilen formatta kullanılır.</a:t>
            </a:r>
          </a:p>
          <a:p>
            <a:pPr>
              <a:spcBef>
                <a:spcPct val="50000"/>
              </a:spcBef>
            </a:pPr>
            <a:r>
              <a:rPr lang="tr-TR" sz="2400" dirty="0">
                <a:latin typeface="Calibri" pitchFamily="34" charset="0"/>
              </a:rPr>
              <a:t>	[</a:t>
            </a:r>
            <a:r>
              <a:rPr lang="tr-TR" sz="2400" dirty="0" err="1">
                <a:latin typeface="Calibri" pitchFamily="34" charset="0"/>
              </a:rPr>
              <a:t>A,count</a:t>
            </a:r>
            <a:r>
              <a:rPr lang="tr-TR" sz="2400" dirty="0">
                <a:latin typeface="Calibri" pitchFamily="34" charset="0"/>
              </a:rPr>
              <a:t>] = </a:t>
            </a:r>
            <a:r>
              <a:rPr lang="tr-TR" sz="2400" dirty="0" err="1">
                <a:latin typeface="Calibri" pitchFamily="34" charset="0"/>
              </a:rPr>
              <a:t>fscanf</a:t>
            </a:r>
            <a:r>
              <a:rPr lang="tr-TR" sz="2400" dirty="0">
                <a:latin typeface="Calibri" pitchFamily="34" charset="0"/>
              </a:rPr>
              <a:t>(</a:t>
            </a:r>
            <a:r>
              <a:rPr lang="tr-TR" sz="2400" dirty="0" err="1">
                <a:latin typeface="Calibri" pitchFamily="34" charset="0"/>
              </a:rPr>
              <a:t>fid,format,size</a:t>
            </a:r>
            <a:r>
              <a:rPr lang="tr-TR" sz="2400" dirty="0">
                <a:latin typeface="Calibri" pitchFamily="34" charset="0"/>
              </a:rPr>
              <a:t>)</a:t>
            </a:r>
          </a:p>
        </p:txBody>
      </p:sp>
      <p:sp>
        <p:nvSpPr>
          <p:cNvPr id="346124" name="Text Box 12"/>
          <p:cNvSpPr txBox="1">
            <a:spLocks noChangeArrowheads="1"/>
          </p:cNvSpPr>
          <p:nvPr/>
        </p:nvSpPr>
        <p:spPr bwMode="auto">
          <a:xfrm>
            <a:off x="1708732" y="2893030"/>
            <a:ext cx="1584325" cy="523220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800" dirty="0">
                <a:solidFill>
                  <a:srgbClr val="FF3300"/>
                </a:solidFill>
                <a:latin typeface="Calibri" pitchFamily="34" charset="0"/>
              </a:rPr>
              <a:t>Örnek</a:t>
            </a:r>
          </a:p>
        </p:txBody>
      </p:sp>
      <p:sp>
        <p:nvSpPr>
          <p:cNvPr id="346125" name="Text Box 13"/>
          <p:cNvSpPr txBox="1">
            <a:spLocks noChangeArrowheads="1"/>
          </p:cNvSpPr>
          <p:nvPr/>
        </p:nvSpPr>
        <p:spPr bwMode="auto">
          <a:xfrm>
            <a:off x="1712831" y="3511438"/>
            <a:ext cx="4464050" cy="1569660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 dirty="0">
                <a:latin typeface="Calibri" pitchFamily="34" charset="0"/>
              </a:rPr>
              <a:t>Aşağıda verilen vektörün ilk iki elemanını bir dosyadan okuyup b değişkenine atayan MATLAB programı</a:t>
            </a:r>
          </a:p>
        </p:txBody>
      </p:sp>
      <p:sp>
        <p:nvSpPr>
          <p:cNvPr id="346126" name="Text Box 14"/>
          <p:cNvSpPr txBox="1">
            <a:spLocks noChangeArrowheads="1"/>
          </p:cNvSpPr>
          <p:nvPr/>
        </p:nvSpPr>
        <p:spPr bwMode="auto">
          <a:xfrm>
            <a:off x="1811336" y="5157192"/>
            <a:ext cx="1403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v</a:t>
            </a:r>
            <a:r>
              <a:rPr lang="tr-TR" dirty="0"/>
              <a:t>eri.dat</a:t>
            </a:r>
          </a:p>
        </p:txBody>
      </p:sp>
      <p:sp>
        <p:nvSpPr>
          <p:cNvPr id="346127" name="Text Box 15"/>
          <p:cNvSpPr txBox="1">
            <a:spLocks noChangeArrowheads="1"/>
          </p:cNvSpPr>
          <p:nvPr/>
        </p:nvSpPr>
        <p:spPr bwMode="auto">
          <a:xfrm>
            <a:off x="1913211" y="5718175"/>
            <a:ext cx="3275012" cy="3794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/>
              <a:t>1 </a:t>
            </a:r>
            <a:r>
              <a:rPr lang="en-US"/>
              <a:t> 5</a:t>
            </a:r>
            <a:r>
              <a:rPr lang="tr-TR"/>
              <a:t> </a:t>
            </a:r>
            <a:r>
              <a:rPr lang="en-US"/>
              <a:t> 11  2</a:t>
            </a:r>
            <a:r>
              <a:rPr lang="tr-TR"/>
              <a:t> </a:t>
            </a:r>
            <a:r>
              <a:rPr lang="en-US"/>
              <a:t> 4  5</a:t>
            </a:r>
            <a:endParaRPr lang="tr-TR"/>
          </a:p>
        </p:txBody>
      </p:sp>
      <p:sp>
        <p:nvSpPr>
          <p:cNvPr id="346128" name="Text Box 16"/>
          <p:cNvSpPr txBox="1">
            <a:spLocks noChangeArrowheads="1"/>
          </p:cNvSpPr>
          <p:nvPr/>
        </p:nvSpPr>
        <p:spPr bwMode="auto">
          <a:xfrm>
            <a:off x="6681515" y="3314700"/>
            <a:ext cx="3563937" cy="30257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A50021"/>
                </a:solidFill>
              </a:rPr>
              <a:t>clear all</a:t>
            </a:r>
          </a:p>
          <a:p>
            <a:pPr>
              <a:lnSpc>
                <a:spcPct val="120000"/>
              </a:lnSpc>
            </a:pPr>
            <a:r>
              <a:rPr lang="en-US" sz="2000" b="1" dirty="0" err="1">
                <a:solidFill>
                  <a:srgbClr val="A50021"/>
                </a:solidFill>
              </a:rPr>
              <a:t>clc</a:t>
            </a:r>
            <a:endParaRPr lang="en-US" sz="2000" b="1" dirty="0">
              <a:solidFill>
                <a:srgbClr val="A50021"/>
              </a:solidFill>
            </a:endParaRPr>
          </a:p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A50021"/>
                </a:solidFill>
              </a:rPr>
              <a:t>a=</a:t>
            </a:r>
            <a:r>
              <a:rPr lang="en-US" sz="2000" b="1" dirty="0" err="1">
                <a:solidFill>
                  <a:srgbClr val="008000"/>
                </a:solidFill>
              </a:rPr>
              <a:t>fopen</a:t>
            </a:r>
            <a:r>
              <a:rPr lang="en-US" sz="2000" b="1" dirty="0">
                <a:solidFill>
                  <a:srgbClr val="A50021"/>
                </a:solidFill>
              </a:rPr>
              <a:t> ('</a:t>
            </a:r>
            <a:r>
              <a:rPr lang="en-US" sz="2000" b="1" dirty="0">
                <a:solidFill>
                  <a:schemeClr val="accent2"/>
                </a:solidFill>
              </a:rPr>
              <a:t>veri.dat</a:t>
            </a:r>
            <a:r>
              <a:rPr lang="en-US" sz="2000" b="1" dirty="0">
                <a:solidFill>
                  <a:srgbClr val="A50021"/>
                </a:solidFill>
              </a:rPr>
              <a:t>', 'r</a:t>
            </a:r>
            <a:r>
              <a:rPr lang="en-US" b="1" dirty="0">
                <a:solidFill>
                  <a:srgbClr val="A50021"/>
                </a:solidFill>
              </a:rPr>
              <a:t>'</a:t>
            </a:r>
            <a:r>
              <a:rPr lang="en-US" sz="2000" b="1" dirty="0">
                <a:solidFill>
                  <a:srgbClr val="A50021"/>
                </a:solidFill>
              </a:rPr>
              <a:t> );</a:t>
            </a:r>
          </a:p>
          <a:p>
            <a:pPr>
              <a:lnSpc>
                <a:spcPct val="120000"/>
              </a:lnSpc>
            </a:pPr>
            <a:r>
              <a:rPr lang="tr-TR" sz="2000" b="1" dirty="0" err="1">
                <a:solidFill>
                  <a:srgbClr val="A50021"/>
                </a:solidFill>
              </a:rPr>
              <a:t>for</a:t>
            </a:r>
            <a:r>
              <a:rPr lang="tr-TR" sz="2000" b="1" dirty="0">
                <a:solidFill>
                  <a:srgbClr val="A50021"/>
                </a:solidFill>
              </a:rPr>
              <a:t> i=1:2</a:t>
            </a:r>
          </a:p>
          <a:p>
            <a:pPr>
              <a:lnSpc>
                <a:spcPct val="120000"/>
              </a:lnSpc>
            </a:pPr>
            <a:r>
              <a:rPr lang="tr-TR" sz="2000" b="1" dirty="0">
                <a:solidFill>
                  <a:srgbClr val="A50021"/>
                </a:solidFill>
              </a:rPr>
              <a:t>b(i)</a:t>
            </a:r>
            <a:r>
              <a:rPr lang="en-US" sz="2000" b="1" dirty="0">
                <a:solidFill>
                  <a:srgbClr val="A50021"/>
                </a:solidFill>
              </a:rPr>
              <a:t>=</a:t>
            </a:r>
            <a:r>
              <a:rPr lang="en-US" sz="2000" b="1" dirty="0" err="1">
                <a:solidFill>
                  <a:srgbClr val="008000"/>
                </a:solidFill>
              </a:rPr>
              <a:t>fscanf</a:t>
            </a:r>
            <a:r>
              <a:rPr lang="en-US" sz="2000" b="1" dirty="0">
                <a:solidFill>
                  <a:srgbClr val="A50021"/>
                </a:solidFill>
              </a:rPr>
              <a:t>(</a:t>
            </a:r>
            <a:r>
              <a:rPr lang="en-US" sz="2000" b="1" dirty="0" err="1">
                <a:solidFill>
                  <a:srgbClr val="A50021"/>
                </a:solidFill>
              </a:rPr>
              <a:t>a,'%d</a:t>
            </a:r>
            <a:r>
              <a:rPr lang="en-US" sz="2000" b="1" dirty="0">
                <a:solidFill>
                  <a:srgbClr val="A50021"/>
                </a:solidFill>
              </a:rPr>
              <a:t> ',</a:t>
            </a:r>
            <a:r>
              <a:rPr lang="tr-TR" sz="2000" b="1" dirty="0">
                <a:solidFill>
                  <a:srgbClr val="A50021"/>
                </a:solidFill>
              </a:rPr>
              <a:t>[1]</a:t>
            </a:r>
            <a:r>
              <a:rPr lang="en-US" sz="2000" b="1" dirty="0">
                <a:solidFill>
                  <a:srgbClr val="A50021"/>
                </a:solidFill>
              </a:rPr>
              <a:t>);</a:t>
            </a:r>
            <a:endParaRPr lang="tr-TR" sz="2000" b="1" dirty="0">
              <a:solidFill>
                <a:srgbClr val="A50021"/>
              </a:solidFill>
            </a:endParaRPr>
          </a:p>
          <a:p>
            <a:pPr>
              <a:lnSpc>
                <a:spcPct val="120000"/>
              </a:lnSpc>
            </a:pPr>
            <a:r>
              <a:rPr lang="tr-TR" sz="2000" b="1" dirty="0" err="1">
                <a:solidFill>
                  <a:srgbClr val="A50021"/>
                </a:solidFill>
              </a:rPr>
              <a:t>end</a:t>
            </a:r>
            <a:endParaRPr lang="en-US" sz="2000" b="1" dirty="0">
              <a:solidFill>
                <a:srgbClr val="A50021"/>
              </a:solidFill>
            </a:endParaRPr>
          </a:p>
          <a:p>
            <a:pPr>
              <a:lnSpc>
                <a:spcPct val="120000"/>
              </a:lnSpc>
            </a:pPr>
            <a:r>
              <a:rPr lang="en-US" sz="2000" b="1" dirty="0" err="1">
                <a:solidFill>
                  <a:srgbClr val="008000"/>
                </a:solidFill>
              </a:rPr>
              <a:t>fclose</a:t>
            </a:r>
            <a:r>
              <a:rPr lang="en-US" sz="2000" b="1" dirty="0">
                <a:solidFill>
                  <a:srgbClr val="A50021"/>
                </a:solidFill>
              </a:rPr>
              <a:t>(a);</a:t>
            </a:r>
          </a:p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A50021"/>
                </a:solidFill>
              </a:rPr>
              <a:t>b</a:t>
            </a:r>
            <a:endParaRPr lang="tr-TR" sz="2000" b="1" dirty="0">
              <a:solidFill>
                <a:srgbClr val="A50021"/>
              </a:solidFill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1793711" y="618313"/>
            <a:ext cx="66390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latin typeface="Calibri" pitchFamily="34" charset="0"/>
              </a:rPr>
              <a:t>Dosyadan belirli sayıdaki bilgilerin okunması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1D33B-6D91-4B7A-9FC6-7FF0BB238979}" type="datetime1">
              <a:rPr lang="tr-TR" smtClean="0"/>
              <a:t>22.12.2021</a:t>
            </a:fld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53917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6124" grpId="0" animBg="1"/>
      <p:bldP spid="346125" grpId="0" animBg="1"/>
      <p:bldP spid="346126" grpId="0"/>
      <p:bldP spid="346127" grpId="0" animBg="1"/>
      <p:bldP spid="34612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3" name="Rectangle 13"/>
          <p:cNvSpPr>
            <a:spLocks noChangeArrowheads="1"/>
          </p:cNvSpPr>
          <p:nvPr/>
        </p:nvSpPr>
        <p:spPr bwMode="auto">
          <a:xfrm>
            <a:off x="5214938" y="1548356"/>
            <a:ext cx="990600" cy="20240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tr-TR" dirty="0"/>
              <a:t>Veri.dat</a:t>
            </a:r>
          </a:p>
          <a:p>
            <a:r>
              <a:rPr lang="tr-TR" dirty="0"/>
              <a:t>1  10</a:t>
            </a:r>
          </a:p>
          <a:p>
            <a:r>
              <a:rPr lang="tr-TR" dirty="0"/>
              <a:t>3  12</a:t>
            </a:r>
          </a:p>
          <a:p>
            <a:r>
              <a:rPr lang="tr-TR" dirty="0"/>
              <a:t>4  14 </a:t>
            </a:r>
          </a:p>
          <a:p>
            <a:r>
              <a:rPr lang="tr-TR" dirty="0"/>
              <a:t>5  15</a:t>
            </a:r>
          </a:p>
          <a:p>
            <a:r>
              <a:rPr lang="tr-TR" dirty="0"/>
              <a:t>6  16</a:t>
            </a:r>
          </a:p>
          <a:p>
            <a:r>
              <a:rPr lang="tr-TR" dirty="0"/>
              <a:t>7  18</a:t>
            </a:r>
          </a:p>
        </p:txBody>
      </p:sp>
      <p:sp>
        <p:nvSpPr>
          <p:cNvPr id="348176" name="Text Box 16"/>
          <p:cNvSpPr txBox="1">
            <a:spLocks noChangeArrowheads="1"/>
          </p:cNvSpPr>
          <p:nvPr/>
        </p:nvSpPr>
        <p:spPr bwMode="auto">
          <a:xfrm>
            <a:off x="1717676" y="3927364"/>
            <a:ext cx="6121400" cy="119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dirty="0"/>
              <a:t>Satır vektörlerini faklı değişkenlere atamak için:</a:t>
            </a:r>
          </a:p>
          <a:p>
            <a:pPr>
              <a:spcBef>
                <a:spcPct val="50000"/>
              </a:spcBef>
            </a:pPr>
            <a:r>
              <a:rPr lang="tr-TR" dirty="0"/>
              <a:t>c=b(1,:)</a:t>
            </a:r>
          </a:p>
          <a:p>
            <a:pPr>
              <a:spcBef>
                <a:spcPct val="50000"/>
              </a:spcBef>
            </a:pPr>
            <a:r>
              <a:rPr lang="tr-TR" dirty="0"/>
              <a:t>d=b(2,:)</a:t>
            </a:r>
          </a:p>
        </p:txBody>
      </p:sp>
      <p:sp>
        <p:nvSpPr>
          <p:cNvPr id="348177" name="Rectangle 17"/>
          <p:cNvSpPr>
            <a:spLocks noChangeArrowheads="1"/>
          </p:cNvSpPr>
          <p:nvPr/>
        </p:nvSpPr>
        <p:spPr bwMode="auto">
          <a:xfrm>
            <a:off x="5880100" y="4617133"/>
            <a:ext cx="4572000" cy="1749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tr-TR" dirty="0"/>
              <a:t>a=</a:t>
            </a:r>
            <a:r>
              <a:rPr lang="tr-TR" dirty="0" err="1"/>
              <a:t>fopen</a:t>
            </a:r>
            <a:r>
              <a:rPr lang="tr-TR" dirty="0"/>
              <a:t>('veri.</a:t>
            </a:r>
            <a:r>
              <a:rPr lang="tr-TR" dirty="0" err="1"/>
              <a:t>dat</a:t>
            </a:r>
            <a:r>
              <a:rPr lang="tr-TR" dirty="0"/>
              <a:t>','r')</a:t>
            </a:r>
          </a:p>
          <a:p>
            <a:r>
              <a:rPr lang="tr-TR" dirty="0" err="1"/>
              <a:t>for</a:t>
            </a:r>
            <a:r>
              <a:rPr lang="tr-TR" dirty="0"/>
              <a:t> i=1:6</a:t>
            </a:r>
          </a:p>
          <a:p>
            <a:r>
              <a:rPr lang="tr-TR" dirty="0"/>
              <a:t>    d(i)=</a:t>
            </a:r>
            <a:r>
              <a:rPr lang="tr-TR" dirty="0" err="1"/>
              <a:t>fscanf</a:t>
            </a:r>
            <a:r>
              <a:rPr lang="tr-TR" dirty="0"/>
              <a:t>(</a:t>
            </a:r>
            <a:r>
              <a:rPr lang="tr-TR" dirty="0" err="1"/>
              <a:t>a,'%f</a:t>
            </a:r>
            <a:r>
              <a:rPr lang="tr-TR" dirty="0"/>
              <a:t>',[1]);</a:t>
            </a:r>
          </a:p>
          <a:p>
            <a:r>
              <a:rPr lang="tr-TR" dirty="0"/>
              <a:t>    e(i)=</a:t>
            </a:r>
            <a:r>
              <a:rPr lang="tr-TR" dirty="0" err="1"/>
              <a:t>fscanf</a:t>
            </a:r>
            <a:r>
              <a:rPr lang="tr-TR" dirty="0"/>
              <a:t>(</a:t>
            </a:r>
            <a:r>
              <a:rPr lang="tr-TR" dirty="0" err="1"/>
              <a:t>a,'%f</a:t>
            </a:r>
            <a:r>
              <a:rPr lang="tr-TR" dirty="0"/>
              <a:t>',[1]);</a:t>
            </a:r>
          </a:p>
          <a:p>
            <a:r>
              <a:rPr lang="tr-TR" dirty="0" err="1"/>
              <a:t>end</a:t>
            </a:r>
            <a:endParaRPr lang="tr-TR" dirty="0"/>
          </a:p>
          <a:p>
            <a:r>
              <a:rPr lang="tr-TR" dirty="0" err="1"/>
              <a:t>fclose</a:t>
            </a:r>
            <a:r>
              <a:rPr lang="tr-TR" dirty="0"/>
              <a:t>(a)</a:t>
            </a:r>
          </a:p>
        </p:txBody>
      </p:sp>
      <p:sp>
        <p:nvSpPr>
          <p:cNvPr id="348178" name="Text Box 18"/>
          <p:cNvSpPr txBox="1">
            <a:spLocks noChangeArrowheads="1"/>
          </p:cNvSpPr>
          <p:nvPr/>
        </p:nvSpPr>
        <p:spPr bwMode="auto">
          <a:xfrm>
            <a:off x="1774826" y="5193395"/>
            <a:ext cx="2987675" cy="92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/>
              <a:t>Dosyadan bilgilerin direkt olarak farklı değişkenlere okutmak için</a:t>
            </a:r>
          </a:p>
        </p:txBody>
      </p:sp>
      <p:sp>
        <p:nvSpPr>
          <p:cNvPr id="348179" name="AutoShape 19"/>
          <p:cNvSpPr>
            <a:spLocks noChangeArrowheads="1"/>
          </p:cNvSpPr>
          <p:nvPr/>
        </p:nvSpPr>
        <p:spPr bwMode="auto">
          <a:xfrm>
            <a:off x="5016501" y="5085444"/>
            <a:ext cx="396875" cy="1081088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8" name="Metin kutusu 17"/>
          <p:cNvSpPr txBox="1"/>
          <p:nvPr/>
        </p:nvSpPr>
        <p:spPr>
          <a:xfrm>
            <a:off x="1717676" y="634318"/>
            <a:ext cx="612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latin typeface="Calibri" pitchFamily="34" charset="0"/>
              </a:rPr>
              <a:t>Dosyadan birden fazla değişkene bilgi okunması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00AEA-E1FE-4E47-BD97-01C678C0A3DA}" type="datetime1">
              <a:rPr lang="tr-TR" smtClean="0"/>
              <a:t>22.12.2021</a:t>
            </a:fld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04260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73" grpId="0" animBg="1"/>
      <p:bldP spid="348176" grpId="0"/>
      <p:bldP spid="348177" grpId="0" animBg="1"/>
      <p:bldP spid="348178" grpId="0" animBg="1"/>
      <p:bldP spid="34817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Text Box 10"/>
          <p:cNvSpPr txBox="1">
            <a:spLocks noChangeArrowheads="1"/>
          </p:cNvSpPr>
          <p:nvPr/>
        </p:nvSpPr>
        <p:spPr bwMode="auto">
          <a:xfrm>
            <a:off x="2892426" y="1268413"/>
            <a:ext cx="44989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tr-TR"/>
          </a:p>
        </p:txBody>
      </p:sp>
      <p:sp>
        <p:nvSpPr>
          <p:cNvPr id="350219" name="Text Box 11"/>
          <p:cNvSpPr txBox="1">
            <a:spLocks noChangeArrowheads="1"/>
          </p:cNvSpPr>
          <p:nvPr/>
        </p:nvSpPr>
        <p:spPr bwMode="auto">
          <a:xfrm>
            <a:off x="1684172" y="1285375"/>
            <a:ext cx="817290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tr-TR" sz="2400" dirty="0">
                <a:latin typeface="Calibri" pitchFamily="34" charset="0"/>
              </a:rPr>
              <a:t>Bir data dosyasında verilen sayıları kullanarak aşağıdaki fonksiyonun değerini hesaplayıp sonucu ana programda yazdıran bir MATLAB programı yazınız.</a:t>
            </a:r>
          </a:p>
        </p:txBody>
      </p:sp>
      <p:graphicFrame>
        <p:nvGraphicFramePr>
          <p:cNvPr id="35022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971730"/>
              </p:ext>
            </p:extLst>
          </p:nvPr>
        </p:nvGraphicFramePr>
        <p:xfrm>
          <a:off x="1684172" y="3102769"/>
          <a:ext cx="4392612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Denklem" r:id="rId4" imgW="2057400" imgH="431640" progId="Equation.3">
                  <p:embed/>
                </p:oleObj>
              </mc:Choice>
              <mc:Fallback>
                <p:oleObj name="Denklem" r:id="rId4" imgW="2057400" imgH="431640" progId="Equation.3">
                  <p:embed/>
                  <p:pic>
                    <p:nvPicPr>
                      <p:cNvPr id="35022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4172" y="3102769"/>
                        <a:ext cx="4392612" cy="100488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7958819" y="3124088"/>
            <a:ext cx="900113" cy="2439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dirty="0"/>
              <a:t>x  y</a:t>
            </a:r>
          </a:p>
          <a:p>
            <a:pPr>
              <a:spcBef>
                <a:spcPct val="50000"/>
              </a:spcBef>
            </a:pPr>
            <a:r>
              <a:rPr lang="tr-TR" dirty="0"/>
              <a:t>1 10</a:t>
            </a:r>
          </a:p>
          <a:p>
            <a:pPr>
              <a:spcBef>
                <a:spcPct val="50000"/>
              </a:spcBef>
            </a:pPr>
            <a:r>
              <a:rPr lang="tr-TR" dirty="0"/>
              <a:t>3 13</a:t>
            </a:r>
          </a:p>
          <a:p>
            <a:pPr>
              <a:spcBef>
                <a:spcPct val="50000"/>
              </a:spcBef>
            </a:pPr>
            <a:r>
              <a:rPr lang="tr-TR" dirty="0"/>
              <a:t>5 15  </a:t>
            </a:r>
          </a:p>
          <a:p>
            <a:pPr>
              <a:spcBef>
                <a:spcPct val="50000"/>
              </a:spcBef>
            </a:pPr>
            <a:r>
              <a:rPr lang="tr-TR" dirty="0"/>
              <a:t>8 16</a:t>
            </a:r>
          </a:p>
          <a:p>
            <a:pPr>
              <a:spcBef>
                <a:spcPct val="50000"/>
              </a:spcBef>
            </a:pPr>
            <a:r>
              <a:rPr lang="tr-TR" dirty="0"/>
              <a:t>9 18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1684172" y="630029"/>
            <a:ext cx="4302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/>
              <a:t>Uygulama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0466-E63F-403C-9F5C-C5F04895DADD}" type="datetime1">
              <a:rPr lang="tr-TR" smtClean="0"/>
              <a:t>22.12.2021</a:t>
            </a:fld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75283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02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Text Box 10"/>
          <p:cNvSpPr txBox="1">
            <a:spLocks noChangeArrowheads="1"/>
          </p:cNvSpPr>
          <p:nvPr/>
        </p:nvSpPr>
        <p:spPr bwMode="auto">
          <a:xfrm>
            <a:off x="2892426" y="1268413"/>
            <a:ext cx="44989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tr-TR"/>
          </a:p>
        </p:txBody>
      </p:sp>
      <p:graphicFrame>
        <p:nvGraphicFramePr>
          <p:cNvPr id="35022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1821783"/>
              </p:ext>
            </p:extLst>
          </p:nvPr>
        </p:nvGraphicFramePr>
        <p:xfrm>
          <a:off x="5428858" y="949325"/>
          <a:ext cx="4392612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Denklem" r:id="rId4" imgW="2057400" imgH="431640" progId="Equation.3">
                  <p:embed/>
                </p:oleObj>
              </mc:Choice>
              <mc:Fallback>
                <p:oleObj name="Denklem" r:id="rId4" imgW="2057400" imgH="431640" progId="Equation.3">
                  <p:embed/>
                  <p:pic>
                    <p:nvPicPr>
                      <p:cNvPr id="35022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8858" y="949325"/>
                        <a:ext cx="4392612" cy="100488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10164991" y="891639"/>
            <a:ext cx="900113" cy="2439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dirty="0"/>
              <a:t>x  y</a:t>
            </a:r>
          </a:p>
          <a:p>
            <a:pPr>
              <a:spcBef>
                <a:spcPct val="50000"/>
              </a:spcBef>
            </a:pPr>
            <a:r>
              <a:rPr lang="tr-TR" dirty="0"/>
              <a:t>1 10</a:t>
            </a:r>
          </a:p>
          <a:p>
            <a:pPr>
              <a:spcBef>
                <a:spcPct val="50000"/>
              </a:spcBef>
            </a:pPr>
            <a:r>
              <a:rPr lang="tr-TR" dirty="0"/>
              <a:t>3 13</a:t>
            </a:r>
          </a:p>
          <a:p>
            <a:pPr>
              <a:spcBef>
                <a:spcPct val="50000"/>
              </a:spcBef>
            </a:pPr>
            <a:r>
              <a:rPr lang="tr-TR" dirty="0"/>
              <a:t>5 15  </a:t>
            </a:r>
          </a:p>
          <a:p>
            <a:pPr>
              <a:spcBef>
                <a:spcPct val="50000"/>
              </a:spcBef>
            </a:pPr>
            <a:r>
              <a:rPr lang="tr-TR" dirty="0"/>
              <a:t>8 16</a:t>
            </a:r>
          </a:p>
          <a:p>
            <a:pPr>
              <a:spcBef>
                <a:spcPct val="50000"/>
              </a:spcBef>
            </a:pPr>
            <a:r>
              <a:rPr lang="tr-TR" dirty="0"/>
              <a:t>9 18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1557434" y="661440"/>
            <a:ext cx="4302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/>
              <a:t>Uygulama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0466-E63F-403C-9F5C-C5F04895DADD}" type="datetime1">
              <a:rPr lang="tr-TR" smtClean="0"/>
              <a:t>22.12.2021</a:t>
            </a:fld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783183" y="1954213"/>
            <a:ext cx="698344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clear</a:t>
            </a: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sz="2000" dirty="0" err="1">
                <a:solidFill>
                  <a:srgbClr val="A020F0"/>
                </a:solidFill>
                <a:latin typeface="Arial" panose="020B0604020202020204" pitchFamily="34" charset="0"/>
              </a:rPr>
              <a:t>all</a:t>
            </a: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</a:p>
          <a:p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tr-TR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dosyaID</a:t>
            </a: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=</a:t>
            </a:r>
            <a:r>
              <a:rPr lang="tr-TR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fopen</a:t>
            </a: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tr-TR" sz="2000" dirty="0">
                <a:solidFill>
                  <a:srgbClr val="A020F0"/>
                </a:solidFill>
                <a:latin typeface="Arial" panose="020B0604020202020204" pitchFamily="34" charset="0"/>
              </a:rPr>
              <a:t>'uygulama.</a:t>
            </a:r>
            <a:r>
              <a:rPr lang="tr-TR" sz="2000" dirty="0" err="1">
                <a:solidFill>
                  <a:srgbClr val="A020F0"/>
                </a:solidFill>
                <a:latin typeface="Arial" panose="020B0604020202020204" pitchFamily="34" charset="0"/>
              </a:rPr>
              <a:t>txt</a:t>
            </a:r>
            <a:r>
              <a:rPr lang="tr-TR" sz="2000" dirty="0">
                <a:solidFill>
                  <a:srgbClr val="A020F0"/>
                </a:solidFill>
                <a:latin typeface="Arial" panose="020B0604020202020204" pitchFamily="34" charset="0"/>
              </a:rPr>
              <a:t>'</a:t>
            </a: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r>
              <a:rPr lang="tr-TR" sz="2000" dirty="0">
                <a:solidFill>
                  <a:srgbClr val="A020F0"/>
                </a:solidFill>
                <a:latin typeface="Arial" panose="020B0604020202020204" pitchFamily="34" charset="0"/>
              </a:rPr>
              <a:t>'w+'</a:t>
            </a: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);</a:t>
            </a:r>
          </a:p>
          <a:p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x=[1, 3, 5, 8, 9];</a:t>
            </a:r>
          </a:p>
          <a:p>
            <a:r>
              <a:rPr lang="es-ES" sz="2000" dirty="0">
                <a:solidFill>
                  <a:srgbClr val="000000"/>
                </a:solidFill>
                <a:latin typeface="Arial" panose="020B0604020202020204" pitchFamily="34" charset="0"/>
              </a:rPr>
              <a:t>y=[10, 13, 16, 18, 19];</a:t>
            </a:r>
          </a:p>
          <a:p>
            <a:r>
              <a:rPr lang="tr-TR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fprintf</a:t>
            </a: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tr-TR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dosyaID</a:t>
            </a: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r>
              <a:rPr lang="tr-TR" sz="2000" dirty="0">
                <a:solidFill>
                  <a:srgbClr val="A020F0"/>
                </a:solidFill>
                <a:latin typeface="Arial" panose="020B0604020202020204" pitchFamily="34" charset="0"/>
              </a:rPr>
              <a:t>'x </a:t>
            </a:r>
            <a:r>
              <a:rPr lang="tr-TR" sz="2000" dirty="0" err="1">
                <a:solidFill>
                  <a:srgbClr val="A020F0"/>
                </a:solidFill>
                <a:latin typeface="Arial" panose="020B0604020202020204" pitchFamily="34" charset="0"/>
              </a:rPr>
              <a:t>degeri</a:t>
            </a:r>
            <a:r>
              <a:rPr lang="tr-TR" sz="2000" dirty="0">
                <a:solidFill>
                  <a:srgbClr val="A020F0"/>
                </a:solidFill>
                <a:latin typeface="Arial" panose="020B0604020202020204" pitchFamily="34" charset="0"/>
              </a:rPr>
              <a:t> \t y </a:t>
            </a:r>
            <a:r>
              <a:rPr lang="tr-TR" sz="2000" dirty="0" err="1">
                <a:solidFill>
                  <a:srgbClr val="A020F0"/>
                </a:solidFill>
                <a:latin typeface="Arial" panose="020B0604020202020204" pitchFamily="34" charset="0"/>
              </a:rPr>
              <a:t>degeri</a:t>
            </a:r>
            <a:r>
              <a:rPr lang="tr-TR" sz="2000" dirty="0">
                <a:solidFill>
                  <a:srgbClr val="A020F0"/>
                </a:solidFill>
                <a:latin typeface="Arial" panose="020B0604020202020204" pitchFamily="34" charset="0"/>
              </a:rPr>
              <a:t> \t fonksiyon </a:t>
            </a:r>
            <a:r>
              <a:rPr lang="tr-TR" sz="2000" dirty="0" err="1">
                <a:solidFill>
                  <a:srgbClr val="A020F0"/>
                </a:solidFill>
                <a:latin typeface="Arial" panose="020B0604020202020204" pitchFamily="34" charset="0"/>
              </a:rPr>
              <a:t>degeri</a:t>
            </a:r>
            <a:r>
              <a:rPr lang="tr-TR" sz="2000" dirty="0">
                <a:solidFill>
                  <a:srgbClr val="A020F0"/>
                </a:solidFill>
                <a:latin typeface="Arial" panose="020B0604020202020204" pitchFamily="34" charset="0"/>
              </a:rPr>
              <a:t>\n'</a:t>
            </a: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);</a:t>
            </a:r>
          </a:p>
          <a:p>
            <a:r>
              <a:rPr lang="tr-TR" sz="2000" dirty="0" err="1">
                <a:solidFill>
                  <a:srgbClr val="0000FF"/>
                </a:solidFill>
                <a:latin typeface="Arial" panose="020B0604020202020204" pitchFamily="34" charset="0"/>
              </a:rPr>
              <a:t>for</a:t>
            </a: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i=1:5</a:t>
            </a:r>
          </a:p>
          <a:p>
            <a:r>
              <a:rPr lang="nn-NO" sz="2000" dirty="0">
                <a:solidFill>
                  <a:srgbClr val="000000"/>
                </a:solidFill>
                <a:latin typeface="Arial" panose="020B0604020202020204" pitchFamily="34" charset="0"/>
              </a:rPr>
              <a:t>  deger(i)=x(i)^2*y(i)+(x(i)*y(i))^(1/2)+((log(x(i))+1)/log10(y(i)));</a:t>
            </a:r>
          </a:p>
          <a:p>
            <a:r>
              <a:rPr lang="fr-FR" sz="2000" dirty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r>
              <a:rPr lang="fr-FR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fprintf</a:t>
            </a:r>
            <a:r>
              <a:rPr lang="fr-FR" sz="2000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fr-FR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dosyaID</a:t>
            </a:r>
            <a:r>
              <a:rPr lang="fr-FR" sz="2000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r>
              <a:rPr lang="fr-FR" sz="2000" dirty="0">
                <a:solidFill>
                  <a:srgbClr val="A020F0"/>
                </a:solidFill>
                <a:latin typeface="Arial" panose="020B0604020202020204" pitchFamily="34" charset="0"/>
              </a:rPr>
              <a:t>'%d \t\t\t\</a:t>
            </a:r>
            <a:r>
              <a:rPr lang="fr-FR" sz="2000" dirty="0" err="1">
                <a:solidFill>
                  <a:srgbClr val="A020F0"/>
                </a:solidFill>
                <a:latin typeface="Arial" panose="020B0604020202020204" pitchFamily="34" charset="0"/>
              </a:rPr>
              <a:t>t%d</a:t>
            </a:r>
            <a:r>
              <a:rPr lang="fr-FR" sz="2000" dirty="0">
                <a:solidFill>
                  <a:srgbClr val="A020F0"/>
                </a:solidFill>
                <a:latin typeface="Arial" panose="020B0604020202020204" pitchFamily="34" charset="0"/>
              </a:rPr>
              <a:t> \t\t\t\t%6.2f\n\n'</a:t>
            </a:r>
            <a:r>
              <a:rPr lang="fr-FR" sz="2000" dirty="0">
                <a:solidFill>
                  <a:srgbClr val="000000"/>
                </a:solidFill>
                <a:latin typeface="Arial" panose="020B0604020202020204" pitchFamily="34" charset="0"/>
              </a:rPr>
              <a:t>,x(i),y(i),</a:t>
            </a:r>
            <a:r>
              <a:rPr lang="fr-FR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deger</a:t>
            </a:r>
            <a:r>
              <a:rPr lang="fr-FR" sz="2000" dirty="0">
                <a:solidFill>
                  <a:srgbClr val="000000"/>
                </a:solidFill>
                <a:latin typeface="Arial" panose="020B0604020202020204" pitchFamily="34" charset="0"/>
              </a:rPr>
              <a:t>(i)) ;</a:t>
            </a:r>
          </a:p>
          <a:p>
            <a:r>
              <a:rPr lang="tr-TR" sz="2000" dirty="0" err="1">
                <a:solidFill>
                  <a:srgbClr val="0000FF"/>
                </a:solidFill>
                <a:latin typeface="Arial" panose="020B0604020202020204" pitchFamily="34" charset="0"/>
              </a:rPr>
              <a:t>end</a:t>
            </a:r>
            <a:endParaRPr lang="tr-TR" sz="2000" dirty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r>
              <a:rPr lang="tr-TR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fclose</a:t>
            </a: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tr-TR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dosyaID</a:t>
            </a: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0203498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3643086" y="2380881"/>
            <a:ext cx="48187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b="1" dirty="0">
                <a:solidFill>
                  <a:schemeClr val="accent2">
                    <a:lumMod val="75000"/>
                  </a:schemeClr>
                </a:solidFill>
              </a:rPr>
              <a:t>Dosya Yönetimi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017B-CDF4-4AF9-A0CB-209D95AF9A6C}" type="datetime1">
              <a:rPr lang="tr-TR" smtClean="0"/>
              <a:t>22.12.2021</a:t>
            </a:fld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883681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1277772" y="1930005"/>
            <a:ext cx="9811142" cy="3323987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spcBef>
                <a:spcPct val="50000"/>
              </a:spcBef>
              <a:buClr>
                <a:srgbClr val="FF3300"/>
              </a:buClr>
              <a:buFont typeface="Wingdings" pitchFamily="2" charset="2"/>
              <a:buChar char="§"/>
            </a:pPr>
            <a:r>
              <a:rPr lang="en-US" sz="2800" dirty="0">
                <a:latin typeface="Calibri" pitchFamily="34" charset="0"/>
              </a:rPr>
              <a:t> </a:t>
            </a:r>
            <a:r>
              <a:rPr lang="tr-TR" sz="2800" dirty="0">
                <a:latin typeface="Calibri" pitchFamily="34" charset="0"/>
              </a:rPr>
              <a:t>Şu ana kadar bir programda hesaplanan veya elde edilen veriler </a:t>
            </a:r>
            <a:r>
              <a:rPr lang="tr-TR" sz="2800" dirty="0" err="1">
                <a:latin typeface="Calibri" pitchFamily="34" charset="0"/>
              </a:rPr>
              <a:t>RAM’de</a:t>
            </a:r>
            <a:r>
              <a:rPr lang="tr-TR" sz="2800" dirty="0">
                <a:latin typeface="Calibri" pitchFamily="34" charset="0"/>
              </a:rPr>
              <a:t> saklanacak şekilde tanımlanmıştı. Yani, bilgisayar kapatıldığında veya MATLAB  programı sona erdirildiğinde verilerde kaybolmaktaydı. </a:t>
            </a:r>
          </a:p>
          <a:p>
            <a:pPr marL="342900" indent="-342900" algn="just">
              <a:spcBef>
                <a:spcPct val="50000"/>
              </a:spcBef>
              <a:buClr>
                <a:srgbClr val="FF3300"/>
              </a:buClr>
              <a:buFont typeface="Wingdings" pitchFamily="2" charset="2"/>
              <a:buChar char="§"/>
            </a:pPr>
            <a:r>
              <a:rPr lang="tr-TR" sz="2800" dirty="0">
                <a:latin typeface="Calibri" pitchFamily="34" charset="0"/>
              </a:rPr>
              <a:t> Oysa pek çok uygulamada elde edilen veriler daha sonra kullanılmak üzere saklanması gerekir. Bunun için veriler</a:t>
            </a:r>
            <a:r>
              <a:rPr lang="en-US" sz="2800" dirty="0">
                <a:latin typeface="Calibri" pitchFamily="34" charset="0"/>
              </a:rPr>
              <a:t>in</a:t>
            </a:r>
            <a:r>
              <a:rPr lang="tr-TR" sz="2800" dirty="0">
                <a:latin typeface="Calibri" pitchFamily="34" charset="0"/>
              </a:rPr>
              <a:t> bir dosyaya yazılması gerekmektedir. </a:t>
            </a:r>
          </a:p>
        </p:txBody>
      </p:sp>
      <p:sp>
        <p:nvSpPr>
          <p:cNvPr id="23" name="Metin kutusu 22"/>
          <p:cNvSpPr txBox="1"/>
          <p:nvPr/>
        </p:nvSpPr>
        <p:spPr>
          <a:xfrm>
            <a:off x="1277772" y="603848"/>
            <a:ext cx="4302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/>
              <a:t>GİRİŞ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BE91A-3330-4646-A911-049949088E21}" type="datetime1">
              <a:rPr lang="tr-TR" smtClean="0"/>
              <a:t>22.12.2021</a:t>
            </a:fld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633733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3" name="Rectangle 13"/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  <p:sp>
        <p:nvSpPr>
          <p:cNvPr id="6155" name="Text Box 24"/>
          <p:cNvSpPr txBox="1">
            <a:spLocks noChangeArrowheads="1"/>
          </p:cNvSpPr>
          <p:nvPr/>
        </p:nvSpPr>
        <p:spPr bwMode="auto">
          <a:xfrm>
            <a:off x="1789448" y="1289051"/>
            <a:ext cx="3673475" cy="457200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 b="1" dirty="0">
                <a:latin typeface="Calibri" pitchFamily="34" charset="0"/>
              </a:rPr>
              <a:t>Dosya açma: </a:t>
            </a:r>
            <a:r>
              <a:rPr lang="tr-TR" sz="2400" b="1" dirty="0" err="1">
                <a:latin typeface="Calibri" pitchFamily="34" charset="0"/>
              </a:rPr>
              <a:t>fopen</a:t>
            </a:r>
            <a:endParaRPr lang="tr-TR" sz="2400" b="1" dirty="0">
              <a:latin typeface="Calibri" pitchFamily="34" charset="0"/>
            </a:endParaRPr>
          </a:p>
        </p:txBody>
      </p:sp>
      <p:sp>
        <p:nvSpPr>
          <p:cNvPr id="6156" name="Text Box 25"/>
          <p:cNvSpPr txBox="1">
            <a:spLocks noChangeArrowheads="1"/>
          </p:cNvSpPr>
          <p:nvPr/>
        </p:nvSpPr>
        <p:spPr bwMode="auto">
          <a:xfrm>
            <a:off x="1803375" y="2090578"/>
            <a:ext cx="8591028" cy="830997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 dirty="0" err="1">
                <a:solidFill>
                  <a:srgbClr val="FF3300"/>
                </a:solidFill>
                <a:latin typeface="Calibri" pitchFamily="34" charset="0"/>
              </a:rPr>
              <a:t>fopen</a:t>
            </a:r>
            <a:r>
              <a:rPr lang="tr-TR" sz="2400" dirty="0">
                <a:latin typeface="Calibri" pitchFamily="34" charset="0"/>
              </a:rPr>
              <a:t> komutu bilgi kaydetmek için veri dosyası açar veya oluşturur. Yazım formatı:</a:t>
            </a:r>
          </a:p>
        </p:txBody>
      </p:sp>
      <p:sp>
        <p:nvSpPr>
          <p:cNvPr id="6157" name="Text Box 26"/>
          <p:cNvSpPr txBox="1">
            <a:spLocks noChangeArrowheads="1"/>
          </p:cNvSpPr>
          <p:nvPr/>
        </p:nvSpPr>
        <p:spPr bwMode="auto">
          <a:xfrm>
            <a:off x="1803375" y="3262153"/>
            <a:ext cx="8591028" cy="523220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800" dirty="0">
                <a:solidFill>
                  <a:srgbClr val="002060"/>
                </a:solidFill>
                <a:latin typeface="Calibri" pitchFamily="34" charset="0"/>
              </a:rPr>
              <a:t>ifade</a:t>
            </a:r>
            <a:r>
              <a:rPr lang="en-US" sz="2800" dirty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tr-TR" sz="2800" dirty="0">
                <a:solidFill>
                  <a:srgbClr val="002060"/>
                </a:solidFill>
                <a:latin typeface="Calibri" pitchFamily="34" charset="0"/>
              </a:rPr>
              <a:t>=</a:t>
            </a:r>
            <a:r>
              <a:rPr lang="en-US" sz="2800" dirty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tr-TR" sz="2800" dirty="0" err="1">
                <a:solidFill>
                  <a:srgbClr val="00B050"/>
                </a:solidFill>
                <a:latin typeface="Calibri" pitchFamily="34" charset="0"/>
              </a:rPr>
              <a:t>fopen</a:t>
            </a:r>
            <a:r>
              <a:rPr lang="tr-TR" sz="2800" dirty="0">
                <a:solidFill>
                  <a:srgbClr val="002060"/>
                </a:solidFill>
                <a:latin typeface="Calibri" pitchFamily="34" charset="0"/>
              </a:rPr>
              <a:t>(‘dosya </a:t>
            </a:r>
            <a:r>
              <a:rPr lang="tr-TR" sz="2800" dirty="0" err="1">
                <a:solidFill>
                  <a:srgbClr val="002060"/>
                </a:solidFill>
                <a:latin typeface="Calibri" pitchFamily="34" charset="0"/>
              </a:rPr>
              <a:t>adı’,’izin</a:t>
            </a:r>
            <a:r>
              <a:rPr lang="tr-TR" sz="2800" dirty="0">
                <a:solidFill>
                  <a:srgbClr val="002060"/>
                </a:solidFill>
                <a:latin typeface="Calibri" pitchFamily="34" charset="0"/>
              </a:rPr>
              <a:t>’)</a:t>
            </a:r>
          </a:p>
        </p:txBody>
      </p:sp>
      <p:sp>
        <p:nvSpPr>
          <p:cNvPr id="6158" name="Text Box 27"/>
          <p:cNvSpPr txBox="1">
            <a:spLocks noChangeArrowheads="1"/>
          </p:cNvSpPr>
          <p:nvPr/>
        </p:nvSpPr>
        <p:spPr bwMode="auto">
          <a:xfrm>
            <a:off x="1798067" y="4133367"/>
            <a:ext cx="8596336" cy="2225675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000" dirty="0"/>
              <a:t>Burada:</a:t>
            </a:r>
          </a:p>
          <a:p>
            <a:pPr>
              <a:spcBef>
                <a:spcPct val="50000"/>
              </a:spcBef>
            </a:pPr>
            <a:r>
              <a:rPr lang="tr-TR" sz="2000" dirty="0"/>
              <a:t>	ifade-&gt; dosya değişkeni</a:t>
            </a:r>
          </a:p>
          <a:p>
            <a:pPr>
              <a:spcBef>
                <a:spcPct val="50000"/>
              </a:spcBef>
            </a:pPr>
            <a:r>
              <a:rPr lang="tr-TR" sz="2000" dirty="0"/>
              <a:t>	dosya adı-&gt;verilerin kaydedileceği dosyanın adı</a:t>
            </a:r>
          </a:p>
          <a:p>
            <a:pPr>
              <a:spcBef>
                <a:spcPct val="50000"/>
              </a:spcBef>
            </a:pPr>
            <a:r>
              <a:rPr lang="tr-TR" sz="2000" dirty="0"/>
              <a:t>	izin-&gt; dosyanın kullanım izni : </a:t>
            </a:r>
            <a:r>
              <a:rPr lang="tr-TR" sz="2000" dirty="0" err="1"/>
              <a:t>r,w</a:t>
            </a:r>
            <a:r>
              <a:rPr lang="tr-TR" sz="2000" dirty="0"/>
              <a:t>,.., vs.</a:t>
            </a:r>
          </a:p>
          <a:p>
            <a:pPr>
              <a:spcBef>
                <a:spcPct val="50000"/>
              </a:spcBef>
            </a:pPr>
            <a:endParaRPr lang="tr-TR" sz="2000" dirty="0"/>
          </a:p>
        </p:txBody>
      </p:sp>
      <p:sp>
        <p:nvSpPr>
          <p:cNvPr id="15" name="Metin kutusu 14"/>
          <p:cNvSpPr txBox="1"/>
          <p:nvPr/>
        </p:nvSpPr>
        <p:spPr>
          <a:xfrm>
            <a:off x="1675044" y="622611"/>
            <a:ext cx="4591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/>
              <a:t>Veri Giriş-çıkış Fonksiyonları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DDD99-9B69-47BB-8300-07235B3F1039}" type="datetime1">
              <a:rPr lang="tr-TR" smtClean="0"/>
              <a:t>22.12.2021</a:t>
            </a:fld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931717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  <p:graphicFrame>
        <p:nvGraphicFramePr>
          <p:cNvPr id="265284" name="Group 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1239515"/>
              </p:ext>
            </p:extLst>
          </p:nvPr>
        </p:nvGraphicFramePr>
        <p:xfrm>
          <a:off x="1955540" y="1377899"/>
          <a:ext cx="8496944" cy="5029144"/>
        </p:xfrm>
        <a:graphic>
          <a:graphicData uri="http://schemas.openxmlformats.org/drawingml/2006/table">
            <a:tbl>
              <a:tblPr/>
              <a:tblGrid>
                <a:gridCol w="13027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41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08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pitchFamily="34" charset="0"/>
                        </a:rPr>
                        <a:t>Tipler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pitchFamily="34" charset="0"/>
                        </a:rPr>
                        <a:t>Açıklama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3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alibri" pitchFamily="34" charset="0"/>
                        </a:rPr>
                        <a:t>‘r’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Dosyayı sadece okumaya açar (</a:t>
                      </a:r>
                      <a:r>
                        <a:rPr kumimoji="0" lang="tr-T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yazmaya izin vermez</a:t>
                      </a:r>
                      <a:r>
                        <a:rPr kumimoji="0" lang="tr-T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)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8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alibri" pitchFamily="34" charset="0"/>
                        </a:rPr>
                        <a:t>‘r+’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Dosyayı </a:t>
                      </a: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alibri" pitchFamily="34" charset="0"/>
                        </a:rPr>
                        <a:t>yazmaya</a:t>
                      </a: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ve okumaya açar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alibri" pitchFamily="34" charset="0"/>
                        </a:rPr>
                        <a:t>‘w’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Varolan bir veri dosyası</a:t>
                      </a: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nın</a:t>
                      </a: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alibri" pitchFamily="34" charset="0"/>
                        </a:rPr>
                        <a:t>içindeki</a:t>
                      </a: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alibri" pitchFamily="34" charset="0"/>
                        </a:rPr>
                        <a:t>ni</a:t>
                      </a: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alibri" pitchFamily="34" charset="0"/>
                        </a:rPr>
                        <a:t> siler</a:t>
                      </a: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, dosya </a:t>
                      </a: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alibri" pitchFamily="34" charset="0"/>
                        </a:rPr>
                        <a:t>yoksa oluşturur</a:t>
                      </a: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ve dosyayı yazmaya açar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alibri" pitchFamily="34" charset="0"/>
                        </a:rPr>
                        <a:t>‘w+’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Varolan</a:t>
                      </a:r>
                      <a:r>
                        <a:rPr kumimoji="0" lang="tr-T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bir veri dosyasını </a:t>
                      </a:r>
                      <a:r>
                        <a:rPr kumimoji="0" lang="tr-T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yazmak</a:t>
                      </a:r>
                      <a:r>
                        <a:rPr kumimoji="0" lang="tr-T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için açar, dosya </a:t>
                      </a:r>
                      <a:r>
                        <a:rPr kumimoji="0" lang="tr-T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alibri" pitchFamily="34" charset="0"/>
                        </a:rPr>
                        <a:t>yoksa oluşturur</a:t>
                      </a:r>
                      <a:r>
                        <a:rPr kumimoji="0" lang="tr-T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ve dosyayı okumaya ve yazmaya açar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alibri" pitchFamily="34" charset="0"/>
                        </a:rPr>
                        <a:t>‘a’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Varolan</a:t>
                      </a:r>
                      <a:r>
                        <a:rPr kumimoji="0" lang="tr-T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bir veri dosyasını </a:t>
                      </a:r>
                      <a:r>
                        <a:rPr kumimoji="0" lang="tr-T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yazmak</a:t>
                      </a:r>
                      <a:r>
                        <a:rPr kumimoji="0" lang="tr-T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için açar, dosya </a:t>
                      </a:r>
                      <a:r>
                        <a:rPr kumimoji="0" lang="tr-T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yoksa oluşturur </a:t>
                      </a:r>
                      <a:r>
                        <a:rPr kumimoji="0" lang="tr-T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ve </a:t>
                      </a:r>
                      <a:r>
                        <a:rPr kumimoji="0" lang="tr-T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alibri" pitchFamily="34" charset="0"/>
                        </a:rPr>
                        <a:t>girilecek bilgileri dosya sonuna ekler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9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alibri" pitchFamily="34" charset="0"/>
                        </a:rPr>
                        <a:t>‘a+’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Varolan</a:t>
                      </a:r>
                      <a:r>
                        <a:rPr kumimoji="0" lang="tr-T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bir veri dosyasını </a:t>
                      </a:r>
                      <a:r>
                        <a:rPr kumimoji="0" lang="tr-T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okumak ve yazmak </a:t>
                      </a:r>
                      <a:r>
                        <a:rPr kumimoji="0" lang="tr-T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için açar, </a:t>
                      </a:r>
                      <a:r>
                        <a:rPr kumimoji="0" lang="tr-T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Calibri" pitchFamily="34" charset="0"/>
                        </a:rPr>
                        <a:t>dosya yoksa oluşturur</a:t>
                      </a:r>
                      <a:r>
                        <a:rPr kumimoji="0" lang="tr-T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ve girilecek bilgileri dosya sonuna ekler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" name="Metin kutusu 11"/>
          <p:cNvSpPr txBox="1"/>
          <p:nvPr/>
        </p:nvSpPr>
        <p:spPr>
          <a:xfrm>
            <a:off x="1708732" y="603848"/>
            <a:ext cx="4302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/>
              <a:t>İzin Tipleri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6312-E5CA-4229-9764-E35155775666}" type="datetime1">
              <a:rPr lang="tr-TR" smtClean="0"/>
              <a:t>22.12.2021</a:t>
            </a:fld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169855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1684172" y="2299037"/>
            <a:ext cx="8729481" cy="830997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 dirty="0">
                <a:latin typeface="Calibri" pitchFamily="34" charset="0"/>
              </a:rPr>
              <a:t>Dosya yazma ve/veya okumaya açılan dosyanın MATLAB ’den ilişkisini kesmeye </a:t>
            </a:r>
            <a:r>
              <a:rPr lang="en-US" sz="2400" dirty="0">
                <a:latin typeface="Calibri" pitchFamily="34" charset="0"/>
              </a:rPr>
              <a:t>(</a:t>
            </a:r>
            <a:r>
              <a:rPr lang="en-US" sz="2400" dirty="0" err="1">
                <a:latin typeface="Calibri" pitchFamily="34" charset="0"/>
              </a:rPr>
              <a:t>dosyayı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kapamaya</a:t>
            </a:r>
            <a:r>
              <a:rPr lang="en-US" sz="2400" dirty="0">
                <a:latin typeface="Calibri" pitchFamily="34" charset="0"/>
              </a:rPr>
              <a:t>) </a:t>
            </a:r>
            <a:r>
              <a:rPr lang="tr-TR" sz="2400" dirty="0">
                <a:latin typeface="Calibri" pitchFamily="34" charset="0"/>
              </a:rPr>
              <a:t>yarayan komuttur.</a:t>
            </a:r>
          </a:p>
        </p:txBody>
      </p:sp>
      <p:sp>
        <p:nvSpPr>
          <p:cNvPr id="252940" name="Text Box 12"/>
          <p:cNvSpPr txBox="1">
            <a:spLocks noChangeArrowheads="1"/>
          </p:cNvSpPr>
          <p:nvPr/>
        </p:nvSpPr>
        <p:spPr bwMode="auto">
          <a:xfrm>
            <a:off x="1684172" y="3555715"/>
            <a:ext cx="3024187" cy="457200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 b="1" dirty="0"/>
              <a:t>Kullanımı:</a:t>
            </a:r>
          </a:p>
        </p:txBody>
      </p:sp>
      <p:sp>
        <p:nvSpPr>
          <p:cNvPr id="252941" name="Text Box 13"/>
          <p:cNvSpPr txBox="1">
            <a:spLocks noChangeArrowheads="1"/>
          </p:cNvSpPr>
          <p:nvPr/>
        </p:nvSpPr>
        <p:spPr bwMode="auto">
          <a:xfrm>
            <a:off x="1709486" y="4521535"/>
            <a:ext cx="8704166" cy="523220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800" b="1" dirty="0" err="1">
                <a:latin typeface="Calibri" pitchFamily="34" charset="0"/>
              </a:rPr>
              <a:t>Sonuc</a:t>
            </a:r>
            <a:r>
              <a:rPr lang="tr-TR" sz="2800" b="1" dirty="0">
                <a:latin typeface="Calibri" pitchFamily="34" charset="0"/>
              </a:rPr>
              <a:t>=</a:t>
            </a:r>
            <a:r>
              <a:rPr lang="tr-TR" sz="2800" b="1" dirty="0" err="1">
                <a:solidFill>
                  <a:srgbClr val="008000"/>
                </a:solidFill>
                <a:latin typeface="Calibri" pitchFamily="34" charset="0"/>
              </a:rPr>
              <a:t>fclose</a:t>
            </a:r>
            <a:r>
              <a:rPr lang="tr-TR" sz="2800" b="1" dirty="0">
                <a:latin typeface="Calibri" pitchFamily="34" charset="0"/>
              </a:rPr>
              <a:t>(ifade)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1524001" y="818457"/>
            <a:ext cx="4302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/>
              <a:t>Dosya kapama: </a:t>
            </a:r>
            <a:r>
              <a:rPr lang="tr-TR" sz="2800" b="1" dirty="0" err="1"/>
              <a:t>fclose</a:t>
            </a:r>
            <a:endParaRPr lang="tr-TR" sz="2800" b="1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F3C60-93F9-4C64-9C40-73F592187B1B}" type="datetime1">
              <a:rPr lang="tr-TR" smtClean="0"/>
              <a:t>22.12.2021</a:t>
            </a:fld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34628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40" grpId="0" animBg="1"/>
      <p:bldP spid="25294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  <p:sp>
        <p:nvSpPr>
          <p:cNvPr id="9227" name="Text Box 14"/>
          <p:cNvSpPr txBox="1">
            <a:spLocks noChangeArrowheads="1"/>
          </p:cNvSpPr>
          <p:nvPr/>
        </p:nvSpPr>
        <p:spPr bwMode="auto">
          <a:xfrm>
            <a:off x="1811525" y="2321357"/>
            <a:ext cx="8604956" cy="830997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 b="1" dirty="0">
                <a:latin typeface="Calibri" pitchFamily="34" charset="0"/>
              </a:rPr>
              <a:t>Verilerin ekrana yazılmasında kullanılan </a:t>
            </a:r>
            <a:r>
              <a:rPr lang="tr-TR" sz="2400" b="1" dirty="0" err="1">
                <a:solidFill>
                  <a:srgbClr val="008000"/>
                </a:solidFill>
                <a:latin typeface="Calibri" pitchFamily="34" charset="0"/>
              </a:rPr>
              <a:t>fprintf</a:t>
            </a:r>
            <a:r>
              <a:rPr lang="tr-TR" sz="2400" b="1" dirty="0">
                <a:latin typeface="Calibri" pitchFamily="34" charset="0"/>
              </a:rPr>
              <a:t> fonksiyonu, aynı zamanda  </a:t>
            </a:r>
            <a:r>
              <a:rPr lang="tr-TR" sz="2400" b="1" dirty="0" err="1">
                <a:solidFill>
                  <a:srgbClr val="008000"/>
                </a:solidFill>
                <a:latin typeface="Calibri" pitchFamily="34" charset="0"/>
              </a:rPr>
              <a:t>fopen</a:t>
            </a:r>
            <a:r>
              <a:rPr lang="tr-TR" sz="2400" b="1" dirty="0">
                <a:latin typeface="Calibri" pitchFamily="34" charset="0"/>
              </a:rPr>
              <a:t> komutuyla açılmış dosyaya yazmakta</a:t>
            </a:r>
            <a:r>
              <a:rPr lang="en-US" sz="2400" b="1" dirty="0">
                <a:latin typeface="Calibri" pitchFamily="34" charset="0"/>
              </a:rPr>
              <a:t> </a:t>
            </a:r>
            <a:r>
              <a:rPr lang="tr-TR" sz="2400" b="1" dirty="0">
                <a:latin typeface="Calibri" pitchFamily="34" charset="0"/>
              </a:rPr>
              <a:t>da kullanılır. </a:t>
            </a:r>
          </a:p>
        </p:txBody>
      </p:sp>
      <p:sp>
        <p:nvSpPr>
          <p:cNvPr id="9228" name="Text Box 15"/>
          <p:cNvSpPr txBox="1">
            <a:spLocks noChangeArrowheads="1"/>
          </p:cNvSpPr>
          <p:nvPr/>
        </p:nvSpPr>
        <p:spPr bwMode="auto">
          <a:xfrm>
            <a:off x="1811526" y="3689782"/>
            <a:ext cx="3256345" cy="461665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 b="1">
                <a:solidFill>
                  <a:srgbClr val="0066FF"/>
                </a:solidFill>
                <a:latin typeface="Calibri" pitchFamily="34" charset="0"/>
              </a:rPr>
              <a:t>Kullanımı:</a:t>
            </a:r>
          </a:p>
        </p:txBody>
      </p:sp>
      <p:sp>
        <p:nvSpPr>
          <p:cNvPr id="9229" name="Text Box 16"/>
          <p:cNvSpPr txBox="1">
            <a:spLocks noChangeArrowheads="1"/>
          </p:cNvSpPr>
          <p:nvPr/>
        </p:nvSpPr>
        <p:spPr bwMode="auto">
          <a:xfrm>
            <a:off x="1811526" y="4302556"/>
            <a:ext cx="8488719" cy="1052596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008000"/>
                </a:solidFill>
                <a:latin typeface="Calibri" pitchFamily="34" charset="0"/>
              </a:rPr>
              <a:t>f</a:t>
            </a:r>
            <a:r>
              <a:rPr lang="tr-TR" sz="2400" b="1" dirty="0" err="1">
                <a:solidFill>
                  <a:srgbClr val="008000"/>
                </a:solidFill>
                <a:latin typeface="Calibri" pitchFamily="34" charset="0"/>
              </a:rPr>
              <a:t>printf</a:t>
            </a:r>
            <a:r>
              <a:rPr lang="en-US" sz="2400" b="1" dirty="0">
                <a:solidFill>
                  <a:srgbClr val="008000"/>
                </a:solidFill>
                <a:latin typeface="Calibri" pitchFamily="34" charset="0"/>
              </a:rPr>
              <a:t> </a:t>
            </a:r>
            <a:r>
              <a:rPr lang="tr-TR" sz="2400" b="1" dirty="0">
                <a:latin typeface="Calibri" pitchFamily="34" charset="0"/>
              </a:rPr>
              <a:t>(ifade, ‘%</a:t>
            </a:r>
            <a:r>
              <a:rPr lang="tr-TR" sz="2400" b="1" dirty="0" err="1">
                <a:latin typeface="Calibri" pitchFamily="34" charset="0"/>
              </a:rPr>
              <a:t>format%format%format</a:t>
            </a:r>
            <a:r>
              <a:rPr lang="tr-TR" sz="2400" b="1" dirty="0">
                <a:latin typeface="Calibri" pitchFamily="34" charset="0"/>
              </a:rPr>
              <a:t>….%format’,değişken1, değişken2,değişken3, …….)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1684172" y="848126"/>
            <a:ext cx="685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latin typeface="Calibri" pitchFamily="34" charset="0"/>
              </a:rPr>
              <a:t>Dosyaya bilgilerin kaydedilmesi: </a:t>
            </a:r>
            <a:r>
              <a:rPr lang="tr-TR" sz="2400" b="1" dirty="0" err="1">
                <a:latin typeface="Calibri" pitchFamily="34" charset="0"/>
              </a:rPr>
              <a:t>fprintf</a:t>
            </a:r>
            <a:r>
              <a:rPr lang="tr-TR" sz="2400" b="1" dirty="0">
                <a:latin typeface="Calibri" pitchFamily="34" charset="0"/>
              </a:rPr>
              <a:t> 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70F0D-0780-4B00-9563-651AE61B9612}" type="datetime1">
              <a:rPr lang="tr-TR" smtClean="0"/>
              <a:t>22.12.2021</a:t>
            </a:fld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3077360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1708732" y="1496079"/>
            <a:ext cx="8245475" cy="830997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 dirty="0">
                <a:latin typeface="Calibri" pitchFamily="34" charset="0"/>
              </a:rPr>
              <a:t>Aşağıda verilen </a:t>
            </a:r>
            <a:r>
              <a:rPr lang="en-US" sz="2400" dirty="0">
                <a:latin typeface="Calibri" pitchFamily="34" charset="0"/>
              </a:rPr>
              <a:t>M </a:t>
            </a:r>
            <a:r>
              <a:rPr lang="en-US" sz="2400" dirty="0" err="1">
                <a:latin typeface="Calibri" pitchFamily="34" charset="0"/>
              </a:rPr>
              <a:t>dizisini</a:t>
            </a:r>
            <a:r>
              <a:rPr lang="en-US" sz="2400" dirty="0">
                <a:latin typeface="Calibri" pitchFamily="34" charset="0"/>
              </a:rPr>
              <a:t> (</a:t>
            </a:r>
            <a:r>
              <a:rPr lang="tr-TR" sz="2400" dirty="0">
                <a:latin typeface="Calibri" pitchFamily="34" charset="0"/>
              </a:rPr>
              <a:t>vektörü</a:t>
            </a:r>
            <a:r>
              <a:rPr lang="en-US" sz="2400" dirty="0" err="1">
                <a:latin typeface="Calibri" pitchFamily="34" charset="0"/>
              </a:rPr>
              <a:t>nü</a:t>
            </a:r>
            <a:r>
              <a:rPr lang="en-US" sz="2400" dirty="0">
                <a:latin typeface="Calibri" pitchFamily="34" charset="0"/>
              </a:rPr>
              <a:t>)</a:t>
            </a:r>
            <a:r>
              <a:rPr lang="tr-TR" sz="2400" dirty="0">
                <a:latin typeface="Calibri" pitchFamily="34" charset="0"/>
              </a:rPr>
              <a:t> bir dosyaya kaydeden bir MATLAB programı yazınız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1708732" y="2864503"/>
            <a:ext cx="4392613" cy="276383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2800" dirty="0">
                <a:latin typeface="Calibri" pitchFamily="34" charset="0"/>
              </a:rPr>
              <a:t>M=[1  2  3  4];</a:t>
            </a:r>
          </a:p>
          <a:p>
            <a:pPr>
              <a:lnSpc>
                <a:spcPct val="130000"/>
              </a:lnSpc>
            </a:pPr>
            <a:r>
              <a:rPr lang="en-US" sz="2800" dirty="0">
                <a:latin typeface="Calibri" pitchFamily="34" charset="0"/>
              </a:rPr>
              <a:t>a=</a:t>
            </a:r>
            <a:r>
              <a:rPr lang="en-US" sz="2800" dirty="0" err="1">
                <a:solidFill>
                  <a:srgbClr val="008000"/>
                </a:solidFill>
                <a:latin typeface="Calibri" pitchFamily="34" charset="0"/>
              </a:rPr>
              <a:t>fopen</a:t>
            </a:r>
            <a:r>
              <a:rPr lang="en-US" sz="2800" dirty="0">
                <a:latin typeface="Calibri" pitchFamily="34" charset="0"/>
              </a:rPr>
              <a:t>('</a:t>
            </a:r>
            <a:r>
              <a:rPr lang="en-US" sz="2800" dirty="0">
                <a:solidFill>
                  <a:schemeClr val="accent2"/>
                </a:solidFill>
                <a:latin typeface="Calibri" pitchFamily="34" charset="0"/>
              </a:rPr>
              <a:t>veri.</a:t>
            </a:r>
            <a:r>
              <a:rPr lang="en-US" sz="2800" dirty="0" err="1">
                <a:solidFill>
                  <a:schemeClr val="accent2"/>
                </a:solidFill>
                <a:latin typeface="Calibri" pitchFamily="34" charset="0"/>
              </a:rPr>
              <a:t>dat</a:t>
            </a:r>
            <a:r>
              <a:rPr lang="en-US" sz="2800" dirty="0">
                <a:latin typeface="Calibri" pitchFamily="34" charset="0"/>
              </a:rPr>
              <a:t>','w');</a:t>
            </a:r>
          </a:p>
          <a:p>
            <a:pPr>
              <a:lnSpc>
                <a:spcPct val="130000"/>
              </a:lnSpc>
            </a:pPr>
            <a:r>
              <a:rPr lang="en-US" sz="2800" dirty="0" err="1">
                <a:latin typeface="Calibri" pitchFamily="34" charset="0"/>
              </a:rPr>
              <a:t>fprintf</a:t>
            </a:r>
            <a:r>
              <a:rPr lang="en-US" sz="2800" dirty="0">
                <a:latin typeface="Calibri" pitchFamily="34" charset="0"/>
              </a:rPr>
              <a:t> (</a:t>
            </a:r>
            <a:r>
              <a:rPr lang="en-US" sz="2800" dirty="0" err="1">
                <a:latin typeface="Calibri" pitchFamily="34" charset="0"/>
              </a:rPr>
              <a:t>a</a:t>
            </a:r>
            <a:r>
              <a:rPr lang="en-US" sz="2800" dirty="0" err="1">
                <a:solidFill>
                  <a:srgbClr val="008000"/>
                </a:solidFill>
                <a:latin typeface="Calibri" pitchFamily="34" charset="0"/>
              </a:rPr>
              <a:t>,'%d</a:t>
            </a:r>
            <a:r>
              <a:rPr lang="en-US" sz="2800" dirty="0">
                <a:solidFill>
                  <a:srgbClr val="008000"/>
                </a:solidFill>
                <a:latin typeface="Calibri" pitchFamily="34" charset="0"/>
              </a:rPr>
              <a:t> %d %d %</a:t>
            </a:r>
            <a:r>
              <a:rPr lang="en-US" sz="2800" dirty="0" err="1">
                <a:solidFill>
                  <a:srgbClr val="008000"/>
                </a:solidFill>
                <a:latin typeface="Calibri" pitchFamily="34" charset="0"/>
              </a:rPr>
              <a:t>d',</a:t>
            </a:r>
            <a:r>
              <a:rPr lang="en-US" sz="2800" dirty="0" err="1">
                <a:latin typeface="Calibri" pitchFamily="34" charset="0"/>
              </a:rPr>
              <a:t>M</a:t>
            </a:r>
            <a:r>
              <a:rPr lang="en-US" sz="2800" dirty="0">
                <a:latin typeface="Calibri" pitchFamily="34" charset="0"/>
              </a:rPr>
              <a:t>);</a:t>
            </a:r>
            <a:endParaRPr lang="tr-TR" sz="2800" dirty="0">
              <a:latin typeface="Calibri" pitchFamily="34" charset="0"/>
            </a:endParaRPr>
          </a:p>
          <a:p>
            <a:pPr>
              <a:lnSpc>
                <a:spcPct val="130000"/>
              </a:lnSpc>
            </a:pPr>
            <a:r>
              <a:rPr lang="en-US" sz="2800" dirty="0" err="1">
                <a:solidFill>
                  <a:srgbClr val="008000"/>
                </a:solidFill>
                <a:latin typeface="Calibri" pitchFamily="34" charset="0"/>
              </a:rPr>
              <a:t>fclose</a:t>
            </a:r>
            <a:r>
              <a:rPr lang="en-US" sz="2800" dirty="0">
                <a:latin typeface="Calibri" pitchFamily="34" charset="0"/>
              </a:rPr>
              <a:t>(a);</a:t>
            </a:r>
            <a:endParaRPr lang="tr-TR" sz="2800" dirty="0">
              <a:latin typeface="Calibri" pitchFamily="34" charset="0"/>
            </a:endParaRPr>
          </a:p>
          <a:p>
            <a:endParaRPr lang="tr-TR" sz="2800" dirty="0">
              <a:latin typeface="Calibri" pitchFamily="34" charset="0"/>
            </a:endParaRP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6317244" y="2864504"/>
            <a:ext cx="3529012" cy="3453253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2800" dirty="0">
                <a:latin typeface="Calibri" pitchFamily="34" charset="0"/>
              </a:rPr>
              <a:t>M=[1  2  3  4];</a:t>
            </a:r>
          </a:p>
          <a:p>
            <a:pPr>
              <a:lnSpc>
                <a:spcPct val="130000"/>
              </a:lnSpc>
            </a:pPr>
            <a:r>
              <a:rPr lang="en-US" sz="2800" dirty="0">
                <a:latin typeface="Calibri" pitchFamily="34" charset="0"/>
              </a:rPr>
              <a:t>a=</a:t>
            </a:r>
            <a:r>
              <a:rPr lang="en-US" sz="2800" dirty="0" err="1">
                <a:latin typeface="Calibri" pitchFamily="34" charset="0"/>
              </a:rPr>
              <a:t>fopen</a:t>
            </a:r>
            <a:r>
              <a:rPr lang="en-US" sz="2800" dirty="0">
                <a:latin typeface="Calibri" pitchFamily="34" charset="0"/>
              </a:rPr>
              <a:t>('</a:t>
            </a:r>
            <a:r>
              <a:rPr lang="en-US" sz="2800" dirty="0">
                <a:solidFill>
                  <a:schemeClr val="accent2"/>
                </a:solidFill>
                <a:latin typeface="Calibri" pitchFamily="34" charset="0"/>
              </a:rPr>
              <a:t>veri.</a:t>
            </a:r>
            <a:r>
              <a:rPr lang="en-US" sz="2800" dirty="0" err="1">
                <a:solidFill>
                  <a:schemeClr val="accent2"/>
                </a:solidFill>
                <a:latin typeface="Calibri" pitchFamily="34" charset="0"/>
              </a:rPr>
              <a:t>dat</a:t>
            </a:r>
            <a:r>
              <a:rPr lang="en-US" sz="2800" dirty="0">
                <a:latin typeface="Calibri" pitchFamily="34" charset="0"/>
              </a:rPr>
              <a:t>','w');</a:t>
            </a:r>
          </a:p>
          <a:p>
            <a:pPr>
              <a:lnSpc>
                <a:spcPct val="130000"/>
              </a:lnSpc>
            </a:pPr>
            <a:r>
              <a:rPr lang="en-US" sz="2800" dirty="0">
                <a:solidFill>
                  <a:srgbClr val="FF3300"/>
                </a:solidFill>
                <a:latin typeface="Calibri" pitchFamily="34" charset="0"/>
              </a:rPr>
              <a:t>    for</a:t>
            </a: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</a:rPr>
              <a:t>i</a:t>
            </a:r>
            <a:r>
              <a:rPr lang="en-US" sz="2800" dirty="0">
                <a:latin typeface="Calibri" pitchFamily="34" charset="0"/>
              </a:rPr>
              <a:t>=1:4</a:t>
            </a:r>
          </a:p>
          <a:p>
            <a:pPr>
              <a:lnSpc>
                <a:spcPct val="130000"/>
              </a:lnSpc>
            </a:pPr>
            <a:r>
              <a:rPr lang="en-US" sz="2800" dirty="0">
                <a:latin typeface="Calibri" pitchFamily="34" charset="0"/>
              </a:rPr>
              <a:t>    </a:t>
            </a:r>
            <a:r>
              <a:rPr lang="en-US" sz="2800" dirty="0" err="1">
                <a:latin typeface="Calibri" pitchFamily="34" charset="0"/>
              </a:rPr>
              <a:t>fprintf</a:t>
            </a:r>
            <a:r>
              <a:rPr lang="en-US" sz="2800" dirty="0">
                <a:latin typeface="Calibri" pitchFamily="34" charset="0"/>
              </a:rPr>
              <a:t>(</a:t>
            </a:r>
            <a:r>
              <a:rPr lang="en-US" sz="2800" dirty="0" err="1">
                <a:latin typeface="Calibri" pitchFamily="34" charset="0"/>
              </a:rPr>
              <a:t>a</a:t>
            </a:r>
            <a:r>
              <a:rPr lang="en-US" sz="2800" dirty="0" err="1">
                <a:solidFill>
                  <a:srgbClr val="008000"/>
                </a:solidFill>
                <a:latin typeface="Calibri" pitchFamily="34" charset="0"/>
              </a:rPr>
              <a:t>,'%d</a:t>
            </a:r>
            <a:r>
              <a:rPr lang="en-US" sz="2800" dirty="0">
                <a:latin typeface="Calibri" pitchFamily="34" charset="0"/>
              </a:rPr>
              <a:t> ',M(</a:t>
            </a:r>
            <a:r>
              <a:rPr lang="en-US" sz="2800" dirty="0" err="1">
                <a:latin typeface="Calibri" pitchFamily="34" charset="0"/>
              </a:rPr>
              <a:t>i</a:t>
            </a:r>
            <a:r>
              <a:rPr lang="en-US" sz="2800" dirty="0">
                <a:latin typeface="Calibri" pitchFamily="34" charset="0"/>
              </a:rPr>
              <a:t>));</a:t>
            </a:r>
          </a:p>
          <a:p>
            <a:pPr>
              <a:lnSpc>
                <a:spcPct val="130000"/>
              </a:lnSpc>
            </a:pPr>
            <a:r>
              <a:rPr lang="en-US" sz="2800" dirty="0">
                <a:solidFill>
                  <a:srgbClr val="FF3300"/>
                </a:solidFill>
                <a:latin typeface="Calibri" pitchFamily="34" charset="0"/>
              </a:rPr>
              <a:t>    end</a:t>
            </a:r>
          </a:p>
          <a:p>
            <a:pPr>
              <a:lnSpc>
                <a:spcPct val="130000"/>
              </a:lnSpc>
            </a:pPr>
            <a:r>
              <a:rPr lang="en-US" sz="2800" dirty="0" err="1">
                <a:solidFill>
                  <a:srgbClr val="008000"/>
                </a:solidFill>
                <a:latin typeface="Calibri" pitchFamily="34" charset="0"/>
              </a:rPr>
              <a:t>fclose</a:t>
            </a:r>
            <a:r>
              <a:rPr lang="en-US" sz="2800" dirty="0">
                <a:latin typeface="Calibri" pitchFamily="34" charset="0"/>
              </a:rPr>
              <a:t>(a);</a:t>
            </a:r>
            <a:endParaRPr lang="tr-TR" sz="2800" dirty="0">
              <a:latin typeface="Calibri" pitchFamily="34" charset="0"/>
            </a:endParaRP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6388681" y="2432704"/>
            <a:ext cx="26289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>
                <a:solidFill>
                  <a:srgbClr val="CC3300"/>
                </a:solidFill>
                <a:latin typeface="Calibri" pitchFamily="34" charset="0"/>
              </a:rPr>
              <a:t>For döngüsü ile</a:t>
            </a:r>
            <a:r>
              <a:rPr lang="en-US" sz="2400">
                <a:solidFill>
                  <a:srgbClr val="CC3300"/>
                </a:solidFill>
                <a:latin typeface="Calibri" pitchFamily="34" charset="0"/>
              </a:rPr>
              <a:t>:</a:t>
            </a:r>
            <a:endParaRPr lang="tr-TR" sz="2400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1684172" y="612610"/>
            <a:ext cx="4302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/>
              <a:t>Örnek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A06C7-A195-4482-8493-4341D513A5E1}" type="datetime1">
              <a:rPr lang="tr-TR" smtClean="0"/>
              <a:t>22.12.2021</a:t>
            </a:fld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4447608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1524001" y="31300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1708732" y="1495705"/>
            <a:ext cx="8568630" cy="830997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2400" dirty="0">
                <a:latin typeface="Calibri" pitchFamily="34" charset="0"/>
              </a:rPr>
              <a:t>Aşağıda verilen matrisi “veri.dat” dosyasına kaydeden bir MATLAB programı yazınız</a:t>
            </a:r>
            <a:r>
              <a:rPr lang="en-US" sz="2400" dirty="0">
                <a:latin typeface="Calibri" pitchFamily="34" charset="0"/>
              </a:rPr>
              <a:t>.</a:t>
            </a:r>
            <a:endParaRPr lang="tr-TR" sz="2400" dirty="0">
              <a:latin typeface="Calibri" pitchFamily="34" charset="0"/>
            </a:endParaRPr>
          </a:p>
        </p:txBody>
      </p:sp>
      <p:sp>
        <p:nvSpPr>
          <p:cNvPr id="261133" name="Text Box 13"/>
          <p:cNvSpPr txBox="1">
            <a:spLocks noChangeArrowheads="1"/>
          </p:cNvSpPr>
          <p:nvPr/>
        </p:nvSpPr>
        <p:spPr bwMode="auto">
          <a:xfrm>
            <a:off x="2035412" y="2538691"/>
            <a:ext cx="4248150" cy="36258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400" dirty="0">
                <a:latin typeface="Calibri" pitchFamily="34" charset="0"/>
              </a:rPr>
              <a:t>A=[1  5  11 ; 2  4  5];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latin typeface="Calibri" pitchFamily="34" charset="0"/>
              </a:rPr>
              <a:t>a=</a:t>
            </a:r>
            <a:r>
              <a:rPr lang="en-US" sz="2400" dirty="0" err="1">
                <a:solidFill>
                  <a:srgbClr val="008000"/>
                </a:solidFill>
                <a:latin typeface="Calibri" pitchFamily="34" charset="0"/>
              </a:rPr>
              <a:t>fopen</a:t>
            </a:r>
            <a:r>
              <a:rPr lang="en-US" sz="2400" dirty="0">
                <a:latin typeface="Calibri" pitchFamily="34" charset="0"/>
              </a:rPr>
              <a:t>('</a:t>
            </a:r>
            <a:r>
              <a:rPr lang="en-US" sz="2400" dirty="0">
                <a:solidFill>
                  <a:schemeClr val="accent2"/>
                </a:solidFill>
                <a:latin typeface="Calibri" pitchFamily="34" charset="0"/>
              </a:rPr>
              <a:t>veri.</a:t>
            </a:r>
            <a:r>
              <a:rPr lang="en-US" sz="2400" dirty="0" err="1">
                <a:solidFill>
                  <a:schemeClr val="accent2"/>
                </a:solidFill>
                <a:latin typeface="Calibri" pitchFamily="34" charset="0"/>
              </a:rPr>
              <a:t>dat</a:t>
            </a:r>
            <a:r>
              <a:rPr lang="en-US" sz="2400" dirty="0">
                <a:latin typeface="Calibri" pitchFamily="34" charset="0"/>
              </a:rPr>
              <a:t>','w</a:t>
            </a:r>
            <a:r>
              <a:rPr lang="tr-TR" sz="2400" dirty="0">
                <a:latin typeface="Calibri" pitchFamily="34" charset="0"/>
              </a:rPr>
              <a:t>+</a:t>
            </a:r>
            <a:r>
              <a:rPr lang="en-US" sz="2400" dirty="0">
                <a:latin typeface="Calibri" pitchFamily="34" charset="0"/>
              </a:rPr>
              <a:t>');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for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i</a:t>
            </a:r>
            <a:r>
              <a:rPr lang="en-US" sz="2400" dirty="0">
                <a:latin typeface="Calibri" pitchFamily="34" charset="0"/>
              </a:rPr>
              <a:t>=1:2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latin typeface="Calibri" pitchFamily="34" charset="0"/>
              </a:rPr>
              <a:t>    </a:t>
            </a:r>
            <a:r>
              <a:rPr lang="en-US" sz="2400" dirty="0">
                <a:solidFill>
                  <a:schemeClr val="accent2"/>
                </a:solidFill>
                <a:latin typeface="Calibri" pitchFamily="34" charset="0"/>
              </a:rPr>
              <a:t>for</a:t>
            </a: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 </a:t>
            </a:r>
            <a:r>
              <a:rPr lang="en-US" sz="2400" dirty="0">
                <a:latin typeface="Calibri" pitchFamily="34" charset="0"/>
              </a:rPr>
              <a:t>j=1:3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latin typeface="Calibri" pitchFamily="34" charset="0"/>
              </a:rPr>
              <a:t>        </a:t>
            </a:r>
            <a:r>
              <a:rPr lang="en-US" sz="2400" dirty="0" err="1">
                <a:solidFill>
                  <a:srgbClr val="FF6600"/>
                </a:solidFill>
                <a:latin typeface="Calibri" pitchFamily="34" charset="0"/>
              </a:rPr>
              <a:t>fprintf</a:t>
            </a:r>
            <a:r>
              <a:rPr lang="en-US" sz="2400" dirty="0">
                <a:latin typeface="Calibri" pitchFamily="34" charset="0"/>
              </a:rPr>
              <a:t>(</a:t>
            </a:r>
            <a:r>
              <a:rPr lang="en-US" sz="2400" dirty="0" err="1">
                <a:latin typeface="Calibri" pitchFamily="34" charset="0"/>
              </a:rPr>
              <a:t>a,'%d</a:t>
            </a:r>
            <a:r>
              <a:rPr lang="en-US" sz="2400" dirty="0">
                <a:latin typeface="Calibri" pitchFamily="34" charset="0"/>
              </a:rPr>
              <a:t> ',A(</a:t>
            </a:r>
            <a:r>
              <a:rPr lang="en-US" sz="2400" dirty="0" err="1">
                <a:latin typeface="Calibri" pitchFamily="34" charset="0"/>
              </a:rPr>
              <a:t>i,j</a:t>
            </a:r>
            <a:r>
              <a:rPr lang="en-US" sz="2400" dirty="0">
                <a:latin typeface="Calibri" pitchFamily="34" charset="0"/>
              </a:rPr>
              <a:t>));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latin typeface="Calibri" pitchFamily="34" charset="0"/>
              </a:rPr>
              <a:t>    </a:t>
            </a:r>
            <a:r>
              <a:rPr lang="en-US" sz="2400" dirty="0">
                <a:solidFill>
                  <a:schemeClr val="accent2"/>
                </a:solidFill>
                <a:latin typeface="Calibri" pitchFamily="34" charset="0"/>
              </a:rPr>
              <a:t>end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FF3300"/>
                </a:solidFill>
                <a:latin typeface="Calibri" pitchFamily="34" charset="0"/>
              </a:rPr>
              <a:t>end</a:t>
            </a:r>
          </a:p>
          <a:p>
            <a:pPr>
              <a:lnSpc>
                <a:spcPct val="120000"/>
              </a:lnSpc>
            </a:pPr>
            <a:r>
              <a:rPr lang="en-US" sz="2400" dirty="0" err="1">
                <a:solidFill>
                  <a:srgbClr val="008000"/>
                </a:solidFill>
                <a:latin typeface="Calibri" pitchFamily="34" charset="0"/>
              </a:rPr>
              <a:t>fclose</a:t>
            </a:r>
            <a:r>
              <a:rPr lang="en-US" sz="2400" dirty="0">
                <a:solidFill>
                  <a:srgbClr val="008000"/>
                </a:solidFill>
                <a:latin typeface="Calibri" pitchFamily="34" charset="0"/>
              </a:rPr>
              <a:t>(a);</a:t>
            </a:r>
            <a:endParaRPr lang="tr-TR" sz="2400" dirty="0">
              <a:solidFill>
                <a:srgbClr val="008000"/>
              </a:solidFill>
              <a:latin typeface="Calibri" pitchFamily="34" charset="0"/>
            </a:endParaRPr>
          </a:p>
        </p:txBody>
      </p:sp>
      <p:sp>
        <p:nvSpPr>
          <p:cNvPr id="11277" name="Line 14"/>
          <p:cNvSpPr>
            <a:spLocks noChangeShapeType="1"/>
          </p:cNvSpPr>
          <p:nvPr/>
        </p:nvSpPr>
        <p:spPr bwMode="auto">
          <a:xfrm>
            <a:off x="5634275" y="3295929"/>
            <a:ext cx="10096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latin typeface="Calibri" pitchFamily="34" charset="0"/>
            </a:endParaRPr>
          </a:p>
        </p:txBody>
      </p:sp>
      <p:sp>
        <p:nvSpPr>
          <p:cNvPr id="261135" name="Text Box 15"/>
          <p:cNvSpPr txBox="1">
            <a:spLocks noChangeArrowheads="1"/>
          </p:cNvSpPr>
          <p:nvPr/>
        </p:nvSpPr>
        <p:spPr bwMode="auto">
          <a:xfrm>
            <a:off x="6794738" y="2683154"/>
            <a:ext cx="30187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solidFill>
                  <a:srgbClr val="FF3300"/>
                </a:solidFill>
                <a:latin typeface="Calibri" pitchFamily="34" charset="0"/>
              </a:rPr>
              <a:t>veri.dat</a:t>
            </a:r>
            <a:r>
              <a:rPr lang="en-US" sz="2400">
                <a:solidFill>
                  <a:srgbClr val="0066FF"/>
                </a:solidFill>
                <a:latin typeface="Calibri" pitchFamily="34" charset="0"/>
              </a:rPr>
              <a:t> isimli dosyayı</a:t>
            </a:r>
          </a:p>
          <a:p>
            <a:r>
              <a:rPr lang="en-US" sz="2400">
                <a:solidFill>
                  <a:srgbClr val="0066FF"/>
                </a:solidFill>
                <a:latin typeface="Calibri" pitchFamily="34" charset="0"/>
              </a:rPr>
              <a:t>silmeden A dizisini bu </a:t>
            </a:r>
          </a:p>
          <a:p>
            <a:r>
              <a:rPr lang="en-US" sz="2400">
                <a:solidFill>
                  <a:srgbClr val="0066FF"/>
                </a:solidFill>
                <a:latin typeface="Calibri" pitchFamily="34" charset="0"/>
              </a:rPr>
              <a:t>sonuna eklemek</a:t>
            </a:r>
          </a:p>
          <a:p>
            <a:r>
              <a:rPr lang="en-US" sz="2400">
                <a:solidFill>
                  <a:srgbClr val="0066FF"/>
                </a:solidFill>
                <a:latin typeface="Calibri" pitchFamily="34" charset="0"/>
              </a:rPr>
              <a:t>için hangi ‘izin’ </a:t>
            </a:r>
          </a:p>
          <a:p>
            <a:r>
              <a:rPr lang="en-US" sz="2400">
                <a:solidFill>
                  <a:srgbClr val="0066FF"/>
                </a:solidFill>
                <a:latin typeface="Calibri" pitchFamily="34" charset="0"/>
              </a:rPr>
              <a:t>kulanılmalıdır?</a:t>
            </a:r>
            <a:endParaRPr lang="tr-TR" sz="240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1684172" y="729216"/>
            <a:ext cx="4302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/>
              <a:t>Örnek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CEFA-9231-4512-81DC-D449D5DFAFFD}" type="datetime1">
              <a:rPr lang="tr-TR" smtClean="0"/>
              <a:t>22.12.2021</a:t>
            </a:fld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0423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33" grpId="0" animBg="1"/>
      <p:bldP spid="261135" grpId="0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1988</TotalTime>
  <Words>1097</Words>
  <Application>Microsoft Office PowerPoint</Application>
  <PresentationFormat>Geniş ekran</PresentationFormat>
  <Paragraphs>187</Paragraphs>
  <Slides>15</Slides>
  <Notes>14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Wingdings</vt:lpstr>
      <vt:lpstr>Office Teması</vt:lpstr>
      <vt:lpstr>Denklem</vt:lpstr>
      <vt:lpstr>Makine Mühendisliği Bölümü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User</dc:creator>
  <cp:lastModifiedBy>DELL</cp:lastModifiedBy>
  <cp:revision>174</cp:revision>
  <dcterms:created xsi:type="dcterms:W3CDTF">2020-09-28T06:36:33Z</dcterms:created>
  <dcterms:modified xsi:type="dcterms:W3CDTF">2021-12-22T10:48:56Z</dcterms:modified>
</cp:coreProperties>
</file>