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2"/>
  </p:notesMasterIdLst>
  <p:sldIdLst>
    <p:sldId id="258" r:id="rId2"/>
    <p:sldId id="525" r:id="rId3"/>
    <p:sldId id="527" r:id="rId4"/>
    <p:sldId id="529" r:id="rId5"/>
    <p:sldId id="534" r:id="rId6"/>
    <p:sldId id="536" r:id="rId7"/>
    <p:sldId id="538" r:id="rId8"/>
    <p:sldId id="539" r:id="rId9"/>
    <p:sldId id="541" r:id="rId10"/>
    <p:sldId id="547" r:id="rId11"/>
    <p:sldId id="559" r:id="rId12"/>
    <p:sldId id="560" r:id="rId13"/>
    <p:sldId id="572" r:id="rId14"/>
    <p:sldId id="561" r:id="rId15"/>
    <p:sldId id="549" r:id="rId16"/>
    <p:sldId id="551" r:id="rId17"/>
    <p:sldId id="575" r:id="rId18"/>
    <p:sldId id="553" r:id="rId19"/>
    <p:sldId id="577" r:id="rId20"/>
    <p:sldId id="590" r:id="rId21"/>
    <p:sldId id="569" r:id="rId22"/>
    <p:sldId id="570" r:id="rId23"/>
    <p:sldId id="582" r:id="rId24"/>
    <p:sldId id="583" r:id="rId25"/>
    <p:sldId id="584" r:id="rId26"/>
    <p:sldId id="568" r:id="rId27"/>
    <p:sldId id="586" r:id="rId28"/>
    <p:sldId id="587" r:id="rId29"/>
    <p:sldId id="565" r:id="rId30"/>
    <p:sldId id="589"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D50"/>
    <a:srgbClr val="1E1162"/>
    <a:srgbClr val="110F50"/>
    <a:srgbClr val="0F0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p:restoredTop sz="95732"/>
  </p:normalViewPr>
  <p:slideViewPr>
    <p:cSldViewPr snapToGrid="0" snapToObjects="1">
      <p:cViewPr varScale="1">
        <p:scale>
          <a:sx n="48" d="100"/>
          <a:sy n="48" d="100"/>
        </p:scale>
        <p:origin x="90" y="84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15.01.2025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1911379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199143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4047285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3223317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3815989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2212640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2489563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1795728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1198860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4252993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4148550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21</a:t>
            </a:fld>
            <a:endParaRPr lang="tr-TR"/>
          </a:p>
        </p:txBody>
      </p:sp>
    </p:spTree>
    <p:extLst>
      <p:ext uri="{BB962C8B-B14F-4D97-AF65-F5344CB8AC3E}">
        <p14:creationId xmlns:p14="http://schemas.microsoft.com/office/powerpoint/2010/main" val="3779168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22</a:t>
            </a:fld>
            <a:endParaRPr lang="tr-TR"/>
          </a:p>
        </p:txBody>
      </p:sp>
    </p:spTree>
    <p:extLst>
      <p:ext uri="{BB962C8B-B14F-4D97-AF65-F5344CB8AC3E}">
        <p14:creationId xmlns:p14="http://schemas.microsoft.com/office/powerpoint/2010/main" val="2145232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23</a:t>
            </a:fld>
            <a:endParaRPr lang="tr-TR"/>
          </a:p>
        </p:txBody>
      </p:sp>
    </p:spTree>
    <p:extLst>
      <p:ext uri="{BB962C8B-B14F-4D97-AF65-F5344CB8AC3E}">
        <p14:creationId xmlns:p14="http://schemas.microsoft.com/office/powerpoint/2010/main" val="167283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24</a:t>
            </a:fld>
            <a:endParaRPr lang="tr-TR"/>
          </a:p>
        </p:txBody>
      </p:sp>
    </p:spTree>
    <p:extLst>
      <p:ext uri="{BB962C8B-B14F-4D97-AF65-F5344CB8AC3E}">
        <p14:creationId xmlns:p14="http://schemas.microsoft.com/office/powerpoint/2010/main" val="1334757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25</a:t>
            </a:fld>
            <a:endParaRPr lang="tr-TR"/>
          </a:p>
        </p:txBody>
      </p:sp>
    </p:spTree>
    <p:extLst>
      <p:ext uri="{BB962C8B-B14F-4D97-AF65-F5344CB8AC3E}">
        <p14:creationId xmlns:p14="http://schemas.microsoft.com/office/powerpoint/2010/main" val="32938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26</a:t>
            </a:fld>
            <a:endParaRPr lang="tr-TR"/>
          </a:p>
        </p:txBody>
      </p:sp>
    </p:spTree>
    <p:extLst>
      <p:ext uri="{BB962C8B-B14F-4D97-AF65-F5344CB8AC3E}">
        <p14:creationId xmlns:p14="http://schemas.microsoft.com/office/powerpoint/2010/main" val="747319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27</a:t>
            </a:fld>
            <a:endParaRPr lang="tr-TR"/>
          </a:p>
        </p:txBody>
      </p:sp>
    </p:spTree>
    <p:extLst>
      <p:ext uri="{BB962C8B-B14F-4D97-AF65-F5344CB8AC3E}">
        <p14:creationId xmlns:p14="http://schemas.microsoft.com/office/powerpoint/2010/main" val="670873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28</a:t>
            </a:fld>
            <a:endParaRPr lang="tr-TR"/>
          </a:p>
        </p:txBody>
      </p:sp>
    </p:spTree>
    <p:extLst>
      <p:ext uri="{BB962C8B-B14F-4D97-AF65-F5344CB8AC3E}">
        <p14:creationId xmlns:p14="http://schemas.microsoft.com/office/powerpoint/2010/main" val="200447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29</a:t>
            </a:fld>
            <a:endParaRPr lang="tr-TR"/>
          </a:p>
        </p:txBody>
      </p:sp>
    </p:spTree>
    <p:extLst>
      <p:ext uri="{BB962C8B-B14F-4D97-AF65-F5344CB8AC3E}">
        <p14:creationId xmlns:p14="http://schemas.microsoft.com/office/powerpoint/2010/main" val="2509063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30</a:t>
            </a:fld>
            <a:endParaRPr lang="tr-TR"/>
          </a:p>
        </p:txBody>
      </p:sp>
    </p:spTree>
    <p:extLst>
      <p:ext uri="{BB962C8B-B14F-4D97-AF65-F5344CB8AC3E}">
        <p14:creationId xmlns:p14="http://schemas.microsoft.com/office/powerpoint/2010/main" val="782228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292650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1798500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2835961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3759186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1692213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2515186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40904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memorial.com.tr/hastaliklar/kanser-nedir-kanser-belirtileri-ve-tedavi-yontemleri"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3">
            <a:extLst>
              <a:ext uri="{FF2B5EF4-FFF2-40B4-BE49-F238E27FC236}">
                <a16:creationId xmlns:a16="http://schemas.microsoft.com/office/drawing/2014/main" id="{E3D1DF77-D181-4F1B-97EC-2A0FB96FCFA1}"/>
              </a:ext>
            </a:extLst>
          </p:cNvPr>
          <p:cNvSpPr>
            <a:spLocks noGrp="1"/>
          </p:cNvSpPr>
          <p:nvPr>
            <p:ph type="ctrTitle"/>
          </p:nvPr>
        </p:nvSpPr>
        <p:spPr>
          <a:xfrm>
            <a:off x="2126970" y="935758"/>
            <a:ext cx="9737124" cy="861519"/>
          </a:xfrm>
        </p:spPr>
        <p:txBody>
          <a:bodyPr>
            <a:normAutofit fontScale="90000"/>
          </a:bodyPr>
          <a:lstStyle/>
          <a:p>
            <a:r>
              <a:rPr lang="tr-TR" sz="6000" b="0" i="0" u="none" strike="noStrike" dirty="0" smtClean="0">
                <a:effectLst/>
              </a:rPr>
              <a:t>HME103</a:t>
            </a:r>
            <a:r>
              <a:rPr lang="tr-TR" sz="6000" dirty="0" smtClean="0"/>
              <a:t>-Beslenme Prensipleri</a:t>
            </a:r>
            <a:r>
              <a:rPr lang="tr-TR" dirty="0"/>
              <a:t/>
            </a:r>
            <a:br>
              <a:rPr lang="tr-TR" dirty="0"/>
            </a:br>
            <a:r>
              <a:rPr lang="tr-TR" dirty="0"/>
              <a:t/>
            </a:r>
            <a:br>
              <a:rPr lang="tr-TR" dirty="0"/>
            </a:br>
            <a:r>
              <a:rPr lang="tr-TR" dirty="0"/>
              <a:t/>
            </a:r>
            <a:br>
              <a:rPr lang="tr-TR" dirty="0"/>
            </a:br>
            <a:endParaRPr lang="tr-TR" dirty="0"/>
          </a:p>
        </p:txBody>
      </p:sp>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584775"/>
          </a:xfrm>
          <a:prstGeom prst="rect">
            <a:avLst/>
          </a:prstGeom>
          <a:noFill/>
        </p:spPr>
        <p:txBody>
          <a:bodyPr wrap="square">
            <a:spAutoFit/>
          </a:bodyPr>
          <a:lstStyle/>
          <a:p>
            <a:pPr algn="just"/>
            <a:r>
              <a:rPr lang="tr-TR" sz="3200" b="0" i="0" dirty="0" smtClean="0">
                <a:solidFill>
                  <a:schemeClr val="bg1"/>
                </a:solidFill>
                <a:effectLst/>
                <a:latin typeface="Open Sans" panose="020B0606030504020204" pitchFamily="34" charset="0"/>
              </a:rPr>
              <a:t>Beslenme ve kanser</a:t>
            </a:r>
            <a:endParaRPr lang="tr-TR" sz="3200" b="1" dirty="0">
              <a:solidFill>
                <a:schemeClr val="bg1"/>
              </a:solidFill>
              <a:latin typeface="Times New Roman" panose="02020603050405020304" pitchFamily="18"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fontScale="92500" lnSpcReduction="10000"/>
          </a:bodyPr>
          <a:lstStyle/>
          <a:p>
            <a:pPr>
              <a:lnSpc>
                <a:spcPct val="120000"/>
              </a:lnSpc>
            </a:pPr>
            <a:r>
              <a:rPr lang="tr-TR" dirty="0" smtClean="0">
                <a:solidFill>
                  <a:srgbClr val="0F0F4F"/>
                </a:solidFill>
              </a:rPr>
              <a:t>Ders kodu: HME103-Beslenme prensipleri</a:t>
            </a:r>
            <a:endParaRPr lang="tr-TR" dirty="0"/>
          </a:p>
          <a:p>
            <a:pPr>
              <a:lnSpc>
                <a:spcPct val="120000"/>
              </a:lnSpc>
            </a:pPr>
            <a:r>
              <a:rPr lang="tr-TR" dirty="0" err="1">
                <a:solidFill>
                  <a:srgbClr val="0F0F4F"/>
                </a:solidFill>
                <a:latin typeface="Times New Roman" panose="02020603050405020304" pitchFamily="18" charset="0"/>
                <a:cs typeface="Times New Roman" panose="02020603050405020304" pitchFamily="18" charset="0"/>
              </a:rPr>
              <a:t>Instructure</a:t>
            </a:r>
            <a:r>
              <a:rPr lang="tr-TR" dirty="0">
                <a:solidFill>
                  <a:srgbClr val="0F0F4F"/>
                </a:solidFill>
                <a:latin typeface="Times New Roman" panose="02020603050405020304" pitchFamily="18" charset="0"/>
                <a:cs typeface="Times New Roman" panose="02020603050405020304" pitchFamily="18" charset="0"/>
              </a:rPr>
              <a:t>: </a:t>
            </a:r>
            <a:r>
              <a:rPr lang="tr-TR" dirty="0" err="1">
                <a:solidFill>
                  <a:srgbClr val="0F0F4F"/>
                </a:solidFill>
                <a:latin typeface="Times New Roman" panose="02020603050405020304" pitchFamily="18" charset="0"/>
                <a:cs typeface="Times New Roman" panose="02020603050405020304" pitchFamily="18" charset="0"/>
              </a:rPr>
              <a:t>Asst.Prof</a:t>
            </a:r>
            <a:r>
              <a:rPr lang="tr-TR" dirty="0">
                <a:solidFill>
                  <a:srgbClr val="0F0F4F"/>
                </a:solidFill>
                <a:latin typeface="Times New Roman" panose="02020603050405020304" pitchFamily="18" charset="0"/>
                <a:cs typeface="Times New Roman" panose="02020603050405020304" pitchFamily="18" charset="0"/>
              </a:rPr>
              <a:t>. </a:t>
            </a:r>
            <a:r>
              <a:rPr lang="tr-TR" dirty="0" smtClean="0">
                <a:solidFill>
                  <a:srgbClr val="0F0F4F"/>
                </a:solidFill>
                <a:latin typeface="Times New Roman" panose="02020603050405020304" pitchFamily="18" charset="0"/>
                <a:cs typeface="Times New Roman" panose="02020603050405020304" pitchFamily="18" charset="0"/>
              </a:rPr>
              <a:t>Dr.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Üyesi </a:t>
            </a:r>
            <a:r>
              <a:rPr lang="tr-TR" dirty="0" err="1" smtClean="0">
                <a:solidFill>
                  <a:srgbClr val="0F0F4F"/>
                </a:solidFill>
                <a:latin typeface="Times New Roman" panose="02020603050405020304" pitchFamily="18" charset="0"/>
                <a:cs typeface="Times New Roman" panose="02020603050405020304" pitchFamily="18" charset="0"/>
              </a:rPr>
              <a:t>FeridAYDIN</a:t>
            </a:r>
            <a:endParaRPr lang="tr-TR" dirty="0">
              <a:solidFill>
                <a:srgbClr val="0F0F4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481406" y="1550475"/>
            <a:ext cx="5187873" cy="3139321"/>
          </a:xfrm>
          <a:prstGeom prst="rect">
            <a:avLst/>
          </a:prstGeom>
          <a:noFill/>
        </p:spPr>
        <p:txBody>
          <a:bodyPr wrap="square" rtlCol="0">
            <a:spAutoFit/>
          </a:bodyPr>
          <a:lstStyle/>
          <a:p>
            <a:pPr marL="285750" indent="-285750" algn="just" rtl="0">
              <a:buFont typeface="Wingdings" panose="05000000000000000000" pitchFamily="2" charset="2"/>
              <a:buChar char="v"/>
            </a:pPr>
            <a:r>
              <a:rPr lang="en-US" dirty="0" err="1">
                <a:solidFill>
                  <a:srgbClr val="1A1A1A"/>
                </a:solidFill>
                <a:latin typeface="Comic Sans MS" panose="030F0702030302020204" pitchFamily="66" charset="0"/>
              </a:rPr>
              <a:t>Kanser</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tedavisi</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alırken</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beslenme</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dikkate</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alınması</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gereken</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önemli</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bir</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konudur</a:t>
            </a:r>
            <a:r>
              <a:rPr lang="en-US" dirty="0">
                <a:solidFill>
                  <a:srgbClr val="1A1A1A"/>
                </a:solidFill>
                <a:latin typeface="Comic Sans MS" panose="030F0702030302020204" pitchFamily="66" charset="0"/>
              </a:rPr>
              <a:t>. </a:t>
            </a:r>
            <a:endParaRPr lang="tr-TR" dirty="0">
              <a:solidFill>
                <a:srgbClr val="1A1A1A"/>
              </a:solidFill>
              <a:latin typeface="Comic Sans MS" panose="030F0702030302020204" pitchFamily="66" charset="0"/>
            </a:endParaRPr>
          </a:p>
          <a:p>
            <a:pPr algn="just" rtl="0"/>
            <a:endParaRPr lang="tr-TR" dirty="0">
              <a:solidFill>
                <a:srgbClr val="1A1A1A"/>
              </a:solidFill>
              <a:latin typeface="Comic Sans MS" panose="030F0702030302020204" pitchFamily="66" charset="0"/>
            </a:endParaRPr>
          </a:p>
          <a:p>
            <a:pPr marL="285750" indent="-285750" algn="just" rtl="0">
              <a:buFont typeface="Wingdings" panose="05000000000000000000" pitchFamily="2" charset="2"/>
              <a:buChar char="v"/>
            </a:pPr>
            <a:r>
              <a:rPr lang="en-US" dirty="0" err="1">
                <a:solidFill>
                  <a:srgbClr val="0070C0"/>
                </a:solidFill>
                <a:latin typeface="Comic Sans MS" panose="030F0702030302020204" pitchFamily="66" charset="0"/>
              </a:rPr>
              <a:t>Tedaviden</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önce</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tedavi</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sırasında</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ve</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sonrasında</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sağlıklı</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besinler</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tüketmek</a:t>
            </a:r>
            <a:r>
              <a:rPr lang="en-US" dirty="0">
                <a:solidFill>
                  <a:srgbClr val="0070C0"/>
                </a:solidFill>
                <a:latin typeface="Comic Sans MS" panose="030F0702030302020204" pitchFamily="66" charset="0"/>
              </a:rPr>
              <a:t> k</a:t>
            </a:r>
            <a:r>
              <a:rPr lang="tr-TR" dirty="0">
                <a:solidFill>
                  <a:srgbClr val="0070C0"/>
                </a:solidFill>
                <a:latin typeface="Comic Sans MS" panose="030F0702030302020204" pitchFamily="66" charset="0"/>
              </a:rPr>
              <a:t>işinin</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daha</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iyi</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hissetme</a:t>
            </a:r>
            <a:r>
              <a:rPr lang="tr-TR" dirty="0">
                <a:solidFill>
                  <a:srgbClr val="0070C0"/>
                </a:solidFill>
                <a:latin typeface="Comic Sans MS" panose="030F0702030302020204" pitchFamily="66" charset="0"/>
              </a:rPr>
              <a:t>sine</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ve</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daha</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güçlü</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kal</a:t>
            </a:r>
            <a:r>
              <a:rPr lang="tr-TR" dirty="0" err="1">
                <a:solidFill>
                  <a:srgbClr val="0070C0"/>
                </a:solidFill>
                <a:latin typeface="Comic Sans MS" panose="030F0702030302020204" pitchFamily="66" charset="0"/>
              </a:rPr>
              <a:t>masına</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yardımcı</a:t>
            </a:r>
            <a:r>
              <a:rPr lang="en-US" dirty="0">
                <a:solidFill>
                  <a:srgbClr val="0070C0"/>
                </a:solidFill>
                <a:latin typeface="Comic Sans MS" panose="030F0702030302020204" pitchFamily="66" charset="0"/>
              </a:rPr>
              <a:t> </a:t>
            </a:r>
            <a:r>
              <a:rPr lang="en-US" dirty="0" err="1">
                <a:solidFill>
                  <a:srgbClr val="0070C0"/>
                </a:solidFill>
                <a:latin typeface="Comic Sans MS" panose="030F0702030302020204" pitchFamily="66" charset="0"/>
              </a:rPr>
              <a:t>olabilir</a:t>
            </a:r>
            <a:r>
              <a:rPr lang="en-US" dirty="0">
                <a:solidFill>
                  <a:srgbClr val="0070C0"/>
                </a:solidFill>
                <a:latin typeface="Comic Sans MS" panose="030F0702030302020204" pitchFamily="66" charset="0"/>
              </a:rPr>
              <a:t>. </a:t>
            </a:r>
            <a:endParaRPr lang="tr-TR" dirty="0">
              <a:solidFill>
                <a:srgbClr val="0070C0"/>
              </a:solidFill>
              <a:latin typeface="Comic Sans MS" panose="030F0702030302020204" pitchFamily="66" charset="0"/>
            </a:endParaRPr>
          </a:p>
          <a:p>
            <a:pPr algn="just" rtl="0"/>
            <a:endParaRPr lang="tr-TR" dirty="0">
              <a:solidFill>
                <a:srgbClr val="1A1A1A"/>
              </a:solidFill>
              <a:latin typeface="Comic Sans MS" panose="030F0702030302020204" pitchFamily="66" charset="0"/>
            </a:endParaRPr>
          </a:p>
          <a:p>
            <a:pPr marL="285750" indent="-285750" algn="just" rtl="0">
              <a:buFont typeface="Wingdings" panose="05000000000000000000" pitchFamily="2" charset="2"/>
              <a:buChar char="v"/>
            </a:pPr>
            <a:r>
              <a:rPr lang="en-US" dirty="0" err="1">
                <a:solidFill>
                  <a:srgbClr val="1A1A1A"/>
                </a:solidFill>
                <a:latin typeface="Comic Sans MS" panose="030F0702030302020204" pitchFamily="66" charset="0"/>
              </a:rPr>
              <a:t>Ancak</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kanser</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ve</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tedavisi</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bazen</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yemek</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yemeyi</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zorlaştıracak</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sorunlara</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neden</a:t>
            </a:r>
            <a:r>
              <a:rPr lang="en-US" dirty="0">
                <a:solidFill>
                  <a:srgbClr val="1A1A1A"/>
                </a:solidFill>
                <a:latin typeface="Comic Sans MS" panose="030F0702030302020204" pitchFamily="66" charset="0"/>
              </a:rPr>
              <a:t> </a:t>
            </a:r>
            <a:r>
              <a:rPr lang="en-US" dirty="0" err="1">
                <a:solidFill>
                  <a:srgbClr val="1A1A1A"/>
                </a:solidFill>
                <a:latin typeface="Comic Sans MS" panose="030F0702030302020204" pitchFamily="66" charset="0"/>
              </a:rPr>
              <a:t>olabilir</a:t>
            </a:r>
            <a:r>
              <a:rPr lang="en-US" dirty="0">
                <a:solidFill>
                  <a:srgbClr val="1A1A1A"/>
                </a:solidFill>
                <a:latin typeface="Comic Sans MS" panose="030F0702030302020204" pitchFamily="66" charset="0"/>
              </a:rPr>
              <a:t>.</a:t>
            </a:r>
          </a:p>
        </p:txBody>
      </p:sp>
      <p:pic>
        <p:nvPicPr>
          <p:cNvPr id="5122" name="Picture 2" descr="Good nutrition during cancer treatment - Radon Cancer Centre">
            <a:extLst>
              <a:ext uri="{FF2B5EF4-FFF2-40B4-BE49-F238E27FC236}">
                <a16:creationId xmlns:a16="http://schemas.microsoft.com/office/drawing/2014/main" id="{AB68EBE3-3EBF-4056-A1C8-B0355F9B0F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0315" y="890769"/>
            <a:ext cx="4830278" cy="2415139"/>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0DF30C5B-DF98-4D04-B80E-FEAB15B7F432}"/>
              </a:ext>
            </a:extLst>
          </p:cNvPr>
          <p:cNvPicPr>
            <a:picLocks noChangeAspect="1"/>
          </p:cNvPicPr>
          <p:nvPr/>
        </p:nvPicPr>
        <p:blipFill>
          <a:blip r:embed="rId8"/>
          <a:stretch>
            <a:fillRect/>
          </a:stretch>
        </p:blipFill>
        <p:spPr>
          <a:xfrm>
            <a:off x="5797662" y="4257675"/>
            <a:ext cx="3497792" cy="2098675"/>
          </a:xfrm>
          <a:prstGeom prst="rect">
            <a:avLst/>
          </a:prstGeom>
        </p:spPr>
      </p:pic>
    </p:spTree>
    <p:extLst>
      <p:ext uri="{BB962C8B-B14F-4D97-AF65-F5344CB8AC3E}">
        <p14:creationId xmlns:p14="http://schemas.microsoft.com/office/powerpoint/2010/main" val="281085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340730" y="814461"/>
            <a:ext cx="8029548" cy="4247317"/>
          </a:xfrm>
          <a:prstGeom prst="rect">
            <a:avLst/>
          </a:prstGeom>
          <a:noFill/>
        </p:spPr>
        <p:txBody>
          <a:bodyPr wrap="square" rtlCol="0">
            <a:spAutoFit/>
          </a:bodyPr>
          <a:lstStyle/>
          <a:p>
            <a:pPr rtl="0"/>
            <a:r>
              <a:rPr lang="tr-TR" b="0" i="0" dirty="0">
                <a:solidFill>
                  <a:srgbClr val="C00000"/>
                </a:solidFill>
                <a:effectLst/>
                <a:latin typeface="Comic Sans MS" panose="030F0702030302020204" pitchFamily="66" charset="0"/>
              </a:rPr>
              <a:t>Kemoterapi alan bireylerde günlük yaşamı sekteye uğratan birçok yan etki görülür. </a:t>
            </a:r>
          </a:p>
          <a:p>
            <a:pPr rtl="0"/>
            <a:endParaRPr lang="tr-TR" dirty="0">
              <a:solidFill>
                <a:srgbClr val="0070C0"/>
              </a:solidFill>
              <a:latin typeface="Comic Sans MS" panose="030F0702030302020204" pitchFamily="66" charset="0"/>
            </a:endParaRPr>
          </a:p>
          <a:p>
            <a:pPr rtl="0"/>
            <a:r>
              <a:rPr lang="tr-TR" b="0" i="0" dirty="0">
                <a:solidFill>
                  <a:srgbClr val="0070C0"/>
                </a:solidFill>
                <a:effectLst/>
                <a:latin typeface="Comic Sans MS" panose="030F0702030302020204" pitchFamily="66" charset="0"/>
              </a:rPr>
              <a:t>Bu yan etkiler kemoterapi ilaçlarına bağlı olarak değişmekle birlikte genellikle; </a:t>
            </a:r>
          </a:p>
          <a:p>
            <a:pPr rtl="0"/>
            <a:endParaRPr lang="tr-TR" dirty="0">
              <a:solidFill>
                <a:srgbClr val="0070C0"/>
              </a:solidFill>
              <a:latin typeface="Comic Sans MS" panose="030F0702030302020204" pitchFamily="66" charset="0"/>
            </a:endParaRP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iştahsızlık,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bulantı-kusma,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halsizlik,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ağrı,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yorgunluk,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ağızda tat değişiklikleri,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saç dökülmesi ve </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anemi şeklindedir.</a:t>
            </a:r>
          </a:p>
          <a:p>
            <a:pPr marL="285750" indent="-285750" rtl="0">
              <a:buFont typeface="Arial" panose="020B0604020202020204" pitchFamily="34" charset="0"/>
              <a:buChar char="•"/>
            </a:pPr>
            <a:r>
              <a:rPr lang="tr-TR" b="0" i="0" dirty="0">
                <a:solidFill>
                  <a:srgbClr val="0070C0"/>
                </a:solidFill>
                <a:effectLst/>
                <a:latin typeface="Comic Sans MS" panose="030F0702030302020204" pitchFamily="66" charset="0"/>
              </a:rPr>
              <a:t>Tüm bunların yanında </a:t>
            </a:r>
            <a:r>
              <a:rPr lang="tr-TR" b="0" i="0" dirty="0" err="1">
                <a:solidFill>
                  <a:srgbClr val="C00000"/>
                </a:solidFill>
                <a:effectLst/>
                <a:latin typeface="Comic Sans MS" panose="030F0702030302020204" pitchFamily="66" charset="0"/>
              </a:rPr>
              <a:t>anksiyete</a:t>
            </a:r>
            <a:r>
              <a:rPr lang="tr-TR" b="0" i="0" dirty="0">
                <a:solidFill>
                  <a:srgbClr val="C00000"/>
                </a:solidFill>
                <a:effectLst/>
                <a:latin typeface="Comic Sans MS" panose="030F0702030302020204" pitchFamily="66" charset="0"/>
              </a:rPr>
              <a:t> ve depresyon</a:t>
            </a:r>
            <a:r>
              <a:rPr lang="tr-TR" b="0" i="0" dirty="0">
                <a:solidFill>
                  <a:srgbClr val="0070C0"/>
                </a:solidFill>
                <a:effectLst/>
                <a:latin typeface="Comic Sans MS" panose="030F0702030302020204" pitchFamily="66" charset="0"/>
              </a:rPr>
              <a:t> da görülebilir.</a:t>
            </a:r>
            <a:endParaRPr lang="en-US" b="0" dirty="0">
              <a:solidFill>
                <a:srgbClr val="0070C0"/>
              </a:solidFill>
              <a:effectLst/>
              <a:latin typeface="Comic Sans MS" panose="030F0702030302020204" pitchFamily="66" charset="0"/>
            </a:endParaRPr>
          </a:p>
        </p:txBody>
      </p:sp>
      <p:pic>
        <p:nvPicPr>
          <p:cNvPr id="8" name="Resim 7">
            <a:extLst>
              <a:ext uri="{FF2B5EF4-FFF2-40B4-BE49-F238E27FC236}">
                <a16:creationId xmlns:a16="http://schemas.microsoft.com/office/drawing/2014/main" id="{C3D4ECF9-AA44-4C61-A717-73283D618999}"/>
              </a:ext>
            </a:extLst>
          </p:cNvPr>
          <p:cNvPicPr>
            <a:picLocks noChangeAspect="1"/>
          </p:cNvPicPr>
          <p:nvPr/>
        </p:nvPicPr>
        <p:blipFill>
          <a:blip r:embed="rId7"/>
          <a:stretch>
            <a:fillRect/>
          </a:stretch>
        </p:blipFill>
        <p:spPr>
          <a:xfrm>
            <a:off x="9773233" y="102601"/>
            <a:ext cx="2343150" cy="1952625"/>
          </a:xfrm>
          <a:prstGeom prst="rect">
            <a:avLst/>
          </a:prstGeom>
        </p:spPr>
      </p:pic>
      <p:pic>
        <p:nvPicPr>
          <p:cNvPr id="9" name="Resim 8">
            <a:extLst>
              <a:ext uri="{FF2B5EF4-FFF2-40B4-BE49-F238E27FC236}">
                <a16:creationId xmlns:a16="http://schemas.microsoft.com/office/drawing/2014/main" id="{1B6114CE-65B8-4D4B-AC8B-53B5C3C237DF}"/>
              </a:ext>
            </a:extLst>
          </p:cNvPr>
          <p:cNvPicPr>
            <a:picLocks noChangeAspect="1"/>
          </p:cNvPicPr>
          <p:nvPr/>
        </p:nvPicPr>
        <p:blipFill>
          <a:blip r:embed="rId8"/>
          <a:stretch>
            <a:fillRect/>
          </a:stretch>
        </p:blipFill>
        <p:spPr>
          <a:xfrm>
            <a:off x="7411912" y="2017004"/>
            <a:ext cx="4704471" cy="4704471"/>
          </a:xfrm>
          <a:prstGeom prst="rect">
            <a:avLst/>
          </a:prstGeom>
        </p:spPr>
      </p:pic>
    </p:spTree>
    <p:extLst>
      <p:ext uri="{BB962C8B-B14F-4D97-AF65-F5344CB8AC3E}">
        <p14:creationId xmlns:p14="http://schemas.microsoft.com/office/powerpoint/2010/main" val="2340675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028700" y="800393"/>
            <a:ext cx="10463402" cy="1754326"/>
          </a:xfrm>
          <a:prstGeom prst="rect">
            <a:avLst/>
          </a:prstGeom>
          <a:noFill/>
        </p:spPr>
        <p:txBody>
          <a:bodyPr wrap="square" rtlCol="0">
            <a:spAutoFit/>
          </a:bodyPr>
          <a:lstStyle/>
          <a:p>
            <a:pPr algn="just" rtl="0"/>
            <a:r>
              <a:rPr lang="tr-TR" b="0" i="0" dirty="0">
                <a:solidFill>
                  <a:srgbClr val="7030A0"/>
                </a:solidFill>
                <a:effectLst/>
                <a:latin typeface="Comic Sans MS" panose="030F0702030302020204" pitchFamily="66" charset="0"/>
              </a:rPr>
              <a:t>Kemoterapi sürecinde diyet ve beslenme, bu yan etkiler bakımından zorlayıcı olmaktadır. Dolayısıyla hastaların ve sağlık profesyonellerinin süreci  iş birliği içinde yönetmesi oldukça önemlidir.</a:t>
            </a:r>
          </a:p>
          <a:p>
            <a:pPr algn="just" rtl="0"/>
            <a:endParaRPr lang="tr-TR" dirty="0">
              <a:latin typeface="Comic Sans MS" panose="030F0702030302020204" pitchFamily="66" charset="0"/>
            </a:endParaRPr>
          </a:p>
          <a:p>
            <a:pPr algn="just" rtl="0"/>
            <a:r>
              <a:rPr lang="tr-TR" b="0" i="0" dirty="0">
                <a:effectLst/>
                <a:latin typeface="Comic Sans MS" panose="030F0702030302020204" pitchFamily="66" charset="0"/>
              </a:rPr>
              <a:t>Bu süreçte ağız içinde tükürük salgısının azalması ile birlikte tat ve koku değişiklikleri, yutma güçlüğü, ağız içi yaraları (</a:t>
            </a:r>
            <a:r>
              <a:rPr lang="tr-TR" b="0" i="0" dirty="0" err="1">
                <a:effectLst/>
                <a:latin typeface="Comic Sans MS" panose="030F0702030302020204" pitchFamily="66" charset="0"/>
              </a:rPr>
              <a:t>mukozit</a:t>
            </a:r>
            <a:r>
              <a:rPr lang="tr-TR" b="0" i="0" dirty="0">
                <a:effectLst/>
                <a:latin typeface="Comic Sans MS" panose="030F0702030302020204" pitchFamily="66" charset="0"/>
              </a:rPr>
              <a:t>) ve diş çürükleri ile karşılaşılır. </a:t>
            </a:r>
          </a:p>
        </p:txBody>
      </p:sp>
      <p:pic>
        <p:nvPicPr>
          <p:cNvPr id="7170" name="Picture 2" descr="Unusual oral mucositis - Oral Surgery, Oral Medicine, Oral Pathology and  Oral Radiology">
            <a:extLst>
              <a:ext uri="{FF2B5EF4-FFF2-40B4-BE49-F238E27FC236}">
                <a16:creationId xmlns:a16="http://schemas.microsoft.com/office/drawing/2014/main" id="{5D3742EE-0D82-44F1-84FB-92A0BB2E7E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3553" y="3226142"/>
            <a:ext cx="2613660" cy="28314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ucositis | ChemoExperts">
            <a:extLst>
              <a:ext uri="{FF2B5EF4-FFF2-40B4-BE49-F238E27FC236}">
                <a16:creationId xmlns:a16="http://schemas.microsoft.com/office/drawing/2014/main" id="{76033A37-B356-46A5-9912-F8B2F80C01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8700" y="2927350"/>
            <a:ext cx="448389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09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AE178E4B-F5DC-485F-9715-0E6C1C5A0407}"/>
              </a:ext>
            </a:extLst>
          </p:cNvPr>
          <p:cNvSpPr txBox="1"/>
          <p:nvPr/>
        </p:nvSpPr>
        <p:spPr>
          <a:xfrm>
            <a:off x="3010486" y="1982680"/>
            <a:ext cx="8595360" cy="2308324"/>
          </a:xfrm>
          <a:prstGeom prst="rect">
            <a:avLst/>
          </a:prstGeom>
          <a:noFill/>
        </p:spPr>
        <p:txBody>
          <a:bodyPr wrap="square" rtlCol="0">
            <a:spAutoFit/>
          </a:bodyPr>
          <a:lstStyle/>
          <a:p>
            <a:pPr algn="just" rtl="0"/>
            <a:r>
              <a:rPr lang="tr-TR" b="0" i="0" dirty="0">
                <a:solidFill>
                  <a:srgbClr val="FF0000"/>
                </a:solidFill>
                <a:effectLst/>
                <a:latin typeface="Comic Sans MS" panose="030F0702030302020204" pitchFamily="66" charset="0"/>
              </a:rPr>
              <a:t>Tat ve koku değişiklikleri kanserli hastalarda %45-80 oranında görülür.</a:t>
            </a:r>
          </a:p>
          <a:p>
            <a:pPr algn="just" rtl="0"/>
            <a:endParaRPr lang="tr-TR" dirty="0">
              <a:latin typeface="Comic Sans MS" panose="030F0702030302020204" pitchFamily="66" charset="0"/>
            </a:endParaRPr>
          </a:p>
          <a:p>
            <a:pPr algn="just" rtl="0"/>
            <a:r>
              <a:rPr lang="tr-TR" b="0" i="0" u="sng" dirty="0">
                <a:effectLst/>
                <a:latin typeface="Comic Sans MS" panose="030F0702030302020204" pitchFamily="66" charset="0"/>
              </a:rPr>
              <a:t>Kanser hastalarında tat değişiklikleri, beş temel tattan (tatlı, ekşi, tuzlu, acı, </a:t>
            </a:r>
            <a:r>
              <a:rPr lang="tr-TR" b="0" i="0" u="sng" dirty="0" err="1">
                <a:effectLst/>
                <a:latin typeface="Comic Sans MS" panose="030F0702030302020204" pitchFamily="66" charset="0"/>
              </a:rPr>
              <a:t>umami</a:t>
            </a:r>
            <a:r>
              <a:rPr lang="tr-TR" b="0" i="0" u="sng" dirty="0">
                <a:effectLst/>
                <a:latin typeface="Comic Sans MS" panose="030F0702030302020204" pitchFamily="66" charset="0"/>
              </a:rPr>
              <a:t>) bir veya daha fazlasının artan veya azalan duyarlılığı olarak kendini gösterir.</a:t>
            </a:r>
          </a:p>
          <a:p>
            <a:pPr algn="just" rtl="0"/>
            <a:endParaRPr lang="tr-TR" dirty="0">
              <a:latin typeface="Comic Sans MS" panose="030F0702030302020204" pitchFamily="66" charset="0"/>
            </a:endParaRPr>
          </a:p>
          <a:p>
            <a:pPr algn="just" rtl="0"/>
            <a:r>
              <a:rPr lang="tr-TR" b="0" i="0" dirty="0">
                <a:effectLst/>
                <a:latin typeface="Comic Sans MS" panose="030F0702030302020204" pitchFamily="66" charset="0"/>
              </a:rPr>
              <a:t>Bu değişiklikler bireyin gıda tercihlerini etkileyerek besin alımını azaltmasına neden olur.</a:t>
            </a:r>
          </a:p>
        </p:txBody>
      </p:sp>
      <p:pic>
        <p:nvPicPr>
          <p:cNvPr id="9" name="Resim 8">
            <a:extLst>
              <a:ext uri="{FF2B5EF4-FFF2-40B4-BE49-F238E27FC236}">
                <a16:creationId xmlns:a16="http://schemas.microsoft.com/office/drawing/2014/main" id="{1F05480E-8C63-4A02-9739-17A0E1E71CF0}"/>
              </a:ext>
            </a:extLst>
          </p:cNvPr>
          <p:cNvPicPr>
            <a:picLocks noChangeAspect="1"/>
          </p:cNvPicPr>
          <p:nvPr/>
        </p:nvPicPr>
        <p:blipFill>
          <a:blip r:embed="rId7"/>
          <a:stretch>
            <a:fillRect/>
          </a:stretch>
        </p:blipFill>
        <p:spPr>
          <a:xfrm>
            <a:off x="2433711" y="4548651"/>
            <a:ext cx="5162843" cy="2043024"/>
          </a:xfrm>
          <a:prstGeom prst="rect">
            <a:avLst/>
          </a:prstGeom>
        </p:spPr>
      </p:pic>
      <p:pic>
        <p:nvPicPr>
          <p:cNvPr id="10" name="Resim 9">
            <a:extLst>
              <a:ext uri="{FF2B5EF4-FFF2-40B4-BE49-F238E27FC236}">
                <a16:creationId xmlns:a16="http://schemas.microsoft.com/office/drawing/2014/main" id="{D105FD76-53A7-4EA4-B459-BE9A5E434800}"/>
              </a:ext>
            </a:extLst>
          </p:cNvPr>
          <p:cNvPicPr>
            <a:picLocks noChangeAspect="1"/>
          </p:cNvPicPr>
          <p:nvPr/>
        </p:nvPicPr>
        <p:blipFill>
          <a:blip r:embed="rId8"/>
          <a:stretch>
            <a:fillRect/>
          </a:stretch>
        </p:blipFill>
        <p:spPr>
          <a:xfrm>
            <a:off x="241300" y="2032349"/>
            <a:ext cx="2619375" cy="1743075"/>
          </a:xfrm>
          <a:prstGeom prst="rect">
            <a:avLst/>
          </a:prstGeom>
        </p:spPr>
      </p:pic>
    </p:spTree>
    <p:extLst>
      <p:ext uri="{BB962C8B-B14F-4D97-AF65-F5344CB8AC3E}">
        <p14:creationId xmlns:p14="http://schemas.microsoft.com/office/powerpoint/2010/main" val="4067600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AE178E4B-F5DC-485F-9715-0E6C1C5A0407}"/>
              </a:ext>
            </a:extLst>
          </p:cNvPr>
          <p:cNvSpPr txBox="1"/>
          <p:nvPr/>
        </p:nvSpPr>
        <p:spPr>
          <a:xfrm>
            <a:off x="1266092" y="2686929"/>
            <a:ext cx="8595360" cy="1754326"/>
          </a:xfrm>
          <a:prstGeom prst="rect">
            <a:avLst/>
          </a:prstGeom>
          <a:noFill/>
        </p:spPr>
        <p:txBody>
          <a:bodyPr wrap="square" rtlCol="0">
            <a:spAutoFit/>
          </a:bodyPr>
          <a:lstStyle/>
          <a:p>
            <a:pPr algn="just" rtl="0"/>
            <a:r>
              <a:rPr lang="tr-TR" b="0" i="0" dirty="0">
                <a:effectLst/>
                <a:latin typeface="Comic Sans MS" panose="030F0702030302020204" pitchFamily="66" charset="0"/>
              </a:rPr>
              <a:t>Bulantı ve kusma, en ciddi ve rahatsız edici semptomlar arasında olup hastaların yaklaşık %38-80`inde görülür. </a:t>
            </a:r>
          </a:p>
          <a:p>
            <a:pPr algn="just" rtl="0"/>
            <a:endParaRPr lang="tr-TR" dirty="0">
              <a:latin typeface="Comic Sans MS" panose="030F0702030302020204" pitchFamily="66" charset="0"/>
            </a:endParaRPr>
          </a:p>
          <a:p>
            <a:pPr algn="just" rtl="0"/>
            <a:r>
              <a:rPr lang="tr-TR" b="0" i="0" dirty="0">
                <a:effectLst/>
                <a:latin typeface="Comic Sans MS" panose="030F0702030302020204" pitchFamily="66" charset="0"/>
              </a:rPr>
              <a:t>Bulantı ve kusma sonucunda bireyde rol oynayabilecek risk faktörleri </a:t>
            </a:r>
            <a:r>
              <a:rPr lang="tr-TR" b="0" i="0" dirty="0">
                <a:solidFill>
                  <a:srgbClr val="FF0000"/>
                </a:solidFill>
                <a:effectLst/>
                <a:latin typeface="Comic Sans MS" panose="030F0702030302020204" pitchFamily="66" charset="0"/>
              </a:rPr>
              <a:t>sıvı ve elektrolit dengesizliği, kilo kaybı, </a:t>
            </a:r>
            <a:r>
              <a:rPr lang="tr-TR" b="0" i="0" dirty="0" err="1">
                <a:solidFill>
                  <a:srgbClr val="FF0000"/>
                </a:solidFill>
                <a:effectLst/>
                <a:latin typeface="Comic Sans MS" panose="030F0702030302020204" pitchFamily="66" charset="0"/>
              </a:rPr>
              <a:t>dehidratasyon</a:t>
            </a:r>
            <a:r>
              <a:rPr lang="tr-TR" b="0" i="0" dirty="0">
                <a:solidFill>
                  <a:srgbClr val="FF0000"/>
                </a:solidFill>
                <a:effectLst/>
                <a:latin typeface="Comic Sans MS" panose="030F0702030302020204" pitchFamily="66" charset="0"/>
              </a:rPr>
              <a:t> (aşırı derecede sıvı kaybı durumu) ve </a:t>
            </a:r>
            <a:r>
              <a:rPr lang="tr-TR" b="0" i="0" dirty="0" err="1">
                <a:solidFill>
                  <a:srgbClr val="FF0000"/>
                </a:solidFill>
                <a:effectLst/>
                <a:latin typeface="Comic Sans MS" panose="030F0702030302020204" pitchFamily="66" charset="0"/>
              </a:rPr>
              <a:t>malnütrisyondur</a:t>
            </a:r>
            <a:r>
              <a:rPr lang="tr-TR" b="0" i="0" dirty="0">
                <a:solidFill>
                  <a:srgbClr val="FF0000"/>
                </a:solidFill>
                <a:effectLst/>
                <a:latin typeface="Comic Sans MS" panose="030F0702030302020204" pitchFamily="66" charset="0"/>
              </a:rPr>
              <a:t>. </a:t>
            </a:r>
            <a:endParaRPr lang="en-US" b="0" dirty="0">
              <a:solidFill>
                <a:srgbClr val="FF0000"/>
              </a:solidFill>
              <a:effectLst/>
              <a:latin typeface="Comic Sans MS" panose="030F0702030302020204" pitchFamily="66" charset="0"/>
            </a:endParaRPr>
          </a:p>
        </p:txBody>
      </p:sp>
      <p:pic>
        <p:nvPicPr>
          <p:cNvPr id="8" name="Picture 4" descr="Sick man and woman feeling nausea vomiting Vector Image">
            <a:extLst>
              <a:ext uri="{FF2B5EF4-FFF2-40B4-BE49-F238E27FC236}">
                <a16:creationId xmlns:a16="http://schemas.microsoft.com/office/drawing/2014/main" id="{B9612B97-025D-4DB1-95BD-2207EE0E5AF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385" b="27795"/>
          <a:stretch/>
        </p:blipFill>
        <p:spPr bwMode="auto">
          <a:xfrm>
            <a:off x="6625884" y="72435"/>
            <a:ext cx="5314876" cy="2355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276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855080" y="2090172"/>
            <a:ext cx="5187873" cy="2677656"/>
          </a:xfrm>
          <a:prstGeom prst="rect">
            <a:avLst/>
          </a:prstGeom>
          <a:noFill/>
        </p:spPr>
        <p:txBody>
          <a:bodyPr wrap="square" rtlCol="0">
            <a:spAutoFit/>
          </a:bodyPr>
          <a:lstStyle/>
          <a:p>
            <a:pPr algn="just" rtl="0"/>
            <a:r>
              <a:rPr lang="en-US" sz="2400" b="0" i="0" dirty="0" err="1">
                <a:solidFill>
                  <a:srgbClr val="222222"/>
                </a:solidFill>
                <a:effectLst/>
                <a:latin typeface="Comic Sans MS" panose="030F0702030302020204" pitchFamily="66" charset="0"/>
              </a:rPr>
              <a:t>Sağlıklı</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bir</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beslenme</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vücuda</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gerekli</a:t>
            </a:r>
            <a:r>
              <a:rPr lang="en-US" sz="2400" b="0" i="0" dirty="0">
                <a:solidFill>
                  <a:srgbClr val="222222"/>
                </a:solidFill>
                <a:effectLst/>
                <a:latin typeface="Comic Sans MS" panose="030F0702030302020204" pitchFamily="66" charset="0"/>
              </a:rPr>
              <a:t> </a:t>
            </a:r>
            <a:r>
              <a:rPr lang="tr-TR" sz="2400" b="0" i="0" dirty="0">
                <a:solidFill>
                  <a:srgbClr val="222222"/>
                </a:solidFill>
                <a:effectLst/>
                <a:latin typeface="Comic Sans MS" panose="030F0702030302020204" pitchFamily="66" charset="0"/>
              </a:rPr>
              <a:t>gıda bileşenlerinin</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vitaminler</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mineraller</a:t>
            </a:r>
            <a:r>
              <a:rPr lang="en-US" sz="2400" b="0" i="0" dirty="0">
                <a:solidFill>
                  <a:srgbClr val="222222"/>
                </a:solidFill>
                <a:effectLst/>
                <a:latin typeface="Comic Sans MS" panose="030F0702030302020204" pitchFamily="66" charset="0"/>
              </a:rPr>
              <a:t>, protein, </a:t>
            </a:r>
            <a:r>
              <a:rPr lang="en-US" sz="2400" b="0" i="0" dirty="0" err="1">
                <a:solidFill>
                  <a:srgbClr val="222222"/>
                </a:solidFill>
                <a:effectLst/>
                <a:latin typeface="Comic Sans MS" panose="030F0702030302020204" pitchFamily="66" charset="0"/>
              </a:rPr>
              <a:t>karbonhidratlar</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yağlar</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ve</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su</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yeterli</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miktarda</a:t>
            </a:r>
            <a:r>
              <a:rPr lang="tr-TR" sz="2400" b="0" i="0" dirty="0">
                <a:solidFill>
                  <a:srgbClr val="222222"/>
                </a:solidFill>
                <a:effectLst/>
                <a:latin typeface="Comic Sans MS" panose="030F0702030302020204" pitchFamily="66" charset="0"/>
              </a:rPr>
              <a:t> sağlanabileceği</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yiyecek</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ve</a:t>
            </a:r>
            <a:r>
              <a:rPr lang="en-US" sz="2400" b="0" i="0" dirty="0">
                <a:solidFill>
                  <a:srgbClr val="222222"/>
                </a:solidFill>
                <a:effectLst/>
                <a:latin typeface="Comic Sans MS" panose="030F0702030302020204" pitchFamily="66" charset="0"/>
              </a:rPr>
              <a:t> </a:t>
            </a:r>
            <a:r>
              <a:rPr lang="en-US" sz="2400" b="0" i="0" dirty="0" err="1">
                <a:solidFill>
                  <a:srgbClr val="222222"/>
                </a:solidFill>
                <a:effectLst/>
                <a:latin typeface="Comic Sans MS" panose="030F0702030302020204" pitchFamily="66" charset="0"/>
              </a:rPr>
              <a:t>sıv</a:t>
            </a:r>
            <a:r>
              <a:rPr lang="tr-TR" sz="2400" b="0" i="0" dirty="0" err="1">
                <a:solidFill>
                  <a:srgbClr val="222222"/>
                </a:solidFill>
                <a:effectLst/>
                <a:latin typeface="Comic Sans MS" panose="030F0702030302020204" pitchFamily="66" charset="0"/>
              </a:rPr>
              <a:t>ıların</a:t>
            </a:r>
            <a:r>
              <a:rPr lang="tr-TR" sz="2400" b="0" i="0" dirty="0">
                <a:solidFill>
                  <a:srgbClr val="222222"/>
                </a:solidFill>
                <a:effectLst/>
                <a:latin typeface="Comic Sans MS" panose="030F0702030302020204" pitchFamily="66" charset="0"/>
              </a:rPr>
              <a:t> tüketilmesi ile gerçekleştirilebilir.</a:t>
            </a:r>
            <a:endParaRPr lang="en-US" sz="2400" dirty="0">
              <a:solidFill>
                <a:srgbClr val="1A1A1A"/>
              </a:solidFill>
              <a:latin typeface="Comic Sans MS" panose="030F0702030302020204" pitchFamily="66" charset="0"/>
            </a:endParaRPr>
          </a:p>
        </p:txBody>
      </p:sp>
      <p:pic>
        <p:nvPicPr>
          <p:cNvPr id="10" name="Resim 9">
            <a:extLst>
              <a:ext uri="{FF2B5EF4-FFF2-40B4-BE49-F238E27FC236}">
                <a16:creationId xmlns:a16="http://schemas.microsoft.com/office/drawing/2014/main" id="{ECF9C3E0-AA5E-4D88-A2F7-E3090371D3F2}"/>
              </a:ext>
            </a:extLst>
          </p:cNvPr>
          <p:cNvPicPr>
            <a:picLocks noChangeAspect="1"/>
          </p:cNvPicPr>
          <p:nvPr/>
        </p:nvPicPr>
        <p:blipFill>
          <a:blip r:embed="rId7"/>
          <a:stretch>
            <a:fillRect/>
          </a:stretch>
        </p:blipFill>
        <p:spPr>
          <a:xfrm>
            <a:off x="6941966" y="1818441"/>
            <a:ext cx="3819818" cy="3637131"/>
          </a:xfrm>
          <a:prstGeom prst="rect">
            <a:avLst/>
          </a:prstGeom>
        </p:spPr>
      </p:pic>
    </p:spTree>
    <p:extLst>
      <p:ext uri="{BB962C8B-B14F-4D97-AF65-F5344CB8AC3E}">
        <p14:creationId xmlns:p14="http://schemas.microsoft.com/office/powerpoint/2010/main" val="2169676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5756935" y="1582340"/>
            <a:ext cx="5187873" cy="3693319"/>
          </a:xfrm>
          <a:prstGeom prst="rect">
            <a:avLst/>
          </a:prstGeom>
          <a:noFill/>
        </p:spPr>
        <p:txBody>
          <a:bodyPr wrap="square" rtlCol="0">
            <a:spAutoFit/>
          </a:bodyPr>
          <a:lstStyle/>
          <a:p>
            <a:pPr algn="just" rtl="0"/>
            <a:endParaRPr lang="tr-TR" dirty="0">
              <a:solidFill>
                <a:srgbClr val="222222"/>
              </a:solidFill>
              <a:latin typeface="Comic Sans MS" panose="030F0702030302020204" pitchFamily="66" charset="0"/>
            </a:endParaRPr>
          </a:p>
          <a:p>
            <a:pPr algn="just" rtl="0"/>
            <a:r>
              <a:rPr lang="en-US" b="0" i="0" dirty="0">
                <a:solidFill>
                  <a:srgbClr val="222222"/>
                </a:solidFill>
                <a:effectLst/>
                <a:latin typeface="Comic Sans MS" panose="030F0702030302020204" pitchFamily="66" charset="0"/>
              </a:rPr>
              <a:t>Protein </a:t>
            </a:r>
            <a:r>
              <a:rPr lang="en-US" b="0" i="0" dirty="0" err="1">
                <a:solidFill>
                  <a:srgbClr val="222222"/>
                </a:solidFill>
                <a:effectLst/>
                <a:latin typeface="Comic Sans MS" panose="030F0702030302020204" pitchFamily="66" charset="0"/>
              </a:rPr>
              <a:t>gelişim</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doku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onarımı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sağlıklı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bir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bağışıklık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sisteminin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sürdürülmesi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gereklidir</a:t>
            </a:r>
            <a:r>
              <a:rPr lang="en-US" b="0" i="0" dirty="0">
                <a:solidFill>
                  <a:srgbClr val="222222"/>
                </a:solidFill>
                <a:effectLst/>
                <a:latin typeface="Comic Sans MS" panose="030F0702030302020204" pitchFamily="66" charset="0"/>
              </a:rPr>
              <a:t>.</a:t>
            </a:r>
            <a:endParaRPr lang="tr-TR" b="0" i="0" dirty="0">
              <a:solidFill>
                <a:srgbClr val="222222"/>
              </a:solidFill>
              <a:effectLst/>
              <a:latin typeface="Comic Sans MS" panose="030F0702030302020204" pitchFamily="66" charset="0"/>
            </a:endParaRPr>
          </a:p>
          <a:p>
            <a:pPr marL="285750" indent="-285750" algn="just" rtl="0">
              <a:buFont typeface="Wingdings" panose="05000000000000000000" pitchFamily="2" charset="2"/>
              <a:buChar char="v"/>
            </a:pPr>
            <a:endParaRPr lang="tr-TR" dirty="0">
              <a:solidFill>
                <a:srgbClr val="222222"/>
              </a:solidFill>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Yeterli</a:t>
            </a:r>
            <a:r>
              <a:rPr lang="en-US" b="0" i="0" dirty="0">
                <a:solidFill>
                  <a:srgbClr val="222222"/>
                </a:solidFill>
                <a:effectLst/>
                <a:latin typeface="Comic Sans MS" panose="030F0702030302020204" pitchFamily="66" charset="0"/>
              </a:rPr>
              <a:t> protein </a:t>
            </a:r>
            <a:r>
              <a:rPr lang="en-US" b="0" i="0" dirty="0" err="1">
                <a:solidFill>
                  <a:srgbClr val="222222"/>
                </a:solidFill>
                <a:effectLst/>
                <a:latin typeface="Comic Sans MS" panose="030F0702030302020204" pitchFamily="66" charset="0"/>
              </a:rPr>
              <a:t>tüket</a:t>
            </a:r>
            <a:r>
              <a:rPr lang="tr-TR" b="0" i="0" dirty="0">
                <a:solidFill>
                  <a:srgbClr val="222222"/>
                </a:solidFill>
                <a:effectLst/>
                <a:latin typeface="Comic Sans MS" panose="030F0702030302020204" pitchFamily="66" charset="0"/>
              </a:rPr>
              <a:t>ilmezse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vücu</a:t>
            </a:r>
            <a:r>
              <a:rPr lang="tr-TR" b="0" i="0" dirty="0">
                <a:solidFill>
                  <a:srgbClr val="222222"/>
                </a:solidFill>
                <a:effectLst/>
                <a:latin typeface="Comic Sans MS" panose="030F0702030302020204" pitchFamily="66" charset="0"/>
              </a:rPr>
              <a:t>t</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ihtiyaç</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duyduğu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enerjiyi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elde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etmek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kasları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parçalayabilir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tr-TR" dirty="0">
                <a:solidFill>
                  <a:srgbClr val="222222"/>
                </a:solidFill>
                <a:latin typeface="Comic Sans MS" panose="030F0702030302020204" pitchFamily="66" charset="0"/>
              </a:rPr>
              <a:t>Dolayısıyla h</a:t>
            </a:r>
            <a:r>
              <a:rPr lang="en-US" b="0" i="0" dirty="0" err="1">
                <a:solidFill>
                  <a:srgbClr val="222222"/>
                </a:solidFill>
                <a:effectLst/>
                <a:latin typeface="Comic Sans MS" panose="030F0702030302020204" pitchFamily="66" charset="0"/>
              </a:rPr>
              <a:t>astalıktan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kurtulmak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daha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uzun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sürer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sonuç</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olarak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enfeksiyona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karşı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direnciniz</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azalabilir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b="0" i="0" dirty="0">
              <a:solidFill>
                <a:srgbClr val="222222"/>
              </a:solidFill>
              <a:effectLst/>
              <a:latin typeface="-apple-system"/>
            </a:endParaRPr>
          </a:p>
        </p:txBody>
      </p:sp>
      <p:sp>
        <p:nvSpPr>
          <p:cNvPr id="3" name="Metin kutusu 2">
            <a:extLst>
              <a:ext uri="{FF2B5EF4-FFF2-40B4-BE49-F238E27FC236}">
                <a16:creationId xmlns:a16="http://schemas.microsoft.com/office/drawing/2014/main" id="{907856B9-122C-493E-B4CD-F3C10ACB7141}"/>
              </a:ext>
            </a:extLst>
          </p:cNvPr>
          <p:cNvSpPr txBox="1"/>
          <p:nvPr/>
        </p:nvSpPr>
        <p:spPr>
          <a:xfrm>
            <a:off x="340730" y="942535"/>
            <a:ext cx="2036710" cy="400110"/>
          </a:xfrm>
          <a:prstGeom prst="rect">
            <a:avLst/>
          </a:prstGeom>
          <a:noFill/>
        </p:spPr>
        <p:txBody>
          <a:bodyPr wrap="square" rtlCol="0">
            <a:spAutoFit/>
          </a:bodyPr>
          <a:lstStyle/>
          <a:p>
            <a:r>
              <a:rPr lang="en-US" sz="2000" b="0" i="0" dirty="0" err="1">
                <a:solidFill>
                  <a:srgbClr val="222222"/>
                </a:solidFill>
                <a:effectLst/>
                <a:highlight>
                  <a:srgbClr val="FFFF00"/>
                </a:highlight>
                <a:latin typeface="Comic Sans MS" panose="030F0702030302020204" pitchFamily="66" charset="0"/>
              </a:rPr>
              <a:t>Proteinler</a:t>
            </a:r>
            <a:endParaRPr lang="tr-TR" sz="2000" b="0" i="0" dirty="0">
              <a:solidFill>
                <a:srgbClr val="222222"/>
              </a:solidFill>
              <a:effectLst/>
              <a:highlight>
                <a:srgbClr val="FFFF00"/>
              </a:highlight>
              <a:latin typeface="Comic Sans MS" panose="030F0702030302020204" pitchFamily="66" charset="0"/>
            </a:endParaRPr>
          </a:p>
        </p:txBody>
      </p:sp>
      <p:pic>
        <p:nvPicPr>
          <p:cNvPr id="10" name="Picture 2" descr="Proteins: Video, Anatomy, Definition &amp; Function | Osmosis">
            <a:extLst>
              <a:ext uri="{FF2B5EF4-FFF2-40B4-BE49-F238E27FC236}">
                <a16:creationId xmlns:a16="http://schemas.microsoft.com/office/drawing/2014/main" id="{C9D7DCEB-216F-4134-8EB2-274D58D563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083" y="1959197"/>
            <a:ext cx="4389388" cy="2458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049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BA510EAC-B6C5-43CB-886E-DE870E3B15A1}"/>
              </a:ext>
            </a:extLst>
          </p:cNvPr>
          <p:cNvSpPr txBox="1"/>
          <p:nvPr/>
        </p:nvSpPr>
        <p:spPr>
          <a:xfrm>
            <a:off x="2545044" y="3175232"/>
            <a:ext cx="7101912" cy="3139321"/>
          </a:xfrm>
          <a:prstGeom prst="rect">
            <a:avLst/>
          </a:prstGeom>
          <a:noFill/>
        </p:spPr>
        <p:txBody>
          <a:bodyPr wrap="square" rtlCol="0">
            <a:spAutoFit/>
          </a:bodyPr>
          <a:lstStyle/>
          <a:p>
            <a:pPr algn="ctr" rtl="0"/>
            <a:r>
              <a:rPr lang="en-US" b="0" i="0" u="sng" dirty="0" err="1">
                <a:solidFill>
                  <a:srgbClr val="222222"/>
                </a:solidFill>
                <a:effectLst/>
                <a:latin typeface="Comic Sans MS" panose="030F0702030302020204" pitchFamily="66" charset="0"/>
              </a:rPr>
              <a:t>Kanser</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hastaları</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sıklıkla</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ortalama</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bir</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insandan</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daha</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fazla</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proteine</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ihtiyaç</a:t>
            </a:r>
            <a:r>
              <a:rPr lang="en-US" b="0" i="0" u="sng" dirty="0">
                <a:solidFill>
                  <a:srgbClr val="222222"/>
                </a:solidFill>
                <a:effectLst/>
                <a:latin typeface="Comic Sans MS" panose="030F0702030302020204" pitchFamily="66" charset="0"/>
              </a:rPr>
              <a:t> </a:t>
            </a:r>
            <a:r>
              <a:rPr lang="en-US" b="0" i="0" u="sng" dirty="0" err="1">
                <a:solidFill>
                  <a:srgbClr val="222222"/>
                </a:solidFill>
                <a:effectLst/>
                <a:latin typeface="Comic Sans MS" panose="030F0702030302020204" pitchFamily="66" charset="0"/>
              </a:rPr>
              <a:t>duyar</a:t>
            </a:r>
            <a:r>
              <a:rPr lang="en-US" b="0" i="0" u="sng" dirty="0">
                <a:solidFill>
                  <a:srgbClr val="222222"/>
                </a:solidFill>
                <a:effectLst/>
                <a:latin typeface="Comic Sans MS" panose="030F0702030302020204" pitchFamily="66" charset="0"/>
              </a:rPr>
              <a:t>. </a:t>
            </a:r>
            <a:endParaRPr lang="tr-TR" b="0" i="0" u="sng" dirty="0">
              <a:solidFill>
                <a:srgbClr val="222222"/>
              </a:solidFill>
              <a:effectLst/>
              <a:latin typeface="Comic Sans MS" panose="030F0702030302020204" pitchFamily="66" charset="0"/>
            </a:endParaRPr>
          </a:p>
          <a:p>
            <a:pPr marL="285750" indent="-285750" algn="just" rtl="0">
              <a:buFont typeface="Wingdings" panose="05000000000000000000" pitchFamily="2" charset="2"/>
              <a:buChar char="v"/>
            </a:pPr>
            <a:endParaRPr lang="tr-TR" dirty="0">
              <a:solidFill>
                <a:srgbClr val="222222"/>
              </a:solidFill>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Ekstra</a:t>
            </a:r>
            <a:r>
              <a:rPr lang="en-US" b="0" i="0" dirty="0">
                <a:solidFill>
                  <a:srgbClr val="222222"/>
                </a:solidFill>
                <a:effectLst/>
                <a:latin typeface="Comic Sans MS" panose="030F0702030302020204" pitchFamily="66" charset="0"/>
              </a:rPr>
              <a:t> protein </a:t>
            </a:r>
            <a:r>
              <a:rPr lang="en-US" b="0" i="0" dirty="0" err="1">
                <a:solidFill>
                  <a:srgbClr val="222222"/>
                </a:solidFill>
                <a:effectLst/>
                <a:latin typeface="Comic Sans MS" panose="030F0702030302020204" pitchFamily="66" charset="0"/>
              </a:rPr>
              <a:t>genellikle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ameliyat</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kemoterapi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veya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radyasyon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tedavisinden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sonra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dokuların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onarılmasına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enfeksiyonla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mücadeleye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gereklidir</a:t>
            </a:r>
            <a:r>
              <a:rPr lang="en-US" b="0" i="0" dirty="0">
                <a:solidFill>
                  <a:srgbClr val="222222"/>
                </a:solidFill>
                <a:effectLst/>
                <a:latin typeface="Comic Sans MS" panose="030F0702030302020204" pitchFamily="66" charset="0"/>
              </a:rPr>
              <a:t>.</a:t>
            </a:r>
            <a:endParaRPr lang="tr-TR" b="0" i="0" dirty="0">
              <a:solidFill>
                <a:srgbClr val="222222"/>
              </a:solidFill>
              <a:effectLst/>
              <a:latin typeface="Comic Sans MS" panose="030F0702030302020204" pitchFamily="66" charset="0"/>
            </a:endParaRPr>
          </a:p>
          <a:p>
            <a:pPr algn="just" rtl="0"/>
            <a:endParaRPr lang="tr-TR" b="0" i="0" dirty="0">
              <a:solidFill>
                <a:srgbClr val="222222"/>
              </a:solidFill>
              <a:effectLst/>
              <a:latin typeface="Comic Sans MS" panose="030F0702030302020204" pitchFamily="66" charset="0"/>
            </a:endParaRPr>
          </a:p>
          <a:p>
            <a:pPr algn="just" rtl="0"/>
            <a:r>
              <a:rPr lang="en-US" b="0" i="0" dirty="0" err="1">
                <a:solidFill>
                  <a:srgbClr val="00B050"/>
                </a:solidFill>
                <a:effectLst/>
                <a:latin typeface="Comic Sans MS" panose="030F0702030302020204" pitchFamily="66" charset="0"/>
              </a:rPr>
              <a:t>Balık</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kümes</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hayvanları</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yağsız</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kırmızı</a:t>
            </a:r>
            <a:r>
              <a:rPr lang="en-US" b="0" i="0" dirty="0">
                <a:solidFill>
                  <a:srgbClr val="00B050"/>
                </a:solidFill>
                <a:effectLst/>
                <a:latin typeface="Comic Sans MS" panose="030F0702030302020204" pitchFamily="66" charset="0"/>
              </a:rPr>
              <a:t> et, </a:t>
            </a:r>
            <a:r>
              <a:rPr lang="en-US" b="0" i="0" dirty="0" err="1">
                <a:solidFill>
                  <a:srgbClr val="00B050"/>
                </a:solidFill>
                <a:effectLst/>
                <a:latin typeface="Comic Sans MS" panose="030F0702030302020204" pitchFamily="66" charset="0"/>
              </a:rPr>
              <a:t>yumurta</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az</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yağlı</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süt</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ürünleri</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fındık</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ve</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fındık</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ezmesi</a:t>
            </a:r>
            <a:r>
              <a:rPr lang="en-US" b="0" i="0" dirty="0">
                <a:solidFill>
                  <a:srgbClr val="00B050"/>
                </a:solidFill>
                <a:effectLst/>
                <a:latin typeface="Comic Sans MS" panose="030F0702030302020204" pitchFamily="66" charset="0"/>
              </a:rPr>
              <a:t>, kuru </a:t>
            </a:r>
            <a:r>
              <a:rPr lang="en-US" b="0" i="0" dirty="0" err="1">
                <a:solidFill>
                  <a:srgbClr val="00B050"/>
                </a:solidFill>
                <a:effectLst/>
                <a:latin typeface="Comic Sans MS" panose="030F0702030302020204" pitchFamily="66" charset="0"/>
              </a:rPr>
              <a:t>fasulye</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bezelye</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mercimek</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ve</a:t>
            </a:r>
            <a:r>
              <a:rPr lang="en-US" b="0" i="0" dirty="0">
                <a:solidFill>
                  <a:srgbClr val="00B050"/>
                </a:solidFill>
                <a:effectLst/>
                <a:latin typeface="Comic Sans MS" panose="030F0702030302020204" pitchFamily="66" charset="0"/>
              </a:rPr>
              <a:t> soya </a:t>
            </a:r>
            <a:r>
              <a:rPr lang="en-US" b="0" i="0" dirty="0" err="1">
                <a:solidFill>
                  <a:srgbClr val="00B050"/>
                </a:solidFill>
                <a:effectLst/>
                <a:latin typeface="Comic Sans MS" panose="030F0702030302020204" pitchFamily="66" charset="0"/>
              </a:rPr>
              <a:t>gıdalarının</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tümü</a:t>
            </a:r>
            <a:r>
              <a:rPr lang="en-US" b="0" i="0" dirty="0">
                <a:solidFill>
                  <a:srgbClr val="00B050"/>
                </a:solidFill>
                <a:effectLst/>
                <a:latin typeface="Comic Sans MS" panose="030F0702030302020204" pitchFamily="66" charset="0"/>
              </a:rPr>
              <a:t> </a:t>
            </a:r>
            <a:r>
              <a:rPr lang="en-US" b="0" i="0" dirty="0" err="1">
                <a:solidFill>
                  <a:srgbClr val="00B050"/>
                </a:solidFill>
                <a:effectLst/>
                <a:latin typeface="Comic Sans MS" panose="030F0702030302020204" pitchFamily="66" charset="0"/>
              </a:rPr>
              <a:t>iyi</a:t>
            </a:r>
            <a:r>
              <a:rPr lang="en-US" b="0" i="0" dirty="0">
                <a:solidFill>
                  <a:srgbClr val="00B050"/>
                </a:solidFill>
                <a:effectLst/>
                <a:latin typeface="Comic Sans MS" panose="030F0702030302020204" pitchFamily="66" charset="0"/>
              </a:rPr>
              <a:t> protein </a:t>
            </a:r>
            <a:r>
              <a:rPr lang="en-US" b="0" i="0" dirty="0" err="1">
                <a:solidFill>
                  <a:srgbClr val="00B050"/>
                </a:solidFill>
                <a:effectLst/>
                <a:latin typeface="Comic Sans MS" panose="030F0702030302020204" pitchFamily="66" charset="0"/>
              </a:rPr>
              <a:t>kaynaklarıdır</a:t>
            </a:r>
            <a:r>
              <a:rPr lang="en-US" b="0" i="0" dirty="0">
                <a:solidFill>
                  <a:srgbClr val="00B050"/>
                </a:solidFill>
                <a:effectLst/>
                <a:latin typeface="Comic Sans MS" panose="030F0702030302020204" pitchFamily="66" charset="0"/>
              </a:rPr>
              <a:t>.</a:t>
            </a:r>
            <a:endParaRPr lang="en-US" dirty="0">
              <a:solidFill>
                <a:srgbClr val="00B050"/>
              </a:solidFill>
              <a:latin typeface="Comic Sans MS" panose="030F0702030302020204" pitchFamily="66" charset="0"/>
            </a:endParaRPr>
          </a:p>
          <a:p>
            <a:endParaRPr lang="tr-TR" dirty="0"/>
          </a:p>
        </p:txBody>
      </p:sp>
      <p:pic>
        <p:nvPicPr>
          <p:cNvPr id="9" name="Resim 8">
            <a:extLst>
              <a:ext uri="{FF2B5EF4-FFF2-40B4-BE49-F238E27FC236}">
                <a16:creationId xmlns:a16="http://schemas.microsoft.com/office/drawing/2014/main" id="{B765C8F4-EEF3-4D84-9DA2-B37ACB113C2B}"/>
              </a:ext>
            </a:extLst>
          </p:cNvPr>
          <p:cNvPicPr>
            <a:picLocks noChangeAspect="1"/>
          </p:cNvPicPr>
          <p:nvPr/>
        </p:nvPicPr>
        <p:blipFill>
          <a:blip r:embed="rId7"/>
          <a:stretch>
            <a:fillRect/>
          </a:stretch>
        </p:blipFill>
        <p:spPr>
          <a:xfrm>
            <a:off x="3429000" y="247650"/>
            <a:ext cx="5334000" cy="2362200"/>
          </a:xfrm>
          <a:prstGeom prst="rect">
            <a:avLst/>
          </a:prstGeom>
        </p:spPr>
      </p:pic>
    </p:spTree>
    <p:extLst>
      <p:ext uri="{BB962C8B-B14F-4D97-AF65-F5344CB8AC3E}">
        <p14:creationId xmlns:p14="http://schemas.microsoft.com/office/powerpoint/2010/main" val="3419518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5517019" y="1110818"/>
            <a:ext cx="5187873" cy="4247317"/>
          </a:xfrm>
          <a:prstGeom prst="rect">
            <a:avLst/>
          </a:prstGeom>
          <a:noFill/>
        </p:spPr>
        <p:txBody>
          <a:bodyPr wrap="square" rtlCol="0">
            <a:spAutoFit/>
          </a:bodyPr>
          <a:lstStyle/>
          <a:p>
            <a:pPr algn="just" rtl="0"/>
            <a:r>
              <a:rPr lang="en-US" b="0" i="0" dirty="0" err="1">
                <a:solidFill>
                  <a:srgbClr val="222222"/>
                </a:solidFill>
                <a:effectLst/>
                <a:highlight>
                  <a:srgbClr val="FFFF00"/>
                </a:highlight>
                <a:latin typeface="Comic Sans MS" panose="030F0702030302020204" pitchFamily="66" charset="0"/>
              </a:rPr>
              <a:t>Yağlar</a:t>
            </a:r>
            <a:endParaRPr lang="tr-TR" b="0" i="0" dirty="0">
              <a:solidFill>
                <a:srgbClr val="222222"/>
              </a:solidFill>
              <a:effectLst/>
              <a:highlight>
                <a:srgbClr val="FFFF00"/>
              </a:highlight>
              <a:latin typeface="Comic Sans MS" panose="030F0702030302020204" pitchFamily="66" charset="0"/>
            </a:endParaRPr>
          </a:p>
          <a:p>
            <a:pPr algn="just" rtl="0"/>
            <a:endParaRPr lang="tr-TR" b="0" i="0" dirty="0">
              <a:solidFill>
                <a:srgbClr val="222222"/>
              </a:solidFill>
              <a:effectLst/>
              <a:highlight>
                <a:srgbClr val="FFFF00"/>
              </a:highlight>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Yağlar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vücut</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tarafından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parçalanır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enerji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depolamak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vücut</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dokularını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yalıtmak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bazı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vitaminleri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dolaşımı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yoluyla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taşımak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kullanılır</a:t>
            </a:r>
            <a:r>
              <a:rPr lang="en-US" b="0" i="0" dirty="0">
                <a:solidFill>
                  <a:srgbClr val="222222"/>
                </a:solidFill>
                <a:effectLst/>
                <a:latin typeface="Comic Sans MS" panose="030F0702030302020204" pitchFamily="66" charset="0"/>
              </a:rPr>
              <a:t>.</a:t>
            </a:r>
            <a:endParaRPr lang="tr-TR" b="0" i="0"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Yağların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kalp</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kolesterol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düzeyi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üzerindeki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etkileri</a:t>
            </a:r>
            <a:r>
              <a:rPr lang="tr-TR" b="0" i="0" dirty="0">
                <a:solidFill>
                  <a:srgbClr val="222222"/>
                </a:solidFill>
                <a:effectLst/>
                <a:latin typeface="Comic Sans MS" panose="030F0702030302020204" pitchFamily="66" charset="0"/>
              </a:rPr>
              <a:t> düşünüldüğünde </a:t>
            </a:r>
            <a:r>
              <a:rPr lang="en-US" b="0" i="0" dirty="0" err="1">
                <a:solidFill>
                  <a:srgbClr val="222222"/>
                </a:solidFill>
                <a:effectLst/>
                <a:latin typeface="Comic Sans MS" panose="030F0702030302020204" pitchFamily="66" charset="0"/>
              </a:rPr>
              <a:t>doymuş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trans </a:t>
            </a:r>
            <a:r>
              <a:rPr lang="en-US" b="0" i="0" dirty="0" err="1">
                <a:solidFill>
                  <a:srgbClr val="222222"/>
                </a:solidFill>
                <a:effectLst/>
                <a:latin typeface="Comic Sans MS" panose="030F0702030302020204" pitchFamily="66" charset="0"/>
              </a:rPr>
              <a:t>yağların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yerine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tekli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doymamış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zeytinyağı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kanola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çoklu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doymamış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yağları</a:t>
            </a:r>
            <a:r>
              <a:rPr lang="tr-TR" b="0" i="0" dirty="0">
                <a:solidFill>
                  <a:srgbClr val="222222"/>
                </a:solidFill>
                <a:effectLst/>
                <a:latin typeface="Comic Sans MS" panose="030F0702030302020204" pitchFamily="66" charset="0"/>
              </a:rPr>
              <a:t>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çoğunlukla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keten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tohumu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yağları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deniz</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ürünlerinde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bulunur</a:t>
            </a:r>
            <a:r>
              <a:rPr lang="en-US" b="0" i="0" dirty="0">
                <a:solidFill>
                  <a:srgbClr val="222222"/>
                </a:solidFill>
                <a:effectLst/>
                <a:latin typeface="Comic Sans MS" panose="030F0702030302020204" pitchFamily="66" charset="0"/>
              </a:rPr>
              <a:t>) </a:t>
            </a:r>
            <a:r>
              <a:rPr lang="tr-TR" b="0" i="0" dirty="0">
                <a:solidFill>
                  <a:srgbClr val="222222"/>
                </a:solidFill>
                <a:effectLst/>
                <a:latin typeface="Comic Sans MS" panose="030F0702030302020204" pitchFamily="66" charset="0"/>
              </a:rPr>
              <a:t>tercih edilmesi önerilmektedir.</a:t>
            </a:r>
          </a:p>
          <a:p>
            <a:pPr algn="just" rtl="0"/>
            <a:endParaRPr lang="tr-TR" b="0" i="0" dirty="0">
              <a:solidFill>
                <a:srgbClr val="222222"/>
              </a:solidFill>
              <a:effectLst/>
              <a:latin typeface="Comic Sans MS" panose="030F0702030302020204" pitchFamily="66" charset="0"/>
            </a:endParaRPr>
          </a:p>
        </p:txBody>
      </p:sp>
      <p:pic>
        <p:nvPicPr>
          <p:cNvPr id="9" name="Resim 8">
            <a:extLst>
              <a:ext uri="{FF2B5EF4-FFF2-40B4-BE49-F238E27FC236}">
                <a16:creationId xmlns:a16="http://schemas.microsoft.com/office/drawing/2014/main" id="{DA237AF2-AA35-485B-A23A-2AAB4F0F8FFC}"/>
              </a:ext>
            </a:extLst>
          </p:cNvPr>
          <p:cNvPicPr>
            <a:picLocks noChangeAspect="1"/>
          </p:cNvPicPr>
          <p:nvPr/>
        </p:nvPicPr>
        <p:blipFill>
          <a:blip r:embed="rId7"/>
          <a:stretch>
            <a:fillRect/>
          </a:stretch>
        </p:blipFill>
        <p:spPr>
          <a:xfrm>
            <a:off x="855080" y="1765940"/>
            <a:ext cx="4084724" cy="2718198"/>
          </a:xfrm>
          <a:prstGeom prst="rect">
            <a:avLst/>
          </a:prstGeom>
        </p:spPr>
      </p:pic>
    </p:spTree>
    <p:extLst>
      <p:ext uri="{BB962C8B-B14F-4D97-AF65-F5344CB8AC3E}">
        <p14:creationId xmlns:p14="http://schemas.microsoft.com/office/powerpoint/2010/main" val="1690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DFA5BD2F-42A3-4151-BC11-75046751216C}"/>
              </a:ext>
            </a:extLst>
          </p:cNvPr>
          <p:cNvSpPr txBox="1"/>
          <p:nvPr/>
        </p:nvSpPr>
        <p:spPr>
          <a:xfrm>
            <a:off x="340730" y="3410962"/>
            <a:ext cx="8294859" cy="2862322"/>
          </a:xfrm>
          <a:prstGeom prst="rect">
            <a:avLst/>
          </a:prstGeom>
          <a:noFill/>
        </p:spPr>
        <p:txBody>
          <a:bodyPr wrap="square" rtlCol="0">
            <a:spAutoFit/>
          </a:bodyPr>
          <a:lstStyle/>
          <a:p>
            <a:pPr algn="just" rtl="0"/>
            <a:r>
              <a:rPr lang="en-US" b="0" i="0" dirty="0" err="1">
                <a:solidFill>
                  <a:srgbClr val="222222"/>
                </a:solidFill>
                <a:effectLst/>
                <a:latin typeface="Comic Sans MS" panose="030F0702030302020204" pitchFamily="66" charset="0"/>
              </a:rPr>
              <a:t>Doymuş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yağlar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kolesterol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düzeylerini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artırır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tr-TR" b="0" i="0" dirty="0">
                <a:solidFill>
                  <a:srgbClr val="222222"/>
                </a:solidFill>
                <a:effectLst/>
                <a:latin typeface="Comic Sans MS" panose="030F0702030302020204" pitchFamily="66" charset="0"/>
              </a:rPr>
              <a:t>hastanın </a:t>
            </a:r>
            <a:r>
              <a:rPr lang="en-US" b="0" i="0" dirty="0" err="1">
                <a:solidFill>
                  <a:srgbClr val="222222"/>
                </a:solidFill>
                <a:effectLst/>
                <a:latin typeface="Comic Sans MS" panose="030F0702030302020204" pitchFamily="66" charset="0"/>
              </a:rPr>
              <a:t>kalp</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hastalığı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riskin</a:t>
            </a:r>
            <a:r>
              <a:rPr lang="tr-TR" b="0" i="0" dirty="0">
                <a:solidFill>
                  <a:srgbClr val="222222"/>
                </a:solidFill>
                <a:effectLst/>
                <a:latin typeface="Comic Sans MS" panose="030F0702030302020204" pitchFamily="66" charset="0"/>
              </a:rPr>
              <a:t>i yükseltir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en-US" b="0" i="0" dirty="0" err="1">
                <a:solidFill>
                  <a:srgbClr val="7030A0"/>
                </a:solidFill>
                <a:effectLst/>
                <a:latin typeface="Comic Sans MS" panose="030F0702030302020204" pitchFamily="66" charset="0"/>
              </a:rPr>
              <a:t>Doymuş</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yağ</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toplam</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kalorinizin</a:t>
            </a:r>
            <a:r>
              <a:rPr lang="en-US" b="0" i="0" dirty="0">
                <a:solidFill>
                  <a:srgbClr val="7030A0"/>
                </a:solidFill>
                <a:effectLst/>
                <a:latin typeface="Comic Sans MS" panose="030F0702030302020204" pitchFamily="66" charset="0"/>
              </a:rPr>
              <a:t> %10'undan </a:t>
            </a:r>
            <a:r>
              <a:rPr lang="en-US" b="0" i="0" dirty="0" err="1">
                <a:solidFill>
                  <a:srgbClr val="7030A0"/>
                </a:solidFill>
                <a:effectLst/>
                <a:latin typeface="Comic Sans MS" panose="030F0702030302020204" pitchFamily="66" charset="0"/>
              </a:rPr>
              <a:t>azını</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oluşturmalıdır</a:t>
            </a:r>
            <a:r>
              <a:rPr lang="en-US" b="0" i="0" dirty="0">
                <a:solidFill>
                  <a:srgbClr val="7030A0"/>
                </a:solidFill>
                <a:effectLst/>
                <a:latin typeface="Comic Sans MS" panose="030F0702030302020204" pitchFamily="66" charset="0"/>
              </a:rPr>
              <a:t>.</a:t>
            </a:r>
            <a:endParaRPr lang="tr-TR" b="0" i="0" dirty="0">
              <a:solidFill>
                <a:srgbClr val="7030A0"/>
              </a:solidFill>
              <a:effectLst/>
              <a:latin typeface="Comic Sans MS" panose="030F0702030302020204" pitchFamily="66" charset="0"/>
            </a:endParaRPr>
          </a:p>
          <a:p>
            <a:pPr algn="just" rtl="0"/>
            <a:endParaRPr lang="tr-TR" b="0" i="0" dirty="0">
              <a:solidFill>
                <a:srgbClr val="222222"/>
              </a:solidFill>
              <a:effectLst/>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Kısmen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hidrojenlenmiş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bitkisel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veya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bitkisel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ile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üretilen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atıştırmalık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yiyecekler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fırınlanmış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ürünler</a:t>
            </a:r>
            <a:r>
              <a:rPr lang="en-US" b="0" i="0" dirty="0">
                <a:solidFill>
                  <a:srgbClr val="222222"/>
                </a:solidFill>
                <a:effectLst/>
                <a:latin typeface="Comic Sans MS" panose="030F0702030302020204" pitchFamily="66" charset="0"/>
              </a:rPr>
              <a:t>, trans </a:t>
            </a:r>
            <a:r>
              <a:rPr lang="en-US" b="0" i="0" dirty="0" err="1">
                <a:solidFill>
                  <a:srgbClr val="222222"/>
                </a:solidFill>
                <a:effectLst/>
                <a:latin typeface="Comic Sans MS" panose="030F0702030302020204" pitchFamily="66" charset="0"/>
              </a:rPr>
              <a:t>yağ</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bakımından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yüksektir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b="0" i="0" dirty="0">
              <a:solidFill>
                <a:srgbClr val="222222"/>
              </a:solidFill>
              <a:effectLst/>
              <a:latin typeface="Comic Sans MS" panose="030F0702030302020204" pitchFamily="66" charset="0"/>
            </a:endParaRPr>
          </a:p>
          <a:p>
            <a:pPr algn="just" rtl="0"/>
            <a:r>
              <a:rPr lang="en-US" b="0" i="0" dirty="0">
                <a:solidFill>
                  <a:srgbClr val="FF0000"/>
                </a:solidFill>
                <a:effectLst/>
                <a:latin typeface="Comic Sans MS" panose="030F0702030302020204" pitchFamily="66" charset="0"/>
              </a:rPr>
              <a:t>Trans </a:t>
            </a:r>
            <a:r>
              <a:rPr lang="en-US" b="0" i="0" dirty="0" err="1">
                <a:solidFill>
                  <a:srgbClr val="FF0000"/>
                </a:solidFill>
                <a:effectLst/>
                <a:latin typeface="Comic Sans MS" panose="030F0702030302020204" pitchFamily="66" charset="0"/>
              </a:rPr>
              <a:t>yağlardan</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mümkün</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olduğunca</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kaçınılmalıdır</a:t>
            </a:r>
            <a:r>
              <a:rPr lang="tr-TR" dirty="0">
                <a:solidFill>
                  <a:srgbClr val="FF0000"/>
                </a:solidFill>
                <a:latin typeface="Comic Sans MS" panose="030F0702030302020204" pitchFamily="66" charset="0"/>
              </a:rPr>
              <a:t>!!!</a:t>
            </a:r>
            <a:endParaRPr lang="tr-TR" b="0" i="0" dirty="0">
              <a:solidFill>
                <a:srgbClr val="FF0000"/>
              </a:solidFill>
              <a:effectLst/>
              <a:latin typeface="-apple-system"/>
            </a:endParaRPr>
          </a:p>
          <a:p>
            <a:endParaRPr lang="tr-TR" dirty="0"/>
          </a:p>
        </p:txBody>
      </p:sp>
      <p:pic>
        <p:nvPicPr>
          <p:cNvPr id="9" name="Resim 8">
            <a:extLst>
              <a:ext uri="{FF2B5EF4-FFF2-40B4-BE49-F238E27FC236}">
                <a16:creationId xmlns:a16="http://schemas.microsoft.com/office/drawing/2014/main" id="{0AF95394-FDE8-4007-BFE6-7A3721190C14}"/>
              </a:ext>
            </a:extLst>
          </p:cNvPr>
          <p:cNvPicPr>
            <a:picLocks noChangeAspect="1"/>
          </p:cNvPicPr>
          <p:nvPr/>
        </p:nvPicPr>
        <p:blipFill>
          <a:blip r:embed="rId7"/>
          <a:stretch>
            <a:fillRect/>
          </a:stretch>
        </p:blipFill>
        <p:spPr>
          <a:xfrm rot="585832">
            <a:off x="2971579" y="1034984"/>
            <a:ext cx="2619375" cy="1743075"/>
          </a:xfrm>
          <a:prstGeom prst="rect">
            <a:avLst/>
          </a:prstGeom>
        </p:spPr>
      </p:pic>
      <p:pic>
        <p:nvPicPr>
          <p:cNvPr id="10" name="Resim 9">
            <a:extLst>
              <a:ext uri="{FF2B5EF4-FFF2-40B4-BE49-F238E27FC236}">
                <a16:creationId xmlns:a16="http://schemas.microsoft.com/office/drawing/2014/main" id="{C6792743-9CC4-4961-847F-F4E3BF089BEA}"/>
              </a:ext>
            </a:extLst>
          </p:cNvPr>
          <p:cNvPicPr>
            <a:picLocks noChangeAspect="1"/>
          </p:cNvPicPr>
          <p:nvPr/>
        </p:nvPicPr>
        <p:blipFill>
          <a:blip r:embed="rId8"/>
          <a:stretch>
            <a:fillRect/>
          </a:stretch>
        </p:blipFill>
        <p:spPr>
          <a:xfrm>
            <a:off x="8846285" y="1548715"/>
            <a:ext cx="2507515" cy="3465885"/>
          </a:xfrm>
          <a:prstGeom prst="rect">
            <a:avLst/>
          </a:prstGeom>
        </p:spPr>
      </p:pic>
    </p:spTree>
    <p:extLst>
      <p:ext uri="{BB962C8B-B14F-4D97-AF65-F5344CB8AC3E}">
        <p14:creationId xmlns:p14="http://schemas.microsoft.com/office/powerpoint/2010/main" val="2711259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3804551" y="2421156"/>
            <a:ext cx="8046720" cy="1569660"/>
          </a:xfrm>
          <a:prstGeom prst="rect">
            <a:avLst/>
          </a:prstGeom>
          <a:noFill/>
        </p:spPr>
        <p:txBody>
          <a:bodyPr wrap="square" rtlCol="0">
            <a:spAutoFit/>
          </a:bodyPr>
          <a:lstStyle/>
          <a:p>
            <a:pPr>
              <a:buFont typeface="Wingdings" pitchFamily="2" charset="2"/>
              <a:buNone/>
            </a:pPr>
            <a:endParaRPr lang="tr-TR" sz="2400" dirty="0"/>
          </a:p>
          <a:p>
            <a:pPr>
              <a:buFont typeface="Wingdings" pitchFamily="2" charset="2"/>
              <a:buNone/>
            </a:pPr>
            <a:r>
              <a:rPr lang="en-US" sz="2400" dirty="0" err="1">
                <a:latin typeface="Comic Sans MS" panose="030F0702030302020204" pitchFamily="66" charset="0"/>
              </a:rPr>
              <a:t>Kanser</a:t>
            </a:r>
            <a:r>
              <a:rPr lang="en-US" sz="2400" dirty="0">
                <a:latin typeface="Comic Sans MS" panose="030F0702030302020204" pitchFamily="66" charset="0"/>
              </a:rPr>
              <a:t> </a:t>
            </a:r>
            <a:r>
              <a:rPr lang="en-US" sz="2400" dirty="0" err="1">
                <a:latin typeface="Comic Sans MS" panose="030F0702030302020204" pitchFamily="66" charset="0"/>
              </a:rPr>
              <a:t>aslında</a:t>
            </a:r>
            <a:r>
              <a:rPr lang="en-US" sz="2400" dirty="0">
                <a:latin typeface="Comic Sans MS" panose="030F0702030302020204" pitchFamily="66" charset="0"/>
              </a:rPr>
              <a:t> </a:t>
            </a:r>
            <a:r>
              <a:rPr lang="en-US" sz="2400" b="1" dirty="0" err="1">
                <a:latin typeface="Comic Sans MS" panose="030F0702030302020204" pitchFamily="66" charset="0"/>
              </a:rPr>
              <a:t>kontrolsüz</a:t>
            </a:r>
            <a:r>
              <a:rPr lang="en-US" sz="2400" b="1" dirty="0">
                <a:latin typeface="Comic Sans MS" panose="030F0702030302020204" pitchFamily="66" charset="0"/>
              </a:rPr>
              <a:t> </a:t>
            </a:r>
            <a:r>
              <a:rPr lang="en-US" sz="2400" b="1" dirty="0" err="1">
                <a:latin typeface="Comic Sans MS" panose="030F0702030302020204" pitchFamily="66" charset="0"/>
              </a:rPr>
              <a:t>beslenme</a:t>
            </a:r>
            <a:r>
              <a:rPr lang="en-US" sz="2400" b="1" dirty="0">
                <a:latin typeface="Comic Sans MS" panose="030F0702030302020204" pitchFamily="66" charset="0"/>
              </a:rPr>
              <a:t> </a:t>
            </a:r>
            <a:r>
              <a:rPr lang="en-US" sz="2400" dirty="0" err="1">
                <a:latin typeface="Comic Sans MS" panose="030F0702030302020204" pitchFamily="66" charset="0"/>
              </a:rPr>
              <a:t>sonucu</a:t>
            </a:r>
            <a:r>
              <a:rPr lang="en-US" sz="2400" dirty="0">
                <a:latin typeface="Comic Sans MS" panose="030F0702030302020204" pitchFamily="66" charset="0"/>
              </a:rPr>
              <a:t> </a:t>
            </a:r>
            <a:r>
              <a:rPr lang="en-US" sz="2400" dirty="0" err="1">
                <a:latin typeface="Comic Sans MS" panose="030F0702030302020204" pitchFamily="66" charset="0"/>
              </a:rPr>
              <a:t>ortaya</a:t>
            </a:r>
            <a:r>
              <a:rPr lang="en-US" sz="2400" dirty="0">
                <a:latin typeface="Comic Sans MS" panose="030F0702030302020204" pitchFamily="66" charset="0"/>
              </a:rPr>
              <a:t> </a:t>
            </a:r>
            <a:r>
              <a:rPr lang="en-US" sz="2400" dirty="0" err="1">
                <a:latin typeface="Comic Sans MS" panose="030F0702030302020204" pitchFamily="66" charset="0"/>
              </a:rPr>
              <a:t>çıkan</a:t>
            </a:r>
            <a:r>
              <a:rPr lang="en-US" sz="2400" dirty="0">
                <a:latin typeface="Comic Sans MS" panose="030F0702030302020204" pitchFamily="66" charset="0"/>
              </a:rPr>
              <a:t> 100'den </a:t>
            </a:r>
            <a:r>
              <a:rPr lang="en-US" sz="2400" dirty="0" err="1">
                <a:latin typeface="Comic Sans MS" panose="030F0702030302020204" pitchFamily="66" charset="0"/>
              </a:rPr>
              <a:t>fazla</a:t>
            </a:r>
            <a:r>
              <a:rPr lang="en-US" sz="2400" dirty="0">
                <a:latin typeface="Comic Sans MS" panose="030F0702030302020204" pitchFamily="66" charset="0"/>
              </a:rPr>
              <a:t> </a:t>
            </a:r>
            <a:r>
              <a:rPr lang="en-US" sz="2400" dirty="0" err="1">
                <a:latin typeface="Comic Sans MS" panose="030F0702030302020204" pitchFamily="66" charset="0"/>
              </a:rPr>
              <a:t>hastalığı</a:t>
            </a:r>
            <a:r>
              <a:rPr lang="en-US" sz="2400" dirty="0">
                <a:latin typeface="Comic Sans MS" panose="030F0702030302020204" pitchFamily="66" charset="0"/>
              </a:rPr>
              <a:t> </a:t>
            </a:r>
            <a:r>
              <a:rPr lang="en-US" sz="2400" dirty="0" err="1">
                <a:latin typeface="Comic Sans MS" panose="030F0702030302020204" pitchFamily="66" charset="0"/>
              </a:rPr>
              <a:t>içeren</a:t>
            </a:r>
            <a:r>
              <a:rPr lang="en-US" sz="2400" dirty="0">
                <a:latin typeface="Comic Sans MS" panose="030F0702030302020204" pitchFamily="66" charset="0"/>
              </a:rPr>
              <a:t> </a:t>
            </a:r>
            <a:r>
              <a:rPr lang="en-US" sz="2400" dirty="0" err="1">
                <a:latin typeface="Comic Sans MS" panose="030F0702030302020204" pitchFamily="66" charset="0"/>
              </a:rPr>
              <a:t>bir</a:t>
            </a:r>
            <a:r>
              <a:rPr lang="en-US" sz="2400" dirty="0">
                <a:latin typeface="Comic Sans MS" panose="030F0702030302020204" pitchFamily="66" charset="0"/>
              </a:rPr>
              <a:t> </a:t>
            </a:r>
            <a:r>
              <a:rPr lang="en-US" sz="2400" dirty="0" err="1">
                <a:latin typeface="Comic Sans MS" panose="030F0702030302020204" pitchFamily="66" charset="0"/>
              </a:rPr>
              <a:t>grubun</a:t>
            </a:r>
            <a:r>
              <a:rPr lang="en-US" sz="2400" dirty="0">
                <a:latin typeface="Comic Sans MS" panose="030F0702030302020204" pitchFamily="66" charset="0"/>
              </a:rPr>
              <a:t> </a:t>
            </a:r>
            <a:r>
              <a:rPr lang="en-US" sz="2400" dirty="0" err="1">
                <a:latin typeface="Comic Sans MS" panose="030F0702030302020204" pitchFamily="66" charset="0"/>
              </a:rPr>
              <a:t>genel</a:t>
            </a:r>
            <a:r>
              <a:rPr lang="en-US" sz="2400" dirty="0">
                <a:latin typeface="Comic Sans MS" panose="030F0702030302020204" pitchFamily="66" charset="0"/>
              </a:rPr>
              <a:t> </a:t>
            </a:r>
            <a:r>
              <a:rPr lang="en-US" sz="2400" dirty="0" err="1">
                <a:latin typeface="Comic Sans MS" panose="030F0702030302020204" pitchFamily="66" charset="0"/>
              </a:rPr>
              <a:t>adıdır</a:t>
            </a:r>
            <a:r>
              <a:rPr lang="en-US" sz="2400" dirty="0">
                <a:latin typeface="Comic Sans MS" panose="030F0702030302020204" pitchFamily="66" charset="0"/>
              </a:rPr>
              <a:t>. </a:t>
            </a:r>
            <a:endParaRPr lang="tr-TR" sz="2400" dirty="0">
              <a:latin typeface="Comic Sans MS" panose="030F0702030302020204" pitchFamily="66" charset="0"/>
            </a:endParaRPr>
          </a:p>
        </p:txBody>
      </p:sp>
      <p:sp>
        <p:nvSpPr>
          <p:cNvPr id="2" name="Metin kutusu 1">
            <a:extLst>
              <a:ext uri="{FF2B5EF4-FFF2-40B4-BE49-F238E27FC236}">
                <a16:creationId xmlns:a16="http://schemas.microsoft.com/office/drawing/2014/main" id="{9226A5D8-80C5-4D95-AC8D-35F0A0F139C0}"/>
              </a:ext>
            </a:extLst>
          </p:cNvPr>
          <p:cNvSpPr txBox="1"/>
          <p:nvPr/>
        </p:nvSpPr>
        <p:spPr>
          <a:xfrm>
            <a:off x="964808" y="1056231"/>
            <a:ext cx="4338711" cy="646331"/>
          </a:xfrm>
          <a:prstGeom prst="rect">
            <a:avLst/>
          </a:prstGeom>
          <a:noFill/>
        </p:spPr>
        <p:txBody>
          <a:bodyPr wrap="square" rtlCol="0">
            <a:spAutoFit/>
          </a:bodyPr>
          <a:lstStyle/>
          <a:p>
            <a:r>
              <a:rPr lang="tr-TR" sz="3600" b="1" dirty="0">
                <a:solidFill>
                  <a:srgbClr val="FF0000"/>
                </a:solidFill>
                <a:latin typeface="Comic Sans MS" panose="030F0702030302020204" pitchFamily="66" charset="0"/>
              </a:rPr>
              <a:t>Kanser nedir?</a:t>
            </a:r>
            <a:endParaRPr lang="tr-TR" sz="3600" dirty="0">
              <a:latin typeface="Comic Sans MS" panose="030F0702030302020204" pitchFamily="66" charset="0"/>
            </a:endParaRPr>
          </a:p>
        </p:txBody>
      </p:sp>
      <p:pic>
        <p:nvPicPr>
          <p:cNvPr id="5" name="Resim 4">
            <a:extLst>
              <a:ext uri="{FF2B5EF4-FFF2-40B4-BE49-F238E27FC236}">
                <a16:creationId xmlns:a16="http://schemas.microsoft.com/office/drawing/2014/main" id="{1FB26C26-386A-43CB-9B61-D8BBB1D747F9}"/>
              </a:ext>
            </a:extLst>
          </p:cNvPr>
          <p:cNvPicPr>
            <a:picLocks noChangeAspect="1"/>
          </p:cNvPicPr>
          <p:nvPr/>
        </p:nvPicPr>
        <p:blipFill rotWithShape="1">
          <a:blip r:embed="rId7"/>
          <a:srcRect t="37354" b="29706"/>
          <a:stretch/>
        </p:blipFill>
        <p:spPr>
          <a:xfrm>
            <a:off x="2072640" y="5444794"/>
            <a:ext cx="8046720" cy="673003"/>
          </a:xfrm>
          <a:prstGeom prst="rect">
            <a:avLst/>
          </a:prstGeom>
        </p:spPr>
      </p:pic>
      <p:pic>
        <p:nvPicPr>
          <p:cNvPr id="7" name="Resim 6">
            <a:extLst>
              <a:ext uri="{FF2B5EF4-FFF2-40B4-BE49-F238E27FC236}">
                <a16:creationId xmlns:a16="http://schemas.microsoft.com/office/drawing/2014/main" id="{A30ACB8D-904C-4FD1-B0F7-A3FF7F5132A7}"/>
              </a:ext>
            </a:extLst>
          </p:cNvPr>
          <p:cNvPicPr>
            <a:picLocks noChangeAspect="1"/>
          </p:cNvPicPr>
          <p:nvPr/>
        </p:nvPicPr>
        <p:blipFill>
          <a:blip r:embed="rId8"/>
          <a:stretch>
            <a:fillRect/>
          </a:stretch>
        </p:blipFill>
        <p:spPr>
          <a:xfrm>
            <a:off x="340729" y="2412022"/>
            <a:ext cx="3111745" cy="2089639"/>
          </a:xfrm>
          <a:prstGeom prst="rect">
            <a:avLst/>
          </a:prstGeom>
        </p:spPr>
      </p:pic>
    </p:spTree>
    <p:extLst>
      <p:ext uri="{BB962C8B-B14F-4D97-AF65-F5344CB8AC3E}">
        <p14:creationId xmlns:p14="http://schemas.microsoft.com/office/powerpoint/2010/main" val="2154553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Veri Yer Tutucusu 4"/>
          <p:cNvSpPr>
            <a:spLocks noGrp="1"/>
          </p:cNvSpPr>
          <p:nvPr>
            <p:ph type="dt" sz="half" idx="10"/>
          </p:nvPr>
        </p:nvSpPr>
        <p:spPr/>
        <p:txBody>
          <a:bodyPr/>
          <a:lstStyle/>
          <a:p>
            <a:r>
              <a:rPr lang="tr-TR" smtClean="0"/>
              <a:t>28.09.2020</a:t>
            </a:r>
            <a:endParaRPr lang="tr-TR"/>
          </a:p>
        </p:txBody>
      </p:sp>
      <p:sp>
        <p:nvSpPr>
          <p:cNvPr id="6" name="Altbilgi Yer Tutucusu 5"/>
          <p:cNvSpPr>
            <a:spLocks noGrp="1"/>
          </p:cNvSpPr>
          <p:nvPr>
            <p:ph type="ftr" sz="quarter" idx="11"/>
          </p:nvPr>
        </p:nvSpPr>
        <p:spPr/>
        <p:txBody>
          <a:bodyPr/>
          <a:lstStyle/>
          <a:p>
            <a:r>
              <a:rPr lang="tr-TR" smtClean="0"/>
              <a:t>KİD 620 –Görsel Kimlik Kılavuzu</a:t>
            </a:r>
            <a:endParaRPr lang="tr-TR" dirty="0"/>
          </a:p>
        </p:txBody>
      </p:sp>
      <p:sp>
        <p:nvSpPr>
          <p:cNvPr id="7" name="Slayt Numarası Yer Tutucusu 6"/>
          <p:cNvSpPr>
            <a:spLocks noGrp="1"/>
          </p:cNvSpPr>
          <p:nvPr>
            <p:ph type="sldNum" sz="quarter" idx="12"/>
          </p:nvPr>
        </p:nvSpPr>
        <p:spPr/>
        <p:txBody>
          <a:bodyPr/>
          <a:lstStyle/>
          <a:p>
            <a:fld id="{50F4E6BD-4CAD-3E44-B214-2CFB9D00E5E7}" type="slidenum">
              <a:rPr lang="tr-TR" smtClean="0"/>
              <a:t>20</a:t>
            </a:fld>
            <a:endParaRPr lang="tr-TR"/>
          </a:p>
        </p:txBody>
      </p:sp>
    </p:spTree>
    <p:extLst>
      <p:ext uri="{BB962C8B-B14F-4D97-AF65-F5344CB8AC3E}">
        <p14:creationId xmlns:p14="http://schemas.microsoft.com/office/powerpoint/2010/main" val="1757580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329146" y="674720"/>
            <a:ext cx="5187873" cy="2862322"/>
          </a:xfrm>
          <a:prstGeom prst="rect">
            <a:avLst/>
          </a:prstGeom>
          <a:noFill/>
        </p:spPr>
        <p:txBody>
          <a:bodyPr wrap="square" rtlCol="0">
            <a:spAutoFit/>
          </a:bodyPr>
          <a:lstStyle/>
          <a:p>
            <a:pPr algn="just" rtl="0"/>
            <a:r>
              <a:rPr lang="en-US" b="0" i="0" dirty="0" err="1">
                <a:solidFill>
                  <a:srgbClr val="222222"/>
                </a:solidFill>
                <a:effectLst/>
                <a:highlight>
                  <a:srgbClr val="FFFF00"/>
                </a:highlight>
                <a:latin typeface="Comic Sans MS" panose="030F0702030302020204" pitchFamily="66" charset="0"/>
              </a:rPr>
              <a:t>Karbonhidratlar</a:t>
            </a:r>
            <a:endParaRPr lang="tr-TR" b="0" i="0" dirty="0">
              <a:solidFill>
                <a:srgbClr val="222222"/>
              </a:solidFill>
              <a:effectLst/>
              <a:highlight>
                <a:srgbClr val="FFFF00"/>
              </a:highlight>
              <a:latin typeface="Comic Sans MS" panose="030F0702030302020204" pitchFamily="66" charset="0"/>
            </a:endParaRPr>
          </a:p>
          <a:p>
            <a:pPr algn="just" rtl="0"/>
            <a:endParaRPr lang="tr-TR" dirty="0">
              <a:solidFill>
                <a:srgbClr val="222222"/>
              </a:solidFill>
              <a:highlight>
                <a:srgbClr val="FFFF00"/>
              </a:highlight>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Karbonhidratlar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vücudun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fiziksel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aktivite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uygun</a:t>
            </a:r>
            <a:r>
              <a:rPr lang="en-US" b="0" i="0" dirty="0">
                <a:solidFill>
                  <a:srgbClr val="222222"/>
                </a:solidFill>
                <a:effectLst/>
                <a:latin typeface="Comic Sans MS" panose="030F0702030302020204" pitchFamily="66" charset="0"/>
              </a:rPr>
              <a:t> organ </a:t>
            </a:r>
            <a:r>
              <a:rPr lang="en-US" b="0" i="0" dirty="0" err="1">
                <a:solidFill>
                  <a:srgbClr val="222222"/>
                </a:solidFill>
                <a:effectLst/>
                <a:latin typeface="Comic Sans MS" panose="030F0702030302020204" pitchFamily="66" charset="0"/>
              </a:rPr>
              <a:t>fonksiyonu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ihtiyaç</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duyduğu</a:t>
            </a:r>
            <a:r>
              <a:rPr lang="en-US" b="0" i="0" dirty="0">
                <a:solidFill>
                  <a:srgbClr val="222222"/>
                </a:solidFill>
                <a:effectLst/>
                <a:latin typeface="Comic Sans MS" panose="030F0702030302020204" pitchFamily="66" charset="0"/>
              </a:rPr>
              <a:t> </a:t>
            </a:r>
            <a:r>
              <a:rPr lang="tr-TR" b="0" i="0" dirty="0">
                <a:solidFill>
                  <a:srgbClr val="222222"/>
                </a:solidFill>
                <a:effectLst/>
                <a:latin typeface="Comic Sans MS" panose="030F0702030302020204" pitchFamily="66" charset="0"/>
              </a:rPr>
              <a:t>ana enerji kaynaklarıdır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en-US" b="0" i="0" dirty="0" err="1">
                <a:solidFill>
                  <a:srgbClr val="FF0000"/>
                </a:solidFill>
                <a:effectLst/>
                <a:latin typeface="Comic Sans MS" panose="030F0702030302020204" pitchFamily="66" charset="0"/>
              </a:rPr>
              <a:t>Meyveler</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sebzeler</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ve</a:t>
            </a:r>
            <a:r>
              <a:rPr lang="en-US" b="0" i="0" dirty="0">
                <a:solidFill>
                  <a:srgbClr val="FF0000"/>
                </a:solidFill>
                <a:effectLst/>
                <a:latin typeface="Comic Sans MS" panose="030F0702030302020204" pitchFamily="66" charset="0"/>
              </a:rPr>
              <a:t> tam </a:t>
            </a:r>
            <a:r>
              <a:rPr lang="en-US" b="0" i="0" dirty="0" err="1">
                <a:solidFill>
                  <a:srgbClr val="FF0000"/>
                </a:solidFill>
                <a:effectLst/>
                <a:latin typeface="Comic Sans MS" panose="030F0702030302020204" pitchFamily="66" charset="0"/>
              </a:rPr>
              <a:t>tahıllar</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en</a:t>
            </a:r>
            <a:r>
              <a:rPr lang="en-US" b="0" i="0" dirty="0">
                <a:solidFill>
                  <a:srgbClr val="FF0000"/>
                </a:solidFill>
                <a:effectLst/>
                <a:latin typeface="Comic Sans MS" panose="030F0702030302020204" pitchFamily="66" charset="0"/>
              </a:rPr>
              <a:t> </a:t>
            </a:r>
            <a:r>
              <a:rPr lang="tr-TR" b="0" i="0" dirty="0">
                <a:solidFill>
                  <a:srgbClr val="FF0000"/>
                </a:solidFill>
                <a:effectLst/>
                <a:latin typeface="Comic Sans MS" panose="030F0702030302020204" pitchFamily="66" charset="0"/>
              </a:rPr>
              <a:t>önemli</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karbonhidrat</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kaynaklarıdır</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çünkü</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bunlar</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aynı</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zamanda</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vücut</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hücrelerine</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gerekli</a:t>
            </a:r>
            <a:r>
              <a:rPr lang="en-US" b="0" i="0" dirty="0">
                <a:solidFill>
                  <a:srgbClr val="FF0000"/>
                </a:solidFill>
                <a:effectLst/>
                <a:latin typeface="Comic Sans MS" panose="030F0702030302020204" pitchFamily="66" charset="0"/>
              </a:rPr>
              <a:t> vitamin </a:t>
            </a:r>
            <a:r>
              <a:rPr lang="en-US" b="0" i="0" dirty="0" err="1">
                <a:solidFill>
                  <a:srgbClr val="FF0000"/>
                </a:solidFill>
                <a:effectLst/>
                <a:latin typeface="Comic Sans MS" panose="030F0702030302020204" pitchFamily="66" charset="0"/>
              </a:rPr>
              <a:t>ve</a:t>
            </a:r>
            <a:r>
              <a:rPr lang="en-US" b="0" i="0" dirty="0">
                <a:solidFill>
                  <a:srgbClr val="FF0000"/>
                </a:solidFill>
                <a:effectLst/>
                <a:latin typeface="Comic Sans MS" panose="030F0702030302020204" pitchFamily="66" charset="0"/>
              </a:rPr>
              <a:t> </a:t>
            </a:r>
            <a:r>
              <a:rPr lang="en-US" b="0" i="0" dirty="0" err="1">
                <a:solidFill>
                  <a:srgbClr val="FF0000"/>
                </a:solidFill>
                <a:effectLst/>
                <a:latin typeface="Comic Sans MS" panose="030F0702030302020204" pitchFamily="66" charset="0"/>
              </a:rPr>
              <a:t>mineralleri</a:t>
            </a:r>
            <a:r>
              <a:rPr lang="tr-TR" b="0" i="0" dirty="0">
                <a:solidFill>
                  <a:srgbClr val="FF0000"/>
                </a:solidFill>
                <a:effectLst/>
                <a:latin typeface="Comic Sans MS" panose="030F0702030302020204" pitchFamily="66" charset="0"/>
              </a:rPr>
              <a:t> ve</a:t>
            </a:r>
            <a:r>
              <a:rPr lang="en-US" b="0" i="0" dirty="0">
                <a:solidFill>
                  <a:srgbClr val="FF0000"/>
                </a:solidFill>
                <a:effectLst/>
                <a:latin typeface="Comic Sans MS" panose="030F0702030302020204" pitchFamily="66" charset="0"/>
              </a:rPr>
              <a:t> </a:t>
            </a:r>
            <a:r>
              <a:rPr lang="tr-TR" b="0" i="0" dirty="0">
                <a:solidFill>
                  <a:srgbClr val="FF0000"/>
                </a:solidFill>
                <a:effectLst/>
                <a:latin typeface="Comic Sans MS" panose="030F0702030302020204" pitchFamily="66" charset="0"/>
              </a:rPr>
              <a:t>gıda </a:t>
            </a:r>
            <a:r>
              <a:rPr lang="en-US" b="0" i="0" dirty="0" err="1">
                <a:solidFill>
                  <a:srgbClr val="FF0000"/>
                </a:solidFill>
                <a:effectLst/>
                <a:latin typeface="Comic Sans MS" panose="030F0702030302020204" pitchFamily="66" charset="0"/>
              </a:rPr>
              <a:t>lif</a:t>
            </a:r>
            <a:r>
              <a:rPr lang="tr-TR" dirty="0">
                <a:solidFill>
                  <a:srgbClr val="FF0000"/>
                </a:solidFill>
                <a:latin typeface="Comic Sans MS" panose="030F0702030302020204" pitchFamily="66" charset="0"/>
              </a:rPr>
              <a:t>i</a:t>
            </a:r>
            <a:r>
              <a:rPr lang="tr-TR" b="0" i="0" dirty="0">
                <a:solidFill>
                  <a:srgbClr val="FF0000"/>
                </a:solidFill>
                <a:effectLst/>
                <a:latin typeface="Comic Sans MS" panose="030F0702030302020204" pitchFamily="66" charset="0"/>
              </a:rPr>
              <a:t> sağlar</a:t>
            </a:r>
            <a:endParaRPr lang="tr-TR" b="0" i="0" dirty="0">
              <a:solidFill>
                <a:srgbClr val="FF0000"/>
              </a:solidFill>
              <a:effectLst/>
              <a:highlight>
                <a:srgbClr val="FFFF00"/>
              </a:highlight>
              <a:latin typeface="Comic Sans MS" panose="030F0702030302020204" pitchFamily="66" charset="0"/>
            </a:endParaRPr>
          </a:p>
        </p:txBody>
      </p:sp>
      <p:sp>
        <p:nvSpPr>
          <p:cNvPr id="3" name="Metin kutusu 2">
            <a:extLst>
              <a:ext uri="{FF2B5EF4-FFF2-40B4-BE49-F238E27FC236}">
                <a16:creationId xmlns:a16="http://schemas.microsoft.com/office/drawing/2014/main" id="{DFA5BD2F-42A3-4151-BC11-75046751216C}"/>
              </a:ext>
            </a:extLst>
          </p:cNvPr>
          <p:cNvSpPr txBox="1"/>
          <p:nvPr/>
        </p:nvSpPr>
        <p:spPr>
          <a:xfrm>
            <a:off x="5908431" y="3554521"/>
            <a:ext cx="5838092" cy="3139321"/>
          </a:xfrm>
          <a:prstGeom prst="rect">
            <a:avLst/>
          </a:prstGeom>
          <a:noFill/>
        </p:spPr>
        <p:txBody>
          <a:bodyPr wrap="square" rtlCol="0">
            <a:spAutoFit/>
          </a:bodyPr>
          <a:lstStyle/>
          <a:p>
            <a:pPr algn="just" rtl="0"/>
            <a:r>
              <a:rPr lang="tr-TR" u="sng" dirty="0">
                <a:solidFill>
                  <a:srgbClr val="222222"/>
                </a:solidFill>
                <a:latin typeface="Comic Sans MS" panose="030F0702030302020204" pitchFamily="66" charset="0"/>
              </a:rPr>
              <a:t>K</a:t>
            </a:r>
            <a:r>
              <a:rPr lang="tr-TR" b="0" i="0" u="sng" dirty="0">
                <a:solidFill>
                  <a:srgbClr val="202124"/>
                </a:solidFill>
                <a:effectLst/>
                <a:latin typeface="Comic Sans MS" panose="030F0702030302020204" pitchFamily="66" charset="0"/>
              </a:rPr>
              <a:t>anser tedavisi sürecinde artmış olan enerji gereksinimini karşılayabilmek için </a:t>
            </a:r>
            <a:r>
              <a:rPr lang="tr-TR" b="0" i="0" u="sng" dirty="0">
                <a:solidFill>
                  <a:srgbClr val="040C28"/>
                </a:solidFill>
                <a:effectLst/>
                <a:latin typeface="Comic Sans MS" panose="030F0702030302020204" pitchFamily="66" charset="0"/>
              </a:rPr>
              <a:t>her öğünde 1-2 dilim tam tahıllı ekmek tüketilmeli ve öğünlerde çorba, makarna gibi diğer bazı karbonhidrat kaynaklarına yer verilmelidir</a:t>
            </a:r>
            <a:r>
              <a:rPr lang="tr-TR" b="0" i="0" u="sng" dirty="0">
                <a:solidFill>
                  <a:srgbClr val="202124"/>
                </a:solidFill>
                <a:effectLst/>
                <a:latin typeface="Comic Sans MS" panose="030F0702030302020204" pitchFamily="66" charset="0"/>
              </a:rPr>
              <a:t>.</a:t>
            </a:r>
            <a:r>
              <a:rPr lang="en-US" b="0" i="0" u="sng" dirty="0">
                <a:solidFill>
                  <a:srgbClr val="222222"/>
                </a:solidFill>
                <a:effectLst/>
                <a:latin typeface="Comic Sans MS" panose="030F0702030302020204" pitchFamily="66" charset="0"/>
              </a:rPr>
              <a:t> </a:t>
            </a:r>
            <a:endParaRPr lang="tr-TR" b="0" i="0" u="sng"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en-US" b="0" i="0" dirty="0" err="1">
                <a:solidFill>
                  <a:srgbClr val="7030A0"/>
                </a:solidFill>
                <a:effectLst/>
                <a:latin typeface="Comic Sans MS" panose="030F0702030302020204" pitchFamily="66" charset="0"/>
              </a:rPr>
              <a:t>Tatlılar</a:t>
            </a:r>
            <a:r>
              <a:rPr lang="tr-TR"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şekerlemeler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ve</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şekerli</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içecekler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karbonhidrat</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açısından</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zengin</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olabilir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ancak</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vitaminler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mineraller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ve</a:t>
            </a:r>
            <a:r>
              <a:rPr lang="en-US" b="0" i="0" dirty="0">
                <a:solidFill>
                  <a:srgbClr val="7030A0"/>
                </a:solidFill>
                <a:effectLst/>
                <a:latin typeface="Comic Sans MS" panose="030F0702030302020204" pitchFamily="66" charset="0"/>
              </a:rPr>
              <a:t> </a:t>
            </a:r>
            <a:r>
              <a:rPr lang="tr-TR" b="0" i="0" dirty="0" err="1">
                <a:solidFill>
                  <a:srgbClr val="7030A0"/>
                </a:solidFill>
                <a:effectLst/>
                <a:latin typeface="Comic Sans MS" panose="030F0702030302020204" pitchFamily="66" charset="0"/>
              </a:rPr>
              <a:t>biyoaktif</a:t>
            </a:r>
            <a:r>
              <a:rPr lang="tr-TR" b="0" i="0" dirty="0">
                <a:solidFill>
                  <a:srgbClr val="7030A0"/>
                </a:solidFill>
                <a:effectLst/>
                <a:latin typeface="Comic Sans MS" panose="030F0702030302020204" pitchFamily="66" charset="0"/>
              </a:rPr>
              <a:t> bileşikler</a:t>
            </a:r>
            <a:r>
              <a:rPr lang="en-US" b="0" i="0" dirty="0">
                <a:solidFill>
                  <a:srgbClr val="7030A0"/>
                </a:solidFill>
                <a:effectLst/>
                <a:latin typeface="Comic Sans MS" panose="030F0702030302020204" pitchFamily="66" charset="0"/>
              </a:rPr>
              <a:t> </a:t>
            </a:r>
            <a:r>
              <a:rPr lang="en-US" b="0" i="0" dirty="0" err="1">
                <a:solidFill>
                  <a:srgbClr val="7030A0"/>
                </a:solidFill>
                <a:effectLst/>
                <a:latin typeface="Comic Sans MS" panose="030F0702030302020204" pitchFamily="66" charset="0"/>
              </a:rPr>
              <a:t>açısından</a:t>
            </a:r>
            <a:r>
              <a:rPr lang="en-US" b="0" i="0" dirty="0">
                <a:solidFill>
                  <a:srgbClr val="7030A0"/>
                </a:solidFill>
                <a:effectLst/>
                <a:latin typeface="Comic Sans MS" panose="030F0702030302020204" pitchFamily="66" charset="0"/>
              </a:rPr>
              <a:t> </a:t>
            </a:r>
            <a:r>
              <a:rPr lang="tr-TR" b="0" i="0" dirty="0">
                <a:solidFill>
                  <a:srgbClr val="7030A0"/>
                </a:solidFill>
                <a:effectLst/>
                <a:latin typeface="Comic Sans MS" panose="030F0702030302020204" pitchFamily="66" charset="0"/>
              </a:rPr>
              <a:t>fakirdir</a:t>
            </a:r>
            <a:r>
              <a:rPr lang="en-US" b="0" i="0" dirty="0">
                <a:solidFill>
                  <a:srgbClr val="7030A0"/>
                </a:solidFill>
                <a:effectLst/>
                <a:latin typeface="Comic Sans MS" panose="030F0702030302020204" pitchFamily="66" charset="0"/>
              </a:rPr>
              <a:t>.</a:t>
            </a:r>
            <a:endParaRPr lang="tr-TR" b="0" i="0" dirty="0">
              <a:solidFill>
                <a:srgbClr val="7030A0"/>
              </a:solidFill>
              <a:effectLst/>
              <a:latin typeface="Comic Sans MS" panose="030F0702030302020204" pitchFamily="66" charset="0"/>
            </a:endParaRPr>
          </a:p>
          <a:p>
            <a:endParaRPr lang="tr-TR" dirty="0"/>
          </a:p>
        </p:txBody>
      </p:sp>
      <p:pic>
        <p:nvPicPr>
          <p:cNvPr id="9" name="Resim 8">
            <a:extLst>
              <a:ext uri="{FF2B5EF4-FFF2-40B4-BE49-F238E27FC236}">
                <a16:creationId xmlns:a16="http://schemas.microsoft.com/office/drawing/2014/main" id="{F9AECD02-2D8E-4DC4-A277-E544B79FAE69}"/>
              </a:ext>
            </a:extLst>
          </p:cNvPr>
          <p:cNvPicPr>
            <a:picLocks noChangeAspect="1"/>
          </p:cNvPicPr>
          <p:nvPr/>
        </p:nvPicPr>
        <p:blipFill>
          <a:blip r:embed="rId7"/>
          <a:stretch>
            <a:fillRect/>
          </a:stretch>
        </p:blipFill>
        <p:spPr>
          <a:xfrm>
            <a:off x="6800116" y="674720"/>
            <a:ext cx="3412086" cy="2477979"/>
          </a:xfrm>
          <a:prstGeom prst="rect">
            <a:avLst/>
          </a:prstGeom>
        </p:spPr>
      </p:pic>
      <p:pic>
        <p:nvPicPr>
          <p:cNvPr id="10" name="Resim 9">
            <a:extLst>
              <a:ext uri="{FF2B5EF4-FFF2-40B4-BE49-F238E27FC236}">
                <a16:creationId xmlns:a16="http://schemas.microsoft.com/office/drawing/2014/main" id="{EAC9B5F3-D222-4EBF-BAAE-2A9769F0FD97}"/>
              </a:ext>
            </a:extLst>
          </p:cNvPr>
          <p:cNvPicPr>
            <a:picLocks noChangeAspect="1"/>
          </p:cNvPicPr>
          <p:nvPr/>
        </p:nvPicPr>
        <p:blipFill>
          <a:blip r:embed="rId8"/>
          <a:stretch>
            <a:fillRect/>
          </a:stretch>
        </p:blipFill>
        <p:spPr>
          <a:xfrm>
            <a:off x="1224661" y="3878371"/>
            <a:ext cx="3716969" cy="2477979"/>
          </a:xfrm>
          <a:prstGeom prst="rect">
            <a:avLst/>
          </a:prstGeom>
        </p:spPr>
      </p:pic>
    </p:spTree>
    <p:extLst>
      <p:ext uri="{BB962C8B-B14F-4D97-AF65-F5344CB8AC3E}">
        <p14:creationId xmlns:p14="http://schemas.microsoft.com/office/powerpoint/2010/main" val="154458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785805" y="1518781"/>
            <a:ext cx="8620390" cy="1323439"/>
          </a:xfrm>
          <a:prstGeom prst="rect">
            <a:avLst/>
          </a:prstGeom>
          <a:noFill/>
        </p:spPr>
        <p:txBody>
          <a:bodyPr wrap="square" rtlCol="0">
            <a:spAutoFit/>
          </a:bodyPr>
          <a:lstStyle/>
          <a:p>
            <a:pPr algn="just" rtl="0"/>
            <a:r>
              <a:rPr lang="tr-TR" sz="2000" b="0" i="0" dirty="0">
                <a:solidFill>
                  <a:srgbClr val="222222"/>
                </a:solidFill>
                <a:effectLst/>
                <a:highlight>
                  <a:srgbClr val="FFFF00"/>
                </a:highlight>
                <a:latin typeface="Comic Sans MS" panose="030F0702030302020204" pitchFamily="66" charset="0"/>
              </a:rPr>
              <a:t>Su</a:t>
            </a:r>
          </a:p>
          <a:p>
            <a:pPr algn="just" rtl="0"/>
            <a:endParaRPr lang="tr-TR" sz="2000" dirty="0">
              <a:solidFill>
                <a:srgbClr val="222222"/>
              </a:solidFill>
              <a:highlight>
                <a:srgbClr val="FFFF00"/>
              </a:highlight>
              <a:latin typeface="Comic Sans MS" panose="030F0702030302020204" pitchFamily="66" charset="0"/>
            </a:endParaRPr>
          </a:p>
          <a:p>
            <a:pPr algn="just" rtl="0"/>
            <a:r>
              <a:rPr lang="tr-TR" sz="2000" b="0" i="0" dirty="0">
                <a:solidFill>
                  <a:srgbClr val="202124"/>
                </a:solidFill>
                <a:effectLst/>
                <a:latin typeface="Comic Sans MS" panose="030F0702030302020204" pitchFamily="66" charset="0"/>
              </a:rPr>
              <a:t>Kanser hastaları </a:t>
            </a:r>
            <a:r>
              <a:rPr lang="tr-TR" sz="2000" b="0" i="0" dirty="0">
                <a:solidFill>
                  <a:srgbClr val="040C28"/>
                </a:solidFill>
                <a:effectLst/>
                <a:latin typeface="Comic Sans MS" panose="030F0702030302020204" pitchFamily="66" charset="0"/>
              </a:rPr>
              <a:t>günlük en az 2,5-3 litre su tüketmeli</a:t>
            </a:r>
            <a:r>
              <a:rPr lang="tr-TR" sz="2000" b="0" i="0" dirty="0">
                <a:solidFill>
                  <a:srgbClr val="202124"/>
                </a:solidFill>
                <a:effectLst/>
                <a:latin typeface="Comic Sans MS" panose="030F0702030302020204" pitchFamily="66" charset="0"/>
              </a:rPr>
              <a:t>, sıvı kaybını azaltmak için çay ve kahve tüketimini azaltmalıdır.</a:t>
            </a:r>
            <a:endParaRPr lang="tr-TR" sz="2000" b="0" i="0" dirty="0">
              <a:solidFill>
                <a:srgbClr val="222222"/>
              </a:solidFill>
              <a:effectLst/>
              <a:highlight>
                <a:srgbClr val="FFFF00"/>
              </a:highlight>
              <a:latin typeface="Comic Sans MS" panose="030F0702030302020204" pitchFamily="66" charset="0"/>
            </a:endParaRPr>
          </a:p>
        </p:txBody>
      </p:sp>
      <p:pic>
        <p:nvPicPr>
          <p:cNvPr id="9" name="Resim 8">
            <a:extLst>
              <a:ext uri="{FF2B5EF4-FFF2-40B4-BE49-F238E27FC236}">
                <a16:creationId xmlns:a16="http://schemas.microsoft.com/office/drawing/2014/main" id="{AB7CE340-0A45-4BFD-A469-71DB0EBED2F4}"/>
              </a:ext>
            </a:extLst>
          </p:cNvPr>
          <p:cNvPicPr>
            <a:picLocks noChangeAspect="1"/>
          </p:cNvPicPr>
          <p:nvPr/>
        </p:nvPicPr>
        <p:blipFill>
          <a:blip r:embed="rId7"/>
          <a:stretch>
            <a:fillRect/>
          </a:stretch>
        </p:blipFill>
        <p:spPr>
          <a:xfrm>
            <a:off x="3819469" y="3173640"/>
            <a:ext cx="4009860" cy="2927350"/>
          </a:xfrm>
          <a:prstGeom prst="rect">
            <a:avLst/>
          </a:prstGeom>
        </p:spPr>
      </p:pic>
    </p:spTree>
    <p:extLst>
      <p:ext uri="{BB962C8B-B14F-4D97-AF65-F5344CB8AC3E}">
        <p14:creationId xmlns:p14="http://schemas.microsoft.com/office/powerpoint/2010/main" val="1608433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DFA5BD2F-42A3-4151-BC11-75046751216C}"/>
              </a:ext>
            </a:extLst>
          </p:cNvPr>
          <p:cNvSpPr txBox="1"/>
          <p:nvPr/>
        </p:nvSpPr>
        <p:spPr>
          <a:xfrm>
            <a:off x="855080" y="2136338"/>
            <a:ext cx="7284581" cy="2585323"/>
          </a:xfrm>
          <a:prstGeom prst="rect">
            <a:avLst/>
          </a:prstGeom>
          <a:noFill/>
        </p:spPr>
        <p:txBody>
          <a:bodyPr wrap="square" rtlCol="0">
            <a:spAutoFit/>
          </a:bodyPr>
          <a:lstStyle/>
          <a:p>
            <a:pPr algn="just" rtl="0"/>
            <a:r>
              <a:rPr lang="tr-TR" dirty="0">
                <a:highlight>
                  <a:srgbClr val="FFFF00"/>
                </a:highlight>
                <a:latin typeface="Comic Sans MS" panose="030F0702030302020204" pitchFamily="66" charset="0"/>
              </a:rPr>
              <a:t>Vitamin ve Mineraller</a:t>
            </a:r>
          </a:p>
          <a:p>
            <a:pPr algn="just" rtl="0"/>
            <a:endParaRPr lang="tr-TR" dirty="0">
              <a:latin typeface="Comic Sans MS" panose="030F0702030302020204" pitchFamily="66" charset="0"/>
            </a:endParaRPr>
          </a:p>
          <a:p>
            <a:pPr algn="just"/>
            <a:r>
              <a:rPr lang="tr-TR" b="0" i="0" dirty="0">
                <a:effectLst/>
                <a:latin typeface="Comic Sans MS" panose="030F0702030302020204" pitchFamily="66" charset="0"/>
              </a:rPr>
              <a:t>Kanser tedavisinde vitamin alımı bağışıklık sistemi için çok önemlidir. Vitaminler görevlerine göre kansere karşı hastayı korur ve mikroplara karşı direnci arttırır.</a:t>
            </a:r>
          </a:p>
          <a:p>
            <a:pPr algn="just" rtl="0"/>
            <a:endParaRPr lang="tr-TR" dirty="0">
              <a:latin typeface="Comic Sans MS" panose="030F0702030302020204" pitchFamily="66" charset="0"/>
            </a:endParaRPr>
          </a:p>
          <a:p>
            <a:pPr algn="just" rtl="0"/>
            <a:r>
              <a:rPr lang="tr-TR" dirty="0">
                <a:latin typeface="Comic Sans MS" panose="030F0702030302020204" pitchFamily="66" charset="0"/>
              </a:rPr>
              <a:t>Mineraller, çeşitli hücresel biyokimyasal süreçler ve hücre çoğalmasını düzenleyen yollar için gerekli olan, önemli ancak çoğu zaman gözden kaçan bileşiklerdir.</a:t>
            </a:r>
          </a:p>
        </p:txBody>
      </p:sp>
      <p:pic>
        <p:nvPicPr>
          <p:cNvPr id="4" name="Resim 3">
            <a:extLst>
              <a:ext uri="{FF2B5EF4-FFF2-40B4-BE49-F238E27FC236}">
                <a16:creationId xmlns:a16="http://schemas.microsoft.com/office/drawing/2014/main" id="{F11D020E-4472-4B81-A782-4CE4020EC272}"/>
              </a:ext>
            </a:extLst>
          </p:cNvPr>
          <p:cNvPicPr>
            <a:picLocks noChangeAspect="1"/>
          </p:cNvPicPr>
          <p:nvPr/>
        </p:nvPicPr>
        <p:blipFill>
          <a:blip r:embed="rId7"/>
          <a:stretch>
            <a:fillRect/>
          </a:stretch>
        </p:blipFill>
        <p:spPr>
          <a:xfrm>
            <a:off x="7772435" y="0"/>
            <a:ext cx="4319992" cy="2337045"/>
          </a:xfrm>
          <a:prstGeom prst="rect">
            <a:avLst/>
          </a:prstGeom>
        </p:spPr>
      </p:pic>
    </p:spTree>
    <p:extLst>
      <p:ext uri="{BB962C8B-B14F-4D97-AF65-F5344CB8AC3E}">
        <p14:creationId xmlns:p14="http://schemas.microsoft.com/office/powerpoint/2010/main" val="3142434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F5E93270-8B47-4614-99AB-7F97DFACD013}"/>
              </a:ext>
            </a:extLst>
          </p:cNvPr>
          <p:cNvSpPr txBox="1"/>
          <p:nvPr/>
        </p:nvSpPr>
        <p:spPr>
          <a:xfrm>
            <a:off x="3868614" y="1477108"/>
            <a:ext cx="7485185" cy="4801314"/>
          </a:xfrm>
          <a:prstGeom prst="rect">
            <a:avLst/>
          </a:prstGeom>
          <a:noFill/>
        </p:spPr>
        <p:txBody>
          <a:bodyPr wrap="square" rtlCol="0">
            <a:spAutoFit/>
          </a:bodyPr>
          <a:lstStyle/>
          <a:p>
            <a:pPr algn="just"/>
            <a:r>
              <a:rPr lang="tr-TR" b="0" i="0" dirty="0">
                <a:effectLst/>
                <a:highlight>
                  <a:srgbClr val="00FF00"/>
                </a:highlight>
                <a:latin typeface="Comic Sans MS" panose="030F0702030302020204" pitchFamily="66" charset="0"/>
              </a:rPr>
              <a:t>Kanser hastalarında eksiklikleri saptanmadığı </a:t>
            </a:r>
            <a:r>
              <a:rPr lang="tr-TR" dirty="0">
                <a:highlight>
                  <a:srgbClr val="00FF00"/>
                </a:highlight>
                <a:latin typeface="Comic Sans MS" panose="030F0702030302020204" pitchFamily="66" charset="0"/>
              </a:rPr>
              <a:t>sürece vitamin ve mineral takviyeleri kullanılmamalıdır</a:t>
            </a:r>
            <a:r>
              <a:rPr lang="tr-TR" b="0" i="0" dirty="0">
                <a:effectLst/>
                <a:highlight>
                  <a:srgbClr val="00FF00"/>
                </a:highlight>
                <a:latin typeface="Comic Sans MS" panose="030F0702030302020204" pitchFamily="66" charset="0"/>
              </a:rPr>
              <a:t>.</a:t>
            </a:r>
          </a:p>
          <a:p>
            <a:pPr algn="just"/>
            <a:endParaRPr lang="tr-TR" dirty="0">
              <a:solidFill>
                <a:srgbClr val="333333"/>
              </a:solidFill>
              <a:latin typeface="Comic Sans MS" panose="030F0702030302020204" pitchFamily="66" charset="0"/>
            </a:endParaRPr>
          </a:p>
          <a:p>
            <a:pPr algn="just"/>
            <a:r>
              <a:rPr lang="tr-TR" b="0" i="0" dirty="0">
                <a:effectLst/>
                <a:latin typeface="Comic Sans MS" panose="030F0702030302020204" pitchFamily="66" charset="0"/>
              </a:rPr>
              <a:t>Kanser hastalarında yüksek doz vitamin C’ </a:t>
            </a:r>
            <a:r>
              <a:rPr lang="tr-TR" b="0" i="0" dirty="0" err="1">
                <a:effectLst/>
                <a:latin typeface="Comic Sans MS" panose="030F0702030302020204" pitchFamily="66" charset="0"/>
              </a:rPr>
              <a:t>nin</a:t>
            </a:r>
            <a:r>
              <a:rPr lang="tr-TR" b="0" i="0" dirty="0">
                <a:effectLst/>
                <a:latin typeface="Comic Sans MS" panose="030F0702030302020204" pitchFamily="66" charset="0"/>
              </a:rPr>
              <a:t> zararlı etkileri olduğu, yaşam süresinde ek katkı sağlamadığı ve bazı kemoterapilerin etkinliğini azaltabileceği gösterilmiştir. Yüksek dozda </a:t>
            </a:r>
            <a:r>
              <a:rPr lang="tr-TR" b="0" i="0" dirty="0" err="1">
                <a:effectLst/>
                <a:latin typeface="Comic Sans MS" panose="030F0702030302020204" pitchFamily="66" charset="0"/>
              </a:rPr>
              <a:t>multivitamin</a:t>
            </a:r>
            <a:r>
              <a:rPr lang="tr-TR" b="0" i="0" dirty="0">
                <a:effectLst/>
                <a:latin typeface="Comic Sans MS" panose="030F0702030302020204" pitchFamily="66" charset="0"/>
              </a:rPr>
              <a:t> kullanan bireylerde agresif seyirli prostat kanseri riski yüksek bulunmuştur.</a:t>
            </a:r>
          </a:p>
          <a:p>
            <a:pPr algn="just"/>
            <a:endParaRPr lang="tr-TR" dirty="0">
              <a:latin typeface="Comic Sans MS" panose="030F0702030302020204" pitchFamily="66" charset="0"/>
            </a:endParaRPr>
          </a:p>
          <a:p>
            <a:pPr algn="just"/>
            <a:r>
              <a:rPr lang="tr-TR" dirty="0">
                <a:latin typeface="Comic Sans MS" panose="030F0702030302020204" pitchFamily="66" charset="0"/>
              </a:rPr>
              <a:t>Benzer şekilde yüksek düzeyde bakır, demir ve iyot alımı daha yüksek kanser riskiyle bağlantılı bulunmuştur. Daha yüksek mineral alımı, artan ağız kanseri riskiyle (demir, selenyum, fosfor ve çinko) bağlantılı bulunmuştur. Yüksek çinko ve bakır alımı ve buna karşın düşük selenyum seviyelerinin karaciğer kanseriyle ilişkili olduğu belirlendi. Öte yandan prostat kanseri de yüksek fosfor alımıyla ilişkilendirilmiştir.</a:t>
            </a:r>
          </a:p>
          <a:p>
            <a:endParaRPr lang="tr-TR" dirty="0"/>
          </a:p>
        </p:txBody>
      </p:sp>
      <p:pic>
        <p:nvPicPr>
          <p:cNvPr id="4" name="Resim 3">
            <a:extLst>
              <a:ext uri="{FF2B5EF4-FFF2-40B4-BE49-F238E27FC236}">
                <a16:creationId xmlns:a16="http://schemas.microsoft.com/office/drawing/2014/main" id="{636AED95-9B5E-42A9-8D6B-D76C66C41E35}"/>
              </a:ext>
            </a:extLst>
          </p:cNvPr>
          <p:cNvPicPr>
            <a:picLocks noChangeAspect="1"/>
          </p:cNvPicPr>
          <p:nvPr/>
        </p:nvPicPr>
        <p:blipFill>
          <a:blip r:embed="rId7"/>
          <a:stretch>
            <a:fillRect/>
          </a:stretch>
        </p:blipFill>
        <p:spPr>
          <a:xfrm>
            <a:off x="254000" y="2261957"/>
            <a:ext cx="3489960" cy="2858682"/>
          </a:xfrm>
          <a:prstGeom prst="rect">
            <a:avLst/>
          </a:prstGeom>
        </p:spPr>
      </p:pic>
    </p:spTree>
    <p:extLst>
      <p:ext uri="{BB962C8B-B14F-4D97-AF65-F5344CB8AC3E}">
        <p14:creationId xmlns:p14="http://schemas.microsoft.com/office/powerpoint/2010/main" val="660861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159140" y="1589120"/>
            <a:ext cx="6718768" cy="2862322"/>
          </a:xfrm>
          <a:prstGeom prst="rect">
            <a:avLst/>
          </a:prstGeom>
          <a:noFill/>
        </p:spPr>
        <p:txBody>
          <a:bodyPr wrap="square" rtlCol="0">
            <a:spAutoFit/>
          </a:bodyPr>
          <a:lstStyle/>
          <a:p>
            <a:pPr algn="just" rtl="0"/>
            <a:r>
              <a:rPr lang="en-US" b="0" i="0" dirty="0" err="1">
                <a:solidFill>
                  <a:srgbClr val="222222"/>
                </a:solidFill>
                <a:effectLst/>
                <a:highlight>
                  <a:srgbClr val="FFFF00"/>
                </a:highlight>
                <a:latin typeface="Comic Sans MS" panose="030F0702030302020204" pitchFamily="66" charset="0"/>
              </a:rPr>
              <a:t>Probiyotikler</a:t>
            </a:r>
            <a:endParaRPr lang="tr-TR" b="0" i="0" dirty="0">
              <a:solidFill>
                <a:srgbClr val="222222"/>
              </a:solidFill>
              <a:effectLst/>
              <a:highlight>
                <a:srgbClr val="FFFF00"/>
              </a:highlight>
              <a:latin typeface="Comic Sans MS" panose="030F0702030302020204" pitchFamily="66" charset="0"/>
            </a:endParaRPr>
          </a:p>
          <a:p>
            <a:pPr algn="just" rtl="0"/>
            <a:endParaRPr lang="tr-TR" b="0" i="0" dirty="0">
              <a:solidFill>
                <a:srgbClr val="222222"/>
              </a:solidFill>
              <a:effectLst/>
              <a:highlight>
                <a:srgbClr val="FFFF00"/>
              </a:highlight>
              <a:latin typeface="Comic Sans MS" panose="030F0702030302020204" pitchFamily="66" charset="0"/>
            </a:endParaRPr>
          </a:p>
          <a:p>
            <a:pPr marL="285750" indent="-285750" algn="just" rtl="0">
              <a:buFont typeface="Wingdings" panose="05000000000000000000" pitchFamily="2" charset="2"/>
              <a:buChar char="v"/>
            </a:pPr>
            <a:r>
              <a:rPr lang="en-US" b="0" i="0" dirty="0" err="1">
                <a:solidFill>
                  <a:srgbClr val="222222"/>
                </a:solidFill>
                <a:effectLst/>
                <a:latin typeface="Comic Sans MS" panose="030F0702030302020204" pitchFamily="66" charset="0"/>
              </a:rPr>
              <a:t>Probiyotikler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sindirime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normal </a:t>
            </a:r>
            <a:r>
              <a:rPr lang="en-US" b="0" i="0" dirty="0" err="1">
                <a:solidFill>
                  <a:srgbClr val="222222"/>
                </a:solidFill>
                <a:effectLst/>
                <a:latin typeface="Comic Sans MS" panose="030F0702030302020204" pitchFamily="66" charset="0"/>
              </a:rPr>
              <a:t>bağırsak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fonksiyonuna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olmak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besin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takviyesi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olarak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kullanılan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canlı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mikroorganizmalardır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Ayrıca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mide-bağırsak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yolunun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sağlıklı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kalmasına</a:t>
            </a:r>
            <a:r>
              <a:rPr lang="en-US" b="0" i="0" dirty="0">
                <a:solidFill>
                  <a:srgbClr val="222222"/>
                </a:solidFill>
                <a:effectLst/>
                <a:latin typeface="Comic Sans MS" panose="030F0702030302020204" pitchFamily="66" charset="0"/>
              </a:rPr>
              <a:t> da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olabilirler</a:t>
            </a:r>
            <a:r>
              <a:rPr lang="en-US" b="0" i="0" dirty="0">
                <a:solidFill>
                  <a:srgbClr val="222222"/>
                </a:solidFill>
                <a:effectLst/>
                <a:latin typeface="Comic Sans MS" panose="030F0702030302020204" pitchFamily="66" charset="0"/>
              </a:rPr>
              <a:t>.</a:t>
            </a:r>
            <a:endParaRPr lang="tr-TR" b="0" i="0" dirty="0">
              <a:solidFill>
                <a:srgbClr val="222222"/>
              </a:solidFill>
              <a:effectLst/>
              <a:latin typeface="Comic Sans MS" panose="030F0702030302020204" pitchFamily="66" charset="0"/>
            </a:endParaRPr>
          </a:p>
          <a:p>
            <a:pPr marL="285750" indent="-285750" algn="just" rtl="0">
              <a:buFont typeface="Wingdings" panose="05000000000000000000" pitchFamily="2" charset="2"/>
              <a:buChar char="v"/>
            </a:pPr>
            <a:endParaRPr lang="tr-TR" dirty="0">
              <a:solidFill>
                <a:srgbClr val="222222"/>
              </a:solidFill>
              <a:latin typeface="Comic Sans MS" panose="030F0702030302020204" pitchFamily="66" charset="0"/>
            </a:endParaRPr>
          </a:p>
          <a:p>
            <a:pPr algn="just" rtl="0"/>
            <a:r>
              <a:rPr lang="en-US" b="0" i="0" dirty="0" err="1">
                <a:solidFill>
                  <a:srgbClr val="222222"/>
                </a:solidFill>
                <a:effectLst/>
                <a:latin typeface="Comic Sans MS" panose="030F0702030302020204" pitchFamily="66" charset="0"/>
              </a:rPr>
              <a:t>Araştırmalar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radyasyon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terapisi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kemoterapi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sırasında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probiyotik</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almanın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tedavilerin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neden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olduğu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ishalin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önlenmesine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olabileceğini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göstermiştir</a:t>
            </a:r>
            <a:r>
              <a:rPr lang="en-US" b="0" i="0" dirty="0">
                <a:solidFill>
                  <a:srgbClr val="222222"/>
                </a:solidFill>
                <a:effectLst/>
                <a:latin typeface="Comic Sans MS" panose="030F0702030302020204" pitchFamily="66" charset="0"/>
              </a:rPr>
              <a:t>. </a:t>
            </a:r>
          </a:p>
        </p:txBody>
      </p:sp>
      <p:pic>
        <p:nvPicPr>
          <p:cNvPr id="8" name="Resim 7">
            <a:extLst>
              <a:ext uri="{FF2B5EF4-FFF2-40B4-BE49-F238E27FC236}">
                <a16:creationId xmlns:a16="http://schemas.microsoft.com/office/drawing/2014/main" id="{0810C356-2E32-439F-97E8-B4A5435D6D1F}"/>
              </a:ext>
            </a:extLst>
          </p:cNvPr>
          <p:cNvPicPr>
            <a:picLocks noChangeAspect="1"/>
          </p:cNvPicPr>
          <p:nvPr/>
        </p:nvPicPr>
        <p:blipFill>
          <a:blip r:embed="rId7"/>
          <a:stretch>
            <a:fillRect/>
          </a:stretch>
        </p:blipFill>
        <p:spPr>
          <a:xfrm>
            <a:off x="8478621" y="120650"/>
            <a:ext cx="3466022" cy="3466022"/>
          </a:xfrm>
          <a:prstGeom prst="rect">
            <a:avLst/>
          </a:prstGeom>
        </p:spPr>
      </p:pic>
    </p:spTree>
    <p:extLst>
      <p:ext uri="{BB962C8B-B14F-4D97-AF65-F5344CB8AC3E}">
        <p14:creationId xmlns:p14="http://schemas.microsoft.com/office/powerpoint/2010/main" val="1371973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389653" y="2194030"/>
            <a:ext cx="9161116" cy="2585323"/>
          </a:xfrm>
          <a:prstGeom prst="rect">
            <a:avLst/>
          </a:prstGeom>
          <a:noFill/>
        </p:spPr>
        <p:txBody>
          <a:bodyPr wrap="square" rtlCol="0">
            <a:spAutoFit/>
          </a:bodyPr>
          <a:lstStyle/>
          <a:p>
            <a:pPr algn="just" rtl="0"/>
            <a:r>
              <a:rPr lang="en-US" b="0" i="0" dirty="0">
                <a:solidFill>
                  <a:srgbClr val="222222"/>
                </a:solidFill>
                <a:effectLst/>
                <a:highlight>
                  <a:srgbClr val="FFFF00"/>
                </a:highlight>
                <a:latin typeface="Comic Sans MS" panose="030F0702030302020204" pitchFamily="66" charset="0"/>
              </a:rPr>
              <a:t>Melatonin</a:t>
            </a:r>
            <a:endParaRPr lang="tr-TR" b="0" i="0" dirty="0">
              <a:solidFill>
                <a:srgbClr val="222222"/>
              </a:solidFill>
              <a:effectLst/>
              <a:highlight>
                <a:srgbClr val="FFFF00"/>
              </a:highlight>
              <a:latin typeface="Comic Sans MS" panose="030F0702030302020204" pitchFamily="66" charset="0"/>
            </a:endParaRPr>
          </a:p>
          <a:p>
            <a:pPr algn="just" rtl="0"/>
            <a:r>
              <a:rPr lang="en-US" b="0" i="0" dirty="0">
                <a:solidFill>
                  <a:srgbClr val="222222"/>
                </a:solidFill>
                <a:effectLst/>
                <a:latin typeface="Comic Sans MS" panose="030F0702030302020204" pitchFamily="66" charset="0"/>
              </a:rPr>
              <a:t>Melatonin </a:t>
            </a:r>
            <a:r>
              <a:rPr lang="en-US" b="0" i="0" dirty="0" err="1">
                <a:solidFill>
                  <a:srgbClr val="222222"/>
                </a:solidFill>
                <a:effectLst/>
                <a:latin typeface="Comic Sans MS" panose="030F0702030302020204" pitchFamily="66" charset="0"/>
              </a:rPr>
              <a:t>epifiz</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bezi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beynin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merkezine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yakın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küçük</a:t>
            </a:r>
            <a:r>
              <a:rPr lang="en-US" b="0" i="0" dirty="0">
                <a:solidFill>
                  <a:srgbClr val="222222"/>
                </a:solidFill>
                <a:effectLst/>
                <a:latin typeface="Comic Sans MS" panose="030F0702030302020204" pitchFamily="66" charset="0"/>
              </a:rPr>
              <a:t> organ) </a:t>
            </a:r>
            <a:r>
              <a:rPr lang="en-US" b="0" i="0" dirty="0" err="1">
                <a:solidFill>
                  <a:srgbClr val="222222"/>
                </a:solidFill>
                <a:effectLst/>
                <a:latin typeface="Comic Sans MS" panose="030F0702030302020204" pitchFamily="66" charset="0"/>
              </a:rPr>
              <a:t>tarafından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üretilen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bir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hormondur</a:t>
            </a:r>
            <a:r>
              <a:rPr lang="en-US" b="0" i="0" dirty="0">
                <a:solidFill>
                  <a:srgbClr val="222222"/>
                </a:solidFill>
                <a:effectLst/>
                <a:latin typeface="Comic Sans MS" panose="030F0702030302020204" pitchFamily="66" charset="0"/>
              </a:rPr>
              <a:t>. Melatonin </a:t>
            </a:r>
            <a:r>
              <a:rPr lang="en-US" b="0" i="0" dirty="0" err="1">
                <a:solidFill>
                  <a:srgbClr val="222222"/>
                </a:solidFill>
                <a:effectLst/>
                <a:latin typeface="Comic Sans MS" panose="030F0702030302020204" pitchFamily="66" charset="0"/>
              </a:rPr>
              <a:t>vücudun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uyku</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döngüsünü</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kontrol</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etmeye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olur</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Ayrıca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laboratuvarda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üretilip</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besin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takviyesi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olarak</a:t>
            </a:r>
            <a:r>
              <a:rPr lang="en-US" b="0" i="0" dirty="0">
                <a:solidFill>
                  <a:srgbClr val="222222"/>
                </a:solidFill>
                <a:effectLst/>
                <a:latin typeface="Comic Sans MS" panose="030F0702030302020204" pitchFamily="66" charset="0"/>
              </a:rPr>
              <a:t> da </a:t>
            </a:r>
            <a:r>
              <a:rPr lang="en-US" b="0" i="0" dirty="0" err="1">
                <a:solidFill>
                  <a:srgbClr val="222222"/>
                </a:solidFill>
                <a:effectLst/>
                <a:latin typeface="Comic Sans MS" panose="030F0702030302020204" pitchFamily="66" charset="0"/>
              </a:rPr>
              <a:t>alınabilir</a:t>
            </a:r>
            <a:r>
              <a:rPr lang="en-US" b="0" i="0" dirty="0">
                <a:solidFill>
                  <a:srgbClr val="222222"/>
                </a:solidFill>
                <a:effectLst/>
                <a:latin typeface="Comic Sans MS" panose="030F0702030302020204" pitchFamily="66" charset="0"/>
              </a:rPr>
              <a:t>.</a:t>
            </a:r>
            <a:endParaRPr lang="tr-TR" b="0" i="0" dirty="0">
              <a:solidFill>
                <a:srgbClr val="222222"/>
              </a:solidFill>
              <a:effectLst/>
              <a:latin typeface="Comic Sans MS" panose="030F0702030302020204" pitchFamily="66" charset="0"/>
            </a:endParaRPr>
          </a:p>
          <a:p>
            <a:pPr algn="just" rtl="0"/>
            <a:endParaRPr lang="tr-TR" b="0" i="0" dirty="0">
              <a:solidFill>
                <a:srgbClr val="222222"/>
              </a:solidFill>
              <a:effectLst/>
              <a:latin typeface="Comic Sans MS" panose="030F0702030302020204" pitchFamily="66" charset="0"/>
            </a:endParaRPr>
          </a:p>
          <a:p>
            <a:pPr algn="just" rtl="0"/>
            <a:r>
              <a:rPr lang="tr-TR" dirty="0">
                <a:solidFill>
                  <a:srgbClr val="222222"/>
                </a:solidFill>
                <a:latin typeface="Comic Sans MS" panose="030F0702030302020204" pitchFamily="66" charset="0"/>
              </a:rPr>
              <a:t>Bazı çalışmalar </a:t>
            </a:r>
            <a:r>
              <a:rPr lang="en-US" b="0" i="0" dirty="0" err="1">
                <a:solidFill>
                  <a:srgbClr val="222222"/>
                </a:solidFill>
                <a:effectLst/>
                <a:latin typeface="Comic Sans MS" panose="030F0702030302020204" pitchFamily="66" charset="0"/>
              </a:rPr>
              <a:t>tümörlerin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tedavisi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için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kemoterapi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ve</a:t>
            </a:r>
            <a:r>
              <a:rPr lang="en-US" b="0" i="0" dirty="0">
                <a:solidFill>
                  <a:srgbClr val="222222"/>
                </a:solidFill>
                <a:effectLst/>
                <a:latin typeface="Comic Sans MS" panose="030F0702030302020204" pitchFamily="66" charset="0"/>
              </a:rPr>
              <a:t>/</a:t>
            </a:r>
            <a:r>
              <a:rPr lang="en-US" b="0" i="0" dirty="0" err="1">
                <a:solidFill>
                  <a:srgbClr val="222222"/>
                </a:solidFill>
                <a:effectLst/>
                <a:latin typeface="Comic Sans MS" panose="030F0702030302020204" pitchFamily="66" charset="0"/>
              </a:rPr>
              <a:t>veya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radyasyon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terapisiyle</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birlikte</a:t>
            </a:r>
            <a:r>
              <a:rPr lang="en-US" b="0" i="0" dirty="0">
                <a:solidFill>
                  <a:srgbClr val="222222"/>
                </a:solidFill>
                <a:effectLst/>
                <a:latin typeface="Comic Sans MS" panose="030F0702030302020204" pitchFamily="66" charset="0"/>
              </a:rPr>
              <a:t> melatonin </a:t>
            </a:r>
            <a:r>
              <a:rPr lang="en-US" b="0" i="0" dirty="0" err="1">
                <a:solidFill>
                  <a:srgbClr val="222222"/>
                </a:solidFill>
                <a:effectLst/>
                <a:latin typeface="Comic Sans MS" panose="030F0702030302020204" pitchFamily="66" charset="0"/>
              </a:rPr>
              <a:t>takviyesi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almanın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faydalı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olabileceğini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göstermiştir</a:t>
            </a:r>
            <a:r>
              <a:rPr lang="en-US" b="0" i="0" dirty="0">
                <a:solidFill>
                  <a:srgbClr val="222222"/>
                </a:solidFill>
                <a:effectLst/>
                <a:latin typeface="Comic Sans MS" panose="030F0702030302020204" pitchFamily="66" charset="0"/>
              </a:rPr>
              <a:t>. </a:t>
            </a:r>
            <a:endParaRPr lang="tr-TR" b="0" i="0" dirty="0">
              <a:solidFill>
                <a:srgbClr val="222222"/>
              </a:solidFill>
              <a:effectLst/>
              <a:latin typeface="Comic Sans MS" panose="030F0702030302020204" pitchFamily="66" charset="0"/>
            </a:endParaRPr>
          </a:p>
          <a:p>
            <a:pPr algn="just" rtl="0"/>
            <a:endParaRPr lang="tr-TR" dirty="0">
              <a:solidFill>
                <a:srgbClr val="222222"/>
              </a:solidFill>
              <a:latin typeface="Comic Sans MS" panose="030F0702030302020204" pitchFamily="66" charset="0"/>
            </a:endParaRPr>
          </a:p>
          <a:p>
            <a:pPr algn="just" rtl="0"/>
            <a:r>
              <a:rPr lang="tr-TR" b="0" i="0" dirty="0">
                <a:solidFill>
                  <a:srgbClr val="222222"/>
                </a:solidFill>
                <a:effectLst/>
                <a:latin typeface="Comic Sans MS" panose="030F0702030302020204" pitchFamily="66" charset="0"/>
              </a:rPr>
              <a:t>Melatonin t</a:t>
            </a:r>
            <a:r>
              <a:rPr lang="en-US" b="0" i="0" dirty="0" err="1">
                <a:solidFill>
                  <a:srgbClr val="222222"/>
                </a:solidFill>
                <a:effectLst/>
                <a:latin typeface="Comic Sans MS" panose="030F0702030302020204" pitchFamily="66" charset="0"/>
              </a:rPr>
              <a:t>edavinin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yan</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etkilerini</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azaltmaya</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yardımcı</a:t>
            </a:r>
            <a:r>
              <a:rPr lang="en-US" b="0" i="0" dirty="0">
                <a:solidFill>
                  <a:srgbClr val="222222"/>
                </a:solidFill>
                <a:effectLst/>
                <a:latin typeface="Comic Sans MS" panose="030F0702030302020204" pitchFamily="66" charset="0"/>
              </a:rPr>
              <a:t> </a:t>
            </a:r>
            <a:r>
              <a:rPr lang="en-US" b="0" i="0" dirty="0" err="1">
                <a:solidFill>
                  <a:srgbClr val="222222"/>
                </a:solidFill>
                <a:effectLst/>
                <a:latin typeface="Comic Sans MS" panose="030F0702030302020204" pitchFamily="66" charset="0"/>
              </a:rPr>
              <a:t>olabilir</a:t>
            </a:r>
            <a:r>
              <a:rPr lang="en-US" b="0" i="0" dirty="0">
                <a:solidFill>
                  <a:srgbClr val="222222"/>
                </a:solidFill>
                <a:effectLst/>
                <a:latin typeface="Comic Sans MS" panose="030F0702030302020204" pitchFamily="66" charset="0"/>
              </a:rPr>
              <a:t>. </a:t>
            </a:r>
          </a:p>
        </p:txBody>
      </p:sp>
      <p:pic>
        <p:nvPicPr>
          <p:cNvPr id="2" name="Resim 1">
            <a:extLst>
              <a:ext uri="{FF2B5EF4-FFF2-40B4-BE49-F238E27FC236}">
                <a16:creationId xmlns:a16="http://schemas.microsoft.com/office/drawing/2014/main" id="{74A22010-D931-429B-86AC-1FD794A41805}"/>
              </a:ext>
            </a:extLst>
          </p:cNvPr>
          <p:cNvPicPr>
            <a:picLocks noChangeAspect="1"/>
          </p:cNvPicPr>
          <p:nvPr/>
        </p:nvPicPr>
        <p:blipFill>
          <a:blip r:embed="rId7"/>
          <a:stretch>
            <a:fillRect/>
          </a:stretch>
        </p:blipFill>
        <p:spPr>
          <a:xfrm>
            <a:off x="5455040" y="593830"/>
            <a:ext cx="2857500" cy="1600200"/>
          </a:xfrm>
          <a:prstGeom prst="rect">
            <a:avLst/>
          </a:prstGeom>
        </p:spPr>
      </p:pic>
    </p:spTree>
    <p:extLst>
      <p:ext uri="{BB962C8B-B14F-4D97-AF65-F5344CB8AC3E}">
        <p14:creationId xmlns:p14="http://schemas.microsoft.com/office/powerpoint/2010/main" val="267335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102870" y="1476578"/>
            <a:ext cx="9672983" cy="4247317"/>
          </a:xfrm>
          <a:prstGeom prst="rect">
            <a:avLst/>
          </a:prstGeom>
          <a:noFill/>
        </p:spPr>
        <p:txBody>
          <a:bodyPr wrap="square" rtlCol="0">
            <a:spAutoFit/>
          </a:bodyPr>
          <a:lstStyle/>
          <a:p>
            <a:pPr algn="just"/>
            <a:r>
              <a:rPr lang="tr-TR" b="1" i="0" dirty="0">
                <a:solidFill>
                  <a:srgbClr val="C11E43"/>
                </a:solidFill>
                <a:effectLst/>
                <a:latin typeface="Comic Sans MS" panose="030F0702030302020204" pitchFamily="66" charset="0"/>
              </a:rPr>
              <a:t>Kanser hastalarının beslenme düzenleri nasıl olmalıdır?</a:t>
            </a:r>
          </a:p>
          <a:p>
            <a:pPr algn="just"/>
            <a:endParaRPr lang="tr-TR" b="1" i="0" dirty="0">
              <a:solidFill>
                <a:srgbClr val="C11E43"/>
              </a:solidFill>
              <a:effectLst/>
              <a:latin typeface="Comic Sans MS" panose="030F0702030302020204" pitchFamily="66" charset="0"/>
            </a:endParaRPr>
          </a:p>
          <a:p>
            <a:pPr marL="285750" indent="-285750" algn="just">
              <a:buFont typeface="Wingdings" panose="05000000000000000000" pitchFamily="2" charset="2"/>
              <a:buChar char="ü"/>
            </a:pPr>
            <a:r>
              <a:rPr lang="tr-TR" b="0" i="0" dirty="0">
                <a:solidFill>
                  <a:srgbClr val="151B26"/>
                </a:solidFill>
                <a:effectLst/>
                <a:latin typeface="Comic Sans MS" panose="030F0702030302020204" pitchFamily="66" charset="0"/>
              </a:rPr>
              <a:t>Kanser hastalarında günlük enerji ve besin öğesi ihtiyacının karşılanabilmesi açısından dengeli içeriklere sahip öğünlerle sık beslenmek faydalı olabilmektedir. </a:t>
            </a:r>
          </a:p>
          <a:p>
            <a:pPr algn="just"/>
            <a:endParaRPr lang="tr-TR" dirty="0">
              <a:solidFill>
                <a:srgbClr val="151B26"/>
              </a:solidFill>
              <a:latin typeface="Comic Sans MS" panose="030F0702030302020204" pitchFamily="66" charset="0"/>
            </a:endParaRPr>
          </a:p>
          <a:p>
            <a:pPr algn="just"/>
            <a:r>
              <a:rPr lang="tr-TR" b="0" i="0" dirty="0">
                <a:solidFill>
                  <a:srgbClr val="151B26"/>
                </a:solidFill>
                <a:effectLst/>
                <a:latin typeface="Comic Sans MS" panose="030F0702030302020204" pitchFamily="66" charset="0"/>
              </a:rPr>
              <a:t>3 ana- 3 ara öğün şeklinde beslenmek kanser hastaları için uygun olmakta; ancak bu durum hastaya göre değişebilmektedir. </a:t>
            </a:r>
          </a:p>
          <a:p>
            <a:pPr algn="just"/>
            <a:endParaRPr lang="tr-TR" dirty="0">
              <a:solidFill>
                <a:srgbClr val="151B26"/>
              </a:solidFill>
              <a:latin typeface="Comic Sans MS" panose="030F0702030302020204" pitchFamily="66" charset="0"/>
            </a:endParaRPr>
          </a:p>
          <a:p>
            <a:pPr algn="just"/>
            <a:r>
              <a:rPr lang="tr-TR" b="0" i="0" dirty="0">
                <a:solidFill>
                  <a:srgbClr val="151B26"/>
                </a:solidFill>
                <a:effectLst/>
                <a:latin typeface="Comic Sans MS" panose="030F0702030302020204" pitchFamily="66" charset="0"/>
              </a:rPr>
              <a:t>Örneğin mide kanseri tanılı ve cerrahi operasyon geçirmiş bir hastada öğün sayısı 8 öğüne kadar çıkabilmekte veya kemoterapi sonrası iştahsızlık yaşayan bir hastada yine öğün sayıları arttırılarak porsiyonlar küçültülebilmektedir.</a:t>
            </a:r>
          </a:p>
          <a:p>
            <a:pPr algn="just"/>
            <a:endParaRPr lang="tr-TR" b="0" i="0" dirty="0">
              <a:solidFill>
                <a:srgbClr val="151B26"/>
              </a:solidFill>
              <a:effectLst/>
              <a:latin typeface="Comic Sans MS" panose="030F0702030302020204" pitchFamily="66" charset="0"/>
            </a:endParaRPr>
          </a:p>
          <a:p>
            <a:pPr marL="285750" indent="-285750" algn="just">
              <a:buFont typeface="Wingdings" panose="05000000000000000000" pitchFamily="2" charset="2"/>
              <a:buChar char="ü"/>
            </a:pPr>
            <a:r>
              <a:rPr lang="tr-TR" b="0" i="0" dirty="0">
                <a:solidFill>
                  <a:srgbClr val="151B26"/>
                </a:solidFill>
                <a:effectLst/>
                <a:latin typeface="Comic Sans MS" panose="030F0702030302020204" pitchFamily="66" charset="0"/>
              </a:rPr>
              <a:t>Öğün içeriği olarak; </a:t>
            </a:r>
            <a:r>
              <a:rPr lang="tr-TR" b="0" i="0" u="none" strike="noStrike" dirty="0">
                <a:solidFill>
                  <a:srgbClr val="007BFF"/>
                </a:solidFill>
                <a:effectLst/>
                <a:latin typeface="Comic Sans MS" panose="030F0702030302020204" pitchFamily="66" charset="0"/>
                <a:hlinkClick r:id="rId7"/>
              </a:rPr>
              <a:t>kanser</a:t>
            </a:r>
            <a:r>
              <a:rPr lang="tr-TR" b="0" i="0" dirty="0">
                <a:solidFill>
                  <a:srgbClr val="151B26"/>
                </a:solidFill>
                <a:effectLst/>
                <a:latin typeface="Comic Sans MS" panose="030F0702030302020204" pitchFamily="66" charset="0"/>
              </a:rPr>
              <a:t> hastaları için </a:t>
            </a:r>
            <a:r>
              <a:rPr lang="tr-TR" b="0" i="0" dirty="0">
                <a:solidFill>
                  <a:srgbClr val="0070C0"/>
                </a:solidFill>
                <a:effectLst/>
                <a:latin typeface="Comic Sans MS" panose="030F0702030302020204" pitchFamily="66" charset="0"/>
              </a:rPr>
              <a:t>Akdeniz tipi beslenmenin </a:t>
            </a:r>
            <a:r>
              <a:rPr lang="tr-TR" b="0" i="0" dirty="0">
                <a:solidFill>
                  <a:srgbClr val="151B26"/>
                </a:solidFill>
                <a:effectLst/>
                <a:latin typeface="Comic Sans MS" panose="030F0702030302020204" pitchFamily="66" charset="0"/>
              </a:rPr>
              <a:t>pek çok yararı bulunmaktadır. </a:t>
            </a:r>
          </a:p>
          <a:p>
            <a:pPr algn="l"/>
            <a:endParaRPr lang="tr-TR" dirty="0">
              <a:solidFill>
                <a:srgbClr val="151B26"/>
              </a:solidFill>
              <a:latin typeface="Comic Sans MS" panose="030F0702030302020204" pitchFamily="66" charset="0"/>
            </a:endParaRPr>
          </a:p>
        </p:txBody>
      </p:sp>
    </p:spTree>
    <p:extLst>
      <p:ext uri="{BB962C8B-B14F-4D97-AF65-F5344CB8AC3E}">
        <p14:creationId xmlns:p14="http://schemas.microsoft.com/office/powerpoint/2010/main" val="1384117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Living the Mediterranean Lifestyle - American Society for Nutrition">
            <a:extLst>
              <a:ext uri="{FF2B5EF4-FFF2-40B4-BE49-F238E27FC236}">
                <a16:creationId xmlns:a16="http://schemas.microsoft.com/office/drawing/2014/main" id="{DC2E4FEC-6F4A-4FAE-BE6B-5FBB2E3620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0498" y="598102"/>
            <a:ext cx="9017391" cy="575824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BF9EE8F3-5C89-4492-9130-362107430A31}"/>
              </a:ext>
            </a:extLst>
          </p:cNvPr>
          <p:cNvSpPr/>
          <p:nvPr/>
        </p:nvSpPr>
        <p:spPr>
          <a:xfrm>
            <a:off x="1871003" y="1997612"/>
            <a:ext cx="2602523" cy="1322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03209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340730" y="674720"/>
            <a:ext cx="8758583" cy="6186309"/>
          </a:xfrm>
          <a:prstGeom prst="rect">
            <a:avLst/>
          </a:prstGeom>
          <a:noFill/>
        </p:spPr>
        <p:txBody>
          <a:bodyPr wrap="square" rtlCol="0">
            <a:spAutoFit/>
          </a:bodyPr>
          <a:lstStyle/>
          <a:p>
            <a:pPr algn="just"/>
            <a:r>
              <a:rPr lang="tr-TR" b="1" i="0" u="sng" dirty="0">
                <a:solidFill>
                  <a:srgbClr val="7030A0"/>
                </a:solidFill>
                <a:effectLst/>
                <a:latin typeface="Comic Sans MS" panose="030F0702030302020204" pitchFamily="66" charset="0"/>
              </a:rPr>
              <a:t>Sonuç olarak;</a:t>
            </a:r>
          </a:p>
          <a:p>
            <a:pPr algn="just"/>
            <a:endParaRPr lang="tr-TR" dirty="0">
              <a:solidFill>
                <a:srgbClr val="333333"/>
              </a:solidFill>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333333"/>
                </a:solidFill>
                <a:effectLst/>
                <a:latin typeface="Comic Sans MS" panose="030F0702030302020204" pitchFamily="66" charset="0"/>
              </a:rPr>
              <a:t>Kanser tedavisi görmüş ve iyileşmiş </a:t>
            </a:r>
            <a:r>
              <a:rPr lang="tr-TR" dirty="0">
                <a:solidFill>
                  <a:srgbClr val="333333"/>
                </a:solidFill>
                <a:latin typeface="Comic Sans MS" panose="030F0702030302020204" pitchFamily="66" charset="0"/>
              </a:rPr>
              <a:t>veya </a:t>
            </a:r>
            <a:r>
              <a:rPr lang="tr-TR" b="0" i="0" dirty="0">
                <a:solidFill>
                  <a:srgbClr val="333333"/>
                </a:solidFill>
                <a:effectLst/>
                <a:latin typeface="Comic Sans MS" panose="030F0702030302020204" pitchFamily="66" charset="0"/>
              </a:rPr>
              <a:t>halen tedavi gören hastalar, hekim tavsiyesi olmadan gıda takviyeleri, vitamin ve </a:t>
            </a:r>
            <a:r>
              <a:rPr lang="tr-TR" b="0" i="0" dirty="0" err="1">
                <a:solidFill>
                  <a:srgbClr val="333333"/>
                </a:solidFill>
                <a:effectLst/>
                <a:latin typeface="Comic Sans MS" panose="030F0702030302020204" pitchFamily="66" charset="0"/>
              </a:rPr>
              <a:t>fitoterapi</a:t>
            </a:r>
            <a:r>
              <a:rPr lang="tr-TR" b="0" i="0" dirty="0">
                <a:solidFill>
                  <a:srgbClr val="333333"/>
                </a:solidFill>
                <a:effectLst/>
                <a:latin typeface="Comic Sans MS" panose="030F0702030302020204" pitchFamily="66" charset="0"/>
              </a:rPr>
              <a:t> adı altında bitkisel tedavi kullanımından uzak durmalıdır.</a:t>
            </a:r>
            <a:endParaRPr lang="tr-TR" dirty="0">
              <a:solidFill>
                <a:srgbClr val="333333"/>
              </a:solidFill>
              <a:latin typeface="Comic Sans MS" panose="030F0702030302020204" pitchFamily="66" charset="0"/>
            </a:endParaRPr>
          </a:p>
          <a:p>
            <a:pPr marL="285750" indent="-285750" algn="just">
              <a:buFont typeface="Wingdings" panose="05000000000000000000" pitchFamily="2" charset="2"/>
              <a:buChar char="q"/>
            </a:pPr>
            <a:endParaRPr lang="tr-TR" b="0" i="0" dirty="0">
              <a:solidFill>
                <a:srgbClr val="333333"/>
              </a:solidFill>
              <a:effectLst/>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333333"/>
                </a:solidFill>
                <a:effectLst/>
                <a:latin typeface="Comic Sans MS" panose="030F0702030302020204" pitchFamily="66" charset="0"/>
              </a:rPr>
              <a:t>Kanser hastaları ve kemoterapi almakta olan hastalar için ek beslenme desteği doktorunun öneri sınırları içerisinde yetersiz beslenmesi olan hastalara ve normal kalori ve vitamin sınırına ulaşmak amacı ile önerilmektedir.</a:t>
            </a:r>
            <a:endParaRPr lang="tr-TR" dirty="0">
              <a:solidFill>
                <a:srgbClr val="333333"/>
              </a:solidFill>
              <a:latin typeface="Comic Sans MS" panose="030F0702030302020204" pitchFamily="66" charset="0"/>
            </a:endParaRPr>
          </a:p>
          <a:p>
            <a:pPr marL="285750" indent="-285750" algn="just">
              <a:buFont typeface="Wingdings" panose="05000000000000000000" pitchFamily="2" charset="2"/>
              <a:buChar char="q"/>
            </a:pPr>
            <a:endParaRPr lang="tr-TR" b="0" i="0" dirty="0">
              <a:solidFill>
                <a:srgbClr val="333333"/>
              </a:solidFill>
              <a:effectLst/>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333333"/>
                </a:solidFill>
                <a:effectLst/>
                <a:latin typeface="Comic Sans MS" panose="030F0702030302020204" pitchFamily="66" charset="0"/>
              </a:rPr>
              <a:t>Farklı diyet önerileri (alkali beslenme, </a:t>
            </a:r>
            <a:r>
              <a:rPr lang="tr-TR" b="0" i="0" dirty="0" err="1">
                <a:solidFill>
                  <a:srgbClr val="333333"/>
                </a:solidFill>
                <a:effectLst/>
                <a:latin typeface="Comic Sans MS" panose="030F0702030302020204" pitchFamily="66" charset="0"/>
              </a:rPr>
              <a:t>vegan</a:t>
            </a:r>
            <a:r>
              <a:rPr lang="tr-TR" b="0" i="0" dirty="0">
                <a:solidFill>
                  <a:srgbClr val="333333"/>
                </a:solidFill>
                <a:effectLst/>
                <a:latin typeface="Comic Sans MS" panose="030F0702030302020204" pitchFamily="66" charset="0"/>
              </a:rPr>
              <a:t> beslenme, </a:t>
            </a:r>
            <a:r>
              <a:rPr lang="tr-TR" b="0" i="0" dirty="0" err="1">
                <a:solidFill>
                  <a:srgbClr val="333333"/>
                </a:solidFill>
                <a:effectLst/>
                <a:latin typeface="Comic Sans MS" panose="030F0702030302020204" pitchFamily="66" charset="0"/>
              </a:rPr>
              <a:t>ketojenik</a:t>
            </a:r>
            <a:r>
              <a:rPr lang="tr-TR" b="0" i="0" dirty="0">
                <a:solidFill>
                  <a:srgbClr val="333333"/>
                </a:solidFill>
                <a:effectLst/>
                <a:latin typeface="Comic Sans MS" panose="030F0702030302020204" pitchFamily="66" charset="0"/>
              </a:rPr>
              <a:t> diyet) ile ilgili bilimsel kanıtlanmış bir veri yoktur.</a:t>
            </a:r>
            <a:endParaRPr lang="tr-TR" dirty="0">
              <a:solidFill>
                <a:srgbClr val="333333"/>
              </a:solidFill>
              <a:latin typeface="Comic Sans MS" panose="030F0702030302020204" pitchFamily="66" charset="0"/>
            </a:endParaRPr>
          </a:p>
          <a:p>
            <a:pPr marL="285750" indent="-285750" algn="just">
              <a:buFont typeface="Wingdings" panose="05000000000000000000" pitchFamily="2" charset="2"/>
              <a:buChar char="q"/>
            </a:pPr>
            <a:endParaRPr lang="tr-TR" b="0" i="0" dirty="0">
              <a:solidFill>
                <a:srgbClr val="333333"/>
              </a:solidFill>
              <a:effectLst/>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333333"/>
                </a:solidFill>
                <a:effectLst/>
                <a:latin typeface="Comic Sans MS" panose="030F0702030302020204" pitchFamily="66" charset="0"/>
              </a:rPr>
              <a:t>Sağlıklı ve dengeli beslenmenin kanser gelişiminin önlenmesinde rolü bilinmekledir. Günlük yaşamda </a:t>
            </a:r>
            <a:r>
              <a:rPr lang="tr-TR" b="0" i="0" dirty="0" err="1">
                <a:solidFill>
                  <a:srgbClr val="333333"/>
                </a:solidFill>
                <a:effectLst/>
                <a:latin typeface="Comic Sans MS" panose="030F0702030302020204" pitchFamily="66" charset="0"/>
              </a:rPr>
              <a:t>lifce</a:t>
            </a:r>
            <a:r>
              <a:rPr lang="tr-TR" b="0" i="0" dirty="0">
                <a:solidFill>
                  <a:srgbClr val="333333"/>
                </a:solidFill>
                <a:effectLst/>
                <a:latin typeface="Comic Sans MS" panose="030F0702030302020204" pitchFamily="66" charset="0"/>
              </a:rPr>
              <a:t> zengin, sebze içeriği fazla, yeterince meyve, miktarı kısıtlanmış kırmızı et ve tercihen beyaz et tüketilmelidir. Lif içeriği yüksek beslenmenin, </a:t>
            </a:r>
            <a:r>
              <a:rPr lang="tr-TR" b="0" i="0" dirty="0" err="1">
                <a:solidFill>
                  <a:srgbClr val="333333"/>
                </a:solidFill>
                <a:effectLst/>
                <a:latin typeface="Comic Sans MS" panose="030F0702030302020204" pitchFamily="66" charset="0"/>
              </a:rPr>
              <a:t>enflamasyonun</a:t>
            </a:r>
            <a:r>
              <a:rPr lang="tr-TR" b="0" i="0" dirty="0">
                <a:solidFill>
                  <a:srgbClr val="333333"/>
                </a:solidFill>
                <a:effectLst/>
                <a:latin typeface="Comic Sans MS" panose="030F0702030302020204" pitchFamily="66" charset="0"/>
              </a:rPr>
              <a:t> azalttığı ve doğal bir antioksidan etki yarattığı bilinmektedir. </a:t>
            </a:r>
          </a:p>
          <a:p>
            <a:pPr marL="285750" indent="-285750" algn="just">
              <a:buFont typeface="Wingdings" panose="05000000000000000000" pitchFamily="2" charset="2"/>
              <a:buChar char="q"/>
            </a:pPr>
            <a:endParaRPr lang="tr-TR" dirty="0">
              <a:solidFill>
                <a:srgbClr val="333333"/>
              </a:solidFill>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333333"/>
                </a:solidFill>
                <a:effectLst/>
                <a:latin typeface="Comic Sans MS" panose="030F0702030302020204" pitchFamily="66" charset="0"/>
              </a:rPr>
              <a:t>Dengeli beslenmenin yanı sıra düzenli egzersiz yaşamın bir parçası haline getirilmelidir.</a:t>
            </a:r>
          </a:p>
          <a:p>
            <a:pPr algn="l"/>
            <a:r>
              <a:rPr lang="tr-TR" b="0" i="0" dirty="0">
                <a:solidFill>
                  <a:srgbClr val="151B26"/>
                </a:solidFill>
                <a:effectLst/>
                <a:latin typeface="Montserrat" panose="00000500000000000000" pitchFamily="2" charset="-94"/>
              </a:rPr>
              <a:t>.</a:t>
            </a:r>
          </a:p>
        </p:txBody>
      </p:sp>
      <p:pic>
        <p:nvPicPr>
          <p:cNvPr id="2" name="Resim 1">
            <a:extLst>
              <a:ext uri="{FF2B5EF4-FFF2-40B4-BE49-F238E27FC236}">
                <a16:creationId xmlns:a16="http://schemas.microsoft.com/office/drawing/2014/main" id="{E886464F-9011-45A1-B42A-B9ACA305D274}"/>
              </a:ext>
            </a:extLst>
          </p:cNvPr>
          <p:cNvPicPr>
            <a:picLocks noChangeAspect="1"/>
          </p:cNvPicPr>
          <p:nvPr/>
        </p:nvPicPr>
        <p:blipFill>
          <a:blip r:embed="rId7"/>
          <a:stretch>
            <a:fillRect/>
          </a:stretch>
        </p:blipFill>
        <p:spPr>
          <a:xfrm>
            <a:off x="9749497" y="2124075"/>
            <a:ext cx="1752600" cy="2609850"/>
          </a:xfrm>
          <a:prstGeom prst="rect">
            <a:avLst/>
          </a:prstGeom>
        </p:spPr>
      </p:pic>
    </p:spTree>
    <p:extLst>
      <p:ext uri="{BB962C8B-B14F-4D97-AF65-F5344CB8AC3E}">
        <p14:creationId xmlns:p14="http://schemas.microsoft.com/office/powerpoint/2010/main" val="2222874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50800" y="2249812"/>
            <a:ext cx="7658295" cy="3046988"/>
          </a:xfrm>
          <a:prstGeom prst="rect">
            <a:avLst/>
          </a:prstGeom>
          <a:noFill/>
        </p:spPr>
        <p:txBody>
          <a:bodyPr wrap="square" rtlCol="0">
            <a:spAutoFit/>
          </a:bodyPr>
          <a:lstStyle/>
          <a:p>
            <a:pPr algn="just">
              <a:buFont typeface="Wingdings" pitchFamily="2" charset="2"/>
              <a:buNone/>
            </a:pPr>
            <a:r>
              <a:rPr lang="en-US" sz="2400" dirty="0" err="1">
                <a:latin typeface="Comic Sans MS" panose="030F0702030302020204" pitchFamily="66" charset="0"/>
              </a:rPr>
              <a:t>Kanser</a:t>
            </a:r>
            <a:r>
              <a:rPr lang="en-US" sz="2400" dirty="0">
                <a:latin typeface="Comic Sans MS" panose="030F0702030302020204" pitchFamily="66" charset="0"/>
              </a:rPr>
              <a:t>, </a:t>
            </a:r>
            <a:r>
              <a:rPr lang="en-US" sz="2400" dirty="0" err="1">
                <a:latin typeface="Comic Sans MS" panose="030F0702030302020204" pitchFamily="66" charset="0"/>
              </a:rPr>
              <a:t>trilyonlarca</a:t>
            </a:r>
            <a:r>
              <a:rPr lang="en-US" sz="2400" dirty="0">
                <a:latin typeface="Comic Sans MS" panose="030F0702030302020204" pitchFamily="66" charset="0"/>
              </a:rPr>
              <a:t> </a:t>
            </a:r>
            <a:r>
              <a:rPr lang="en-US" sz="2400" dirty="0" err="1">
                <a:latin typeface="Comic Sans MS" panose="030F0702030302020204" pitchFamily="66" charset="0"/>
              </a:rPr>
              <a:t>hücreden</a:t>
            </a:r>
            <a:r>
              <a:rPr lang="en-US" sz="2400" dirty="0">
                <a:latin typeface="Comic Sans MS" panose="030F0702030302020204" pitchFamily="66" charset="0"/>
              </a:rPr>
              <a:t> </a:t>
            </a:r>
            <a:r>
              <a:rPr lang="en-US" sz="2400" dirty="0" err="1">
                <a:latin typeface="Comic Sans MS" panose="030F0702030302020204" pitchFamily="66" charset="0"/>
              </a:rPr>
              <a:t>oluşan</a:t>
            </a:r>
            <a:r>
              <a:rPr lang="en-US" sz="2400" dirty="0">
                <a:latin typeface="Comic Sans MS" panose="030F0702030302020204" pitchFamily="66" charset="0"/>
              </a:rPr>
              <a:t> </a:t>
            </a:r>
            <a:r>
              <a:rPr lang="en-US" sz="2400" dirty="0" err="1">
                <a:latin typeface="Comic Sans MS" panose="030F0702030302020204" pitchFamily="66" charset="0"/>
              </a:rPr>
              <a:t>insan</a:t>
            </a:r>
            <a:r>
              <a:rPr lang="en-US" sz="2400" dirty="0">
                <a:latin typeface="Comic Sans MS" panose="030F0702030302020204" pitchFamily="66" charset="0"/>
              </a:rPr>
              <a:t> </a:t>
            </a:r>
            <a:r>
              <a:rPr lang="en-US" sz="2400" dirty="0" err="1">
                <a:latin typeface="Comic Sans MS" panose="030F0702030302020204" pitchFamily="66" charset="0"/>
              </a:rPr>
              <a:t>vücudunun</a:t>
            </a:r>
            <a:r>
              <a:rPr lang="en-US" sz="2400" dirty="0">
                <a:latin typeface="Comic Sans MS" panose="030F0702030302020204" pitchFamily="66" charset="0"/>
              </a:rPr>
              <a:t> </a:t>
            </a:r>
            <a:r>
              <a:rPr lang="en-US" sz="2400" dirty="0" err="1">
                <a:latin typeface="Comic Sans MS" panose="030F0702030302020204" pitchFamily="66" charset="0"/>
              </a:rPr>
              <a:t>hemen</a:t>
            </a:r>
            <a:r>
              <a:rPr lang="en-US" sz="2400" dirty="0">
                <a:latin typeface="Comic Sans MS" panose="030F0702030302020204" pitchFamily="66" charset="0"/>
              </a:rPr>
              <a:t> </a:t>
            </a:r>
            <a:r>
              <a:rPr lang="en-US" sz="2400" dirty="0" err="1">
                <a:latin typeface="Comic Sans MS" panose="030F0702030302020204" pitchFamily="66" charset="0"/>
              </a:rPr>
              <a:t>hemen</a:t>
            </a:r>
            <a:r>
              <a:rPr lang="en-US" sz="2400" dirty="0">
                <a:latin typeface="Comic Sans MS" panose="030F0702030302020204" pitchFamily="66" charset="0"/>
              </a:rPr>
              <a:t> her </a:t>
            </a:r>
            <a:r>
              <a:rPr lang="en-US" sz="2400" dirty="0" err="1">
                <a:latin typeface="Comic Sans MS" panose="030F0702030302020204" pitchFamily="66" charset="0"/>
              </a:rPr>
              <a:t>yerinde</a:t>
            </a:r>
            <a:r>
              <a:rPr lang="en-US" sz="2400" dirty="0">
                <a:latin typeface="Comic Sans MS" panose="030F0702030302020204" pitchFamily="66" charset="0"/>
              </a:rPr>
              <a:t> </a:t>
            </a:r>
            <a:r>
              <a:rPr lang="en-US" sz="2400" dirty="0" err="1">
                <a:latin typeface="Comic Sans MS" panose="030F0702030302020204" pitchFamily="66" charset="0"/>
              </a:rPr>
              <a:t>başlayabilir</a:t>
            </a:r>
            <a:r>
              <a:rPr lang="en-US" sz="2400" dirty="0">
                <a:latin typeface="Comic Sans MS" panose="030F0702030302020204" pitchFamily="66" charset="0"/>
              </a:rPr>
              <a:t>.</a:t>
            </a:r>
            <a:endParaRPr lang="tr-TR" sz="2400" dirty="0">
              <a:latin typeface="Comic Sans MS" panose="030F0702030302020204" pitchFamily="66" charset="0"/>
            </a:endParaRPr>
          </a:p>
          <a:p>
            <a:pPr algn="just">
              <a:buFont typeface="Wingdings" pitchFamily="2" charset="2"/>
              <a:buNone/>
            </a:pPr>
            <a:endParaRPr lang="tr-TR" sz="2400" dirty="0">
              <a:latin typeface="Comic Sans MS" panose="030F0702030302020204" pitchFamily="66" charset="0"/>
            </a:endParaRPr>
          </a:p>
          <a:p>
            <a:pPr algn="just">
              <a:buFont typeface="Wingdings" pitchFamily="2" charset="2"/>
              <a:buNone/>
            </a:pPr>
            <a:r>
              <a:rPr lang="en-US" sz="2400" dirty="0" err="1">
                <a:solidFill>
                  <a:srgbClr val="7030A0"/>
                </a:solidFill>
                <a:latin typeface="Comic Sans MS" panose="030F0702030302020204" pitchFamily="66" charset="0"/>
              </a:rPr>
              <a:t>Normalde</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insan</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hücreleri</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vücudun</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ihtiyaç</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duyduğu</a:t>
            </a:r>
            <a:r>
              <a:rPr lang="en-US" sz="2400" dirty="0">
                <a:solidFill>
                  <a:srgbClr val="7030A0"/>
                </a:solidFill>
                <a:latin typeface="Comic Sans MS" panose="030F0702030302020204" pitchFamily="66" charset="0"/>
              </a:rPr>
              <a:t> yeni </a:t>
            </a:r>
            <a:r>
              <a:rPr lang="en-US" sz="2400" dirty="0" err="1">
                <a:solidFill>
                  <a:srgbClr val="7030A0"/>
                </a:solidFill>
                <a:latin typeface="Comic Sans MS" panose="030F0702030302020204" pitchFamily="66" charset="0"/>
              </a:rPr>
              <a:t>hücreleri</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oluşturmak</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için</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hücre</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bölünmesi</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adı</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verilen</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bir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süreç</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yoluyla</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büyür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ve</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çoğalır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Hücreler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yaşlandığında</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veya</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hasar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gördüğünde</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ölürler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ve</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yerlerine</a:t>
            </a:r>
            <a:r>
              <a:rPr lang="en-US" sz="2400" dirty="0">
                <a:solidFill>
                  <a:srgbClr val="7030A0"/>
                </a:solidFill>
                <a:latin typeface="Comic Sans MS" panose="030F0702030302020204" pitchFamily="66" charset="0"/>
              </a:rPr>
              <a:t> yeni </a:t>
            </a:r>
            <a:r>
              <a:rPr lang="en-US" sz="2400" dirty="0" err="1">
                <a:solidFill>
                  <a:srgbClr val="7030A0"/>
                </a:solidFill>
                <a:latin typeface="Comic Sans MS" panose="030F0702030302020204" pitchFamily="66" charset="0"/>
              </a:rPr>
              <a:t>hücreler</a:t>
            </a:r>
            <a:r>
              <a:rPr lang="en-US" sz="2400" dirty="0">
                <a:solidFill>
                  <a:srgbClr val="7030A0"/>
                </a:solidFill>
                <a:latin typeface="Comic Sans MS" panose="030F0702030302020204" pitchFamily="66" charset="0"/>
              </a:rPr>
              <a:t> </a:t>
            </a:r>
            <a:r>
              <a:rPr lang="en-US" sz="2400" dirty="0" err="1">
                <a:solidFill>
                  <a:srgbClr val="7030A0"/>
                </a:solidFill>
                <a:latin typeface="Comic Sans MS" panose="030F0702030302020204" pitchFamily="66" charset="0"/>
              </a:rPr>
              <a:t>gelir</a:t>
            </a:r>
            <a:r>
              <a:rPr lang="en-US" sz="2400" dirty="0">
                <a:solidFill>
                  <a:srgbClr val="7030A0"/>
                </a:solidFill>
                <a:latin typeface="Comic Sans MS" panose="030F0702030302020204" pitchFamily="66" charset="0"/>
              </a:rPr>
              <a:t>.</a:t>
            </a:r>
            <a:endParaRPr lang="tr-TR" sz="2400" dirty="0">
              <a:solidFill>
                <a:srgbClr val="7030A0"/>
              </a:solidFill>
              <a:latin typeface="Comic Sans MS" panose="030F0702030302020204" pitchFamily="66" charset="0"/>
            </a:endParaRPr>
          </a:p>
        </p:txBody>
      </p:sp>
      <p:pic>
        <p:nvPicPr>
          <p:cNvPr id="1028" name="Picture 4">
            <a:extLst>
              <a:ext uri="{FF2B5EF4-FFF2-40B4-BE49-F238E27FC236}">
                <a16:creationId xmlns:a16="http://schemas.microsoft.com/office/drawing/2014/main" id="{5039475E-7087-4A27-A0FC-C17977A292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9095" y="1561200"/>
            <a:ext cx="4353190" cy="435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891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441687" y="1226388"/>
            <a:ext cx="9968405" cy="4524315"/>
          </a:xfrm>
          <a:prstGeom prst="rect">
            <a:avLst/>
          </a:prstGeom>
          <a:noFill/>
        </p:spPr>
        <p:txBody>
          <a:bodyPr wrap="square" rtlCol="0">
            <a:spAutoFit/>
          </a:bodyPr>
          <a:lstStyle/>
          <a:p>
            <a:pPr marL="285750" indent="-285750" algn="just">
              <a:buFont typeface="Wingdings" panose="05000000000000000000" pitchFamily="2" charset="2"/>
              <a:buChar char="q"/>
            </a:pPr>
            <a:r>
              <a:rPr lang="tr-TR" b="0" i="0" dirty="0">
                <a:solidFill>
                  <a:srgbClr val="151B26"/>
                </a:solidFill>
                <a:effectLst/>
                <a:latin typeface="Comic Sans MS" panose="030F0702030302020204" pitchFamily="66" charset="0"/>
              </a:rPr>
              <a:t>Kanser hastaları salam, sucuk sosis gibi işlenmiş şarküteri ürünlerinden ve işkembe, kokoreç gibi </a:t>
            </a:r>
            <a:r>
              <a:rPr lang="tr-TR" b="0" i="0" dirty="0" err="1">
                <a:solidFill>
                  <a:srgbClr val="151B26"/>
                </a:solidFill>
                <a:effectLst/>
                <a:latin typeface="Comic Sans MS" panose="030F0702030302020204" pitchFamily="66" charset="0"/>
              </a:rPr>
              <a:t>sakatatlardan</a:t>
            </a:r>
            <a:r>
              <a:rPr lang="tr-TR" b="0" i="0" dirty="0">
                <a:solidFill>
                  <a:srgbClr val="151B26"/>
                </a:solidFill>
                <a:effectLst/>
                <a:latin typeface="Comic Sans MS" panose="030F0702030302020204" pitchFamily="66" charset="0"/>
              </a:rPr>
              <a:t> mümkün olduğunca uzak durmalıdır. </a:t>
            </a:r>
            <a:endParaRPr lang="tr-TR" dirty="0">
              <a:solidFill>
                <a:srgbClr val="151B26"/>
              </a:solidFill>
              <a:latin typeface="Comic Sans MS" panose="030F0702030302020204" pitchFamily="66" charset="0"/>
            </a:endParaRPr>
          </a:p>
          <a:p>
            <a:pPr marL="285750" indent="-285750" algn="just">
              <a:buFont typeface="Wingdings" panose="05000000000000000000" pitchFamily="2" charset="2"/>
              <a:buChar char="q"/>
            </a:pPr>
            <a:endParaRPr lang="tr-TR" b="0" i="0" dirty="0">
              <a:solidFill>
                <a:srgbClr val="151B26"/>
              </a:solidFill>
              <a:effectLst/>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151B26"/>
                </a:solidFill>
                <a:effectLst/>
                <a:latin typeface="Comic Sans MS" panose="030F0702030302020204" pitchFamily="66" charset="0"/>
              </a:rPr>
              <a:t>Ayrıca besinlerin pişirme yöntemlerinin sağlıklı olmasına (ızgara, buğulama, haşlama ve buharda pişirme gibi) özen gösterilmeli; kızartma türü besinler tüketilmemeye çalışılmalıdır. </a:t>
            </a:r>
          </a:p>
          <a:p>
            <a:pPr marL="285750" indent="-285750" algn="just">
              <a:buFont typeface="Wingdings" panose="05000000000000000000" pitchFamily="2" charset="2"/>
              <a:buChar char="q"/>
            </a:pPr>
            <a:endParaRPr lang="tr-TR" dirty="0">
              <a:solidFill>
                <a:srgbClr val="151B26"/>
              </a:solidFill>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151B26"/>
                </a:solidFill>
                <a:effectLst/>
                <a:latin typeface="Comic Sans MS" panose="030F0702030302020204" pitchFamily="66" charset="0"/>
              </a:rPr>
              <a:t>İlave şeker tüketimi sınırlandırılmalı, tatlı tüketilecekse şerbetli tatlılar yerine dondurma, sütlaç gibi sütlü tatlılar tercih edilmelidir.</a:t>
            </a:r>
          </a:p>
          <a:p>
            <a:pPr marL="285750" indent="-285750" algn="just">
              <a:buFont typeface="Wingdings" panose="05000000000000000000" pitchFamily="2" charset="2"/>
              <a:buChar char="q"/>
            </a:pPr>
            <a:endParaRPr lang="tr-TR" dirty="0">
              <a:solidFill>
                <a:srgbClr val="151B26"/>
              </a:solidFill>
              <a:latin typeface="Comic Sans MS" panose="030F0702030302020204" pitchFamily="66" charset="0"/>
            </a:endParaRPr>
          </a:p>
          <a:p>
            <a:pPr marL="285750" indent="-285750" algn="just">
              <a:buFont typeface="Wingdings" panose="05000000000000000000" pitchFamily="2" charset="2"/>
              <a:buChar char="q"/>
            </a:pPr>
            <a:r>
              <a:rPr lang="tr-TR" b="0" i="0" dirty="0">
                <a:solidFill>
                  <a:srgbClr val="151B26"/>
                </a:solidFill>
                <a:effectLst/>
                <a:latin typeface="Comic Sans MS" panose="030F0702030302020204" pitchFamily="66" charset="0"/>
              </a:rPr>
              <a:t>Kanser hastalığına çözüm olduğu vaat edilerek reklamı yapılan her ürüne soru işareti ile yaklaşılmalı; bitkisel karışımlar, bitki çayları veya beslenme takviyeleri hekime ve beslenme uzmanına danışılmadan tüketilmemelidir. Uygulanan tedavi ile etkileşime girerek; ilacın etkinliğini azaltan veya arttıran gıda ve/veya ürünler; tedavinin seyrini olumsuz etkileyebilmekte, yarardan çok zarar vererek farklı klinik tablolara yol açabilmektedir.</a:t>
            </a:r>
          </a:p>
        </p:txBody>
      </p:sp>
    </p:spTree>
    <p:extLst>
      <p:ext uri="{BB962C8B-B14F-4D97-AF65-F5344CB8AC3E}">
        <p14:creationId xmlns:p14="http://schemas.microsoft.com/office/powerpoint/2010/main" val="1960237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534572" y="3793741"/>
            <a:ext cx="11127545" cy="2308324"/>
          </a:xfrm>
          <a:prstGeom prst="rect">
            <a:avLst/>
          </a:prstGeom>
          <a:noFill/>
        </p:spPr>
        <p:txBody>
          <a:bodyPr wrap="square" rtlCol="0">
            <a:spAutoFit/>
          </a:bodyPr>
          <a:lstStyle/>
          <a:p>
            <a:pPr algn="just">
              <a:buFont typeface="Wingdings" pitchFamily="2" charset="2"/>
              <a:buNone/>
            </a:pPr>
            <a:r>
              <a:rPr lang="en-US" sz="2400" dirty="0" err="1">
                <a:latin typeface="Comic Sans MS" panose="030F0702030302020204" pitchFamily="66" charset="0"/>
              </a:rPr>
              <a:t>Sağlıklı</a:t>
            </a:r>
            <a:r>
              <a:rPr lang="en-US" sz="2400" dirty="0">
                <a:latin typeface="Comic Sans MS" panose="030F0702030302020204" pitchFamily="66" charset="0"/>
              </a:rPr>
              <a:t> </a:t>
            </a:r>
            <a:r>
              <a:rPr lang="en-US" sz="2400" dirty="0" err="1">
                <a:latin typeface="Comic Sans MS" panose="030F0702030302020204" pitchFamily="66" charset="0"/>
              </a:rPr>
              <a:t>hücreler</a:t>
            </a:r>
            <a:r>
              <a:rPr lang="en-US" sz="2400" dirty="0">
                <a:latin typeface="Comic Sans MS" panose="030F0702030302020204" pitchFamily="66" charset="0"/>
              </a:rPr>
              <a:t> </a:t>
            </a:r>
            <a:r>
              <a:rPr lang="en-US" sz="2400" dirty="0" err="1">
                <a:latin typeface="Comic Sans MS" panose="030F0702030302020204" pitchFamily="66" charset="0"/>
              </a:rPr>
              <a:t>bölündüğünde</a:t>
            </a:r>
            <a:r>
              <a:rPr lang="en-US" sz="2400" dirty="0">
                <a:latin typeface="Comic Sans MS" panose="030F0702030302020204" pitchFamily="66" charset="0"/>
              </a:rPr>
              <a:t> </a:t>
            </a:r>
            <a:r>
              <a:rPr lang="en-US" sz="2400" dirty="0" err="1">
                <a:latin typeface="Comic Sans MS" panose="030F0702030302020204" pitchFamily="66" charset="0"/>
              </a:rPr>
              <a:t>belirli</a:t>
            </a:r>
            <a:r>
              <a:rPr lang="en-US" sz="2400" dirty="0">
                <a:latin typeface="Comic Sans MS" panose="030F0702030302020204" pitchFamily="66" charset="0"/>
              </a:rPr>
              <a:t> </a:t>
            </a:r>
            <a:r>
              <a:rPr lang="en-US" sz="2400" dirty="0" err="1">
                <a:latin typeface="Comic Sans MS" panose="030F0702030302020204" pitchFamily="66" charset="0"/>
              </a:rPr>
              <a:t>bir</a:t>
            </a:r>
            <a:r>
              <a:rPr lang="en-US" sz="2400" dirty="0">
                <a:latin typeface="Comic Sans MS" panose="030F0702030302020204" pitchFamily="66" charset="0"/>
              </a:rPr>
              <a:t> </a:t>
            </a:r>
            <a:r>
              <a:rPr lang="en-US" sz="2400" dirty="0" err="1">
                <a:latin typeface="Comic Sans MS" panose="030F0702030302020204" pitchFamily="66" charset="0"/>
              </a:rPr>
              <a:t>hücre</a:t>
            </a:r>
            <a:r>
              <a:rPr lang="en-US" sz="2400" dirty="0">
                <a:latin typeface="Comic Sans MS" panose="030F0702030302020204" pitchFamily="66" charset="0"/>
              </a:rPr>
              <a:t> </a:t>
            </a:r>
            <a:r>
              <a:rPr lang="en-US" sz="2400" dirty="0" err="1">
                <a:latin typeface="Comic Sans MS" panose="030F0702030302020204" pitchFamily="66" charset="0"/>
              </a:rPr>
              <a:t>türüne</a:t>
            </a:r>
            <a:r>
              <a:rPr lang="en-US" sz="2400" dirty="0">
                <a:latin typeface="Comic Sans MS" panose="030F0702030302020204" pitchFamily="66" charset="0"/>
              </a:rPr>
              <a:t> </a:t>
            </a:r>
            <a:r>
              <a:rPr lang="en-US" sz="2400" dirty="0" err="1">
                <a:latin typeface="Comic Sans MS" panose="030F0702030302020204" pitchFamily="66" charset="0"/>
              </a:rPr>
              <a:t>dönüşmek</a:t>
            </a:r>
            <a:r>
              <a:rPr lang="en-US" sz="2400" dirty="0">
                <a:latin typeface="Comic Sans MS" panose="030F0702030302020204" pitchFamily="66" charset="0"/>
              </a:rPr>
              <a:t> </a:t>
            </a:r>
            <a:r>
              <a:rPr lang="en-US" sz="2400" dirty="0" err="1">
                <a:latin typeface="Comic Sans MS" panose="030F0702030302020204" pitchFamily="66" charset="0"/>
              </a:rPr>
              <a:t>üzere</a:t>
            </a:r>
            <a:r>
              <a:rPr lang="en-US" sz="2400" dirty="0">
                <a:latin typeface="Comic Sans MS" panose="030F0702030302020204" pitchFamily="66" charset="0"/>
              </a:rPr>
              <a:t> </a:t>
            </a:r>
            <a:r>
              <a:rPr lang="en-US" sz="2400" dirty="0" err="1">
                <a:latin typeface="Comic Sans MS" panose="030F0702030302020204" pitchFamily="66" charset="0"/>
              </a:rPr>
              <a:t>önceden</a:t>
            </a:r>
            <a:r>
              <a:rPr lang="en-US" sz="2400" dirty="0">
                <a:latin typeface="Comic Sans MS" panose="030F0702030302020204" pitchFamily="66" charset="0"/>
              </a:rPr>
              <a:t> </a:t>
            </a:r>
            <a:r>
              <a:rPr lang="en-US" sz="2400" dirty="0" err="1">
                <a:latin typeface="Comic Sans MS" panose="030F0702030302020204" pitchFamily="66" charset="0"/>
              </a:rPr>
              <a:t>programlıdırlar</a:t>
            </a:r>
            <a:r>
              <a:rPr lang="en-US" sz="2400" dirty="0">
                <a:latin typeface="Comic Sans MS" panose="030F0702030302020204" pitchFamily="66" charset="0"/>
              </a:rPr>
              <a:t> </a:t>
            </a:r>
            <a:r>
              <a:rPr lang="en-US" sz="2400" dirty="0" err="1">
                <a:latin typeface="Comic Sans MS" panose="030F0702030302020204" pitchFamily="66" charset="0"/>
              </a:rPr>
              <a:t>ve</a:t>
            </a:r>
            <a:r>
              <a:rPr lang="en-US" sz="2400" dirty="0">
                <a:latin typeface="Comic Sans MS" panose="030F0702030302020204" pitchFamily="66" charset="0"/>
              </a:rPr>
              <a:t> </a:t>
            </a:r>
            <a:r>
              <a:rPr lang="en-US" sz="2400" dirty="0" err="1">
                <a:latin typeface="Comic Sans MS" panose="030F0702030302020204" pitchFamily="66" charset="0"/>
              </a:rPr>
              <a:t>kendilerini</a:t>
            </a:r>
            <a:r>
              <a:rPr lang="en-US" sz="2400" dirty="0">
                <a:latin typeface="Comic Sans MS" panose="030F0702030302020204" pitchFamily="66" charset="0"/>
              </a:rPr>
              <a:t> </a:t>
            </a:r>
            <a:r>
              <a:rPr lang="en-US" sz="2400" dirty="0" err="1">
                <a:latin typeface="Comic Sans MS" panose="030F0702030302020204" pitchFamily="66" charset="0"/>
              </a:rPr>
              <a:t>kopyalayıp</a:t>
            </a:r>
            <a:r>
              <a:rPr lang="en-US" sz="2400" dirty="0">
                <a:latin typeface="Comic Sans MS" panose="030F0702030302020204" pitchFamily="66" charset="0"/>
              </a:rPr>
              <a:t> </a:t>
            </a:r>
            <a:r>
              <a:rPr lang="en-US" sz="2400" dirty="0" err="1">
                <a:latin typeface="Comic Sans MS" panose="030F0702030302020204" pitchFamily="66" charset="0"/>
              </a:rPr>
              <a:t>kopyalamayacakları</a:t>
            </a:r>
            <a:r>
              <a:rPr lang="en-US" sz="2400" dirty="0">
                <a:latin typeface="Comic Sans MS" panose="030F0702030302020204" pitchFamily="66" charset="0"/>
              </a:rPr>
              <a:t> </a:t>
            </a:r>
            <a:r>
              <a:rPr lang="en-US" sz="2400" dirty="0" err="1">
                <a:latin typeface="Comic Sans MS" panose="030F0702030302020204" pitchFamily="66" charset="0"/>
              </a:rPr>
              <a:t>konusunda</a:t>
            </a:r>
            <a:r>
              <a:rPr lang="en-US" sz="2400" dirty="0">
                <a:latin typeface="Comic Sans MS" panose="030F0702030302020204" pitchFamily="66" charset="0"/>
              </a:rPr>
              <a:t> </a:t>
            </a:r>
            <a:r>
              <a:rPr lang="en-US" sz="2400" dirty="0" err="1">
                <a:latin typeface="Comic Sans MS" panose="030F0702030302020204" pitchFamily="66" charset="0"/>
              </a:rPr>
              <a:t>kontrol</a:t>
            </a:r>
            <a:r>
              <a:rPr lang="en-US" sz="2400" dirty="0">
                <a:latin typeface="Comic Sans MS" panose="030F0702030302020204" pitchFamily="66" charset="0"/>
              </a:rPr>
              <a:t> </a:t>
            </a:r>
            <a:r>
              <a:rPr lang="en-US" sz="2400" dirty="0" err="1">
                <a:latin typeface="Comic Sans MS" panose="030F0702030302020204" pitchFamily="66" charset="0"/>
              </a:rPr>
              <a:t>altındadırlar</a:t>
            </a:r>
            <a:r>
              <a:rPr lang="en-US" sz="2400" dirty="0">
                <a:latin typeface="Comic Sans MS" panose="030F0702030302020204" pitchFamily="66" charset="0"/>
              </a:rPr>
              <a:t>. </a:t>
            </a:r>
            <a:endParaRPr lang="tr-TR" sz="2400" dirty="0">
              <a:latin typeface="Comic Sans MS" panose="030F0702030302020204" pitchFamily="66" charset="0"/>
            </a:endParaRPr>
          </a:p>
          <a:p>
            <a:pPr algn="just">
              <a:buFont typeface="Wingdings" pitchFamily="2" charset="2"/>
              <a:buNone/>
            </a:pPr>
            <a:endParaRPr lang="tr-TR" sz="2400" dirty="0">
              <a:latin typeface="Comic Sans MS" panose="030F0702030302020204" pitchFamily="66" charset="0"/>
            </a:endParaRPr>
          </a:p>
          <a:p>
            <a:pPr algn="just">
              <a:buFont typeface="Wingdings" pitchFamily="2" charset="2"/>
              <a:buNone/>
            </a:pPr>
            <a:r>
              <a:rPr lang="en-US" sz="2400" dirty="0" err="1">
                <a:latin typeface="Comic Sans MS" panose="030F0702030302020204" pitchFamily="66" charset="0"/>
              </a:rPr>
              <a:t>Ayrıca</a:t>
            </a:r>
            <a:r>
              <a:rPr lang="en-US" sz="2400" dirty="0">
                <a:latin typeface="Comic Sans MS" panose="030F0702030302020204" pitchFamily="66" charset="0"/>
              </a:rPr>
              <a:t> </a:t>
            </a:r>
            <a:r>
              <a:rPr lang="en-US" sz="2400" dirty="0" err="1">
                <a:latin typeface="Comic Sans MS" panose="030F0702030302020204" pitchFamily="66" charset="0"/>
              </a:rPr>
              <a:t>tüm</a:t>
            </a:r>
            <a:r>
              <a:rPr lang="en-US" sz="2400" dirty="0">
                <a:latin typeface="Comic Sans MS" panose="030F0702030302020204" pitchFamily="66" charset="0"/>
              </a:rPr>
              <a:t> </a:t>
            </a:r>
            <a:r>
              <a:rPr lang="en-US" sz="2400" dirty="0" err="1">
                <a:latin typeface="Comic Sans MS" panose="030F0702030302020204" pitchFamily="66" charset="0"/>
              </a:rPr>
              <a:t>hücrelerin</a:t>
            </a:r>
            <a:r>
              <a:rPr lang="en-US" sz="2400" dirty="0">
                <a:latin typeface="Comic Sans MS" panose="030F0702030302020204" pitchFamily="66" charset="0"/>
              </a:rPr>
              <a:t> </a:t>
            </a:r>
            <a:r>
              <a:rPr lang="en-US" sz="2400" dirty="0" err="1">
                <a:latin typeface="Comic Sans MS" panose="030F0702030302020204" pitchFamily="66" charset="0"/>
              </a:rPr>
              <a:t>programlanmış</a:t>
            </a:r>
            <a:r>
              <a:rPr lang="en-US" sz="2400" dirty="0">
                <a:latin typeface="Comic Sans MS" panose="030F0702030302020204" pitchFamily="66" charset="0"/>
              </a:rPr>
              <a:t> </a:t>
            </a:r>
            <a:r>
              <a:rPr lang="en-US" sz="2400" dirty="0" err="1">
                <a:latin typeface="Comic Sans MS" panose="030F0702030302020204" pitchFamily="66" charset="0"/>
              </a:rPr>
              <a:t>bir</a:t>
            </a:r>
            <a:r>
              <a:rPr lang="en-US" sz="2400" dirty="0">
                <a:latin typeface="Comic Sans MS" panose="030F0702030302020204" pitchFamily="66" charset="0"/>
              </a:rPr>
              <a:t> </a:t>
            </a:r>
            <a:r>
              <a:rPr lang="en-US" sz="2400" dirty="0" err="1">
                <a:latin typeface="Comic Sans MS" panose="030F0702030302020204" pitchFamily="66" charset="0"/>
              </a:rPr>
              <a:t>ömrü</a:t>
            </a:r>
            <a:r>
              <a:rPr lang="en-US" sz="2400" dirty="0">
                <a:latin typeface="Comic Sans MS" panose="030F0702030302020204" pitchFamily="66" charset="0"/>
              </a:rPr>
              <a:t> </a:t>
            </a:r>
            <a:r>
              <a:rPr lang="en-US" sz="2400" dirty="0" err="1">
                <a:latin typeface="Comic Sans MS" panose="030F0702030302020204" pitchFamily="66" charset="0"/>
              </a:rPr>
              <a:t>vardır</a:t>
            </a:r>
            <a:r>
              <a:rPr lang="en-US" sz="2400" dirty="0">
                <a:latin typeface="Comic Sans MS" panose="030F0702030302020204" pitchFamily="66" charset="0"/>
              </a:rPr>
              <a:t> </a:t>
            </a:r>
            <a:r>
              <a:rPr lang="en-US" sz="2400" dirty="0" err="1">
                <a:latin typeface="Comic Sans MS" panose="030F0702030302020204" pitchFamily="66" charset="0"/>
              </a:rPr>
              <a:t>ve</a:t>
            </a:r>
            <a:r>
              <a:rPr lang="en-US" sz="2400" dirty="0">
                <a:latin typeface="Comic Sans MS" panose="030F0702030302020204" pitchFamily="66" charset="0"/>
              </a:rPr>
              <a:t> </a:t>
            </a:r>
            <a:r>
              <a:rPr lang="en-US" sz="2400" dirty="0" err="1">
                <a:latin typeface="Comic Sans MS" panose="030F0702030302020204" pitchFamily="66" charset="0"/>
              </a:rPr>
              <a:t>bu</a:t>
            </a:r>
            <a:r>
              <a:rPr lang="en-US" sz="2400" dirty="0">
                <a:latin typeface="Comic Sans MS" panose="030F0702030302020204" pitchFamily="66" charset="0"/>
              </a:rPr>
              <a:t> </a:t>
            </a:r>
            <a:r>
              <a:rPr lang="en-US" sz="2400" dirty="0" err="1">
                <a:latin typeface="Comic Sans MS" panose="030F0702030302020204" pitchFamily="66" charset="0"/>
              </a:rPr>
              <a:t>sürenin</a:t>
            </a:r>
            <a:r>
              <a:rPr lang="en-US" sz="2400" dirty="0">
                <a:latin typeface="Comic Sans MS" panose="030F0702030302020204" pitchFamily="66" charset="0"/>
              </a:rPr>
              <a:t> </a:t>
            </a:r>
            <a:r>
              <a:rPr lang="en-US" sz="2400" dirty="0" err="1">
                <a:latin typeface="Comic Sans MS" panose="030F0702030302020204" pitchFamily="66" charset="0"/>
              </a:rPr>
              <a:t>sonunda</a:t>
            </a:r>
            <a:r>
              <a:rPr lang="en-US" sz="2400" dirty="0">
                <a:latin typeface="Comic Sans MS" panose="030F0702030302020204" pitchFamily="66" charset="0"/>
              </a:rPr>
              <a:t> </a:t>
            </a:r>
            <a:r>
              <a:rPr lang="en-US" sz="2400" dirty="0" err="1">
                <a:latin typeface="Comic Sans MS" panose="030F0702030302020204" pitchFamily="66" charset="0"/>
              </a:rPr>
              <a:t>doğal</a:t>
            </a:r>
            <a:r>
              <a:rPr lang="en-US" sz="2400" dirty="0">
                <a:latin typeface="Comic Sans MS" panose="030F0702030302020204" pitchFamily="66" charset="0"/>
              </a:rPr>
              <a:t> </a:t>
            </a:r>
            <a:r>
              <a:rPr lang="en-US" sz="2400" dirty="0" err="1">
                <a:latin typeface="Comic Sans MS" panose="030F0702030302020204" pitchFamily="66" charset="0"/>
              </a:rPr>
              <a:t>olarak</a:t>
            </a:r>
            <a:r>
              <a:rPr lang="en-US" sz="2400" dirty="0">
                <a:latin typeface="Comic Sans MS" panose="030F0702030302020204" pitchFamily="66" charset="0"/>
              </a:rPr>
              <a:t> </a:t>
            </a:r>
            <a:r>
              <a:rPr lang="en-US" sz="2400" dirty="0" err="1">
                <a:latin typeface="Comic Sans MS" panose="030F0702030302020204" pitchFamily="66" charset="0"/>
              </a:rPr>
              <a:t>ölürler</a:t>
            </a:r>
            <a:r>
              <a:rPr lang="en-US" sz="2400" dirty="0">
                <a:latin typeface="Comic Sans MS" panose="030F0702030302020204" pitchFamily="66" charset="0"/>
              </a:rPr>
              <a:t> </a:t>
            </a:r>
            <a:r>
              <a:rPr lang="en-US" sz="2400" dirty="0" err="1">
                <a:latin typeface="Comic Sans MS" panose="030F0702030302020204" pitchFamily="66" charset="0"/>
              </a:rPr>
              <a:t>ve</a:t>
            </a:r>
            <a:r>
              <a:rPr lang="en-US" sz="2400" dirty="0">
                <a:latin typeface="Comic Sans MS" panose="030F0702030302020204" pitchFamily="66" charset="0"/>
              </a:rPr>
              <a:t> </a:t>
            </a:r>
            <a:r>
              <a:rPr lang="en-US" sz="2400" dirty="0" err="1">
                <a:latin typeface="Comic Sans MS" panose="030F0702030302020204" pitchFamily="66" charset="0"/>
              </a:rPr>
              <a:t>yerlerine</a:t>
            </a:r>
            <a:r>
              <a:rPr lang="en-US" sz="2400" dirty="0">
                <a:latin typeface="Comic Sans MS" panose="030F0702030302020204" pitchFamily="66" charset="0"/>
              </a:rPr>
              <a:t> </a:t>
            </a:r>
            <a:r>
              <a:rPr lang="en-US" sz="2400" dirty="0" err="1">
                <a:latin typeface="Comic Sans MS" panose="030F0702030302020204" pitchFamily="66" charset="0"/>
              </a:rPr>
              <a:t>yenileri</a:t>
            </a:r>
            <a:r>
              <a:rPr lang="en-US" sz="2400" dirty="0">
                <a:latin typeface="Comic Sans MS" panose="030F0702030302020204" pitchFamily="66" charset="0"/>
              </a:rPr>
              <a:t> </a:t>
            </a:r>
            <a:r>
              <a:rPr lang="en-US" sz="2400" dirty="0" err="1">
                <a:latin typeface="Comic Sans MS" panose="030F0702030302020204" pitchFamily="66" charset="0"/>
              </a:rPr>
              <a:t>eklenir</a:t>
            </a:r>
            <a:r>
              <a:rPr lang="en-US" sz="2400" dirty="0">
                <a:latin typeface="Comic Sans MS" panose="030F0702030302020204" pitchFamily="66" charset="0"/>
              </a:rPr>
              <a:t>.</a:t>
            </a:r>
            <a:endParaRPr lang="tr-TR" sz="2400" dirty="0">
              <a:solidFill>
                <a:srgbClr val="7030A0"/>
              </a:solidFill>
              <a:latin typeface="Comic Sans MS" panose="030F0702030302020204" pitchFamily="66" charset="0"/>
            </a:endParaRPr>
          </a:p>
        </p:txBody>
      </p:sp>
      <p:pic>
        <p:nvPicPr>
          <p:cNvPr id="3074" name="Picture 2" descr="Cell cycle - Wikipedia">
            <a:extLst>
              <a:ext uri="{FF2B5EF4-FFF2-40B4-BE49-F238E27FC236}">
                <a16:creationId xmlns:a16="http://schemas.microsoft.com/office/drawing/2014/main" id="{8135E8E8-BB5D-44A1-A7A9-D6B00F3205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6414" y="121640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98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3804035" y="1064609"/>
            <a:ext cx="7265552" cy="3785652"/>
          </a:xfrm>
          <a:prstGeom prst="rect">
            <a:avLst/>
          </a:prstGeom>
          <a:noFill/>
        </p:spPr>
        <p:txBody>
          <a:bodyPr wrap="square" rtlCol="0">
            <a:spAutoFit/>
          </a:bodyPr>
          <a:lstStyle/>
          <a:p>
            <a:pPr marL="342900" indent="-342900" algn="just">
              <a:buFont typeface="Wingdings" panose="05000000000000000000" pitchFamily="2" charset="2"/>
              <a:buChar char="q"/>
            </a:pPr>
            <a:r>
              <a:rPr lang="en-US" sz="2000" dirty="0" err="1">
                <a:solidFill>
                  <a:srgbClr val="C00000"/>
                </a:solidFill>
                <a:latin typeface="Comic Sans MS" panose="030F0702030302020204" pitchFamily="66" charset="0"/>
              </a:rPr>
              <a:t>Hücrenin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kopyalanması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esnasında</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bir</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hata</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olduğunda</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ve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kopyalanan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hücre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hatalı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olduğunda</a:t>
            </a:r>
            <a:r>
              <a:rPr lang="en-US" sz="2000" dirty="0">
                <a:solidFill>
                  <a:srgbClr val="C00000"/>
                </a:solidFill>
                <a:latin typeface="Comic Sans MS" panose="030F0702030302020204" pitchFamily="66" charset="0"/>
              </a:rPr>
              <a:t> </a:t>
            </a:r>
            <a:r>
              <a:rPr lang="tr-TR" sz="2000" dirty="0">
                <a:solidFill>
                  <a:srgbClr val="C00000"/>
                </a:solidFill>
                <a:latin typeface="Comic Sans MS" panose="030F0702030302020204" pitchFamily="66" charset="0"/>
              </a:rPr>
              <a:t>bu düzenli işleyen süreç bozulur.</a:t>
            </a:r>
            <a:r>
              <a:rPr lang="tr-TR" sz="2000" b="0" i="0" dirty="0">
                <a:solidFill>
                  <a:srgbClr val="C00000"/>
                </a:solidFill>
                <a:effectLst/>
                <a:latin typeface="system-ui"/>
              </a:rPr>
              <a:t> </a:t>
            </a:r>
          </a:p>
          <a:p>
            <a:pPr algn="just">
              <a:buFont typeface="Wingdings" pitchFamily="2" charset="2"/>
              <a:buNone/>
            </a:pPr>
            <a:endParaRPr lang="tr-TR" sz="2000" dirty="0">
              <a:solidFill>
                <a:srgbClr val="212529"/>
              </a:solidFill>
              <a:latin typeface="system-ui"/>
            </a:endParaRPr>
          </a:p>
          <a:p>
            <a:pPr marL="342900" indent="-342900" algn="just">
              <a:buFont typeface="Wingdings" panose="05000000000000000000" pitchFamily="2" charset="2"/>
              <a:buChar char="q"/>
            </a:pPr>
            <a:r>
              <a:rPr lang="tr-TR" sz="2000" dirty="0">
                <a:latin typeface="Comic Sans MS" panose="030F0702030302020204" pitchFamily="66" charset="0"/>
              </a:rPr>
              <a:t>Hücreler giderek daha anormal hale geldikçe, yaşlı veya hasar görmüş hücreler ölmeleri gereken zamanda yaşamlarını sürdürürler ve ihtiyaç duyulmasa da yeni hücreler ortaya çıkar. Bu ekstra hücreler durmadan bölünebilirler ve </a:t>
            </a:r>
            <a:r>
              <a:rPr lang="tr-TR" sz="2000" dirty="0">
                <a:solidFill>
                  <a:srgbClr val="0070C0"/>
                </a:solidFill>
                <a:latin typeface="Comic Sans MS" panose="030F0702030302020204" pitchFamily="66" charset="0"/>
              </a:rPr>
              <a:t>tümör</a:t>
            </a:r>
            <a:r>
              <a:rPr lang="tr-TR" sz="2000" dirty="0">
                <a:latin typeface="Comic Sans MS" panose="030F0702030302020204" pitchFamily="66" charset="0"/>
              </a:rPr>
              <a:t> adı verilen yumrular oluşturabilirler. </a:t>
            </a:r>
            <a:r>
              <a:rPr lang="en-US" sz="2000" dirty="0">
                <a:latin typeface="Comic Sans MS" panose="030F0702030302020204" pitchFamily="66" charset="0"/>
              </a:rPr>
              <a:t>Bu </a:t>
            </a:r>
            <a:r>
              <a:rPr lang="en-US" sz="2000" dirty="0" err="1">
                <a:latin typeface="Comic Sans MS" panose="030F0702030302020204" pitchFamily="66" charset="0"/>
              </a:rPr>
              <a:t>durumda</a:t>
            </a:r>
            <a:r>
              <a:rPr lang="en-US" sz="2000" dirty="0">
                <a:latin typeface="Comic Sans MS" panose="030F0702030302020204" pitchFamily="66" charset="0"/>
              </a:rPr>
              <a:t> </a:t>
            </a:r>
            <a:r>
              <a:rPr lang="en-US" sz="2000" dirty="0" err="1">
                <a:latin typeface="Comic Sans MS" panose="030F0702030302020204" pitchFamily="66" charset="0"/>
              </a:rPr>
              <a:t>vücudun</a:t>
            </a:r>
            <a:r>
              <a:rPr lang="en-US" sz="2000" dirty="0">
                <a:latin typeface="Comic Sans MS" panose="030F0702030302020204" pitchFamily="66" charset="0"/>
              </a:rPr>
              <a:t> </a:t>
            </a:r>
            <a:r>
              <a:rPr lang="en-US" sz="2000" dirty="0" err="1">
                <a:latin typeface="Comic Sans MS" panose="030F0702030302020204" pitchFamily="66" charset="0"/>
              </a:rPr>
              <a:t>bu</a:t>
            </a:r>
            <a:r>
              <a:rPr lang="en-US" sz="2000" dirty="0">
                <a:latin typeface="Comic Sans MS" panose="030F0702030302020204" pitchFamily="66" charset="0"/>
              </a:rPr>
              <a:t> </a:t>
            </a:r>
            <a:r>
              <a:rPr lang="en-US" sz="2000" dirty="0" err="1">
                <a:latin typeface="Comic Sans MS" panose="030F0702030302020204" pitchFamily="66" charset="0"/>
              </a:rPr>
              <a:t>kısmı</a:t>
            </a:r>
            <a:r>
              <a:rPr lang="en-US" sz="2000" dirty="0">
                <a:latin typeface="Comic Sans MS" panose="030F0702030302020204" pitchFamily="66" charset="0"/>
              </a:rPr>
              <a:t> </a:t>
            </a:r>
            <a:r>
              <a:rPr lang="en-US" sz="2000" dirty="0" err="1">
                <a:latin typeface="Comic Sans MS" panose="030F0702030302020204" pitchFamily="66" charset="0"/>
              </a:rPr>
              <a:t>gerektiği</a:t>
            </a:r>
            <a:r>
              <a:rPr lang="en-US" sz="2000" dirty="0">
                <a:latin typeface="Comic Sans MS" panose="030F0702030302020204" pitchFamily="66" charset="0"/>
              </a:rPr>
              <a:t> </a:t>
            </a:r>
            <a:r>
              <a:rPr lang="en-US" sz="2000" dirty="0" err="1">
                <a:latin typeface="Comic Sans MS" panose="030F0702030302020204" pitchFamily="66" charset="0"/>
              </a:rPr>
              <a:t>gibi</a:t>
            </a:r>
            <a:r>
              <a:rPr lang="en-US" sz="2000" dirty="0">
                <a:latin typeface="Comic Sans MS" panose="030F0702030302020204" pitchFamily="66" charset="0"/>
              </a:rPr>
              <a:t> </a:t>
            </a:r>
            <a:r>
              <a:rPr lang="en-US" sz="2000" dirty="0" err="1">
                <a:latin typeface="Comic Sans MS" panose="030F0702030302020204" pitchFamily="66" charset="0"/>
              </a:rPr>
              <a:t>veya</a:t>
            </a:r>
            <a:r>
              <a:rPr lang="en-US" sz="2000" dirty="0">
                <a:latin typeface="Comic Sans MS" panose="030F0702030302020204" pitchFamily="66" charset="0"/>
              </a:rPr>
              <a:t> </a:t>
            </a:r>
            <a:r>
              <a:rPr lang="en-US" sz="2000" dirty="0" err="1">
                <a:latin typeface="Comic Sans MS" panose="030F0702030302020204" pitchFamily="66" charset="0"/>
              </a:rPr>
              <a:t>hiç</a:t>
            </a:r>
            <a:r>
              <a:rPr lang="en-US" sz="2000" dirty="0">
                <a:latin typeface="Comic Sans MS" panose="030F0702030302020204" pitchFamily="66" charset="0"/>
              </a:rPr>
              <a:t> </a:t>
            </a:r>
            <a:r>
              <a:rPr lang="en-US" sz="2000" dirty="0" err="1">
                <a:latin typeface="Comic Sans MS" panose="030F0702030302020204" pitchFamily="66" charset="0"/>
              </a:rPr>
              <a:t>çalışamayabilir</a:t>
            </a:r>
            <a:r>
              <a:rPr lang="en-US" sz="2000" dirty="0">
                <a:latin typeface="Comic Sans MS" panose="030F0702030302020204" pitchFamily="66" charset="0"/>
              </a:rPr>
              <a:t>.</a:t>
            </a:r>
            <a:endParaRPr lang="tr-TR" sz="2000" dirty="0">
              <a:latin typeface="Comic Sans MS" panose="030F0702030302020204" pitchFamily="66" charset="0"/>
            </a:endParaRPr>
          </a:p>
          <a:p>
            <a:pPr marL="342900" indent="-342900" algn="just">
              <a:buFont typeface="Wingdings" panose="05000000000000000000" pitchFamily="2" charset="2"/>
              <a:buChar char="q"/>
            </a:pPr>
            <a:endParaRPr lang="tr-TR" sz="2000" dirty="0">
              <a:latin typeface="Comic Sans MS" panose="030F0702030302020204" pitchFamily="66" charset="0"/>
            </a:endParaRPr>
          </a:p>
        </p:txBody>
      </p:sp>
      <p:pic>
        <p:nvPicPr>
          <p:cNvPr id="4" name="Resim 3">
            <a:extLst>
              <a:ext uri="{FF2B5EF4-FFF2-40B4-BE49-F238E27FC236}">
                <a16:creationId xmlns:a16="http://schemas.microsoft.com/office/drawing/2014/main" id="{CD31F482-DA74-43D7-8CFD-F5CE44739138}"/>
              </a:ext>
            </a:extLst>
          </p:cNvPr>
          <p:cNvPicPr>
            <a:picLocks noChangeAspect="1"/>
          </p:cNvPicPr>
          <p:nvPr/>
        </p:nvPicPr>
        <p:blipFill>
          <a:blip r:embed="rId7"/>
          <a:stretch>
            <a:fillRect/>
          </a:stretch>
        </p:blipFill>
        <p:spPr>
          <a:xfrm>
            <a:off x="0" y="1628775"/>
            <a:ext cx="3581561" cy="3069834"/>
          </a:xfrm>
          <a:prstGeom prst="rect">
            <a:avLst/>
          </a:prstGeom>
        </p:spPr>
      </p:pic>
    </p:spTree>
    <p:extLst>
      <p:ext uri="{BB962C8B-B14F-4D97-AF65-F5344CB8AC3E}">
        <p14:creationId xmlns:p14="http://schemas.microsoft.com/office/powerpoint/2010/main" val="1932305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1169448" y="3572830"/>
            <a:ext cx="9775360" cy="1631216"/>
          </a:xfrm>
          <a:prstGeom prst="rect">
            <a:avLst/>
          </a:prstGeom>
          <a:noFill/>
        </p:spPr>
        <p:txBody>
          <a:bodyPr wrap="square" rtlCol="0">
            <a:spAutoFit/>
          </a:bodyPr>
          <a:lstStyle/>
          <a:p>
            <a:pPr algn="just"/>
            <a:endParaRPr lang="tr-TR" sz="2000" dirty="0">
              <a:latin typeface="Comic Sans MS" panose="030F0702030302020204" pitchFamily="66" charset="0"/>
            </a:endParaRPr>
          </a:p>
          <a:p>
            <a:pPr marL="342900" indent="-342900" algn="just">
              <a:buFont typeface="Wingdings" panose="05000000000000000000" pitchFamily="2" charset="2"/>
              <a:buChar char="q"/>
            </a:pPr>
            <a:r>
              <a:rPr lang="en-US" sz="2000" u="sng" dirty="0" err="1">
                <a:latin typeface="Comic Sans MS" panose="030F0702030302020204" pitchFamily="66" charset="0"/>
              </a:rPr>
              <a:t>Tümörleşen</a:t>
            </a:r>
            <a:r>
              <a:rPr lang="en-US" sz="2000" u="sng" dirty="0">
                <a:latin typeface="Comic Sans MS" panose="030F0702030302020204" pitchFamily="66" charset="0"/>
              </a:rPr>
              <a:t> </a:t>
            </a:r>
            <a:r>
              <a:rPr lang="en-US" sz="2000" u="sng" dirty="0" err="1">
                <a:latin typeface="Comic Sans MS" panose="030F0702030302020204" pitchFamily="66" charset="0"/>
              </a:rPr>
              <a:t>hücrelerin</a:t>
            </a:r>
            <a:r>
              <a:rPr lang="en-US" sz="2000" u="sng" dirty="0">
                <a:latin typeface="Comic Sans MS" panose="030F0702030302020204" pitchFamily="66" charset="0"/>
              </a:rPr>
              <a:t> </a:t>
            </a:r>
            <a:r>
              <a:rPr lang="en-US" sz="2000" u="sng" dirty="0" err="1">
                <a:latin typeface="Comic Sans MS" panose="030F0702030302020204" pitchFamily="66" charset="0"/>
              </a:rPr>
              <a:t>en</a:t>
            </a:r>
            <a:r>
              <a:rPr lang="en-US" sz="2000" u="sng" dirty="0">
                <a:latin typeface="Comic Sans MS" panose="030F0702030302020204" pitchFamily="66" charset="0"/>
              </a:rPr>
              <a:t> </a:t>
            </a:r>
            <a:r>
              <a:rPr lang="en-US" sz="2000" u="sng" dirty="0" err="1">
                <a:latin typeface="Comic Sans MS" panose="030F0702030302020204" pitchFamily="66" charset="0"/>
              </a:rPr>
              <a:t>büyük</a:t>
            </a:r>
            <a:r>
              <a:rPr lang="en-US" sz="2000" u="sng" dirty="0">
                <a:latin typeface="Comic Sans MS" panose="030F0702030302020204" pitchFamily="66" charset="0"/>
              </a:rPr>
              <a:t> </a:t>
            </a:r>
            <a:r>
              <a:rPr lang="en-US" sz="2000" u="sng" dirty="0" err="1">
                <a:latin typeface="Comic Sans MS" panose="030F0702030302020204" pitchFamily="66" charset="0"/>
              </a:rPr>
              <a:t>yanılgı</a:t>
            </a:r>
            <a:r>
              <a:rPr lang="tr-TR" sz="2000" u="sng" dirty="0" err="1">
                <a:latin typeface="Comic Sans MS" panose="030F0702030302020204" pitchFamily="66" charset="0"/>
              </a:rPr>
              <a:t>sı</a:t>
            </a:r>
            <a:r>
              <a:rPr lang="en-US" sz="2000" u="sng" dirty="0">
                <a:latin typeface="Comic Sans MS" panose="030F0702030302020204" pitchFamily="66" charset="0"/>
              </a:rPr>
              <a:t> </a:t>
            </a:r>
            <a:r>
              <a:rPr lang="en-US" sz="2000" u="sng" dirty="0" err="1">
                <a:latin typeface="Comic Sans MS" panose="030F0702030302020204" pitchFamily="66" charset="0"/>
              </a:rPr>
              <a:t>ise</a:t>
            </a:r>
            <a:r>
              <a:rPr lang="en-US" sz="2000" u="sng" dirty="0">
                <a:latin typeface="Comic Sans MS" panose="030F0702030302020204" pitchFamily="66" charset="0"/>
              </a:rPr>
              <a:t> </a:t>
            </a:r>
            <a:r>
              <a:rPr lang="en-US" sz="2000" u="sng" dirty="0" err="1">
                <a:latin typeface="Comic Sans MS" panose="030F0702030302020204" pitchFamily="66" charset="0"/>
              </a:rPr>
              <a:t>kendilerini</a:t>
            </a:r>
            <a:r>
              <a:rPr lang="en-US" sz="2000" u="sng" dirty="0">
                <a:latin typeface="Comic Sans MS" panose="030F0702030302020204" pitchFamily="66" charset="0"/>
              </a:rPr>
              <a:t> </a:t>
            </a:r>
            <a:r>
              <a:rPr lang="en-US" sz="2000" u="sng" dirty="0" err="1">
                <a:latin typeface="Comic Sans MS" panose="030F0702030302020204" pitchFamily="66" charset="0"/>
              </a:rPr>
              <a:t>sınırsızca</a:t>
            </a:r>
            <a:r>
              <a:rPr lang="en-US" sz="2000" u="sng" dirty="0">
                <a:latin typeface="Comic Sans MS" panose="030F0702030302020204" pitchFamily="66" charset="0"/>
              </a:rPr>
              <a:t> </a:t>
            </a:r>
            <a:r>
              <a:rPr lang="en-US" sz="2000" u="sng" dirty="0" err="1">
                <a:latin typeface="Comic Sans MS" panose="030F0702030302020204" pitchFamily="66" charset="0"/>
              </a:rPr>
              <a:t>kopyalamaya</a:t>
            </a:r>
            <a:r>
              <a:rPr lang="en-US" sz="2000" u="sng" dirty="0">
                <a:latin typeface="Comic Sans MS" panose="030F0702030302020204" pitchFamily="66" charset="0"/>
              </a:rPr>
              <a:t> </a:t>
            </a:r>
            <a:r>
              <a:rPr lang="en-US" sz="2000" u="sng" dirty="0" err="1">
                <a:latin typeface="Comic Sans MS" panose="030F0702030302020204" pitchFamily="66" charset="0"/>
              </a:rPr>
              <a:t>devam</a:t>
            </a:r>
            <a:r>
              <a:rPr lang="en-US" sz="2000" u="sng" dirty="0">
                <a:latin typeface="Comic Sans MS" panose="030F0702030302020204" pitchFamily="66" charset="0"/>
              </a:rPr>
              <a:t> </a:t>
            </a:r>
            <a:r>
              <a:rPr lang="en-US" sz="2000" u="sng" dirty="0" err="1">
                <a:latin typeface="Comic Sans MS" panose="030F0702030302020204" pitchFamily="66" charset="0"/>
              </a:rPr>
              <a:t>etmeleridir</a:t>
            </a:r>
            <a:r>
              <a:rPr lang="en-US" sz="2000" u="sng" dirty="0">
                <a:latin typeface="Comic Sans MS" panose="030F0702030302020204" pitchFamily="66" charset="0"/>
              </a:rPr>
              <a:t>.</a:t>
            </a:r>
            <a:r>
              <a:rPr lang="en-US" sz="2000" dirty="0">
                <a:latin typeface="Comic Sans MS" panose="030F0702030302020204" pitchFamily="66" charset="0"/>
              </a:rPr>
              <a:t> </a:t>
            </a:r>
            <a:r>
              <a:rPr lang="en-US" sz="2000" dirty="0" err="1">
                <a:latin typeface="Comic Sans MS" panose="030F0702030302020204" pitchFamily="66" charset="0"/>
              </a:rPr>
              <a:t>Ayrıca</a:t>
            </a:r>
            <a:r>
              <a:rPr lang="en-US" sz="2000" dirty="0">
                <a:latin typeface="Comic Sans MS" panose="030F0702030302020204" pitchFamily="66" charset="0"/>
              </a:rPr>
              <a:t>, </a:t>
            </a:r>
            <a:r>
              <a:rPr lang="en-US" sz="2000" dirty="0" err="1">
                <a:latin typeface="Comic Sans MS" panose="030F0702030302020204" pitchFamily="66" charset="0"/>
              </a:rPr>
              <a:t>genellikle</a:t>
            </a:r>
            <a:r>
              <a:rPr lang="en-US" sz="2000" dirty="0">
                <a:latin typeface="Comic Sans MS" panose="030F0702030302020204" pitchFamily="66" charset="0"/>
              </a:rPr>
              <a:t> </a:t>
            </a:r>
            <a:r>
              <a:rPr lang="en-US" sz="2000" dirty="0" err="1">
                <a:latin typeface="Comic Sans MS" panose="030F0702030302020204" pitchFamily="66" charset="0"/>
              </a:rPr>
              <a:t>farklılaşmamış</a:t>
            </a:r>
            <a:r>
              <a:rPr lang="en-US" sz="2000" dirty="0">
                <a:latin typeface="Comic Sans MS" panose="030F0702030302020204" pitchFamily="66" charset="0"/>
              </a:rPr>
              <a:t> </a:t>
            </a:r>
            <a:r>
              <a:rPr lang="en-US" sz="2000" dirty="0" err="1">
                <a:latin typeface="Comic Sans MS" panose="030F0702030302020204" pitchFamily="66" charset="0"/>
              </a:rPr>
              <a:t>oldukları</a:t>
            </a:r>
            <a:r>
              <a:rPr lang="en-US" sz="2000" dirty="0">
                <a:latin typeface="Comic Sans MS" panose="030F0702030302020204" pitchFamily="66" charset="0"/>
              </a:rPr>
              <a:t> </a:t>
            </a:r>
            <a:r>
              <a:rPr lang="en-US" sz="2000" dirty="0" err="1">
                <a:latin typeface="Comic Sans MS" panose="030F0702030302020204" pitchFamily="66" charset="0"/>
              </a:rPr>
              <a:t>için</a:t>
            </a:r>
            <a:r>
              <a:rPr lang="en-US" sz="2000" dirty="0">
                <a:latin typeface="Comic Sans MS" panose="030F0702030302020204" pitchFamily="66" charset="0"/>
              </a:rPr>
              <a:t> </a:t>
            </a:r>
            <a:r>
              <a:rPr lang="en-US" sz="2000" dirty="0" err="1">
                <a:latin typeface="Comic Sans MS" panose="030F0702030302020204" pitchFamily="66" charset="0"/>
              </a:rPr>
              <a:t>herhangi</a:t>
            </a:r>
            <a:r>
              <a:rPr lang="en-US" sz="2000" dirty="0">
                <a:latin typeface="Comic Sans MS" panose="030F0702030302020204" pitchFamily="66" charset="0"/>
              </a:rPr>
              <a:t> </a:t>
            </a:r>
            <a:r>
              <a:rPr lang="en-US" sz="2000" dirty="0" err="1">
                <a:latin typeface="Comic Sans MS" panose="030F0702030302020204" pitchFamily="66" charset="0"/>
              </a:rPr>
              <a:t>bir</a:t>
            </a:r>
            <a:r>
              <a:rPr lang="en-US" sz="2000" dirty="0">
                <a:latin typeface="Comic Sans MS" panose="030F0702030302020204" pitchFamily="66" charset="0"/>
              </a:rPr>
              <a:t> </a:t>
            </a:r>
            <a:r>
              <a:rPr lang="en-US" sz="2000" dirty="0" err="1">
                <a:latin typeface="Comic Sans MS" panose="030F0702030302020204" pitchFamily="66" charset="0"/>
              </a:rPr>
              <a:t>dokuda</a:t>
            </a:r>
            <a:r>
              <a:rPr lang="en-US" sz="2000" dirty="0">
                <a:latin typeface="Comic Sans MS" panose="030F0702030302020204" pitchFamily="66" charset="0"/>
              </a:rPr>
              <a:t> </a:t>
            </a:r>
            <a:r>
              <a:rPr lang="en-US" sz="2000" dirty="0" err="1">
                <a:latin typeface="Comic Sans MS" panose="030F0702030302020204" pitchFamily="66" charset="0"/>
              </a:rPr>
              <a:t>bir</a:t>
            </a:r>
            <a:r>
              <a:rPr lang="en-US" sz="2000" dirty="0">
                <a:latin typeface="Comic Sans MS" panose="030F0702030302020204" pitchFamily="66" charset="0"/>
              </a:rPr>
              <a:t> </a:t>
            </a:r>
            <a:r>
              <a:rPr lang="en-US" sz="2000" dirty="0" err="1">
                <a:latin typeface="Comic Sans MS" panose="030F0702030302020204" pitchFamily="66" charset="0"/>
              </a:rPr>
              <a:t>amaca</a:t>
            </a:r>
            <a:r>
              <a:rPr lang="en-US" sz="2000" dirty="0">
                <a:latin typeface="Comic Sans MS" panose="030F0702030302020204" pitchFamily="66" charset="0"/>
              </a:rPr>
              <a:t> </a:t>
            </a:r>
            <a:r>
              <a:rPr lang="en-US" sz="2000" dirty="0" err="1">
                <a:latin typeface="Comic Sans MS" panose="030F0702030302020204" pitchFamily="66" charset="0"/>
              </a:rPr>
              <a:t>hizmet</a:t>
            </a:r>
            <a:r>
              <a:rPr lang="en-US" sz="2000" dirty="0">
                <a:latin typeface="Comic Sans MS" panose="030F0702030302020204" pitchFamily="66" charset="0"/>
              </a:rPr>
              <a:t> </a:t>
            </a:r>
            <a:r>
              <a:rPr lang="en-US" sz="2000" dirty="0" err="1">
                <a:latin typeface="Comic Sans MS" panose="030F0702030302020204" pitchFamily="66" charset="0"/>
              </a:rPr>
              <a:t>etmezler</a:t>
            </a:r>
            <a:r>
              <a:rPr lang="en-US" sz="2000" dirty="0">
                <a:latin typeface="Comic Sans MS" panose="030F0702030302020204" pitchFamily="66" charset="0"/>
              </a:rPr>
              <a:t> </a:t>
            </a:r>
            <a:r>
              <a:rPr lang="en-US" sz="2000" dirty="0" err="1">
                <a:latin typeface="Comic Sans MS" panose="030F0702030302020204" pitchFamily="66" charset="0"/>
              </a:rPr>
              <a:t>ve</a:t>
            </a:r>
            <a:r>
              <a:rPr lang="en-US" sz="2000" dirty="0">
                <a:latin typeface="Comic Sans MS" panose="030F0702030302020204" pitchFamily="66" charset="0"/>
              </a:rPr>
              <a:t> normal </a:t>
            </a:r>
            <a:r>
              <a:rPr lang="en-US" sz="2000" dirty="0" err="1">
                <a:latin typeface="Comic Sans MS" panose="030F0702030302020204" pitchFamily="66" charset="0"/>
              </a:rPr>
              <a:t>hücre</a:t>
            </a:r>
            <a:r>
              <a:rPr lang="en-US" sz="2000" dirty="0">
                <a:latin typeface="Comic Sans MS" panose="030F0702030302020204" pitchFamily="66" charset="0"/>
              </a:rPr>
              <a:t> </a:t>
            </a:r>
            <a:r>
              <a:rPr lang="en-US" sz="2000" dirty="0" err="1">
                <a:latin typeface="Comic Sans MS" panose="030F0702030302020204" pitchFamily="66" charset="0"/>
              </a:rPr>
              <a:t>yaşam</a:t>
            </a:r>
            <a:r>
              <a:rPr lang="en-US" sz="2000" dirty="0">
                <a:latin typeface="Comic Sans MS" panose="030F0702030302020204" pitchFamily="66" charset="0"/>
              </a:rPr>
              <a:t> </a:t>
            </a:r>
            <a:r>
              <a:rPr lang="en-US" sz="2000" dirty="0" err="1">
                <a:latin typeface="Comic Sans MS" panose="030F0702030302020204" pitchFamily="66" charset="0"/>
              </a:rPr>
              <a:t>döngüsüne</a:t>
            </a:r>
            <a:r>
              <a:rPr lang="en-US" sz="2000" dirty="0">
                <a:latin typeface="Comic Sans MS" panose="030F0702030302020204" pitchFamily="66" charset="0"/>
              </a:rPr>
              <a:t> </a:t>
            </a:r>
            <a:r>
              <a:rPr lang="en-US" sz="2000" dirty="0" err="1">
                <a:latin typeface="Comic Sans MS" panose="030F0702030302020204" pitchFamily="66" charset="0"/>
              </a:rPr>
              <a:t>katılmazlar</a:t>
            </a:r>
            <a:r>
              <a:rPr lang="en-US" sz="2000" dirty="0">
                <a:latin typeface="Comic Sans MS" panose="030F0702030302020204" pitchFamily="66" charset="0"/>
              </a:rPr>
              <a:t>.</a:t>
            </a:r>
            <a:endParaRPr lang="tr-TR" sz="2000" dirty="0">
              <a:solidFill>
                <a:srgbClr val="7030A0"/>
              </a:solidFill>
              <a:latin typeface="Comic Sans MS" panose="030F0702030302020204" pitchFamily="66" charset="0"/>
            </a:endParaRPr>
          </a:p>
        </p:txBody>
      </p:sp>
      <p:pic>
        <p:nvPicPr>
          <p:cNvPr id="11" name="Resim 10">
            <a:extLst>
              <a:ext uri="{FF2B5EF4-FFF2-40B4-BE49-F238E27FC236}">
                <a16:creationId xmlns:a16="http://schemas.microsoft.com/office/drawing/2014/main" id="{E540BE61-75BC-449B-BA0E-32850B9CBDC1}"/>
              </a:ext>
            </a:extLst>
          </p:cNvPr>
          <p:cNvPicPr>
            <a:picLocks noChangeAspect="1"/>
          </p:cNvPicPr>
          <p:nvPr/>
        </p:nvPicPr>
        <p:blipFill>
          <a:blip r:embed="rId7"/>
          <a:stretch>
            <a:fillRect/>
          </a:stretch>
        </p:blipFill>
        <p:spPr>
          <a:xfrm>
            <a:off x="2700997" y="1138012"/>
            <a:ext cx="6344529" cy="2434818"/>
          </a:xfrm>
          <a:prstGeom prst="rect">
            <a:avLst/>
          </a:prstGeom>
        </p:spPr>
      </p:pic>
    </p:spTree>
    <p:extLst>
      <p:ext uri="{BB962C8B-B14F-4D97-AF65-F5344CB8AC3E}">
        <p14:creationId xmlns:p14="http://schemas.microsoft.com/office/powerpoint/2010/main" val="75997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err="1">
                <a:solidFill>
                  <a:srgbClr val="FF0000"/>
                </a:solidFill>
                <a:highlight>
                  <a:srgbClr val="FFFF00"/>
                </a:highlight>
                <a:latin typeface="Comic Sans MS" panose="030F0902030302020204" pitchFamily="66" charset="0"/>
              </a:rPr>
              <a:t>Nutrition</a:t>
            </a:r>
            <a:r>
              <a:rPr lang="tr-TR" sz="2800" dirty="0">
                <a:solidFill>
                  <a:srgbClr val="FF0000"/>
                </a:solidFill>
                <a:highlight>
                  <a:srgbClr val="FFFF00"/>
                </a:highlight>
                <a:latin typeface="Comic Sans MS" panose="030F0902030302020204" pitchFamily="66" charset="0"/>
              </a:rPr>
              <a:t> in </a:t>
            </a:r>
            <a:r>
              <a:rPr lang="tr-TR" sz="2800" dirty="0" err="1">
                <a:solidFill>
                  <a:srgbClr val="FF0000"/>
                </a:solidFill>
                <a:highlight>
                  <a:srgbClr val="FFFF00"/>
                </a:highlight>
                <a:latin typeface="Comic Sans MS" panose="030F0902030302020204" pitchFamily="66" charset="0"/>
              </a:rPr>
              <a:t>cancer</a:t>
            </a:r>
            <a:endParaRPr lang="tr-TR" sz="2800" dirty="0">
              <a:solidFill>
                <a:srgbClr val="FF0000"/>
              </a:solidFill>
              <a:highlight>
                <a:srgbClr val="FFFF00"/>
              </a:highlight>
              <a:latin typeface="Comic Sans MS" panose="030F0902030302020204" pitchFamily="66" charset="0"/>
            </a:endParaRPr>
          </a:p>
        </p:txBody>
      </p:sp>
      <p:sp>
        <p:nvSpPr>
          <p:cNvPr id="3" name="Metin kutusu 2">
            <a:extLst>
              <a:ext uri="{FF2B5EF4-FFF2-40B4-BE49-F238E27FC236}">
                <a16:creationId xmlns:a16="http://schemas.microsoft.com/office/drawing/2014/main" id="{49164C03-9E8E-45DD-ADF5-CC248EC22CDC}"/>
              </a:ext>
            </a:extLst>
          </p:cNvPr>
          <p:cNvSpPr txBox="1"/>
          <p:nvPr/>
        </p:nvSpPr>
        <p:spPr>
          <a:xfrm>
            <a:off x="50800" y="1370693"/>
            <a:ext cx="11532382" cy="1015663"/>
          </a:xfrm>
          <a:prstGeom prst="rect">
            <a:avLst/>
          </a:prstGeom>
          <a:noFill/>
        </p:spPr>
        <p:txBody>
          <a:bodyPr wrap="square" rtlCol="0">
            <a:spAutoFit/>
          </a:bodyPr>
          <a:lstStyle/>
          <a:p>
            <a:pPr algn="just"/>
            <a:r>
              <a:rPr lang="tr-TR" sz="2000" b="0" i="0" dirty="0">
                <a:solidFill>
                  <a:srgbClr val="212529"/>
                </a:solidFill>
                <a:effectLst/>
                <a:latin typeface="Comic Sans MS" panose="030F0702030302020204" pitchFamily="66" charset="0"/>
              </a:rPr>
              <a:t>Araştırmacılar, kanserin birçok faktörün etkileşimi sonucu oluştuğu kanısındadırlar. Doğuştan gelen, yani değiştirilemeyen faktörler ile değiştirilebilir ve çevresel faktörlerin kanserin oluşumunda rol oynadığı düşünülmektedir.</a:t>
            </a:r>
          </a:p>
        </p:txBody>
      </p:sp>
      <p:sp>
        <p:nvSpPr>
          <p:cNvPr id="2" name="Metin kutusu 1">
            <a:extLst>
              <a:ext uri="{FF2B5EF4-FFF2-40B4-BE49-F238E27FC236}">
                <a16:creationId xmlns:a16="http://schemas.microsoft.com/office/drawing/2014/main" id="{5A002AE6-4DB9-453E-9315-C6CBCAFB3DB9}"/>
              </a:ext>
            </a:extLst>
          </p:cNvPr>
          <p:cNvSpPr txBox="1"/>
          <p:nvPr/>
        </p:nvSpPr>
        <p:spPr>
          <a:xfrm>
            <a:off x="398673" y="3184553"/>
            <a:ext cx="3690567" cy="2031325"/>
          </a:xfrm>
          <a:prstGeom prst="rect">
            <a:avLst/>
          </a:prstGeom>
          <a:noFill/>
        </p:spPr>
        <p:txBody>
          <a:bodyPr wrap="square" rtlCol="0">
            <a:spAutoFit/>
          </a:bodyPr>
          <a:lstStyle/>
          <a:p>
            <a:pPr algn="l"/>
            <a:r>
              <a:rPr lang="tr-TR" sz="1800" b="1" i="0" u="sng" dirty="0">
                <a:solidFill>
                  <a:srgbClr val="C00000"/>
                </a:solidFill>
                <a:effectLst/>
                <a:latin typeface="Comic Sans MS" panose="030F0702030302020204" pitchFamily="66" charset="0"/>
              </a:rPr>
              <a:t>Değiştirilemeyen faktörler; </a:t>
            </a:r>
          </a:p>
          <a:p>
            <a:pPr marL="285750" indent="-285750" algn="l">
              <a:buFont typeface="Wingdings" panose="05000000000000000000" pitchFamily="2" charset="2"/>
              <a:buChar char="ü"/>
            </a:pPr>
            <a:r>
              <a:rPr lang="tr-TR" sz="1800" b="1" i="0" dirty="0">
                <a:solidFill>
                  <a:srgbClr val="C00000"/>
                </a:solidFill>
                <a:effectLst/>
                <a:latin typeface="Comic Sans MS" panose="030F0702030302020204" pitchFamily="66" charset="0"/>
              </a:rPr>
              <a:t>yaş, </a:t>
            </a:r>
          </a:p>
          <a:p>
            <a:pPr marL="285750" indent="-285750" algn="l">
              <a:buFont typeface="Wingdings" panose="05000000000000000000" pitchFamily="2" charset="2"/>
              <a:buChar char="ü"/>
            </a:pPr>
            <a:r>
              <a:rPr lang="tr-TR" sz="1800" b="1" i="0" dirty="0">
                <a:solidFill>
                  <a:srgbClr val="C00000"/>
                </a:solidFill>
                <a:effectLst/>
                <a:latin typeface="Comic Sans MS" panose="030F0702030302020204" pitchFamily="66" charset="0"/>
              </a:rPr>
              <a:t>cinsiyet, </a:t>
            </a:r>
          </a:p>
          <a:p>
            <a:pPr marL="285750" indent="-285750" algn="l">
              <a:buFont typeface="Wingdings" panose="05000000000000000000" pitchFamily="2" charset="2"/>
              <a:buChar char="ü"/>
            </a:pPr>
            <a:r>
              <a:rPr lang="tr-TR" sz="1800" b="1" i="0" dirty="0">
                <a:solidFill>
                  <a:srgbClr val="C00000"/>
                </a:solidFill>
                <a:effectLst/>
                <a:latin typeface="Comic Sans MS" panose="030F0702030302020204" pitchFamily="66" charset="0"/>
              </a:rPr>
              <a:t>genetik risk faktörleri</a:t>
            </a:r>
          </a:p>
          <a:p>
            <a:pPr marL="285750" indent="-285750" algn="l">
              <a:buFont typeface="Wingdings" panose="05000000000000000000" pitchFamily="2" charset="2"/>
              <a:buChar char="ü"/>
            </a:pPr>
            <a:r>
              <a:rPr lang="tr-TR" sz="1800" b="1" i="0" dirty="0">
                <a:solidFill>
                  <a:srgbClr val="C00000"/>
                </a:solidFill>
                <a:effectLst/>
                <a:latin typeface="Comic Sans MS" panose="030F0702030302020204" pitchFamily="66" charset="0"/>
              </a:rPr>
              <a:t>aile öyküsü </a:t>
            </a:r>
          </a:p>
          <a:p>
            <a:pPr algn="l"/>
            <a:endParaRPr lang="tr-TR" sz="1800" dirty="0">
              <a:solidFill>
                <a:srgbClr val="212529"/>
              </a:solidFill>
              <a:latin typeface="system-ui"/>
            </a:endParaRPr>
          </a:p>
          <a:p>
            <a:endParaRPr lang="tr-TR" dirty="0"/>
          </a:p>
        </p:txBody>
      </p:sp>
      <p:sp>
        <p:nvSpPr>
          <p:cNvPr id="4" name="Metin kutusu 3">
            <a:extLst>
              <a:ext uri="{FF2B5EF4-FFF2-40B4-BE49-F238E27FC236}">
                <a16:creationId xmlns:a16="http://schemas.microsoft.com/office/drawing/2014/main" id="{D4D46690-20DA-4186-AEA2-58AB792E5BA1}"/>
              </a:ext>
            </a:extLst>
          </p:cNvPr>
          <p:cNvSpPr txBox="1"/>
          <p:nvPr/>
        </p:nvSpPr>
        <p:spPr>
          <a:xfrm>
            <a:off x="7563427" y="2517952"/>
            <a:ext cx="4418428" cy="1754326"/>
          </a:xfrm>
          <a:prstGeom prst="rect">
            <a:avLst/>
          </a:prstGeom>
          <a:noFill/>
        </p:spPr>
        <p:txBody>
          <a:bodyPr wrap="square" rtlCol="0">
            <a:spAutoFit/>
          </a:bodyPr>
          <a:lstStyle/>
          <a:p>
            <a:r>
              <a:rPr lang="tr-TR" sz="1800" b="1" i="0" u="sng" dirty="0">
                <a:solidFill>
                  <a:srgbClr val="0070C0"/>
                </a:solidFill>
                <a:effectLst/>
                <a:latin typeface="Comic Sans MS" panose="030F0702030302020204" pitchFamily="66" charset="0"/>
              </a:rPr>
              <a:t>Değiştirilebilir faktörler; </a:t>
            </a:r>
          </a:p>
          <a:p>
            <a:pPr marL="285750" indent="-285750">
              <a:buFont typeface="Wingdings" panose="05000000000000000000" pitchFamily="2" charset="2"/>
              <a:buChar char="ü"/>
            </a:pPr>
            <a:r>
              <a:rPr lang="tr-TR" sz="1800" b="1" i="0" dirty="0">
                <a:solidFill>
                  <a:srgbClr val="0070C0"/>
                </a:solidFill>
                <a:effectLst/>
                <a:latin typeface="Comic Sans MS" panose="030F0702030302020204" pitchFamily="66" charset="0"/>
              </a:rPr>
              <a:t>yaşam biçimi – fiziksel aktivite azlığı, </a:t>
            </a:r>
          </a:p>
          <a:p>
            <a:pPr marL="285750" indent="-285750">
              <a:buFont typeface="Wingdings" panose="05000000000000000000" pitchFamily="2" charset="2"/>
              <a:buChar char="ü"/>
            </a:pPr>
            <a:r>
              <a:rPr lang="tr-TR" sz="1800" b="1" i="0" dirty="0">
                <a:solidFill>
                  <a:srgbClr val="0070C0"/>
                </a:solidFill>
                <a:effectLst/>
                <a:latin typeface="Comic Sans MS" panose="030F0702030302020204" pitchFamily="66" charset="0"/>
              </a:rPr>
              <a:t>sigara ve alkol tüketimi, </a:t>
            </a:r>
          </a:p>
          <a:p>
            <a:pPr marL="285750" indent="-285750">
              <a:buFont typeface="Wingdings" panose="05000000000000000000" pitchFamily="2" charset="2"/>
              <a:buChar char="ü"/>
            </a:pPr>
            <a:r>
              <a:rPr lang="tr-TR" sz="1800" b="1" i="0" dirty="0">
                <a:solidFill>
                  <a:srgbClr val="0070C0"/>
                </a:solidFill>
                <a:effectLst/>
                <a:latin typeface="Comic Sans MS" panose="030F0702030302020204" pitchFamily="66" charset="0"/>
              </a:rPr>
              <a:t>düzensiz beslenme, </a:t>
            </a:r>
          </a:p>
          <a:p>
            <a:pPr marL="285750" indent="-285750">
              <a:buFont typeface="Wingdings" panose="05000000000000000000" pitchFamily="2" charset="2"/>
              <a:buChar char="ü"/>
            </a:pPr>
            <a:r>
              <a:rPr lang="tr-TR" sz="1800" b="1" i="0" dirty="0">
                <a:solidFill>
                  <a:srgbClr val="0070C0"/>
                </a:solidFill>
                <a:effectLst/>
                <a:latin typeface="Comic Sans MS" panose="030F0702030302020204" pitchFamily="66" charset="0"/>
              </a:rPr>
              <a:t>Stres</a:t>
            </a:r>
          </a:p>
        </p:txBody>
      </p:sp>
      <p:pic>
        <p:nvPicPr>
          <p:cNvPr id="5" name="Resim 4">
            <a:extLst>
              <a:ext uri="{FF2B5EF4-FFF2-40B4-BE49-F238E27FC236}">
                <a16:creationId xmlns:a16="http://schemas.microsoft.com/office/drawing/2014/main" id="{CA2C4E7B-7CCC-4DC1-8B99-F8721A13B2FB}"/>
              </a:ext>
            </a:extLst>
          </p:cNvPr>
          <p:cNvPicPr>
            <a:picLocks noChangeAspect="1"/>
          </p:cNvPicPr>
          <p:nvPr/>
        </p:nvPicPr>
        <p:blipFill rotWithShape="1">
          <a:blip r:embed="rId7"/>
          <a:srcRect b="14632"/>
          <a:stretch/>
        </p:blipFill>
        <p:spPr>
          <a:xfrm>
            <a:off x="3784209" y="2389808"/>
            <a:ext cx="3431345" cy="3408117"/>
          </a:xfrm>
          <a:prstGeom prst="rect">
            <a:avLst/>
          </a:prstGeom>
        </p:spPr>
      </p:pic>
      <p:sp>
        <p:nvSpPr>
          <p:cNvPr id="7" name="Metin kutusu 6">
            <a:extLst>
              <a:ext uri="{FF2B5EF4-FFF2-40B4-BE49-F238E27FC236}">
                <a16:creationId xmlns:a16="http://schemas.microsoft.com/office/drawing/2014/main" id="{FE8AC0E7-5DF3-42EA-A092-4EF1CEB960F1}"/>
              </a:ext>
            </a:extLst>
          </p:cNvPr>
          <p:cNvSpPr txBox="1"/>
          <p:nvPr/>
        </p:nvSpPr>
        <p:spPr>
          <a:xfrm>
            <a:off x="7723307" y="5254489"/>
            <a:ext cx="3221501" cy="923330"/>
          </a:xfrm>
          <a:prstGeom prst="rect">
            <a:avLst/>
          </a:prstGeom>
          <a:noFill/>
        </p:spPr>
        <p:txBody>
          <a:bodyPr wrap="square" rtlCol="0">
            <a:spAutoFit/>
          </a:bodyPr>
          <a:lstStyle/>
          <a:p>
            <a:r>
              <a:rPr lang="tr-TR" b="1" u="sng" dirty="0">
                <a:solidFill>
                  <a:srgbClr val="00B050"/>
                </a:solidFill>
                <a:latin typeface="Comic Sans MS" panose="030F0702030302020204" pitchFamily="66" charset="0"/>
              </a:rPr>
              <a:t>Ç</a:t>
            </a:r>
            <a:r>
              <a:rPr lang="tr-TR" sz="1800" b="1" i="0" u="sng" dirty="0">
                <a:solidFill>
                  <a:srgbClr val="00B050"/>
                </a:solidFill>
                <a:effectLst/>
                <a:latin typeface="Comic Sans MS" panose="030F0702030302020204" pitchFamily="66" charset="0"/>
              </a:rPr>
              <a:t>evresel faktörler;</a:t>
            </a:r>
          </a:p>
          <a:p>
            <a:pPr marL="285750" indent="-285750">
              <a:buFont typeface="Wingdings" panose="05000000000000000000" pitchFamily="2" charset="2"/>
              <a:buChar char="ü"/>
            </a:pPr>
            <a:r>
              <a:rPr lang="tr-TR" sz="1800" b="1" i="0" dirty="0">
                <a:solidFill>
                  <a:srgbClr val="00B050"/>
                </a:solidFill>
                <a:effectLst/>
                <a:latin typeface="Comic Sans MS" panose="030F0702030302020204" pitchFamily="66" charset="0"/>
              </a:rPr>
              <a:t>çevre kirliliği </a:t>
            </a:r>
          </a:p>
          <a:p>
            <a:pPr marL="285750" indent="-285750">
              <a:buFont typeface="Wingdings" panose="05000000000000000000" pitchFamily="2" charset="2"/>
              <a:buChar char="ü"/>
            </a:pPr>
            <a:r>
              <a:rPr lang="tr-TR" sz="1800" b="1" i="0" dirty="0">
                <a:solidFill>
                  <a:srgbClr val="00B050"/>
                </a:solidFill>
                <a:effectLst/>
                <a:latin typeface="Comic Sans MS" panose="030F0702030302020204" pitchFamily="66" charset="0"/>
              </a:rPr>
              <a:t>radyasyon</a:t>
            </a:r>
            <a:endParaRPr lang="tr-TR" b="1"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195547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44B4BA3B-D32E-4848-B6C1-A9C27D9DE2AA}"/>
              </a:ext>
            </a:extLst>
          </p:cNvPr>
          <p:cNvPicPr>
            <a:picLocks noChangeAspect="1"/>
          </p:cNvPicPr>
          <p:nvPr/>
        </p:nvPicPr>
        <p:blipFill>
          <a:blip r:embed="rId7"/>
          <a:stretch>
            <a:fillRect/>
          </a:stretch>
        </p:blipFill>
        <p:spPr>
          <a:xfrm>
            <a:off x="116483" y="0"/>
            <a:ext cx="11840341" cy="6858000"/>
          </a:xfrm>
          <a:prstGeom prst="rect">
            <a:avLst/>
          </a:prstGeom>
        </p:spPr>
      </p:pic>
    </p:spTree>
    <p:extLst>
      <p:ext uri="{BB962C8B-B14F-4D97-AF65-F5344CB8AC3E}">
        <p14:creationId xmlns:p14="http://schemas.microsoft.com/office/powerpoint/2010/main" val="3293377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esim">
            <a:extLst>
              <a:ext uri="{FF2B5EF4-FFF2-40B4-BE49-F238E27FC236}">
                <a16:creationId xmlns:a16="http://schemas.microsoft.com/office/drawing/2014/main" id="{571C075B-3233-48DA-AE58-20FED12D15D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3583"/>
          <a:stretch/>
        </p:blipFill>
        <p:spPr bwMode="auto">
          <a:xfrm>
            <a:off x="0" y="1964906"/>
            <a:ext cx="12192000" cy="5012131"/>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F6C7E3E2-903D-4596-955D-F75CF11ABC3C}"/>
              </a:ext>
            </a:extLst>
          </p:cNvPr>
          <p:cNvSpPr txBox="1"/>
          <p:nvPr/>
        </p:nvSpPr>
        <p:spPr>
          <a:xfrm>
            <a:off x="101600" y="752056"/>
            <a:ext cx="11532382" cy="1200329"/>
          </a:xfrm>
          <a:prstGeom prst="rect">
            <a:avLst/>
          </a:prstGeom>
          <a:noFill/>
        </p:spPr>
        <p:txBody>
          <a:bodyPr wrap="square" rtlCol="0">
            <a:spAutoFit/>
          </a:bodyPr>
          <a:lstStyle/>
          <a:p>
            <a:pPr algn="just"/>
            <a:r>
              <a:rPr lang="tr-TR" b="0" i="0" dirty="0">
                <a:solidFill>
                  <a:srgbClr val="212529"/>
                </a:solidFill>
                <a:effectLst/>
                <a:latin typeface="Comic Sans MS" panose="030F0702030302020204" pitchFamily="66" charset="0"/>
              </a:rPr>
              <a:t>Dünya çapında kanser sıklıkları bölgelere göre değişmekle birlikte, </a:t>
            </a:r>
            <a:r>
              <a:rPr lang="tr-TR" b="1" i="0" dirty="0">
                <a:solidFill>
                  <a:srgbClr val="212529"/>
                </a:solidFill>
                <a:effectLst/>
                <a:latin typeface="Comic Sans MS" panose="030F0702030302020204" pitchFamily="66" charset="0"/>
              </a:rPr>
              <a:t>en sık görülen kanser türleri meme kanseri, akciğer kanseri ve kolon (bağırsak) kanseridir.</a:t>
            </a:r>
            <a:r>
              <a:rPr lang="tr-TR" b="0" i="0" dirty="0">
                <a:solidFill>
                  <a:srgbClr val="212529"/>
                </a:solidFill>
                <a:effectLst/>
                <a:latin typeface="Comic Sans MS" panose="030F0702030302020204" pitchFamily="66" charset="0"/>
              </a:rPr>
              <a:t> </a:t>
            </a:r>
          </a:p>
          <a:p>
            <a:pPr algn="just"/>
            <a:r>
              <a:rPr lang="tr-TR" b="0" i="0" dirty="0">
                <a:solidFill>
                  <a:srgbClr val="FF0000"/>
                </a:solidFill>
                <a:effectLst/>
                <a:latin typeface="Comic Sans MS" panose="030F0702030302020204" pitchFamily="66" charset="0"/>
              </a:rPr>
              <a:t>2020 yılında dünya çapında 19,3 milyon kişiye kanser teşhisi konduğu ve 10 milyon kişinin kanserden öldüğü tahmin ediliyor.</a:t>
            </a:r>
          </a:p>
        </p:txBody>
      </p:sp>
    </p:spTree>
    <p:extLst>
      <p:ext uri="{BB962C8B-B14F-4D97-AF65-F5344CB8AC3E}">
        <p14:creationId xmlns:p14="http://schemas.microsoft.com/office/powerpoint/2010/main" val="230046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19092</TotalTime>
  <Words>1523</Words>
  <Application>Microsoft Office PowerPoint</Application>
  <PresentationFormat>Geniş ekran</PresentationFormat>
  <Paragraphs>214</Paragraphs>
  <Slides>30</Slides>
  <Notes>29</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30</vt:i4>
      </vt:variant>
    </vt:vector>
  </HeadingPairs>
  <TitlesOfParts>
    <vt:vector size="41" baseType="lpstr">
      <vt:lpstr>-apple-system</vt:lpstr>
      <vt:lpstr>Arial</vt:lpstr>
      <vt:lpstr>Calibri</vt:lpstr>
      <vt:lpstr>Calibri Light</vt:lpstr>
      <vt:lpstr>Comic Sans MS</vt:lpstr>
      <vt:lpstr>Montserrat</vt:lpstr>
      <vt:lpstr>Open Sans</vt:lpstr>
      <vt:lpstr>system-ui</vt:lpstr>
      <vt:lpstr>Times New Roman</vt:lpstr>
      <vt:lpstr>Wingdings</vt:lpstr>
      <vt:lpstr>Office Teması</vt:lpstr>
      <vt:lpstr>HME103-Beslenme Prensipleri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admin</cp:lastModifiedBy>
  <cp:revision>342</cp:revision>
  <dcterms:created xsi:type="dcterms:W3CDTF">2020-09-28T06:36:33Z</dcterms:created>
  <dcterms:modified xsi:type="dcterms:W3CDTF">2025-01-15T09:15:46Z</dcterms:modified>
</cp:coreProperties>
</file>