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512A25F-56D2-4710-A7D6-8FAB42F349F4}" type="datetimeFigureOut">
              <a:rPr lang="tr-TR" smtClean="0"/>
              <a:t>20.09.2024</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0C89-DB22-4120-88A2-177D032696B9}" type="slidenum">
              <a:rPr lang="tr-TR" smtClean="0"/>
              <a:t>‹#›</a:t>
            </a:fld>
            <a:endParaRPr lang="tr-TR"/>
          </a:p>
        </p:txBody>
      </p:sp>
    </p:spTree>
    <p:extLst>
      <p:ext uri="{BB962C8B-B14F-4D97-AF65-F5344CB8AC3E}">
        <p14:creationId xmlns:p14="http://schemas.microsoft.com/office/powerpoint/2010/main" val="1477778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512A25F-56D2-4710-A7D6-8FAB42F349F4}" type="datetimeFigureOut">
              <a:rPr lang="tr-TR" smtClean="0"/>
              <a:t>20.09.2024</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0C89-DB22-4120-88A2-177D032696B9}" type="slidenum">
              <a:rPr lang="tr-TR" smtClean="0"/>
              <a:t>‹#›</a:t>
            </a:fld>
            <a:endParaRPr lang="tr-TR"/>
          </a:p>
        </p:txBody>
      </p:sp>
    </p:spTree>
    <p:extLst>
      <p:ext uri="{BB962C8B-B14F-4D97-AF65-F5344CB8AC3E}">
        <p14:creationId xmlns:p14="http://schemas.microsoft.com/office/powerpoint/2010/main" val="489283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512A25F-56D2-4710-A7D6-8FAB42F349F4}" type="datetimeFigureOut">
              <a:rPr lang="tr-TR" smtClean="0"/>
              <a:t>20.09.2024</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0C89-DB22-4120-88A2-177D032696B9}"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67321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512A25F-56D2-4710-A7D6-8FAB42F349F4}" type="datetimeFigureOut">
              <a:rPr lang="tr-TR" smtClean="0"/>
              <a:t>20.09.2024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0C89-DB22-4120-88A2-177D032696B9}" type="slidenum">
              <a:rPr lang="tr-TR" smtClean="0"/>
              <a:t>‹#›</a:t>
            </a:fld>
            <a:endParaRPr lang="tr-TR"/>
          </a:p>
        </p:txBody>
      </p:sp>
    </p:spTree>
    <p:extLst>
      <p:ext uri="{BB962C8B-B14F-4D97-AF65-F5344CB8AC3E}">
        <p14:creationId xmlns:p14="http://schemas.microsoft.com/office/powerpoint/2010/main" val="2436004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512A25F-56D2-4710-A7D6-8FAB42F349F4}" type="datetimeFigureOut">
              <a:rPr lang="tr-TR" smtClean="0"/>
              <a:t>20.09.2024</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0C89-DB22-4120-88A2-177D032696B9}"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67393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512A25F-56D2-4710-A7D6-8FAB42F349F4}" type="datetimeFigureOut">
              <a:rPr lang="tr-TR" smtClean="0"/>
              <a:t>20.09.2024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0C89-DB22-4120-88A2-177D032696B9}" type="slidenum">
              <a:rPr lang="tr-TR" smtClean="0"/>
              <a:t>‹#›</a:t>
            </a:fld>
            <a:endParaRPr lang="tr-TR"/>
          </a:p>
        </p:txBody>
      </p:sp>
    </p:spTree>
    <p:extLst>
      <p:ext uri="{BB962C8B-B14F-4D97-AF65-F5344CB8AC3E}">
        <p14:creationId xmlns:p14="http://schemas.microsoft.com/office/powerpoint/2010/main" val="1368676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512A25F-56D2-4710-A7D6-8FAB42F349F4}" type="datetimeFigureOut">
              <a:rPr lang="tr-TR" smtClean="0"/>
              <a:t>20.09.2024</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0C89-DB22-4120-88A2-177D032696B9}" type="slidenum">
              <a:rPr lang="tr-TR" smtClean="0"/>
              <a:t>‹#›</a:t>
            </a:fld>
            <a:endParaRPr lang="tr-TR"/>
          </a:p>
        </p:txBody>
      </p:sp>
    </p:spTree>
    <p:extLst>
      <p:ext uri="{BB962C8B-B14F-4D97-AF65-F5344CB8AC3E}">
        <p14:creationId xmlns:p14="http://schemas.microsoft.com/office/powerpoint/2010/main" val="240364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512A25F-56D2-4710-A7D6-8FAB42F349F4}" type="datetimeFigureOut">
              <a:rPr lang="tr-TR" smtClean="0"/>
              <a:t>20.09.2024</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0C89-DB22-4120-88A2-177D032696B9}" type="slidenum">
              <a:rPr lang="tr-TR" smtClean="0"/>
              <a:t>‹#›</a:t>
            </a:fld>
            <a:endParaRPr lang="tr-TR"/>
          </a:p>
        </p:txBody>
      </p:sp>
    </p:spTree>
    <p:extLst>
      <p:ext uri="{BB962C8B-B14F-4D97-AF65-F5344CB8AC3E}">
        <p14:creationId xmlns:p14="http://schemas.microsoft.com/office/powerpoint/2010/main" val="1706533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512A25F-56D2-4710-A7D6-8FAB42F349F4}" type="datetimeFigureOut">
              <a:rPr lang="tr-TR" smtClean="0"/>
              <a:t>20.09.2024</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0C89-DB22-4120-88A2-177D032696B9}" type="slidenum">
              <a:rPr lang="tr-TR" smtClean="0"/>
              <a:t>‹#›</a:t>
            </a:fld>
            <a:endParaRPr lang="tr-TR"/>
          </a:p>
        </p:txBody>
      </p:sp>
    </p:spTree>
    <p:extLst>
      <p:ext uri="{BB962C8B-B14F-4D97-AF65-F5344CB8AC3E}">
        <p14:creationId xmlns:p14="http://schemas.microsoft.com/office/powerpoint/2010/main" val="1157527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512A25F-56D2-4710-A7D6-8FAB42F349F4}" type="datetimeFigureOut">
              <a:rPr lang="tr-TR" smtClean="0"/>
              <a:t>20.09.2024</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0C89-DB22-4120-88A2-177D032696B9}" type="slidenum">
              <a:rPr lang="tr-TR" smtClean="0"/>
              <a:t>‹#›</a:t>
            </a:fld>
            <a:endParaRPr lang="tr-TR"/>
          </a:p>
        </p:txBody>
      </p:sp>
    </p:spTree>
    <p:extLst>
      <p:ext uri="{BB962C8B-B14F-4D97-AF65-F5344CB8AC3E}">
        <p14:creationId xmlns:p14="http://schemas.microsoft.com/office/powerpoint/2010/main" val="1192327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512A25F-56D2-4710-A7D6-8FAB42F349F4}" type="datetimeFigureOut">
              <a:rPr lang="tr-TR" smtClean="0"/>
              <a:t>20.09.2024</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FAB0C89-DB22-4120-88A2-177D032696B9}" type="slidenum">
              <a:rPr lang="tr-TR" smtClean="0"/>
              <a:t>‹#›</a:t>
            </a:fld>
            <a:endParaRPr lang="tr-TR"/>
          </a:p>
        </p:txBody>
      </p:sp>
    </p:spTree>
    <p:extLst>
      <p:ext uri="{BB962C8B-B14F-4D97-AF65-F5344CB8AC3E}">
        <p14:creationId xmlns:p14="http://schemas.microsoft.com/office/powerpoint/2010/main" val="3025722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512A25F-56D2-4710-A7D6-8FAB42F349F4}" type="datetimeFigureOut">
              <a:rPr lang="tr-TR" smtClean="0"/>
              <a:t>20.09.2024</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0C89-DB22-4120-88A2-177D032696B9}" type="slidenum">
              <a:rPr lang="tr-TR" smtClean="0"/>
              <a:t>‹#›</a:t>
            </a:fld>
            <a:endParaRPr lang="tr-TR"/>
          </a:p>
        </p:txBody>
      </p:sp>
    </p:spTree>
    <p:extLst>
      <p:ext uri="{BB962C8B-B14F-4D97-AF65-F5344CB8AC3E}">
        <p14:creationId xmlns:p14="http://schemas.microsoft.com/office/powerpoint/2010/main" val="706792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3512A25F-56D2-4710-A7D6-8FAB42F349F4}" type="datetimeFigureOut">
              <a:rPr lang="tr-TR" smtClean="0"/>
              <a:t>20.09.2024</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0C89-DB22-4120-88A2-177D032696B9}" type="slidenum">
              <a:rPr lang="tr-TR" smtClean="0"/>
              <a:t>‹#›</a:t>
            </a:fld>
            <a:endParaRPr lang="tr-TR"/>
          </a:p>
        </p:txBody>
      </p:sp>
    </p:spTree>
    <p:extLst>
      <p:ext uri="{BB962C8B-B14F-4D97-AF65-F5344CB8AC3E}">
        <p14:creationId xmlns:p14="http://schemas.microsoft.com/office/powerpoint/2010/main" val="153819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12A25F-56D2-4710-A7D6-8FAB42F349F4}" type="datetimeFigureOut">
              <a:rPr lang="tr-TR" smtClean="0"/>
              <a:t>20.09.2024</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0C89-DB22-4120-88A2-177D032696B9}" type="slidenum">
              <a:rPr lang="tr-TR" smtClean="0"/>
              <a:t>‹#›</a:t>
            </a:fld>
            <a:endParaRPr lang="tr-TR"/>
          </a:p>
        </p:txBody>
      </p:sp>
    </p:spTree>
    <p:extLst>
      <p:ext uri="{BB962C8B-B14F-4D97-AF65-F5344CB8AC3E}">
        <p14:creationId xmlns:p14="http://schemas.microsoft.com/office/powerpoint/2010/main" val="1717982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512A25F-56D2-4710-A7D6-8FAB42F349F4}" type="datetimeFigureOut">
              <a:rPr lang="tr-TR" smtClean="0"/>
              <a:t>20.09.2024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0C89-DB22-4120-88A2-177D032696B9}" type="slidenum">
              <a:rPr lang="tr-TR" smtClean="0"/>
              <a:t>‹#›</a:t>
            </a:fld>
            <a:endParaRPr lang="tr-TR"/>
          </a:p>
        </p:txBody>
      </p:sp>
    </p:spTree>
    <p:extLst>
      <p:ext uri="{BB962C8B-B14F-4D97-AF65-F5344CB8AC3E}">
        <p14:creationId xmlns:p14="http://schemas.microsoft.com/office/powerpoint/2010/main" val="3816417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512A25F-56D2-4710-A7D6-8FAB42F349F4}" type="datetimeFigureOut">
              <a:rPr lang="tr-TR" smtClean="0"/>
              <a:t>20.09.2024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0C89-DB22-4120-88A2-177D032696B9}" type="slidenum">
              <a:rPr lang="tr-TR" smtClean="0"/>
              <a:t>‹#›</a:t>
            </a:fld>
            <a:endParaRPr lang="tr-TR"/>
          </a:p>
        </p:txBody>
      </p:sp>
    </p:spTree>
    <p:extLst>
      <p:ext uri="{BB962C8B-B14F-4D97-AF65-F5344CB8AC3E}">
        <p14:creationId xmlns:p14="http://schemas.microsoft.com/office/powerpoint/2010/main" val="745199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512A25F-56D2-4710-A7D6-8FAB42F349F4}" type="datetimeFigureOut">
              <a:rPr lang="tr-TR" smtClean="0"/>
              <a:t>20.09.2024</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AB0C89-DB22-4120-88A2-177D032696B9}" type="slidenum">
              <a:rPr lang="tr-TR" smtClean="0"/>
              <a:t>‹#›</a:t>
            </a:fld>
            <a:endParaRPr lang="tr-TR"/>
          </a:p>
        </p:txBody>
      </p:sp>
    </p:spTree>
    <p:extLst>
      <p:ext uri="{BB962C8B-B14F-4D97-AF65-F5344CB8AC3E}">
        <p14:creationId xmlns:p14="http://schemas.microsoft.com/office/powerpoint/2010/main" val="19551459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1F9E61-832E-4651-8BA7-20F7F0BF1EEF}"/>
              </a:ext>
            </a:extLst>
          </p:cNvPr>
          <p:cNvSpPr>
            <a:spLocks noGrp="1"/>
          </p:cNvSpPr>
          <p:nvPr>
            <p:ph type="ctrTitle"/>
          </p:nvPr>
        </p:nvSpPr>
        <p:spPr/>
        <p:txBody>
          <a:bodyPr/>
          <a:lstStyle/>
          <a:p>
            <a:r>
              <a:rPr lang="tr-TR" b="1" dirty="0">
                <a:latin typeface="Times New Roman" panose="02020603050405020304" pitchFamily="18" charset="0"/>
                <a:cs typeface="Times New Roman" panose="02020603050405020304" pitchFamily="18" charset="0"/>
              </a:rPr>
              <a:t>SENSÖRLER VE TRANSDÜSERLER</a:t>
            </a:r>
          </a:p>
        </p:txBody>
      </p:sp>
    </p:spTree>
    <p:extLst>
      <p:ext uri="{BB962C8B-B14F-4D97-AF65-F5344CB8AC3E}">
        <p14:creationId xmlns:p14="http://schemas.microsoft.com/office/powerpoint/2010/main" val="2467524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9BBECAD-782D-4F78-A256-C8699DAD09A8}"/>
              </a:ext>
            </a:extLst>
          </p:cNvPr>
          <p:cNvSpPr>
            <a:spLocks noGrp="1"/>
          </p:cNvSpPr>
          <p:nvPr>
            <p:ph idx="1"/>
          </p:nvPr>
        </p:nvSpPr>
        <p:spPr>
          <a:xfrm>
            <a:off x="1044934" y="1288112"/>
            <a:ext cx="10515600" cy="5159196"/>
          </a:xfrm>
        </p:spPr>
        <p:txBody>
          <a:bodyPr>
            <a:normAutofit/>
          </a:bodyPr>
          <a:lstStyle/>
          <a:p>
            <a:pPr algn="just"/>
            <a:r>
              <a:rPr lang="tr-TR" sz="2400" dirty="0">
                <a:latin typeface="Times New Roman" panose="02020603050405020304" pitchFamily="18" charset="0"/>
                <a:cs typeface="Times New Roman" panose="02020603050405020304" pitchFamily="18" charset="0"/>
              </a:rPr>
              <a:t>İnsanlar çevrelerindeki değişiklikleri duyu organları vasıtası ile algılarlar ve buna bağlı olarak da hareket ederler. Buna örnekler verecek olursak üşüdüğümüzde ısıtıcıyı açarız veya ortam karanlık olduğunda ışığı açarız. Bu işleri bizim yerimize yapacak cihazlar olsa ne güzel olurdu diye düşündüğümüz olmuştur. İşte tüm bu fiziksel ortam değişikliklerini (ısı, ışık, basınç, ses, vb.) bizim yerimize algılayan cihazlara “</a:t>
            </a:r>
            <a:r>
              <a:rPr lang="tr-TR" sz="2400" dirty="0" err="1">
                <a:latin typeface="Times New Roman" panose="02020603050405020304" pitchFamily="18" charset="0"/>
                <a:cs typeface="Times New Roman" panose="02020603050405020304" pitchFamily="18" charset="0"/>
              </a:rPr>
              <a:t>sensör</a:t>
            </a:r>
            <a:r>
              <a:rPr lang="tr-TR" sz="2400" dirty="0">
                <a:latin typeface="Times New Roman" panose="02020603050405020304" pitchFamily="18" charset="0"/>
                <a:cs typeface="Times New Roman" panose="02020603050405020304" pitchFamily="18" charset="0"/>
              </a:rPr>
              <a:t>”, algıladığı bilgiyi elektrik enerjisine çeviren cihazlara </a:t>
            </a:r>
            <a:r>
              <a:rPr lang="tr-TR" sz="2400" dirty="0" err="1">
                <a:latin typeface="Times New Roman" panose="02020603050405020304" pitchFamily="18" charset="0"/>
                <a:cs typeface="Times New Roman" panose="02020603050405020304" pitchFamily="18" charset="0"/>
              </a:rPr>
              <a:t>transdüser</a:t>
            </a:r>
            <a:r>
              <a:rPr lang="tr-TR" sz="2400" dirty="0">
                <a:latin typeface="Times New Roman" panose="02020603050405020304" pitchFamily="18" charset="0"/>
                <a:cs typeface="Times New Roman" panose="02020603050405020304" pitchFamily="18" charset="0"/>
              </a:rPr>
              <a:t> denir. </a:t>
            </a:r>
            <a:r>
              <a:rPr lang="tr-TR" sz="2400" dirty="0" err="1">
                <a:latin typeface="Times New Roman" panose="02020603050405020304" pitchFamily="18" charset="0"/>
                <a:cs typeface="Times New Roman" panose="02020603050405020304" pitchFamily="18" charset="0"/>
              </a:rPr>
              <a:t>Sensörlerden</a:t>
            </a:r>
            <a:r>
              <a:rPr lang="tr-TR" sz="2400" dirty="0">
                <a:latin typeface="Times New Roman" panose="02020603050405020304" pitchFamily="18" charset="0"/>
                <a:cs typeface="Times New Roman" panose="02020603050405020304" pitchFamily="18" charset="0"/>
              </a:rPr>
              <a:t> alınan veriler elektrik sinyaline dönüştürüldükten sonra elektronik devreler tarafından yorumlanarak mekanik aletlere kumanda edilebilir. Bu sayede hem günlük hayatımızı hem de endüstriyel üretim süreçlerini çok daha kolaylaştırmış oluruz. </a:t>
            </a:r>
          </a:p>
        </p:txBody>
      </p:sp>
    </p:spTree>
    <p:extLst>
      <p:ext uri="{BB962C8B-B14F-4D97-AF65-F5344CB8AC3E}">
        <p14:creationId xmlns:p14="http://schemas.microsoft.com/office/powerpoint/2010/main" val="4142779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4BC567B-1147-4C02-B7E4-E63A02DFF739}"/>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Çeşitleri </a:t>
            </a:r>
          </a:p>
        </p:txBody>
      </p:sp>
      <p:sp>
        <p:nvSpPr>
          <p:cNvPr id="3" name="İçerik Yer Tutucusu 2">
            <a:extLst>
              <a:ext uri="{FF2B5EF4-FFF2-40B4-BE49-F238E27FC236}">
                <a16:creationId xmlns:a16="http://schemas.microsoft.com/office/drawing/2014/main" id="{F9FDFD5B-A283-4C78-8EB3-97F140FB24D2}"/>
              </a:ext>
            </a:extLst>
          </p:cNvPr>
          <p:cNvSpPr>
            <a:spLocks noGrp="1"/>
          </p:cNvSpPr>
          <p:nvPr>
            <p:ph idx="1"/>
          </p:nvPr>
        </p:nvSpPr>
        <p:spPr>
          <a:xfrm>
            <a:off x="2159842" y="1608814"/>
            <a:ext cx="8915400" cy="5110038"/>
          </a:xfrm>
        </p:spPr>
        <p:txBody>
          <a:bodyPr>
            <a:normAutofit/>
          </a:bodyPr>
          <a:lstStyle/>
          <a:p>
            <a:r>
              <a:rPr lang="tr-TR" sz="2000" dirty="0">
                <a:latin typeface="Times New Roman" panose="02020603050405020304" pitchFamily="18" charset="0"/>
                <a:cs typeface="Times New Roman" panose="02020603050405020304" pitchFamily="18" charset="0"/>
              </a:rPr>
              <a:t>Ortamda oluşan fiziksel bir değişiklikten dolayı mekanik bir makineyi veya elektronik bir devreyi çalıştırmamız gerektiğinde </a:t>
            </a:r>
            <a:r>
              <a:rPr lang="tr-TR" sz="2000" dirty="0" err="1">
                <a:latin typeface="Times New Roman" panose="02020603050405020304" pitchFamily="18" charset="0"/>
                <a:cs typeface="Times New Roman" panose="02020603050405020304" pitchFamily="18" charset="0"/>
              </a:rPr>
              <a:t>sensörleri</a:t>
            </a:r>
            <a:r>
              <a:rPr lang="tr-TR" sz="2000" dirty="0">
                <a:latin typeface="Times New Roman" panose="02020603050405020304" pitchFamily="18" charset="0"/>
                <a:cs typeface="Times New Roman" panose="02020603050405020304" pitchFamily="18" charset="0"/>
              </a:rPr>
              <a:t> kullanırız. Ancak tespit edeceğimiz değişikliğe uygun </a:t>
            </a:r>
            <a:r>
              <a:rPr lang="tr-TR" sz="2000" dirty="0" err="1">
                <a:latin typeface="Times New Roman" panose="02020603050405020304" pitchFamily="18" charset="0"/>
                <a:cs typeface="Times New Roman" panose="02020603050405020304" pitchFamily="18" charset="0"/>
              </a:rPr>
              <a:t>sensör</a:t>
            </a:r>
            <a:r>
              <a:rPr lang="tr-TR" sz="2000" dirty="0">
                <a:latin typeface="Times New Roman" panose="02020603050405020304" pitchFamily="18" charset="0"/>
                <a:cs typeface="Times New Roman" panose="02020603050405020304" pitchFamily="18" charset="0"/>
              </a:rPr>
              <a:t> kullanmalıyız. Örneğin ortamdaki sıcaklık değişimini algılamak için ısı </a:t>
            </a:r>
            <a:r>
              <a:rPr lang="tr-TR" sz="2000" dirty="0" err="1">
                <a:latin typeface="Times New Roman" panose="02020603050405020304" pitchFamily="18" charset="0"/>
                <a:cs typeface="Times New Roman" panose="02020603050405020304" pitchFamily="18" charset="0"/>
              </a:rPr>
              <a:t>sensörlerini</a:t>
            </a:r>
            <a:r>
              <a:rPr lang="tr-TR" sz="2000" dirty="0">
                <a:latin typeface="Times New Roman" panose="02020603050405020304" pitchFamily="18" charset="0"/>
                <a:cs typeface="Times New Roman" panose="02020603050405020304" pitchFamily="18" charset="0"/>
              </a:rPr>
              <a:t>, ışık değişimini algılamak için optik </a:t>
            </a:r>
            <a:r>
              <a:rPr lang="tr-TR" sz="2000" dirty="0" err="1">
                <a:latin typeface="Times New Roman" panose="02020603050405020304" pitchFamily="18" charset="0"/>
                <a:cs typeface="Times New Roman" panose="02020603050405020304" pitchFamily="18" charset="0"/>
              </a:rPr>
              <a:t>sensörlerini</a:t>
            </a:r>
            <a:r>
              <a:rPr lang="tr-TR" sz="2000" dirty="0">
                <a:latin typeface="Times New Roman" panose="02020603050405020304" pitchFamily="18" charset="0"/>
                <a:cs typeface="Times New Roman" panose="02020603050405020304" pitchFamily="18" charset="0"/>
              </a:rPr>
              <a:t> kullanmalıyız. </a:t>
            </a:r>
          </a:p>
          <a:p>
            <a:pPr marL="0" indent="0">
              <a:buNone/>
            </a:pPr>
            <a:r>
              <a:rPr lang="tr-TR" sz="2000" dirty="0" err="1">
                <a:latin typeface="Times New Roman" panose="02020603050405020304" pitchFamily="18" charset="0"/>
                <a:cs typeface="Times New Roman" panose="02020603050405020304" pitchFamily="18" charset="0"/>
              </a:rPr>
              <a:t>Sensör</a:t>
            </a:r>
            <a:r>
              <a:rPr lang="tr-TR" sz="2000" dirty="0">
                <a:latin typeface="Times New Roman" panose="02020603050405020304" pitchFamily="18" charset="0"/>
                <a:cs typeface="Times New Roman" panose="02020603050405020304" pitchFamily="18" charset="0"/>
              </a:rPr>
              <a:t> çeşitlerini şöyle sıralayabiliriz.</a:t>
            </a:r>
          </a:p>
          <a:p>
            <a:r>
              <a:rPr lang="tr-TR" sz="2000" dirty="0">
                <a:latin typeface="Times New Roman" panose="02020603050405020304" pitchFamily="18" charset="0"/>
                <a:cs typeface="Times New Roman" panose="02020603050405020304" pitchFamily="18" charset="0"/>
              </a:rPr>
              <a:t>Isı </a:t>
            </a:r>
            <a:r>
              <a:rPr lang="tr-TR" sz="2000" dirty="0" err="1">
                <a:latin typeface="Times New Roman" panose="02020603050405020304" pitchFamily="18" charset="0"/>
                <a:cs typeface="Times New Roman" panose="02020603050405020304" pitchFamily="18" charset="0"/>
              </a:rPr>
              <a:t>Transdüser</a:t>
            </a:r>
            <a:r>
              <a:rPr lang="tr-TR" sz="2000" dirty="0">
                <a:latin typeface="Times New Roman" panose="02020603050405020304" pitchFamily="18" charset="0"/>
                <a:cs typeface="Times New Roman" panose="02020603050405020304" pitchFamily="18" charset="0"/>
              </a:rPr>
              <a:t> ve </a:t>
            </a:r>
            <a:r>
              <a:rPr lang="tr-TR" sz="2000" dirty="0" err="1">
                <a:latin typeface="Times New Roman" panose="02020603050405020304" pitchFamily="18" charset="0"/>
                <a:cs typeface="Times New Roman" panose="02020603050405020304" pitchFamily="18" charset="0"/>
              </a:rPr>
              <a:t>Sensörleri</a:t>
            </a:r>
            <a:endParaRPr lang="tr-TR" sz="2000" dirty="0">
              <a:latin typeface="Times New Roman" panose="02020603050405020304" pitchFamily="18" charset="0"/>
              <a:cs typeface="Times New Roman" panose="02020603050405020304" pitchFamily="18" charset="0"/>
            </a:endParaRPr>
          </a:p>
          <a:p>
            <a:r>
              <a:rPr lang="tr-TR" sz="2000" dirty="0">
                <a:latin typeface="Times New Roman" panose="02020603050405020304" pitchFamily="18" charset="0"/>
                <a:cs typeface="Times New Roman" panose="02020603050405020304" pitchFamily="18" charset="0"/>
              </a:rPr>
              <a:t>Manyetik </a:t>
            </a:r>
            <a:r>
              <a:rPr lang="tr-TR" sz="2000" dirty="0" err="1">
                <a:latin typeface="Times New Roman" panose="02020603050405020304" pitchFamily="18" charset="0"/>
                <a:cs typeface="Times New Roman" panose="02020603050405020304" pitchFamily="18" charset="0"/>
              </a:rPr>
              <a:t>Transdüser</a:t>
            </a:r>
            <a:r>
              <a:rPr lang="tr-TR" sz="2000" dirty="0">
                <a:latin typeface="Times New Roman" panose="02020603050405020304" pitchFamily="18" charset="0"/>
                <a:cs typeface="Times New Roman" panose="02020603050405020304" pitchFamily="18" charset="0"/>
              </a:rPr>
              <a:t> ve </a:t>
            </a:r>
            <a:r>
              <a:rPr lang="tr-TR" sz="2000" dirty="0" err="1">
                <a:latin typeface="Times New Roman" panose="02020603050405020304" pitchFamily="18" charset="0"/>
                <a:cs typeface="Times New Roman" panose="02020603050405020304" pitchFamily="18" charset="0"/>
              </a:rPr>
              <a:t>Sensörler</a:t>
            </a:r>
            <a:r>
              <a:rPr lang="tr-TR" sz="2000" dirty="0">
                <a:latin typeface="Times New Roman" panose="02020603050405020304" pitchFamily="18" charset="0"/>
                <a:cs typeface="Times New Roman" panose="02020603050405020304" pitchFamily="18" charset="0"/>
              </a:rPr>
              <a:t> </a:t>
            </a:r>
          </a:p>
          <a:p>
            <a:r>
              <a:rPr lang="tr-TR" sz="2000" dirty="0">
                <a:latin typeface="Times New Roman" panose="02020603050405020304" pitchFamily="18" charset="0"/>
                <a:cs typeface="Times New Roman" panose="02020603050405020304" pitchFamily="18" charset="0"/>
              </a:rPr>
              <a:t>Basınç (gerilme) </a:t>
            </a:r>
            <a:r>
              <a:rPr lang="tr-TR" sz="2000" dirty="0" err="1">
                <a:latin typeface="Times New Roman" panose="02020603050405020304" pitchFamily="18" charset="0"/>
                <a:cs typeface="Times New Roman" panose="02020603050405020304" pitchFamily="18" charset="0"/>
              </a:rPr>
              <a:t>Transdüserleri</a:t>
            </a:r>
            <a:r>
              <a:rPr lang="tr-TR" sz="2000" dirty="0">
                <a:latin typeface="Times New Roman" panose="02020603050405020304" pitchFamily="18" charset="0"/>
                <a:cs typeface="Times New Roman" panose="02020603050405020304" pitchFamily="18" charset="0"/>
              </a:rPr>
              <a:t> </a:t>
            </a:r>
          </a:p>
          <a:p>
            <a:r>
              <a:rPr lang="tr-TR" sz="2000" dirty="0">
                <a:latin typeface="Times New Roman" panose="02020603050405020304" pitchFamily="18" charset="0"/>
                <a:cs typeface="Times New Roman" panose="02020603050405020304" pitchFamily="18" charset="0"/>
              </a:rPr>
              <a:t>Optik </a:t>
            </a:r>
            <a:r>
              <a:rPr lang="tr-TR" sz="2000" dirty="0" err="1">
                <a:latin typeface="Times New Roman" panose="02020603050405020304" pitchFamily="18" charset="0"/>
                <a:cs typeface="Times New Roman" panose="02020603050405020304" pitchFamily="18" charset="0"/>
              </a:rPr>
              <a:t>Transdüser</a:t>
            </a:r>
            <a:r>
              <a:rPr lang="tr-TR" sz="2000" dirty="0">
                <a:latin typeface="Times New Roman" panose="02020603050405020304" pitchFamily="18" charset="0"/>
                <a:cs typeface="Times New Roman" panose="02020603050405020304" pitchFamily="18" charset="0"/>
              </a:rPr>
              <a:t> ve </a:t>
            </a:r>
            <a:r>
              <a:rPr lang="tr-TR" sz="2000" dirty="0" err="1">
                <a:latin typeface="Times New Roman" panose="02020603050405020304" pitchFamily="18" charset="0"/>
                <a:cs typeface="Times New Roman" panose="02020603050405020304" pitchFamily="18" charset="0"/>
              </a:rPr>
              <a:t>Sensörler</a:t>
            </a:r>
            <a:r>
              <a:rPr lang="tr-TR" sz="2000" dirty="0">
                <a:latin typeface="Times New Roman" panose="02020603050405020304" pitchFamily="18" charset="0"/>
                <a:cs typeface="Times New Roman" panose="02020603050405020304" pitchFamily="18" charset="0"/>
              </a:rPr>
              <a:t> </a:t>
            </a:r>
          </a:p>
          <a:p>
            <a:r>
              <a:rPr lang="tr-TR" sz="2000" dirty="0">
                <a:latin typeface="Times New Roman" panose="02020603050405020304" pitchFamily="18" charset="0"/>
                <a:cs typeface="Times New Roman" panose="02020603050405020304" pitchFamily="18" charset="0"/>
              </a:rPr>
              <a:t>Ses </a:t>
            </a:r>
            <a:r>
              <a:rPr lang="tr-TR" sz="2000" dirty="0" err="1">
                <a:latin typeface="Times New Roman" panose="02020603050405020304" pitchFamily="18" charset="0"/>
                <a:cs typeface="Times New Roman" panose="02020603050405020304" pitchFamily="18" charset="0"/>
              </a:rPr>
              <a:t>Transdüser</a:t>
            </a:r>
            <a:r>
              <a:rPr lang="tr-TR" sz="2000" dirty="0">
                <a:latin typeface="Times New Roman" panose="02020603050405020304" pitchFamily="18" charset="0"/>
                <a:cs typeface="Times New Roman" panose="02020603050405020304" pitchFamily="18" charset="0"/>
              </a:rPr>
              <a:t> ve </a:t>
            </a:r>
            <a:r>
              <a:rPr lang="tr-TR" sz="2000" dirty="0" err="1">
                <a:latin typeface="Times New Roman" panose="02020603050405020304" pitchFamily="18" charset="0"/>
                <a:cs typeface="Times New Roman" panose="02020603050405020304" pitchFamily="18" charset="0"/>
              </a:rPr>
              <a:t>sensörleri</a:t>
            </a:r>
            <a:r>
              <a:rPr lang="tr-TR"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38485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B93BB7A-1DA6-4EFE-A2DA-F0E04A5E74F2}"/>
              </a:ext>
            </a:extLst>
          </p:cNvPr>
          <p:cNvSpPr>
            <a:spLocks noGrp="1"/>
          </p:cNvSpPr>
          <p:nvPr>
            <p:ph idx="1"/>
          </p:nvPr>
        </p:nvSpPr>
        <p:spPr>
          <a:xfrm>
            <a:off x="1593574" y="911224"/>
            <a:ext cx="10515600" cy="5330549"/>
          </a:xfrm>
        </p:spPr>
        <p:txBody>
          <a:bodyPr/>
          <a:lstStyle/>
          <a:p>
            <a:pPr marL="0" indent="0">
              <a:buNone/>
            </a:pPr>
            <a:r>
              <a:rPr lang="tr-TR" sz="2000">
                <a:latin typeface="Times New Roman" panose="02020603050405020304" pitchFamily="18" charset="0"/>
                <a:cs typeface="Times New Roman" panose="02020603050405020304" pitchFamily="18" charset="0"/>
              </a:rPr>
              <a:t>Sensörlerin aktif ve pasif sensörler olarak iki türlü sınıflandırılırlar. </a:t>
            </a:r>
          </a:p>
          <a:p>
            <a:pPr>
              <a:buFont typeface="Wingdings" panose="05000000000000000000" pitchFamily="2" charset="2"/>
              <a:buChar char="Ø"/>
            </a:pPr>
            <a:r>
              <a:rPr lang="tr-TR" sz="2000">
                <a:latin typeface="Times New Roman" panose="02020603050405020304" pitchFamily="18" charset="0"/>
                <a:cs typeface="Times New Roman" panose="02020603050405020304" pitchFamily="18" charset="0"/>
              </a:rPr>
              <a:t>Pasif sensörler çalışırken dışardan enerjiye ihtiyaç duyan elemanlardır.</a:t>
            </a:r>
          </a:p>
          <a:p>
            <a:pPr>
              <a:buFont typeface="Wingdings" panose="05000000000000000000" pitchFamily="2" charset="2"/>
              <a:buChar char="Ø"/>
            </a:pPr>
            <a:r>
              <a:rPr lang="tr-TR" sz="2000">
                <a:latin typeface="Times New Roman" panose="02020603050405020304" pitchFamily="18" charset="0"/>
                <a:cs typeface="Times New Roman" panose="02020603050405020304" pitchFamily="18" charset="0"/>
              </a:rPr>
              <a:t>Aktif sensörler ise çalışmak için dışardan bir enerjiye ihtiyaç duymayan elemanlardır</a:t>
            </a:r>
            <a:r>
              <a:rPr lang="tr-TR"/>
              <a:t>.</a:t>
            </a:r>
          </a:p>
          <a:p>
            <a:pPr marL="0" indent="0">
              <a:buNone/>
            </a:pPr>
            <a:endParaRPr lang="tr-TR"/>
          </a:p>
          <a:p>
            <a:endParaRPr lang="tr-TR" dirty="0"/>
          </a:p>
        </p:txBody>
      </p:sp>
    </p:spTree>
    <p:extLst>
      <p:ext uri="{BB962C8B-B14F-4D97-AF65-F5344CB8AC3E}">
        <p14:creationId xmlns:p14="http://schemas.microsoft.com/office/powerpoint/2010/main" val="3421464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DAF8AAF-C25D-4E08-B3A9-0374B0E62AE0}"/>
              </a:ext>
            </a:extLst>
          </p:cNvPr>
          <p:cNvSpPr>
            <a:spLocks noGrp="1"/>
          </p:cNvSpPr>
          <p:nvPr>
            <p:ph type="title"/>
          </p:nvPr>
        </p:nvSpPr>
        <p:spPr>
          <a:xfrm>
            <a:off x="2036334" y="663866"/>
            <a:ext cx="8911687" cy="1280890"/>
          </a:xfrm>
        </p:spPr>
        <p:txBody>
          <a:bodyPr/>
          <a:lstStyle/>
          <a:p>
            <a:r>
              <a:rPr lang="tr-TR" dirty="0">
                <a:latin typeface="Times New Roman" panose="02020603050405020304" pitchFamily="18" charset="0"/>
                <a:cs typeface="Times New Roman" panose="02020603050405020304" pitchFamily="18" charset="0"/>
              </a:rPr>
              <a:t>Çeşitli </a:t>
            </a:r>
            <a:r>
              <a:rPr lang="tr-TR" dirty="0" err="1">
                <a:latin typeface="Times New Roman" panose="02020603050405020304" pitchFamily="18" charset="0"/>
                <a:cs typeface="Times New Roman" panose="02020603050405020304" pitchFamily="18" charset="0"/>
              </a:rPr>
              <a:t>Sensör</a:t>
            </a:r>
            <a:r>
              <a:rPr lang="tr-TR" dirty="0">
                <a:latin typeface="Times New Roman" panose="02020603050405020304" pitchFamily="18" charset="0"/>
                <a:cs typeface="Times New Roman" panose="02020603050405020304" pitchFamily="18" charset="0"/>
              </a:rPr>
              <a:t> Uygulamaları</a:t>
            </a:r>
          </a:p>
        </p:txBody>
      </p:sp>
      <p:pic>
        <p:nvPicPr>
          <p:cNvPr id="4" name="İçerik Yer Tutucusu 3">
            <a:extLst>
              <a:ext uri="{FF2B5EF4-FFF2-40B4-BE49-F238E27FC236}">
                <a16:creationId xmlns:a16="http://schemas.microsoft.com/office/drawing/2014/main" id="{A312F40F-4258-4445-97BF-F11355B49CDF}"/>
              </a:ext>
            </a:extLst>
          </p:cNvPr>
          <p:cNvPicPr>
            <a:picLocks noGrp="1" noChangeAspect="1"/>
          </p:cNvPicPr>
          <p:nvPr>
            <p:ph idx="1"/>
          </p:nvPr>
        </p:nvPicPr>
        <p:blipFill>
          <a:blip r:embed="rId2"/>
          <a:stretch>
            <a:fillRect/>
          </a:stretch>
        </p:blipFill>
        <p:spPr>
          <a:xfrm>
            <a:off x="2863141" y="1597000"/>
            <a:ext cx="5020376" cy="3134162"/>
          </a:xfrm>
          <a:prstGeom prst="rect">
            <a:avLst/>
          </a:prstGeom>
        </p:spPr>
      </p:pic>
      <p:sp>
        <p:nvSpPr>
          <p:cNvPr id="5" name="Dikdörtgen 4">
            <a:extLst>
              <a:ext uri="{FF2B5EF4-FFF2-40B4-BE49-F238E27FC236}">
                <a16:creationId xmlns:a16="http://schemas.microsoft.com/office/drawing/2014/main" id="{93DD6721-F53A-4212-823C-48BD74DE43DE}"/>
              </a:ext>
            </a:extLst>
          </p:cNvPr>
          <p:cNvSpPr/>
          <p:nvPr/>
        </p:nvSpPr>
        <p:spPr>
          <a:xfrm>
            <a:off x="1787516" y="4796135"/>
            <a:ext cx="10051975" cy="923330"/>
          </a:xfrm>
          <a:prstGeom prst="rect">
            <a:avLst/>
          </a:prstGeom>
        </p:spPr>
        <p:txBody>
          <a:bodyPr wrap="square">
            <a:spAutoFit/>
          </a:bodyPr>
          <a:lstStyle/>
          <a:p>
            <a:r>
              <a:rPr lang="tr-TR" b="1" dirty="0">
                <a:latin typeface="Times New Roman" panose="02020603050405020304" pitchFamily="18" charset="0"/>
                <a:cs typeface="Times New Roman" panose="02020603050405020304" pitchFamily="18" charset="0"/>
              </a:rPr>
              <a:t>Şekil 1: </a:t>
            </a:r>
            <a:r>
              <a:rPr lang="tr-TR" dirty="0">
                <a:latin typeface="Times New Roman" panose="02020603050405020304" pitchFamily="18" charset="0"/>
                <a:cs typeface="Times New Roman" panose="02020603050405020304" pitchFamily="18" charset="0"/>
              </a:rPr>
              <a:t>Sensörlü otomatik kapı </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Şekil 1’deki uygulamada üzerinde hareket algılayıcı bir </a:t>
            </a:r>
            <a:r>
              <a:rPr lang="tr-TR" dirty="0" err="1">
                <a:latin typeface="Times New Roman" panose="02020603050405020304" pitchFamily="18" charset="0"/>
                <a:cs typeface="Times New Roman" panose="02020603050405020304" pitchFamily="18" charset="0"/>
              </a:rPr>
              <a:t>sensöre</a:t>
            </a:r>
            <a:r>
              <a:rPr lang="tr-TR" dirty="0">
                <a:latin typeface="Times New Roman" panose="02020603050405020304" pitchFamily="18" charset="0"/>
                <a:cs typeface="Times New Roman" panose="02020603050405020304" pitchFamily="18" charset="0"/>
              </a:rPr>
              <a:t> sahip olan otomatik bir kapı görülmektedir.</a:t>
            </a:r>
          </a:p>
        </p:txBody>
      </p:sp>
    </p:spTree>
    <p:extLst>
      <p:ext uri="{BB962C8B-B14F-4D97-AF65-F5344CB8AC3E}">
        <p14:creationId xmlns:p14="http://schemas.microsoft.com/office/powerpoint/2010/main" val="1298853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85E6CD6-9269-42CF-B1F0-CF61FB244EE1}"/>
              </a:ext>
            </a:extLst>
          </p:cNvPr>
          <p:cNvSpPr>
            <a:spLocks noGrp="1"/>
          </p:cNvSpPr>
          <p:nvPr>
            <p:ph idx="1"/>
          </p:nvPr>
        </p:nvSpPr>
        <p:spPr>
          <a:xfrm>
            <a:off x="6095999" y="1684134"/>
            <a:ext cx="5027875" cy="4145768"/>
          </a:xfrm>
        </p:spPr>
        <p:txBody>
          <a:bodyPr>
            <a:normAutofit/>
          </a:bodyPr>
          <a:lstStyle/>
          <a:p>
            <a:r>
              <a:rPr lang="tr-TR" sz="2000" dirty="0">
                <a:latin typeface="Times New Roman" panose="02020603050405020304" pitchFamily="18" charset="0"/>
                <a:cs typeface="Times New Roman" panose="02020603050405020304" pitchFamily="18" charset="0"/>
              </a:rPr>
              <a:t>İçinden geçmiş olduğumuz metal detektör cihazı manyetik </a:t>
            </a:r>
            <a:r>
              <a:rPr lang="tr-TR" sz="2000" dirty="0" err="1">
                <a:latin typeface="Times New Roman" panose="02020603050405020304" pitchFamily="18" charset="0"/>
                <a:cs typeface="Times New Roman" panose="02020603050405020304" pitchFamily="18" charset="0"/>
              </a:rPr>
              <a:t>sensörler</a:t>
            </a:r>
            <a:r>
              <a:rPr lang="tr-TR" sz="2000" dirty="0">
                <a:latin typeface="Times New Roman" panose="02020603050405020304" pitchFamily="18" charset="0"/>
                <a:cs typeface="Times New Roman" panose="02020603050405020304" pitchFamily="18" charset="0"/>
              </a:rPr>
              <a:t> vasıtası ile silah bıçak gibi yoğun metalleri algılayarak alarm veren bir cihazdır. Günümüzde güvenlik amaçlı olarak işyerleri ve özel alanlarda giriş kontrollerinde kullanılmaktadır.</a:t>
            </a:r>
          </a:p>
          <a:p>
            <a:endParaRPr lang="tr-TR" sz="2000" dirty="0">
              <a:latin typeface="Times New Roman" panose="02020603050405020304" pitchFamily="18" charset="0"/>
              <a:cs typeface="Times New Roman" panose="02020603050405020304" pitchFamily="18" charset="0"/>
            </a:endParaRPr>
          </a:p>
          <a:p>
            <a:endParaRPr lang="tr-TR" sz="2000" dirty="0">
              <a:latin typeface="Times New Roman" panose="02020603050405020304" pitchFamily="18" charset="0"/>
              <a:cs typeface="Times New Roman" panose="02020603050405020304" pitchFamily="18" charset="0"/>
            </a:endParaRPr>
          </a:p>
          <a:p>
            <a:endParaRPr lang="tr-TR" sz="2000" dirty="0">
              <a:latin typeface="Times New Roman" panose="02020603050405020304" pitchFamily="18" charset="0"/>
              <a:cs typeface="Times New Roman" panose="02020603050405020304" pitchFamily="18" charset="0"/>
            </a:endParaRPr>
          </a:p>
          <a:p>
            <a:endParaRPr lang="tr-TR" sz="2000" dirty="0">
              <a:latin typeface="Times New Roman" panose="02020603050405020304" pitchFamily="18" charset="0"/>
              <a:cs typeface="Times New Roman" panose="02020603050405020304" pitchFamily="18" charset="0"/>
            </a:endParaRPr>
          </a:p>
        </p:txBody>
      </p:sp>
      <p:pic>
        <p:nvPicPr>
          <p:cNvPr id="4" name="Resim 3">
            <a:extLst>
              <a:ext uri="{FF2B5EF4-FFF2-40B4-BE49-F238E27FC236}">
                <a16:creationId xmlns:a16="http://schemas.microsoft.com/office/drawing/2014/main" id="{E6617669-9683-47F8-9205-5D84C694115B}"/>
              </a:ext>
            </a:extLst>
          </p:cNvPr>
          <p:cNvPicPr>
            <a:picLocks noChangeAspect="1"/>
          </p:cNvPicPr>
          <p:nvPr/>
        </p:nvPicPr>
        <p:blipFill>
          <a:blip r:embed="rId2"/>
          <a:stretch>
            <a:fillRect/>
          </a:stretch>
        </p:blipFill>
        <p:spPr>
          <a:xfrm>
            <a:off x="2625118" y="843242"/>
            <a:ext cx="2181529" cy="2458448"/>
          </a:xfrm>
          <a:prstGeom prst="rect">
            <a:avLst/>
          </a:prstGeom>
        </p:spPr>
      </p:pic>
      <p:sp>
        <p:nvSpPr>
          <p:cNvPr id="5" name="Dikdörtgen 4">
            <a:extLst>
              <a:ext uri="{FF2B5EF4-FFF2-40B4-BE49-F238E27FC236}">
                <a16:creationId xmlns:a16="http://schemas.microsoft.com/office/drawing/2014/main" id="{7310ED06-7056-492E-8073-F33DFDAC00AA}"/>
              </a:ext>
            </a:extLst>
          </p:cNvPr>
          <p:cNvSpPr/>
          <p:nvPr/>
        </p:nvSpPr>
        <p:spPr>
          <a:xfrm>
            <a:off x="2010290" y="6466712"/>
            <a:ext cx="2956259" cy="400110"/>
          </a:xfrm>
          <a:prstGeom prst="rect">
            <a:avLst/>
          </a:prstGeom>
        </p:spPr>
        <p:txBody>
          <a:bodyPr wrap="none">
            <a:spAutoFit/>
          </a:bodyPr>
          <a:lstStyle/>
          <a:p>
            <a:r>
              <a:rPr lang="tr-TR" sz="2000" b="1" dirty="0">
                <a:latin typeface="Times New Roman" panose="02020603050405020304" pitchFamily="18" charset="0"/>
                <a:cs typeface="Times New Roman" panose="02020603050405020304" pitchFamily="18" charset="0"/>
              </a:rPr>
              <a:t>Şekil 2:</a:t>
            </a:r>
            <a:r>
              <a:rPr lang="tr-TR" sz="2000" dirty="0">
                <a:latin typeface="Times New Roman" panose="02020603050405020304" pitchFamily="18" charset="0"/>
                <a:cs typeface="Times New Roman" panose="02020603050405020304" pitchFamily="18" charset="0"/>
              </a:rPr>
              <a:t> Metal </a:t>
            </a:r>
            <a:r>
              <a:rPr lang="tr-TR" sz="2000" dirty="0" err="1">
                <a:latin typeface="Times New Roman" panose="02020603050405020304" pitchFamily="18" charset="0"/>
                <a:cs typeface="Times New Roman" panose="02020603050405020304" pitchFamily="18" charset="0"/>
              </a:rPr>
              <a:t>dedektörler</a:t>
            </a:r>
            <a:r>
              <a:rPr lang="tr-TR" sz="2000" dirty="0">
                <a:latin typeface="Times New Roman" panose="02020603050405020304" pitchFamily="18" charset="0"/>
                <a:cs typeface="Times New Roman" panose="02020603050405020304" pitchFamily="18" charset="0"/>
              </a:rPr>
              <a:t> </a:t>
            </a:r>
          </a:p>
        </p:txBody>
      </p:sp>
      <p:pic>
        <p:nvPicPr>
          <p:cNvPr id="8" name="Resim 7">
            <a:extLst>
              <a:ext uri="{FF2B5EF4-FFF2-40B4-BE49-F238E27FC236}">
                <a16:creationId xmlns:a16="http://schemas.microsoft.com/office/drawing/2014/main" id="{22B5D7B4-87FB-4514-BD7D-1302500F3C7B}"/>
              </a:ext>
            </a:extLst>
          </p:cNvPr>
          <p:cNvPicPr>
            <a:picLocks noChangeAspect="1"/>
          </p:cNvPicPr>
          <p:nvPr/>
        </p:nvPicPr>
        <p:blipFill>
          <a:blip r:embed="rId3"/>
          <a:stretch>
            <a:fillRect/>
          </a:stretch>
        </p:blipFill>
        <p:spPr>
          <a:xfrm>
            <a:off x="1836126" y="3757018"/>
            <a:ext cx="3568512" cy="2257740"/>
          </a:xfrm>
          <a:prstGeom prst="rect">
            <a:avLst/>
          </a:prstGeom>
        </p:spPr>
      </p:pic>
    </p:spTree>
    <p:extLst>
      <p:ext uri="{BB962C8B-B14F-4D97-AF65-F5344CB8AC3E}">
        <p14:creationId xmlns:p14="http://schemas.microsoft.com/office/powerpoint/2010/main" val="1453479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a:extLst>
              <a:ext uri="{FF2B5EF4-FFF2-40B4-BE49-F238E27FC236}">
                <a16:creationId xmlns:a16="http://schemas.microsoft.com/office/drawing/2014/main" id="{054D0E3C-6DBB-461E-AFD0-C09FB61C03F8}"/>
              </a:ext>
            </a:extLst>
          </p:cNvPr>
          <p:cNvPicPr>
            <a:picLocks noGrp="1" noChangeAspect="1"/>
          </p:cNvPicPr>
          <p:nvPr>
            <p:ph idx="1"/>
          </p:nvPr>
        </p:nvPicPr>
        <p:blipFill>
          <a:blip r:embed="rId2"/>
          <a:stretch>
            <a:fillRect/>
          </a:stretch>
        </p:blipFill>
        <p:spPr>
          <a:xfrm>
            <a:off x="2180882" y="1280924"/>
            <a:ext cx="3048425" cy="2114845"/>
          </a:xfrm>
          <a:prstGeom prst="rect">
            <a:avLst/>
          </a:prstGeom>
        </p:spPr>
      </p:pic>
      <p:sp>
        <p:nvSpPr>
          <p:cNvPr id="5" name="Dikdörtgen 4">
            <a:extLst>
              <a:ext uri="{FF2B5EF4-FFF2-40B4-BE49-F238E27FC236}">
                <a16:creationId xmlns:a16="http://schemas.microsoft.com/office/drawing/2014/main" id="{A496C8D3-AB5A-4DB0-A91B-F2D3E99919E1}"/>
              </a:ext>
            </a:extLst>
          </p:cNvPr>
          <p:cNvSpPr/>
          <p:nvPr/>
        </p:nvSpPr>
        <p:spPr>
          <a:xfrm>
            <a:off x="5886616" y="1280924"/>
            <a:ext cx="6096000" cy="2308324"/>
          </a:xfrm>
          <a:prstGeom prst="rect">
            <a:avLst/>
          </a:prstGeom>
        </p:spPr>
        <p:txBody>
          <a:bodyPr>
            <a:spAutoFit/>
          </a:bodyPr>
          <a:lstStyle/>
          <a:p>
            <a:r>
              <a:rPr lang="tr-TR" dirty="0">
                <a:latin typeface="Times New Roman" panose="02020603050405020304" pitchFamily="18" charset="0"/>
                <a:cs typeface="Times New Roman" panose="02020603050405020304" pitchFamily="18" charset="0"/>
              </a:rPr>
              <a:t>Uygulamada araç tamponu üzerine yerleştirilen </a:t>
            </a:r>
            <a:r>
              <a:rPr lang="tr-TR" dirty="0" err="1">
                <a:latin typeface="Times New Roman" panose="02020603050405020304" pitchFamily="18" charset="0"/>
                <a:cs typeface="Times New Roman" panose="02020603050405020304" pitchFamily="18" charset="0"/>
              </a:rPr>
              <a:t>sensörlerle</a:t>
            </a:r>
            <a:r>
              <a:rPr lang="tr-TR" dirty="0">
                <a:latin typeface="Times New Roman" panose="02020603050405020304" pitchFamily="18" charset="0"/>
                <a:cs typeface="Times New Roman" panose="02020603050405020304" pitchFamily="18" charset="0"/>
              </a:rPr>
              <a:t> yapılan uygulama gözükmektedir. Otomobillerin arka tamponuna yerleştirilen </a:t>
            </a:r>
            <a:r>
              <a:rPr lang="tr-TR" dirty="0" err="1">
                <a:latin typeface="Times New Roman" panose="02020603050405020304" pitchFamily="18" charset="0"/>
                <a:cs typeface="Times New Roman" panose="02020603050405020304" pitchFamily="18" charset="0"/>
              </a:rPr>
              <a:t>ultrasonik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dedektörler</a:t>
            </a:r>
            <a:r>
              <a:rPr lang="tr-TR" dirty="0">
                <a:latin typeface="Times New Roman" panose="02020603050405020304" pitchFamily="18" charset="0"/>
                <a:cs typeface="Times New Roman" panose="02020603050405020304" pitchFamily="18" charset="0"/>
              </a:rPr>
              <a:t> aracılığı ile geri manevra sırasında araçla , arkasındaki engel arasındaki mesafe ölçülür. Bu ölçüm, engele yaklaştıkça frekansı yükselen (periyodu kısalan) </a:t>
            </a:r>
            <a:r>
              <a:rPr lang="tr-TR" dirty="0" err="1">
                <a:latin typeface="Times New Roman" panose="02020603050405020304" pitchFamily="18" charset="0"/>
                <a:cs typeface="Times New Roman" panose="02020603050405020304" pitchFamily="18" charset="0"/>
              </a:rPr>
              <a:t>bip</a:t>
            </a:r>
            <a:r>
              <a:rPr lang="tr-TR" dirty="0">
                <a:latin typeface="Times New Roman" panose="02020603050405020304" pitchFamily="18" charset="0"/>
                <a:cs typeface="Times New Roman" panose="02020603050405020304" pitchFamily="18" charset="0"/>
              </a:rPr>
              <a:t> sesleri ile sürücü tarafından algılanır. Engel ile araç arasındaki mesafe 30 cm’ye kadar düştüğünde </a:t>
            </a:r>
            <a:r>
              <a:rPr lang="tr-TR" dirty="0" err="1">
                <a:latin typeface="Times New Roman" panose="02020603050405020304" pitchFamily="18" charset="0"/>
                <a:cs typeface="Times New Roman" panose="02020603050405020304" pitchFamily="18" charset="0"/>
              </a:rPr>
              <a:t>bip</a:t>
            </a:r>
            <a:r>
              <a:rPr lang="tr-TR" dirty="0">
                <a:latin typeface="Times New Roman" panose="02020603050405020304" pitchFamily="18" charset="0"/>
                <a:cs typeface="Times New Roman" panose="02020603050405020304" pitchFamily="18" charset="0"/>
              </a:rPr>
              <a:t> sesi sürekli hale gelir.</a:t>
            </a:r>
          </a:p>
        </p:txBody>
      </p:sp>
      <p:sp>
        <p:nvSpPr>
          <p:cNvPr id="6" name="Dikdörtgen 5">
            <a:extLst>
              <a:ext uri="{FF2B5EF4-FFF2-40B4-BE49-F238E27FC236}">
                <a16:creationId xmlns:a16="http://schemas.microsoft.com/office/drawing/2014/main" id="{D92F3FB1-1BD7-42A5-89DF-6D2A095A5D3B}"/>
              </a:ext>
            </a:extLst>
          </p:cNvPr>
          <p:cNvSpPr/>
          <p:nvPr/>
        </p:nvSpPr>
        <p:spPr>
          <a:xfrm>
            <a:off x="2279062" y="3589248"/>
            <a:ext cx="2852063" cy="369332"/>
          </a:xfrm>
          <a:prstGeom prst="rect">
            <a:avLst/>
          </a:prstGeom>
        </p:spPr>
        <p:txBody>
          <a:bodyPr wrap="none">
            <a:spAutoFit/>
          </a:bodyPr>
          <a:lstStyle/>
          <a:p>
            <a:r>
              <a:rPr lang="tr-TR" b="1" dirty="0">
                <a:latin typeface="Times New Roman" panose="02020603050405020304" pitchFamily="18" charset="0"/>
                <a:cs typeface="Times New Roman" panose="02020603050405020304" pitchFamily="18" charset="0"/>
              </a:rPr>
              <a:t>Şekil 3: </a:t>
            </a:r>
            <a:r>
              <a:rPr lang="tr-TR" dirty="0">
                <a:latin typeface="Times New Roman" panose="02020603050405020304" pitchFamily="18" charset="0"/>
                <a:cs typeface="Times New Roman" panose="02020603050405020304" pitchFamily="18" charset="0"/>
              </a:rPr>
              <a:t>Araç park </a:t>
            </a:r>
            <a:r>
              <a:rPr lang="tr-TR" dirty="0" err="1">
                <a:latin typeface="Times New Roman" panose="02020603050405020304" pitchFamily="18" charset="0"/>
                <a:cs typeface="Times New Roman" panose="02020603050405020304" pitchFamily="18" charset="0"/>
              </a:rPr>
              <a:t>sensörleri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3131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5CA67D5-0763-412B-854D-4ABF4C89E91E}"/>
              </a:ext>
            </a:extLst>
          </p:cNvPr>
          <p:cNvSpPr>
            <a:spLocks noGrp="1"/>
          </p:cNvSpPr>
          <p:nvPr>
            <p:ph idx="1"/>
          </p:nvPr>
        </p:nvSpPr>
        <p:spPr/>
        <p:txBody>
          <a:bodyPr/>
          <a:lstStyle/>
          <a:p>
            <a:r>
              <a:rPr lang="tr-TR" dirty="0"/>
              <a:t>KAYNAK:</a:t>
            </a:r>
          </a:p>
          <a:p>
            <a:endParaRPr lang="tr-TR" dirty="0"/>
          </a:p>
          <a:p>
            <a:r>
              <a:rPr lang="tr-TR" dirty="0"/>
              <a:t>https://megep.meb.gov.tr/mte_program_modul/moduller_pdf/Sens%C3%B6rler%20Ve%20Transduserler.pdf</a:t>
            </a:r>
          </a:p>
        </p:txBody>
      </p:sp>
    </p:spTree>
    <p:extLst>
      <p:ext uri="{BB962C8B-B14F-4D97-AF65-F5344CB8AC3E}">
        <p14:creationId xmlns:p14="http://schemas.microsoft.com/office/powerpoint/2010/main" val="250056296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34</TotalTime>
  <Words>375</Words>
  <Application>Microsoft Office PowerPoint</Application>
  <PresentationFormat>Geniş ekran</PresentationFormat>
  <Paragraphs>26</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Arial</vt:lpstr>
      <vt:lpstr>Century Gothic</vt:lpstr>
      <vt:lpstr>Times New Roman</vt:lpstr>
      <vt:lpstr>Wingdings</vt:lpstr>
      <vt:lpstr>Wingdings 3</vt:lpstr>
      <vt:lpstr>Duman</vt:lpstr>
      <vt:lpstr>SENSÖRLER VE TRANSDÜSERLER</vt:lpstr>
      <vt:lpstr>PowerPoint Sunusu</vt:lpstr>
      <vt:lpstr>Çeşitleri </vt:lpstr>
      <vt:lpstr>PowerPoint Sunusu</vt:lpstr>
      <vt:lpstr>Çeşitli Sensör Uygulamaları</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SENSÖRLER VE TRANSDÜSERLER</dc:title>
  <dc:creator>Lenovo</dc:creator>
  <cp:lastModifiedBy>Lenovo</cp:lastModifiedBy>
  <cp:revision>6</cp:revision>
  <dcterms:created xsi:type="dcterms:W3CDTF">2024-09-18T08:16:13Z</dcterms:created>
  <dcterms:modified xsi:type="dcterms:W3CDTF">2024-09-20T07:59:20Z</dcterms:modified>
</cp:coreProperties>
</file>