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dirty="0"/>
              <a:pPr/>
              <a:t>9/18/2024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1D7CCE7-1597-4AF8-9304-B7CBE28D5123}"/>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ISI SENSÖR VE TRANDÜSERLERİ</a:t>
            </a:r>
          </a:p>
        </p:txBody>
      </p:sp>
    </p:spTree>
    <p:extLst>
      <p:ext uri="{BB962C8B-B14F-4D97-AF65-F5344CB8AC3E}">
        <p14:creationId xmlns:p14="http://schemas.microsoft.com/office/powerpoint/2010/main" val="1392888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5B25278-4707-45CB-BAB7-6E33C0EBFD26}"/>
              </a:ext>
            </a:extLst>
          </p:cNvPr>
          <p:cNvSpPr>
            <a:spLocks noGrp="1"/>
          </p:cNvSpPr>
          <p:nvPr>
            <p:ph idx="1"/>
          </p:nvPr>
        </p:nvSpPr>
        <p:spPr>
          <a:xfrm>
            <a:off x="2072377" y="1155589"/>
            <a:ext cx="8915400" cy="4895353"/>
          </a:xfrm>
        </p:spPr>
        <p:txBody>
          <a:bodyPr>
            <a:normAutofit/>
          </a:bodyPr>
          <a:lstStyle/>
          <a:p>
            <a:pPr algn="just"/>
            <a:r>
              <a:rPr lang="tr-TR" sz="2400" dirty="0">
                <a:latin typeface="Times New Roman" panose="02020603050405020304" pitchFamily="18" charset="0"/>
                <a:cs typeface="Times New Roman" panose="02020603050405020304" pitchFamily="18" charset="0"/>
              </a:rPr>
              <a:t>Ortamdaki ısı değişimini algılamamıza yarayan cihazlara ısı veya sıcaklık </a:t>
            </a:r>
            <a:r>
              <a:rPr lang="tr-TR" sz="2400" dirty="0" err="1">
                <a:latin typeface="Times New Roman" panose="02020603050405020304" pitchFamily="18" charset="0"/>
                <a:cs typeface="Times New Roman" panose="02020603050405020304" pitchFamily="18" charset="0"/>
              </a:rPr>
              <a:t>sensörleri</a:t>
            </a:r>
            <a:r>
              <a:rPr lang="tr-TR" sz="2400" dirty="0">
                <a:latin typeface="Times New Roman" panose="02020603050405020304" pitchFamily="18" charset="0"/>
                <a:cs typeface="Times New Roman" panose="02020603050405020304" pitchFamily="18" charset="0"/>
              </a:rPr>
              <a:t> diyoruz. Birçok maddenin elektriksel direnci sıcaklıkla değişmektedir. Sıcaklığa karşı hassas olan maddeler kullanılarak sıcaklık kontrolü ve sıcaklık ölçümü yapılır. Sıcaklık ile direnci değişen elektronik malzemelere; </a:t>
            </a:r>
            <a:r>
              <a:rPr lang="tr-TR" sz="2400" dirty="0" err="1">
                <a:latin typeface="Times New Roman" panose="02020603050405020304" pitchFamily="18" charset="0"/>
                <a:cs typeface="Times New Roman" panose="02020603050405020304" pitchFamily="18" charset="0"/>
              </a:rPr>
              <a:t>term</a:t>
            </a:r>
            <a:r>
              <a:rPr lang="tr-TR" sz="2400" dirty="0">
                <a:latin typeface="Times New Roman" panose="02020603050405020304" pitchFamily="18" charset="0"/>
                <a:cs typeface="Times New Roman" panose="02020603050405020304" pitchFamily="18" charset="0"/>
              </a:rPr>
              <a:t> (sıcaklık), </a:t>
            </a:r>
            <a:r>
              <a:rPr lang="tr-TR" sz="2400" dirty="0" err="1">
                <a:latin typeface="Times New Roman" panose="02020603050405020304" pitchFamily="18" charset="0"/>
                <a:cs typeface="Times New Roman" panose="02020603050405020304" pitchFamily="18" charset="0"/>
              </a:rPr>
              <a:t>rezistör</a:t>
            </a:r>
            <a:r>
              <a:rPr lang="tr-TR" sz="2400" dirty="0">
                <a:latin typeface="Times New Roman" panose="02020603050405020304" pitchFamily="18" charset="0"/>
                <a:cs typeface="Times New Roman" panose="02020603050405020304" pitchFamily="18" charset="0"/>
              </a:rPr>
              <a:t> (direnç), kelimelerinin birleşimi olan </a:t>
            </a:r>
            <a:r>
              <a:rPr lang="tr-TR" sz="2400" dirty="0" err="1">
                <a:latin typeface="Times New Roman" panose="02020603050405020304" pitchFamily="18" charset="0"/>
                <a:cs typeface="Times New Roman" panose="02020603050405020304" pitchFamily="18" charset="0"/>
              </a:rPr>
              <a:t>termistör</a:t>
            </a:r>
            <a:r>
              <a:rPr lang="tr-TR" sz="2400" dirty="0">
                <a:latin typeface="Times New Roman" panose="02020603050405020304" pitchFamily="18" charset="0"/>
                <a:cs typeface="Times New Roman" panose="02020603050405020304" pitchFamily="18" charset="0"/>
              </a:rPr>
              <a:t> denir. </a:t>
            </a:r>
            <a:r>
              <a:rPr lang="tr-TR" sz="2400" dirty="0" err="1">
                <a:latin typeface="Times New Roman" panose="02020603050405020304" pitchFamily="18" charset="0"/>
                <a:cs typeface="Times New Roman" panose="02020603050405020304" pitchFamily="18" charset="0"/>
              </a:rPr>
              <a:t>Termistörler</a:t>
            </a:r>
            <a:r>
              <a:rPr lang="tr-TR" sz="2400" dirty="0">
                <a:latin typeface="Times New Roman" panose="02020603050405020304" pitchFamily="18" charset="0"/>
                <a:cs typeface="Times New Roman" panose="02020603050405020304" pitchFamily="18" charset="0"/>
              </a:rPr>
              <a:t> genellikle yarı iletken malzemelerden imal edilmektedir. </a:t>
            </a:r>
            <a:r>
              <a:rPr lang="tr-TR" sz="2400" dirty="0" err="1">
                <a:latin typeface="Times New Roman" panose="02020603050405020304" pitchFamily="18" charset="0"/>
                <a:cs typeface="Times New Roman" panose="02020603050405020304" pitchFamily="18" charset="0"/>
              </a:rPr>
              <a:t>Termistör</a:t>
            </a:r>
            <a:r>
              <a:rPr lang="tr-TR" sz="2400" dirty="0">
                <a:latin typeface="Times New Roman" panose="02020603050405020304" pitchFamily="18" charset="0"/>
                <a:cs typeface="Times New Roman" panose="02020603050405020304" pitchFamily="18" charset="0"/>
              </a:rPr>
              <a:t> yapımında çoğunlukla oksitlenmiş manganez, nikel, bakır veya kobaltın karışımı kullanılır. </a:t>
            </a:r>
          </a:p>
          <a:p>
            <a:pPr algn="just"/>
            <a:r>
              <a:rPr lang="tr-TR" sz="2400" dirty="0" err="1">
                <a:latin typeface="Times New Roman" panose="02020603050405020304" pitchFamily="18" charset="0"/>
                <a:cs typeface="Times New Roman" panose="02020603050405020304" pitchFamily="18" charset="0"/>
              </a:rPr>
              <a:t>Termistörler</a:t>
            </a:r>
            <a:r>
              <a:rPr lang="tr-TR" sz="2400" dirty="0">
                <a:latin typeface="Times New Roman" panose="02020603050405020304" pitchFamily="18" charset="0"/>
                <a:cs typeface="Times New Roman" panose="02020603050405020304" pitchFamily="18" charset="0"/>
              </a:rPr>
              <a:t> ikiye ayrılır sıcaklıkla direnci artan </a:t>
            </a:r>
            <a:r>
              <a:rPr lang="tr-TR" sz="2400" dirty="0" err="1">
                <a:latin typeface="Times New Roman" panose="02020603050405020304" pitchFamily="18" charset="0"/>
                <a:cs typeface="Times New Roman" panose="02020603050405020304" pitchFamily="18" charset="0"/>
              </a:rPr>
              <a:t>termistöre</a:t>
            </a:r>
            <a:r>
              <a:rPr lang="tr-TR" sz="2400" dirty="0">
                <a:latin typeface="Times New Roman" panose="02020603050405020304" pitchFamily="18" charset="0"/>
                <a:cs typeface="Times New Roman" panose="02020603050405020304" pitchFamily="18" charset="0"/>
              </a:rPr>
              <a:t> PTC, sıcaklıkla direnci azalan elemana da NTC denir. </a:t>
            </a:r>
          </a:p>
        </p:txBody>
      </p:sp>
    </p:spTree>
    <p:extLst>
      <p:ext uri="{BB962C8B-B14F-4D97-AF65-F5344CB8AC3E}">
        <p14:creationId xmlns:p14="http://schemas.microsoft.com/office/powerpoint/2010/main" val="3841736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723D1B6-5E7B-4FB1-B192-BB7CDCB5651D}"/>
              </a:ext>
            </a:extLst>
          </p:cNvPr>
          <p:cNvSpPr>
            <a:spLocks noGrp="1"/>
          </p:cNvSpPr>
          <p:nvPr>
            <p:ph type="title"/>
          </p:nvPr>
        </p:nvSpPr>
        <p:spPr/>
        <p:txBody>
          <a:bodyPr>
            <a:normAutofit/>
          </a:bodyPr>
          <a:lstStyle/>
          <a:p>
            <a:r>
              <a:rPr lang="tr-TR" b="1" dirty="0">
                <a:latin typeface="Times New Roman" panose="02020603050405020304" pitchFamily="18" charset="0"/>
                <a:cs typeface="Times New Roman" panose="02020603050405020304" pitchFamily="18" charset="0"/>
              </a:rPr>
              <a:t>PTC</a:t>
            </a:r>
          </a:p>
        </p:txBody>
      </p:sp>
      <p:sp>
        <p:nvSpPr>
          <p:cNvPr id="3" name="İçerik Yer Tutucusu 2">
            <a:extLst>
              <a:ext uri="{FF2B5EF4-FFF2-40B4-BE49-F238E27FC236}">
                <a16:creationId xmlns:a16="http://schemas.microsoft.com/office/drawing/2014/main" id="{694F4277-342D-43AC-997C-CC1D7090565E}"/>
              </a:ext>
            </a:extLst>
          </p:cNvPr>
          <p:cNvSpPr>
            <a:spLocks noGrp="1"/>
          </p:cNvSpPr>
          <p:nvPr>
            <p:ph idx="1"/>
          </p:nvPr>
        </p:nvSpPr>
        <p:spPr>
          <a:xfrm>
            <a:off x="2239355" y="1648570"/>
            <a:ext cx="8915400" cy="3777622"/>
          </a:xfrm>
        </p:spPr>
        <p:txBody>
          <a:bodyPr/>
          <a:lstStyle/>
          <a:p>
            <a:r>
              <a:rPr lang="tr-TR" b="1" dirty="0">
                <a:latin typeface="Times New Roman" panose="02020603050405020304" pitchFamily="18" charset="0"/>
                <a:cs typeface="Times New Roman" panose="02020603050405020304" pitchFamily="18" charset="0"/>
              </a:rPr>
              <a:t>Çalışma Prensibi: </a:t>
            </a:r>
            <a:r>
              <a:rPr lang="tr-TR" dirty="0">
                <a:latin typeface="Times New Roman" panose="02020603050405020304" pitchFamily="18" charset="0"/>
                <a:cs typeface="Times New Roman" panose="02020603050405020304" pitchFamily="18" charset="0"/>
              </a:rPr>
              <a:t>Bulunduğu ortamın veya temas ettiği yüzeyin sıcaklığı arttıkça elektriksel direnci artan devre elemanıdır.</a:t>
            </a:r>
          </a:p>
        </p:txBody>
      </p:sp>
      <p:pic>
        <p:nvPicPr>
          <p:cNvPr id="5" name="Resim 4">
            <a:extLst>
              <a:ext uri="{FF2B5EF4-FFF2-40B4-BE49-F238E27FC236}">
                <a16:creationId xmlns:a16="http://schemas.microsoft.com/office/drawing/2014/main" id="{0E2B4299-4C14-48CE-9A1A-4AC2C13DB47E}"/>
              </a:ext>
            </a:extLst>
          </p:cNvPr>
          <p:cNvPicPr>
            <a:picLocks noChangeAspect="1"/>
          </p:cNvPicPr>
          <p:nvPr/>
        </p:nvPicPr>
        <p:blipFill>
          <a:blip r:embed="rId2"/>
          <a:stretch>
            <a:fillRect/>
          </a:stretch>
        </p:blipFill>
        <p:spPr>
          <a:xfrm>
            <a:off x="3367457" y="2208782"/>
            <a:ext cx="4212702" cy="1839241"/>
          </a:xfrm>
          <a:prstGeom prst="rect">
            <a:avLst/>
          </a:prstGeom>
        </p:spPr>
      </p:pic>
      <p:sp>
        <p:nvSpPr>
          <p:cNvPr id="6" name="Dikdörtgen 5">
            <a:extLst>
              <a:ext uri="{FF2B5EF4-FFF2-40B4-BE49-F238E27FC236}">
                <a16:creationId xmlns:a16="http://schemas.microsoft.com/office/drawing/2014/main" id="{4960DD9D-2F72-49E7-A406-C51D11750FD9}"/>
              </a:ext>
            </a:extLst>
          </p:cNvPr>
          <p:cNvSpPr/>
          <p:nvPr/>
        </p:nvSpPr>
        <p:spPr>
          <a:xfrm>
            <a:off x="2696292" y="4072594"/>
            <a:ext cx="2441694"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1: </a:t>
            </a:r>
            <a:r>
              <a:rPr lang="tr-TR" dirty="0">
                <a:latin typeface="Times New Roman" panose="02020603050405020304" pitchFamily="18" charset="0"/>
                <a:cs typeface="Times New Roman" panose="02020603050405020304" pitchFamily="18" charset="0"/>
              </a:rPr>
              <a:t> Çeşitli </a:t>
            </a:r>
            <a:r>
              <a:rPr lang="tr-TR" dirty="0" err="1">
                <a:latin typeface="Times New Roman" panose="02020603050405020304" pitchFamily="18" charset="0"/>
                <a:cs typeface="Times New Roman" panose="02020603050405020304" pitchFamily="18" charset="0"/>
              </a:rPr>
              <a:t>PTC’ler</a:t>
            </a:r>
            <a:endParaRPr lang="tr-TR" dirty="0">
              <a:latin typeface="Times New Roman" panose="02020603050405020304" pitchFamily="18" charset="0"/>
              <a:cs typeface="Times New Roman" panose="02020603050405020304" pitchFamily="18" charset="0"/>
            </a:endParaRPr>
          </a:p>
        </p:txBody>
      </p:sp>
      <p:sp>
        <p:nvSpPr>
          <p:cNvPr id="7" name="Dikdörtgen 6">
            <a:extLst>
              <a:ext uri="{FF2B5EF4-FFF2-40B4-BE49-F238E27FC236}">
                <a16:creationId xmlns:a16="http://schemas.microsoft.com/office/drawing/2014/main" id="{27324E04-8CF4-4976-971B-3DA3D123AAAF}"/>
              </a:ext>
            </a:extLst>
          </p:cNvPr>
          <p:cNvSpPr/>
          <p:nvPr/>
        </p:nvSpPr>
        <p:spPr>
          <a:xfrm>
            <a:off x="7839986" y="4696326"/>
            <a:ext cx="3156668" cy="1477328"/>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Şekil 2 (a) </a:t>
            </a:r>
            <a:r>
              <a:rPr lang="tr-TR" dirty="0" err="1">
                <a:latin typeface="Times New Roman" panose="02020603050405020304" pitchFamily="18" charset="0"/>
                <a:cs typeface="Times New Roman" panose="02020603050405020304" pitchFamily="18" charset="0"/>
              </a:rPr>
              <a:t>daki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karekteristik</a:t>
            </a:r>
            <a:r>
              <a:rPr lang="tr-TR" dirty="0">
                <a:latin typeface="Times New Roman" panose="02020603050405020304" pitchFamily="18" charset="0"/>
                <a:cs typeface="Times New Roman" panose="02020603050405020304" pitchFamily="18" charset="0"/>
              </a:rPr>
              <a:t> eğride görüldüğü üzere PTC’ </a:t>
            </a:r>
            <a:r>
              <a:rPr lang="tr-TR" dirty="0" err="1">
                <a:latin typeface="Times New Roman" panose="02020603050405020304" pitchFamily="18" charset="0"/>
                <a:cs typeface="Times New Roman" panose="02020603050405020304" pitchFamily="18" charset="0"/>
              </a:rPr>
              <a:t>nin</a:t>
            </a:r>
            <a:r>
              <a:rPr lang="tr-TR" dirty="0">
                <a:latin typeface="Times New Roman" panose="02020603050405020304" pitchFamily="18" charset="0"/>
                <a:cs typeface="Times New Roman" panose="02020603050405020304" pitchFamily="18" charset="0"/>
              </a:rPr>
              <a:t> sıcaklığı attıkça PTC </a:t>
            </a:r>
            <a:r>
              <a:rPr lang="tr-TR" dirty="0" err="1">
                <a:latin typeface="Times New Roman" panose="02020603050405020304" pitchFamily="18" charset="0"/>
                <a:cs typeface="Times New Roman" panose="02020603050405020304" pitchFamily="18" charset="0"/>
              </a:rPr>
              <a:t>nin</a:t>
            </a:r>
            <a:r>
              <a:rPr lang="tr-TR" dirty="0">
                <a:latin typeface="Times New Roman" panose="02020603050405020304" pitchFamily="18" charset="0"/>
                <a:cs typeface="Times New Roman" panose="02020603050405020304" pitchFamily="18" charset="0"/>
              </a:rPr>
              <a:t> uçlarındaki direnç değeri artmaktadır.</a:t>
            </a:r>
          </a:p>
        </p:txBody>
      </p:sp>
      <p:pic>
        <p:nvPicPr>
          <p:cNvPr id="8" name="Resim 7">
            <a:extLst>
              <a:ext uri="{FF2B5EF4-FFF2-40B4-BE49-F238E27FC236}">
                <a16:creationId xmlns:a16="http://schemas.microsoft.com/office/drawing/2014/main" id="{8290CF27-38F4-40D8-8EC8-648F51645C90}"/>
              </a:ext>
            </a:extLst>
          </p:cNvPr>
          <p:cNvPicPr>
            <a:picLocks noChangeAspect="1"/>
          </p:cNvPicPr>
          <p:nvPr/>
        </p:nvPicPr>
        <p:blipFill>
          <a:blip r:embed="rId3"/>
          <a:stretch>
            <a:fillRect/>
          </a:stretch>
        </p:blipFill>
        <p:spPr>
          <a:xfrm>
            <a:off x="3439019" y="4519187"/>
            <a:ext cx="2419688" cy="1838582"/>
          </a:xfrm>
          <a:prstGeom prst="rect">
            <a:avLst/>
          </a:prstGeom>
        </p:spPr>
      </p:pic>
      <p:sp>
        <p:nvSpPr>
          <p:cNvPr id="9" name="Dikdörtgen 8">
            <a:extLst>
              <a:ext uri="{FF2B5EF4-FFF2-40B4-BE49-F238E27FC236}">
                <a16:creationId xmlns:a16="http://schemas.microsoft.com/office/drawing/2014/main" id="{B5BA9650-8DBB-4D31-B66C-40BAB2BAB155}"/>
              </a:ext>
            </a:extLst>
          </p:cNvPr>
          <p:cNvSpPr/>
          <p:nvPr/>
        </p:nvSpPr>
        <p:spPr>
          <a:xfrm>
            <a:off x="2696292" y="6424854"/>
            <a:ext cx="3557384"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2:</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a:t>
            </a:r>
            <a:r>
              <a:rPr lang="tr-TR" dirty="0">
                <a:latin typeface="Times New Roman" panose="02020603050405020304" pitchFamily="18" charset="0"/>
                <a:cs typeface="Times New Roman" panose="02020603050405020304" pitchFamily="18" charset="0"/>
              </a:rPr>
              <a:t>:Karakteristiği </a:t>
            </a:r>
            <a:r>
              <a:rPr lang="tr-TR" b="1" dirty="0">
                <a:latin typeface="Times New Roman" panose="02020603050405020304" pitchFamily="18" charset="0"/>
                <a:cs typeface="Times New Roman" panose="02020603050405020304" pitchFamily="18" charset="0"/>
              </a:rPr>
              <a:t>b</a:t>
            </a:r>
            <a:r>
              <a:rPr lang="tr-TR" dirty="0">
                <a:latin typeface="Times New Roman" panose="02020603050405020304" pitchFamily="18" charset="0"/>
                <a:cs typeface="Times New Roman" panose="02020603050405020304" pitchFamily="18" charset="0"/>
              </a:rPr>
              <a:t>: Sembolü</a:t>
            </a:r>
          </a:p>
        </p:txBody>
      </p:sp>
    </p:spTree>
    <p:extLst>
      <p:ext uri="{BB962C8B-B14F-4D97-AF65-F5344CB8AC3E}">
        <p14:creationId xmlns:p14="http://schemas.microsoft.com/office/powerpoint/2010/main" val="1259419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11C2AA5-03D7-4F45-AA7C-E858D24C4648}"/>
              </a:ext>
            </a:extLst>
          </p:cNvPr>
          <p:cNvSpPr>
            <a:spLocks noGrp="1"/>
          </p:cNvSpPr>
          <p:nvPr>
            <p:ph type="title"/>
          </p:nvPr>
        </p:nvSpPr>
        <p:spPr/>
        <p:txBody>
          <a:bodyPr>
            <a:normAutofit/>
          </a:bodyPr>
          <a:lstStyle/>
          <a:p>
            <a:r>
              <a:rPr lang="tr-TR" dirty="0">
                <a:latin typeface="Times New Roman" panose="02020603050405020304" pitchFamily="18" charset="0"/>
                <a:cs typeface="Times New Roman" panose="02020603050405020304" pitchFamily="18" charset="0"/>
              </a:rPr>
              <a:t>Kullanım Alanları</a:t>
            </a:r>
          </a:p>
        </p:txBody>
      </p:sp>
      <p:sp>
        <p:nvSpPr>
          <p:cNvPr id="3" name="İçerik Yer Tutucusu 2">
            <a:extLst>
              <a:ext uri="{FF2B5EF4-FFF2-40B4-BE49-F238E27FC236}">
                <a16:creationId xmlns:a16="http://schemas.microsoft.com/office/drawing/2014/main" id="{00E6B095-A1B0-4AEB-8C38-4E989C54CB9F}"/>
              </a:ext>
            </a:extLst>
          </p:cNvPr>
          <p:cNvSpPr>
            <a:spLocks noGrp="1"/>
          </p:cNvSpPr>
          <p:nvPr>
            <p:ph idx="1"/>
          </p:nvPr>
        </p:nvSpPr>
        <p:spPr>
          <a:xfrm>
            <a:off x="2454040" y="1688327"/>
            <a:ext cx="8915400" cy="3777622"/>
          </a:xfrm>
        </p:spPr>
        <p:txBody>
          <a:bodyPr/>
          <a:lstStyle/>
          <a:p>
            <a:r>
              <a:rPr lang="tr-TR" dirty="0" err="1">
                <a:latin typeface="Times New Roman" panose="02020603050405020304" pitchFamily="18" charset="0"/>
                <a:cs typeface="Times New Roman" panose="02020603050405020304" pitchFamily="18" charset="0"/>
              </a:rPr>
              <a:t>PTC’ler</a:t>
            </a:r>
            <a:r>
              <a:rPr lang="tr-TR" dirty="0">
                <a:latin typeface="Times New Roman" panose="02020603050405020304" pitchFamily="18" charset="0"/>
                <a:cs typeface="Times New Roman" panose="02020603050405020304" pitchFamily="18" charset="0"/>
              </a:rPr>
              <a:t> - 60 ºC ile +150 ºC arasındaki sıcaklıklar da kararlı bir şekilde çalışır. 0.1 ºC’ ye kadar duyarlılıkta olanları vardır. Daha çok elektrik motorlarını fazla ısınmaya karşı korumak için tasarlanan devrelerde kullanılır. Ayrıca ısı seviyesini belirli bir değer aralığında tutulması gereken tüm işlemlerde kullanılabilir. </a:t>
            </a:r>
          </a:p>
          <a:p>
            <a:r>
              <a:rPr lang="tr-TR" sz="2000" b="1" dirty="0" err="1">
                <a:latin typeface="Times New Roman" panose="02020603050405020304" pitchFamily="18" charset="0"/>
                <a:cs typeface="Times New Roman" panose="02020603050405020304" pitchFamily="18" charset="0"/>
              </a:rPr>
              <a:t>PTC’nin</a:t>
            </a:r>
            <a:r>
              <a:rPr lang="tr-TR" sz="2000" b="1" dirty="0">
                <a:latin typeface="Times New Roman" panose="02020603050405020304" pitchFamily="18" charset="0"/>
                <a:cs typeface="Times New Roman" panose="02020603050405020304" pitchFamily="18" charset="0"/>
              </a:rPr>
              <a:t> Sağlamlık Testi </a:t>
            </a:r>
          </a:p>
          <a:p>
            <a:r>
              <a:rPr lang="tr-TR" dirty="0" err="1">
                <a:latin typeface="Times New Roman" panose="02020603050405020304" pitchFamily="18" charset="0"/>
                <a:cs typeface="Times New Roman" panose="02020603050405020304" pitchFamily="18" charset="0"/>
              </a:rPr>
              <a:t>PTC’yi</a:t>
            </a:r>
            <a:r>
              <a:rPr lang="tr-TR" dirty="0">
                <a:latin typeface="Times New Roman" panose="02020603050405020304" pitchFamily="18" charset="0"/>
                <a:cs typeface="Times New Roman" panose="02020603050405020304" pitchFamily="18" charset="0"/>
              </a:rPr>
              <a:t> Şekil 3’de görüldüğü </a:t>
            </a:r>
            <a:r>
              <a:rPr lang="tr-TR" dirty="0" err="1">
                <a:latin typeface="Times New Roman" panose="02020603050405020304" pitchFamily="18" charset="0"/>
                <a:cs typeface="Times New Roman" panose="02020603050405020304" pitchFamily="18" charset="0"/>
              </a:rPr>
              <a:t>ohmmetreye</a:t>
            </a:r>
            <a:r>
              <a:rPr lang="tr-TR" dirty="0">
                <a:latin typeface="Times New Roman" panose="02020603050405020304" pitchFamily="18" charset="0"/>
                <a:cs typeface="Times New Roman" panose="02020603050405020304" pitchFamily="18" charset="0"/>
              </a:rPr>
              <a:t> bağladığınızda ilk olarak oda sıcaklığında </a:t>
            </a:r>
            <a:r>
              <a:rPr lang="tr-TR" dirty="0" err="1">
                <a:latin typeface="Times New Roman" panose="02020603050405020304" pitchFamily="18" charset="0"/>
                <a:cs typeface="Times New Roman" panose="02020603050405020304" pitchFamily="18" charset="0"/>
              </a:rPr>
              <a:t>PTC’nin</a:t>
            </a:r>
            <a:r>
              <a:rPr lang="tr-TR" dirty="0">
                <a:latin typeface="Times New Roman" panose="02020603050405020304" pitchFamily="18" charset="0"/>
                <a:cs typeface="Times New Roman" panose="02020603050405020304" pitchFamily="18" charset="0"/>
              </a:rPr>
              <a:t> üzerinde yazılı değeri okumanız gerekiyor. Daha sonra mum veya benzeri bir araç ile ısıttığınızda direnci yükseliyor ise PTC sağlamdır. Bunun dışında bir durum gerçekleşiyor ise PTC arızalıdır.</a:t>
            </a:r>
          </a:p>
        </p:txBody>
      </p:sp>
      <p:pic>
        <p:nvPicPr>
          <p:cNvPr id="4" name="Resim 3">
            <a:extLst>
              <a:ext uri="{FF2B5EF4-FFF2-40B4-BE49-F238E27FC236}">
                <a16:creationId xmlns:a16="http://schemas.microsoft.com/office/drawing/2014/main" id="{77AD3353-AC92-4CB5-9A74-0A5B225DFE26}"/>
              </a:ext>
            </a:extLst>
          </p:cNvPr>
          <p:cNvPicPr>
            <a:picLocks noChangeAspect="1"/>
          </p:cNvPicPr>
          <p:nvPr/>
        </p:nvPicPr>
        <p:blipFill>
          <a:blip r:embed="rId2"/>
          <a:stretch>
            <a:fillRect/>
          </a:stretch>
        </p:blipFill>
        <p:spPr>
          <a:xfrm>
            <a:off x="4638389" y="4627172"/>
            <a:ext cx="3499138" cy="1677553"/>
          </a:xfrm>
          <a:prstGeom prst="rect">
            <a:avLst/>
          </a:prstGeom>
        </p:spPr>
      </p:pic>
      <p:sp>
        <p:nvSpPr>
          <p:cNvPr id="5" name="Dikdörtgen 4">
            <a:extLst>
              <a:ext uri="{FF2B5EF4-FFF2-40B4-BE49-F238E27FC236}">
                <a16:creationId xmlns:a16="http://schemas.microsoft.com/office/drawing/2014/main" id="{3E93ADB1-8597-4B68-B1AC-F8870B2DD8F2}"/>
              </a:ext>
            </a:extLst>
          </p:cNvPr>
          <p:cNvSpPr/>
          <p:nvPr/>
        </p:nvSpPr>
        <p:spPr>
          <a:xfrm>
            <a:off x="3052058" y="6424856"/>
            <a:ext cx="3172663"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3:</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PTC’nin</a:t>
            </a:r>
            <a:r>
              <a:rPr lang="tr-TR" dirty="0">
                <a:latin typeface="Times New Roman" panose="02020603050405020304" pitchFamily="18" charset="0"/>
                <a:cs typeface="Times New Roman" panose="02020603050405020304" pitchFamily="18" charset="0"/>
              </a:rPr>
              <a:t> sağlamlık testi</a:t>
            </a:r>
          </a:p>
        </p:txBody>
      </p:sp>
    </p:spTree>
    <p:extLst>
      <p:ext uri="{BB962C8B-B14F-4D97-AF65-F5344CB8AC3E}">
        <p14:creationId xmlns:p14="http://schemas.microsoft.com/office/powerpoint/2010/main" val="3717588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A7D370A-0797-4716-AFB9-3A4AB4D8030E}"/>
              </a:ext>
            </a:extLst>
          </p:cNvPr>
          <p:cNvSpPr>
            <a:spLocks noGrp="1"/>
          </p:cNvSpPr>
          <p:nvPr>
            <p:ph type="title"/>
          </p:nvPr>
        </p:nvSpPr>
        <p:spPr/>
        <p:txBody>
          <a:bodyPr>
            <a:normAutofit/>
          </a:bodyPr>
          <a:lstStyle/>
          <a:p>
            <a:r>
              <a:rPr lang="tr-TR" b="1" dirty="0"/>
              <a:t>NTC</a:t>
            </a:r>
          </a:p>
        </p:txBody>
      </p:sp>
      <p:sp>
        <p:nvSpPr>
          <p:cNvPr id="3" name="İçerik Yer Tutucusu 2">
            <a:extLst>
              <a:ext uri="{FF2B5EF4-FFF2-40B4-BE49-F238E27FC236}">
                <a16:creationId xmlns:a16="http://schemas.microsoft.com/office/drawing/2014/main" id="{6B25E217-3697-4DE4-AEBA-E05C03F7A462}"/>
              </a:ext>
            </a:extLst>
          </p:cNvPr>
          <p:cNvSpPr>
            <a:spLocks noGrp="1"/>
          </p:cNvSpPr>
          <p:nvPr>
            <p:ph idx="1"/>
          </p:nvPr>
        </p:nvSpPr>
        <p:spPr>
          <a:xfrm>
            <a:off x="2461992" y="1362324"/>
            <a:ext cx="8915400" cy="3777622"/>
          </a:xfrm>
        </p:spPr>
        <p:txBody>
          <a:bodyPr/>
          <a:lstStyle/>
          <a:p>
            <a:r>
              <a:rPr lang="tr-TR" b="1" dirty="0">
                <a:latin typeface="Times New Roman" panose="02020603050405020304" pitchFamily="18" charset="0"/>
                <a:cs typeface="Times New Roman" panose="02020603050405020304" pitchFamily="18" charset="0"/>
              </a:rPr>
              <a:t>Çalışma Prensibi: </a:t>
            </a:r>
            <a:r>
              <a:rPr lang="tr-TR" dirty="0">
                <a:latin typeface="Times New Roman" panose="02020603050405020304" pitchFamily="18" charset="0"/>
                <a:cs typeface="Times New Roman" panose="02020603050405020304" pitchFamily="18" charset="0"/>
              </a:rPr>
              <a:t>Bulunduğu ortamın veya temas ettiği yüzeyin sıcaklığı arttıkça elektriksel direnci azalan devre elemanıdır.</a:t>
            </a:r>
          </a:p>
        </p:txBody>
      </p:sp>
      <p:pic>
        <p:nvPicPr>
          <p:cNvPr id="4" name="Resim 3">
            <a:extLst>
              <a:ext uri="{FF2B5EF4-FFF2-40B4-BE49-F238E27FC236}">
                <a16:creationId xmlns:a16="http://schemas.microsoft.com/office/drawing/2014/main" id="{0CD1B903-470C-471E-B3AB-D1B535E8E7ED}"/>
              </a:ext>
            </a:extLst>
          </p:cNvPr>
          <p:cNvPicPr>
            <a:picLocks noChangeAspect="1"/>
          </p:cNvPicPr>
          <p:nvPr/>
        </p:nvPicPr>
        <p:blipFill>
          <a:blip r:embed="rId2"/>
          <a:stretch>
            <a:fillRect/>
          </a:stretch>
        </p:blipFill>
        <p:spPr>
          <a:xfrm>
            <a:off x="3799355" y="2043684"/>
            <a:ext cx="3591426" cy="1733792"/>
          </a:xfrm>
          <a:prstGeom prst="rect">
            <a:avLst/>
          </a:prstGeom>
        </p:spPr>
      </p:pic>
      <p:sp>
        <p:nvSpPr>
          <p:cNvPr id="5" name="Dikdörtgen 4">
            <a:extLst>
              <a:ext uri="{FF2B5EF4-FFF2-40B4-BE49-F238E27FC236}">
                <a16:creationId xmlns:a16="http://schemas.microsoft.com/office/drawing/2014/main" id="{B62ADC0C-6E58-483F-926A-17478B64B2AB}"/>
              </a:ext>
            </a:extLst>
          </p:cNvPr>
          <p:cNvSpPr/>
          <p:nvPr/>
        </p:nvSpPr>
        <p:spPr>
          <a:xfrm>
            <a:off x="2807813" y="3941286"/>
            <a:ext cx="2480166"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4: </a:t>
            </a:r>
            <a:r>
              <a:rPr lang="tr-TR" dirty="0">
                <a:latin typeface="Times New Roman" panose="02020603050405020304" pitchFamily="18" charset="0"/>
                <a:cs typeface="Times New Roman" panose="02020603050405020304" pitchFamily="18" charset="0"/>
              </a:rPr>
              <a:t> Çeşitli </a:t>
            </a:r>
            <a:r>
              <a:rPr lang="tr-TR" dirty="0" err="1">
                <a:latin typeface="Times New Roman" panose="02020603050405020304" pitchFamily="18" charset="0"/>
                <a:cs typeface="Times New Roman" panose="02020603050405020304" pitchFamily="18" charset="0"/>
              </a:rPr>
              <a:t>NTC’ler</a:t>
            </a:r>
            <a:endParaRPr lang="tr-TR" dirty="0">
              <a:latin typeface="Times New Roman" panose="02020603050405020304" pitchFamily="18" charset="0"/>
              <a:cs typeface="Times New Roman" panose="02020603050405020304" pitchFamily="18" charset="0"/>
            </a:endParaRPr>
          </a:p>
        </p:txBody>
      </p:sp>
      <p:pic>
        <p:nvPicPr>
          <p:cNvPr id="6" name="Resim 5">
            <a:extLst>
              <a:ext uri="{FF2B5EF4-FFF2-40B4-BE49-F238E27FC236}">
                <a16:creationId xmlns:a16="http://schemas.microsoft.com/office/drawing/2014/main" id="{DBEE24C3-263B-4F67-8851-7EA9F69D7111}"/>
              </a:ext>
            </a:extLst>
          </p:cNvPr>
          <p:cNvPicPr>
            <a:picLocks noChangeAspect="1"/>
          </p:cNvPicPr>
          <p:nvPr/>
        </p:nvPicPr>
        <p:blipFill>
          <a:blip r:embed="rId3"/>
          <a:stretch>
            <a:fillRect/>
          </a:stretch>
        </p:blipFill>
        <p:spPr>
          <a:xfrm>
            <a:off x="3999505" y="4401282"/>
            <a:ext cx="3313261" cy="1641709"/>
          </a:xfrm>
          <a:prstGeom prst="rect">
            <a:avLst/>
          </a:prstGeom>
        </p:spPr>
      </p:pic>
      <p:sp>
        <p:nvSpPr>
          <p:cNvPr id="7" name="Dikdörtgen 6">
            <a:extLst>
              <a:ext uri="{FF2B5EF4-FFF2-40B4-BE49-F238E27FC236}">
                <a16:creationId xmlns:a16="http://schemas.microsoft.com/office/drawing/2014/main" id="{ABA4F34C-B23E-4DF3-9814-03DC2348CC48}"/>
              </a:ext>
            </a:extLst>
          </p:cNvPr>
          <p:cNvSpPr/>
          <p:nvPr/>
        </p:nvSpPr>
        <p:spPr>
          <a:xfrm>
            <a:off x="2807813" y="6162238"/>
            <a:ext cx="3557384"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5:</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a:t>
            </a:r>
            <a:r>
              <a:rPr lang="tr-TR" dirty="0">
                <a:latin typeface="Times New Roman" panose="02020603050405020304" pitchFamily="18" charset="0"/>
                <a:cs typeface="Times New Roman" panose="02020603050405020304" pitchFamily="18" charset="0"/>
              </a:rPr>
              <a:t>:Karakteristiği </a:t>
            </a:r>
            <a:r>
              <a:rPr lang="tr-TR" b="1" dirty="0">
                <a:latin typeface="Times New Roman" panose="02020603050405020304" pitchFamily="18" charset="0"/>
                <a:cs typeface="Times New Roman" panose="02020603050405020304" pitchFamily="18" charset="0"/>
              </a:rPr>
              <a:t>b</a:t>
            </a:r>
            <a:r>
              <a:rPr lang="tr-TR" dirty="0">
                <a:latin typeface="Times New Roman" panose="02020603050405020304" pitchFamily="18" charset="0"/>
                <a:cs typeface="Times New Roman" panose="02020603050405020304" pitchFamily="18" charset="0"/>
              </a:rPr>
              <a:t>: Sembolü</a:t>
            </a:r>
          </a:p>
        </p:txBody>
      </p:sp>
      <p:sp>
        <p:nvSpPr>
          <p:cNvPr id="8" name="Dikdörtgen 7">
            <a:extLst>
              <a:ext uri="{FF2B5EF4-FFF2-40B4-BE49-F238E27FC236}">
                <a16:creationId xmlns:a16="http://schemas.microsoft.com/office/drawing/2014/main" id="{AAD3A6A7-9664-4CB3-8E40-5B475D71A924}"/>
              </a:ext>
            </a:extLst>
          </p:cNvPr>
          <p:cNvSpPr/>
          <p:nvPr/>
        </p:nvSpPr>
        <p:spPr>
          <a:xfrm>
            <a:off x="7635903" y="4293301"/>
            <a:ext cx="3980953" cy="1200329"/>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Şekil 5(a) </a:t>
            </a:r>
            <a:r>
              <a:rPr lang="tr-TR" dirty="0" err="1">
                <a:latin typeface="Times New Roman" panose="02020603050405020304" pitchFamily="18" charset="0"/>
                <a:cs typeface="Times New Roman" panose="02020603050405020304" pitchFamily="18" charset="0"/>
              </a:rPr>
              <a:t>daki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karekteristik</a:t>
            </a:r>
            <a:r>
              <a:rPr lang="tr-TR" dirty="0">
                <a:latin typeface="Times New Roman" panose="02020603050405020304" pitchFamily="18" charset="0"/>
                <a:cs typeface="Times New Roman" panose="02020603050405020304" pitchFamily="18" charset="0"/>
              </a:rPr>
              <a:t> eğride görüldüğü üzere </a:t>
            </a:r>
            <a:r>
              <a:rPr lang="tr-TR" dirty="0" err="1">
                <a:latin typeface="Times New Roman" panose="02020603050405020304" pitchFamily="18" charset="0"/>
                <a:cs typeface="Times New Roman" panose="02020603050405020304" pitchFamily="18" charset="0"/>
              </a:rPr>
              <a:t>NTC’nin</a:t>
            </a:r>
            <a:r>
              <a:rPr lang="tr-TR" dirty="0">
                <a:latin typeface="Times New Roman" panose="02020603050405020304" pitchFamily="18" charset="0"/>
                <a:cs typeface="Times New Roman" panose="02020603050405020304" pitchFamily="18" charset="0"/>
              </a:rPr>
              <a:t> sıcaklığı attıkça </a:t>
            </a:r>
            <a:r>
              <a:rPr lang="tr-TR" dirty="0" err="1">
                <a:latin typeface="Times New Roman" panose="02020603050405020304" pitchFamily="18" charset="0"/>
                <a:cs typeface="Times New Roman" panose="02020603050405020304" pitchFamily="18" charset="0"/>
              </a:rPr>
              <a:t>NTC’nin</a:t>
            </a:r>
            <a:r>
              <a:rPr lang="tr-TR" dirty="0">
                <a:latin typeface="Times New Roman" panose="02020603050405020304" pitchFamily="18" charset="0"/>
                <a:cs typeface="Times New Roman" panose="02020603050405020304" pitchFamily="18" charset="0"/>
              </a:rPr>
              <a:t> uçlarındaki direnç değeri düşmektedir</a:t>
            </a:r>
            <a:r>
              <a:rPr lang="tr-TR" dirty="0"/>
              <a:t>.</a:t>
            </a:r>
          </a:p>
        </p:txBody>
      </p:sp>
    </p:spTree>
    <p:extLst>
      <p:ext uri="{BB962C8B-B14F-4D97-AF65-F5344CB8AC3E}">
        <p14:creationId xmlns:p14="http://schemas.microsoft.com/office/powerpoint/2010/main" val="3573995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1CC7A80-4365-42EC-A60D-4F919FC077CB}"/>
              </a:ext>
            </a:extLst>
          </p:cNvPr>
          <p:cNvSpPr>
            <a:spLocks noGrp="1"/>
          </p:cNvSpPr>
          <p:nvPr>
            <p:ph type="title"/>
          </p:nvPr>
        </p:nvSpPr>
        <p:spPr/>
        <p:txBody>
          <a:bodyPr>
            <a:normAutofit/>
          </a:bodyPr>
          <a:lstStyle/>
          <a:p>
            <a:r>
              <a:rPr lang="tr-TR" b="1" dirty="0">
                <a:latin typeface="Times New Roman" panose="02020603050405020304" pitchFamily="18" charset="0"/>
                <a:cs typeface="Times New Roman" panose="02020603050405020304" pitchFamily="18" charset="0"/>
              </a:rPr>
              <a:t>Kullanım Alanları </a:t>
            </a:r>
          </a:p>
        </p:txBody>
      </p:sp>
      <p:sp>
        <p:nvSpPr>
          <p:cNvPr id="3" name="İçerik Yer Tutucusu 2">
            <a:extLst>
              <a:ext uri="{FF2B5EF4-FFF2-40B4-BE49-F238E27FC236}">
                <a16:creationId xmlns:a16="http://schemas.microsoft.com/office/drawing/2014/main" id="{C3B8B474-BCBC-4F7D-A09D-D98D0F57187C}"/>
              </a:ext>
            </a:extLst>
          </p:cNvPr>
          <p:cNvSpPr>
            <a:spLocks noGrp="1"/>
          </p:cNvSpPr>
          <p:nvPr>
            <p:ph idx="1"/>
          </p:nvPr>
        </p:nvSpPr>
        <p:spPr>
          <a:xfrm>
            <a:off x="2358624" y="1417983"/>
            <a:ext cx="8915400" cy="3777622"/>
          </a:xfrm>
        </p:spPr>
        <p:txBody>
          <a:bodyPr/>
          <a:lstStyle/>
          <a:p>
            <a:pPr algn="just"/>
            <a:r>
              <a:rPr lang="tr-TR" dirty="0" err="1">
                <a:latin typeface="Times New Roman" panose="02020603050405020304" pitchFamily="18" charset="0"/>
                <a:cs typeface="Times New Roman" panose="02020603050405020304" pitchFamily="18" charset="0"/>
              </a:rPr>
              <a:t>NTC’ler</a:t>
            </a:r>
            <a:r>
              <a:rPr lang="tr-TR" dirty="0">
                <a:latin typeface="Times New Roman" panose="02020603050405020304" pitchFamily="18" charset="0"/>
                <a:cs typeface="Times New Roman" panose="02020603050405020304" pitchFamily="18" charset="0"/>
              </a:rPr>
              <a:t> - 300 Cº ile +50 Cº arasındaki sıcaklıklar da kararlı bir şekilde çalışırlar. 0.1 </a:t>
            </a:r>
            <a:r>
              <a:rPr lang="tr-TR" dirty="0" err="1">
                <a:latin typeface="Times New Roman" panose="02020603050405020304" pitchFamily="18" charset="0"/>
                <a:cs typeface="Times New Roman" panose="02020603050405020304" pitchFamily="18" charset="0"/>
              </a:rPr>
              <a:t>Cº’ye</a:t>
            </a:r>
            <a:r>
              <a:rPr lang="tr-TR" dirty="0">
                <a:latin typeface="Times New Roman" panose="02020603050405020304" pitchFamily="18" charset="0"/>
                <a:cs typeface="Times New Roman" panose="02020603050405020304" pitchFamily="18" charset="0"/>
              </a:rPr>
              <a:t> kadar duyarlılıkta olanları vardır. Daha çok elektronik termometrelerde, arabaların radyatörlerin de, amplifikatörlerin çıkış güç katlarında, ısı denetimli havyalarda kullanılırlar. </a:t>
            </a:r>
            <a:r>
              <a:rPr lang="tr-TR" dirty="0" err="1">
                <a:latin typeface="Times New Roman" panose="02020603050405020304" pitchFamily="18" charset="0"/>
                <a:cs typeface="Times New Roman" panose="02020603050405020304" pitchFamily="18" charset="0"/>
              </a:rPr>
              <a:t>PTC’lere</a:t>
            </a:r>
            <a:r>
              <a:rPr lang="tr-TR" dirty="0">
                <a:latin typeface="Times New Roman" panose="02020603050405020304" pitchFamily="18" charset="0"/>
                <a:cs typeface="Times New Roman" panose="02020603050405020304" pitchFamily="18" charset="0"/>
              </a:rPr>
              <a:t> göre kullanım alanları daha fazladır.</a:t>
            </a:r>
          </a:p>
          <a:p>
            <a:pPr algn="just"/>
            <a:r>
              <a:rPr lang="tr-TR" b="1" dirty="0" err="1">
                <a:latin typeface="Times New Roman" panose="02020603050405020304" pitchFamily="18" charset="0"/>
                <a:cs typeface="Times New Roman" panose="02020603050405020304" pitchFamily="18" charset="0"/>
              </a:rPr>
              <a:t>NTC’nin</a:t>
            </a:r>
            <a:r>
              <a:rPr lang="tr-TR" b="1" dirty="0">
                <a:latin typeface="Times New Roman" panose="02020603050405020304" pitchFamily="18" charset="0"/>
                <a:cs typeface="Times New Roman" panose="02020603050405020304" pitchFamily="18" charset="0"/>
              </a:rPr>
              <a:t> Sağlamlık Testi </a:t>
            </a:r>
          </a:p>
          <a:p>
            <a:pPr algn="just"/>
            <a:r>
              <a:rPr lang="tr-TR" dirty="0" err="1">
                <a:latin typeface="Times New Roman" panose="02020603050405020304" pitchFamily="18" charset="0"/>
                <a:cs typeface="Times New Roman" panose="02020603050405020304" pitchFamily="18" charset="0"/>
              </a:rPr>
              <a:t>NTC’yi</a:t>
            </a:r>
            <a:r>
              <a:rPr lang="tr-TR" dirty="0">
                <a:latin typeface="Times New Roman" panose="02020603050405020304" pitchFamily="18" charset="0"/>
                <a:cs typeface="Times New Roman" panose="02020603050405020304" pitchFamily="18" charset="0"/>
              </a:rPr>
              <a:t> Şekil 6’da görüldüğü </a:t>
            </a:r>
            <a:r>
              <a:rPr lang="tr-TR" dirty="0" err="1">
                <a:latin typeface="Times New Roman" panose="02020603050405020304" pitchFamily="18" charset="0"/>
                <a:cs typeface="Times New Roman" panose="02020603050405020304" pitchFamily="18" charset="0"/>
              </a:rPr>
              <a:t>avometre</a:t>
            </a:r>
            <a:r>
              <a:rPr lang="tr-TR" dirty="0">
                <a:latin typeface="Times New Roman" panose="02020603050405020304" pitchFamily="18" charset="0"/>
                <a:cs typeface="Times New Roman" panose="02020603050405020304" pitchFamily="18" charset="0"/>
              </a:rPr>
              <a:t> uçlarına bağladığınızda </a:t>
            </a:r>
            <a:r>
              <a:rPr lang="tr-TR" dirty="0" err="1">
                <a:latin typeface="Times New Roman" panose="02020603050405020304" pitchFamily="18" charset="0"/>
                <a:cs typeface="Times New Roman" panose="02020603050405020304" pitchFamily="18" charset="0"/>
              </a:rPr>
              <a:t>avometrede</a:t>
            </a:r>
            <a:r>
              <a:rPr lang="tr-TR" dirty="0">
                <a:latin typeface="Times New Roman" panose="02020603050405020304" pitchFamily="18" charset="0"/>
                <a:cs typeface="Times New Roman" panose="02020603050405020304" pitchFamily="18" charset="0"/>
              </a:rPr>
              <a:t> gördüğümüz değer </a:t>
            </a:r>
            <a:r>
              <a:rPr lang="tr-TR" dirty="0" err="1">
                <a:latin typeface="Times New Roman" panose="02020603050405020304" pitchFamily="18" charset="0"/>
                <a:cs typeface="Times New Roman" panose="02020603050405020304" pitchFamily="18" charset="0"/>
              </a:rPr>
              <a:t>NTC’nin</a:t>
            </a:r>
            <a:r>
              <a:rPr lang="tr-TR" dirty="0">
                <a:latin typeface="Times New Roman" panose="02020603050405020304" pitchFamily="18" charset="0"/>
                <a:cs typeface="Times New Roman" panose="02020603050405020304" pitchFamily="18" charset="0"/>
              </a:rPr>
              <a:t> oda sıcaklığındaki direnç değeridir. Daha sonra mum veya benzeri bir araç ile ısıttığınızda direnci azalıyor ise NTC sağlamdır. Bunun dışında bir durum gerçekleşiyor ise NTC arızalıdır.</a:t>
            </a:r>
          </a:p>
        </p:txBody>
      </p:sp>
      <p:pic>
        <p:nvPicPr>
          <p:cNvPr id="4" name="Resim 3">
            <a:extLst>
              <a:ext uri="{FF2B5EF4-FFF2-40B4-BE49-F238E27FC236}">
                <a16:creationId xmlns:a16="http://schemas.microsoft.com/office/drawing/2014/main" id="{BBB0FFC3-5B7A-4929-8680-74AB526BBBBC}"/>
              </a:ext>
            </a:extLst>
          </p:cNvPr>
          <p:cNvPicPr>
            <a:picLocks noChangeAspect="1"/>
          </p:cNvPicPr>
          <p:nvPr/>
        </p:nvPicPr>
        <p:blipFill>
          <a:blip r:embed="rId2"/>
          <a:stretch>
            <a:fillRect/>
          </a:stretch>
        </p:blipFill>
        <p:spPr>
          <a:xfrm>
            <a:off x="5561661" y="4452551"/>
            <a:ext cx="1981477" cy="1486107"/>
          </a:xfrm>
          <a:prstGeom prst="rect">
            <a:avLst/>
          </a:prstGeom>
        </p:spPr>
      </p:pic>
      <p:sp>
        <p:nvSpPr>
          <p:cNvPr id="5" name="Dikdörtgen 4">
            <a:extLst>
              <a:ext uri="{FF2B5EF4-FFF2-40B4-BE49-F238E27FC236}">
                <a16:creationId xmlns:a16="http://schemas.microsoft.com/office/drawing/2014/main" id="{C77C7464-737C-437E-80D8-6AA47B367A27}"/>
              </a:ext>
            </a:extLst>
          </p:cNvPr>
          <p:cNvSpPr/>
          <p:nvPr/>
        </p:nvSpPr>
        <p:spPr>
          <a:xfrm>
            <a:off x="3460095" y="6146560"/>
            <a:ext cx="3172663"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6:</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PTC’nin</a:t>
            </a:r>
            <a:r>
              <a:rPr lang="tr-TR" dirty="0">
                <a:latin typeface="Times New Roman" panose="02020603050405020304" pitchFamily="18" charset="0"/>
                <a:cs typeface="Times New Roman" panose="02020603050405020304" pitchFamily="18" charset="0"/>
              </a:rPr>
              <a:t> sağlamlık testi</a:t>
            </a:r>
          </a:p>
        </p:txBody>
      </p:sp>
    </p:spTree>
    <p:extLst>
      <p:ext uri="{BB962C8B-B14F-4D97-AF65-F5344CB8AC3E}">
        <p14:creationId xmlns:p14="http://schemas.microsoft.com/office/powerpoint/2010/main" val="2067032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5729F6A-2982-4C90-B045-DEBF8F901E09}"/>
              </a:ext>
            </a:extLst>
          </p:cNvPr>
          <p:cNvSpPr>
            <a:spLocks noGrp="1"/>
          </p:cNvSpPr>
          <p:nvPr>
            <p:ph type="title"/>
          </p:nvPr>
        </p:nvSpPr>
        <p:spPr/>
        <p:txBody>
          <a:bodyPr>
            <a:normAutofit/>
          </a:bodyPr>
          <a:lstStyle/>
          <a:p>
            <a:r>
              <a:rPr lang="tr-TR" dirty="0" err="1">
                <a:latin typeface="Times New Roman" panose="02020603050405020304" pitchFamily="18" charset="0"/>
                <a:cs typeface="Times New Roman" panose="02020603050405020304" pitchFamily="18" charset="0"/>
              </a:rPr>
              <a:t>Termokupl</a:t>
            </a:r>
            <a:r>
              <a:rPr lang="tr-TR" dirty="0">
                <a:latin typeface="Times New Roman" panose="02020603050405020304" pitchFamily="18" charset="0"/>
                <a:cs typeface="Times New Roman" panose="02020603050405020304" pitchFamily="18" charset="0"/>
              </a:rPr>
              <a:t> ( </a:t>
            </a:r>
            <a:r>
              <a:rPr lang="tr-TR" dirty="0" err="1">
                <a:latin typeface="Times New Roman" panose="02020603050405020304" pitchFamily="18" charset="0"/>
                <a:cs typeface="Times New Roman" panose="02020603050405020304" pitchFamily="18" charset="0"/>
              </a:rPr>
              <a:t>Isılçift</a:t>
            </a:r>
            <a:r>
              <a:rPr lang="tr-TR"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9F882F57-1FB0-4AF0-A73F-ACC8562864A8}"/>
              </a:ext>
            </a:extLst>
          </p:cNvPr>
          <p:cNvSpPr>
            <a:spLocks noGrp="1"/>
          </p:cNvSpPr>
          <p:nvPr>
            <p:ph idx="1"/>
          </p:nvPr>
        </p:nvSpPr>
        <p:spPr>
          <a:xfrm>
            <a:off x="2501747" y="1540189"/>
            <a:ext cx="8915400" cy="3777622"/>
          </a:xfrm>
        </p:spPr>
        <p:txBody>
          <a:bodyPr/>
          <a:lstStyle/>
          <a:p>
            <a:pPr algn="just"/>
            <a:r>
              <a:rPr lang="tr-TR" sz="2000" b="1" dirty="0">
                <a:latin typeface="Times New Roman" panose="02020603050405020304" pitchFamily="18" charset="0"/>
                <a:cs typeface="Times New Roman" panose="02020603050405020304" pitchFamily="18" charset="0"/>
              </a:rPr>
              <a:t> Çalışma Prensibi :</a:t>
            </a:r>
            <a:r>
              <a:rPr lang="tr-TR" dirty="0">
                <a:latin typeface="Times New Roman" panose="02020603050405020304" pitchFamily="18" charset="0"/>
                <a:cs typeface="Times New Roman" panose="02020603050405020304" pitchFamily="18" charset="0"/>
              </a:rPr>
              <a:t>Yüksek sıcaklıkların ölçülmesinde termometreler kullanılamaz. </a:t>
            </a:r>
            <a:r>
              <a:rPr lang="tr-TR" dirty="0" err="1">
                <a:latin typeface="Times New Roman" panose="02020603050405020304" pitchFamily="18" charset="0"/>
                <a:cs typeface="Times New Roman" panose="02020603050405020304" pitchFamily="18" charset="0"/>
              </a:rPr>
              <a:t>Termokupllar</a:t>
            </a:r>
            <a:r>
              <a:rPr lang="tr-TR" dirty="0">
                <a:latin typeface="Times New Roman" panose="02020603050405020304" pitchFamily="18" charset="0"/>
                <a:cs typeface="Times New Roman" panose="02020603050405020304" pitchFamily="18" charset="0"/>
              </a:rPr>
              <a:t> eksi 200°'den 2320°C' ye kadar çeşitli proseslerde yaygın olarak kullanılır. </a:t>
            </a:r>
            <a:r>
              <a:rPr lang="tr-TR" dirty="0" err="1">
                <a:latin typeface="Times New Roman" panose="02020603050405020304" pitchFamily="18" charset="0"/>
                <a:cs typeface="Times New Roman" panose="02020603050405020304" pitchFamily="18" charset="0"/>
              </a:rPr>
              <a:t>Termokupullar</a:t>
            </a:r>
            <a:r>
              <a:rPr lang="tr-TR" dirty="0">
                <a:latin typeface="Times New Roman" panose="02020603050405020304" pitchFamily="18" charset="0"/>
                <a:cs typeface="Times New Roman" panose="02020603050405020304" pitchFamily="18" charset="0"/>
              </a:rPr>
              <a:t> demir </a:t>
            </a:r>
            <a:r>
              <a:rPr lang="tr-TR" dirty="0" err="1">
                <a:latin typeface="Times New Roman" panose="02020603050405020304" pitchFamily="18" charset="0"/>
                <a:cs typeface="Times New Roman" panose="02020603050405020304" pitchFamily="18" charset="0"/>
              </a:rPr>
              <a:t>konstantan</a:t>
            </a:r>
            <a:r>
              <a:rPr lang="tr-TR" dirty="0">
                <a:latin typeface="Times New Roman" panose="02020603050405020304" pitchFamily="18" charset="0"/>
                <a:cs typeface="Times New Roman" panose="02020603050405020304" pitchFamily="18" charset="0"/>
              </a:rPr>
              <a:t> ve bakır </a:t>
            </a:r>
            <a:r>
              <a:rPr lang="tr-TR" dirty="0" err="1">
                <a:latin typeface="Times New Roman" panose="02020603050405020304" pitchFamily="18" charset="0"/>
                <a:cs typeface="Times New Roman" panose="02020603050405020304" pitchFamily="18" charset="0"/>
              </a:rPr>
              <a:t>konstantan</a:t>
            </a:r>
            <a:r>
              <a:rPr lang="tr-TR" dirty="0">
                <a:latin typeface="Times New Roman" panose="02020603050405020304" pitchFamily="18" charset="0"/>
                <a:cs typeface="Times New Roman" panose="02020603050405020304" pitchFamily="18" charset="0"/>
              </a:rPr>
              <a:t> gibi iki farklı metalin birleşme noktası ısıtıldığında bu iki metal uçları arasında potansiyel bir fark meydana gelir, prensibine göre çalışır. Oluşan potansiyel farkın değeri , iki ayrı metalin ısınma sonucundaki sıcaklık ve soğukluk farkına bağlıdır. İşte oluşan bu potansiyel fark kullanılarak istenilen sıcaklık değerleri ölçülür.</a:t>
            </a:r>
          </a:p>
        </p:txBody>
      </p:sp>
      <p:pic>
        <p:nvPicPr>
          <p:cNvPr id="4" name="Resim 3">
            <a:extLst>
              <a:ext uri="{FF2B5EF4-FFF2-40B4-BE49-F238E27FC236}">
                <a16:creationId xmlns:a16="http://schemas.microsoft.com/office/drawing/2014/main" id="{373C8ACB-E991-40C6-871E-A42EFE48981B}"/>
              </a:ext>
            </a:extLst>
          </p:cNvPr>
          <p:cNvPicPr>
            <a:picLocks noChangeAspect="1"/>
          </p:cNvPicPr>
          <p:nvPr/>
        </p:nvPicPr>
        <p:blipFill>
          <a:blip r:embed="rId2"/>
          <a:stretch>
            <a:fillRect/>
          </a:stretch>
        </p:blipFill>
        <p:spPr>
          <a:xfrm>
            <a:off x="2883991" y="3640591"/>
            <a:ext cx="4839375" cy="1724266"/>
          </a:xfrm>
          <a:prstGeom prst="rect">
            <a:avLst/>
          </a:prstGeom>
        </p:spPr>
      </p:pic>
      <p:sp>
        <p:nvSpPr>
          <p:cNvPr id="5" name="Dikdörtgen 4">
            <a:extLst>
              <a:ext uri="{FF2B5EF4-FFF2-40B4-BE49-F238E27FC236}">
                <a16:creationId xmlns:a16="http://schemas.microsoft.com/office/drawing/2014/main" id="{3E47B0B8-2AC6-4CBA-919C-0C7CBD6AA295}"/>
              </a:ext>
            </a:extLst>
          </p:cNvPr>
          <p:cNvSpPr/>
          <p:nvPr/>
        </p:nvSpPr>
        <p:spPr>
          <a:xfrm>
            <a:off x="2755830" y="5597920"/>
            <a:ext cx="3889783" cy="369332"/>
          </a:xfrm>
          <a:prstGeom prst="rect">
            <a:avLst/>
          </a:prstGeom>
        </p:spPr>
        <p:txBody>
          <a:bodyPr wrap="none">
            <a:spAutoFit/>
          </a:bodyPr>
          <a:lstStyle/>
          <a:p>
            <a:r>
              <a:rPr lang="tr-TR" b="1" dirty="0">
                <a:latin typeface="Times New Roman" panose="02020603050405020304" pitchFamily="18" charset="0"/>
                <a:cs typeface="Times New Roman" panose="02020603050405020304" pitchFamily="18" charset="0"/>
              </a:rPr>
              <a:t>Şekil 7:</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Termokuplun</a:t>
            </a:r>
            <a:r>
              <a:rPr lang="tr-TR" dirty="0">
                <a:latin typeface="Times New Roman" panose="02020603050405020304" pitchFamily="18" charset="0"/>
                <a:cs typeface="Times New Roman" panose="02020603050405020304" pitchFamily="18" charset="0"/>
              </a:rPr>
              <a:t> yapısı ve çeşitleri</a:t>
            </a:r>
          </a:p>
        </p:txBody>
      </p:sp>
      <p:sp>
        <p:nvSpPr>
          <p:cNvPr id="6" name="Dikdörtgen 5">
            <a:extLst>
              <a:ext uri="{FF2B5EF4-FFF2-40B4-BE49-F238E27FC236}">
                <a16:creationId xmlns:a16="http://schemas.microsoft.com/office/drawing/2014/main" id="{F80F1D6C-A88E-4404-BF5B-F775A9360CBE}"/>
              </a:ext>
            </a:extLst>
          </p:cNvPr>
          <p:cNvSpPr/>
          <p:nvPr/>
        </p:nvSpPr>
        <p:spPr>
          <a:xfrm>
            <a:off x="7659567" y="3671315"/>
            <a:ext cx="3889784" cy="2585323"/>
          </a:xfrm>
          <a:prstGeom prst="rect">
            <a:avLst/>
          </a:prstGeom>
        </p:spPr>
        <p:txBody>
          <a:bodyPr wrap="square">
            <a:spAutoFit/>
          </a:bodyPr>
          <a:lstStyle/>
          <a:p>
            <a:pPr algn="just"/>
            <a:r>
              <a:rPr lang="tr-TR" dirty="0">
                <a:latin typeface="Times New Roman" panose="02020603050405020304" pitchFamily="18" charset="0"/>
                <a:cs typeface="Times New Roman" panose="02020603050405020304" pitchFamily="18" charset="0"/>
              </a:rPr>
              <a:t>Çevresel etkenlerden zarar görmemesi için genelde birleşim noktası bir kılıf içinde bulundurulur. Ayrıca </a:t>
            </a:r>
            <a:r>
              <a:rPr lang="tr-TR" dirty="0" err="1">
                <a:latin typeface="Times New Roman" panose="02020603050405020304" pitchFamily="18" charset="0"/>
                <a:cs typeface="Times New Roman" panose="02020603050405020304" pitchFamily="18" charset="0"/>
              </a:rPr>
              <a:t>termokupullar</a:t>
            </a:r>
            <a:r>
              <a:rPr lang="tr-TR" dirty="0">
                <a:latin typeface="Times New Roman" panose="02020603050405020304" pitchFamily="18" charset="0"/>
                <a:cs typeface="Times New Roman" panose="02020603050405020304" pitchFamily="18" charset="0"/>
              </a:rPr>
              <a:t> gerilim ürettikleri için aktif </a:t>
            </a:r>
            <a:r>
              <a:rPr lang="tr-TR" dirty="0" err="1">
                <a:latin typeface="Times New Roman" panose="02020603050405020304" pitchFamily="18" charset="0"/>
                <a:cs typeface="Times New Roman" panose="02020603050405020304" pitchFamily="18" charset="0"/>
              </a:rPr>
              <a:t>transdüserlerdir</a:t>
            </a:r>
            <a:r>
              <a:rPr lang="tr-TR" dirty="0">
                <a:latin typeface="Times New Roman" panose="02020603050405020304" pitchFamily="18" charset="0"/>
                <a:cs typeface="Times New Roman" panose="02020603050405020304" pitchFamily="18" charset="0"/>
              </a:rPr>
              <a:t>. PTC ve NTC ise pasif </a:t>
            </a:r>
            <a:r>
              <a:rPr lang="tr-TR" dirty="0" err="1">
                <a:latin typeface="Times New Roman" panose="02020603050405020304" pitchFamily="18" charset="0"/>
                <a:cs typeface="Times New Roman" panose="02020603050405020304" pitchFamily="18" charset="0"/>
              </a:rPr>
              <a:t>transdüserlerdir</a:t>
            </a:r>
            <a:r>
              <a:rPr lang="tr-TR" dirty="0">
                <a:latin typeface="Times New Roman" panose="02020603050405020304" pitchFamily="18" charset="0"/>
                <a:cs typeface="Times New Roman" panose="02020603050405020304" pitchFamily="18" charset="0"/>
              </a:rPr>
              <a:t>. Çıkış gerilimleri çok düşük olduğundan, daha çok çıkışına bir gerilim yükseltici bağlanarak kullanılır.</a:t>
            </a:r>
          </a:p>
        </p:txBody>
      </p:sp>
    </p:spTree>
    <p:extLst>
      <p:ext uri="{BB962C8B-B14F-4D97-AF65-F5344CB8AC3E}">
        <p14:creationId xmlns:p14="http://schemas.microsoft.com/office/powerpoint/2010/main" val="3893448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84D448C-0F3B-435D-AE98-D4BF0822440D}"/>
              </a:ext>
            </a:extLst>
          </p:cNvPr>
          <p:cNvSpPr>
            <a:spLocks noGrp="1"/>
          </p:cNvSpPr>
          <p:nvPr>
            <p:ph type="title"/>
          </p:nvPr>
        </p:nvSpPr>
        <p:spPr/>
        <p:txBody>
          <a:bodyPr>
            <a:normAutofit/>
          </a:bodyPr>
          <a:lstStyle/>
          <a:p>
            <a:r>
              <a:rPr lang="tr-TR" b="1" dirty="0"/>
              <a:t>Kullanım Alanları</a:t>
            </a:r>
          </a:p>
        </p:txBody>
      </p:sp>
      <p:sp>
        <p:nvSpPr>
          <p:cNvPr id="3" name="İçerik Yer Tutucusu 2">
            <a:extLst>
              <a:ext uri="{FF2B5EF4-FFF2-40B4-BE49-F238E27FC236}">
                <a16:creationId xmlns:a16="http://schemas.microsoft.com/office/drawing/2014/main" id="{E8D8ECC1-B74A-40D3-84FD-5B73F771E532}"/>
              </a:ext>
            </a:extLst>
          </p:cNvPr>
          <p:cNvSpPr>
            <a:spLocks noGrp="1"/>
          </p:cNvSpPr>
          <p:nvPr>
            <p:ph idx="1"/>
          </p:nvPr>
        </p:nvSpPr>
        <p:spPr>
          <a:xfrm>
            <a:off x="2454040" y="1540189"/>
            <a:ext cx="8915400" cy="3777622"/>
          </a:xfrm>
        </p:spPr>
        <p:txBody>
          <a:bodyPr>
            <a:normAutofit/>
          </a:bodyPr>
          <a:lstStyle/>
          <a:p>
            <a:pPr algn="just"/>
            <a:r>
              <a:rPr lang="tr-TR" sz="2000" dirty="0" err="1">
                <a:latin typeface="Times New Roman" panose="02020603050405020304" pitchFamily="18" charset="0"/>
                <a:cs typeface="Times New Roman" panose="02020603050405020304" pitchFamily="18" charset="0"/>
              </a:rPr>
              <a:t>Termokupllar</a:t>
            </a:r>
            <a:r>
              <a:rPr lang="tr-TR" sz="2000" dirty="0">
                <a:latin typeface="Times New Roman" panose="02020603050405020304" pitchFamily="18" charset="0"/>
                <a:cs typeface="Times New Roman" panose="02020603050405020304" pitchFamily="18" charset="0"/>
              </a:rPr>
              <a:t> -200 ºC ile +2500 ºC arasında çalışabildiklerinden endüstride en çok tercih edilen ısı kontrol elemanlarıdır. Yüksek sıcaklıkların ölçülmesinin istenildiği yerlerde , endüstri tesislerindeki yüksek sıcaklıkta çalışan kazanların ısı kontrolünde kullanılırlar.</a:t>
            </a:r>
          </a:p>
          <a:p>
            <a:pPr algn="just"/>
            <a:endParaRPr lang="tr-TR" sz="2000" dirty="0">
              <a:latin typeface="Times New Roman" panose="02020603050405020304" pitchFamily="18" charset="0"/>
              <a:cs typeface="Times New Roman" panose="02020603050405020304" pitchFamily="18" charset="0"/>
            </a:endParaRPr>
          </a:p>
        </p:txBody>
      </p:sp>
      <p:sp>
        <p:nvSpPr>
          <p:cNvPr id="5" name="Dikdörtgen 4">
            <a:extLst>
              <a:ext uri="{FF2B5EF4-FFF2-40B4-BE49-F238E27FC236}">
                <a16:creationId xmlns:a16="http://schemas.microsoft.com/office/drawing/2014/main" id="{B20B38D0-972C-4434-B102-F9739D21BCA9}"/>
              </a:ext>
            </a:extLst>
          </p:cNvPr>
          <p:cNvSpPr/>
          <p:nvPr/>
        </p:nvSpPr>
        <p:spPr>
          <a:xfrm>
            <a:off x="2658386" y="2985832"/>
            <a:ext cx="8846226" cy="1877437"/>
          </a:xfrm>
          <a:prstGeom prst="rect">
            <a:avLst/>
          </a:prstGeom>
        </p:spPr>
        <p:txBody>
          <a:bodyPr wrap="square">
            <a:spAutoFit/>
          </a:bodyPr>
          <a:lstStyle/>
          <a:p>
            <a:r>
              <a:rPr lang="tr-TR" b="1" dirty="0"/>
              <a:t>Sağlamlık Testi</a:t>
            </a:r>
          </a:p>
          <a:p>
            <a:r>
              <a:rPr lang="tr-TR" b="1" dirty="0"/>
              <a:t> </a:t>
            </a:r>
            <a:endParaRPr lang="tr-TR" sz="2000" b="1" dirty="0"/>
          </a:p>
          <a:p>
            <a:r>
              <a:rPr lang="tr-TR" sz="2000" dirty="0" err="1">
                <a:latin typeface="Times New Roman" panose="02020603050405020304" pitchFamily="18" charset="0"/>
                <a:cs typeface="Times New Roman" panose="02020603050405020304" pitchFamily="18" charset="0"/>
              </a:rPr>
              <a:t>Termokuplun</a:t>
            </a:r>
            <a:r>
              <a:rPr lang="tr-TR" sz="2000" dirty="0">
                <a:latin typeface="Times New Roman" panose="02020603050405020304" pitchFamily="18" charset="0"/>
                <a:cs typeface="Times New Roman" panose="02020603050405020304" pitchFamily="18" charset="0"/>
              </a:rPr>
              <a:t> sağlamlık testi </a:t>
            </a:r>
            <a:r>
              <a:rPr lang="tr-TR" sz="2000" dirty="0" err="1">
                <a:latin typeface="Times New Roman" panose="02020603050405020304" pitchFamily="18" charset="0"/>
                <a:cs typeface="Times New Roman" panose="02020603050405020304" pitchFamily="18" charset="0"/>
              </a:rPr>
              <a:t>avometre</a:t>
            </a:r>
            <a:r>
              <a:rPr lang="tr-TR" sz="2000" dirty="0">
                <a:latin typeface="Times New Roman" panose="02020603050405020304" pitchFamily="18" charset="0"/>
                <a:cs typeface="Times New Roman" panose="02020603050405020304" pitchFamily="18" charset="0"/>
              </a:rPr>
              <a:t> ile yapılır. </a:t>
            </a:r>
            <a:r>
              <a:rPr lang="tr-TR" sz="2000" dirty="0" err="1">
                <a:latin typeface="Times New Roman" panose="02020603050405020304" pitchFamily="18" charset="0"/>
                <a:cs typeface="Times New Roman" panose="02020603050405020304" pitchFamily="18" charset="0"/>
              </a:rPr>
              <a:t>Avometre</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milivolt</a:t>
            </a:r>
            <a:r>
              <a:rPr lang="tr-TR" sz="2000" dirty="0">
                <a:latin typeface="Times New Roman" panose="02020603050405020304" pitchFamily="18" charset="0"/>
                <a:cs typeface="Times New Roman" panose="02020603050405020304" pitchFamily="18" charset="0"/>
              </a:rPr>
              <a:t> kademesine alınır. </a:t>
            </a:r>
            <a:r>
              <a:rPr lang="tr-TR" sz="2000" dirty="0" err="1">
                <a:latin typeface="Times New Roman" panose="02020603050405020304" pitchFamily="18" charset="0"/>
                <a:cs typeface="Times New Roman" panose="02020603050405020304" pitchFamily="18" charset="0"/>
              </a:rPr>
              <a:t>Termokuplun</a:t>
            </a:r>
            <a:r>
              <a:rPr lang="tr-TR" sz="2000" dirty="0">
                <a:latin typeface="Times New Roman" panose="02020603050405020304" pitchFamily="18" charset="0"/>
                <a:cs typeface="Times New Roman" panose="02020603050405020304" pitchFamily="18" charset="0"/>
              </a:rPr>
              <a:t> uçları </a:t>
            </a:r>
            <a:r>
              <a:rPr lang="tr-TR" sz="2000" dirty="0" err="1">
                <a:latin typeface="Times New Roman" panose="02020603050405020304" pitchFamily="18" charset="0"/>
                <a:cs typeface="Times New Roman" panose="02020603050405020304" pitchFamily="18" charset="0"/>
              </a:rPr>
              <a:t>avometrenin</a:t>
            </a:r>
            <a:r>
              <a:rPr lang="tr-TR" sz="2000" dirty="0">
                <a:latin typeface="Times New Roman" panose="02020603050405020304" pitchFamily="18" charset="0"/>
                <a:cs typeface="Times New Roman" panose="02020603050405020304" pitchFamily="18" charset="0"/>
              </a:rPr>
              <a:t> </a:t>
            </a:r>
            <a:r>
              <a:rPr lang="tr-TR" sz="2000" dirty="0" err="1">
                <a:latin typeface="Times New Roman" panose="02020603050405020304" pitchFamily="18" charset="0"/>
                <a:cs typeface="Times New Roman" panose="02020603050405020304" pitchFamily="18" charset="0"/>
              </a:rPr>
              <a:t>prop</a:t>
            </a:r>
            <a:r>
              <a:rPr lang="tr-TR" sz="2000" dirty="0">
                <a:latin typeface="Times New Roman" panose="02020603050405020304" pitchFamily="18" charset="0"/>
                <a:cs typeface="Times New Roman" panose="02020603050405020304" pitchFamily="18" charset="0"/>
              </a:rPr>
              <a:t> uçlarına tutulur. </a:t>
            </a:r>
            <a:r>
              <a:rPr lang="tr-TR" sz="2000" dirty="0" err="1">
                <a:latin typeface="Times New Roman" panose="02020603050405020304" pitchFamily="18" charset="0"/>
                <a:cs typeface="Times New Roman" panose="02020603050405020304" pitchFamily="18" charset="0"/>
              </a:rPr>
              <a:t>Termokuplun</a:t>
            </a:r>
            <a:r>
              <a:rPr lang="tr-TR" sz="2000" dirty="0">
                <a:latin typeface="Times New Roman" panose="02020603050405020304" pitchFamily="18" charset="0"/>
                <a:cs typeface="Times New Roman" panose="02020603050405020304" pitchFamily="18" charset="0"/>
              </a:rPr>
              <a:t> ucu bir ısı kaynağı ile ısıtılır. </a:t>
            </a:r>
            <a:r>
              <a:rPr lang="tr-TR" sz="2000" dirty="0" err="1">
                <a:latin typeface="Times New Roman" panose="02020603050405020304" pitchFamily="18" charset="0"/>
                <a:cs typeface="Times New Roman" panose="02020603050405020304" pitchFamily="18" charset="0"/>
              </a:rPr>
              <a:t>Avometrenin</a:t>
            </a:r>
            <a:r>
              <a:rPr lang="tr-TR" sz="2000" dirty="0">
                <a:latin typeface="Times New Roman" panose="02020603050405020304" pitchFamily="18" charset="0"/>
                <a:cs typeface="Times New Roman" panose="02020603050405020304" pitchFamily="18" charset="0"/>
              </a:rPr>
              <a:t> ölçtüğü gerilim değerinde değişim olup olmadığı gözlenir. Gerilim değişimi varsa </a:t>
            </a:r>
            <a:r>
              <a:rPr lang="tr-TR" sz="2000" dirty="0" err="1">
                <a:latin typeface="Times New Roman" panose="02020603050405020304" pitchFamily="18" charset="0"/>
                <a:cs typeface="Times New Roman" panose="02020603050405020304" pitchFamily="18" charset="0"/>
              </a:rPr>
              <a:t>termokupl</a:t>
            </a:r>
            <a:r>
              <a:rPr lang="tr-TR" sz="2000" dirty="0">
                <a:latin typeface="Times New Roman" panose="02020603050405020304" pitchFamily="18" charset="0"/>
                <a:cs typeface="Times New Roman" panose="02020603050405020304" pitchFamily="18" charset="0"/>
              </a:rPr>
              <a:t> sağlamdır.</a:t>
            </a:r>
          </a:p>
        </p:txBody>
      </p:sp>
    </p:spTree>
    <p:extLst>
      <p:ext uri="{BB962C8B-B14F-4D97-AF65-F5344CB8AC3E}">
        <p14:creationId xmlns:p14="http://schemas.microsoft.com/office/powerpoint/2010/main" val="1495272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859A9A6-6350-430A-8F5A-C9DEA1CA7972}"/>
              </a:ext>
            </a:extLst>
          </p:cNvPr>
          <p:cNvSpPr>
            <a:spLocks noGrp="1"/>
          </p:cNvSpPr>
          <p:nvPr>
            <p:ph idx="1"/>
          </p:nvPr>
        </p:nvSpPr>
        <p:spPr/>
        <p:txBody>
          <a:bodyPr/>
          <a:lstStyle/>
          <a:p>
            <a:r>
              <a:rPr lang="tr-TR" dirty="0"/>
              <a:t>Kaynak: </a:t>
            </a:r>
          </a:p>
          <a:p>
            <a:r>
              <a:rPr lang="tr-TR" dirty="0"/>
              <a:t>https://megep.meb.gov.tr/mte_program_modul/moduller_pdf/Sens%C3%B6rler%20Ve%20Transduserler.pdf</a:t>
            </a:r>
          </a:p>
        </p:txBody>
      </p:sp>
    </p:spTree>
    <p:extLst>
      <p:ext uri="{BB962C8B-B14F-4D97-AF65-F5344CB8AC3E}">
        <p14:creationId xmlns:p14="http://schemas.microsoft.com/office/powerpoint/2010/main" val="1542443821"/>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TM02892315[[fn=Duman]]</Template>
  <TotalTime>97</TotalTime>
  <Words>655</Words>
  <Application>Microsoft Office PowerPoint</Application>
  <PresentationFormat>Geniş ekran</PresentationFormat>
  <Paragraphs>34</Paragraphs>
  <Slides>9</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Century Gothic</vt:lpstr>
      <vt:lpstr>Times New Roman</vt:lpstr>
      <vt:lpstr>Wingdings 3</vt:lpstr>
      <vt:lpstr>Duman</vt:lpstr>
      <vt:lpstr>ISI SENSÖR VE TRANDÜSERLERİ</vt:lpstr>
      <vt:lpstr>PowerPoint Sunusu</vt:lpstr>
      <vt:lpstr>PTC</vt:lpstr>
      <vt:lpstr>Kullanım Alanları</vt:lpstr>
      <vt:lpstr>NTC</vt:lpstr>
      <vt:lpstr>Kullanım Alanları </vt:lpstr>
      <vt:lpstr>Termokupl ( Isılçift )</vt:lpstr>
      <vt:lpstr>Kullanım Alanları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ISI SENSÖR VE TRANDÜSERLERİ</dc:title>
  <dc:creator>Lenovo</dc:creator>
  <cp:lastModifiedBy>Lenovo</cp:lastModifiedBy>
  <cp:revision>7</cp:revision>
  <dcterms:created xsi:type="dcterms:W3CDTF">2024-09-18T08:36:39Z</dcterms:created>
  <dcterms:modified xsi:type="dcterms:W3CDTF">2024-09-18T10:13:43Z</dcterms:modified>
</cp:coreProperties>
</file>