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9/18/2024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F74AE57-90A7-4E60-A092-3567BDF3FA20}"/>
              </a:ext>
            </a:extLst>
          </p:cNvPr>
          <p:cNvSpPr>
            <a:spLocks noGrp="1"/>
          </p:cNvSpPr>
          <p:nvPr>
            <p:ph type="ctrTitle"/>
          </p:nvPr>
        </p:nvSpPr>
        <p:spPr/>
        <p:txBody>
          <a:bodyPr>
            <a:normAutofit/>
          </a:bodyPr>
          <a:lstStyle/>
          <a:p>
            <a:r>
              <a:rPr lang="tr-TR" sz="4400" b="1" dirty="0">
                <a:latin typeface="Times New Roman" panose="02020603050405020304" pitchFamily="18" charset="0"/>
                <a:cs typeface="Times New Roman" panose="02020603050405020304" pitchFamily="18" charset="0"/>
              </a:rPr>
              <a:t>MANYETİK SENSÖRLER VE TRANSDÜSERLER</a:t>
            </a:r>
          </a:p>
        </p:txBody>
      </p:sp>
    </p:spTree>
    <p:extLst>
      <p:ext uri="{BB962C8B-B14F-4D97-AF65-F5344CB8AC3E}">
        <p14:creationId xmlns:p14="http://schemas.microsoft.com/office/powerpoint/2010/main" val="3691407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8EE2FCE-C00B-4791-8409-3CA5D4A1820E}"/>
              </a:ext>
            </a:extLst>
          </p:cNvPr>
          <p:cNvSpPr>
            <a:spLocks noGrp="1"/>
          </p:cNvSpPr>
          <p:nvPr>
            <p:ph idx="1"/>
          </p:nvPr>
        </p:nvSpPr>
        <p:spPr>
          <a:xfrm>
            <a:off x="1749287" y="471778"/>
            <a:ext cx="9644007" cy="4577300"/>
          </a:xfrm>
        </p:spPr>
        <p:txBody>
          <a:bodyPr>
            <a:normAutofit/>
          </a:bodyPr>
          <a:lstStyle/>
          <a:p>
            <a:pPr algn="just"/>
            <a:r>
              <a:rPr lang="tr-TR" sz="2200" dirty="0">
                <a:latin typeface="Times New Roman" panose="02020603050405020304" pitchFamily="18" charset="0"/>
                <a:cs typeface="Times New Roman" panose="02020603050405020304" pitchFamily="18" charset="0"/>
              </a:rPr>
              <a:t>Bir tel bobin haline getirilip içinden akım geçirilirse, bu bobinin içinde ve çevresinde manyetik alan oluşur. Bu manyetik alan gözle görülmez. Ancak bu bobinin içerisindeki nüvenin hareketi ve bobinin çevresinden yaklaştırılan metaller bobinin </a:t>
            </a:r>
            <a:r>
              <a:rPr lang="tr-TR" sz="2200" dirty="0" err="1">
                <a:latin typeface="Times New Roman" panose="02020603050405020304" pitchFamily="18" charset="0"/>
                <a:cs typeface="Times New Roman" panose="02020603050405020304" pitchFamily="18" charset="0"/>
              </a:rPr>
              <a:t>indüktansını</a:t>
            </a:r>
            <a:r>
              <a:rPr lang="tr-TR" sz="2200" dirty="0">
                <a:latin typeface="Times New Roman" panose="02020603050405020304" pitchFamily="18" charset="0"/>
                <a:cs typeface="Times New Roman" panose="02020603050405020304" pitchFamily="18" charset="0"/>
              </a:rPr>
              <a:t> değiştirir. İşte bu prensipten hareketle manyetik </a:t>
            </a:r>
            <a:r>
              <a:rPr lang="tr-TR" sz="2200" dirty="0" err="1">
                <a:latin typeface="Times New Roman" panose="02020603050405020304" pitchFamily="18" charset="0"/>
                <a:cs typeface="Times New Roman" panose="02020603050405020304" pitchFamily="18" charset="0"/>
              </a:rPr>
              <a:t>sensörler</a:t>
            </a:r>
            <a:r>
              <a:rPr lang="tr-TR" sz="2200" dirty="0">
                <a:latin typeface="Times New Roman" panose="02020603050405020304" pitchFamily="18" charset="0"/>
                <a:cs typeface="Times New Roman" panose="02020603050405020304" pitchFamily="18" charset="0"/>
              </a:rPr>
              <a:t> geliştirilmiştir</a:t>
            </a:r>
            <a:r>
              <a:rPr lang="tr-TR" sz="2000" dirty="0"/>
              <a:t>. </a:t>
            </a:r>
            <a:r>
              <a:rPr lang="tr-TR" sz="2000" dirty="0">
                <a:latin typeface="Times New Roman" panose="02020603050405020304" pitchFamily="18" charset="0"/>
                <a:cs typeface="Times New Roman" panose="02020603050405020304" pitchFamily="18" charset="0"/>
              </a:rPr>
              <a:t>Ortamdaki manyetik değişiklikleri algılayan ve buna bağlı olarak çıkışında gerilim üreten elemanlara manyetik </a:t>
            </a:r>
            <a:r>
              <a:rPr lang="tr-TR" sz="2000" dirty="0" err="1">
                <a:latin typeface="Times New Roman" panose="02020603050405020304" pitchFamily="18" charset="0"/>
                <a:cs typeface="Times New Roman" panose="02020603050405020304" pitchFamily="18" charset="0"/>
              </a:rPr>
              <a:t>transdüser</a:t>
            </a:r>
            <a:r>
              <a:rPr lang="tr-TR" sz="2000" dirty="0">
                <a:latin typeface="Times New Roman" panose="02020603050405020304" pitchFamily="18" charset="0"/>
                <a:cs typeface="Times New Roman" panose="02020603050405020304" pitchFamily="18" charset="0"/>
              </a:rPr>
              <a:t> denir . Manyetik </a:t>
            </a:r>
            <a:r>
              <a:rPr lang="tr-TR" sz="2000" dirty="0" err="1">
                <a:latin typeface="Times New Roman" panose="02020603050405020304" pitchFamily="18" charset="0"/>
                <a:cs typeface="Times New Roman" panose="02020603050405020304" pitchFamily="18" charset="0"/>
              </a:rPr>
              <a:t>transdüserlere</a:t>
            </a:r>
            <a:r>
              <a:rPr lang="tr-TR" sz="2000" dirty="0">
                <a:latin typeface="Times New Roman" panose="02020603050405020304" pitchFamily="18" charset="0"/>
                <a:cs typeface="Times New Roman" panose="02020603050405020304" pitchFamily="18" charset="0"/>
              </a:rPr>
              <a:t> “Alan Etkili </a:t>
            </a:r>
            <a:r>
              <a:rPr lang="tr-TR" sz="2000" dirty="0" err="1">
                <a:latin typeface="Times New Roman" panose="02020603050405020304" pitchFamily="18" charset="0"/>
                <a:cs typeface="Times New Roman" panose="02020603050405020304" pitchFamily="18" charset="0"/>
              </a:rPr>
              <a:t>Transdüser</a:t>
            </a:r>
            <a:r>
              <a:rPr lang="tr-TR" sz="2000" dirty="0">
                <a:latin typeface="Times New Roman" panose="02020603050405020304" pitchFamily="18" charset="0"/>
                <a:cs typeface="Times New Roman" panose="02020603050405020304" pitchFamily="18" charset="0"/>
              </a:rPr>
              <a:t>” adı da verilir. Manyetik </a:t>
            </a:r>
            <a:r>
              <a:rPr lang="tr-TR" sz="2000" dirty="0" err="1">
                <a:latin typeface="Times New Roman" panose="02020603050405020304" pitchFamily="18" charset="0"/>
                <a:cs typeface="Times New Roman" panose="02020603050405020304" pitchFamily="18" charset="0"/>
              </a:rPr>
              <a:t>transdüserler</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endüktif</a:t>
            </a:r>
            <a:r>
              <a:rPr lang="tr-TR" sz="2000" dirty="0">
                <a:latin typeface="Times New Roman" panose="02020603050405020304" pitchFamily="18" charset="0"/>
                <a:cs typeface="Times New Roman" panose="02020603050405020304" pitchFamily="18" charset="0"/>
              </a:rPr>
              <a:t> ve yarı iletken olmak üzere iki çeşit elemandan yapılmaktadır. Bobin </a:t>
            </a:r>
            <a:r>
              <a:rPr lang="tr-TR" sz="2000" dirty="0" err="1">
                <a:latin typeface="Times New Roman" panose="02020603050405020304" pitchFamily="18" charset="0"/>
                <a:cs typeface="Times New Roman" panose="02020603050405020304" pitchFamily="18" charset="0"/>
              </a:rPr>
              <a:t>endüktif</a:t>
            </a:r>
            <a:r>
              <a:rPr lang="tr-TR" sz="2000" dirty="0">
                <a:latin typeface="Times New Roman" panose="02020603050405020304" pitchFamily="18" charset="0"/>
                <a:cs typeface="Times New Roman" panose="02020603050405020304" pitchFamily="18" charset="0"/>
              </a:rPr>
              <a:t> bir elemandır ve manyetik alan değişimi içinde bulunursa uçlarında gerilim üretir. Bobin uçlarındaki gerilimin sürekli olması için sürekli değişen bir manyetik alan içinde bulunması yani mıknatısın ya da bobinin sürekli hareket etmesi gerekir Hareketin sürekli olmadığı durumlarda bobin pasif olarak kullanılır Bir bobinin içindeki nüvenin konumuna göre bobinin </a:t>
            </a:r>
            <a:r>
              <a:rPr lang="tr-TR" sz="2000" dirty="0" err="1">
                <a:latin typeface="Times New Roman" panose="02020603050405020304" pitchFamily="18" charset="0"/>
                <a:cs typeface="Times New Roman" panose="02020603050405020304" pitchFamily="18" charset="0"/>
              </a:rPr>
              <a:t>endüktans</a:t>
            </a:r>
            <a:r>
              <a:rPr lang="tr-TR" sz="2000" dirty="0">
                <a:latin typeface="Times New Roman" panose="02020603050405020304" pitchFamily="18" charset="0"/>
                <a:cs typeface="Times New Roman" panose="02020603050405020304" pitchFamily="18" charset="0"/>
              </a:rPr>
              <a:t> değeri değişmektedir Bu sayede uygulanan gerilime göre bobin uçlarına düşen voltaj değişir (Şekil1).</a:t>
            </a:r>
          </a:p>
        </p:txBody>
      </p:sp>
      <p:pic>
        <p:nvPicPr>
          <p:cNvPr id="4" name="Resim 3">
            <a:extLst>
              <a:ext uri="{FF2B5EF4-FFF2-40B4-BE49-F238E27FC236}">
                <a16:creationId xmlns:a16="http://schemas.microsoft.com/office/drawing/2014/main" id="{873B8CD0-D333-467B-9A64-1746A41EF49C}"/>
              </a:ext>
            </a:extLst>
          </p:cNvPr>
          <p:cNvPicPr>
            <a:picLocks noChangeAspect="1"/>
          </p:cNvPicPr>
          <p:nvPr/>
        </p:nvPicPr>
        <p:blipFill>
          <a:blip r:embed="rId2"/>
          <a:stretch>
            <a:fillRect/>
          </a:stretch>
        </p:blipFill>
        <p:spPr>
          <a:xfrm>
            <a:off x="2893248" y="4976074"/>
            <a:ext cx="4020111" cy="1676634"/>
          </a:xfrm>
          <a:prstGeom prst="rect">
            <a:avLst/>
          </a:prstGeom>
        </p:spPr>
      </p:pic>
      <p:sp>
        <p:nvSpPr>
          <p:cNvPr id="5" name="Dikdörtgen 4">
            <a:extLst>
              <a:ext uri="{FF2B5EF4-FFF2-40B4-BE49-F238E27FC236}">
                <a16:creationId xmlns:a16="http://schemas.microsoft.com/office/drawing/2014/main" id="{2D975448-46D8-43DE-8355-476B2661B359}"/>
              </a:ext>
            </a:extLst>
          </p:cNvPr>
          <p:cNvSpPr/>
          <p:nvPr/>
        </p:nvSpPr>
        <p:spPr>
          <a:xfrm>
            <a:off x="7282119" y="5189077"/>
            <a:ext cx="3742414" cy="923330"/>
          </a:xfrm>
          <a:prstGeom prst="rect">
            <a:avLst/>
          </a:prstGeom>
        </p:spPr>
        <p:txBody>
          <a:bodyPr wrap="square">
            <a:spAutoFit/>
          </a:bodyPr>
          <a:lstStyle/>
          <a:p>
            <a:r>
              <a:rPr lang="tr-TR" b="1" dirty="0">
                <a:latin typeface="Times New Roman" panose="02020603050405020304" pitchFamily="18" charset="0"/>
                <a:cs typeface="Times New Roman" panose="02020603050405020304" pitchFamily="18" charset="0"/>
              </a:rPr>
              <a:t>Şekil 1: </a:t>
            </a:r>
            <a:r>
              <a:rPr lang="tr-TR" dirty="0">
                <a:latin typeface="Times New Roman" panose="02020603050405020304" pitchFamily="18" charset="0"/>
                <a:cs typeface="Times New Roman" panose="02020603050405020304" pitchFamily="18" charset="0"/>
              </a:rPr>
              <a:t>Manyetik alan değişimine göre bobin uçlarında meydana gelen </a:t>
            </a:r>
            <a:r>
              <a:rPr lang="tr-TR" dirty="0" err="1">
                <a:latin typeface="Times New Roman" panose="02020603050405020304" pitchFamily="18" charset="0"/>
                <a:cs typeface="Times New Roman" panose="02020603050405020304" pitchFamily="18" charset="0"/>
              </a:rPr>
              <a:t>e.m.k</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3992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811C229-2D27-466B-80E6-1B5663B19B5B}"/>
              </a:ext>
            </a:extLst>
          </p:cNvPr>
          <p:cNvSpPr>
            <a:spLocks noGrp="1"/>
          </p:cNvSpPr>
          <p:nvPr>
            <p:ph type="title"/>
          </p:nvPr>
        </p:nvSpPr>
        <p:spPr>
          <a:xfrm>
            <a:off x="1805746" y="624110"/>
            <a:ext cx="8911687" cy="1280890"/>
          </a:xfrm>
        </p:spPr>
        <p:txBody>
          <a:bodyPr/>
          <a:lstStyle/>
          <a:p>
            <a:r>
              <a:rPr lang="tr-TR" b="1" dirty="0">
                <a:latin typeface="Times New Roman" panose="02020603050405020304" pitchFamily="18" charset="0"/>
                <a:cs typeface="Times New Roman" panose="02020603050405020304" pitchFamily="18" charset="0"/>
              </a:rPr>
              <a:t>Kullanım Alanları </a:t>
            </a:r>
          </a:p>
        </p:txBody>
      </p:sp>
      <p:sp>
        <p:nvSpPr>
          <p:cNvPr id="3" name="İçerik Yer Tutucusu 2">
            <a:extLst>
              <a:ext uri="{FF2B5EF4-FFF2-40B4-BE49-F238E27FC236}">
                <a16:creationId xmlns:a16="http://schemas.microsoft.com/office/drawing/2014/main" id="{B43E10DF-A650-4B5C-9D2E-8DD9B093DC11}"/>
              </a:ext>
            </a:extLst>
          </p:cNvPr>
          <p:cNvSpPr>
            <a:spLocks noGrp="1"/>
          </p:cNvSpPr>
          <p:nvPr>
            <p:ph idx="1"/>
          </p:nvPr>
        </p:nvSpPr>
        <p:spPr>
          <a:xfrm>
            <a:off x="1669774" y="1457739"/>
            <a:ext cx="9850741" cy="3777622"/>
          </a:xfrm>
        </p:spPr>
        <p:txBody>
          <a:bodyPr>
            <a:normAutofit/>
          </a:bodyPr>
          <a:lstStyle/>
          <a:p>
            <a:r>
              <a:rPr lang="tr-TR" sz="2000" dirty="0">
                <a:latin typeface="Times New Roman" panose="02020603050405020304" pitchFamily="18" charset="0"/>
                <a:cs typeface="Times New Roman" panose="02020603050405020304" pitchFamily="18" charset="0"/>
              </a:rPr>
              <a:t>Manyetik </a:t>
            </a:r>
            <a:r>
              <a:rPr lang="tr-TR" sz="2000" dirty="0" err="1">
                <a:latin typeface="Times New Roman" panose="02020603050405020304" pitchFamily="18" charset="0"/>
                <a:cs typeface="Times New Roman" panose="02020603050405020304" pitchFamily="18" charset="0"/>
              </a:rPr>
              <a:t>transdüserler</a:t>
            </a:r>
            <a:r>
              <a:rPr lang="tr-TR" sz="2000" dirty="0">
                <a:latin typeface="Times New Roman" panose="02020603050405020304" pitchFamily="18" charset="0"/>
                <a:cs typeface="Times New Roman" panose="02020603050405020304" pitchFamily="18" charset="0"/>
              </a:rPr>
              <a:t>, aralarında elektriksel bağlantının olmadığı veya </a:t>
            </a:r>
            <a:r>
              <a:rPr lang="tr-TR" sz="2000" dirty="0" err="1">
                <a:latin typeface="Times New Roman" panose="02020603050405020304" pitchFamily="18" charset="0"/>
                <a:cs typeface="Times New Roman" panose="02020603050405020304" pitchFamily="18" charset="0"/>
              </a:rPr>
              <a:t>sensörle</a:t>
            </a:r>
            <a:r>
              <a:rPr lang="tr-TR" sz="2000" dirty="0">
                <a:latin typeface="Times New Roman" panose="02020603050405020304" pitchFamily="18" charset="0"/>
                <a:cs typeface="Times New Roman" panose="02020603050405020304" pitchFamily="18" charset="0"/>
              </a:rPr>
              <a:t> algılanacak cismin birbirini göremediği durumlar da motor ve benzeri cihazların çektikleri akımların ölçülmesinde, hareket eden sistemlerin hızlarının ve hareket yönlerinin tespit edilmesinde, güvenlik ve metal detektörlerinde kullanılır (Şekil 2).</a:t>
            </a:r>
          </a:p>
          <a:p>
            <a:r>
              <a:rPr lang="tr-TR" sz="2000" dirty="0">
                <a:latin typeface="Times New Roman" panose="02020603050405020304" pitchFamily="18" charset="0"/>
                <a:cs typeface="Times New Roman" panose="02020603050405020304" pitchFamily="18" charset="0"/>
              </a:rPr>
              <a:t> Sanayide ise kumanda ve kontrol sistemlerinde, tıp elektroniğinde, fabrikalarda, otomatik kumanda kontrol uygulamalarında, yer değişimlerinin hassas olarak ölçülmesinde kullanılır. </a:t>
            </a:r>
          </a:p>
          <a:p>
            <a:endParaRPr lang="tr-TR" sz="2000" dirty="0">
              <a:latin typeface="Times New Roman" panose="02020603050405020304" pitchFamily="18" charset="0"/>
              <a:cs typeface="Times New Roman" panose="02020603050405020304" pitchFamily="18" charset="0"/>
            </a:endParaRPr>
          </a:p>
        </p:txBody>
      </p:sp>
      <p:pic>
        <p:nvPicPr>
          <p:cNvPr id="4" name="Resim 3">
            <a:extLst>
              <a:ext uri="{FF2B5EF4-FFF2-40B4-BE49-F238E27FC236}">
                <a16:creationId xmlns:a16="http://schemas.microsoft.com/office/drawing/2014/main" id="{DCD1F274-405A-4572-B197-EEB913C4831F}"/>
              </a:ext>
            </a:extLst>
          </p:cNvPr>
          <p:cNvPicPr>
            <a:picLocks noChangeAspect="1"/>
          </p:cNvPicPr>
          <p:nvPr/>
        </p:nvPicPr>
        <p:blipFill>
          <a:blip r:embed="rId2"/>
          <a:stretch>
            <a:fillRect/>
          </a:stretch>
        </p:blipFill>
        <p:spPr>
          <a:xfrm>
            <a:off x="3948778" y="3638908"/>
            <a:ext cx="3515216" cy="1981477"/>
          </a:xfrm>
          <a:prstGeom prst="rect">
            <a:avLst/>
          </a:prstGeom>
        </p:spPr>
      </p:pic>
      <p:sp>
        <p:nvSpPr>
          <p:cNvPr id="5" name="Dikdörtgen 4">
            <a:extLst>
              <a:ext uri="{FF2B5EF4-FFF2-40B4-BE49-F238E27FC236}">
                <a16:creationId xmlns:a16="http://schemas.microsoft.com/office/drawing/2014/main" id="{E388B9C1-0B13-4FD1-AD60-31A0414696C3}"/>
              </a:ext>
            </a:extLst>
          </p:cNvPr>
          <p:cNvSpPr/>
          <p:nvPr/>
        </p:nvSpPr>
        <p:spPr>
          <a:xfrm>
            <a:off x="2030817" y="5630137"/>
            <a:ext cx="4461478" cy="369332"/>
          </a:xfrm>
          <a:prstGeom prst="rect">
            <a:avLst/>
          </a:prstGeom>
        </p:spPr>
        <p:txBody>
          <a:bodyPr wrap="none">
            <a:spAutoFit/>
          </a:bodyPr>
          <a:lstStyle/>
          <a:p>
            <a:r>
              <a:rPr lang="tr-TR" b="1" dirty="0">
                <a:latin typeface="Times New Roman" panose="02020603050405020304" pitchFamily="18" charset="0"/>
                <a:cs typeface="Times New Roman" panose="02020603050405020304" pitchFamily="18" charset="0"/>
              </a:rPr>
              <a:t>Şekil</a:t>
            </a:r>
            <a:r>
              <a:rPr lang="es-ES" b="1" dirty="0">
                <a:latin typeface="Times New Roman" panose="02020603050405020304" pitchFamily="18" charset="0"/>
                <a:cs typeface="Times New Roman" panose="02020603050405020304" pitchFamily="18" charset="0"/>
              </a:rPr>
              <a:t> 2: </a:t>
            </a:r>
            <a:r>
              <a:rPr lang="es-ES" dirty="0">
                <a:latin typeface="Times New Roman" panose="02020603050405020304" pitchFamily="18" charset="0"/>
                <a:cs typeface="Times New Roman" panose="02020603050405020304" pitchFamily="18" charset="0"/>
              </a:rPr>
              <a:t>Kaporta boya ölçer ve metal dedektör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5344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92EE801-2FFE-47E1-9D12-660368B1717A}"/>
              </a:ext>
            </a:extLst>
          </p:cNvPr>
          <p:cNvSpPr>
            <a:spLocks noGrp="1"/>
          </p:cNvSpPr>
          <p:nvPr>
            <p:ph type="title"/>
          </p:nvPr>
        </p:nvSpPr>
        <p:spPr>
          <a:xfrm>
            <a:off x="1820849" y="624110"/>
            <a:ext cx="9683763" cy="1280890"/>
          </a:xfrm>
        </p:spPr>
        <p:txBody>
          <a:bodyPr>
            <a:normAutofit/>
          </a:bodyPr>
          <a:lstStyle/>
          <a:p>
            <a:r>
              <a:rPr lang="tr-TR" b="1" dirty="0">
                <a:latin typeface="Times New Roman" panose="02020603050405020304" pitchFamily="18" charset="0"/>
                <a:cs typeface="Times New Roman" panose="02020603050405020304" pitchFamily="18" charset="0"/>
              </a:rPr>
              <a:t>Çeşitleri ve Yapıları </a:t>
            </a:r>
            <a:br>
              <a:rPr lang="tr-TR" b="1" dirty="0">
                <a:latin typeface="Times New Roman" panose="02020603050405020304" pitchFamily="18" charset="0"/>
                <a:cs typeface="Times New Roman" panose="02020603050405020304" pitchFamily="18" charset="0"/>
              </a:rPr>
            </a:br>
            <a:r>
              <a:rPr lang="tr-TR" sz="2400" b="1" dirty="0">
                <a:latin typeface="Times New Roman" panose="02020603050405020304" pitchFamily="18" charset="0"/>
                <a:cs typeface="Times New Roman" panose="02020603050405020304" pitchFamily="18" charset="0"/>
              </a:rPr>
              <a:t>1. Bobinli (</a:t>
            </a:r>
            <a:r>
              <a:rPr lang="tr-TR" sz="2400" b="1" dirty="0" err="1">
                <a:latin typeface="Times New Roman" panose="02020603050405020304" pitchFamily="18" charset="0"/>
                <a:cs typeface="Times New Roman" panose="02020603050405020304" pitchFamily="18" charset="0"/>
              </a:rPr>
              <a:t>Endüktif</a:t>
            </a:r>
            <a:r>
              <a:rPr lang="tr-TR" sz="2400" b="1" dirty="0">
                <a:latin typeface="Times New Roman" panose="02020603050405020304" pitchFamily="18" charset="0"/>
                <a:cs typeface="Times New Roman" panose="02020603050405020304" pitchFamily="18" charset="0"/>
              </a:rPr>
              <a:t>)Manyetik </a:t>
            </a:r>
            <a:r>
              <a:rPr lang="tr-TR" sz="2400" b="1" dirty="0" err="1">
                <a:latin typeface="Times New Roman" panose="02020603050405020304" pitchFamily="18" charset="0"/>
                <a:cs typeface="Times New Roman" panose="02020603050405020304" pitchFamily="18" charset="0"/>
              </a:rPr>
              <a:t>Sensörler</a:t>
            </a:r>
            <a:r>
              <a:rPr lang="tr-TR" sz="2400" b="1" dirty="0">
                <a:latin typeface="Times New Roman" panose="02020603050405020304" pitchFamily="18" charset="0"/>
                <a:cs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9D8B446C-3A58-4122-80EB-A3ECE19C3CC7}"/>
              </a:ext>
            </a:extLst>
          </p:cNvPr>
          <p:cNvSpPr>
            <a:spLocks noGrp="1"/>
          </p:cNvSpPr>
          <p:nvPr>
            <p:ph idx="1"/>
          </p:nvPr>
        </p:nvSpPr>
        <p:spPr>
          <a:xfrm>
            <a:off x="1311964" y="2054087"/>
            <a:ext cx="10192647" cy="3777622"/>
          </a:xfrm>
        </p:spPr>
        <p:txBody>
          <a:bodyPr/>
          <a:lstStyle/>
          <a:p>
            <a:pPr algn="just"/>
            <a:r>
              <a:rPr lang="tr-TR" dirty="0">
                <a:latin typeface="Times New Roman" panose="02020603050405020304" pitchFamily="18" charset="0"/>
                <a:cs typeface="Times New Roman" panose="02020603050405020304" pitchFamily="18" charset="0"/>
              </a:rPr>
              <a:t>Bobin </a:t>
            </a:r>
            <a:r>
              <a:rPr lang="tr-TR" dirty="0" err="1">
                <a:latin typeface="Times New Roman" panose="02020603050405020304" pitchFamily="18" charset="0"/>
                <a:cs typeface="Times New Roman" panose="02020603050405020304" pitchFamily="18" charset="0"/>
              </a:rPr>
              <a:t>endüktif</a:t>
            </a:r>
            <a:r>
              <a:rPr lang="tr-TR" dirty="0">
                <a:latin typeface="Times New Roman" panose="02020603050405020304" pitchFamily="18" charset="0"/>
                <a:cs typeface="Times New Roman" panose="02020603050405020304" pitchFamily="18" charset="0"/>
              </a:rPr>
              <a:t> bir elemandır ve hareketli bir manyetik alan içinde bulunursa bobin uçlarında bir gerilim meydana gelir. Bobin uçlarındaki gerilimin sürekli olması için sürekli değişen bir manyetik alan içinde bulunması yani mıknatısın ya da bobinin sürekli hareket halinde olması gerekir. Hareketin sürekli olmadığı durumlar da bobin pasif olarak kullanılır. Bir bobinin içindeki nüvenin konumuna göre bobinin </a:t>
            </a:r>
            <a:r>
              <a:rPr lang="tr-TR" dirty="0" err="1">
                <a:latin typeface="Times New Roman" panose="02020603050405020304" pitchFamily="18" charset="0"/>
                <a:cs typeface="Times New Roman" panose="02020603050405020304" pitchFamily="18" charset="0"/>
              </a:rPr>
              <a:t>endüktans</a:t>
            </a:r>
            <a:r>
              <a:rPr lang="tr-TR" dirty="0">
                <a:latin typeface="Times New Roman" panose="02020603050405020304" pitchFamily="18" charset="0"/>
                <a:cs typeface="Times New Roman" panose="02020603050405020304" pitchFamily="18" charset="0"/>
              </a:rPr>
              <a:t> değeri değişmektedir (Şekil 3). Bu sayede uygulanan gerilime göre bobin uçlarında düşen voltaj değişir. Bu özelliklerden yararlanılarak </a:t>
            </a:r>
            <a:r>
              <a:rPr lang="tr-TR" dirty="0" err="1">
                <a:latin typeface="Times New Roman" panose="02020603050405020304" pitchFamily="18" charset="0"/>
                <a:cs typeface="Times New Roman" panose="02020603050405020304" pitchFamily="18" charset="0"/>
              </a:rPr>
              <a:t>endüktif</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transdüserler</a:t>
            </a:r>
            <a:r>
              <a:rPr lang="tr-TR" dirty="0">
                <a:latin typeface="Times New Roman" panose="02020603050405020304" pitchFamily="18" charset="0"/>
                <a:cs typeface="Times New Roman" panose="02020603050405020304" pitchFamily="18" charset="0"/>
              </a:rPr>
              <a:t> yapılmaktadır (Şekil 4).</a:t>
            </a:r>
          </a:p>
          <a:p>
            <a:pPr algn="just"/>
            <a:endParaRPr lang="tr-TR" dirty="0">
              <a:latin typeface="Times New Roman" panose="02020603050405020304" pitchFamily="18" charset="0"/>
              <a:cs typeface="Times New Roman" panose="02020603050405020304" pitchFamily="18" charset="0"/>
            </a:endParaRPr>
          </a:p>
        </p:txBody>
      </p:sp>
      <p:pic>
        <p:nvPicPr>
          <p:cNvPr id="4" name="Resim 3">
            <a:extLst>
              <a:ext uri="{FF2B5EF4-FFF2-40B4-BE49-F238E27FC236}">
                <a16:creationId xmlns:a16="http://schemas.microsoft.com/office/drawing/2014/main" id="{6930CC3D-34CE-4D63-8B55-CBBF524986A6}"/>
              </a:ext>
            </a:extLst>
          </p:cNvPr>
          <p:cNvPicPr>
            <a:picLocks noChangeAspect="1"/>
          </p:cNvPicPr>
          <p:nvPr/>
        </p:nvPicPr>
        <p:blipFill>
          <a:blip r:embed="rId2"/>
          <a:stretch>
            <a:fillRect/>
          </a:stretch>
        </p:blipFill>
        <p:spPr>
          <a:xfrm>
            <a:off x="2512171" y="3942898"/>
            <a:ext cx="2762636" cy="1457528"/>
          </a:xfrm>
          <a:prstGeom prst="rect">
            <a:avLst/>
          </a:prstGeom>
        </p:spPr>
      </p:pic>
      <p:sp>
        <p:nvSpPr>
          <p:cNvPr id="5" name="Dikdörtgen 4">
            <a:extLst>
              <a:ext uri="{FF2B5EF4-FFF2-40B4-BE49-F238E27FC236}">
                <a16:creationId xmlns:a16="http://schemas.microsoft.com/office/drawing/2014/main" id="{15F49635-A69E-47FF-AE1D-45A9DED0EBA1}"/>
              </a:ext>
            </a:extLst>
          </p:cNvPr>
          <p:cNvSpPr/>
          <p:nvPr/>
        </p:nvSpPr>
        <p:spPr>
          <a:xfrm>
            <a:off x="1679107" y="5678018"/>
            <a:ext cx="3980577" cy="369332"/>
          </a:xfrm>
          <a:prstGeom prst="rect">
            <a:avLst/>
          </a:prstGeom>
        </p:spPr>
        <p:txBody>
          <a:bodyPr wrap="none">
            <a:spAutoFit/>
          </a:bodyPr>
          <a:lstStyle/>
          <a:p>
            <a:r>
              <a:rPr lang="tr-TR" b="1" dirty="0">
                <a:latin typeface="Times New Roman" panose="02020603050405020304" pitchFamily="18" charset="0"/>
                <a:cs typeface="Times New Roman" panose="02020603050405020304" pitchFamily="18" charset="0"/>
              </a:rPr>
              <a:t>Şekil 3:</a:t>
            </a:r>
            <a:r>
              <a:rPr lang="tr-TR" dirty="0">
                <a:latin typeface="Times New Roman" panose="02020603050405020304" pitchFamily="18" charset="0"/>
                <a:cs typeface="Times New Roman" panose="02020603050405020304" pitchFamily="18" charset="0"/>
              </a:rPr>
              <a:t>Bobin </a:t>
            </a:r>
            <a:r>
              <a:rPr lang="tr-TR" dirty="0" err="1">
                <a:latin typeface="Times New Roman" panose="02020603050405020304" pitchFamily="18" charset="0"/>
                <a:cs typeface="Times New Roman" panose="02020603050405020304" pitchFamily="18" charset="0"/>
              </a:rPr>
              <a:t>içersinde</a:t>
            </a:r>
            <a:r>
              <a:rPr lang="tr-TR" dirty="0">
                <a:latin typeface="Times New Roman" panose="02020603050405020304" pitchFamily="18" charset="0"/>
                <a:cs typeface="Times New Roman" panose="02020603050405020304" pitchFamily="18" charset="0"/>
              </a:rPr>
              <a:t> nüvenin hareketi</a:t>
            </a:r>
          </a:p>
        </p:txBody>
      </p:sp>
      <p:pic>
        <p:nvPicPr>
          <p:cNvPr id="6" name="Resim 5">
            <a:extLst>
              <a:ext uri="{FF2B5EF4-FFF2-40B4-BE49-F238E27FC236}">
                <a16:creationId xmlns:a16="http://schemas.microsoft.com/office/drawing/2014/main" id="{34EF7E21-C265-4A97-89DE-1603D9802C93}"/>
              </a:ext>
            </a:extLst>
          </p:cNvPr>
          <p:cNvPicPr>
            <a:picLocks noChangeAspect="1"/>
          </p:cNvPicPr>
          <p:nvPr/>
        </p:nvPicPr>
        <p:blipFill>
          <a:blip r:embed="rId3"/>
          <a:stretch>
            <a:fillRect/>
          </a:stretch>
        </p:blipFill>
        <p:spPr>
          <a:xfrm>
            <a:off x="6538565" y="4228687"/>
            <a:ext cx="3877216" cy="885949"/>
          </a:xfrm>
          <a:prstGeom prst="rect">
            <a:avLst/>
          </a:prstGeom>
        </p:spPr>
      </p:pic>
      <p:sp>
        <p:nvSpPr>
          <p:cNvPr id="7" name="Dikdörtgen 6">
            <a:extLst>
              <a:ext uri="{FF2B5EF4-FFF2-40B4-BE49-F238E27FC236}">
                <a16:creationId xmlns:a16="http://schemas.microsoft.com/office/drawing/2014/main" id="{A5F3B7EC-EA3E-4FB6-B2F7-B9CE632AF2D6}"/>
              </a:ext>
            </a:extLst>
          </p:cNvPr>
          <p:cNvSpPr/>
          <p:nvPr/>
        </p:nvSpPr>
        <p:spPr>
          <a:xfrm>
            <a:off x="5775754" y="5678018"/>
            <a:ext cx="6096000" cy="369332"/>
          </a:xfrm>
          <a:prstGeom prst="rect">
            <a:avLst/>
          </a:prstGeom>
        </p:spPr>
        <p:txBody>
          <a:bodyPr>
            <a:spAutoFit/>
          </a:bodyPr>
          <a:lstStyle/>
          <a:p>
            <a:r>
              <a:rPr lang="tr-TR" b="1" dirty="0">
                <a:latin typeface="Times New Roman" panose="02020603050405020304" pitchFamily="18" charset="0"/>
                <a:cs typeface="Times New Roman" panose="02020603050405020304" pitchFamily="18" charset="0"/>
              </a:rPr>
              <a:t>Şekil 4: </a:t>
            </a:r>
            <a:r>
              <a:rPr lang="tr-TR" dirty="0">
                <a:latin typeface="Times New Roman" panose="02020603050405020304" pitchFamily="18" charset="0"/>
                <a:cs typeface="Times New Roman" panose="02020603050405020304" pitchFamily="18" charset="0"/>
              </a:rPr>
              <a:t>Devir Sayısı ölçümlerinde kullanılan </a:t>
            </a:r>
            <a:r>
              <a:rPr lang="tr-TR" dirty="0" err="1">
                <a:latin typeface="Times New Roman" panose="02020603050405020304" pitchFamily="18" charset="0"/>
                <a:cs typeface="Times New Roman" panose="02020603050405020304" pitchFamily="18" charset="0"/>
              </a:rPr>
              <a:t>endüktif</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sensörler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4779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A179844-EBFA-4616-B5E0-683027776070}"/>
              </a:ext>
            </a:extLst>
          </p:cNvPr>
          <p:cNvSpPr>
            <a:spLocks noGrp="1"/>
          </p:cNvSpPr>
          <p:nvPr>
            <p:ph type="title"/>
          </p:nvPr>
        </p:nvSpPr>
        <p:spPr>
          <a:xfrm>
            <a:off x="1710330" y="218594"/>
            <a:ext cx="8911687" cy="632196"/>
          </a:xfrm>
        </p:spPr>
        <p:txBody>
          <a:bodyPr>
            <a:normAutofit/>
          </a:bodyPr>
          <a:lstStyle/>
          <a:p>
            <a:r>
              <a:rPr lang="tr-TR" sz="2400" b="1" dirty="0">
                <a:latin typeface="Times New Roman" panose="02020603050405020304" pitchFamily="18" charset="0"/>
                <a:cs typeface="Times New Roman" panose="02020603050405020304" pitchFamily="18" charset="0"/>
              </a:rPr>
              <a:t>2. Elektronik Devreli Manyetik </a:t>
            </a:r>
            <a:r>
              <a:rPr lang="tr-TR" sz="2400" b="1" dirty="0" err="1">
                <a:latin typeface="Times New Roman" panose="02020603050405020304" pitchFamily="18" charset="0"/>
                <a:cs typeface="Times New Roman" panose="02020603050405020304" pitchFamily="18" charset="0"/>
              </a:rPr>
              <a:t>Sensörler</a:t>
            </a:r>
            <a:r>
              <a:rPr lang="tr-TR" sz="2400" b="1" dirty="0">
                <a:latin typeface="Times New Roman" panose="02020603050405020304" pitchFamily="18" charset="0"/>
                <a:cs typeface="Times New Roman" panose="02020603050405020304" pitchFamily="18" charset="0"/>
              </a:rPr>
              <a:t> (Yaklaşım </a:t>
            </a:r>
            <a:r>
              <a:rPr lang="tr-TR" sz="2400" b="1" dirty="0" err="1">
                <a:latin typeface="Times New Roman" panose="02020603050405020304" pitchFamily="18" charset="0"/>
                <a:cs typeface="Times New Roman" panose="02020603050405020304" pitchFamily="18" charset="0"/>
              </a:rPr>
              <a:t>Sensörleri</a:t>
            </a:r>
            <a:r>
              <a:rPr lang="tr-TR" sz="2400" b="1" dirty="0">
                <a:latin typeface="Times New Roman" panose="02020603050405020304" pitchFamily="18" charset="0"/>
                <a:cs typeface="Times New Roman" panose="02020603050405020304" pitchFamily="18" charset="0"/>
              </a:rPr>
              <a:t>)</a:t>
            </a:r>
          </a:p>
        </p:txBody>
      </p:sp>
      <p:pic>
        <p:nvPicPr>
          <p:cNvPr id="4" name="İçerik Yer Tutucusu 3">
            <a:extLst>
              <a:ext uri="{FF2B5EF4-FFF2-40B4-BE49-F238E27FC236}">
                <a16:creationId xmlns:a16="http://schemas.microsoft.com/office/drawing/2014/main" id="{1353271B-47A0-465D-8E60-60BB08C2E9AB}"/>
              </a:ext>
            </a:extLst>
          </p:cNvPr>
          <p:cNvPicPr>
            <a:picLocks noGrp="1" noChangeAspect="1"/>
          </p:cNvPicPr>
          <p:nvPr>
            <p:ph idx="1"/>
          </p:nvPr>
        </p:nvPicPr>
        <p:blipFill>
          <a:blip r:embed="rId2"/>
          <a:stretch>
            <a:fillRect/>
          </a:stretch>
        </p:blipFill>
        <p:spPr>
          <a:xfrm>
            <a:off x="3400539" y="720820"/>
            <a:ext cx="4096322" cy="1505160"/>
          </a:xfrm>
          <a:prstGeom prst="rect">
            <a:avLst/>
          </a:prstGeom>
        </p:spPr>
      </p:pic>
      <p:sp>
        <p:nvSpPr>
          <p:cNvPr id="6" name="Dikdörtgen 5">
            <a:extLst>
              <a:ext uri="{FF2B5EF4-FFF2-40B4-BE49-F238E27FC236}">
                <a16:creationId xmlns:a16="http://schemas.microsoft.com/office/drawing/2014/main" id="{C3207523-F795-43E9-B94B-DD7DA44FBA54}"/>
              </a:ext>
            </a:extLst>
          </p:cNvPr>
          <p:cNvSpPr/>
          <p:nvPr/>
        </p:nvSpPr>
        <p:spPr>
          <a:xfrm>
            <a:off x="1240402" y="2289590"/>
            <a:ext cx="10694505" cy="2831544"/>
          </a:xfrm>
          <a:prstGeom prst="rect">
            <a:avLst/>
          </a:prstGeom>
        </p:spPr>
        <p:txBody>
          <a:bodyPr wrap="square">
            <a:spAutoFit/>
          </a:bodyPr>
          <a:lstStyle/>
          <a:p>
            <a:r>
              <a:rPr lang="tr-TR" b="1" dirty="0">
                <a:latin typeface="Times New Roman" panose="02020603050405020304" pitchFamily="18" charset="0"/>
                <a:cs typeface="Times New Roman" panose="02020603050405020304" pitchFamily="18" charset="0"/>
              </a:rPr>
              <a:t>Şekil 5: </a:t>
            </a:r>
            <a:r>
              <a:rPr lang="tr-TR" dirty="0">
                <a:latin typeface="Times New Roman" panose="02020603050405020304" pitchFamily="18" charset="0"/>
                <a:cs typeface="Times New Roman" panose="02020603050405020304" pitchFamily="18" charset="0"/>
              </a:rPr>
              <a:t>Elektronik devreli manyetik </a:t>
            </a:r>
            <a:r>
              <a:rPr lang="tr-TR" dirty="0" err="1">
                <a:latin typeface="Times New Roman" panose="02020603050405020304" pitchFamily="18" charset="0"/>
                <a:cs typeface="Times New Roman" panose="02020603050405020304" pitchFamily="18" charset="0"/>
              </a:rPr>
              <a:t>sensörün</a:t>
            </a:r>
            <a:r>
              <a:rPr lang="tr-TR" dirty="0">
                <a:latin typeface="Times New Roman" panose="02020603050405020304" pitchFamily="18" charset="0"/>
                <a:cs typeface="Times New Roman" panose="02020603050405020304" pitchFamily="18" charset="0"/>
              </a:rPr>
              <a:t> iç yapısı</a:t>
            </a:r>
          </a:p>
          <a:p>
            <a:pPr algn="just"/>
            <a:endParaRPr lang="tr-TR" sz="2000" dirty="0">
              <a:latin typeface="Times New Roman" panose="02020603050405020304" pitchFamily="18" charset="0"/>
              <a:cs typeface="Times New Roman" panose="02020603050405020304" pitchFamily="18" charset="0"/>
            </a:endParaRPr>
          </a:p>
          <a:p>
            <a:pPr algn="just"/>
            <a:r>
              <a:rPr lang="tr-TR" sz="2000" dirty="0">
                <a:latin typeface="Times New Roman" panose="02020603050405020304" pitchFamily="18" charset="0"/>
                <a:cs typeface="Times New Roman" panose="02020603050405020304" pitchFamily="18" charset="0"/>
              </a:rPr>
              <a:t> Bir iletkenin içinden akım geçerse o iletkenin etrafında manyetik bir alan oluşur. Bu manyetik alanın içine metal bir cisim girerse bu bobinin </a:t>
            </a:r>
            <a:r>
              <a:rPr lang="tr-TR" sz="2000" dirty="0" err="1">
                <a:latin typeface="Times New Roman" panose="02020603050405020304" pitchFamily="18" charset="0"/>
                <a:cs typeface="Times New Roman" panose="02020603050405020304" pitchFamily="18" charset="0"/>
              </a:rPr>
              <a:t>indüktans</a:t>
            </a:r>
            <a:r>
              <a:rPr lang="tr-TR" sz="2000" dirty="0">
                <a:latin typeface="Times New Roman" panose="02020603050405020304" pitchFamily="18" charset="0"/>
                <a:cs typeface="Times New Roman" panose="02020603050405020304" pitchFamily="18" charset="0"/>
              </a:rPr>
              <a:t> değeri değişir. Bu </a:t>
            </a:r>
            <a:r>
              <a:rPr lang="tr-TR" sz="2000" dirty="0" err="1">
                <a:latin typeface="Times New Roman" panose="02020603050405020304" pitchFamily="18" charset="0"/>
                <a:cs typeface="Times New Roman" panose="02020603050405020304" pitchFamily="18" charset="0"/>
              </a:rPr>
              <a:t>indüktans</a:t>
            </a:r>
            <a:r>
              <a:rPr lang="tr-TR" sz="2000" dirty="0">
                <a:latin typeface="Times New Roman" panose="02020603050405020304" pitchFamily="18" charset="0"/>
                <a:cs typeface="Times New Roman" panose="02020603050405020304" pitchFamily="18" charset="0"/>
              </a:rPr>
              <a:t> değişimi </a:t>
            </a:r>
            <a:r>
              <a:rPr lang="tr-TR" sz="2000" dirty="0" err="1">
                <a:latin typeface="Times New Roman" panose="02020603050405020304" pitchFamily="18" charset="0"/>
                <a:cs typeface="Times New Roman" panose="02020603050405020304" pitchFamily="18" charset="0"/>
              </a:rPr>
              <a:t>sensörün</a:t>
            </a:r>
            <a:r>
              <a:rPr lang="tr-TR" sz="2000" dirty="0">
                <a:latin typeface="Times New Roman" panose="02020603050405020304" pitchFamily="18" charset="0"/>
                <a:cs typeface="Times New Roman" panose="02020603050405020304" pitchFamily="18" charset="0"/>
              </a:rPr>
              <a:t> içinde bulunan devrenin dengesini (rezonansını) bozar. </a:t>
            </a:r>
            <a:r>
              <a:rPr lang="tr-TR" sz="2000" dirty="0" err="1">
                <a:latin typeface="Times New Roman" panose="02020603050405020304" pitchFamily="18" charset="0"/>
                <a:cs typeface="Times New Roman" panose="02020603050405020304" pitchFamily="18" charset="0"/>
              </a:rPr>
              <a:t>Sensörün</a:t>
            </a:r>
            <a:r>
              <a:rPr lang="tr-TR" sz="2000" dirty="0">
                <a:latin typeface="Times New Roman" panose="02020603050405020304" pitchFamily="18" charset="0"/>
                <a:cs typeface="Times New Roman" panose="02020603050405020304" pitchFamily="18" charset="0"/>
              </a:rPr>
              <a:t> içinde bulunan ölçüm yapan devre sayesinde metalin yaklaştığını ve ne kadar yakın olduğunu tespit edebiliriz (Şekil 5).</a:t>
            </a:r>
            <a:r>
              <a:rPr lang="tr-TR" sz="2000" dirty="0"/>
              <a:t> </a:t>
            </a:r>
          </a:p>
          <a:p>
            <a:pPr algn="just"/>
            <a:r>
              <a:rPr lang="tr-TR" sz="2000" dirty="0">
                <a:latin typeface="Times New Roman" panose="02020603050405020304" pitchFamily="18" charset="0"/>
                <a:cs typeface="Times New Roman" panose="02020603050405020304" pitchFamily="18" charset="0"/>
              </a:rPr>
              <a:t>Hazine arama cihazlarında sürekli manyetik alan yayılıyor, metal bir cisim bizim cihazımızın manyetik alanı içine girdiğinde cihaz bizi uyarıyor. Büyük alışveriş merkezlerinde bulunan metal arama cihazları da aynı prensiple çalışmaktadır.</a:t>
            </a:r>
          </a:p>
        </p:txBody>
      </p:sp>
      <p:pic>
        <p:nvPicPr>
          <p:cNvPr id="7" name="Resim 6">
            <a:extLst>
              <a:ext uri="{FF2B5EF4-FFF2-40B4-BE49-F238E27FC236}">
                <a16:creationId xmlns:a16="http://schemas.microsoft.com/office/drawing/2014/main" id="{306F5424-E0DF-43CD-B3BA-4E0E0FDCB420}"/>
              </a:ext>
            </a:extLst>
          </p:cNvPr>
          <p:cNvPicPr>
            <a:picLocks noChangeAspect="1"/>
          </p:cNvPicPr>
          <p:nvPr/>
        </p:nvPicPr>
        <p:blipFill>
          <a:blip r:embed="rId3"/>
          <a:stretch>
            <a:fillRect/>
          </a:stretch>
        </p:blipFill>
        <p:spPr>
          <a:xfrm>
            <a:off x="3400539" y="5049078"/>
            <a:ext cx="2572109" cy="1590328"/>
          </a:xfrm>
          <a:prstGeom prst="rect">
            <a:avLst/>
          </a:prstGeom>
        </p:spPr>
      </p:pic>
      <p:sp>
        <p:nvSpPr>
          <p:cNvPr id="8" name="Dikdörtgen 7">
            <a:extLst>
              <a:ext uri="{FF2B5EF4-FFF2-40B4-BE49-F238E27FC236}">
                <a16:creationId xmlns:a16="http://schemas.microsoft.com/office/drawing/2014/main" id="{607671D7-E5AA-4D94-B997-05E8118A7CEC}"/>
              </a:ext>
            </a:extLst>
          </p:cNvPr>
          <p:cNvSpPr/>
          <p:nvPr/>
        </p:nvSpPr>
        <p:spPr>
          <a:xfrm>
            <a:off x="6166173" y="5474910"/>
            <a:ext cx="4884671" cy="369332"/>
          </a:xfrm>
          <a:prstGeom prst="rect">
            <a:avLst/>
          </a:prstGeom>
        </p:spPr>
        <p:txBody>
          <a:bodyPr wrap="none">
            <a:spAutoFit/>
          </a:bodyPr>
          <a:lstStyle/>
          <a:p>
            <a:r>
              <a:rPr lang="tr-TR" b="1" dirty="0">
                <a:latin typeface="Times New Roman" panose="02020603050405020304" pitchFamily="18" charset="0"/>
                <a:cs typeface="Times New Roman" panose="02020603050405020304" pitchFamily="18" charset="0"/>
              </a:rPr>
              <a:t>Şekil 6:</a:t>
            </a:r>
            <a:r>
              <a:rPr lang="tr-TR" dirty="0">
                <a:latin typeface="Times New Roman" panose="02020603050405020304" pitchFamily="18" charset="0"/>
                <a:cs typeface="Times New Roman" panose="02020603050405020304" pitchFamily="18" charset="0"/>
              </a:rPr>
              <a:t> Hazine arama </a:t>
            </a:r>
            <a:r>
              <a:rPr lang="tr-TR" dirty="0" err="1">
                <a:latin typeface="Times New Roman" panose="02020603050405020304" pitchFamily="18" charset="0"/>
                <a:cs typeface="Times New Roman" panose="02020603050405020304" pitchFamily="18" charset="0"/>
              </a:rPr>
              <a:t>cihazi</a:t>
            </a:r>
            <a:r>
              <a:rPr lang="tr-TR" dirty="0">
                <a:latin typeface="Times New Roman" panose="02020603050405020304" pitchFamily="18" charset="0"/>
                <a:cs typeface="Times New Roman" panose="02020603050405020304" pitchFamily="18" charset="0"/>
              </a:rPr>
              <a:t> ve metal </a:t>
            </a:r>
            <a:r>
              <a:rPr lang="tr-TR" dirty="0" err="1">
                <a:latin typeface="Times New Roman" panose="02020603050405020304" pitchFamily="18" charset="0"/>
                <a:cs typeface="Times New Roman" panose="02020603050405020304" pitchFamily="18" charset="0"/>
              </a:rPr>
              <a:t>dedektörleri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9950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01DBB83-0C03-438E-A226-19AD3F3DCD27}"/>
              </a:ext>
            </a:extLst>
          </p:cNvPr>
          <p:cNvSpPr>
            <a:spLocks noGrp="1"/>
          </p:cNvSpPr>
          <p:nvPr>
            <p:ph type="title"/>
          </p:nvPr>
        </p:nvSpPr>
        <p:spPr>
          <a:xfrm>
            <a:off x="1837551" y="687721"/>
            <a:ext cx="8911687" cy="664001"/>
          </a:xfrm>
        </p:spPr>
        <p:txBody>
          <a:bodyPr/>
          <a:lstStyle/>
          <a:p>
            <a:r>
              <a:rPr lang="sv-SE" b="1" dirty="0">
                <a:latin typeface="Times New Roman" panose="02020603050405020304" pitchFamily="18" charset="0"/>
                <a:cs typeface="Times New Roman" panose="02020603050405020304" pitchFamily="18" charset="0"/>
              </a:rPr>
              <a:t>3. Alan (Hall) Etkili Transdüserler</a:t>
            </a:r>
            <a:endParaRPr lang="tr-TR" b="1" dirty="0">
              <a:latin typeface="Times New Roman" panose="02020603050405020304" pitchFamily="18" charset="0"/>
              <a:cs typeface="Times New Roman" panose="02020603050405020304" pitchFamily="18" charset="0"/>
            </a:endParaRPr>
          </a:p>
        </p:txBody>
      </p:sp>
      <p:pic>
        <p:nvPicPr>
          <p:cNvPr id="4" name="İçerik Yer Tutucusu 3">
            <a:extLst>
              <a:ext uri="{FF2B5EF4-FFF2-40B4-BE49-F238E27FC236}">
                <a16:creationId xmlns:a16="http://schemas.microsoft.com/office/drawing/2014/main" id="{39D91948-103E-488E-B5ED-3E7F1A49D3F8}"/>
              </a:ext>
            </a:extLst>
          </p:cNvPr>
          <p:cNvPicPr>
            <a:picLocks noGrp="1" noChangeAspect="1"/>
          </p:cNvPicPr>
          <p:nvPr>
            <p:ph idx="1"/>
          </p:nvPr>
        </p:nvPicPr>
        <p:blipFill>
          <a:blip r:embed="rId2"/>
          <a:stretch>
            <a:fillRect/>
          </a:stretch>
        </p:blipFill>
        <p:spPr>
          <a:xfrm>
            <a:off x="2276053" y="1351722"/>
            <a:ext cx="5868219" cy="2476846"/>
          </a:xfrm>
          <a:prstGeom prst="rect">
            <a:avLst/>
          </a:prstGeom>
        </p:spPr>
      </p:pic>
      <p:sp>
        <p:nvSpPr>
          <p:cNvPr id="5" name="Dikdörtgen 4">
            <a:extLst>
              <a:ext uri="{FF2B5EF4-FFF2-40B4-BE49-F238E27FC236}">
                <a16:creationId xmlns:a16="http://schemas.microsoft.com/office/drawing/2014/main" id="{6ACEF045-160E-49D0-9668-208FA23C85E6}"/>
              </a:ext>
            </a:extLst>
          </p:cNvPr>
          <p:cNvSpPr/>
          <p:nvPr/>
        </p:nvSpPr>
        <p:spPr>
          <a:xfrm>
            <a:off x="1632666" y="4492569"/>
            <a:ext cx="10031897" cy="1631216"/>
          </a:xfrm>
          <a:prstGeom prst="rect">
            <a:avLst/>
          </a:prstGeom>
        </p:spPr>
        <p:txBody>
          <a:bodyPr wrap="square">
            <a:spAutoFit/>
          </a:bodyPr>
          <a:lstStyle/>
          <a:p>
            <a:r>
              <a:rPr lang="tr-TR" sz="2000" dirty="0">
                <a:latin typeface="Times New Roman" panose="02020603050405020304" pitchFamily="18" charset="0"/>
                <a:cs typeface="Times New Roman" panose="02020603050405020304" pitchFamily="18" charset="0"/>
              </a:rPr>
              <a:t>Alan etkili </a:t>
            </a:r>
            <a:r>
              <a:rPr lang="tr-TR" sz="2000" dirty="0" err="1">
                <a:latin typeface="Times New Roman" panose="02020603050405020304" pitchFamily="18" charset="0"/>
                <a:cs typeface="Times New Roman" panose="02020603050405020304" pitchFamily="18" charset="0"/>
              </a:rPr>
              <a:t>transdüserler</a:t>
            </a:r>
            <a:r>
              <a:rPr lang="tr-TR" sz="2000" dirty="0">
                <a:latin typeface="Times New Roman" panose="02020603050405020304" pitchFamily="18" charset="0"/>
                <a:cs typeface="Times New Roman" panose="02020603050405020304" pitchFamily="18" charset="0"/>
              </a:rPr>
              <a:t> hassas mesafe, pozisyon ve dönüş algılayıcıları olarak kullanır. Çalışma prensipleri ise iletken ya da yarı iletken malzemeden yapılmış bir levha yukarıdaki şekilde görüldüğü gibi bir manyetik alan içindeyken, A ve B uçlarından DC gerilim uygulandığında, C ve D noktaları arasında bir potansiyel fark oluşur. Bu gerilimin değeri manyetik alana levhanın yakınlığı ile değişir. Bu prensipten yararlanılarak alan etkili </a:t>
            </a:r>
            <a:r>
              <a:rPr lang="tr-TR" sz="2000" dirty="0" err="1">
                <a:latin typeface="Times New Roman" panose="02020603050405020304" pitchFamily="18" charset="0"/>
                <a:cs typeface="Times New Roman" panose="02020603050405020304" pitchFamily="18" charset="0"/>
              </a:rPr>
              <a:t>transdüserler</a:t>
            </a:r>
            <a:r>
              <a:rPr lang="tr-TR" sz="2000" dirty="0">
                <a:latin typeface="Times New Roman" panose="02020603050405020304" pitchFamily="18" charset="0"/>
                <a:cs typeface="Times New Roman" panose="02020603050405020304" pitchFamily="18" charset="0"/>
              </a:rPr>
              <a:t> doğmuştur. </a:t>
            </a:r>
          </a:p>
        </p:txBody>
      </p:sp>
      <p:sp>
        <p:nvSpPr>
          <p:cNvPr id="6" name="Dikdörtgen 5">
            <a:extLst>
              <a:ext uri="{FF2B5EF4-FFF2-40B4-BE49-F238E27FC236}">
                <a16:creationId xmlns:a16="http://schemas.microsoft.com/office/drawing/2014/main" id="{4308682E-8048-4D99-9817-3B1D7E8A245E}"/>
              </a:ext>
            </a:extLst>
          </p:cNvPr>
          <p:cNvSpPr/>
          <p:nvPr/>
        </p:nvSpPr>
        <p:spPr>
          <a:xfrm>
            <a:off x="3802786" y="3832559"/>
            <a:ext cx="3268844" cy="369332"/>
          </a:xfrm>
          <a:prstGeom prst="rect">
            <a:avLst/>
          </a:prstGeom>
        </p:spPr>
        <p:txBody>
          <a:bodyPr wrap="none">
            <a:spAutoFit/>
          </a:bodyPr>
          <a:lstStyle/>
          <a:p>
            <a:r>
              <a:rPr lang="tr-TR" b="1" dirty="0">
                <a:latin typeface="Times New Roman" panose="02020603050405020304" pitchFamily="18" charset="0"/>
                <a:cs typeface="Times New Roman" panose="02020603050405020304" pitchFamily="18" charset="0"/>
              </a:rPr>
              <a:t>Şekil 7: </a:t>
            </a:r>
            <a:r>
              <a:rPr lang="tr-TR" dirty="0">
                <a:latin typeface="Times New Roman" panose="02020603050405020304" pitchFamily="18" charset="0"/>
                <a:cs typeface="Times New Roman" panose="02020603050405020304" pitchFamily="18" charset="0"/>
              </a:rPr>
              <a:t>Alan etkili </a:t>
            </a:r>
            <a:r>
              <a:rPr lang="tr-TR" dirty="0" err="1">
                <a:latin typeface="Times New Roman" panose="02020603050405020304" pitchFamily="18" charset="0"/>
                <a:cs typeface="Times New Roman" panose="02020603050405020304" pitchFamily="18" charset="0"/>
              </a:rPr>
              <a:t>transdüserler</a:t>
            </a:r>
            <a:r>
              <a:rPr lang="tr-T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882667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1D88F21-01D9-4EB3-99E8-68D50918A578}"/>
              </a:ext>
            </a:extLst>
          </p:cNvPr>
          <p:cNvSpPr>
            <a:spLocks noGrp="1"/>
          </p:cNvSpPr>
          <p:nvPr>
            <p:ph idx="1"/>
          </p:nvPr>
        </p:nvSpPr>
        <p:spPr>
          <a:xfrm>
            <a:off x="2231403" y="646706"/>
            <a:ext cx="8915400" cy="3777622"/>
          </a:xfrm>
        </p:spPr>
        <p:txBody>
          <a:bodyPr>
            <a:normAutofit/>
          </a:bodyPr>
          <a:lstStyle/>
          <a:p>
            <a:r>
              <a:rPr lang="tr-TR" sz="2000" dirty="0">
                <a:latin typeface="Times New Roman" panose="02020603050405020304" pitchFamily="18" charset="0"/>
                <a:cs typeface="Times New Roman" panose="02020603050405020304" pitchFamily="18" charset="0"/>
              </a:rPr>
              <a:t>Alan etkili </a:t>
            </a:r>
            <a:r>
              <a:rPr lang="tr-TR" sz="2000" dirty="0" err="1">
                <a:latin typeface="Times New Roman" panose="02020603050405020304" pitchFamily="18" charset="0"/>
                <a:cs typeface="Times New Roman" panose="02020603050405020304" pitchFamily="18" charset="0"/>
              </a:rPr>
              <a:t>transdüserler</a:t>
            </a:r>
            <a:r>
              <a:rPr lang="tr-TR" sz="2000" dirty="0">
                <a:latin typeface="Times New Roman" panose="02020603050405020304" pitchFamily="18" charset="0"/>
                <a:cs typeface="Times New Roman" panose="02020603050405020304" pitchFamily="18" charset="0"/>
              </a:rPr>
              <a:t> hassas mesafe, pozisyon ve dönüş algılayıcıları olarak kullanır.</a:t>
            </a:r>
          </a:p>
          <a:p>
            <a:endParaRPr lang="tr-TR" sz="2000" dirty="0">
              <a:latin typeface="Times New Roman" panose="02020603050405020304" pitchFamily="18" charset="0"/>
              <a:cs typeface="Times New Roman" panose="02020603050405020304" pitchFamily="18" charset="0"/>
            </a:endParaRPr>
          </a:p>
        </p:txBody>
      </p:sp>
      <p:pic>
        <p:nvPicPr>
          <p:cNvPr id="4" name="Resim 3">
            <a:extLst>
              <a:ext uri="{FF2B5EF4-FFF2-40B4-BE49-F238E27FC236}">
                <a16:creationId xmlns:a16="http://schemas.microsoft.com/office/drawing/2014/main" id="{C54FF4E3-FC44-4569-B09C-506AA154F78F}"/>
              </a:ext>
            </a:extLst>
          </p:cNvPr>
          <p:cNvPicPr>
            <a:picLocks noChangeAspect="1"/>
          </p:cNvPicPr>
          <p:nvPr/>
        </p:nvPicPr>
        <p:blipFill>
          <a:blip r:embed="rId2"/>
          <a:stretch>
            <a:fillRect/>
          </a:stretch>
        </p:blipFill>
        <p:spPr>
          <a:xfrm>
            <a:off x="3971568" y="1305416"/>
            <a:ext cx="4085623" cy="1477540"/>
          </a:xfrm>
          <a:prstGeom prst="rect">
            <a:avLst/>
          </a:prstGeom>
        </p:spPr>
      </p:pic>
      <p:sp>
        <p:nvSpPr>
          <p:cNvPr id="5" name="Dikdörtgen 4">
            <a:extLst>
              <a:ext uri="{FF2B5EF4-FFF2-40B4-BE49-F238E27FC236}">
                <a16:creationId xmlns:a16="http://schemas.microsoft.com/office/drawing/2014/main" id="{9BE5AF30-1665-4C53-99B8-4DBB9F62E138}"/>
              </a:ext>
            </a:extLst>
          </p:cNvPr>
          <p:cNvSpPr/>
          <p:nvPr/>
        </p:nvSpPr>
        <p:spPr>
          <a:xfrm>
            <a:off x="2920779" y="2986566"/>
            <a:ext cx="8680174" cy="369332"/>
          </a:xfrm>
          <a:prstGeom prst="rect">
            <a:avLst/>
          </a:prstGeom>
        </p:spPr>
        <p:txBody>
          <a:bodyPr wrap="square">
            <a:spAutoFit/>
          </a:bodyPr>
          <a:lstStyle/>
          <a:p>
            <a:r>
              <a:rPr lang="tr-TR" b="1" dirty="0">
                <a:latin typeface="Times New Roman" panose="02020603050405020304" pitchFamily="18" charset="0"/>
                <a:cs typeface="Times New Roman" panose="02020603050405020304" pitchFamily="18" charset="0"/>
              </a:rPr>
              <a:t>Şekil 8: </a:t>
            </a:r>
            <a:r>
              <a:rPr lang="tr-TR" dirty="0">
                <a:latin typeface="Times New Roman" panose="02020603050405020304" pitchFamily="18" charset="0"/>
                <a:cs typeface="Times New Roman" panose="02020603050405020304" pitchFamily="18" charset="0"/>
              </a:rPr>
              <a:t>Alan etkili </a:t>
            </a:r>
            <a:r>
              <a:rPr lang="tr-TR" dirty="0" err="1">
                <a:latin typeface="Times New Roman" panose="02020603050405020304" pitchFamily="18" charset="0"/>
                <a:cs typeface="Times New Roman" panose="02020603050405020304" pitchFamily="18" charset="0"/>
              </a:rPr>
              <a:t>transdüserler</a:t>
            </a:r>
            <a:r>
              <a:rPr lang="tr-TR" dirty="0">
                <a:latin typeface="Times New Roman" panose="02020603050405020304" pitchFamily="18" charset="0"/>
                <a:cs typeface="Times New Roman" panose="02020603050405020304" pitchFamily="18" charset="0"/>
              </a:rPr>
              <a:t> ve araçlarda alan etkili </a:t>
            </a:r>
            <a:r>
              <a:rPr lang="tr-TR" dirty="0" err="1">
                <a:latin typeface="Times New Roman" panose="02020603050405020304" pitchFamily="18" charset="0"/>
                <a:cs typeface="Times New Roman" panose="02020603050405020304" pitchFamily="18" charset="0"/>
              </a:rPr>
              <a:t>sensörlerin</a:t>
            </a:r>
            <a:r>
              <a:rPr lang="tr-TR" dirty="0">
                <a:latin typeface="Times New Roman" panose="02020603050405020304" pitchFamily="18" charset="0"/>
                <a:cs typeface="Times New Roman" panose="02020603050405020304" pitchFamily="18" charset="0"/>
              </a:rPr>
              <a:t> kullanılması</a:t>
            </a:r>
          </a:p>
        </p:txBody>
      </p:sp>
    </p:spTree>
    <p:extLst>
      <p:ext uri="{BB962C8B-B14F-4D97-AF65-F5344CB8AC3E}">
        <p14:creationId xmlns:p14="http://schemas.microsoft.com/office/powerpoint/2010/main" val="225415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72E9717-C6ED-4A62-8108-C363BF8A6582}"/>
              </a:ext>
            </a:extLst>
          </p:cNvPr>
          <p:cNvSpPr>
            <a:spLocks noGrp="1"/>
          </p:cNvSpPr>
          <p:nvPr>
            <p:ph idx="1"/>
          </p:nvPr>
        </p:nvSpPr>
        <p:spPr/>
        <p:txBody>
          <a:bodyPr/>
          <a:lstStyle/>
          <a:p>
            <a:r>
              <a:rPr lang="tr-TR" dirty="0"/>
              <a:t>Kaynak:</a:t>
            </a:r>
          </a:p>
          <a:p>
            <a:r>
              <a:rPr lang="tr-TR"/>
              <a:t>https://megep.meb.gov.tr/mte_program_modul/moduller_pdf/Sens%C3%B6rler%20Ve%20Transduserler.pdf</a:t>
            </a:r>
            <a:endParaRPr lang="tr-TR" dirty="0"/>
          </a:p>
        </p:txBody>
      </p:sp>
    </p:spTree>
    <p:extLst>
      <p:ext uri="{BB962C8B-B14F-4D97-AF65-F5344CB8AC3E}">
        <p14:creationId xmlns:p14="http://schemas.microsoft.com/office/powerpoint/2010/main" val="288170234"/>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TM02892315[[fn=Duman]]</Template>
  <TotalTime>44</TotalTime>
  <Words>633</Words>
  <Application>Microsoft Office PowerPoint</Application>
  <PresentationFormat>Geniş ekran</PresentationFormat>
  <Paragraphs>24</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Century Gothic</vt:lpstr>
      <vt:lpstr>Times New Roman</vt:lpstr>
      <vt:lpstr>Wingdings 3</vt:lpstr>
      <vt:lpstr>Duman</vt:lpstr>
      <vt:lpstr>MANYETİK SENSÖRLER VE TRANSDÜSERLER</vt:lpstr>
      <vt:lpstr>PowerPoint Sunusu</vt:lpstr>
      <vt:lpstr>Kullanım Alanları </vt:lpstr>
      <vt:lpstr>Çeşitleri ve Yapıları  1. Bobinli (Endüktif)Manyetik Sensörler:</vt:lpstr>
      <vt:lpstr>2. Elektronik Devreli Manyetik Sensörler (Yaklaşım Sensörleri)</vt:lpstr>
      <vt:lpstr>3. Alan (Hall) Etkili Transdüserler</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MANYETİK SENSÖRLER VE TRANSDÜSERLER</dc:title>
  <dc:creator>Lenovo</dc:creator>
  <cp:lastModifiedBy>Lenovo</cp:lastModifiedBy>
  <cp:revision>5</cp:revision>
  <dcterms:created xsi:type="dcterms:W3CDTF">2024-09-18T09:28:51Z</dcterms:created>
  <dcterms:modified xsi:type="dcterms:W3CDTF">2024-09-18T10:13:19Z</dcterms:modified>
</cp:coreProperties>
</file>