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57" r:id="rId6"/>
    <p:sldId id="265" r:id="rId7"/>
    <p:sldId id="264" r:id="rId8"/>
    <p:sldId id="258"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iyot.net/nem-sensoru/" TargetMode="External"/><Relationship Id="rId2" Type="http://schemas.openxmlformats.org/officeDocument/2006/relationships/hyperlink" Target="https://www.scribd.com/presentation/433715236/Nem-Sensoru-Nedir-Ve-Nas%C4%B1l-Cal%C4%B1%C5%9F%C4%B1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0FEF91-FA5A-4C76-8058-1AD01A22F27A}"/>
              </a:ext>
            </a:extLst>
          </p:cNvPr>
          <p:cNvSpPr>
            <a:spLocks noGrp="1"/>
          </p:cNvSpPr>
          <p:nvPr>
            <p:ph type="ctrTitle"/>
          </p:nvPr>
        </p:nvSpPr>
        <p:spPr/>
        <p:txBody>
          <a:bodyPr/>
          <a:lstStyle/>
          <a:p>
            <a:r>
              <a:rPr lang="tr-TR" dirty="0"/>
              <a:t>NEM ALGILAYICILARI</a:t>
            </a:r>
          </a:p>
        </p:txBody>
      </p:sp>
    </p:spTree>
    <p:extLst>
      <p:ext uri="{BB962C8B-B14F-4D97-AF65-F5344CB8AC3E}">
        <p14:creationId xmlns:p14="http://schemas.microsoft.com/office/powerpoint/2010/main" val="399525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F8D204-0F75-4FF3-A99A-65E6C916E9A2}"/>
              </a:ext>
            </a:extLst>
          </p:cNvPr>
          <p:cNvSpPr>
            <a:spLocks noGrp="1"/>
          </p:cNvSpPr>
          <p:nvPr>
            <p:ph type="title"/>
          </p:nvPr>
        </p:nvSpPr>
        <p:spPr>
          <a:xfrm>
            <a:off x="1640156" y="333797"/>
            <a:ext cx="8911687" cy="1280890"/>
          </a:xfrm>
        </p:spPr>
        <p:txBody>
          <a:bodyPr>
            <a:normAutofit/>
          </a:bodyPr>
          <a:lstStyle/>
          <a:p>
            <a:r>
              <a:rPr lang="tr-TR" sz="3200" b="1" dirty="0"/>
              <a:t>NEM SENSÖRÜ DEVRESİ</a:t>
            </a:r>
          </a:p>
        </p:txBody>
      </p:sp>
      <p:sp>
        <p:nvSpPr>
          <p:cNvPr id="3" name="İçerik Yer Tutucusu 2">
            <a:extLst>
              <a:ext uri="{FF2B5EF4-FFF2-40B4-BE49-F238E27FC236}">
                <a16:creationId xmlns:a16="http://schemas.microsoft.com/office/drawing/2014/main" id="{F8867CC8-9BB8-4687-AF85-8BD503D06EA4}"/>
              </a:ext>
            </a:extLst>
          </p:cNvPr>
          <p:cNvSpPr>
            <a:spLocks noGrp="1"/>
          </p:cNvSpPr>
          <p:nvPr>
            <p:ph idx="1"/>
          </p:nvPr>
        </p:nvSpPr>
        <p:spPr>
          <a:xfrm>
            <a:off x="1714569" y="974242"/>
            <a:ext cx="8915400" cy="3777622"/>
          </a:xfrm>
        </p:spPr>
        <p:txBody>
          <a:bodyPr/>
          <a:lstStyle/>
          <a:p>
            <a:r>
              <a:rPr lang="tr-TR" dirty="0">
                <a:latin typeface="Times New Roman" panose="02020603050405020304" pitchFamily="18" charset="0"/>
                <a:cs typeface="Times New Roman" panose="02020603050405020304" pitchFamily="18" charset="0"/>
              </a:rPr>
              <a:t>Nem </a:t>
            </a:r>
            <a:r>
              <a:rPr lang="tr-TR" dirty="0" err="1">
                <a:latin typeface="Times New Roman" panose="02020603050405020304" pitchFamily="18" charset="0"/>
                <a:cs typeface="Times New Roman" panose="02020603050405020304" pitchFamily="18" charset="0"/>
              </a:rPr>
              <a:t>sensörü</a:t>
            </a:r>
            <a:r>
              <a:rPr lang="tr-TR" dirty="0">
                <a:latin typeface="Times New Roman" panose="02020603050405020304" pitchFamily="18" charset="0"/>
                <a:cs typeface="Times New Roman" panose="02020603050405020304" pitchFamily="18" charset="0"/>
              </a:rPr>
              <a:t> devresi ortamdaki neme göre devresini çalıştırarak bağlanan yükü aktif hale getirir (bağlanan yükten kasıt lamba </a:t>
            </a:r>
            <a:r>
              <a:rPr lang="tr-TR" dirty="0" err="1">
                <a:latin typeface="Times New Roman" panose="02020603050405020304" pitchFamily="18" charset="0"/>
                <a:cs typeface="Times New Roman" panose="02020603050405020304" pitchFamily="18" charset="0"/>
              </a:rPr>
              <a:t>vs</a:t>
            </a:r>
            <a:r>
              <a:rPr lang="tr-TR" dirty="0">
                <a:latin typeface="Times New Roman" panose="02020603050405020304" pitchFamily="18" charset="0"/>
                <a:cs typeface="Times New Roman" panose="02020603050405020304" pitchFamily="18" charset="0"/>
              </a:rPr>
              <a:t> benzeri şeylerdir).</a:t>
            </a:r>
          </a:p>
          <a:p>
            <a:endParaRPr lang="tr-TR" dirty="0"/>
          </a:p>
        </p:txBody>
      </p:sp>
      <p:pic>
        <p:nvPicPr>
          <p:cNvPr id="4" name="Resim 3">
            <a:extLst>
              <a:ext uri="{FF2B5EF4-FFF2-40B4-BE49-F238E27FC236}">
                <a16:creationId xmlns:a16="http://schemas.microsoft.com/office/drawing/2014/main" id="{7D3DC23C-4B8B-4357-A4F7-1D772A1D2617}"/>
              </a:ext>
            </a:extLst>
          </p:cNvPr>
          <p:cNvPicPr>
            <a:picLocks noChangeAspect="1"/>
          </p:cNvPicPr>
          <p:nvPr/>
        </p:nvPicPr>
        <p:blipFill>
          <a:blip r:embed="rId2"/>
          <a:stretch>
            <a:fillRect/>
          </a:stretch>
        </p:blipFill>
        <p:spPr>
          <a:xfrm>
            <a:off x="1860605" y="1956536"/>
            <a:ext cx="5051308" cy="3359285"/>
          </a:xfrm>
          <a:prstGeom prst="rect">
            <a:avLst/>
          </a:prstGeom>
        </p:spPr>
      </p:pic>
      <p:sp>
        <p:nvSpPr>
          <p:cNvPr id="5" name="Dikdörtgen 4">
            <a:extLst>
              <a:ext uri="{FF2B5EF4-FFF2-40B4-BE49-F238E27FC236}">
                <a16:creationId xmlns:a16="http://schemas.microsoft.com/office/drawing/2014/main" id="{DA89F3C4-7DD3-44A4-A4CB-018B50A085B7}"/>
              </a:ext>
            </a:extLst>
          </p:cNvPr>
          <p:cNvSpPr/>
          <p:nvPr/>
        </p:nvSpPr>
        <p:spPr>
          <a:xfrm>
            <a:off x="6758608" y="1749357"/>
            <a:ext cx="4850296" cy="3416320"/>
          </a:xfrm>
          <a:prstGeom prst="rect">
            <a:avLst/>
          </a:prstGeom>
        </p:spPr>
        <p:txBody>
          <a:bodyPr wrap="square">
            <a:spAutoFit/>
          </a:bodyPr>
          <a:lstStyle/>
          <a:p>
            <a:r>
              <a:rPr lang="tr-TR" dirty="0">
                <a:solidFill>
                  <a:srgbClr val="000000"/>
                </a:solidFill>
                <a:latin typeface="Times New Roman" panose="02020603050405020304" pitchFamily="18" charset="0"/>
                <a:cs typeface="Times New Roman" panose="02020603050405020304" pitchFamily="18" charset="0"/>
              </a:rPr>
              <a:t>Çalışma </a:t>
            </a:r>
            <a:r>
              <a:rPr lang="tr-TR" dirty="0" err="1">
                <a:solidFill>
                  <a:srgbClr val="000000"/>
                </a:solidFill>
                <a:latin typeface="Times New Roman" panose="02020603050405020304" pitchFamily="18" charset="0"/>
                <a:cs typeface="Times New Roman" panose="02020603050405020304" pitchFamily="18" charset="0"/>
              </a:rPr>
              <a:t>mantığ</a:t>
            </a:r>
            <a:r>
              <a:rPr lang="tr-TR" dirty="0">
                <a:solidFill>
                  <a:srgbClr val="000000"/>
                </a:solidFill>
                <a:latin typeface="Times New Roman" panose="02020603050405020304" pitchFamily="18" charset="0"/>
                <a:cs typeface="Times New Roman" panose="02020603050405020304" pitchFamily="18" charset="0"/>
              </a:rPr>
              <a:t>: nem algılayan plakalarımızın arasında boşluklar vardır. Bu boşluklar nemlenerek nem plakası kısmını iletime geçirir ve devre tamamlanır.</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(örnek verecek olursak bir kabloyu kopartıp çok yakınlaştırdığınızı düşünün ama aralarında iletim yok ortamdaki nem sayesinde iletime geçebiliyor. Sonuçta havadaki su iletkenlik sağlamaktadır.).</a:t>
            </a:r>
          </a:p>
          <a:p>
            <a:r>
              <a:rPr lang="tr-TR" dirty="0">
                <a:solidFill>
                  <a:srgbClr val="000000"/>
                </a:solidFill>
                <a:latin typeface="Times New Roman" panose="02020603050405020304" pitchFamily="18" charset="0"/>
                <a:cs typeface="Times New Roman" panose="02020603050405020304" pitchFamily="18" charset="0"/>
              </a:rPr>
              <a:t>Nem </a:t>
            </a:r>
            <a:r>
              <a:rPr lang="tr-TR" dirty="0" err="1">
                <a:solidFill>
                  <a:srgbClr val="000000"/>
                </a:solidFill>
                <a:latin typeface="Times New Roman" panose="02020603050405020304" pitchFamily="18" charset="0"/>
                <a:cs typeface="Times New Roman" panose="02020603050405020304" pitchFamily="18" charset="0"/>
              </a:rPr>
              <a:t>sensörü</a:t>
            </a:r>
            <a:r>
              <a:rPr lang="tr-TR" dirty="0">
                <a:solidFill>
                  <a:srgbClr val="000000"/>
                </a:solidFill>
                <a:latin typeface="Times New Roman" panose="02020603050405020304" pitchFamily="18" charset="0"/>
                <a:cs typeface="Times New Roman" panose="02020603050405020304" pitchFamily="18" charset="0"/>
              </a:rPr>
              <a:t> plakaları iletken olduktan sonra T2 </a:t>
            </a:r>
            <a:r>
              <a:rPr lang="tr-TR" dirty="0" err="1">
                <a:solidFill>
                  <a:srgbClr val="000000"/>
                </a:solidFill>
                <a:latin typeface="Times New Roman" panose="02020603050405020304" pitchFamily="18" charset="0"/>
                <a:cs typeface="Times New Roman" panose="02020603050405020304" pitchFamily="18" charset="0"/>
              </a:rPr>
              <a:t>transistörü</a:t>
            </a:r>
            <a:r>
              <a:rPr lang="tr-TR" dirty="0">
                <a:solidFill>
                  <a:srgbClr val="000000"/>
                </a:solidFill>
                <a:latin typeface="Times New Roman" panose="02020603050405020304" pitchFamily="18" charset="0"/>
                <a:cs typeface="Times New Roman" panose="02020603050405020304" pitchFamily="18" charset="0"/>
              </a:rPr>
              <a:t> iletime geçiyor. Devre yolunu takip ederek nem plakalarından çıkan yolun T2 </a:t>
            </a:r>
            <a:r>
              <a:rPr lang="tr-TR" dirty="0" err="1">
                <a:solidFill>
                  <a:srgbClr val="000000"/>
                </a:solidFill>
                <a:latin typeface="Times New Roman" panose="02020603050405020304" pitchFamily="18" charset="0"/>
                <a:cs typeface="Times New Roman" panose="02020603050405020304" pitchFamily="18" charset="0"/>
              </a:rPr>
              <a:t>transistörünün</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base’ine</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gittigini</a:t>
            </a:r>
            <a:r>
              <a:rPr lang="tr-TR" dirty="0">
                <a:solidFill>
                  <a:srgbClr val="000000"/>
                </a:solidFill>
                <a:latin typeface="Times New Roman" panose="02020603050405020304" pitchFamily="18" charset="0"/>
                <a:cs typeface="Times New Roman" panose="02020603050405020304" pitchFamily="18" charset="0"/>
              </a:rPr>
              <a:t> görüyorsunuz.</a:t>
            </a:r>
            <a:endParaRPr lang="tr-TR" b="0" i="0" dirty="0">
              <a:solidFill>
                <a:srgbClr val="000000"/>
              </a:solidFill>
              <a:effectLst/>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a16="http://schemas.microsoft.com/office/drawing/2014/main" id="{9B8A5FCF-B5F0-4962-A9C0-F838C91EAEB3}"/>
              </a:ext>
            </a:extLst>
          </p:cNvPr>
          <p:cNvSpPr/>
          <p:nvPr/>
        </p:nvSpPr>
        <p:spPr>
          <a:xfrm>
            <a:off x="1545202" y="5657671"/>
            <a:ext cx="9411695" cy="923330"/>
          </a:xfrm>
          <a:prstGeom prst="rect">
            <a:avLst/>
          </a:prstGeom>
        </p:spPr>
        <p:txBody>
          <a:bodyPr wrap="square">
            <a:spAutoFit/>
          </a:bodyPr>
          <a:lstStyle/>
          <a:p>
            <a:r>
              <a:rPr lang="tr-TR" dirty="0">
                <a:solidFill>
                  <a:srgbClr val="000000"/>
                </a:solidFill>
                <a:latin typeface="ff0"/>
              </a:rPr>
              <a:t>Nem algılandıktan sonra lamba </a:t>
            </a:r>
            <a:r>
              <a:rPr lang="tr-TR" dirty="0" err="1">
                <a:solidFill>
                  <a:srgbClr val="000000"/>
                </a:solidFill>
                <a:latin typeface="ff0"/>
              </a:rPr>
              <a:t>değilde</a:t>
            </a:r>
            <a:r>
              <a:rPr lang="tr-TR" dirty="0">
                <a:solidFill>
                  <a:srgbClr val="000000"/>
                </a:solidFill>
                <a:latin typeface="ff0"/>
              </a:rPr>
              <a:t> farklı bir eleman çalıştırmak istediğimiz  zaman yapmanız gereken şey öncelikle devredeki lamba yerine</a:t>
            </a:r>
            <a:r>
              <a:rPr lang="tr-TR" dirty="0">
                <a:solidFill>
                  <a:srgbClr val="000000"/>
                </a:solidFill>
                <a:latin typeface="Source Sans Pro" panose="020B0503030403020204" pitchFamily="34" charset="0"/>
              </a:rPr>
              <a:t> </a:t>
            </a:r>
            <a:r>
              <a:rPr lang="tr-TR" dirty="0">
                <a:solidFill>
                  <a:srgbClr val="000000"/>
                </a:solidFill>
                <a:latin typeface="ff3"/>
              </a:rPr>
              <a:t>12 volt role</a:t>
            </a:r>
            <a:r>
              <a:rPr lang="tr-TR" dirty="0">
                <a:solidFill>
                  <a:srgbClr val="000000"/>
                </a:solidFill>
                <a:latin typeface="Source Sans Pro" panose="020B0503030403020204" pitchFamily="34" charset="0"/>
              </a:rPr>
              <a:t> </a:t>
            </a:r>
            <a:r>
              <a:rPr lang="tr-TR" dirty="0">
                <a:solidFill>
                  <a:srgbClr val="000000"/>
                </a:solidFill>
                <a:latin typeface="ff0"/>
              </a:rPr>
              <a:t>bağlayıp</a:t>
            </a:r>
            <a:r>
              <a:rPr lang="tr-TR" dirty="0">
                <a:solidFill>
                  <a:srgbClr val="000000"/>
                </a:solidFill>
                <a:latin typeface="Source Sans Pro" panose="020B0503030403020204" pitchFamily="34" charset="0"/>
              </a:rPr>
              <a:t> </a:t>
            </a:r>
            <a:r>
              <a:rPr lang="tr-TR" dirty="0">
                <a:solidFill>
                  <a:srgbClr val="000000"/>
                </a:solidFill>
                <a:latin typeface="ff3"/>
              </a:rPr>
              <a:t>(bobin ucunu) </a:t>
            </a:r>
            <a:r>
              <a:rPr lang="tr-TR" dirty="0" err="1">
                <a:solidFill>
                  <a:srgbClr val="000000"/>
                </a:solidFill>
                <a:latin typeface="ff3"/>
              </a:rPr>
              <a:t>transistörleri</a:t>
            </a:r>
            <a:endParaRPr lang="tr-TR" dirty="0">
              <a:solidFill>
                <a:srgbClr val="000000"/>
              </a:solidFill>
              <a:latin typeface="Source Sans Pro" panose="020B0503030403020204" pitchFamily="34" charset="0"/>
            </a:endParaRPr>
          </a:p>
          <a:p>
            <a:r>
              <a:rPr lang="tr-TR" dirty="0">
                <a:solidFill>
                  <a:srgbClr val="000000"/>
                </a:solidFill>
                <a:latin typeface="ff0"/>
              </a:rPr>
              <a:t>Değiştirmektir.</a:t>
            </a:r>
            <a:endParaRPr lang="tr-TR"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30323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7BEC25-CFE1-4CD9-B308-123E238061B8}"/>
              </a:ext>
            </a:extLst>
          </p:cNvPr>
          <p:cNvSpPr>
            <a:spLocks noGrp="1"/>
          </p:cNvSpPr>
          <p:nvPr>
            <p:ph idx="1"/>
          </p:nvPr>
        </p:nvSpPr>
        <p:spPr>
          <a:xfrm>
            <a:off x="2589212" y="970059"/>
            <a:ext cx="8915400" cy="4941163"/>
          </a:xfrm>
        </p:spPr>
        <p:txBody>
          <a:bodyPr/>
          <a:lstStyle/>
          <a:p>
            <a:r>
              <a:rPr lang="tr-TR" dirty="0"/>
              <a:t>KAYNAK:</a:t>
            </a:r>
          </a:p>
          <a:p>
            <a:r>
              <a:rPr lang="tr-TR" dirty="0">
                <a:hlinkClick r:id="rId2"/>
              </a:rPr>
              <a:t>https://www.vfaelektronik.com/urunler/sicaklik-nem-sensorleri/14</a:t>
            </a:r>
          </a:p>
          <a:p>
            <a:r>
              <a:rPr lang="tr-TR" dirty="0">
                <a:hlinkClick r:id="rId2"/>
              </a:rPr>
              <a:t>https://www.scribd.com/presentation/433715236/Nem-Sensoru-Nedir-Ve-Nas%C4%B1l-Cal%C4%B1%C5%9F%C4%B1r</a:t>
            </a:r>
            <a:endParaRPr lang="tr-TR" dirty="0"/>
          </a:p>
          <a:p>
            <a:r>
              <a:rPr lang="tr-TR" dirty="0">
                <a:hlinkClick r:id="rId3"/>
              </a:rPr>
              <a:t>https://diyot.net/nem-sensoru/</a:t>
            </a:r>
            <a:endParaRPr lang="tr-TR" dirty="0"/>
          </a:p>
          <a:p>
            <a:endParaRPr lang="tr-TR" dirty="0"/>
          </a:p>
        </p:txBody>
      </p:sp>
    </p:spTree>
    <p:extLst>
      <p:ext uri="{BB962C8B-B14F-4D97-AF65-F5344CB8AC3E}">
        <p14:creationId xmlns:p14="http://schemas.microsoft.com/office/powerpoint/2010/main" val="39400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C3895F-1944-4B19-9991-DE0E1278CDB1}"/>
              </a:ext>
            </a:extLst>
          </p:cNvPr>
          <p:cNvSpPr>
            <a:spLocks noGrp="1"/>
          </p:cNvSpPr>
          <p:nvPr>
            <p:ph idx="1"/>
          </p:nvPr>
        </p:nvSpPr>
        <p:spPr>
          <a:xfrm>
            <a:off x="2135987" y="1274859"/>
            <a:ext cx="8915400" cy="5181600"/>
          </a:xfrm>
        </p:spPr>
        <p:txBody>
          <a:bodyPr>
            <a:normAutofit/>
          </a:bodyPr>
          <a:lstStyle/>
          <a:p>
            <a:r>
              <a:rPr lang="tr-TR" sz="2000" dirty="0">
                <a:latin typeface="Times New Roman" panose="02020603050405020304" pitchFamily="18" charset="0"/>
                <a:cs typeface="Times New Roman" panose="02020603050405020304" pitchFamily="18" charset="0"/>
              </a:rPr>
              <a:t>Gerçek nem </a:t>
            </a:r>
            <a:r>
              <a:rPr lang="tr-TR" sz="2000" dirty="0" err="1">
                <a:latin typeface="Times New Roman" panose="02020603050405020304" pitchFamily="18" charset="0"/>
                <a:cs typeface="Times New Roman" panose="02020603050405020304" pitchFamily="18" charset="0"/>
              </a:rPr>
              <a:t>sensörleri</a:t>
            </a:r>
            <a:r>
              <a:rPr lang="tr-TR" sz="2000" dirty="0">
                <a:latin typeface="Times New Roman" panose="02020603050405020304" pitchFamily="18" charset="0"/>
                <a:cs typeface="Times New Roman" panose="02020603050405020304" pitchFamily="18" charset="0"/>
              </a:rPr>
              <a:t> zirkonyumdan yapılmaktadır ve işin aslı havadaki oksijen miktarını ölçmektir . Normal şartlarda %78 azot,%21oksijen, %1 oranında da diğer gazlar vardır ve nem diğer gazlar kategorisinde yer alır, ancak ortam nemi yükselmeye başladıkça havadaki oksijen miktarı azalarak yerine nem geçer. Bu teoriden yararlanılarak nem </a:t>
            </a:r>
            <a:r>
              <a:rPr lang="tr-TR" sz="2000" dirty="0" err="1">
                <a:latin typeface="Times New Roman" panose="02020603050405020304" pitchFamily="18" charset="0"/>
                <a:cs typeface="Times New Roman" panose="02020603050405020304" pitchFamily="18" charset="0"/>
              </a:rPr>
              <a:t>sensörleri</a:t>
            </a:r>
            <a:r>
              <a:rPr lang="tr-TR" sz="2000" dirty="0">
                <a:latin typeface="Times New Roman" panose="02020603050405020304" pitchFamily="18" charset="0"/>
                <a:cs typeface="Times New Roman" panose="02020603050405020304" pitchFamily="18" charset="0"/>
              </a:rPr>
              <a:t> yapılmıştır. </a:t>
            </a:r>
          </a:p>
          <a:p>
            <a:endParaRPr lang="tr-TR" dirty="0"/>
          </a:p>
          <a:p>
            <a:endParaRPr lang="tr-TR" dirty="0"/>
          </a:p>
          <a:p>
            <a:endParaRPr lang="tr-TR" dirty="0"/>
          </a:p>
          <a:p>
            <a:endParaRPr lang="tr-TR" dirty="0"/>
          </a:p>
          <a:p>
            <a:endParaRPr lang="tr-TR" dirty="0"/>
          </a:p>
          <a:p>
            <a:endParaRPr lang="tr-TR" dirty="0"/>
          </a:p>
          <a:p>
            <a:endParaRPr lang="tr-TR" dirty="0"/>
          </a:p>
          <a:p>
            <a:r>
              <a:rPr lang="tr-TR" sz="2000" b="1" dirty="0">
                <a:latin typeface="Times New Roman" panose="02020603050405020304" pitchFamily="18" charset="0"/>
                <a:cs typeface="Times New Roman" panose="02020603050405020304" pitchFamily="18" charset="0"/>
              </a:rPr>
              <a:t>Şekil 1: </a:t>
            </a:r>
            <a:r>
              <a:rPr lang="tr-TR" sz="2000" dirty="0">
                <a:latin typeface="Times New Roman" panose="02020603050405020304" pitchFamily="18" charset="0"/>
                <a:cs typeface="Times New Roman" panose="02020603050405020304" pitchFamily="18" charset="0"/>
              </a:rPr>
              <a:t>Nem </a:t>
            </a:r>
            <a:r>
              <a:rPr lang="tr-TR" sz="2000" dirty="0" err="1">
                <a:latin typeface="Times New Roman" panose="02020603050405020304" pitchFamily="18" charset="0"/>
                <a:cs typeface="Times New Roman" panose="02020603050405020304" pitchFamily="18" charset="0"/>
              </a:rPr>
              <a:t>Sensörü</a:t>
            </a:r>
            <a:endParaRPr lang="tr-TR" sz="2000" dirty="0">
              <a:latin typeface="Times New Roman" panose="02020603050405020304" pitchFamily="18" charset="0"/>
              <a:cs typeface="Times New Roman" panose="02020603050405020304" pitchFamily="18" charset="0"/>
            </a:endParaRPr>
          </a:p>
          <a:p>
            <a:endParaRPr lang="tr-TR" dirty="0"/>
          </a:p>
          <a:p>
            <a:endParaRPr lang="tr-TR" dirty="0"/>
          </a:p>
        </p:txBody>
      </p:sp>
      <p:pic>
        <p:nvPicPr>
          <p:cNvPr id="4" name="Resim 3">
            <a:extLst>
              <a:ext uri="{FF2B5EF4-FFF2-40B4-BE49-F238E27FC236}">
                <a16:creationId xmlns:a16="http://schemas.microsoft.com/office/drawing/2014/main" id="{192D30F9-4EE9-4F05-BD38-5965E8B35B8E}"/>
              </a:ext>
            </a:extLst>
          </p:cNvPr>
          <p:cNvPicPr>
            <a:picLocks noChangeAspect="1"/>
          </p:cNvPicPr>
          <p:nvPr/>
        </p:nvPicPr>
        <p:blipFill>
          <a:blip r:embed="rId2"/>
          <a:stretch>
            <a:fillRect/>
          </a:stretch>
        </p:blipFill>
        <p:spPr>
          <a:xfrm>
            <a:off x="4297280" y="3148716"/>
            <a:ext cx="4533387" cy="2562173"/>
          </a:xfrm>
          <a:prstGeom prst="rect">
            <a:avLst/>
          </a:prstGeom>
        </p:spPr>
      </p:pic>
    </p:spTree>
    <p:extLst>
      <p:ext uri="{BB962C8B-B14F-4D97-AF65-F5344CB8AC3E}">
        <p14:creationId xmlns:p14="http://schemas.microsoft.com/office/powerpoint/2010/main" val="296330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79AABD-55D8-4A9E-BA74-7C96DD5AD8E7}"/>
              </a:ext>
            </a:extLst>
          </p:cNvPr>
          <p:cNvSpPr>
            <a:spLocks noGrp="1"/>
          </p:cNvSpPr>
          <p:nvPr>
            <p:ph idx="1"/>
          </p:nvPr>
        </p:nvSpPr>
        <p:spPr/>
        <p:txBody>
          <a:bodyPr>
            <a:normAutofit/>
          </a:bodyPr>
          <a:lstStyle/>
          <a:p>
            <a:r>
              <a:rPr lang="tr-TR" dirty="0" err="1"/>
              <a:t>Klimatronik</a:t>
            </a:r>
            <a:r>
              <a:rPr lang="tr-TR" dirty="0"/>
              <a:t> kontrol ünitesi, iç dikiz aynası gövdesinin içinde bulunan nem ve sıcaklık </a:t>
            </a:r>
            <a:r>
              <a:rPr lang="tr-TR" dirty="0" err="1"/>
              <a:t>sensörlerinin</a:t>
            </a:r>
            <a:r>
              <a:rPr lang="tr-TR" dirty="0"/>
              <a:t> sağladığı verilerle, havanın yoğunlaşma noktası sıcaklığını, yani havadaki nemin yoğunlaşmaya başladığı sıcaklığı, hesaplar.</a:t>
            </a:r>
          </a:p>
          <a:p>
            <a:endParaRPr lang="tr-TR" dirty="0"/>
          </a:p>
          <a:p>
            <a:endParaRPr lang="tr-TR" dirty="0"/>
          </a:p>
          <a:p>
            <a:endParaRPr lang="tr-TR" dirty="0"/>
          </a:p>
          <a:p>
            <a:endParaRPr lang="tr-TR" dirty="0"/>
          </a:p>
          <a:p>
            <a:endParaRPr lang="tr-TR" dirty="0"/>
          </a:p>
          <a:p>
            <a:endParaRPr lang="tr-TR" dirty="0"/>
          </a:p>
          <a:p>
            <a:r>
              <a:rPr lang="tr-TR" dirty="0"/>
              <a:t>Şekil 2: D</a:t>
            </a:r>
            <a:r>
              <a:rPr lang="pt-BR" dirty="0"/>
              <a:t>HT21 sıcaklık ve nem</a:t>
            </a:r>
            <a:r>
              <a:rPr lang="tr-TR" dirty="0"/>
              <a:t> </a:t>
            </a:r>
            <a:r>
              <a:rPr lang="pt-BR" dirty="0"/>
              <a:t>sensörü</a:t>
            </a:r>
          </a:p>
          <a:p>
            <a:endParaRPr lang="tr-TR" dirty="0"/>
          </a:p>
          <a:p>
            <a:endParaRPr lang="tr-TR" dirty="0"/>
          </a:p>
          <a:p>
            <a:endParaRPr lang="tr-TR" dirty="0"/>
          </a:p>
        </p:txBody>
      </p:sp>
      <p:pic>
        <p:nvPicPr>
          <p:cNvPr id="4" name="Resim 3">
            <a:extLst>
              <a:ext uri="{FF2B5EF4-FFF2-40B4-BE49-F238E27FC236}">
                <a16:creationId xmlns:a16="http://schemas.microsoft.com/office/drawing/2014/main" id="{8808DFAE-3D01-40B5-831B-307CD2DF510C}"/>
              </a:ext>
            </a:extLst>
          </p:cNvPr>
          <p:cNvPicPr>
            <a:picLocks noChangeAspect="1"/>
          </p:cNvPicPr>
          <p:nvPr/>
        </p:nvPicPr>
        <p:blipFill>
          <a:blip r:embed="rId2"/>
          <a:stretch>
            <a:fillRect/>
          </a:stretch>
        </p:blipFill>
        <p:spPr>
          <a:xfrm>
            <a:off x="4683318" y="3318037"/>
            <a:ext cx="4840840" cy="2038248"/>
          </a:xfrm>
          <a:prstGeom prst="rect">
            <a:avLst/>
          </a:prstGeom>
        </p:spPr>
      </p:pic>
    </p:spTree>
    <p:extLst>
      <p:ext uri="{BB962C8B-B14F-4D97-AF65-F5344CB8AC3E}">
        <p14:creationId xmlns:p14="http://schemas.microsoft.com/office/powerpoint/2010/main" val="259998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770400-37FA-43FA-A329-2E3AA8C1FAE7}"/>
              </a:ext>
            </a:extLst>
          </p:cNvPr>
          <p:cNvSpPr>
            <a:spLocks noGrp="1"/>
          </p:cNvSpPr>
          <p:nvPr>
            <p:ph idx="1"/>
          </p:nvPr>
        </p:nvSpPr>
        <p:spPr>
          <a:xfrm>
            <a:off x="2589212" y="477078"/>
            <a:ext cx="8915400" cy="5434144"/>
          </a:xfrm>
        </p:spPr>
        <p:txBody>
          <a:bodyPr>
            <a:normAutofit/>
          </a:bodyPr>
          <a:lstStyle/>
          <a:p>
            <a:endParaRPr lang="tr-TR" dirty="0"/>
          </a:p>
          <a:p>
            <a:pPr marL="0" indent="0">
              <a:buNone/>
            </a:pPr>
            <a:r>
              <a:rPr lang="tr-TR" sz="2000" dirty="0">
                <a:latin typeface="Times New Roman" panose="02020603050405020304" pitchFamily="18" charset="0"/>
                <a:cs typeface="Times New Roman" panose="02020603050405020304" pitchFamily="18" charset="0"/>
              </a:rPr>
              <a:t>Bu </a:t>
            </a:r>
            <a:r>
              <a:rPr lang="tr-TR" sz="2000" dirty="0" err="1">
                <a:latin typeface="Times New Roman" panose="02020603050405020304" pitchFamily="18" charset="0"/>
                <a:cs typeface="Times New Roman" panose="02020603050405020304" pitchFamily="18" charset="0"/>
              </a:rPr>
              <a:t>Sensörler</a:t>
            </a:r>
            <a:r>
              <a:rPr lang="tr-TR" sz="2000" dirty="0">
                <a:latin typeface="Times New Roman" panose="02020603050405020304" pitchFamily="18" charset="0"/>
                <a:cs typeface="Times New Roman" panose="02020603050405020304" pitchFamily="18" charset="0"/>
              </a:rPr>
              <a:t>:</a:t>
            </a:r>
          </a:p>
          <a:p>
            <a:r>
              <a:rPr lang="tr-TR" sz="2000" dirty="0">
                <a:latin typeface="Times New Roman" panose="02020603050405020304" pitchFamily="18" charset="0"/>
                <a:cs typeface="Times New Roman" panose="02020603050405020304" pitchFamily="18" charset="0"/>
              </a:rPr>
              <a:t>8 bit mikroişlemci içerir, hızlı ve kaliteli tepki verir.</a:t>
            </a:r>
          </a:p>
          <a:p>
            <a:r>
              <a:rPr lang="tr-TR" sz="2000" dirty="0">
                <a:latin typeface="Times New Roman" panose="02020603050405020304" pitchFamily="18" charset="0"/>
                <a:cs typeface="Times New Roman" panose="02020603050405020304" pitchFamily="18" charset="0"/>
              </a:rPr>
              <a:t>0-100% RH arasında +/- 5% RH hata payı ile nem ölçümü yapmaktadır</a:t>
            </a:r>
          </a:p>
          <a:p>
            <a:r>
              <a:rPr lang="tr-TR" sz="2000" dirty="0">
                <a:latin typeface="Times New Roman" panose="02020603050405020304" pitchFamily="18" charset="0"/>
                <a:cs typeface="Times New Roman" panose="02020603050405020304" pitchFamily="18" charset="0"/>
              </a:rPr>
              <a:t>2 saniyede bir tepki verir</a:t>
            </a:r>
          </a:p>
          <a:p>
            <a:r>
              <a:rPr lang="tr-TR" sz="2000" dirty="0">
                <a:latin typeface="Times New Roman" panose="02020603050405020304" pitchFamily="18" charset="0"/>
                <a:cs typeface="Times New Roman" panose="02020603050405020304" pitchFamily="18" charset="0"/>
              </a:rPr>
              <a:t>Çalışma Gerilimi: 3.3-5 VDC</a:t>
            </a:r>
          </a:p>
          <a:p>
            <a:r>
              <a:rPr lang="tr-TR" sz="2000" dirty="0" err="1">
                <a:latin typeface="Times New Roman" panose="02020603050405020304" pitchFamily="18" charset="0"/>
                <a:cs typeface="Times New Roman" panose="02020603050405020304" pitchFamily="18" charset="0"/>
              </a:rPr>
              <a:t>Hassasiyet:Nem</a:t>
            </a:r>
            <a:r>
              <a:rPr lang="tr-TR" sz="2000" dirty="0">
                <a:latin typeface="Times New Roman" panose="02020603050405020304" pitchFamily="18" charset="0"/>
                <a:cs typeface="Times New Roman" panose="02020603050405020304" pitchFamily="18" charset="0"/>
              </a:rPr>
              <a:t>: +/-%3 (</a:t>
            </a:r>
            <a:r>
              <a:rPr lang="tr-TR" sz="2000" dirty="0" err="1">
                <a:latin typeface="Times New Roman" panose="02020603050405020304" pitchFamily="18" charset="0"/>
                <a:cs typeface="Times New Roman" panose="02020603050405020304" pitchFamily="18" charset="0"/>
              </a:rPr>
              <a:t>Max</a:t>
            </a:r>
            <a:r>
              <a:rPr lang="tr-TR" sz="2000" dirty="0">
                <a:latin typeface="Times New Roman" panose="02020603050405020304" pitchFamily="18" charset="0"/>
                <a:cs typeface="Times New Roman" panose="02020603050405020304" pitchFamily="18" charset="0"/>
              </a:rPr>
              <a:t> %5) RH</a:t>
            </a:r>
          </a:p>
          <a:p>
            <a:endParaRPr lang="tr-TR" dirty="0"/>
          </a:p>
        </p:txBody>
      </p:sp>
      <p:pic>
        <p:nvPicPr>
          <p:cNvPr id="4" name="Resim 3">
            <a:extLst>
              <a:ext uri="{FF2B5EF4-FFF2-40B4-BE49-F238E27FC236}">
                <a16:creationId xmlns:a16="http://schemas.microsoft.com/office/drawing/2014/main" id="{F2FEA72F-19EF-4D97-B3F3-B372E0D47C55}"/>
              </a:ext>
            </a:extLst>
          </p:cNvPr>
          <p:cNvPicPr>
            <a:picLocks noChangeAspect="1"/>
          </p:cNvPicPr>
          <p:nvPr/>
        </p:nvPicPr>
        <p:blipFill>
          <a:blip r:embed="rId2"/>
          <a:stretch>
            <a:fillRect/>
          </a:stretch>
        </p:blipFill>
        <p:spPr>
          <a:xfrm>
            <a:off x="2906838" y="3633746"/>
            <a:ext cx="6378323" cy="2985714"/>
          </a:xfrm>
          <a:prstGeom prst="rect">
            <a:avLst/>
          </a:prstGeom>
        </p:spPr>
      </p:pic>
    </p:spTree>
    <p:extLst>
      <p:ext uri="{BB962C8B-B14F-4D97-AF65-F5344CB8AC3E}">
        <p14:creationId xmlns:p14="http://schemas.microsoft.com/office/powerpoint/2010/main" val="281235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7B3CDE-996F-4B47-90C5-5FBF340D892C}"/>
              </a:ext>
            </a:extLst>
          </p:cNvPr>
          <p:cNvSpPr>
            <a:spLocks noGrp="1"/>
          </p:cNvSpPr>
          <p:nvPr>
            <p:ph idx="1"/>
          </p:nvPr>
        </p:nvSpPr>
        <p:spPr>
          <a:xfrm>
            <a:off x="2541504" y="421419"/>
            <a:ext cx="8915400" cy="6436581"/>
          </a:xfrm>
        </p:spPr>
        <p:txBody>
          <a:bodyPr>
            <a:normAutofit fontScale="40000" lnSpcReduction="20000"/>
          </a:bodyPr>
          <a:lstStyle/>
          <a:p>
            <a:pPr fontAlgn="base">
              <a:lnSpc>
                <a:spcPct val="170000"/>
              </a:lnSpc>
            </a:pPr>
            <a:r>
              <a:rPr lang="tr-TR" sz="4300" dirty="0">
                <a:latin typeface="Times New Roman" panose="02020603050405020304" pitchFamily="18" charset="0"/>
                <a:cs typeface="Times New Roman" panose="02020603050405020304" pitchFamily="18" charset="0"/>
              </a:rPr>
              <a:t>Temel olarak termal, </a:t>
            </a:r>
            <a:r>
              <a:rPr lang="tr-TR" sz="4300" dirty="0" err="1">
                <a:latin typeface="Times New Roman" panose="02020603050405020304" pitchFamily="18" charset="0"/>
                <a:cs typeface="Times New Roman" panose="02020603050405020304" pitchFamily="18" charset="0"/>
              </a:rPr>
              <a:t>kapasitif</a:t>
            </a:r>
            <a:r>
              <a:rPr lang="tr-TR" sz="4300" dirty="0">
                <a:latin typeface="Times New Roman" panose="02020603050405020304" pitchFamily="18" charset="0"/>
                <a:cs typeface="Times New Roman" panose="02020603050405020304" pitchFamily="18" charset="0"/>
              </a:rPr>
              <a:t> ve direnç </a:t>
            </a:r>
            <a:r>
              <a:rPr lang="tr-TR" sz="4300" dirty="0" err="1">
                <a:latin typeface="Times New Roman" panose="02020603050405020304" pitchFamily="18" charset="0"/>
                <a:cs typeface="Times New Roman" panose="02020603050405020304" pitchFamily="18" charset="0"/>
              </a:rPr>
              <a:t>sensörü</a:t>
            </a:r>
            <a:r>
              <a:rPr lang="tr-TR" sz="4300" dirty="0">
                <a:latin typeface="Times New Roman" panose="02020603050405020304" pitchFamily="18" charset="0"/>
                <a:cs typeface="Times New Roman" panose="02020603050405020304" pitchFamily="18" charset="0"/>
              </a:rPr>
              <a:t> olmak üzere üç farklı nem </a:t>
            </a:r>
            <a:r>
              <a:rPr lang="tr-TR" sz="4300" dirty="0" err="1">
                <a:latin typeface="Times New Roman" panose="02020603050405020304" pitchFamily="18" charset="0"/>
                <a:cs typeface="Times New Roman" panose="02020603050405020304" pitchFamily="18" charset="0"/>
              </a:rPr>
              <a:t>sensörü</a:t>
            </a:r>
            <a:r>
              <a:rPr lang="tr-TR" sz="4300" dirty="0">
                <a:latin typeface="Times New Roman" panose="02020603050405020304" pitchFamily="18" charset="0"/>
                <a:cs typeface="Times New Roman" panose="02020603050405020304" pitchFamily="18" charset="0"/>
              </a:rPr>
              <a:t> çeşidi bulunur. Bu </a:t>
            </a:r>
            <a:r>
              <a:rPr lang="tr-TR" sz="4300" dirty="0" err="1">
                <a:latin typeface="Times New Roman" panose="02020603050405020304" pitchFamily="18" charset="0"/>
                <a:cs typeface="Times New Roman" panose="02020603050405020304" pitchFamily="18" charset="0"/>
              </a:rPr>
              <a:t>sensör</a:t>
            </a:r>
            <a:r>
              <a:rPr lang="tr-TR" sz="4300" dirty="0">
                <a:latin typeface="Times New Roman" panose="02020603050405020304" pitchFamily="18" charset="0"/>
                <a:cs typeface="Times New Roman" panose="02020603050405020304" pitchFamily="18" charset="0"/>
              </a:rPr>
              <a:t> türleri, uygulama yapılacak alanın gereksinimlerine göre tercih edilmelidir. </a:t>
            </a:r>
            <a:r>
              <a:rPr lang="tr-TR" sz="4300" dirty="0" err="1">
                <a:latin typeface="Times New Roman" panose="02020603050405020304" pitchFamily="18" charset="0"/>
                <a:cs typeface="Times New Roman" panose="02020603050405020304" pitchFamily="18" charset="0"/>
              </a:rPr>
              <a:t>Sensörün</a:t>
            </a:r>
            <a:r>
              <a:rPr lang="tr-TR" sz="4300" dirty="0">
                <a:latin typeface="Times New Roman" panose="02020603050405020304" pitchFamily="18" charset="0"/>
                <a:cs typeface="Times New Roman" panose="02020603050405020304" pitchFamily="18" charset="0"/>
              </a:rPr>
              <a:t> çalışma prensipleri doğru nem </a:t>
            </a:r>
            <a:r>
              <a:rPr lang="tr-TR" sz="4300" dirty="0" err="1">
                <a:latin typeface="Times New Roman" panose="02020603050405020304" pitchFamily="18" charset="0"/>
                <a:cs typeface="Times New Roman" panose="02020603050405020304" pitchFamily="18" charset="0"/>
              </a:rPr>
              <a:t>sensörü</a:t>
            </a:r>
            <a:r>
              <a:rPr lang="tr-TR" sz="4300" dirty="0">
                <a:latin typeface="Times New Roman" panose="02020603050405020304" pitchFamily="18" charset="0"/>
                <a:cs typeface="Times New Roman" panose="02020603050405020304" pitchFamily="18" charset="0"/>
              </a:rPr>
              <a:t> türünün doğru uygulama için tercih edilmesine izin verir.</a:t>
            </a:r>
            <a:br>
              <a:rPr lang="tr-TR" sz="4300" b="1" dirty="0">
                <a:latin typeface="Times New Roman" panose="02020603050405020304" pitchFamily="18" charset="0"/>
                <a:cs typeface="Times New Roman" panose="02020603050405020304" pitchFamily="18" charset="0"/>
              </a:rPr>
            </a:br>
            <a:r>
              <a:rPr lang="tr-TR" sz="4300" b="1" dirty="0">
                <a:latin typeface="Times New Roman" panose="02020603050405020304" pitchFamily="18" charset="0"/>
                <a:cs typeface="Times New Roman" panose="02020603050405020304" pitchFamily="18" charset="0"/>
              </a:rPr>
              <a:t>Termal Nem </a:t>
            </a:r>
            <a:r>
              <a:rPr lang="tr-TR" sz="4300" b="1" dirty="0" err="1">
                <a:latin typeface="Times New Roman" panose="02020603050405020304" pitchFamily="18" charset="0"/>
                <a:cs typeface="Times New Roman" panose="02020603050405020304" pitchFamily="18" charset="0"/>
              </a:rPr>
              <a:t>Sensörü</a:t>
            </a:r>
            <a:endParaRPr lang="tr-TR" sz="4300" b="1" dirty="0">
              <a:latin typeface="Times New Roman" panose="02020603050405020304" pitchFamily="18" charset="0"/>
              <a:cs typeface="Times New Roman" panose="02020603050405020304" pitchFamily="18" charset="0"/>
            </a:endParaRPr>
          </a:p>
          <a:p>
            <a:pPr fontAlgn="base">
              <a:lnSpc>
                <a:spcPct val="170000"/>
              </a:lnSpc>
            </a:pPr>
            <a:br>
              <a:rPr lang="tr-TR" sz="4300" dirty="0">
                <a:latin typeface="Times New Roman" panose="02020603050405020304" pitchFamily="18" charset="0"/>
                <a:cs typeface="Times New Roman" panose="02020603050405020304" pitchFamily="18" charset="0"/>
              </a:rPr>
            </a:br>
            <a:r>
              <a:rPr lang="tr-TR" sz="4300" dirty="0">
                <a:latin typeface="Times New Roman" panose="02020603050405020304" pitchFamily="18" charset="0"/>
                <a:cs typeface="Times New Roman" panose="02020603050405020304" pitchFamily="18" charset="0"/>
              </a:rPr>
              <a:t>Termal nem </a:t>
            </a:r>
            <a:r>
              <a:rPr lang="tr-TR" sz="4300" dirty="0" err="1">
                <a:latin typeface="Times New Roman" panose="02020603050405020304" pitchFamily="18" charset="0"/>
                <a:cs typeface="Times New Roman" panose="02020603050405020304" pitchFamily="18" charset="0"/>
              </a:rPr>
              <a:t>sensörleri</a:t>
            </a:r>
            <a:r>
              <a:rPr lang="tr-TR" sz="4300" dirty="0">
                <a:latin typeface="Times New Roman" panose="02020603050405020304" pitchFamily="18" charset="0"/>
                <a:cs typeface="Times New Roman" panose="02020603050405020304" pitchFamily="18" charset="0"/>
              </a:rPr>
              <a:t>, iki adet sıcaklık </a:t>
            </a:r>
            <a:r>
              <a:rPr lang="tr-TR" sz="4300" dirty="0" err="1">
                <a:latin typeface="Times New Roman" panose="02020603050405020304" pitchFamily="18" charset="0"/>
                <a:cs typeface="Times New Roman" panose="02020603050405020304" pitchFamily="18" charset="0"/>
              </a:rPr>
              <a:t>sensöründen</a:t>
            </a:r>
            <a:r>
              <a:rPr lang="tr-TR" sz="4300" dirty="0">
                <a:latin typeface="Times New Roman" panose="02020603050405020304" pitchFamily="18" charset="0"/>
                <a:cs typeface="Times New Roman" panose="02020603050405020304" pitchFamily="18" charset="0"/>
              </a:rPr>
              <a:t> meydana gelir. Bu </a:t>
            </a:r>
            <a:r>
              <a:rPr lang="tr-TR" sz="4300" dirty="0" err="1">
                <a:latin typeface="Times New Roman" panose="02020603050405020304" pitchFamily="18" charset="0"/>
                <a:cs typeface="Times New Roman" panose="02020603050405020304" pitchFamily="18" charset="0"/>
              </a:rPr>
              <a:t>sensörler</a:t>
            </a:r>
            <a:r>
              <a:rPr lang="tr-TR" sz="4300" dirty="0">
                <a:latin typeface="Times New Roman" panose="02020603050405020304" pitchFamily="18" charset="0"/>
                <a:cs typeface="Times New Roman" panose="02020603050405020304" pitchFamily="18" charset="0"/>
              </a:rPr>
              <a:t> ortamdaki nem oranını oluşan elektrik akımına göre ölçer ve hesaplar. </a:t>
            </a:r>
            <a:r>
              <a:rPr lang="tr-TR" sz="4300" dirty="0" err="1">
                <a:latin typeface="Times New Roman" panose="02020603050405020304" pitchFamily="18" charset="0"/>
                <a:cs typeface="Times New Roman" panose="02020603050405020304" pitchFamily="18" charset="0"/>
              </a:rPr>
              <a:t>Sensörlerden</a:t>
            </a:r>
            <a:r>
              <a:rPr lang="tr-TR" sz="4300" dirty="0">
                <a:latin typeface="Times New Roman" panose="02020603050405020304" pitchFamily="18" charset="0"/>
                <a:cs typeface="Times New Roman" panose="02020603050405020304" pitchFamily="18" charset="0"/>
              </a:rPr>
              <a:t> bir tanesi kuru nitrojen içinde yer alırken diğeri ortam sıcaklığını ölçecek şekilde yerleştirilmiştir. Aradaki fark ortamın nem değerini verir. Termal nem </a:t>
            </a:r>
            <a:r>
              <a:rPr lang="tr-TR" sz="4300" dirty="0" err="1">
                <a:latin typeface="Times New Roman" panose="02020603050405020304" pitchFamily="18" charset="0"/>
                <a:cs typeface="Times New Roman" panose="02020603050405020304" pitchFamily="18" charset="0"/>
              </a:rPr>
              <a:t>sensörlerini</a:t>
            </a:r>
            <a:r>
              <a:rPr lang="tr-TR" sz="4300" dirty="0">
                <a:latin typeface="Times New Roman" panose="02020603050405020304" pitchFamily="18" charset="0"/>
                <a:cs typeface="Times New Roman" panose="02020603050405020304" pitchFamily="18" charset="0"/>
              </a:rPr>
              <a:t> kullanarak ortamın bağıl nem değerini ölçmek mümkün olur. Ölçüm sırasında kuru nitrojen içinde bulunan kuru hava ile ortam sıcaklığını ölçen </a:t>
            </a:r>
            <a:r>
              <a:rPr lang="tr-TR" sz="4300" dirty="0" err="1">
                <a:latin typeface="Times New Roman" panose="02020603050405020304" pitchFamily="18" charset="0"/>
                <a:cs typeface="Times New Roman" panose="02020603050405020304" pitchFamily="18" charset="0"/>
              </a:rPr>
              <a:t>sensör</a:t>
            </a:r>
            <a:r>
              <a:rPr lang="tr-TR" sz="4300" dirty="0">
                <a:latin typeface="Times New Roman" panose="02020603050405020304" pitchFamily="18" charset="0"/>
                <a:cs typeface="Times New Roman" panose="02020603050405020304" pitchFamily="18" charset="0"/>
              </a:rPr>
              <a:t> arasındaki termal iletkenlik değeri ele alınır. Bu değer kullanılarak bağıl nem ölçümü yapılır.</a:t>
            </a:r>
          </a:p>
          <a:p>
            <a:pPr marL="0" indent="0" fontAlgn="base">
              <a:buNone/>
            </a:pPr>
            <a:br>
              <a:rPr lang="tr-TR" sz="3700" b="1" dirty="0">
                <a:latin typeface="Times New Roman" panose="02020603050405020304" pitchFamily="18" charset="0"/>
                <a:cs typeface="Times New Roman" panose="02020603050405020304" pitchFamily="18" charset="0"/>
              </a:rPr>
            </a:br>
            <a:endParaRPr lang="tr-TR" dirty="0"/>
          </a:p>
        </p:txBody>
      </p:sp>
    </p:spTree>
    <p:extLst>
      <p:ext uri="{BB962C8B-B14F-4D97-AF65-F5344CB8AC3E}">
        <p14:creationId xmlns:p14="http://schemas.microsoft.com/office/powerpoint/2010/main" val="291148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291BF5-A4B3-4F92-9188-40536AE56D9B}"/>
              </a:ext>
            </a:extLst>
          </p:cNvPr>
          <p:cNvSpPr>
            <a:spLocks noGrp="1"/>
          </p:cNvSpPr>
          <p:nvPr>
            <p:ph idx="1"/>
          </p:nvPr>
        </p:nvSpPr>
        <p:spPr>
          <a:xfrm>
            <a:off x="2310917" y="956807"/>
            <a:ext cx="8915400" cy="5269064"/>
          </a:xfrm>
        </p:spPr>
        <p:txBody>
          <a:bodyPr>
            <a:normAutofit fontScale="70000" lnSpcReduction="20000"/>
          </a:bodyPr>
          <a:lstStyle/>
          <a:p>
            <a:pPr marL="0" indent="0" algn="just" fontAlgn="base">
              <a:lnSpc>
                <a:spcPct val="170000"/>
              </a:lnSpc>
              <a:buNone/>
            </a:pPr>
            <a:r>
              <a:rPr lang="tr-TR" sz="2200" b="1" dirty="0" err="1">
                <a:latin typeface="Times New Roman" panose="02020603050405020304" pitchFamily="18" charset="0"/>
                <a:cs typeface="Times New Roman" panose="02020603050405020304" pitchFamily="18" charset="0"/>
              </a:rPr>
              <a:t>Kapasitif</a:t>
            </a:r>
            <a:r>
              <a:rPr lang="tr-TR" sz="2200" b="1" dirty="0">
                <a:latin typeface="Times New Roman" panose="02020603050405020304" pitchFamily="18" charset="0"/>
                <a:cs typeface="Times New Roman" panose="02020603050405020304" pitchFamily="18" charset="0"/>
              </a:rPr>
              <a:t> Nem </a:t>
            </a:r>
            <a:r>
              <a:rPr lang="tr-TR" sz="2200" b="1" dirty="0" err="1">
                <a:latin typeface="Times New Roman" panose="02020603050405020304" pitchFamily="18" charset="0"/>
                <a:cs typeface="Times New Roman" panose="02020603050405020304" pitchFamily="18" charset="0"/>
              </a:rPr>
              <a:t>Sensörü</a:t>
            </a:r>
            <a:endParaRPr lang="tr-TR" sz="2200" b="1" dirty="0">
              <a:latin typeface="Times New Roman" panose="02020603050405020304" pitchFamily="18" charset="0"/>
              <a:cs typeface="Times New Roman" panose="02020603050405020304" pitchFamily="18" charset="0"/>
            </a:endParaRPr>
          </a:p>
          <a:p>
            <a:pPr algn="just" fontAlgn="base">
              <a:lnSpc>
                <a:spcPct val="170000"/>
              </a:lnSpc>
            </a:pPr>
            <a:br>
              <a:rPr lang="tr-TR" sz="2200" dirty="0">
                <a:latin typeface="Times New Roman" panose="02020603050405020304" pitchFamily="18" charset="0"/>
                <a:cs typeface="Times New Roman" panose="02020603050405020304" pitchFamily="18" charset="0"/>
              </a:rPr>
            </a:br>
            <a:r>
              <a:rPr lang="tr-TR" sz="2600" dirty="0" err="1">
                <a:latin typeface="Times New Roman" panose="02020603050405020304" pitchFamily="18" charset="0"/>
                <a:cs typeface="Times New Roman" panose="02020603050405020304" pitchFamily="18" charset="0"/>
              </a:rPr>
              <a:t>Kapasitif</a:t>
            </a:r>
            <a:r>
              <a:rPr lang="tr-TR" sz="2600" dirty="0">
                <a:latin typeface="Times New Roman" panose="02020603050405020304" pitchFamily="18" charset="0"/>
                <a:cs typeface="Times New Roman" panose="02020603050405020304" pitchFamily="18" charset="0"/>
              </a:rPr>
              <a:t> </a:t>
            </a:r>
            <a:r>
              <a:rPr lang="tr-TR" sz="2600" dirty="0" err="1">
                <a:latin typeface="Times New Roman" panose="02020603050405020304" pitchFamily="18" charset="0"/>
                <a:cs typeface="Times New Roman" panose="02020603050405020304" pitchFamily="18" charset="0"/>
              </a:rPr>
              <a:t>sensörler</a:t>
            </a:r>
            <a:r>
              <a:rPr lang="tr-TR" sz="2600" dirty="0">
                <a:latin typeface="Times New Roman" panose="02020603050405020304" pitchFamily="18" charset="0"/>
                <a:cs typeface="Times New Roman" panose="02020603050405020304" pitchFamily="18" charset="0"/>
              </a:rPr>
              <a:t>, iki elektrotlu yapısı ve metal şeridi sayesinde ortamda meydana gelen nem değişimini izler. </a:t>
            </a:r>
            <a:r>
              <a:rPr lang="tr-TR" sz="2600" dirty="0" err="1">
                <a:latin typeface="Times New Roman" panose="02020603050405020304" pitchFamily="18" charset="0"/>
                <a:cs typeface="Times New Roman" panose="02020603050405020304" pitchFamily="18" charset="0"/>
              </a:rPr>
              <a:t>Kapasitörün</a:t>
            </a:r>
            <a:r>
              <a:rPr lang="tr-TR" sz="2600" dirty="0">
                <a:latin typeface="Times New Roman" panose="02020603050405020304" pitchFamily="18" charset="0"/>
                <a:cs typeface="Times New Roman" panose="02020603050405020304" pitchFamily="18" charset="0"/>
              </a:rPr>
              <a:t> değeri ortamda bulunan nem değerinin artmasıyla artarken azalmasıyla azalır. Ortaya çıkan gerilim farkı sinyal olarak gönderilir ve nem değeri ölçülmüş olur. En yaygın kullanılan </a:t>
            </a:r>
            <a:r>
              <a:rPr lang="tr-TR" sz="2600" dirty="0" err="1">
                <a:latin typeface="Times New Roman" panose="02020603050405020304" pitchFamily="18" charset="0"/>
                <a:cs typeface="Times New Roman" panose="02020603050405020304" pitchFamily="18" charset="0"/>
              </a:rPr>
              <a:t>kapasitif</a:t>
            </a:r>
            <a:r>
              <a:rPr lang="tr-TR" sz="2600" dirty="0">
                <a:latin typeface="Times New Roman" panose="02020603050405020304" pitchFamily="18" charset="0"/>
                <a:cs typeface="Times New Roman" panose="02020603050405020304" pitchFamily="18" charset="0"/>
              </a:rPr>
              <a:t> nem </a:t>
            </a:r>
            <a:r>
              <a:rPr lang="tr-TR" sz="2600" dirty="0" err="1">
                <a:latin typeface="Times New Roman" panose="02020603050405020304" pitchFamily="18" charset="0"/>
                <a:cs typeface="Times New Roman" panose="02020603050405020304" pitchFamily="18" charset="0"/>
              </a:rPr>
              <a:t>sensörü</a:t>
            </a:r>
            <a:r>
              <a:rPr lang="tr-TR" sz="2600" dirty="0">
                <a:latin typeface="Times New Roman" panose="02020603050405020304" pitchFamily="18" charset="0"/>
                <a:cs typeface="Times New Roman" panose="02020603050405020304" pitchFamily="18" charset="0"/>
              </a:rPr>
              <a:t> polimer film adı verilen </a:t>
            </a:r>
            <a:r>
              <a:rPr lang="tr-TR" sz="2600" dirty="0" err="1">
                <a:latin typeface="Times New Roman" panose="02020603050405020304" pitchFamily="18" charset="0"/>
                <a:cs typeface="Times New Roman" panose="02020603050405020304" pitchFamily="18" charset="0"/>
              </a:rPr>
              <a:t>sensör</a:t>
            </a:r>
            <a:r>
              <a:rPr lang="tr-TR" sz="2600" dirty="0">
                <a:latin typeface="Times New Roman" panose="02020603050405020304" pitchFamily="18" charset="0"/>
                <a:cs typeface="Times New Roman" panose="02020603050405020304" pitchFamily="18" charset="0"/>
              </a:rPr>
              <a:t> türüdür. Polimer filmin </a:t>
            </a:r>
            <a:r>
              <a:rPr lang="tr-TR" sz="2600" dirty="0" err="1">
                <a:latin typeface="Times New Roman" panose="02020603050405020304" pitchFamily="18" charset="0"/>
                <a:cs typeface="Times New Roman" panose="02020603050405020304" pitchFamily="18" charset="0"/>
              </a:rPr>
              <a:t>dielektrik</a:t>
            </a:r>
            <a:r>
              <a:rPr lang="tr-TR" sz="2600" dirty="0">
                <a:latin typeface="Times New Roman" panose="02020603050405020304" pitchFamily="18" charset="0"/>
                <a:cs typeface="Times New Roman" panose="02020603050405020304" pitchFamily="18" charset="0"/>
              </a:rPr>
              <a:t> katsayısı 2-15 arasındadır. </a:t>
            </a:r>
            <a:r>
              <a:rPr lang="tr-TR" sz="2600" dirty="0" err="1">
                <a:latin typeface="Times New Roman" panose="02020603050405020304" pitchFamily="18" charset="0"/>
                <a:cs typeface="Times New Roman" panose="02020603050405020304" pitchFamily="18" charset="0"/>
              </a:rPr>
              <a:t>Dielektrik</a:t>
            </a:r>
            <a:r>
              <a:rPr lang="tr-TR" sz="2600" dirty="0">
                <a:latin typeface="Times New Roman" panose="02020603050405020304" pitchFamily="18" charset="0"/>
                <a:cs typeface="Times New Roman" panose="02020603050405020304" pitchFamily="18" charset="0"/>
              </a:rPr>
              <a:t> kapasite ise bir malzemenin çevredeki nemi emebilme kapasitesine gösterir. </a:t>
            </a:r>
            <a:r>
              <a:rPr lang="tr-TR" sz="2600" dirty="0" err="1">
                <a:latin typeface="Times New Roman" panose="02020603050405020304" pitchFamily="18" charset="0"/>
                <a:cs typeface="Times New Roman" panose="02020603050405020304" pitchFamily="18" charset="0"/>
              </a:rPr>
              <a:t>Kapasitif</a:t>
            </a:r>
            <a:r>
              <a:rPr lang="tr-TR" sz="2600" dirty="0">
                <a:latin typeface="Times New Roman" panose="02020603050405020304" pitchFamily="18" charset="0"/>
                <a:cs typeface="Times New Roman" panose="02020603050405020304" pitchFamily="18" charset="0"/>
              </a:rPr>
              <a:t> </a:t>
            </a:r>
            <a:r>
              <a:rPr lang="tr-TR" sz="2600" dirty="0" err="1">
                <a:latin typeface="Times New Roman" panose="02020603050405020304" pitchFamily="18" charset="0"/>
                <a:cs typeface="Times New Roman" panose="02020603050405020304" pitchFamily="18" charset="0"/>
              </a:rPr>
              <a:t>sensörlerde</a:t>
            </a:r>
            <a:r>
              <a:rPr lang="tr-TR" sz="2600" dirty="0">
                <a:latin typeface="Times New Roman" panose="02020603050405020304" pitchFamily="18" charset="0"/>
                <a:cs typeface="Times New Roman" panose="02020603050405020304" pitchFamily="18" charset="0"/>
              </a:rPr>
              <a:t> kullanılan </a:t>
            </a:r>
            <a:r>
              <a:rPr lang="tr-TR" sz="2600" dirty="0" err="1">
                <a:latin typeface="Times New Roman" panose="02020603050405020304" pitchFamily="18" charset="0"/>
                <a:cs typeface="Times New Roman" panose="02020603050405020304" pitchFamily="18" charset="0"/>
              </a:rPr>
              <a:t>dielektrik</a:t>
            </a:r>
            <a:r>
              <a:rPr lang="tr-TR" sz="2600" dirty="0">
                <a:latin typeface="Times New Roman" panose="02020603050405020304" pitchFamily="18" charset="0"/>
                <a:cs typeface="Times New Roman" panose="02020603050405020304" pitchFamily="18" charset="0"/>
              </a:rPr>
              <a:t> malzeme ortamdaki nemi emer ve bu malzemenin </a:t>
            </a:r>
            <a:r>
              <a:rPr lang="tr-TR" sz="2600" dirty="0" err="1">
                <a:latin typeface="Times New Roman" panose="02020603050405020304" pitchFamily="18" charset="0"/>
                <a:cs typeface="Times New Roman" panose="02020603050405020304" pitchFamily="18" charset="0"/>
              </a:rPr>
              <a:t>dielektrik</a:t>
            </a:r>
            <a:r>
              <a:rPr lang="tr-TR" sz="2600" dirty="0">
                <a:latin typeface="Times New Roman" panose="02020603050405020304" pitchFamily="18" charset="0"/>
                <a:cs typeface="Times New Roman" panose="02020603050405020304" pitchFamily="18" charset="0"/>
              </a:rPr>
              <a:t> değeri artmaya başlar. Bu artış ise </a:t>
            </a:r>
            <a:r>
              <a:rPr lang="tr-TR" sz="2600" dirty="0" err="1">
                <a:latin typeface="Times New Roman" panose="02020603050405020304" pitchFamily="18" charset="0"/>
                <a:cs typeface="Times New Roman" panose="02020603050405020304" pitchFamily="18" charset="0"/>
              </a:rPr>
              <a:t>kapasitör</a:t>
            </a:r>
            <a:r>
              <a:rPr lang="tr-TR" sz="2600" dirty="0">
                <a:latin typeface="Times New Roman" panose="02020603050405020304" pitchFamily="18" charset="0"/>
                <a:cs typeface="Times New Roman" panose="02020603050405020304" pitchFamily="18" charset="0"/>
              </a:rPr>
              <a:t> </a:t>
            </a:r>
            <a:r>
              <a:rPr lang="tr-TR" sz="2600" dirty="0" err="1">
                <a:latin typeface="Times New Roman" panose="02020603050405020304" pitchFamily="18" charset="0"/>
                <a:cs typeface="Times New Roman" panose="02020603050405020304" pitchFamily="18" charset="0"/>
              </a:rPr>
              <a:t>sensöründe</a:t>
            </a:r>
            <a:r>
              <a:rPr lang="tr-TR" sz="2600" dirty="0">
                <a:latin typeface="Times New Roman" panose="02020603050405020304" pitchFamily="18" charset="0"/>
                <a:cs typeface="Times New Roman" panose="02020603050405020304" pitchFamily="18" charset="0"/>
              </a:rPr>
              <a:t> bir artışa neden olarak ortamdaki nem değerinin ölçülmesine izin verir.</a:t>
            </a:r>
          </a:p>
          <a:p>
            <a:pPr fontAlgn="base"/>
            <a:br>
              <a:rPr lang="tr-TR" sz="2300" b="1" dirty="0">
                <a:latin typeface="Times New Roman" panose="02020603050405020304" pitchFamily="18" charset="0"/>
                <a:cs typeface="Times New Roman" panose="02020603050405020304" pitchFamily="18" charset="0"/>
              </a:rPr>
            </a:br>
            <a:endParaRPr lang="tr-TR" sz="2300" dirty="0"/>
          </a:p>
          <a:p>
            <a:endParaRPr lang="tr-TR" dirty="0"/>
          </a:p>
        </p:txBody>
      </p:sp>
    </p:spTree>
    <p:extLst>
      <p:ext uri="{BB962C8B-B14F-4D97-AF65-F5344CB8AC3E}">
        <p14:creationId xmlns:p14="http://schemas.microsoft.com/office/powerpoint/2010/main" val="289033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A41C9B-DB6D-4271-B401-6BF222797C93}"/>
              </a:ext>
            </a:extLst>
          </p:cNvPr>
          <p:cNvSpPr>
            <a:spLocks noGrp="1"/>
          </p:cNvSpPr>
          <p:nvPr>
            <p:ph idx="1"/>
          </p:nvPr>
        </p:nvSpPr>
        <p:spPr>
          <a:xfrm>
            <a:off x="2104183" y="882594"/>
            <a:ext cx="8915400" cy="4782137"/>
          </a:xfrm>
        </p:spPr>
        <p:txBody>
          <a:bodyPr>
            <a:normAutofit fontScale="92500"/>
          </a:bodyPr>
          <a:lstStyle/>
          <a:p>
            <a:pPr fontAlgn="base">
              <a:lnSpc>
                <a:spcPct val="150000"/>
              </a:lnSpc>
            </a:pPr>
            <a:r>
              <a:rPr lang="tr-TR" sz="2000" b="1" dirty="0">
                <a:latin typeface="Times New Roman" panose="02020603050405020304" pitchFamily="18" charset="0"/>
                <a:cs typeface="Times New Roman" panose="02020603050405020304" pitchFamily="18" charset="0"/>
              </a:rPr>
              <a:t>Direnç Nem </a:t>
            </a:r>
            <a:r>
              <a:rPr lang="tr-TR" sz="2000" b="1" dirty="0" err="1">
                <a:latin typeface="Times New Roman" panose="02020603050405020304" pitchFamily="18" charset="0"/>
                <a:cs typeface="Times New Roman" panose="02020603050405020304" pitchFamily="18" charset="0"/>
              </a:rPr>
              <a:t>Sensörü</a:t>
            </a:r>
            <a:endParaRPr lang="tr-TR" sz="2000" b="1" dirty="0">
              <a:latin typeface="Times New Roman" panose="02020603050405020304" pitchFamily="18" charset="0"/>
              <a:cs typeface="Times New Roman" panose="02020603050405020304" pitchFamily="18" charset="0"/>
            </a:endParaRPr>
          </a:p>
          <a:p>
            <a:pPr fontAlgn="base">
              <a:lnSpc>
                <a:spcPct val="150000"/>
              </a:lnSpc>
            </a:pP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Direnç nem </a:t>
            </a:r>
            <a:r>
              <a:rPr lang="tr-TR" sz="2000" dirty="0" err="1">
                <a:latin typeface="Times New Roman" panose="02020603050405020304" pitchFamily="18" charset="0"/>
                <a:cs typeface="Times New Roman" panose="02020603050405020304" pitchFamily="18" charset="0"/>
              </a:rPr>
              <a:t>sensörü</a:t>
            </a:r>
            <a:r>
              <a:rPr lang="tr-TR" sz="2000" dirty="0">
                <a:latin typeface="Times New Roman" panose="02020603050405020304" pitchFamily="18" charset="0"/>
                <a:cs typeface="Times New Roman" panose="02020603050405020304" pitchFamily="18" charset="0"/>
              </a:rPr>
              <a:t> ise elektronik devrelere kolay entegre edilebilir ve düşük güç tüketimine sahip bir </a:t>
            </a:r>
            <a:r>
              <a:rPr lang="tr-TR" sz="2000" dirty="0" err="1">
                <a:latin typeface="Times New Roman" panose="02020603050405020304" pitchFamily="18" charset="0"/>
                <a:cs typeface="Times New Roman" panose="02020603050405020304" pitchFamily="18" charset="0"/>
              </a:rPr>
              <a:t>sensör</a:t>
            </a:r>
            <a:r>
              <a:rPr lang="tr-TR" sz="2000" dirty="0">
                <a:latin typeface="Times New Roman" panose="02020603050405020304" pitchFamily="18" charset="0"/>
                <a:cs typeface="Times New Roman" panose="02020603050405020304" pitchFamily="18" charset="0"/>
              </a:rPr>
              <a:t> türüdür. Direnç nem </a:t>
            </a:r>
            <a:r>
              <a:rPr lang="tr-TR" sz="2000" dirty="0" err="1">
                <a:latin typeface="Times New Roman" panose="02020603050405020304" pitchFamily="18" charset="0"/>
                <a:cs typeface="Times New Roman" panose="02020603050405020304" pitchFamily="18" charset="0"/>
              </a:rPr>
              <a:t>sensörleri</a:t>
            </a:r>
            <a:r>
              <a:rPr lang="tr-TR" sz="2000" dirty="0">
                <a:latin typeface="Times New Roman" panose="02020603050405020304" pitchFamily="18" charset="0"/>
                <a:cs typeface="Times New Roman" panose="02020603050405020304" pitchFamily="18" charset="0"/>
              </a:rPr>
              <a:t> aynı zamanda </a:t>
            </a:r>
            <a:r>
              <a:rPr lang="tr-TR" sz="2000" dirty="0" err="1">
                <a:latin typeface="Times New Roman" panose="02020603050405020304" pitchFamily="18" charset="0"/>
                <a:cs typeface="Times New Roman" panose="02020603050405020304" pitchFamily="18" charset="0"/>
              </a:rPr>
              <a:t>higristör</a:t>
            </a:r>
            <a:r>
              <a:rPr lang="tr-TR" sz="2000" dirty="0">
                <a:latin typeface="Times New Roman" panose="02020603050405020304" pitchFamily="18" charset="0"/>
                <a:cs typeface="Times New Roman" panose="02020603050405020304" pitchFamily="18" charset="0"/>
              </a:rPr>
              <a:t> ya da elektrik iletkenlik nem </a:t>
            </a:r>
            <a:r>
              <a:rPr lang="tr-TR" sz="2000" dirty="0" err="1">
                <a:latin typeface="Times New Roman" panose="02020603050405020304" pitchFamily="18" charset="0"/>
                <a:cs typeface="Times New Roman" panose="02020603050405020304" pitchFamily="18" charset="0"/>
              </a:rPr>
              <a:t>sensörü</a:t>
            </a:r>
            <a:r>
              <a:rPr lang="tr-TR" sz="2000" dirty="0">
                <a:latin typeface="Times New Roman" panose="02020603050405020304" pitchFamily="18" charset="0"/>
                <a:cs typeface="Times New Roman" panose="02020603050405020304" pitchFamily="18" charset="0"/>
              </a:rPr>
              <a:t> olarak da adlandırılır. </a:t>
            </a:r>
            <a:r>
              <a:rPr lang="tr-TR" sz="2000" dirty="0" err="1">
                <a:latin typeface="Times New Roman" panose="02020603050405020304" pitchFamily="18" charset="0"/>
                <a:cs typeface="Times New Roman" panose="02020603050405020304" pitchFamily="18" charset="0"/>
              </a:rPr>
              <a:t>Sensörde</a:t>
            </a:r>
            <a:r>
              <a:rPr lang="tr-TR" sz="2000" dirty="0">
                <a:latin typeface="Times New Roman" panose="02020603050405020304" pitchFamily="18" charset="0"/>
                <a:cs typeface="Times New Roman" panose="02020603050405020304" pitchFamily="18" charset="0"/>
              </a:rPr>
              <a:t> bir </a:t>
            </a:r>
            <a:r>
              <a:rPr lang="tr-TR" sz="2000" dirty="0" err="1">
                <a:latin typeface="Times New Roman" panose="02020603050405020304" pitchFamily="18" charset="0"/>
                <a:cs typeface="Times New Roman" panose="02020603050405020304" pitchFamily="18" charset="0"/>
              </a:rPr>
              <a:t>substrat</a:t>
            </a:r>
            <a:r>
              <a:rPr lang="tr-TR" sz="2000" dirty="0">
                <a:latin typeface="Times New Roman" panose="02020603050405020304" pitchFamily="18" charset="0"/>
                <a:cs typeface="Times New Roman" panose="02020603050405020304" pitchFamily="18" charset="0"/>
              </a:rPr>
              <a:t> üzerinde polimer nem ölçer film bulunur. Bu film tuz iyonları açısından zengindir. Bu </a:t>
            </a:r>
            <a:r>
              <a:rPr lang="tr-TR" sz="2000" dirty="0" err="1">
                <a:latin typeface="Times New Roman" panose="02020603050405020304" pitchFamily="18" charset="0"/>
                <a:cs typeface="Times New Roman" panose="02020603050405020304" pitchFamily="18" charset="0"/>
              </a:rPr>
              <a:t>sensör</a:t>
            </a:r>
            <a:r>
              <a:rPr lang="tr-TR" sz="2000" dirty="0">
                <a:latin typeface="Times New Roman" panose="02020603050405020304" pitchFamily="18" charset="0"/>
                <a:cs typeface="Times New Roman" panose="02020603050405020304" pitchFamily="18" charset="0"/>
              </a:rPr>
              <a:t> türü, atomların empedans değerini ölçmek için tuz iyonlarından faydalanır. Nem değeri değiştikçe kullanılan malzeme nem emer ve malzemenin iletkenlik değeri de artar. İletkenlik değeri arttıkça malzemenin direnç değeri azalır. Ortaya çıkan bu direnç değişimi sayesinde de ortamın nem değeri ölçülmüş olur.</a:t>
            </a:r>
          </a:p>
          <a:p>
            <a:endParaRPr lang="tr-TR" dirty="0"/>
          </a:p>
        </p:txBody>
      </p:sp>
    </p:spTree>
    <p:extLst>
      <p:ext uri="{BB962C8B-B14F-4D97-AF65-F5344CB8AC3E}">
        <p14:creationId xmlns:p14="http://schemas.microsoft.com/office/powerpoint/2010/main" val="371460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19911E-DE89-4EBE-9352-CC3EC1E8EB74}"/>
              </a:ext>
            </a:extLst>
          </p:cNvPr>
          <p:cNvSpPr>
            <a:spLocks noGrp="1"/>
          </p:cNvSpPr>
          <p:nvPr>
            <p:ph idx="1"/>
          </p:nvPr>
        </p:nvSpPr>
        <p:spPr/>
        <p:txBody>
          <a:bodyPr>
            <a:normAutofit fontScale="92500" lnSpcReduction="10000"/>
          </a:bodyPr>
          <a:lstStyle/>
          <a:p>
            <a:pPr fontAlgn="base"/>
            <a:r>
              <a:rPr lang="tr-TR" b="1" dirty="0"/>
              <a:t>Nem </a:t>
            </a:r>
            <a:r>
              <a:rPr lang="tr-TR" b="1" dirty="0" err="1"/>
              <a:t>Sensörü</a:t>
            </a:r>
            <a:r>
              <a:rPr lang="tr-TR" b="1" dirty="0"/>
              <a:t> Nasıl Çalışır?</a:t>
            </a:r>
          </a:p>
          <a:p>
            <a:pPr fontAlgn="base"/>
            <a:br>
              <a:rPr lang="tr-TR" dirty="0"/>
            </a:br>
            <a:r>
              <a:rPr lang="tr-TR" dirty="0"/>
              <a:t>Nem </a:t>
            </a:r>
            <a:r>
              <a:rPr lang="tr-TR" dirty="0" err="1"/>
              <a:t>sensörü</a:t>
            </a:r>
            <a:r>
              <a:rPr lang="tr-TR" dirty="0"/>
              <a:t> çalışma prensibi akım değişikliği ya da hava sıcaklığı değişimine bağlıdır. Atmosferde meydana gelen sıcaklık değişimleri izlenerek bu değişimlere göre nem değeri hesaplanır. </a:t>
            </a:r>
            <a:r>
              <a:rPr lang="tr-TR" dirty="0" err="1"/>
              <a:t>Sensörler</a:t>
            </a:r>
            <a:r>
              <a:rPr lang="tr-TR" dirty="0"/>
              <a:t> termal, direnç ve </a:t>
            </a:r>
            <a:r>
              <a:rPr lang="tr-TR" dirty="0" err="1"/>
              <a:t>kapasitif</a:t>
            </a:r>
            <a:r>
              <a:rPr lang="tr-TR" dirty="0"/>
              <a:t> olmalarına göre farklı şekillerde çalışır. Termal nem </a:t>
            </a:r>
            <a:r>
              <a:rPr lang="tr-TR" dirty="0" err="1"/>
              <a:t>sensörleri</a:t>
            </a:r>
            <a:r>
              <a:rPr lang="tr-TR" dirty="0"/>
              <a:t> iki sıcaklık </a:t>
            </a:r>
            <a:r>
              <a:rPr lang="tr-TR" dirty="0" err="1"/>
              <a:t>sensörü</a:t>
            </a:r>
            <a:r>
              <a:rPr lang="tr-TR" dirty="0"/>
              <a:t> arasında meydana gelen sıcaklık farkından faydalanır. </a:t>
            </a:r>
            <a:r>
              <a:rPr lang="tr-TR" dirty="0" err="1"/>
              <a:t>Kapasitif</a:t>
            </a:r>
            <a:r>
              <a:rPr lang="tr-TR" dirty="0"/>
              <a:t> </a:t>
            </a:r>
            <a:r>
              <a:rPr lang="tr-TR" dirty="0" err="1"/>
              <a:t>sensörler</a:t>
            </a:r>
            <a:r>
              <a:rPr lang="tr-TR" dirty="0"/>
              <a:t> ise </a:t>
            </a:r>
            <a:r>
              <a:rPr lang="tr-TR" dirty="0" err="1"/>
              <a:t>kapasitörde</a:t>
            </a:r>
            <a:r>
              <a:rPr lang="tr-TR" dirty="0"/>
              <a:t> meydana gelen gerilim değerine göre nem ölçümü yapar. Direnç </a:t>
            </a:r>
            <a:r>
              <a:rPr lang="tr-TR" dirty="0" err="1"/>
              <a:t>sensörleri</a:t>
            </a:r>
            <a:r>
              <a:rPr lang="tr-TR" dirty="0"/>
              <a:t> ise dirençte meydana gelene empedans değerine göre ölçüm yapar. Bu </a:t>
            </a:r>
            <a:r>
              <a:rPr lang="tr-TR" dirty="0" err="1"/>
              <a:t>sensörler</a:t>
            </a:r>
            <a:r>
              <a:rPr lang="tr-TR" dirty="0"/>
              <a:t> HVAC sistemleri, yoğun bakım üniteleri, </a:t>
            </a:r>
            <a:r>
              <a:rPr lang="tr-TR" dirty="0" err="1"/>
              <a:t>inkübatörler</a:t>
            </a:r>
            <a:r>
              <a:rPr lang="tr-TR" dirty="0"/>
              <a:t> gibi nem değerinin büyük önem taşıdığı alanlarda kullanılır. Aynı zamanda otomotiv endüstrisi de havalandırma sistemleri ve camların buharlaşmasını önlemek için nem </a:t>
            </a:r>
            <a:r>
              <a:rPr lang="tr-TR" dirty="0" err="1"/>
              <a:t>sensörlerinden</a:t>
            </a:r>
            <a:r>
              <a:rPr lang="tr-TR" dirty="0"/>
              <a:t> sıklıkla faydalanır.</a:t>
            </a:r>
            <a:br>
              <a:rPr lang="tr-TR" dirty="0"/>
            </a:br>
            <a:r>
              <a:rPr lang="tr-TR" dirty="0"/>
              <a:t> </a:t>
            </a:r>
          </a:p>
          <a:p>
            <a:endParaRPr lang="tr-TR" dirty="0"/>
          </a:p>
        </p:txBody>
      </p:sp>
    </p:spTree>
    <p:extLst>
      <p:ext uri="{BB962C8B-B14F-4D97-AF65-F5344CB8AC3E}">
        <p14:creationId xmlns:p14="http://schemas.microsoft.com/office/powerpoint/2010/main" val="329352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F0456D-B50C-4D7C-9564-53F74A683669}"/>
              </a:ext>
            </a:extLst>
          </p:cNvPr>
          <p:cNvSpPr>
            <a:spLocks noGrp="1"/>
          </p:cNvSpPr>
          <p:nvPr>
            <p:ph type="title"/>
          </p:nvPr>
        </p:nvSpPr>
        <p:spPr/>
        <p:txBody>
          <a:bodyPr/>
          <a:lstStyle/>
          <a:p>
            <a:r>
              <a:rPr lang="tr-TR" sz="3200" b="1" dirty="0"/>
              <a:t>HH10D nem </a:t>
            </a:r>
            <a:r>
              <a:rPr lang="tr-TR" sz="3200" b="1" dirty="0" err="1"/>
              <a:t>sensörü</a:t>
            </a:r>
            <a:br>
              <a:rPr lang="tr-TR" dirty="0"/>
            </a:br>
            <a:endParaRPr lang="tr-TR" dirty="0"/>
          </a:p>
        </p:txBody>
      </p:sp>
      <p:sp>
        <p:nvSpPr>
          <p:cNvPr id="3" name="İçerik Yer Tutucusu 2">
            <a:extLst>
              <a:ext uri="{FF2B5EF4-FFF2-40B4-BE49-F238E27FC236}">
                <a16:creationId xmlns:a16="http://schemas.microsoft.com/office/drawing/2014/main" id="{21B67C5B-40DE-4CAF-AA8E-1483F5A495B5}"/>
              </a:ext>
            </a:extLst>
          </p:cNvPr>
          <p:cNvSpPr>
            <a:spLocks noGrp="1"/>
          </p:cNvSpPr>
          <p:nvPr>
            <p:ph idx="1"/>
          </p:nvPr>
        </p:nvSpPr>
        <p:spPr>
          <a:xfrm>
            <a:off x="2032621" y="1632668"/>
            <a:ext cx="8915400" cy="3777622"/>
          </a:xfrm>
        </p:spPr>
        <p:txBody>
          <a:bodyPr>
            <a:normAutofit/>
          </a:bodyPr>
          <a:lstStyle/>
          <a:p>
            <a:r>
              <a:rPr lang="tr-TR" sz="2000" dirty="0">
                <a:latin typeface="Times New Roman" panose="02020603050405020304" pitchFamily="18" charset="0"/>
                <a:cs typeface="Times New Roman" panose="02020603050405020304" pitchFamily="18" charset="0"/>
              </a:rPr>
              <a:t>HH10D üzerindeki nem algılayıcı aslında basit anlamda bir kondansatördür. Kondansatör iki iletken levha arasındaki bir yalıtkan plakadır. İki plaka arasındaki yalıtkan malzeme olursa, hava aralıklı kondansatör olarak adlandırılır. Hava içindeki nemin havanın </a:t>
            </a:r>
            <a:r>
              <a:rPr lang="tr-TR" sz="2000" dirty="0" err="1">
                <a:latin typeface="Times New Roman" panose="02020603050405020304" pitchFamily="18" charset="0"/>
                <a:cs typeface="Times New Roman" panose="02020603050405020304" pitchFamily="18" charset="0"/>
              </a:rPr>
              <a:t>dielektrik</a:t>
            </a:r>
            <a:r>
              <a:rPr lang="tr-TR" sz="2000" dirty="0">
                <a:latin typeface="Times New Roman" panose="02020603050405020304" pitchFamily="18" charset="0"/>
                <a:cs typeface="Times New Roman" panose="02020603050405020304" pitchFamily="18" charset="0"/>
              </a:rPr>
              <a:t> sabitini değiştirdiği bilindiğine göre, havanın içindeki nem miktarı ile hava aralıklı kondansatörün kapasitesi değiştiği sonucu kolaylıkla çıkarılacaktır. (kondansatör plakaları arasındaki havanın dış ortam ile hava giriş çıkışı olacağı varsayımı ile.)</a:t>
            </a:r>
          </a:p>
          <a:p>
            <a:r>
              <a:rPr lang="tr-TR" sz="2000" dirty="0">
                <a:latin typeface="Times New Roman" panose="02020603050405020304" pitchFamily="18" charset="0"/>
                <a:cs typeface="Times New Roman" panose="02020603050405020304" pitchFamily="18" charset="0"/>
              </a:rPr>
              <a:t>Burada basit bir kapasite-frekans dönüştürücü kullanarak nem miktarına göre frekansı değiştiren bir devre kullanılarak nem değeri frekans değerine dönüştürülür. Artık yapılması gereken bu frekansın ölçülmesi ve biraz matematik işlemlerin uygulanmasıdır</a:t>
            </a:r>
            <a:r>
              <a:rPr lang="tr-TR" dirty="0"/>
              <a:t>.</a:t>
            </a:r>
          </a:p>
          <a:p>
            <a:endParaRPr lang="tr-TR" dirty="0"/>
          </a:p>
        </p:txBody>
      </p:sp>
    </p:spTree>
    <p:extLst>
      <p:ext uri="{BB962C8B-B14F-4D97-AF65-F5344CB8AC3E}">
        <p14:creationId xmlns:p14="http://schemas.microsoft.com/office/powerpoint/2010/main" val="2610477907"/>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TM02892315[[fn=Duman]]</Template>
  <TotalTime>116</TotalTime>
  <Words>915</Words>
  <Application>Microsoft Office PowerPoint</Application>
  <PresentationFormat>Geniş ekran</PresentationFormat>
  <Paragraphs>49</Paragraphs>
  <Slides>11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Arial</vt:lpstr>
      <vt:lpstr>Century Gothic</vt:lpstr>
      <vt:lpstr>ff0</vt:lpstr>
      <vt:lpstr>ff3</vt:lpstr>
      <vt:lpstr>Source Sans Pro</vt:lpstr>
      <vt:lpstr>Times New Roman</vt:lpstr>
      <vt:lpstr>Wingdings 3</vt:lpstr>
      <vt:lpstr>Duman</vt:lpstr>
      <vt:lpstr>NEM ALGILAYICILARI</vt:lpstr>
      <vt:lpstr>PowerPoint Sunusu</vt:lpstr>
      <vt:lpstr>PowerPoint Sunusu</vt:lpstr>
      <vt:lpstr>PowerPoint Sunusu</vt:lpstr>
      <vt:lpstr>PowerPoint Sunusu</vt:lpstr>
      <vt:lpstr>PowerPoint Sunusu</vt:lpstr>
      <vt:lpstr>PowerPoint Sunusu</vt:lpstr>
      <vt:lpstr>PowerPoint Sunusu</vt:lpstr>
      <vt:lpstr>HH10D nem sensörü </vt:lpstr>
      <vt:lpstr>NEM SENSÖRÜ DEVRESİ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 ALGILAYICILARI</dc:title>
  <dc:creator>Lenovo</dc:creator>
  <cp:lastModifiedBy>Lenovo</cp:lastModifiedBy>
  <cp:revision>11</cp:revision>
  <dcterms:created xsi:type="dcterms:W3CDTF">2024-09-18T11:57:21Z</dcterms:created>
  <dcterms:modified xsi:type="dcterms:W3CDTF">2024-10-17T08:33:34Z</dcterms:modified>
</cp:coreProperties>
</file>