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9b399396328f83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72" y="4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ı</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ı</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ı</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ı</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gep.meb.gov.tr/mte_program_modul/moduller_pdf/Sens%C3%B6rler%20Ve%20Transduserl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1860D8-FD9A-49DB-AFCA-CC8ABB7BCD69}"/>
              </a:ext>
            </a:extLst>
          </p:cNvPr>
          <p:cNvSpPr>
            <a:spLocks noGrp="1"/>
          </p:cNvSpPr>
          <p:nvPr>
            <p:ph type="ctrTitle"/>
          </p:nvPr>
        </p:nvSpPr>
        <p:spPr/>
        <p:txBody>
          <a:bodyPr>
            <a:normAutofit/>
          </a:bodyPr>
          <a:lstStyle/>
          <a:p>
            <a:r>
              <a:rPr lang="tr-TR" sz="3200" dirty="0"/>
              <a:t> OPTİK TRANSDÜSERLER VE SENSÖRLER</a:t>
            </a:r>
          </a:p>
        </p:txBody>
      </p:sp>
    </p:spTree>
    <p:extLst>
      <p:ext uri="{BB962C8B-B14F-4D97-AF65-F5344CB8AC3E}">
        <p14:creationId xmlns:p14="http://schemas.microsoft.com/office/powerpoint/2010/main" val="125822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A3983DD-CED9-40BE-8796-4C7229D11356}"/>
              </a:ext>
            </a:extLst>
          </p:cNvPr>
          <p:cNvSpPr>
            <a:spLocks noGrp="1"/>
          </p:cNvSpPr>
          <p:nvPr>
            <p:ph idx="1"/>
          </p:nvPr>
        </p:nvSpPr>
        <p:spPr>
          <a:xfrm>
            <a:off x="1645920" y="805731"/>
            <a:ext cx="9756249" cy="5563264"/>
          </a:xfrm>
        </p:spPr>
        <p:txBody>
          <a:bodyPr>
            <a:normAutofit fontScale="92500" lnSpcReduction="10000"/>
          </a:bodyPr>
          <a:lstStyle/>
          <a:p>
            <a:r>
              <a:rPr lang="tr-TR" sz="2000" dirty="0">
                <a:latin typeface="Times New Roman" panose="02020603050405020304" pitchFamily="18" charset="0"/>
                <a:cs typeface="Times New Roman" panose="02020603050405020304" pitchFamily="18" charset="0"/>
              </a:rPr>
              <a:t>Üzerine düşen ışığa bağlı olarak üstünden geçen akımı değiştiren elemanlara optik eleman denir. Optik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ışık miktarındaki değişmeleri elektriksel işaretlere dönüştürürler. Bu elemanlar genellikle küçük akımlı elemanlardır. Optik </a:t>
            </a:r>
            <a:r>
              <a:rPr lang="tr-TR" sz="2000" dirty="0" err="1">
                <a:latin typeface="Times New Roman" panose="02020603050405020304" pitchFamily="18" charset="0"/>
                <a:cs typeface="Times New Roman" panose="02020603050405020304" pitchFamily="18" charset="0"/>
              </a:rPr>
              <a:t>transdüserler</a:t>
            </a:r>
            <a:r>
              <a:rPr lang="tr-TR" sz="2000" dirty="0">
                <a:latin typeface="Times New Roman" panose="02020603050405020304" pitchFamily="18" charset="0"/>
                <a:cs typeface="Times New Roman" panose="02020603050405020304" pitchFamily="18" charset="0"/>
              </a:rPr>
              <a:t> genellikle alıcının akımlarını taşımazlar sadece alıcıyı çalıştıran elemanları kumanda ederler.</a:t>
            </a:r>
          </a:p>
          <a:p>
            <a:r>
              <a:rPr lang="it-IT" sz="2000" b="1" dirty="0">
                <a:latin typeface="Times New Roman" panose="02020603050405020304" pitchFamily="18" charset="0"/>
                <a:cs typeface="Times New Roman" panose="02020603050405020304" pitchFamily="18" charset="0"/>
              </a:rPr>
              <a:t>Foto Direnç (LDR) </a:t>
            </a:r>
            <a:endParaRPr lang="tr-TR" sz="2000" b="1" dirty="0">
              <a:latin typeface="Times New Roman" panose="02020603050405020304" pitchFamily="18" charset="0"/>
              <a:cs typeface="Times New Roman" panose="02020603050405020304" pitchFamily="18" charset="0"/>
            </a:endParaRPr>
          </a:p>
          <a:p>
            <a:r>
              <a:rPr lang="it-IT" sz="2000" b="1" dirty="0">
                <a:latin typeface="Times New Roman" panose="02020603050405020304" pitchFamily="18" charset="0"/>
                <a:cs typeface="Times New Roman" panose="02020603050405020304" pitchFamily="18" charset="0"/>
              </a:rPr>
              <a:t> Çalışma Prensibi</a:t>
            </a:r>
            <a:endParaRPr lang="tr-TR" sz="2000" b="1" dirty="0">
              <a:latin typeface="Times New Roman" panose="02020603050405020304" pitchFamily="18" charset="0"/>
              <a:cs typeface="Times New Roman" panose="02020603050405020304" pitchFamily="18" charset="0"/>
            </a:endParaRPr>
          </a:p>
          <a:p>
            <a:pPr algn="just"/>
            <a:r>
              <a:rPr lang="tr-TR" sz="2000" dirty="0">
                <a:latin typeface="Times New Roman" panose="02020603050405020304" pitchFamily="18" charset="0"/>
                <a:cs typeface="Times New Roman" panose="02020603050405020304" pitchFamily="18" charset="0"/>
              </a:rPr>
              <a:t>Üzerine ışık düştüğünde direnci azalan, karanlıkta ise direnci artan elemana foto direnç denir (Şekil 1). </a:t>
            </a: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a:p>
          <a:p>
            <a:pPr algn="just"/>
            <a:endParaRPr lang="tr-TR" sz="2000" dirty="0"/>
          </a:p>
          <a:p>
            <a:pPr algn="just"/>
            <a:r>
              <a:rPr lang="tr-TR" sz="2000" dirty="0">
                <a:latin typeface="Times New Roman" panose="02020603050405020304" pitchFamily="18" charset="0"/>
                <a:cs typeface="Times New Roman" panose="02020603050405020304" pitchFamily="18" charset="0"/>
              </a:rPr>
              <a:t>Foto dirençler LDR (</a:t>
            </a:r>
            <a:r>
              <a:rPr lang="tr-TR" sz="2000" dirty="0" err="1">
                <a:latin typeface="Times New Roman" panose="02020603050405020304" pitchFamily="18" charset="0"/>
                <a:cs typeface="Times New Roman" panose="02020603050405020304" pitchFamily="18" charset="0"/>
              </a:rPr>
              <a:t>Light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Dependent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Resistance</a:t>
            </a:r>
            <a:r>
              <a:rPr lang="tr-TR" sz="2000" dirty="0">
                <a:latin typeface="Times New Roman" panose="02020603050405020304" pitchFamily="18" charset="0"/>
                <a:cs typeface="Times New Roman" panose="02020603050405020304" pitchFamily="18" charset="0"/>
              </a:rPr>
              <a:t>) olarak adlandırılır. Kalsiyum sülfat ve kadmiyum </a:t>
            </a:r>
            <a:r>
              <a:rPr lang="tr-TR" sz="2000" dirty="0" err="1">
                <a:latin typeface="Times New Roman" panose="02020603050405020304" pitchFamily="18" charset="0"/>
                <a:cs typeface="Times New Roman" panose="02020603050405020304" pitchFamily="18" charset="0"/>
              </a:rPr>
              <a:t>selenid</a:t>
            </a:r>
            <a:r>
              <a:rPr lang="tr-TR" sz="2000" dirty="0">
                <a:latin typeface="Times New Roman" panose="02020603050405020304" pitchFamily="18" charset="0"/>
                <a:cs typeface="Times New Roman" panose="02020603050405020304" pitchFamily="18" charset="0"/>
              </a:rPr>
              <a:t> gibi bazı maddeler üzerlerine düşen ışık ile ters orantılı olarak direnç değişimi gösterir. Üzerine herhangi bir ışık almadığı sürece </a:t>
            </a:r>
            <a:r>
              <a:rPr lang="tr-TR" sz="2000" dirty="0" err="1">
                <a:latin typeface="Times New Roman" panose="02020603050405020304" pitchFamily="18" charset="0"/>
                <a:cs typeface="Times New Roman" panose="02020603050405020304" pitchFamily="18" charset="0"/>
              </a:rPr>
              <a:t>LDR’nin</a:t>
            </a:r>
            <a:r>
              <a:rPr lang="tr-TR" sz="2000" dirty="0">
                <a:latin typeface="Times New Roman" panose="02020603050405020304" pitchFamily="18" charset="0"/>
                <a:cs typeface="Times New Roman" panose="02020603050405020304" pitchFamily="18" charset="0"/>
              </a:rPr>
              <a:t> direnci çok yüksektir (10 </a:t>
            </a:r>
            <a:r>
              <a:rPr lang="tr-TR" sz="2000" dirty="0" err="1">
                <a:latin typeface="Times New Roman" panose="02020603050405020304" pitchFamily="18" charset="0"/>
                <a:cs typeface="Times New Roman" panose="02020603050405020304" pitchFamily="18" charset="0"/>
              </a:rPr>
              <a:t>Mohm</a:t>
            </a:r>
            <a:r>
              <a:rPr lang="tr-TR" sz="2000" dirty="0">
                <a:latin typeface="Times New Roman" panose="02020603050405020304" pitchFamily="18" charset="0"/>
                <a:cs typeface="Times New Roman" panose="02020603050405020304" pitchFamily="18" charset="0"/>
              </a:rPr>
              <a:t>). Uygulanan ışık şiddeti arttıkça bu direnç </a:t>
            </a:r>
            <a:r>
              <a:rPr lang="tr-TR" sz="2000" dirty="0" err="1">
                <a:latin typeface="Times New Roman" panose="02020603050405020304" pitchFamily="18" charset="0"/>
                <a:cs typeface="Times New Roman" panose="02020603050405020304" pitchFamily="18" charset="0"/>
              </a:rPr>
              <a:t>değeride</a:t>
            </a:r>
            <a:r>
              <a:rPr lang="tr-TR" sz="2000" dirty="0">
                <a:latin typeface="Times New Roman" panose="02020603050405020304" pitchFamily="18" charset="0"/>
                <a:cs typeface="Times New Roman" panose="02020603050405020304" pitchFamily="18" charset="0"/>
              </a:rPr>
              <a:t> düşer (75-300 </a:t>
            </a:r>
            <a:r>
              <a:rPr lang="tr-TR" sz="2000" dirty="0" err="1">
                <a:latin typeface="Times New Roman" panose="02020603050405020304" pitchFamily="18" charset="0"/>
                <a:cs typeface="Times New Roman" panose="02020603050405020304" pitchFamily="18" charset="0"/>
              </a:rPr>
              <a:t>Ohm</a:t>
            </a:r>
            <a:r>
              <a:rPr lang="tr-TR" sz="2000" dirty="0">
                <a:latin typeface="Times New Roman" panose="02020603050405020304" pitchFamily="18" charset="0"/>
                <a:cs typeface="Times New Roman" panose="02020603050405020304" pitchFamily="18" charset="0"/>
              </a:rPr>
              <a:t>).</a:t>
            </a:r>
            <a:endParaRPr lang="tr-TR" sz="2000" b="1" dirty="0">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3FAA34DE-231F-4CCA-AA80-5753B24818E4}"/>
              </a:ext>
            </a:extLst>
          </p:cNvPr>
          <p:cNvPicPr>
            <a:picLocks noChangeAspect="1"/>
          </p:cNvPicPr>
          <p:nvPr/>
        </p:nvPicPr>
        <p:blipFill>
          <a:blip r:embed="rId2"/>
          <a:stretch>
            <a:fillRect/>
          </a:stretch>
        </p:blipFill>
        <p:spPr>
          <a:xfrm>
            <a:off x="3750670" y="3341630"/>
            <a:ext cx="2857899" cy="1352739"/>
          </a:xfrm>
          <a:prstGeom prst="rect">
            <a:avLst/>
          </a:prstGeom>
        </p:spPr>
      </p:pic>
      <p:sp>
        <p:nvSpPr>
          <p:cNvPr id="4" name="Dikdörtgen 3">
            <a:extLst>
              <a:ext uri="{FF2B5EF4-FFF2-40B4-BE49-F238E27FC236}">
                <a16:creationId xmlns:a16="http://schemas.microsoft.com/office/drawing/2014/main" id="{AA61C017-2F28-4C78-8B7A-50736E0AAAAF}"/>
              </a:ext>
            </a:extLst>
          </p:cNvPr>
          <p:cNvSpPr/>
          <p:nvPr/>
        </p:nvSpPr>
        <p:spPr>
          <a:xfrm>
            <a:off x="7012381" y="3617890"/>
            <a:ext cx="3462807" cy="400110"/>
          </a:xfrm>
          <a:prstGeom prst="rect">
            <a:avLst/>
          </a:prstGeom>
        </p:spPr>
        <p:txBody>
          <a:bodyPr wrap="none">
            <a:spAutoFit/>
          </a:bodyPr>
          <a:lstStyle/>
          <a:p>
            <a:pPr algn="just"/>
            <a:r>
              <a:rPr lang="it-IT" sz="2000" b="1" dirty="0">
                <a:latin typeface="Times New Roman" panose="02020603050405020304" pitchFamily="18" charset="0"/>
                <a:cs typeface="Times New Roman" panose="02020603050405020304" pitchFamily="18" charset="0"/>
              </a:rPr>
              <a:t>Şekil 1</a:t>
            </a:r>
            <a:r>
              <a:rPr lang="it-IT" sz="2000" dirty="0">
                <a:latin typeface="Times New Roman" panose="02020603050405020304" pitchFamily="18" charset="0"/>
                <a:cs typeface="Times New Roman" panose="02020603050405020304" pitchFamily="18" charset="0"/>
              </a:rPr>
              <a:t>: Foto direnç ve sembolü</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361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66A6E1-FB40-4242-B042-FEFA1520CEB0}"/>
              </a:ext>
            </a:extLst>
          </p:cNvPr>
          <p:cNvSpPr>
            <a:spLocks noGrp="1"/>
          </p:cNvSpPr>
          <p:nvPr>
            <p:ph idx="1"/>
          </p:nvPr>
        </p:nvSpPr>
        <p:spPr>
          <a:xfrm>
            <a:off x="2589212" y="1057523"/>
            <a:ext cx="8915400" cy="4853699"/>
          </a:xfrm>
        </p:spPr>
        <p:txBody>
          <a:bodyPr/>
          <a:lstStyle/>
          <a:p>
            <a:r>
              <a:rPr lang="tr-TR" b="1" dirty="0">
                <a:latin typeface="Times New Roman" panose="02020603050405020304" pitchFamily="18" charset="0"/>
                <a:cs typeface="Times New Roman" panose="02020603050405020304" pitchFamily="18" charset="0"/>
              </a:rPr>
              <a:t>Yapısı ve Çalışması</a:t>
            </a:r>
          </a:p>
          <a:p>
            <a:pPr algn="just"/>
            <a:r>
              <a:rPr lang="tr-TR" dirty="0"/>
              <a:t> </a:t>
            </a:r>
            <a:r>
              <a:rPr lang="tr-TR" sz="2000" dirty="0">
                <a:latin typeface="Times New Roman" panose="02020603050405020304" pitchFamily="18" charset="0"/>
                <a:cs typeface="Times New Roman" panose="02020603050405020304" pitchFamily="18" charset="0"/>
              </a:rPr>
              <a:t>Kalsiyum sülfat ve kadmiyum </a:t>
            </a:r>
            <a:r>
              <a:rPr lang="tr-TR" sz="2000" dirty="0" err="1">
                <a:latin typeface="Times New Roman" panose="02020603050405020304" pitchFamily="18" charset="0"/>
                <a:cs typeface="Times New Roman" panose="02020603050405020304" pitchFamily="18" charset="0"/>
              </a:rPr>
              <a:t>selenid</a:t>
            </a:r>
            <a:r>
              <a:rPr lang="tr-TR" sz="2000" dirty="0">
                <a:latin typeface="Times New Roman" panose="02020603050405020304" pitchFamily="18" charset="0"/>
                <a:cs typeface="Times New Roman" panose="02020603050405020304" pitchFamily="18" charset="0"/>
              </a:rPr>
              <a:t> gibi bazı maddeler üzerlerine düşen ışık ile ters orantılı olarak direnç değişimi gösterir. Bu tür maddeler yalıtkan bir taban üzerine yerleştirilir ve içinde ince sarmallar halinde iletken bir tel getirilir ( çoğunlukla olarak bakır). Bu iletkenin iki ucu dışarıya çıkarılarak elemanın ayakları teşkil edilir. Son olarak elemanın yüzeyi saydam bir madde ile kaplanır böylece ışık geçirirken dayanımı artırılmış olur.</a:t>
            </a:r>
          </a:p>
          <a:p>
            <a:pPr algn="just"/>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LDR’nin</a:t>
            </a:r>
            <a:r>
              <a:rPr lang="tr-TR" sz="2000" dirty="0">
                <a:latin typeface="Times New Roman" panose="02020603050405020304" pitchFamily="18" charset="0"/>
                <a:cs typeface="Times New Roman" panose="02020603050405020304" pitchFamily="18" charset="0"/>
              </a:rPr>
              <a:t> üzerine ışık düştüğünde Kalsiyum sülfat veya kadmiyum </a:t>
            </a:r>
            <a:r>
              <a:rPr lang="tr-TR" sz="2000" dirty="0" err="1">
                <a:latin typeface="Times New Roman" panose="02020603050405020304" pitchFamily="18" charset="0"/>
                <a:cs typeface="Times New Roman" panose="02020603050405020304" pitchFamily="18" charset="0"/>
              </a:rPr>
              <a:t>selenid</a:t>
            </a:r>
            <a:r>
              <a:rPr lang="tr-TR" sz="2000" dirty="0">
                <a:latin typeface="Times New Roman" panose="02020603050405020304" pitchFamily="18" charset="0"/>
                <a:cs typeface="Times New Roman" panose="02020603050405020304" pitchFamily="18" charset="0"/>
              </a:rPr>
              <a:t> gibi ışığa hassas maddelerin son yörünge elektronları serbest hale gelir ve direncin düşmesini sağlar. Işık şiddetine bağlı olarak serbest elektron sayısı artacağından direnç de aynı oranla düşme gözlemlenir. Işık şiddeti azalırsa yukarda anlatılan işlem tersine dönecek ve dirençte yükselme olacaktır.</a:t>
            </a:r>
          </a:p>
        </p:txBody>
      </p:sp>
    </p:spTree>
    <p:extLst>
      <p:ext uri="{BB962C8B-B14F-4D97-AF65-F5344CB8AC3E}">
        <p14:creationId xmlns:p14="http://schemas.microsoft.com/office/powerpoint/2010/main" val="5251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EE751E71-C4B7-4D1B-9FBB-CF0BFC350AFB}"/>
              </a:ext>
            </a:extLst>
          </p:cNvPr>
          <p:cNvPicPr>
            <a:picLocks noGrp="1" noChangeAspect="1"/>
          </p:cNvPicPr>
          <p:nvPr>
            <p:ph idx="1"/>
          </p:nvPr>
        </p:nvPicPr>
        <p:blipFill>
          <a:blip r:embed="rId2"/>
          <a:stretch>
            <a:fillRect/>
          </a:stretch>
        </p:blipFill>
        <p:spPr>
          <a:xfrm>
            <a:off x="3641073" y="1125667"/>
            <a:ext cx="4601217" cy="1505160"/>
          </a:xfrm>
          <a:prstGeom prst="rect">
            <a:avLst/>
          </a:prstGeom>
        </p:spPr>
      </p:pic>
      <p:sp>
        <p:nvSpPr>
          <p:cNvPr id="5" name="Dikdörtgen 4">
            <a:extLst>
              <a:ext uri="{FF2B5EF4-FFF2-40B4-BE49-F238E27FC236}">
                <a16:creationId xmlns:a16="http://schemas.microsoft.com/office/drawing/2014/main" id="{23400A6F-BB88-467D-AA13-3779138B5128}"/>
              </a:ext>
            </a:extLst>
          </p:cNvPr>
          <p:cNvSpPr/>
          <p:nvPr/>
        </p:nvSpPr>
        <p:spPr>
          <a:xfrm>
            <a:off x="1876575" y="2630827"/>
            <a:ext cx="3538148"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2: </a:t>
            </a:r>
            <a:r>
              <a:rPr lang="tr-TR" dirty="0" err="1">
                <a:latin typeface="Times New Roman" panose="02020603050405020304" pitchFamily="18" charset="0"/>
                <a:cs typeface="Times New Roman" panose="02020603050405020304" pitchFamily="18" charset="0"/>
              </a:rPr>
              <a:t>LDR’nin</a:t>
            </a:r>
            <a:r>
              <a:rPr lang="tr-TR" dirty="0">
                <a:latin typeface="Times New Roman" panose="02020603050405020304" pitchFamily="18" charset="0"/>
                <a:cs typeface="Times New Roman" panose="02020603050405020304" pitchFamily="18" charset="0"/>
              </a:rPr>
              <a:t> yapısı ve sembolü</a:t>
            </a:r>
          </a:p>
        </p:txBody>
      </p:sp>
      <p:sp>
        <p:nvSpPr>
          <p:cNvPr id="6" name="Unvan 1">
            <a:extLst>
              <a:ext uri="{FF2B5EF4-FFF2-40B4-BE49-F238E27FC236}">
                <a16:creationId xmlns:a16="http://schemas.microsoft.com/office/drawing/2014/main" id="{E0E53C8C-3D54-4B0B-8885-7F020486F086}"/>
              </a:ext>
            </a:extLst>
          </p:cNvPr>
          <p:cNvSpPr>
            <a:spLocks noGrp="1"/>
          </p:cNvSpPr>
          <p:nvPr>
            <p:ph type="title"/>
          </p:nvPr>
        </p:nvSpPr>
        <p:spPr>
          <a:xfrm>
            <a:off x="1750087" y="3000159"/>
            <a:ext cx="8911687" cy="1280890"/>
          </a:xfrm>
        </p:spPr>
        <p:txBody>
          <a:bodyPr>
            <a:normAutofit/>
          </a:bodyPr>
          <a:lstStyle/>
          <a:p>
            <a:r>
              <a:rPr lang="tr-TR" sz="3200" b="1" dirty="0">
                <a:latin typeface="Times New Roman" panose="02020603050405020304" pitchFamily="18" charset="0"/>
                <a:cs typeface="Times New Roman" panose="02020603050405020304" pitchFamily="18" charset="0"/>
              </a:rPr>
              <a:t>Kullanım Alanları</a:t>
            </a:r>
          </a:p>
        </p:txBody>
      </p:sp>
      <p:sp>
        <p:nvSpPr>
          <p:cNvPr id="7" name="İçerik Yer Tutucusu 2">
            <a:extLst>
              <a:ext uri="{FF2B5EF4-FFF2-40B4-BE49-F238E27FC236}">
                <a16:creationId xmlns:a16="http://schemas.microsoft.com/office/drawing/2014/main" id="{752B5087-46C3-49D1-8FD8-9CF3F9296EF6}"/>
              </a:ext>
            </a:extLst>
          </p:cNvPr>
          <p:cNvSpPr txBox="1">
            <a:spLocks/>
          </p:cNvSpPr>
          <p:nvPr/>
        </p:nvSpPr>
        <p:spPr>
          <a:xfrm>
            <a:off x="1750087" y="3633745"/>
            <a:ext cx="10013605" cy="307151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tr-TR">
                <a:latin typeface="Times New Roman" panose="02020603050405020304" pitchFamily="18" charset="0"/>
                <a:cs typeface="Times New Roman" panose="02020603050405020304" pitchFamily="18" charset="0"/>
              </a:rPr>
              <a:t>Işığa bağlı olarak kontrol edilmek istenilen tüm devrelerde kullanılabilir. Alarm devrelerinde, sayıcılarda , flaslı fotoğraf makinelerinde park, bahçe ve sokak aydınlatmalarında kullanılır. </a:t>
            </a:r>
          </a:p>
          <a:p>
            <a:r>
              <a:rPr lang="tr-TR" sz="2400" b="1">
                <a:latin typeface="Times New Roman" panose="02020603050405020304" pitchFamily="18" charset="0"/>
                <a:cs typeface="Times New Roman" panose="02020603050405020304" pitchFamily="18" charset="0"/>
              </a:rPr>
              <a:t> Sağlamlık Testi </a:t>
            </a:r>
          </a:p>
          <a:p>
            <a:r>
              <a:rPr lang="tr-TR">
                <a:latin typeface="Times New Roman" panose="02020603050405020304" pitchFamily="18" charset="0"/>
                <a:cs typeface="Times New Roman" panose="02020603050405020304" pitchFamily="18" charset="0"/>
              </a:rPr>
              <a:t>Avometre ohm kademesine getirilir. LDR aydınlıkta çok küçük bir değer gösterir. Bu değer yaklaşık 100 ohm dur. LDR nin üzeri kapatıldığında avometrenin gösterdiği direnç değeri artacaktır. Aksi durumda LDR bozulmuştur.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6397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C275C32F-0A3C-4CC9-9BCF-609C091A07E7}"/>
              </a:ext>
            </a:extLst>
          </p:cNvPr>
          <p:cNvSpPr>
            <a:spLocks noGrp="1"/>
          </p:cNvSpPr>
          <p:nvPr>
            <p:ph type="title"/>
          </p:nvPr>
        </p:nvSpPr>
        <p:spPr>
          <a:xfrm>
            <a:off x="2592925" y="624110"/>
            <a:ext cx="8911687" cy="727612"/>
          </a:xfrm>
        </p:spPr>
        <p:txBody>
          <a:bodyPr>
            <a:normAutofit/>
          </a:bodyPr>
          <a:lstStyle/>
          <a:p>
            <a:r>
              <a:rPr lang="tr-TR" b="1" dirty="0">
                <a:latin typeface="Times New Roman" panose="02020603050405020304" pitchFamily="18" charset="0"/>
                <a:cs typeface="Times New Roman" panose="02020603050405020304" pitchFamily="18" charset="0"/>
              </a:rPr>
              <a:t>Foto Diyot</a:t>
            </a:r>
          </a:p>
        </p:txBody>
      </p:sp>
      <p:sp>
        <p:nvSpPr>
          <p:cNvPr id="5" name="İçerik Yer Tutucusu 4">
            <a:extLst>
              <a:ext uri="{FF2B5EF4-FFF2-40B4-BE49-F238E27FC236}">
                <a16:creationId xmlns:a16="http://schemas.microsoft.com/office/drawing/2014/main" id="{68A11718-51D9-4F1D-8F39-920413F2B409}"/>
              </a:ext>
            </a:extLst>
          </p:cNvPr>
          <p:cNvSpPr>
            <a:spLocks noGrp="1"/>
          </p:cNvSpPr>
          <p:nvPr>
            <p:ph idx="1"/>
          </p:nvPr>
        </p:nvSpPr>
        <p:spPr>
          <a:xfrm>
            <a:off x="1590261" y="1486894"/>
            <a:ext cx="9914351" cy="4424328"/>
          </a:xfrm>
        </p:spPr>
        <p:txBody>
          <a:bodyPr>
            <a:normAutofit/>
          </a:bodyPr>
          <a:lstStyle/>
          <a:p>
            <a:r>
              <a:rPr lang="tr-TR" sz="2000" dirty="0">
                <a:latin typeface="Times New Roman" panose="02020603050405020304" pitchFamily="18" charset="0"/>
                <a:cs typeface="Times New Roman" panose="02020603050405020304" pitchFamily="18" charset="0"/>
              </a:rPr>
              <a:t>Optik </a:t>
            </a:r>
            <a:r>
              <a:rPr lang="tr-TR" sz="2000" dirty="0" err="1">
                <a:latin typeface="Times New Roman" panose="02020603050405020304" pitchFamily="18" charset="0"/>
                <a:cs typeface="Times New Roman" panose="02020603050405020304" pitchFamily="18" charset="0"/>
              </a:rPr>
              <a:t>Transdüser</a:t>
            </a:r>
            <a:r>
              <a:rPr lang="tr-TR" sz="2000" dirty="0">
                <a:latin typeface="Times New Roman" panose="02020603050405020304" pitchFamily="18" charset="0"/>
                <a:cs typeface="Times New Roman" panose="02020603050405020304" pitchFamily="18" charset="0"/>
              </a:rPr>
              <a:t> gurubuna giren foto diyotlar ortamdaki ışık şiddetine karşı direnç değerinde değişim gösterir. Ortamdaki ışık şiddetine bağlı olarak iletime geçen elemanlardır.</a:t>
            </a:r>
          </a:p>
        </p:txBody>
      </p:sp>
      <p:pic>
        <p:nvPicPr>
          <p:cNvPr id="6" name="Resim 5">
            <a:extLst>
              <a:ext uri="{FF2B5EF4-FFF2-40B4-BE49-F238E27FC236}">
                <a16:creationId xmlns:a16="http://schemas.microsoft.com/office/drawing/2014/main" id="{7B5BE3C5-4B86-4C7A-81CB-F16DE9370D6B}"/>
              </a:ext>
            </a:extLst>
          </p:cNvPr>
          <p:cNvPicPr>
            <a:picLocks noChangeAspect="1"/>
          </p:cNvPicPr>
          <p:nvPr/>
        </p:nvPicPr>
        <p:blipFill>
          <a:blip r:embed="rId2"/>
          <a:stretch>
            <a:fillRect/>
          </a:stretch>
        </p:blipFill>
        <p:spPr>
          <a:xfrm>
            <a:off x="4205557" y="2594004"/>
            <a:ext cx="4448796" cy="2210108"/>
          </a:xfrm>
          <a:prstGeom prst="rect">
            <a:avLst/>
          </a:prstGeom>
        </p:spPr>
      </p:pic>
      <p:pic>
        <p:nvPicPr>
          <p:cNvPr id="7" name="Resim 6">
            <a:extLst>
              <a:ext uri="{FF2B5EF4-FFF2-40B4-BE49-F238E27FC236}">
                <a16:creationId xmlns:a16="http://schemas.microsoft.com/office/drawing/2014/main" id="{9411B6B4-0C00-4868-9E3D-3780341CFD6D}"/>
              </a:ext>
            </a:extLst>
          </p:cNvPr>
          <p:cNvPicPr>
            <a:picLocks noChangeAspect="1"/>
          </p:cNvPicPr>
          <p:nvPr/>
        </p:nvPicPr>
        <p:blipFill>
          <a:blip r:embed="rId3"/>
          <a:stretch>
            <a:fillRect/>
          </a:stretch>
        </p:blipFill>
        <p:spPr>
          <a:xfrm>
            <a:off x="2572725" y="2949934"/>
            <a:ext cx="1632832" cy="1658888"/>
          </a:xfrm>
          <a:prstGeom prst="rect">
            <a:avLst/>
          </a:prstGeom>
        </p:spPr>
      </p:pic>
      <p:sp>
        <p:nvSpPr>
          <p:cNvPr id="8" name="Dikdörtgen 7">
            <a:extLst>
              <a:ext uri="{FF2B5EF4-FFF2-40B4-BE49-F238E27FC236}">
                <a16:creationId xmlns:a16="http://schemas.microsoft.com/office/drawing/2014/main" id="{27999B8B-47CC-43B8-AC8A-9E2E77D8E0F8}"/>
              </a:ext>
            </a:extLst>
          </p:cNvPr>
          <p:cNvSpPr/>
          <p:nvPr/>
        </p:nvSpPr>
        <p:spPr>
          <a:xfrm>
            <a:off x="1775790" y="4770941"/>
            <a:ext cx="9728821" cy="1631216"/>
          </a:xfrm>
          <a:prstGeom prst="rect">
            <a:avLst/>
          </a:prstGeom>
        </p:spPr>
        <p:txBody>
          <a:bodyPr wrap="square">
            <a:spAutoFit/>
          </a:bodyPr>
          <a:lstStyle/>
          <a:p>
            <a:pPr algn="just"/>
            <a:r>
              <a:rPr lang="tr-TR" sz="2000" b="1" dirty="0">
                <a:latin typeface="Times New Roman" panose="02020603050405020304" pitchFamily="18" charset="0"/>
                <a:cs typeface="Times New Roman" panose="02020603050405020304" pitchFamily="18" charset="0"/>
              </a:rPr>
              <a:t>Çalışma Prensibi: </a:t>
            </a:r>
            <a:r>
              <a:rPr lang="tr-TR" sz="2000" dirty="0">
                <a:latin typeface="Times New Roman" panose="02020603050405020304" pitchFamily="18" charset="0"/>
                <a:cs typeface="Times New Roman" panose="02020603050405020304" pitchFamily="18" charset="0"/>
              </a:rPr>
              <a:t>Foto diyotlar ışık etkisi ile ters yönde iletken olan diyotlardır. Devreye ters olarak bağlanılırlar. Anoduna negatif, katoduna pozitif gerilim uygulanır. </a:t>
            </a:r>
            <a:r>
              <a:rPr lang="tr-TR" sz="2000" dirty="0" err="1">
                <a:latin typeface="Times New Roman" panose="02020603050405020304" pitchFamily="18" charset="0"/>
                <a:cs typeface="Times New Roman" panose="02020603050405020304" pitchFamily="18" charset="0"/>
              </a:rPr>
              <a:t>Fotodiyotlar</a:t>
            </a:r>
            <a:r>
              <a:rPr lang="tr-TR" sz="2000" dirty="0">
                <a:latin typeface="Times New Roman" panose="02020603050405020304" pitchFamily="18" charset="0"/>
                <a:cs typeface="Times New Roman" panose="02020603050405020304" pitchFamily="18" charset="0"/>
              </a:rPr>
              <a:t> ışık etkisi ile katottan anoda doğru akım geçirirler. Germanyum veya silisyumdan üretilebilirler. Ama genellikle germanyum foto diyotlar ışığa karşı daha duyarlı olmasına karşın karanlıkta sızıntı akımdı aha fazla olduğu için pek tercih edilmez.</a:t>
            </a:r>
          </a:p>
        </p:txBody>
      </p:sp>
    </p:spTree>
    <p:extLst>
      <p:ext uri="{BB962C8B-B14F-4D97-AF65-F5344CB8AC3E}">
        <p14:creationId xmlns:p14="http://schemas.microsoft.com/office/powerpoint/2010/main" val="164147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EBE1F9-6D1B-4991-BA9C-D02BC0F09EDA}"/>
              </a:ext>
            </a:extLst>
          </p:cNvPr>
          <p:cNvSpPr>
            <a:spLocks noGrp="1"/>
          </p:cNvSpPr>
          <p:nvPr>
            <p:ph type="title"/>
          </p:nvPr>
        </p:nvSpPr>
        <p:spPr>
          <a:xfrm>
            <a:off x="2592925" y="624110"/>
            <a:ext cx="8911687" cy="990681"/>
          </a:xfrm>
        </p:spPr>
        <p:txBody>
          <a:bodyPr/>
          <a:lstStyle/>
          <a:p>
            <a:r>
              <a:rPr lang="tr-TR" b="1" dirty="0">
                <a:latin typeface="Times New Roman" panose="02020603050405020304" pitchFamily="18" charset="0"/>
                <a:cs typeface="Times New Roman" panose="02020603050405020304" pitchFamily="18" charset="0"/>
              </a:rPr>
              <a:t>Yapısı ve çalışması</a:t>
            </a:r>
          </a:p>
        </p:txBody>
      </p:sp>
      <p:sp>
        <p:nvSpPr>
          <p:cNvPr id="3" name="İçerik Yer Tutucusu 2">
            <a:extLst>
              <a:ext uri="{FF2B5EF4-FFF2-40B4-BE49-F238E27FC236}">
                <a16:creationId xmlns:a16="http://schemas.microsoft.com/office/drawing/2014/main" id="{059B04BD-6328-4A63-AF98-B2AAEB91270B}"/>
              </a:ext>
            </a:extLst>
          </p:cNvPr>
          <p:cNvSpPr>
            <a:spLocks noGrp="1"/>
          </p:cNvSpPr>
          <p:nvPr>
            <p:ph idx="1"/>
          </p:nvPr>
        </p:nvSpPr>
        <p:spPr/>
        <p:txBody>
          <a:bodyPr>
            <a:normAutofit/>
          </a:bodyPr>
          <a:lstStyle/>
          <a:p>
            <a:pPr algn="just"/>
            <a:r>
              <a:rPr lang="tr-TR" sz="2000" dirty="0">
                <a:latin typeface="Times New Roman" panose="02020603050405020304" pitchFamily="18" charset="0"/>
                <a:cs typeface="Times New Roman" panose="02020603050405020304" pitchFamily="18" charset="0"/>
              </a:rPr>
              <a:t>Foto diyotlar n-p yarı iletken birleşimli silisyum veya germanyum diyot olup ışığın </a:t>
            </a:r>
            <a:r>
              <a:rPr lang="tr-TR" sz="2000" dirty="0" err="1">
                <a:latin typeface="Times New Roman" panose="02020603050405020304" pitchFamily="18" charset="0"/>
                <a:cs typeface="Times New Roman" panose="02020603050405020304" pitchFamily="18" charset="0"/>
              </a:rPr>
              <a:t>jonksiyon</a:t>
            </a:r>
            <a:r>
              <a:rPr lang="tr-TR" sz="2000" dirty="0">
                <a:latin typeface="Times New Roman" panose="02020603050405020304" pitchFamily="18" charset="0"/>
                <a:cs typeface="Times New Roman" panose="02020603050405020304" pitchFamily="18" charset="0"/>
              </a:rPr>
              <a:t> birleşim yüzeyine odaklanmasını sağlayan bir merceğe sahiptir. Foto diyotlar ışık etkisi ile ters yünde iletken olan diyotlardır. Ters polarma altında kullanılır. Doğru polarmada normal diyotlar gibi çalışır, ters polarmada ise N ve P maddelerinin birleşim yüzeyine ışık düşene kadar yalıtkandır. Birlerim yüzeyine düşen ışık ile serbest elektron sayısı hızla artarak ters yön akımının aşırı sayılabilecek değerlere ulaşmasını sağlar ve diyotun iç direnci azalır. Bu durum sonucunda diyot iletken olur.</a:t>
            </a:r>
          </a:p>
        </p:txBody>
      </p:sp>
    </p:spTree>
    <p:extLst>
      <p:ext uri="{BB962C8B-B14F-4D97-AF65-F5344CB8AC3E}">
        <p14:creationId xmlns:p14="http://schemas.microsoft.com/office/powerpoint/2010/main" val="101049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DB6618-7447-4FCB-AF1D-3A1E64CC9C1A}"/>
              </a:ext>
            </a:extLst>
          </p:cNvPr>
          <p:cNvSpPr>
            <a:spLocks noGrp="1"/>
          </p:cNvSpPr>
          <p:nvPr>
            <p:ph type="title"/>
          </p:nvPr>
        </p:nvSpPr>
        <p:spPr>
          <a:xfrm>
            <a:off x="2592925" y="624110"/>
            <a:ext cx="8911687" cy="805856"/>
          </a:xfrm>
        </p:spPr>
        <p:txBody>
          <a:bodyPr>
            <a:normAutofit/>
          </a:bodyPr>
          <a:lstStyle/>
          <a:p>
            <a:r>
              <a:rPr lang="tr-TR" dirty="0"/>
              <a:t>. </a:t>
            </a:r>
            <a:r>
              <a:rPr lang="tr-TR" b="1" dirty="0">
                <a:latin typeface="Times New Roman" panose="02020603050405020304" pitchFamily="18" charset="0"/>
                <a:cs typeface="Times New Roman" panose="02020603050405020304" pitchFamily="18" charset="0"/>
              </a:rPr>
              <a:t>Kullanım Alanları</a:t>
            </a:r>
          </a:p>
        </p:txBody>
      </p:sp>
      <p:sp>
        <p:nvSpPr>
          <p:cNvPr id="3" name="İçerik Yer Tutucusu 2">
            <a:extLst>
              <a:ext uri="{FF2B5EF4-FFF2-40B4-BE49-F238E27FC236}">
                <a16:creationId xmlns:a16="http://schemas.microsoft.com/office/drawing/2014/main" id="{475D6BCC-4717-4963-ABFD-49229285A555}"/>
              </a:ext>
            </a:extLst>
          </p:cNvPr>
          <p:cNvSpPr>
            <a:spLocks noGrp="1"/>
          </p:cNvSpPr>
          <p:nvPr>
            <p:ph idx="1"/>
          </p:nvPr>
        </p:nvSpPr>
        <p:spPr>
          <a:xfrm>
            <a:off x="2297382" y="1540189"/>
            <a:ext cx="8915400" cy="3777622"/>
          </a:xfrm>
        </p:spPr>
        <p:txBody>
          <a:bodyPr>
            <a:normAutofit/>
          </a:bodyPr>
          <a:lstStyle/>
          <a:p>
            <a:r>
              <a:rPr lang="tr-TR" sz="2000" dirty="0" err="1">
                <a:latin typeface="Times New Roman" panose="02020603050405020304" pitchFamily="18" charset="0"/>
                <a:cs typeface="Times New Roman" panose="02020603050405020304" pitchFamily="18" charset="0"/>
              </a:rPr>
              <a:t>Fotodiyotlar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transistör</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tristör</a:t>
            </a:r>
            <a:r>
              <a:rPr lang="tr-TR" sz="2000" dirty="0">
                <a:latin typeface="Times New Roman" panose="02020603050405020304" pitchFamily="18" charset="0"/>
                <a:cs typeface="Times New Roman" panose="02020603050405020304" pitchFamily="18" charset="0"/>
              </a:rPr>
              <a:t> tetiklemelerinde, ışık kontrollü devrelerde, alarm devrelerinde ,elektronik flaşlarda ışık ölçüm cihazlarında </a:t>
            </a:r>
            <a:r>
              <a:rPr lang="tr-TR" sz="2000" dirty="0" err="1">
                <a:latin typeface="Times New Roman" panose="02020603050405020304" pitchFamily="18" charset="0"/>
                <a:cs typeface="Times New Roman" panose="02020603050405020304" pitchFamily="18" charset="0"/>
              </a:rPr>
              <a:t>oprtokuplörlerde</a:t>
            </a:r>
            <a:r>
              <a:rPr lang="tr-TR" sz="2000" dirty="0">
                <a:latin typeface="Times New Roman" panose="02020603050405020304" pitchFamily="18" charset="0"/>
                <a:cs typeface="Times New Roman" panose="02020603050405020304" pitchFamily="18" charset="0"/>
              </a:rPr>
              <a:t> ve sayıcı devrelerinde kullanılırlar.</a:t>
            </a:r>
          </a:p>
        </p:txBody>
      </p:sp>
      <p:sp>
        <p:nvSpPr>
          <p:cNvPr id="4" name="Dikdörtgen 3">
            <a:extLst>
              <a:ext uri="{FF2B5EF4-FFF2-40B4-BE49-F238E27FC236}">
                <a16:creationId xmlns:a16="http://schemas.microsoft.com/office/drawing/2014/main" id="{C86F78A8-AFB9-4D22-9D6E-CA4BE0523D1A}"/>
              </a:ext>
            </a:extLst>
          </p:cNvPr>
          <p:cNvSpPr/>
          <p:nvPr/>
        </p:nvSpPr>
        <p:spPr>
          <a:xfrm>
            <a:off x="2705944" y="2680609"/>
            <a:ext cx="8506838" cy="1815882"/>
          </a:xfrm>
          <a:prstGeom prst="rect">
            <a:avLst/>
          </a:prstGeom>
        </p:spPr>
        <p:txBody>
          <a:bodyPr wrap="square">
            <a:spAutoFit/>
          </a:bodyPr>
          <a:lstStyle/>
          <a:p>
            <a:r>
              <a:rPr lang="tr-TR" sz="3200" b="1" dirty="0">
                <a:latin typeface="Times New Roman" panose="02020603050405020304" pitchFamily="18" charset="0"/>
                <a:cs typeface="Times New Roman" panose="02020603050405020304" pitchFamily="18" charset="0"/>
              </a:rPr>
              <a:t>Sağlamlık Testi </a:t>
            </a:r>
          </a:p>
          <a:p>
            <a:endParaRPr lang="tr-TR" sz="2000" dirty="0">
              <a:latin typeface="Times New Roman" panose="02020603050405020304" pitchFamily="18" charset="0"/>
              <a:cs typeface="Times New Roman" panose="02020603050405020304" pitchFamily="18" charset="0"/>
            </a:endParaRPr>
          </a:p>
          <a:p>
            <a:pPr algn="just"/>
            <a:r>
              <a:rPr lang="tr-TR" sz="2000" dirty="0" err="1">
                <a:latin typeface="Times New Roman" panose="02020603050405020304" pitchFamily="18" charset="0"/>
                <a:cs typeface="Times New Roman" panose="02020603050405020304" pitchFamily="18" charset="0"/>
              </a:rPr>
              <a:t>Avometreyi</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ohm</a:t>
            </a:r>
            <a:r>
              <a:rPr lang="tr-TR" sz="2000" dirty="0">
                <a:latin typeface="Times New Roman" panose="02020603050405020304" pitchFamily="18" charset="0"/>
                <a:cs typeface="Times New Roman" panose="02020603050405020304" pitchFamily="18" charset="0"/>
              </a:rPr>
              <a:t> kademesine getiririz. Foto diyotu </a:t>
            </a:r>
            <a:r>
              <a:rPr lang="tr-TR" sz="2000" dirty="0" err="1">
                <a:latin typeface="Times New Roman" panose="02020603050405020304" pitchFamily="18" charset="0"/>
                <a:cs typeface="Times New Roman" panose="02020603050405020304" pitchFamily="18" charset="0"/>
              </a:rPr>
              <a:t>avometre</a:t>
            </a:r>
            <a:r>
              <a:rPr lang="tr-TR" sz="2000" dirty="0">
                <a:latin typeface="Times New Roman" panose="02020603050405020304" pitchFamily="18" charset="0"/>
                <a:cs typeface="Times New Roman" panose="02020603050405020304" pitchFamily="18" charset="0"/>
              </a:rPr>
              <a:t> uçlarına ters olarak bağladıktan sonra </a:t>
            </a:r>
            <a:r>
              <a:rPr lang="tr-TR" sz="2000" dirty="0" err="1">
                <a:latin typeface="Times New Roman" panose="02020603050405020304" pitchFamily="18" charset="0"/>
                <a:cs typeface="Times New Roman" panose="02020603050405020304" pitchFamily="18" charset="0"/>
              </a:rPr>
              <a:t>fotodiyotun</a:t>
            </a:r>
            <a:r>
              <a:rPr lang="tr-TR" sz="2000" dirty="0">
                <a:latin typeface="Times New Roman" panose="02020603050405020304" pitchFamily="18" charset="0"/>
                <a:cs typeface="Times New Roman" panose="02020603050405020304" pitchFamily="18" charset="0"/>
              </a:rPr>
              <a:t> karanlıkta direncinin yüksek aydınlıkta ise direncinin düşük olduğunu görmemiz gerekir. Aksi durumda </a:t>
            </a:r>
            <a:r>
              <a:rPr lang="tr-TR" sz="2000" dirty="0" err="1">
                <a:latin typeface="Times New Roman" panose="02020603050405020304" pitchFamily="18" charset="0"/>
                <a:cs typeface="Times New Roman" panose="02020603050405020304" pitchFamily="18" charset="0"/>
              </a:rPr>
              <a:t>fotodiyot</a:t>
            </a:r>
            <a:r>
              <a:rPr lang="tr-TR" sz="2000" dirty="0">
                <a:latin typeface="Times New Roman" panose="02020603050405020304" pitchFamily="18" charset="0"/>
                <a:cs typeface="Times New Roman" panose="02020603050405020304" pitchFamily="18" charset="0"/>
              </a:rPr>
              <a:t> bozuktur.</a:t>
            </a:r>
          </a:p>
        </p:txBody>
      </p:sp>
    </p:spTree>
    <p:extLst>
      <p:ext uri="{BB962C8B-B14F-4D97-AF65-F5344CB8AC3E}">
        <p14:creationId xmlns:p14="http://schemas.microsoft.com/office/powerpoint/2010/main" val="97019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EB5AFF-4DB7-4244-BC0E-D4813EA11A3F}"/>
              </a:ext>
            </a:extLst>
          </p:cNvPr>
          <p:cNvSpPr>
            <a:spLocks noGrp="1"/>
          </p:cNvSpPr>
          <p:nvPr>
            <p:ph idx="1"/>
          </p:nvPr>
        </p:nvSpPr>
        <p:spPr>
          <a:xfrm>
            <a:off x="2910225" y="1271057"/>
            <a:ext cx="8915400" cy="4315886"/>
          </a:xfrm>
        </p:spPr>
        <p:txBody>
          <a:bodyPr/>
          <a:lstStyle/>
          <a:p>
            <a:r>
              <a:rPr lang="tr-TR" b="1" dirty="0"/>
              <a:t>KAYNAKLAR:</a:t>
            </a:r>
          </a:p>
          <a:p>
            <a:r>
              <a:rPr lang="tr-TR" b="1" dirty="0">
                <a:hlinkClick r:id="rId2"/>
              </a:rPr>
              <a:t>https://hilmi.kulubevet.com/ders_notlari/yl/Yukseklisans_Ders_Notlarim.pdf</a:t>
            </a:r>
          </a:p>
          <a:p>
            <a:r>
              <a:rPr lang="tr-TR" b="1" dirty="0">
                <a:hlinkClick r:id="rId2"/>
              </a:rPr>
              <a:t>https://megep.meb.gov.tr/mte_program_modul/moduller_pdf/Sens%C3%B6rler%20Ve%20Transduserler.pdf</a:t>
            </a:r>
            <a:endParaRPr lang="tr-TR" b="1" dirty="0"/>
          </a:p>
          <a:p>
            <a:endParaRPr lang="tr-TR" b="1" dirty="0"/>
          </a:p>
        </p:txBody>
      </p:sp>
    </p:spTree>
    <p:extLst>
      <p:ext uri="{BB962C8B-B14F-4D97-AF65-F5344CB8AC3E}">
        <p14:creationId xmlns:p14="http://schemas.microsoft.com/office/powerpoint/2010/main" val="2052232704"/>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122</TotalTime>
  <Words>631</Words>
  <Application>Microsoft Office PowerPoint</Application>
  <PresentationFormat>Geniş ekran</PresentationFormat>
  <Paragraphs>32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Century Gothic</vt:lpstr>
      <vt:lpstr>Times New Roman</vt:lpstr>
      <vt:lpstr>Wingdings 3</vt:lpstr>
      <vt:lpstr>Duman</vt:lpstr>
      <vt:lpstr> OPTİK TRANSDÜSERLER VE SENSÖRLER</vt:lpstr>
      <vt:lpstr>PowerPoint Sunusu</vt:lpstr>
      <vt:lpstr>PowerPoint Sunusu</vt:lpstr>
      <vt:lpstr>Kullanım Alanları</vt:lpstr>
      <vt:lpstr>Foto Diyot</vt:lpstr>
      <vt:lpstr>Yapısı ve çalışması</vt:lpstr>
      <vt:lpstr>. Kullanım Alanları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OPTİK TRANSDÜSERLER VE SENSÖRLER</dc:title>
  <dc:creator>Lenovo</dc:creator>
  <cp:lastModifiedBy>Lenovo</cp:lastModifiedBy>
  <cp:revision>12</cp:revision>
  <dcterms:created xsi:type="dcterms:W3CDTF">2024-09-18T11:10:08Z</dcterms:created>
  <dcterms:modified xsi:type="dcterms:W3CDTF">2024-09-18T17:32:22Z</dcterms:modified>
</cp:coreProperties>
</file>